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5" r:id="rId6"/>
    <p:sldId id="264" r:id="rId7"/>
    <p:sldId id="271" r:id="rId8"/>
    <p:sldId id="266" r:id="rId9"/>
    <p:sldId id="270" r:id="rId10"/>
    <p:sldId id="262" r:id="rId11"/>
  </p:sldIdLst>
  <p:sldSz cx="6858000" cy="9907588"/>
  <p:notesSz cx="6858000" cy="9144000"/>
  <p:embeddedFontLst>
    <p:embeddedFont>
      <p:font typeface="Calibri" panose="020F0502020204030204" pitchFamily="34" charset="0"/>
      <p:regular r:id="rId13"/>
      <p:bold r:id="rId14"/>
      <p:italic r:id="rId15"/>
      <p:boldItalic r:id="rId16"/>
    </p:embeddedFont>
    <p:embeddedFont>
      <p:font typeface="Prompt" panose="00000500000000000000" pitchFamily="2" charset="-34"/>
      <p:regular r:id="rId17"/>
      <p:bold r:id="rId18"/>
      <p:italic r:id="rId19"/>
      <p:boldItalic r:id="rId20"/>
    </p:embeddedFont>
    <p:embeddedFont>
      <p:font typeface="Prompt Medium" panose="00000600000000000000" pitchFamily="2" charset="-34"/>
      <p:regular r:id="rId21"/>
      <p:bold r:id="rId22"/>
      <p:italic r:id="rId23"/>
      <p:boldItalic r:id="rId24"/>
    </p:embeddedFont>
    <p:embeddedFont>
      <p:font typeface="Prompt SemiBold" panose="00000700000000000000" pitchFamily="2" charset="-34"/>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iKdRfemPoVRYH7QO7deXoKvf+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313523-0D34-4844-A34E-2F5DFE8884F6}">
  <a:tblStyle styleId="{2C313523-0D34-4844-A34E-2F5DFE8884F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snapToObjects="1" showGuides="1">
      <p:cViewPr>
        <p:scale>
          <a:sx n="125" d="100"/>
          <a:sy n="125" d="100"/>
        </p:scale>
        <p:origin x="2094" y="-504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p7: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37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06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502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25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body" idx="1"/>
          </p:nvPr>
        </p:nvSpPr>
        <p:spPr>
          <a:xfrm>
            <a:off x="471488" y="2637436"/>
            <a:ext cx="5915025" cy="628627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 name="Google Shape;14;p11"/>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285863" y="2823060"/>
            <a:ext cx="6286274"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1449023" y="3986221"/>
            <a:ext cx="8396223"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551352" y="2550327"/>
            <a:ext cx="8396223"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2"/>
          <p:cNvSpPr txBox="1">
            <a:spLocks noGrp="1"/>
          </p:cNvSpPr>
          <p:nvPr>
            <p:ph type="ctrTitle"/>
          </p:nvPr>
        </p:nvSpPr>
        <p:spPr>
          <a:xfrm>
            <a:off x="514350" y="1621451"/>
            <a:ext cx="5829300" cy="344930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subTitle" idx="1"/>
          </p:nvPr>
        </p:nvSpPr>
        <p:spPr>
          <a:xfrm>
            <a:off x="857250" y="5203778"/>
            <a:ext cx="5143500" cy="239204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0" name="Google Shape;20;p12"/>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67916" y="2470019"/>
            <a:ext cx="5915025" cy="412128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467916" y="6630289"/>
            <a:ext cx="5915025" cy="216728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6" name="Google Shape;26;p13"/>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471488" y="2637436"/>
            <a:ext cx="2914650" cy="628627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14"/>
          <p:cNvSpPr txBox="1">
            <a:spLocks noGrp="1"/>
          </p:cNvSpPr>
          <p:nvPr>
            <p:ph type="body" idx="2"/>
          </p:nvPr>
        </p:nvSpPr>
        <p:spPr>
          <a:xfrm>
            <a:off x="3471863" y="2637436"/>
            <a:ext cx="2914650" cy="628627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14"/>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472381"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72381" y="2428736"/>
            <a:ext cx="2901255" cy="119028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15"/>
          <p:cNvSpPr txBox="1">
            <a:spLocks noGrp="1"/>
          </p:cNvSpPr>
          <p:nvPr>
            <p:ph type="body" idx="2"/>
          </p:nvPr>
        </p:nvSpPr>
        <p:spPr>
          <a:xfrm>
            <a:off x="472381" y="3619022"/>
            <a:ext cx="2901255" cy="532303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5"/>
          <p:cNvSpPr txBox="1">
            <a:spLocks noGrp="1"/>
          </p:cNvSpPr>
          <p:nvPr>
            <p:ph type="body" idx="3"/>
          </p:nvPr>
        </p:nvSpPr>
        <p:spPr>
          <a:xfrm>
            <a:off x="3471863" y="2428736"/>
            <a:ext cx="2915543" cy="119028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15"/>
          <p:cNvSpPr txBox="1">
            <a:spLocks noGrp="1"/>
          </p:cNvSpPr>
          <p:nvPr>
            <p:ph type="body" idx="4"/>
          </p:nvPr>
        </p:nvSpPr>
        <p:spPr>
          <a:xfrm>
            <a:off x="3471863" y="3619022"/>
            <a:ext cx="2915543" cy="532303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15"/>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72381" y="660506"/>
            <a:ext cx="2211884" cy="231177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2915543" y="1426511"/>
            <a:ext cx="3471863" cy="704080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8"/>
          <p:cNvSpPr txBox="1">
            <a:spLocks noGrp="1"/>
          </p:cNvSpPr>
          <p:nvPr>
            <p:ph type="body" idx="2"/>
          </p:nvPr>
        </p:nvSpPr>
        <p:spPr>
          <a:xfrm>
            <a:off x="472381" y="2972276"/>
            <a:ext cx="2211884" cy="550651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8"/>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472381" y="660506"/>
            <a:ext cx="2211884" cy="231177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2915543" y="1426511"/>
            <a:ext cx="3471863" cy="704080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body" idx="1"/>
          </p:nvPr>
        </p:nvSpPr>
        <p:spPr>
          <a:xfrm>
            <a:off x="472381" y="2972276"/>
            <a:ext cx="2211884" cy="550651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9"/>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471488" y="2637436"/>
            <a:ext cx="5915025" cy="628627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2662075" y="630656"/>
            <a:ext cx="2695404" cy="296556"/>
          </a:xfrm>
          <a:prstGeom prst="rect">
            <a:avLst/>
          </a:prstGeom>
          <a:noFill/>
          <a:ln>
            <a:noFill/>
          </a:ln>
        </p:spPr>
      </p:pic>
      <p:pic>
        <p:nvPicPr>
          <p:cNvPr id="85" name="Google Shape;85;p1"/>
          <p:cNvPicPr preferRelativeResize="0"/>
          <p:nvPr/>
        </p:nvPicPr>
        <p:blipFill rotWithShape="1">
          <a:blip r:embed="rId4">
            <a:alphaModFix/>
          </a:blip>
          <a:srcRect/>
          <a:stretch/>
        </p:blipFill>
        <p:spPr>
          <a:xfrm>
            <a:off x="1867688" y="442646"/>
            <a:ext cx="694847" cy="672576"/>
          </a:xfrm>
          <a:prstGeom prst="rect">
            <a:avLst/>
          </a:prstGeom>
          <a:noFill/>
          <a:ln>
            <a:noFill/>
          </a:ln>
        </p:spPr>
      </p:pic>
      <p:sp>
        <p:nvSpPr>
          <p:cNvPr id="86" name="Google Shape;86;p1"/>
          <p:cNvSpPr/>
          <p:nvPr/>
        </p:nvSpPr>
        <p:spPr>
          <a:xfrm>
            <a:off x="13252" y="1381934"/>
            <a:ext cx="6857999"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i="0" u="none" strike="noStrike" cap="none" dirty="0">
                <a:solidFill>
                  <a:schemeClr val="dk1"/>
                </a:solidFill>
                <a:latin typeface="Prompt"/>
                <a:ea typeface="Prompt"/>
                <a:cs typeface="Prompt"/>
                <a:sym typeface="Prompt"/>
              </a:rPr>
              <a:t>DEPARTMENT OF DESIGN </a:t>
            </a:r>
            <a:endParaRPr dirty="0"/>
          </a:p>
          <a:p>
            <a:pPr marL="0" marR="0" lvl="0" indent="0" algn="ctr" rtl="0">
              <a:spcBef>
                <a:spcPts val="0"/>
              </a:spcBef>
              <a:spcAft>
                <a:spcPts val="0"/>
              </a:spcAft>
              <a:buNone/>
            </a:pPr>
            <a:r>
              <a:rPr lang="en-US" sz="2500" b="1" i="0" u="none" strike="noStrike" cap="none" dirty="0">
                <a:solidFill>
                  <a:schemeClr val="dk1"/>
                </a:solidFill>
                <a:latin typeface="Prompt"/>
                <a:ea typeface="Prompt"/>
                <a:cs typeface="Prompt"/>
                <a:sym typeface="Prompt"/>
              </a:rPr>
              <a:t>AND DIGITAL INNOVATION</a:t>
            </a:r>
            <a:endParaRPr sz="2500" b="1" i="0" u="none" strike="noStrike" cap="none" dirty="0">
              <a:solidFill>
                <a:schemeClr val="dk1"/>
              </a:solidFill>
              <a:latin typeface="Prompt"/>
              <a:ea typeface="Prompt"/>
              <a:cs typeface="Prompt"/>
              <a:sym typeface="Prompt"/>
            </a:endParaRPr>
          </a:p>
          <a:p>
            <a:pPr marL="0" marR="0" lvl="0" indent="0" algn="ctr" rtl="0">
              <a:spcBef>
                <a:spcPts val="0"/>
              </a:spcBef>
              <a:spcAft>
                <a:spcPts val="0"/>
              </a:spcAft>
              <a:buNone/>
            </a:pPr>
            <a:r>
              <a:rPr lang="en-US" sz="1400" b="1" i="0" u="none" strike="noStrike" cap="none" dirty="0">
                <a:solidFill>
                  <a:srgbClr val="FF0000"/>
                </a:solidFill>
                <a:latin typeface="Prompt SemiBold"/>
                <a:ea typeface="Prompt SemiBold"/>
                <a:cs typeface="Prompt SemiBold"/>
                <a:sym typeface="Prompt SemiBold"/>
              </a:rPr>
              <a:t>ENX1212 </a:t>
            </a:r>
            <a:r>
              <a:rPr lang="en-US" b="1" dirty="0">
                <a:solidFill>
                  <a:srgbClr val="FF0000"/>
                </a:solidFill>
                <a:latin typeface="Prompt SemiBold"/>
                <a:ea typeface="Prompt SemiBold"/>
                <a:cs typeface="Prompt SemiBold"/>
                <a:sym typeface="Prompt SemiBold"/>
              </a:rPr>
              <a:t>GLOBAL STRATEGY AND COMMUNICATION</a:t>
            </a:r>
            <a:endParaRPr sz="4800" b="1" i="0" u="none" strike="noStrike" cap="none" dirty="0">
              <a:solidFill>
                <a:srgbClr val="FF0000"/>
              </a:solidFill>
              <a:latin typeface="Prompt SemiBold"/>
              <a:ea typeface="Prompt SemiBold"/>
              <a:cs typeface="Prompt SemiBold"/>
              <a:sym typeface="Prompt SemiBold"/>
            </a:endParaRPr>
          </a:p>
          <a:p>
            <a:pPr marL="0" marR="0" lvl="0" indent="0" algn="ctr" rtl="0">
              <a:spcBef>
                <a:spcPts val="0"/>
              </a:spcBef>
              <a:spcAft>
                <a:spcPts val="0"/>
              </a:spcAft>
              <a:buNone/>
            </a:pPr>
            <a:endParaRPr sz="1400" b="0" i="0" u="none" strike="noStrike" cap="none" dirty="0">
              <a:solidFill>
                <a:schemeClr val="dk1"/>
              </a:solidFill>
              <a:latin typeface="Prompt Medium"/>
              <a:ea typeface="Prompt Medium"/>
              <a:cs typeface="Prompt Medium"/>
              <a:sym typeface="Prompt Medium"/>
            </a:endParaRPr>
          </a:p>
          <a:p>
            <a:pPr marL="0" marR="0" lvl="0" indent="0" algn="ctr" rtl="0">
              <a:spcBef>
                <a:spcPts val="0"/>
              </a:spcBef>
              <a:spcAft>
                <a:spcPts val="0"/>
              </a:spcAft>
              <a:buNone/>
            </a:pPr>
            <a:r>
              <a:rPr lang="en-US" sz="1400" b="0" i="0" u="none" strike="noStrike" cap="none" dirty="0">
                <a:solidFill>
                  <a:schemeClr val="dk1"/>
                </a:solidFill>
                <a:latin typeface="Prompt Medium"/>
                <a:ea typeface="Prompt Medium"/>
                <a:cs typeface="Prompt Medium"/>
                <a:sym typeface="Prompt Medium"/>
              </a:rPr>
              <a:t>COURSE SYLLABUS 2/2023</a:t>
            </a:r>
            <a:endParaRPr dirty="0"/>
          </a:p>
        </p:txBody>
      </p:sp>
      <p:graphicFrame>
        <p:nvGraphicFramePr>
          <p:cNvPr id="87" name="Google Shape;87;p1"/>
          <p:cNvGraphicFramePr/>
          <p:nvPr>
            <p:extLst>
              <p:ext uri="{D42A27DB-BD31-4B8C-83A1-F6EECF244321}">
                <p14:modId xmlns:p14="http://schemas.microsoft.com/office/powerpoint/2010/main" val="566230249"/>
              </p:ext>
            </p:extLst>
          </p:nvPr>
        </p:nvGraphicFramePr>
        <p:xfrm>
          <a:off x="795647" y="3050426"/>
          <a:ext cx="5299513" cy="2769480"/>
        </p:xfrm>
        <a:graphic>
          <a:graphicData uri="http://schemas.openxmlformats.org/drawingml/2006/table">
            <a:tbl>
              <a:tblPr firstRow="1" bandRow="1">
                <a:noFill/>
                <a:tableStyleId>{2C313523-0D34-4844-A34E-2F5DFE8884F6}</a:tableStyleId>
              </a:tblPr>
              <a:tblGrid>
                <a:gridCol w="5299513">
                  <a:extLst>
                    <a:ext uri="{9D8B030D-6E8A-4147-A177-3AD203B41FA5}">
                      <a16:colId xmlns:a16="http://schemas.microsoft.com/office/drawing/2014/main" val="20000"/>
                    </a:ext>
                  </a:extLst>
                </a:gridCol>
              </a:tblGrid>
              <a:tr h="347150">
                <a:tc>
                  <a:txBody>
                    <a:bodyPr/>
                    <a:lstStyle/>
                    <a:p>
                      <a:pPr marL="0" marR="0" lvl="0" indent="0" algn="ctr" rtl="0">
                        <a:lnSpc>
                          <a:spcPct val="100000"/>
                        </a:lnSpc>
                        <a:spcBef>
                          <a:spcPts val="0"/>
                        </a:spcBef>
                        <a:spcAft>
                          <a:spcPts val="0"/>
                        </a:spcAft>
                        <a:buClr>
                          <a:srgbClr val="FF0000"/>
                        </a:buClr>
                        <a:buSzPts val="1200"/>
                        <a:buFont typeface="Prompt"/>
                        <a:buNone/>
                      </a:pPr>
                      <a:r>
                        <a:rPr lang="en-US" sz="1200" b="1" u="none" strike="noStrike" cap="none">
                          <a:solidFill>
                            <a:srgbClr val="FF0000"/>
                          </a:solidFill>
                          <a:latin typeface="Prompt"/>
                          <a:ea typeface="Prompt"/>
                          <a:cs typeface="Prompt"/>
                          <a:sym typeface="Prompt"/>
                        </a:rPr>
                        <a:t>Course Information</a:t>
                      </a:r>
                      <a:endParaRPr sz="1200" b="1" u="none" strike="noStrike" cap="none">
                        <a:solidFill>
                          <a:srgbClr val="FF0000"/>
                        </a:solidFill>
                        <a:latin typeface="Prompt"/>
                        <a:ea typeface="Prompt"/>
                        <a:cs typeface="Prompt"/>
                        <a:sym typeface="Prompt"/>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553075">
                <a:tc>
                  <a:txBody>
                    <a:bodyPr/>
                    <a:lstStyle/>
                    <a:p>
                      <a:pPr marL="0" marR="0" lvl="0" indent="0" algn="l" rtl="0">
                        <a:lnSpc>
                          <a:spcPct val="100000"/>
                        </a:lnSpc>
                        <a:spcBef>
                          <a:spcPts val="0"/>
                        </a:spcBef>
                        <a:spcAft>
                          <a:spcPts val="0"/>
                        </a:spcAft>
                        <a:buClr>
                          <a:srgbClr val="3A3A3A"/>
                        </a:buClr>
                        <a:buSzPts val="1050"/>
                        <a:buFont typeface="Prompt"/>
                        <a:buNone/>
                      </a:pPr>
                      <a:r>
                        <a:rPr lang="en-US" sz="1050" u="none" strike="noStrike" cap="none" dirty="0">
                          <a:solidFill>
                            <a:srgbClr val="3A3A3A"/>
                          </a:solidFill>
                          <a:latin typeface="Prompt"/>
                          <a:ea typeface="Prompt"/>
                          <a:cs typeface="Prompt"/>
                          <a:sym typeface="Prompt"/>
                        </a:rPr>
                        <a:t>  Course Title:     ENX1212 GLOBAL STRATEGY AND COMMUNICATION</a:t>
                      </a:r>
                      <a:endParaRPr sz="1050" u="none" strike="noStrike" cap="none" dirty="0">
                        <a:solidFill>
                          <a:srgbClr val="3A3A3A"/>
                        </a:solidFill>
                        <a:latin typeface="Prompt"/>
                        <a:ea typeface="Prompt"/>
                        <a:cs typeface="Prompt"/>
                        <a:sym typeface="Prompt"/>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337625">
                <a:tc>
                  <a:txBody>
                    <a:bodyPr/>
                    <a:lstStyle/>
                    <a:p>
                      <a:pPr marL="0" marR="0" lvl="0" indent="0" algn="ctr" rtl="0">
                        <a:spcBef>
                          <a:spcPts val="0"/>
                        </a:spcBef>
                        <a:spcAft>
                          <a:spcPts val="0"/>
                        </a:spcAft>
                        <a:buNone/>
                      </a:pPr>
                      <a:r>
                        <a:rPr lang="en-US" sz="1200" b="1" u="none" strike="noStrike" cap="none">
                          <a:solidFill>
                            <a:srgbClr val="FF0000"/>
                          </a:solidFill>
                          <a:latin typeface="Prompt"/>
                          <a:ea typeface="Prompt"/>
                          <a:cs typeface="Prompt"/>
                          <a:sym typeface="Prompt"/>
                        </a:rPr>
                        <a:t>Instructor Information</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F3F3F"/>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050" u="none" strike="noStrike" cap="none" dirty="0">
                          <a:solidFill>
                            <a:srgbClr val="3A3A3A"/>
                          </a:solidFill>
                          <a:latin typeface="Prompt"/>
                          <a:ea typeface="Prompt"/>
                          <a:cs typeface="Prompt"/>
                          <a:sym typeface="Prompt"/>
                        </a:rPr>
                        <a:t>  </a:t>
                      </a:r>
                      <a:endParaRPr dirty="0"/>
                    </a:p>
                    <a:p>
                      <a:pPr marL="0" marR="0" lvl="0" indent="0" algn="l" rtl="0">
                        <a:spcBef>
                          <a:spcPts val="0"/>
                        </a:spcBef>
                        <a:spcAft>
                          <a:spcPts val="0"/>
                        </a:spcAft>
                        <a:buNone/>
                      </a:pPr>
                      <a:r>
                        <a:rPr lang="en-US" sz="1050" u="none" strike="noStrike" cap="none" dirty="0">
                          <a:solidFill>
                            <a:srgbClr val="3A3A3A"/>
                          </a:solidFill>
                          <a:latin typeface="Prompt"/>
                          <a:ea typeface="Prompt"/>
                          <a:cs typeface="Prompt"/>
                          <a:sym typeface="Prompt"/>
                        </a:rPr>
                        <a:t>  </a:t>
                      </a:r>
                      <a:r>
                        <a:rPr lang="en-US" sz="1050" b="1" i="0" u="none" strike="noStrike" cap="none" dirty="0">
                          <a:solidFill>
                            <a:srgbClr val="3A3A3A"/>
                          </a:solidFill>
                          <a:latin typeface="Prompt SemiBold"/>
                          <a:ea typeface="Prompt SemiBold"/>
                          <a:cs typeface="Prompt SemiBold"/>
                          <a:sym typeface="Prompt SemiBold"/>
                        </a:rPr>
                        <a:t>Instructor :    	A Ravisara Narula</a:t>
                      </a:r>
                      <a:endParaRPr sz="1050" b="1" i="0" u="none" strike="noStrike" cap="none" dirty="0">
                        <a:solidFill>
                          <a:srgbClr val="3A3A3A"/>
                        </a:solidFill>
                        <a:latin typeface="Prompt SemiBold"/>
                        <a:ea typeface="Prompt SemiBold"/>
                        <a:cs typeface="Prompt SemiBold"/>
                        <a:sym typeface="Prompt SemiBold"/>
                      </a:endParaRPr>
                    </a:p>
                    <a:p>
                      <a:pPr marL="0" marR="0" lvl="0" indent="0" algn="l" rtl="0">
                        <a:spcBef>
                          <a:spcPts val="0"/>
                        </a:spcBef>
                        <a:spcAft>
                          <a:spcPts val="0"/>
                        </a:spcAft>
                        <a:buNone/>
                      </a:pPr>
                      <a:endParaRPr sz="1050" u="none" strike="noStrike" cap="none" dirty="0">
                        <a:solidFill>
                          <a:srgbClr val="3A3A3A"/>
                        </a:solidFill>
                        <a:latin typeface="Prompt"/>
                        <a:ea typeface="Prompt"/>
                        <a:cs typeface="Prompt"/>
                        <a:sym typeface="Prompt"/>
                      </a:endParaRPr>
                    </a:p>
                    <a:p>
                      <a:pPr marL="0" marR="0" lvl="0" indent="0" algn="l" rtl="0">
                        <a:spcBef>
                          <a:spcPts val="0"/>
                        </a:spcBef>
                        <a:spcAft>
                          <a:spcPts val="0"/>
                        </a:spcAft>
                        <a:buNone/>
                      </a:pPr>
                      <a:r>
                        <a:rPr lang="en-US" sz="1050" u="none" strike="noStrike" cap="none" dirty="0">
                          <a:solidFill>
                            <a:srgbClr val="3A3A3A"/>
                          </a:solidFill>
                          <a:latin typeface="Prompt"/>
                          <a:ea typeface="Prompt"/>
                          <a:cs typeface="Prompt"/>
                          <a:sym typeface="Prompt"/>
                        </a:rPr>
                        <a:t>  </a:t>
                      </a:r>
                      <a:r>
                        <a:rPr lang="en-US" sz="1050" b="1" i="0" u="none" strike="noStrike" cap="none" dirty="0">
                          <a:solidFill>
                            <a:srgbClr val="3A3A3A"/>
                          </a:solidFill>
                          <a:latin typeface="Prompt SemiBold"/>
                          <a:ea typeface="Prompt SemiBold"/>
                          <a:cs typeface="Prompt SemiBold"/>
                          <a:sym typeface="Prompt SemiBold"/>
                        </a:rPr>
                        <a:t>Email:</a:t>
                      </a:r>
                      <a:r>
                        <a:rPr lang="en-US" sz="1050" u="none" strike="noStrike" cap="none" dirty="0">
                          <a:solidFill>
                            <a:srgbClr val="3A3A3A"/>
                          </a:solidFill>
                          <a:latin typeface="Prompt"/>
                          <a:ea typeface="Prompt"/>
                          <a:cs typeface="Prompt"/>
                          <a:sym typeface="Prompt"/>
                        </a:rPr>
                        <a:t>		</a:t>
                      </a:r>
                      <a:r>
                        <a:rPr lang="en-US" sz="1050" u="sng" strike="noStrike" cap="none" dirty="0">
                          <a:solidFill>
                            <a:srgbClr val="3A3A3A"/>
                          </a:solidFill>
                          <a:latin typeface="Prompt"/>
                          <a:ea typeface="Prompt"/>
                          <a:cs typeface="Prompt"/>
                          <a:sym typeface="Prompt"/>
                        </a:rPr>
                        <a:t>ravisaranarula@gmail.com</a:t>
                      </a:r>
                      <a:endParaRPr sz="1050" u="none" strike="noStrike" cap="none" dirty="0">
                        <a:solidFill>
                          <a:srgbClr val="3A3A3A"/>
                        </a:solidFill>
                        <a:latin typeface="Prompt"/>
                        <a:ea typeface="Prompt"/>
                        <a:cs typeface="Prompt"/>
                        <a:sym typeface="Prompt"/>
                      </a:endParaRPr>
                    </a:p>
                    <a:p>
                      <a:pPr marL="0" marR="0" lvl="0" indent="0" algn="l" rtl="0">
                        <a:spcBef>
                          <a:spcPts val="0"/>
                        </a:spcBef>
                        <a:spcAft>
                          <a:spcPts val="0"/>
                        </a:spcAft>
                        <a:buNone/>
                      </a:pPr>
                      <a:endParaRPr sz="1050" u="none" strike="noStrike" cap="none" dirty="0">
                        <a:solidFill>
                          <a:srgbClr val="3A3A3A"/>
                        </a:solidFill>
                        <a:latin typeface="Prompt"/>
                        <a:ea typeface="Prompt"/>
                        <a:cs typeface="Prompt"/>
                        <a:sym typeface="Prompt"/>
                      </a:endParaRPr>
                    </a:p>
                    <a:p>
                      <a:pPr marL="0" marR="0" lvl="0" indent="0" algn="l" rtl="0">
                        <a:spcBef>
                          <a:spcPts val="0"/>
                        </a:spcBef>
                        <a:spcAft>
                          <a:spcPts val="0"/>
                        </a:spcAft>
                        <a:buNone/>
                      </a:pPr>
                      <a:r>
                        <a:rPr lang="en-US" sz="1050" u="none" strike="noStrike" cap="none" dirty="0">
                          <a:solidFill>
                            <a:srgbClr val="3A3A3A"/>
                          </a:solidFill>
                          <a:latin typeface="Prompt"/>
                          <a:ea typeface="Prompt"/>
                          <a:cs typeface="Prompt"/>
                          <a:sym typeface="Prompt"/>
                        </a:rPr>
                        <a:t>  </a:t>
                      </a:r>
                      <a:r>
                        <a:rPr lang="en-US" sz="1050" b="1" i="0" u="none" strike="noStrike" cap="none" dirty="0">
                          <a:solidFill>
                            <a:srgbClr val="3A3A3A"/>
                          </a:solidFill>
                          <a:latin typeface="Prompt SemiBold"/>
                          <a:ea typeface="Prompt"/>
                          <a:cs typeface="Prompt SemiBold"/>
                          <a:sym typeface="Prompt SemiBold"/>
                        </a:rPr>
                        <a:t>Section(s)</a:t>
                      </a:r>
                      <a:r>
                        <a:rPr lang="en-US" sz="1050" b="1" i="0" u="none" strike="noStrike" cap="none" dirty="0">
                          <a:solidFill>
                            <a:srgbClr val="3A3A3A"/>
                          </a:solidFill>
                          <a:latin typeface="Prompt SemiBold"/>
                          <a:ea typeface="Prompt SemiBold"/>
                          <a:cs typeface="Prompt SemiBold"/>
                          <a:sym typeface="Prompt SemiBold"/>
                        </a:rPr>
                        <a:t>:</a:t>
                      </a:r>
                      <a:r>
                        <a:rPr lang="en-US" sz="1050" u="none" strike="noStrike" cap="none" dirty="0">
                          <a:solidFill>
                            <a:srgbClr val="3A3A3A"/>
                          </a:solidFill>
                          <a:latin typeface="Prompt"/>
                          <a:ea typeface="Prompt"/>
                          <a:cs typeface="Prompt"/>
                          <a:sym typeface="Prompt"/>
                        </a:rPr>
                        <a:t>	                  Section 1: Tuesday &amp; Thursday (9.00 – 12.00)</a:t>
                      </a:r>
                      <a:endParaRPr sz="1050" u="none" strike="noStrike" cap="none" dirty="0">
                        <a:solidFill>
                          <a:srgbClr val="3A3A3A"/>
                        </a:solidFill>
                        <a:latin typeface="Prompt"/>
                        <a:ea typeface="Prompt"/>
                        <a:cs typeface="Prompt"/>
                        <a:sym typeface="Prompt"/>
                      </a:endParaRPr>
                    </a:p>
                    <a:p>
                      <a:pPr marL="0" marR="0" lvl="0" indent="0" algn="l" rtl="0">
                        <a:spcBef>
                          <a:spcPts val="0"/>
                        </a:spcBef>
                        <a:spcAft>
                          <a:spcPts val="0"/>
                        </a:spcAft>
                        <a:buNone/>
                      </a:pPr>
                      <a:r>
                        <a:rPr lang="en-US" sz="1050" u="none" strike="noStrike" cap="none" dirty="0">
                          <a:solidFill>
                            <a:srgbClr val="3A3A3A"/>
                          </a:solidFill>
                          <a:latin typeface="Prompt"/>
                          <a:ea typeface="Prompt"/>
                          <a:cs typeface="Prompt"/>
                          <a:sym typeface="Prompt"/>
                        </a:rPr>
                        <a:t>                            </a:t>
                      </a:r>
                      <a:endParaRPr dirty="0"/>
                    </a:p>
                    <a:p>
                      <a:pPr marL="0" marR="0" lvl="0" indent="0" algn="l" rtl="0">
                        <a:spcBef>
                          <a:spcPts val="0"/>
                        </a:spcBef>
                        <a:spcAft>
                          <a:spcPts val="0"/>
                        </a:spcAft>
                        <a:buNone/>
                      </a:pPr>
                      <a:endParaRPr sz="1050" u="none" strike="noStrike" cap="none" dirty="0">
                        <a:solidFill>
                          <a:srgbClr val="3A3A3A"/>
                        </a:solidFill>
                        <a:latin typeface="Prompt"/>
                        <a:ea typeface="Prompt"/>
                        <a:cs typeface="Prompt"/>
                        <a:sym typeface="Prompt"/>
                      </a:endParaRPr>
                    </a:p>
                    <a:p>
                      <a:pPr marL="0" marR="0" lvl="0" indent="0" algn="l" rtl="0">
                        <a:spcBef>
                          <a:spcPts val="0"/>
                        </a:spcBef>
                        <a:spcAft>
                          <a:spcPts val="0"/>
                        </a:spcAft>
                        <a:buNone/>
                      </a:pPr>
                      <a:endParaRPr sz="1050" u="none" strike="noStrike" cap="none"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3"/>
                  </a:ext>
                </a:extLst>
              </a:tr>
            </a:tbl>
          </a:graphicData>
        </a:graphic>
      </p:graphicFrame>
      <p:sp>
        <p:nvSpPr>
          <p:cNvPr id="88" name="Google Shape;88;p1"/>
          <p:cNvSpPr/>
          <p:nvPr/>
        </p:nvSpPr>
        <p:spPr>
          <a:xfrm>
            <a:off x="2144231" y="2532184"/>
            <a:ext cx="2596040" cy="343787"/>
          </a:xfrm>
          <a:prstGeom prst="roundRect">
            <a:avLst>
              <a:gd name="adj" fmla="val 50000"/>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35759349-27CC-4F1E-9F4F-1AED3D7526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7"/>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47" name="Google Shape;147;p7"/>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48" name="Google Shape;148;p7"/>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49" name="Google Shape;149;p7"/>
          <p:cNvSpPr/>
          <p:nvPr/>
        </p:nvSpPr>
        <p:spPr>
          <a:xfrm>
            <a:off x="736270" y="731429"/>
            <a:ext cx="452449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rgbClr val="3A3A3A"/>
                </a:solidFill>
                <a:latin typeface="Prompt SemiBold"/>
                <a:ea typeface="Prompt SemiBold"/>
                <a:cs typeface="Prompt SemiBold"/>
                <a:sym typeface="Prompt SemiBold"/>
              </a:rPr>
              <a:t>Team Presentation Rubrics 37%</a:t>
            </a:r>
          </a:p>
        </p:txBody>
      </p:sp>
      <p:graphicFrame>
        <p:nvGraphicFramePr>
          <p:cNvPr id="150" name="Google Shape;150;p7"/>
          <p:cNvGraphicFramePr/>
          <p:nvPr>
            <p:extLst>
              <p:ext uri="{D42A27DB-BD31-4B8C-83A1-F6EECF244321}">
                <p14:modId xmlns:p14="http://schemas.microsoft.com/office/powerpoint/2010/main" val="1399845248"/>
              </p:ext>
            </p:extLst>
          </p:nvPr>
        </p:nvGraphicFramePr>
        <p:xfrm>
          <a:off x="342552" y="1039206"/>
          <a:ext cx="6107676" cy="11087075"/>
        </p:xfrm>
        <a:graphic>
          <a:graphicData uri="http://schemas.openxmlformats.org/drawingml/2006/table">
            <a:tbl>
              <a:tblPr firstRow="1" firstCol="1" bandRow="1">
                <a:noFill/>
                <a:tableStyleId>{2C313523-0D34-4844-A34E-2F5DFE8884F6}</a:tableStyleId>
              </a:tblPr>
              <a:tblGrid>
                <a:gridCol w="789297">
                  <a:extLst>
                    <a:ext uri="{9D8B030D-6E8A-4147-A177-3AD203B41FA5}">
                      <a16:colId xmlns:a16="http://schemas.microsoft.com/office/drawing/2014/main" val="20000"/>
                    </a:ext>
                  </a:extLst>
                </a:gridCol>
                <a:gridCol w="1577652">
                  <a:extLst>
                    <a:ext uri="{9D8B030D-6E8A-4147-A177-3AD203B41FA5}">
                      <a16:colId xmlns:a16="http://schemas.microsoft.com/office/drawing/2014/main" val="20001"/>
                    </a:ext>
                  </a:extLst>
                </a:gridCol>
                <a:gridCol w="723476">
                  <a:extLst>
                    <a:ext uri="{9D8B030D-6E8A-4147-A177-3AD203B41FA5}">
                      <a16:colId xmlns:a16="http://schemas.microsoft.com/office/drawing/2014/main" val="20002"/>
                    </a:ext>
                  </a:extLst>
                </a:gridCol>
                <a:gridCol w="917375">
                  <a:extLst>
                    <a:ext uri="{9D8B030D-6E8A-4147-A177-3AD203B41FA5}">
                      <a16:colId xmlns:a16="http://schemas.microsoft.com/office/drawing/2014/main" val="20003"/>
                    </a:ext>
                  </a:extLst>
                </a:gridCol>
                <a:gridCol w="928400">
                  <a:extLst>
                    <a:ext uri="{9D8B030D-6E8A-4147-A177-3AD203B41FA5}">
                      <a16:colId xmlns:a16="http://schemas.microsoft.com/office/drawing/2014/main" val="20004"/>
                    </a:ext>
                  </a:extLst>
                </a:gridCol>
                <a:gridCol w="1171476">
                  <a:extLst>
                    <a:ext uri="{9D8B030D-6E8A-4147-A177-3AD203B41FA5}">
                      <a16:colId xmlns:a16="http://schemas.microsoft.com/office/drawing/2014/main" val="20005"/>
                    </a:ext>
                  </a:extLst>
                </a:gridCol>
              </a:tblGrid>
              <a:tr h="503725">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Criteria</a:t>
                      </a:r>
                      <a:endParaRPr sz="900" b="1" i="0" u="none" strike="noStrike" cap="none" dirty="0">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Check List</a:t>
                      </a:r>
                      <a:endParaRPr sz="900" b="1" i="0" u="none" strike="noStrike" cap="none" dirty="0">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Unsatisfactory </a:t>
                      </a:r>
                      <a:r>
                        <a:rPr lang="en-US" sz="700" b="0" i="0" u="none" strike="noStrike" cap="none" dirty="0">
                          <a:latin typeface="Prompt"/>
                          <a:ea typeface="Prompt"/>
                          <a:cs typeface="Prompt"/>
                          <a:sym typeface="Prompt"/>
                        </a:rPr>
                        <a:t>(Score 0 - 50)</a:t>
                      </a:r>
                      <a:endParaRPr sz="800" b="0" i="0" u="none" strike="noStrike" cap="none" dirty="0">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Satisfactory </a:t>
                      </a:r>
                      <a:endParaRPr sz="9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(Score 51 – 70)</a:t>
                      </a:r>
                      <a:endParaRPr sz="700" b="0" i="0" u="none" strike="noStrike" cap="none" dirty="0">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Good </a:t>
                      </a:r>
                      <a:endParaRPr sz="9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(Score 71 – 80)</a:t>
                      </a:r>
                      <a:endParaRPr sz="700" b="0" i="0" u="none" strike="noStrike" cap="none" dirty="0">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Excellent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81 - 100)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1439350">
                <a:tc>
                  <a:txBody>
                    <a:bodyPr/>
                    <a:lstStyle/>
                    <a:p>
                      <a:pPr marL="0" marR="0" lvl="0" indent="0" algn="ctr" rtl="0">
                        <a:lnSpc>
                          <a:spcPct val="100000"/>
                        </a:lnSpc>
                        <a:spcBef>
                          <a:spcPts val="0"/>
                        </a:spcBef>
                        <a:spcAft>
                          <a:spcPts val="0"/>
                        </a:spcAft>
                        <a:buClr>
                          <a:schemeClr val="dk1"/>
                        </a:buClr>
                        <a:buSzPts val="700"/>
                        <a:buFont typeface="Prompt"/>
                        <a:buNone/>
                      </a:pPr>
                      <a:r>
                        <a:rPr lang="en-US" sz="700" b="0" i="0" u="none" strike="noStrike" cap="none" dirty="0">
                          <a:solidFill>
                            <a:schemeClr val="bg1"/>
                          </a:solidFill>
                          <a:latin typeface="Prompt"/>
                          <a:ea typeface="Prompt"/>
                          <a:cs typeface="Prompt"/>
                          <a:sym typeface="Prompt"/>
                        </a:rPr>
                        <a:t>Content Quality </a:t>
                      </a:r>
                    </a:p>
                    <a:p>
                      <a:pPr marL="0" marR="0" lvl="0" indent="0" algn="ctr" rtl="0">
                        <a:lnSpc>
                          <a:spcPct val="100000"/>
                        </a:lnSpc>
                        <a:spcBef>
                          <a:spcPts val="0"/>
                        </a:spcBef>
                        <a:spcAft>
                          <a:spcPts val="0"/>
                        </a:spcAft>
                        <a:buClr>
                          <a:schemeClr val="dk1"/>
                        </a:buClr>
                        <a:buSzPts val="700"/>
                        <a:buFont typeface="Prompt"/>
                        <a:buNone/>
                      </a:pPr>
                      <a:r>
                        <a:rPr lang="en-US" sz="700" b="0" i="0" u="none" strike="noStrike" cap="none" dirty="0">
                          <a:solidFill>
                            <a:schemeClr val="bg1"/>
                          </a:solidFill>
                          <a:latin typeface="Prompt"/>
                          <a:ea typeface="Prompt"/>
                          <a:cs typeface="Prompt"/>
                          <a:sym typeface="Prompt"/>
                        </a:rPr>
                        <a:t>(20%)</a:t>
                      </a:r>
                      <a:endParaRPr sz="700" b="0" i="0" u="none" strike="noStrike" cap="none" dirty="0">
                        <a:solidFill>
                          <a:schemeClr val="bg1"/>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269875" marR="0" lvl="0" indent="-228600" algn="l" rtl="0">
                        <a:lnSpc>
                          <a:spcPct val="100000"/>
                        </a:lnSpc>
                        <a:spcBef>
                          <a:spcPts val="0"/>
                        </a:spcBef>
                        <a:spcAft>
                          <a:spcPts val="0"/>
                        </a:spcAft>
                        <a:buClr>
                          <a:schemeClr val="dk1"/>
                        </a:buClr>
                        <a:buSzPts val="650"/>
                        <a:buFont typeface="Calibri"/>
                        <a:buAutoNum type="arabicPeriod"/>
                      </a:pPr>
                      <a:r>
                        <a:rPr lang="en-US" sz="700" b="0" i="0" u="none" strike="noStrike" cap="none" dirty="0">
                          <a:solidFill>
                            <a:srgbClr val="3A3A3A"/>
                          </a:solidFill>
                          <a:latin typeface="Prompt"/>
                          <a:ea typeface="Prompt"/>
                          <a:cs typeface="Prompt"/>
                          <a:sym typeface="Prompt"/>
                        </a:rPr>
                        <a:t>All CapsimCore areas have been covered – R&amp;D, Production, Marketing and Finance</a:t>
                      </a:r>
                    </a:p>
                    <a:p>
                      <a:pPr marL="269875" marR="0" lvl="0" indent="-228600" algn="l" rtl="0">
                        <a:lnSpc>
                          <a:spcPct val="100000"/>
                        </a:lnSpc>
                        <a:spcBef>
                          <a:spcPts val="0"/>
                        </a:spcBef>
                        <a:spcAft>
                          <a:spcPts val="0"/>
                        </a:spcAft>
                        <a:buClr>
                          <a:schemeClr val="dk1"/>
                        </a:buClr>
                        <a:buSzPts val="650"/>
                        <a:buFont typeface="Calibri"/>
                        <a:buAutoNum type="arabicPeriod"/>
                      </a:pPr>
                      <a:r>
                        <a:rPr lang="en-US" sz="700" b="0" i="0" u="none" strike="noStrike" cap="none" dirty="0">
                          <a:solidFill>
                            <a:srgbClr val="3A3A3A"/>
                          </a:solidFill>
                          <a:latin typeface="Prompt"/>
                          <a:ea typeface="Prompt"/>
                          <a:cs typeface="Prompt"/>
                          <a:sym typeface="Prompt"/>
                        </a:rPr>
                        <a:t>Discussed the areas of concern within each department (e.g.: contribution margin, market share, inventory levels, age of product)</a:t>
                      </a:r>
                    </a:p>
                    <a:p>
                      <a:pPr marL="269875" marR="0" lvl="0" indent="-228600" algn="l" rtl="0">
                        <a:lnSpc>
                          <a:spcPct val="100000"/>
                        </a:lnSpc>
                        <a:spcBef>
                          <a:spcPts val="0"/>
                        </a:spcBef>
                        <a:spcAft>
                          <a:spcPts val="0"/>
                        </a:spcAft>
                        <a:buClr>
                          <a:schemeClr val="dk1"/>
                        </a:buClr>
                        <a:buSzPts val="650"/>
                        <a:buFont typeface="Calibri"/>
                        <a:buAutoNum type="arabicPeriod"/>
                      </a:pPr>
                      <a:r>
                        <a:rPr lang="en-US" sz="700" b="0" i="0" u="none" strike="noStrike" cap="none" dirty="0">
                          <a:solidFill>
                            <a:srgbClr val="3A3A3A"/>
                          </a:solidFill>
                          <a:latin typeface="Prompt"/>
                          <a:ea typeface="Prompt"/>
                          <a:cs typeface="Prompt"/>
                          <a:sym typeface="Prompt"/>
                        </a:rPr>
                        <a:t>Understand the differences in each (global) market and their impact on strategy</a:t>
                      </a:r>
                    </a:p>
                    <a:p>
                      <a:pPr marL="269875" marR="0" lvl="0" indent="-228600" algn="l" rtl="0">
                        <a:lnSpc>
                          <a:spcPct val="100000"/>
                        </a:lnSpc>
                        <a:spcBef>
                          <a:spcPts val="0"/>
                        </a:spcBef>
                        <a:spcAft>
                          <a:spcPts val="0"/>
                        </a:spcAft>
                        <a:buClr>
                          <a:schemeClr val="dk1"/>
                        </a:buClr>
                        <a:buSzPts val="650"/>
                        <a:buFont typeface="Calibri"/>
                        <a:buAutoNum type="arabicPeriod"/>
                      </a:pPr>
                      <a:r>
                        <a:rPr lang="en-US" sz="700" b="0" i="0" u="none" strike="noStrike" cap="none" dirty="0">
                          <a:solidFill>
                            <a:srgbClr val="3A3A3A"/>
                          </a:solidFill>
                          <a:latin typeface="Prompt"/>
                          <a:ea typeface="Prompt"/>
                          <a:cs typeface="Prompt"/>
                          <a:sym typeface="Prompt"/>
                        </a:rPr>
                        <a:t>Analyze the company’s strengths and weaknesses appropriately as a basis for future strategy</a:t>
                      </a:r>
                    </a:p>
                    <a:p>
                      <a:pPr marL="269875" marR="0" lvl="0" indent="-228600" algn="l" rtl="0">
                        <a:lnSpc>
                          <a:spcPct val="100000"/>
                        </a:lnSpc>
                        <a:spcBef>
                          <a:spcPts val="0"/>
                        </a:spcBef>
                        <a:spcAft>
                          <a:spcPts val="0"/>
                        </a:spcAft>
                        <a:buClr>
                          <a:schemeClr val="dk1"/>
                        </a:buClr>
                        <a:buSzPts val="650"/>
                        <a:buFont typeface="Calibri"/>
                        <a:buAutoNum type="arabicPeriod"/>
                      </a:pPr>
                      <a:r>
                        <a:rPr lang="en-US" sz="700" b="0" i="0" u="none" strike="noStrike" cap="none" dirty="0">
                          <a:solidFill>
                            <a:srgbClr val="3A3A3A"/>
                          </a:solidFill>
                          <a:latin typeface="Prompt"/>
                          <a:ea typeface="Prompt"/>
                          <a:cs typeface="Prompt"/>
                          <a:sym typeface="Prompt"/>
                        </a:rPr>
                        <a:t>Understand the impact of the competition on their company’s strategies</a:t>
                      </a:r>
                    </a:p>
                    <a:p>
                      <a:pPr marL="269875" marR="0" lvl="0" indent="-228600" algn="l" rtl="0">
                        <a:lnSpc>
                          <a:spcPct val="100000"/>
                        </a:lnSpc>
                        <a:spcBef>
                          <a:spcPts val="0"/>
                        </a:spcBef>
                        <a:spcAft>
                          <a:spcPts val="0"/>
                        </a:spcAft>
                        <a:buClr>
                          <a:schemeClr val="dk1"/>
                        </a:buClr>
                        <a:buSzPts val="650"/>
                        <a:buFont typeface="Calibri"/>
                        <a:buAutoNum type="arabicPeriod"/>
                      </a:pPr>
                      <a:endParaRPr sz="70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0-1 checked points</a:t>
                      </a:r>
                      <a:endParaRPr sz="70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2-3 checked points</a:t>
                      </a: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OR showing unclear understanding of concepts such as inventory levels or change in market share</a:t>
                      </a:r>
                      <a:endParaRPr sz="70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4 checked points</a:t>
                      </a: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And showing a good understanding of the concepts but weak analysis for future strategies</a:t>
                      </a:r>
                      <a:endParaRPr sz="70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solidFill>
                            <a:srgbClr val="3A3A3A"/>
                          </a:solidFill>
                          <a:latin typeface="Prompt"/>
                          <a:ea typeface="Prompt"/>
                          <a:cs typeface="Prompt"/>
                          <a:sym typeface="Prompt"/>
                        </a:rPr>
                        <a:t>4-5 checked points</a:t>
                      </a:r>
                    </a:p>
                    <a:p>
                      <a:pPr marL="0" marR="0" lvl="0" indent="0" algn="l" rtl="0">
                        <a:lnSpc>
                          <a:spcPct val="100000"/>
                        </a:lnSpc>
                        <a:spcBef>
                          <a:spcPts val="0"/>
                        </a:spcBef>
                        <a:spcAft>
                          <a:spcPts val="0"/>
                        </a:spcAft>
                        <a:buClr>
                          <a:schemeClr val="dk1"/>
                        </a:buClr>
                        <a:buSzPts val="650"/>
                        <a:buFont typeface="Prompt"/>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solidFill>
                            <a:srgbClr val="3A3A3A"/>
                          </a:solidFill>
                          <a:latin typeface="Prompt"/>
                          <a:ea typeface="Prompt"/>
                          <a:cs typeface="Prompt"/>
                          <a:sym typeface="Prompt"/>
                        </a:rPr>
                        <a:t>And showing an excellent understanding of the strategic relationship between departments as well as the strategic differences in a global market and able to make strategic decisions for the future</a:t>
                      </a:r>
                      <a:endParaRPr sz="70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3321636985"/>
                  </a:ext>
                </a:extLst>
              </a:tr>
              <a:tr h="1439350">
                <a:tc>
                  <a:txBody>
                    <a:bodyPr/>
                    <a:lstStyle/>
                    <a:p>
                      <a:pPr marL="0" marR="0" lvl="0" indent="0" algn="ctr"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Communication:  Flow</a:t>
                      </a:r>
                      <a:endParaRPr sz="7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Clr>
                          <a:schemeClr val="dk1"/>
                        </a:buClr>
                        <a:buSzPts val="700"/>
                        <a:buFont typeface="Prompt"/>
                        <a:buNone/>
                      </a:pPr>
                      <a:r>
                        <a:rPr lang="en-US" sz="700" b="0" i="0" u="none" strike="noStrike" cap="none" dirty="0">
                          <a:latin typeface="Prompt"/>
                          <a:ea typeface="Prompt"/>
                          <a:cs typeface="Prompt"/>
                          <a:sym typeface="Prompt"/>
                        </a:rPr>
                        <a:t>(Content </a:t>
                      </a: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Clr>
                          <a:schemeClr val="dk1"/>
                        </a:buClr>
                        <a:buSzPts val="700"/>
                        <a:buFont typeface="Prompt"/>
                        <a:buNone/>
                      </a:pPr>
                      <a:r>
                        <a:rPr lang="en-US" sz="700" b="0" i="0" u="none" strike="noStrike" cap="none" dirty="0">
                          <a:latin typeface="Prompt"/>
                          <a:ea typeface="Prompt"/>
                          <a:cs typeface="Prompt"/>
                          <a:sym typeface="Prompt"/>
                        </a:rPr>
                        <a:t>is smoothly presented)</a:t>
                      </a:r>
                    </a:p>
                    <a:p>
                      <a:pPr marL="0" marR="0" lvl="0" indent="0" algn="ctr" rtl="0">
                        <a:lnSpc>
                          <a:spcPct val="100000"/>
                        </a:lnSpc>
                        <a:spcBef>
                          <a:spcPts val="0"/>
                        </a:spcBef>
                        <a:spcAft>
                          <a:spcPts val="0"/>
                        </a:spcAft>
                        <a:buClr>
                          <a:schemeClr val="dk1"/>
                        </a:buClr>
                        <a:buSzPts val="700"/>
                        <a:buFont typeface="Prompt"/>
                        <a:buNone/>
                      </a:pPr>
                      <a:r>
                        <a:rPr lang="en-US" sz="700" b="0" i="0" u="none" strike="noStrike" cap="none" dirty="0">
                          <a:latin typeface="Prompt"/>
                          <a:ea typeface="Prompt"/>
                          <a:cs typeface="Prompt"/>
                          <a:sym typeface="Prompt"/>
                        </a:rPr>
                        <a:t>(4%) </a:t>
                      </a:r>
                      <a:endParaRPr sz="700" b="0" i="0" u="none" strike="noStrike" cap="none" dirty="0">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1.  Ideas are presented in proper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order</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2. There are proper transitions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between each topics and ideas.</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3. There is a proper introduction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and conclusion</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4. Contents are focused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(not straying away from the main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ideas)</a:t>
                      </a:r>
                      <a:endParaRPr sz="700" b="0" i="0" u="none" strike="noStrike" cap="none" dirty="0">
                        <a:solidFill>
                          <a:srgbClr val="3A3A3A"/>
                        </a:solidFill>
                        <a:latin typeface="Prompt"/>
                        <a:ea typeface="Prompt"/>
                        <a:cs typeface="Prompt"/>
                        <a:sym typeface="Prompt"/>
                      </a:endParaRPr>
                    </a:p>
                    <a:p>
                      <a:pPr marL="228600" marR="0" lvl="0" indent="-187325" algn="l" rtl="0">
                        <a:lnSpc>
                          <a:spcPct val="100000"/>
                        </a:lnSpc>
                        <a:spcBef>
                          <a:spcPts val="0"/>
                        </a:spcBef>
                        <a:spcAft>
                          <a:spcPts val="0"/>
                        </a:spcAft>
                        <a:buClr>
                          <a:schemeClr val="dk1"/>
                        </a:buClr>
                        <a:buSzPts val="650"/>
                        <a:buFont typeface="Calibri"/>
                        <a:buNone/>
                      </a:pP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0-1 checked points</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2-3 checked points</a:t>
                      </a:r>
                      <a:endParaRPr sz="700" dirty="0"/>
                    </a:p>
                    <a:p>
                      <a:pPr marL="0" marR="0" lvl="0" indent="0" algn="ctr" rtl="0">
                        <a:lnSpc>
                          <a:spcPct val="100000"/>
                        </a:lnSpc>
                        <a:spcBef>
                          <a:spcPts val="0"/>
                        </a:spcBef>
                        <a:spcAft>
                          <a:spcPts val="0"/>
                        </a:spcAft>
                        <a:buNone/>
                      </a:pPr>
                      <a:endParaRPr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t>
                      </a:r>
                      <a:r>
                        <a:rPr lang="en-US" sz="700" b="1" i="0" u="none" strike="noStrike" cap="none" dirty="0">
                          <a:latin typeface="Prompt SemiBold"/>
                          <a:ea typeface="Prompt SemiBold"/>
                          <a:cs typeface="Prompt SemiBold"/>
                          <a:sym typeface="Prompt SemiBold"/>
                        </a:rPr>
                        <a:t>OR</a:t>
                      </a:r>
                      <a:r>
                        <a:rPr lang="en-US" sz="700" b="0" i="0" u="none" strike="noStrike" cap="none" dirty="0">
                          <a:latin typeface="Prompt"/>
                          <a:ea typeface="Prompt"/>
                          <a:cs typeface="Prompt"/>
                          <a:sym typeface="Prompt"/>
                        </a:rPr>
                        <a:t> presentation is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not easy to follow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in </a:t>
                      </a:r>
                      <a:r>
                        <a:rPr lang="en-US" sz="700" b="1" i="0" u="none" strike="noStrike" cap="none" dirty="0">
                          <a:latin typeface="Prompt SemiBold"/>
                          <a:ea typeface="Prompt SemiBold"/>
                          <a:cs typeface="Prompt SemiBold"/>
                          <a:sym typeface="Prompt SemiBold"/>
                        </a:rPr>
                        <a:t>several</a:t>
                      </a:r>
                      <a:r>
                        <a:rPr lang="en-US" sz="700" b="0" i="0" u="none" strike="noStrike" cap="none" dirty="0">
                          <a:latin typeface="Prompt"/>
                          <a:ea typeface="Prompt"/>
                          <a:cs typeface="Prompt"/>
                          <a:sym typeface="Prompt"/>
                        </a:rPr>
                        <a:t> places,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e.g. with unclear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main ideas and weak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transitions.</a:t>
                      </a:r>
                      <a:endParaRPr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4 checked points</a:t>
                      </a:r>
                      <a:endParaRPr sz="700" dirty="0"/>
                    </a:p>
                    <a:p>
                      <a:pPr marL="0" marR="0" lvl="0" indent="0" algn="ctr" rtl="0">
                        <a:lnSpc>
                          <a:spcPct val="100000"/>
                        </a:lnSpc>
                        <a:spcBef>
                          <a:spcPts val="0"/>
                        </a:spcBef>
                        <a:spcAft>
                          <a:spcPts val="0"/>
                        </a:spcAft>
                        <a:buClr>
                          <a:schemeClr val="dk1"/>
                        </a:buClr>
                        <a:buSzPts val="650"/>
                        <a:buFont typeface="Calibri"/>
                        <a:buNone/>
                      </a:pP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t>
                      </a:r>
                      <a:r>
                        <a:rPr lang="en-US" sz="700" b="1" i="0" u="none" strike="noStrike" cap="none" dirty="0">
                          <a:latin typeface="Prompt SemiBold"/>
                          <a:ea typeface="Prompt SemiBold"/>
                          <a:cs typeface="Prompt SemiBold"/>
                          <a:sym typeface="Prompt SemiBold"/>
                        </a:rPr>
                        <a:t>AND</a:t>
                      </a:r>
                      <a:r>
                        <a:rPr lang="en-US" sz="700" b="0" i="0" u="none" strike="noStrike" cap="none" dirty="0">
                          <a:latin typeface="Prompt"/>
                          <a:ea typeface="Prompt"/>
                          <a:cs typeface="Prompt"/>
                          <a:sym typeface="Prompt"/>
                        </a:rPr>
                        <a:t> presentation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is not easy to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follow in </a:t>
                      </a:r>
                      <a:r>
                        <a:rPr lang="en-US" sz="700" b="1" i="0" u="none" strike="noStrike" cap="none" dirty="0">
                          <a:latin typeface="Prompt SemiBold"/>
                          <a:ea typeface="Prompt SemiBold"/>
                          <a:cs typeface="Prompt SemiBold"/>
                          <a:sym typeface="Prompt SemiBold"/>
                        </a:rPr>
                        <a:t>a few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places, e.g. with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unclear main ideas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and weak transitions.</a:t>
                      </a:r>
                      <a:endParaRPr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4 checked points</a:t>
                      </a:r>
                      <a:endParaRPr sz="700" dirty="0"/>
                    </a:p>
                    <a:p>
                      <a:pPr marL="0" marR="0" lvl="0" indent="0" algn="l" rtl="0">
                        <a:lnSpc>
                          <a:spcPct val="100000"/>
                        </a:lnSpc>
                        <a:spcBef>
                          <a:spcPts val="0"/>
                        </a:spcBef>
                        <a:spcAft>
                          <a:spcPts val="0"/>
                        </a:spcAft>
                        <a:buNone/>
                      </a:pPr>
                      <a:endParaRPr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t>
                      </a:r>
                      <a:r>
                        <a:rPr lang="en-US" sz="700" b="1" i="0" u="none" strike="noStrike" cap="none" dirty="0">
                          <a:latin typeface="Prompt SemiBold"/>
                          <a:ea typeface="Prompt SemiBold"/>
                          <a:cs typeface="Prompt SemiBold"/>
                          <a:sym typeface="Prompt SemiBold"/>
                        </a:rPr>
                        <a:t>AND</a:t>
                      </a:r>
                      <a:r>
                        <a:rPr lang="en-US" sz="700" b="0" i="0" u="none" strike="noStrike" cap="none" dirty="0">
                          <a:latin typeface="Prompt"/>
                          <a:ea typeface="Prompt"/>
                          <a:cs typeface="Prompt"/>
                          <a:sym typeface="Prompt"/>
                        </a:rPr>
                        <a:t> presentation is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easy to follow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throughout, i.e. well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organized with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 beginning, middle,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and end. There is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 strong organizing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theme, with clear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main ideas and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transitions.</a:t>
                      </a: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1759675">
                <a:tc>
                  <a:txBody>
                    <a:bodyPr/>
                    <a:lstStyle/>
                    <a:p>
                      <a:pPr marL="0" marR="0" lvl="0" indent="0" algn="ctr"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Communication: Visual Aids (4%)</a:t>
                      </a:r>
                      <a:endParaRPr sz="700" b="1" i="0" u="none" strike="noStrike" cap="none" dirty="0">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1. Contents (texts, tables, graphs </a:t>
                      </a:r>
                      <a:endParaRPr sz="700" dirty="0"/>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and pictures) are all visible.</a:t>
                      </a:r>
                      <a:endParaRPr sz="700" dirty="0"/>
                    </a:p>
                    <a:p>
                      <a:pPr marL="0" marR="0" lvl="0" indent="0" algn="l" rtl="0">
                        <a:lnSpc>
                          <a:spcPct val="100000"/>
                        </a:lnSpc>
                        <a:spcBef>
                          <a:spcPts val="0"/>
                        </a:spcBef>
                        <a:spcAft>
                          <a:spcPts val="0"/>
                        </a:spcAft>
                        <a:buClr>
                          <a:srgbClr val="3A3A3A"/>
                        </a:buClr>
                        <a:buSzPts val="650"/>
                        <a:buFont typeface="Prompt"/>
                        <a:buNone/>
                      </a:pPr>
                      <a:r>
                        <a:rPr lang="en-US" sz="700" b="0" i="0" u="none" strike="noStrike" cap="none" dirty="0">
                          <a:solidFill>
                            <a:srgbClr val="3A3A3A"/>
                          </a:solidFill>
                          <a:latin typeface="Prompt"/>
                          <a:ea typeface="Prompt"/>
                          <a:cs typeface="Prompt"/>
                          <a:sym typeface="Prompt"/>
                        </a:rPr>
                        <a:t>  2. </a:t>
                      </a:r>
                      <a:r>
                        <a:rPr lang="en-US" sz="700" b="0" i="0" u="none" strike="noStrike" cap="none" dirty="0">
                          <a:latin typeface="Prompt"/>
                          <a:ea typeface="Prompt"/>
                          <a:cs typeface="Prompt"/>
                          <a:sym typeface="Prompt"/>
                        </a:rPr>
                        <a:t>All contents (texts, tables, graphs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and pictures) are relevant and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related to the main topic/idea.</a:t>
                      </a:r>
                      <a:endParaRPr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700" b="0" i="0" u="none" strike="noStrike" cap="none" dirty="0">
                          <a:solidFill>
                            <a:srgbClr val="3A3A3A"/>
                          </a:solidFill>
                          <a:latin typeface="Prompt"/>
                          <a:ea typeface="Prompt"/>
                          <a:cs typeface="Prompt"/>
                          <a:sym typeface="Prompt"/>
                        </a:rPr>
                        <a:t>  3. </a:t>
                      </a:r>
                      <a:r>
                        <a:rPr lang="en-US" sz="700" b="0" i="0" u="none" strike="noStrike" cap="none" dirty="0">
                          <a:latin typeface="Prompt"/>
                          <a:ea typeface="Prompt"/>
                          <a:cs typeface="Prompt"/>
                          <a:sym typeface="Prompt"/>
                        </a:rPr>
                        <a:t>Contents are effectively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presented, aid in the audience to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absorb information (e.g., using a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graph or table instead of a text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when it is more effective).</a:t>
                      </a:r>
                      <a:endParaRPr sz="700" dirty="0"/>
                    </a:p>
                    <a:p>
                      <a:pPr marL="0" marR="0" lvl="0" indent="0" algn="l" rtl="0">
                        <a:lnSpc>
                          <a:spcPct val="100000"/>
                        </a:lnSpc>
                        <a:spcBef>
                          <a:spcPts val="0"/>
                        </a:spcBef>
                        <a:spcAft>
                          <a:spcPts val="0"/>
                        </a:spcAft>
                        <a:buClr>
                          <a:srgbClr val="3A3A3A"/>
                        </a:buClr>
                        <a:buSzPts val="650"/>
                        <a:buFont typeface="Prompt"/>
                        <a:buNone/>
                      </a:pPr>
                      <a:r>
                        <a:rPr lang="en-US" sz="700" b="0" i="0" u="none" strike="noStrike" cap="none" dirty="0">
                          <a:solidFill>
                            <a:srgbClr val="3A3A3A"/>
                          </a:solidFill>
                          <a:latin typeface="Prompt"/>
                          <a:ea typeface="Prompt"/>
                          <a:cs typeface="Prompt"/>
                          <a:sym typeface="Prompt"/>
                        </a:rPr>
                        <a:t>  4. </a:t>
                      </a:r>
                      <a:r>
                        <a:rPr lang="en-US" sz="700" b="0" i="0" u="none" strike="noStrike" cap="none" dirty="0">
                          <a:latin typeface="Prompt"/>
                          <a:ea typeface="Prompt"/>
                          <a:cs typeface="Prompt"/>
                          <a:sym typeface="Prompt"/>
                        </a:rPr>
                        <a:t>Contents are formatted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appropriately (e.g., consistent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format, clean and clear layout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and color)</a:t>
                      </a:r>
                      <a:endParaRPr sz="700" dirty="0"/>
                    </a:p>
                    <a:p>
                      <a:pPr marL="0" marR="0" lvl="0" indent="0" algn="l" rtl="0">
                        <a:lnSpc>
                          <a:spcPct val="100000"/>
                        </a:lnSpc>
                        <a:spcBef>
                          <a:spcPts val="0"/>
                        </a:spcBef>
                        <a:spcAft>
                          <a:spcPts val="0"/>
                        </a:spcAft>
                        <a:buClr>
                          <a:srgbClr val="3A3A3A"/>
                        </a:buClr>
                        <a:buSzPts val="650"/>
                        <a:buFont typeface="Prompt"/>
                        <a:buNone/>
                      </a:pPr>
                      <a:r>
                        <a:rPr lang="en-US" sz="700" b="0" i="0" u="none" strike="noStrike" cap="none" dirty="0">
                          <a:solidFill>
                            <a:srgbClr val="3A3A3A"/>
                          </a:solidFill>
                          <a:latin typeface="Prompt"/>
                          <a:ea typeface="Prompt"/>
                          <a:cs typeface="Prompt"/>
                          <a:sym typeface="Prompt"/>
                        </a:rPr>
                        <a:t>  5. </a:t>
                      </a:r>
                      <a:r>
                        <a:rPr lang="en-US" sz="700" b="0" i="0" u="none" strike="noStrike" cap="none" dirty="0">
                          <a:latin typeface="Prompt"/>
                          <a:ea typeface="Prompt"/>
                          <a:cs typeface="Prompt"/>
                          <a:sym typeface="Prompt"/>
                        </a:rPr>
                        <a:t>There are no grammatical errors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throughout the texts.</a:t>
                      </a: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0-2 checked points</a:t>
                      </a: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3-4 checked points</a:t>
                      </a: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5 checked points</a:t>
                      </a:r>
                      <a:endParaRPr sz="700" dirty="0"/>
                    </a:p>
                    <a:p>
                      <a:pPr marL="0" marR="0" lvl="0" indent="0" algn="ctr" rtl="0">
                        <a:lnSpc>
                          <a:spcPct val="100000"/>
                        </a:lnSpc>
                        <a:spcBef>
                          <a:spcPts val="0"/>
                        </a:spcBef>
                        <a:spcAft>
                          <a:spcPts val="0"/>
                        </a:spcAft>
                        <a:buClr>
                          <a:schemeClr val="dk1"/>
                        </a:buClr>
                        <a:buSzPts val="650"/>
                        <a:buFont typeface="Calibri"/>
                        <a:buNone/>
                      </a:pP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t>
                      </a:r>
                      <a:r>
                        <a:rPr lang="en-US" sz="700" b="1" i="0" u="none" strike="noStrike" cap="none" dirty="0">
                          <a:latin typeface="Prompt SemiBold"/>
                          <a:ea typeface="Prompt SemiBold"/>
                          <a:cs typeface="Prompt SemiBold"/>
                          <a:sym typeface="Prompt SemiBold"/>
                        </a:rPr>
                        <a:t>AND</a:t>
                      </a:r>
                      <a:r>
                        <a:rPr lang="en-US" sz="700" b="0" i="0" u="none" strike="noStrike" cap="none" dirty="0">
                          <a:latin typeface="Prompt"/>
                          <a:ea typeface="Prompt"/>
                          <a:cs typeface="Prompt"/>
                          <a:sym typeface="Prompt"/>
                        </a:rPr>
                        <a:t> visuals are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adequate but </a:t>
                      </a:r>
                      <a:r>
                        <a:rPr lang="en-US" sz="700" b="1" i="0" u="none" strike="noStrike" cap="none" dirty="0">
                          <a:latin typeface="Prompt SemiBold"/>
                          <a:ea typeface="Prompt SemiBold"/>
                          <a:cs typeface="Prompt SemiBold"/>
                          <a:sym typeface="Prompt SemiBold"/>
                        </a:rPr>
                        <a:t>do not </a:t>
                      </a:r>
                      <a:endParaRPr sz="700" dirty="0"/>
                    </a:p>
                    <a:p>
                      <a:pPr marL="0" marR="0" lvl="0" indent="0" algn="l" rtl="0">
                        <a:lnSpc>
                          <a:spcPct val="100000"/>
                        </a:lnSpc>
                        <a:spcBef>
                          <a:spcPts val="0"/>
                        </a:spcBef>
                        <a:spcAft>
                          <a:spcPts val="0"/>
                        </a:spcAft>
                        <a:buClr>
                          <a:schemeClr val="dk1"/>
                        </a:buClr>
                        <a:buSzPts val="650"/>
                        <a:buFont typeface="Prompt SemiBold"/>
                        <a:buNone/>
                      </a:pPr>
                      <a:r>
                        <a:rPr lang="en-US" sz="700" b="1" i="0" u="none" strike="noStrike" cap="none" dirty="0">
                          <a:latin typeface="Prompt SemiBold"/>
                          <a:ea typeface="Prompt SemiBold"/>
                          <a:cs typeface="Prompt SemiBold"/>
                          <a:sym typeface="Prompt SemiBold"/>
                        </a:rPr>
                        <a:t> inspire engagement </a:t>
                      </a:r>
                      <a:endParaRPr sz="700" dirty="0"/>
                    </a:p>
                    <a:p>
                      <a:pPr marL="0" marR="0" lvl="0" indent="0" algn="l" rtl="0">
                        <a:lnSpc>
                          <a:spcPct val="100000"/>
                        </a:lnSpc>
                        <a:spcBef>
                          <a:spcPts val="0"/>
                        </a:spcBef>
                        <a:spcAft>
                          <a:spcPts val="0"/>
                        </a:spcAft>
                        <a:buClr>
                          <a:schemeClr val="dk1"/>
                        </a:buClr>
                        <a:buSzPts val="650"/>
                        <a:buFont typeface="Prompt SemiBold"/>
                        <a:buNone/>
                      </a:pPr>
                      <a:r>
                        <a:rPr lang="en-US" sz="700" b="1" i="0" u="none" strike="noStrike" cap="none" dirty="0">
                          <a:latin typeface="Prompt SemiBold"/>
                          <a:ea typeface="Prompt SemiBold"/>
                          <a:cs typeface="Prompt SemiBold"/>
                          <a:sym typeface="Prompt SemiBold"/>
                        </a:rPr>
                        <a:t> with the material.</a:t>
                      </a:r>
                      <a:endParaRPr sz="700" b="1" i="0" u="none" strike="noStrike" cap="none" dirty="0">
                        <a:solidFill>
                          <a:srgbClr val="3A3A3A"/>
                        </a:solidFill>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5 checked points</a:t>
                      </a:r>
                      <a:endParaRPr sz="700" dirty="0"/>
                    </a:p>
                    <a:p>
                      <a:pPr marL="0" marR="0" lvl="0" indent="0" algn="ctr" rtl="0">
                        <a:lnSpc>
                          <a:spcPct val="100000"/>
                        </a:lnSpc>
                        <a:spcBef>
                          <a:spcPts val="0"/>
                        </a:spcBef>
                        <a:spcAft>
                          <a:spcPts val="0"/>
                        </a:spcAft>
                        <a:buNone/>
                      </a:pPr>
                      <a:endParaRPr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t>
                      </a:r>
                      <a:r>
                        <a:rPr lang="en-US" sz="700" b="1" i="0" u="none" strike="noStrike" cap="none" dirty="0">
                          <a:latin typeface="Prompt SemiBold"/>
                          <a:ea typeface="Prompt SemiBold"/>
                          <a:cs typeface="Prompt SemiBold"/>
                          <a:sym typeface="Prompt SemiBold"/>
                        </a:rPr>
                        <a:t>AND</a:t>
                      </a:r>
                      <a:r>
                        <a:rPr lang="en-US" sz="700" b="0" i="0" u="none" strike="noStrike" cap="none" dirty="0">
                          <a:latin typeface="Prompt"/>
                          <a:ea typeface="Prompt"/>
                          <a:cs typeface="Prompt"/>
                          <a:sym typeface="Prompt"/>
                        </a:rPr>
                        <a:t> visual aids are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well done and are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used to make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presentation more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interesting and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meaningful.</a:t>
                      </a:r>
                      <a:endParaRPr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112731">
                <a:tc>
                  <a:txBody>
                    <a:bodyPr/>
                    <a:lstStyle/>
                    <a:p>
                      <a:pPr marL="0" marR="0" lvl="0" indent="0" algn="ctr"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Communication: Technique&amp; </a:t>
                      </a:r>
                      <a:r>
                        <a:rPr lang="en-US" sz="700" b="1" i="0" u="none" strike="noStrike" cap="none">
                          <a:latin typeface="Prompt SemiBold"/>
                          <a:ea typeface="Prompt SemiBold"/>
                          <a:cs typeface="Prompt SemiBold"/>
                          <a:sym typeface="Prompt SemiBold"/>
                        </a:rPr>
                        <a:t>Engagement (4%)</a:t>
                      </a:r>
                      <a:endParaRPr sz="700" dirty="0"/>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1. Voice is clearly audible.</a:t>
                      </a:r>
                      <a:endParaRPr sz="700" dirty="0"/>
                    </a:p>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  2. </a:t>
                      </a:r>
                      <a:r>
                        <a:rPr lang="en-US" sz="700" b="0" i="0" u="none" strike="noStrike" cap="none" dirty="0">
                          <a:latin typeface="Prompt"/>
                          <a:ea typeface="Prompt"/>
                          <a:cs typeface="Prompt"/>
                          <a:sym typeface="Prompt"/>
                        </a:rPr>
                        <a:t>Pronunciation is clear and </a:t>
                      </a:r>
                      <a:endParaRPr sz="700" dirty="0"/>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accurate</a:t>
                      </a:r>
                      <a:endParaRPr sz="700" dirty="0"/>
                    </a:p>
                    <a:p>
                      <a:pPr marL="0" marR="0" lvl="0" indent="0" algn="l" rtl="0">
                        <a:lnSpc>
                          <a:spcPct val="100000"/>
                        </a:lnSpc>
                        <a:spcBef>
                          <a:spcPts val="0"/>
                        </a:spcBef>
                        <a:spcAft>
                          <a:spcPts val="0"/>
                        </a:spcAft>
                        <a:buClr>
                          <a:srgbClr val="3A3A3A"/>
                        </a:buClr>
                        <a:buSzPts val="650"/>
                        <a:buFont typeface="Prompt"/>
                        <a:buNone/>
                      </a:pPr>
                      <a:r>
                        <a:rPr lang="en-US" sz="700" b="0" i="0" u="none" strike="noStrike" cap="none" dirty="0">
                          <a:solidFill>
                            <a:srgbClr val="3A3A3A"/>
                          </a:solidFill>
                          <a:latin typeface="Prompt"/>
                          <a:ea typeface="Prompt"/>
                          <a:cs typeface="Prompt"/>
                          <a:sym typeface="Prompt"/>
                        </a:rPr>
                        <a:t>  3. </a:t>
                      </a:r>
                      <a:r>
                        <a:rPr lang="en-US" sz="700" b="0" i="0" u="none" strike="noStrike" cap="none" dirty="0">
                          <a:latin typeface="Prompt"/>
                          <a:ea typeface="Prompt"/>
                          <a:cs typeface="Prompt"/>
                          <a:sym typeface="Prompt"/>
                        </a:rPr>
                        <a:t>Choices of words and terms are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appropriate, accurate and not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distracting (e.g., not using "huh",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"uh", "erm", "um", "well", "so", "like’</a:t>
                      </a:r>
                      <a:endParaRPr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700" b="0" i="0" u="none" strike="noStrike" cap="none" dirty="0">
                          <a:solidFill>
                            <a:srgbClr val="3A3A3A"/>
                          </a:solidFill>
                          <a:latin typeface="Prompt"/>
                          <a:ea typeface="Prompt"/>
                          <a:cs typeface="Prompt"/>
                          <a:sym typeface="Prompt"/>
                        </a:rPr>
                        <a:t>  4. </a:t>
                      </a:r>
                      <a:r>
                        <a:rPr lang="en-US" sz="700" b="0" i="0" u="none" strike="noStrike" cap="none" dirty="0">
                          <a:latin typeface="Prompt"/>
                          <a:ea typeface="Prompt"/>
                          <a:cs typeface="Prompt"/>
                          <a:sym typeface="Prompt"/>
                        </a:rPr>
                        <a:t>Body language is proper and not </a:t>
                      </a:r>
                      <a:endParaRPr sz="700" dirty="0"/>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     distracting.</a:t>
                      </a:r>
                      <a:endParaRPr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  5. </a:t>
                      </a:r>
                      <a:r>
                        <a:rPr lang="en-US" sz="700" b="0" i="0" u="none" strike="noStrike" cap="none" dirty="0">
                          <a:latin typeface="Prompt"/>
                          <a:ea typeface="Prompt"/>
                          <a:cs typeface="Prompt"/>
                          <a:sym typeface="Prompt"/>
                        </a:rPr>
                        <a:t>Dress properly and professionally</a:t>
                      </a:r>
                      <a:endParaRPr sz="700" dirty="0"/>
                    </a:p>
                    <a:p>
                      <a:pPr marL="0" marR="0" lvl="0" indent="0" algn="l" rtl="0">
                        <a:lnSpc>
                          <a:spcPct val="100000"/>
                        </a:lnSpc>
                        <a:spcBef>
                          <a:spcPts val="0"/>
                        </a:spcBef>
                        <a:spcAft>
                          <a:spcPts val="0"/>
                        </a:spcAft>
                        <a:buClr>
                          <a:srgbClr val="3A3A3A"/>
                        </a:buClr>
                        <a:buSzPts val="650"/>
                        <a:buFont typeface="Prompt"/>
                        <a:buNone/>
                      </a:pPr>
                      <a:r>
                        <a:rPr lang="en-US" sz="700" b="0" i="0" u="none" strike="noStrike" cap="none" dirty="0">
                          <a:solidFill>
                            <a:srgbClr val="3A3A3A"/>
                          </a:solidFill>
                          <a:latin typeface="Prompt"/>
                          <a:ea typeface="Prompt"/>
                          <a:cs typeface="Prompt"/>
                          <a:sym typeface="Prompt"/>
                        </a:rPr>
                        <a:t>  6. </a:t>
                      </a:r>
                      <a:r>
                        <a:rPr lang="en-US" sz="700" b="0" i="0" u="none" strike="noStrike" cap="none" dirty="0">
                          <a:latin typeface="Prompt"/>
                          <a:ea typeface="Prompt"/>
                          <a:cs typeface="Prompt"/>
                          <a:sym typeface="Prompt"/>
                        </a:rPr>
                        <a:t>Allocation of Time is reasonable and well-managed</a:t>
                      </a:r>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a:ea typeface="Prompt"/>
                          <a:cs typeface="Prompt"/>
                          <a:sym typeface="Prompt"/>
                        </a:rPr>
                        <a:t>8. Maintain appropriate eye contact with audiences or actively interact with the audience</a:t>
                      </a:r>
                    </a:p>
                    <a:p>
                      <a:pPr marL="0" marR="0" lvl="0" indent="0" algn="l" rtl="0">
                        <a:lnSpc>
                          <a:spcPct val="100000"/>
                        </a:lnSpc>
                        <a:spcBef>
                          <a:spcPts val="0"/>
                        </a:spcBef>
                        <a:spcAft>
                          <a:spcPts val="0"/>
                        </a:spcAft>
                        <a:buClr>
                          <a:srgbClr val="3A3A3A"/>
                        </a:buClr>
                        <a:buSzPts val="650"/>
                        <a:buFont typeface="Prompt"/>
                        <a:buNone/>
                      </a:pPr>
                      <a:r>
                        <a:rPr lang="en-US" sz="700" b="0" i="0" u="none" strike="noStrike" cap="none" dirty="0">
                          <a:latin typeface="Prompt"/>
                          <a:cs typeface="Prompt"/>
                          <a:sym typeface="Prompt"/>
                        </a:rPr>
                        <a:t>9.</a:t>
                      </a:r>
                      <a:r>
                        <a:rPr lang="en-US" sz="700" b="0" i="0" u="none" strike="noStrike" cap="none" dirty="0">
                          <a:solidFill>
                            <a:srgbClr val="3A3A3A"/>
                          </a:solidFill>
                          <a:latin typeface="Prompt"/>
                          <a:ea typeface="Prompt"/>
                          <a:cs typeface="Prompt"/>
                          <a:sym typeface="Prompt"/>
                        </a:rPr>
                        <a:t> 3. </a:t>
                      </a:r>
                      <a:r>
                        <a:rPr lang="en-US" sz="700" b="0" i="0" u="none" strike="noStrike" cap="none" dirty="0">
                          <a:latin typeface="Prompt"/>
                          <a:ea typeface="Prompt"/>
                          <a:cs typeface="Prompt"/>
                          <a:sym typeface="Prompt"/>
                        </a:rPr>
                        <a:t>Does not heavily rely on reading from any materials while presenting</a:t>
                      </a:r>
                      <a:endParaRPr lang="en-US" sz="700" dirty="0"/>
                    </a:p>
                    <a:p>
                      <a:pPr marL="0" marR="0" lvl="0" indent="0" algn="l" rtl="0">
                        <a:lnSpc>
                          <a:spcPct val="100000"/>
                        </a:lnSpc>
                        <a:spcBef>
                          <a:spcPts val="0"/>
                        </a:spcBef>
                        <a:spcAft>
                          <a:spcPts val="0"/>
                        </a:spcAft>
                        <a:buClr>
                          <a:schemeClr val="dk1"/>
                        </a:buClr>
                        <a:buSzPts val="650"/>
                        <a:buFont typeface="Prompt"/>
                        <a:buNone/>
                      </a:pPr>
                      <a:endParaRPr lang="en-US" sz="700" dirty="0"/>
                    </a:p>
                    <a:p>
                      <a:pPr marL="0" marR="0" lvl="0" indent="0" algn="l" rtl="0">
                        <a:lnSpc>
                          <a:spcPct val="100000"/>
                        </a:lnSpc>
                        <a:spcBef>
                          <a:spcPts val="0"/>
                        </a:spcBef>
                        <a:spcAft>
                          <a:spcPts val="0"/>
                        </a:spcAft>
                        <a:buClr>
                          <a:schemeClr val="dk1"/>
                        </a:buClr>
                        <a:buSzPts val="650"/>
                        <a:buFont typeface="Prompt"/>
                        <a:buNone/>
                      </a:pP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0-3 checked points</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4-5 checked points</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6-7 checked points</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8-9 checked points</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dirty="0"/>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sz="70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1112731">
                <a:tc>
                  <a:txBody>
                    <a:bodyPr/>
                    <a:lstStyle/>
                    <a:p>
                      <a:pPr marL="0" marR="0" lvl="0" indent="0" algn="ctr" rtl="0">
                        <a:lnSpc>
                          <a:spcPct val="100000"/>
                        </a:lnSpc>
                        <a:spcBef>
                          <a:spcPts val="0"/>
                        </a:spcBef>
                        <a:spcAft>
                          <a:spcPts val="0"/>
                        </a:spcAft>
                        <a:buNone/>
                      </a:pPr>
                      <a:r>
                        <a:rPr lang="en-US" sz="800" b="1" i="0" u="none" strike="noStrike" cap="none" dirty="0">
                          <a:latin typeface="Prompt SemiBold"/>
                          <a:ea typeface="Prompt SemiBold"/>
                          <a:cs typeface="Prompt SemiBold"/>
                          <a:sym typeface="Prompt SemiBold"/>
                        </a:rPr>
                        <a:t>Teamwork (5%)</a:t>
                      </a:r>
                    </a:p>
                  </a:txBody>
                  <a:tcPr marL="14875" marR="148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sz="65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team did not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collaborate or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communicate well.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Some members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would work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independently,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without regard to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objectives or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priorities. A lack of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respect and regard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was frequently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noted.</a:t>
                      </a:r>
                      <a:endParaRPr sz="650" b="0" i="0" u="none" strike="noStrike" cap="none">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The team worked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together but fail to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collaborate and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unable to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communicate well.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Members were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sometimes respectful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of each other.</a:t>
                      </a:r>
                      <a:endParaRPr sz="65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The team worked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well together most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of the time, with only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a few occurrences of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communication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breakdown or failure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to collaborate when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necessary. Members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were mostly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respectful of each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other.</a:t>
                      </a:r>
                      <a:endParaRPr sz="65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The team worked well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together to achieve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objectives. Each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member contributed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in a valuable way to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the project. All data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sources indicated a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high level of mutual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respect and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collaboration.</a:t>
                      </a:r>
                      <a:endParaRPr sz="65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272781283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94" name="Google Shape;94;p2"/>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95" name="Google Shape;95;p2"/>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96" name="Google Shape;96;p2"/>
          <p:cNvSpPr/>
          <p:nvPr/>
        </p:nvSpPr>
        <p:spPr>
          <a:xfrm>
            <a:off x="583500" y="1273877"/>
            <a:ext cx="5789100" cy="60872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cap="none" dirty="0">
                <a:solidFill>
                  <a:srgbClr val="FF0000"/>
                </a:solidFill>
                <a:latin typeface="Prompt SemiBold"/>
                <a:ea typeface="Prompt SemiBold"/>
                <a:cs typeface="Prompt SemiBold"/>
                <a:sym typeface="Prompt SemiBold"/>
              </a:rPr>
              <a:t>Course Description</a:t>
            </a:r>
            <a:endParaRPr sz="1200" b="1" i="0" u="none" strike="noStrike" cap="none" dirty="0">
              <a:solidFill>
                <a:srgbClr val="FF0000"/>
              </a:solidFill>
              <a:latin typeface="Prompt SemiBold"/>
              <a:ea typeface="Prompt SemiBold"/>
              <a:cs typeface="Prompt SemiBold"/>
              <a:sym typeface="Prompt SemiBold"/>
            </a:endParaRPr>
          </a:p>
          <a:p>
            <a:pPr marL="0" marR="0" lvl="0" indent="457200" algn="just" rtl="0">
              <a:lnSpc>
                <a:spcPct val="130000"/>
              </a:lnSpc>
              <a:spcBef>
                <a:spcPts val="600"/>
              </a:spcBef>
              <a:spcAft>
                <a:spcPts val="0"/>
              </a:spcAft>
              <a:buNone/>
            </a:pPr>
            <a:r>
              <a:rPr lang="en-US" sz="1100" b="0" i="0" u="none" strike="noStrike" cap="none" dirty="0">
                <a:solidFill>
                  <a:srgbClr val="3A3A3A"/>
                </a:solidFill>
                <a:latin typeface="Prompt"/>
                <a:ea typeface="Prompt"/>
                <a:cs typeface="Prompt"/>
                <a:sym typeface="Prompt"/>
              </a:rPr>
              <a:t>An introductory course to the global business environment, provides a systematic understanding of globalization and its implication to businesses, the principles, practices and processes of conducting businesses in a globalized environment; introduces decision making tools and framework to formulate strategic decisions for businesses; </a:t>
            </a:r>
            <a:r>
              <a:rPr lang="en-US" sz="1100" dirty="0">
                <a:solidFill>
                  <a:srgbClr val="3A3A3A"/>
                </a:solidFill>
                <a:latin typeface="Prompt"/>
                <a:ea typeface="Prompt"/>
                <a:cs typeface="Prompt"/>
                <a:sym typeface="Prompt"/>
              </a:rPr>
              <a:t>e</a:t>
            </a:r>
            <a:r>
              <a:rPr lang="en-US" sz="1100" b="0" i="0" u="none" strike="noStrike" cap="none" dirty="0">
                <a:solidFill>
                  <a:srgbClr val="3A3A3A"/>
                </a:solidFill>
                <a:latin typeface="Prompt"/>
                <a:ea typeface="Prompt"/>
                <a:cs typeface="Prompt"/>
                <a:sym typeface="Prompt"/>
              </a:rPr>
              <a:t>mphasizes developing soft skills in making professional presentations and communication in a competitive multicultural global setting. The course is designed to be delivered in a blended format which involves a combination of in-class activities and online interactions.</a:t>
            </a:r>
            <a:r>
              <a:rPr lang="en-US" sz="1100" b="1" i="0" u="none" strike="noStrike" cap="none" dirty="0">
                <a:solidFill>
                  <a:srgbClr val="3A3A3A"/>
                </a:solidFill>
                <a:latin typeface="Prompt"/>
                <a:ea typeface="Prompt"/>
                <a:cs typeface="Prompt"/>
                <a:sym typeface="Prompt"/>
              </a:rPr>
              <a:t> </a:t>
            </a:r>
          </a:p>
          <a:p>
            <a:pPr marL="0" marR="0" lvl="0" indent="0" algn="l" rtl="0">
              <a:spcBef>
                <a:spcPts val="600"/>
              </a:spcBef>
              <a:spcAft>
                <a:spcPts val="0"/>
              </a:spcAft>
              <a:buNone/>
            </a:pPr>
            <a:r>
              <a:rPr lang="en-US" sz="1200" b="1" i="0" u="none" strike="noStrike" cap="none" dirty="0">
                <a:solidFill>
                  <a:srgbClr val="FF0000"/>
                </a:solidFill>
                <a:latin typeface="Prompt SemiBold"/>
                <a:ea typeface="Prompt SemiBold"/>
                <a:cs typeface="Prompt SemiBold"/>
                <a:sym typeface="Prompt SemiBold"/>
              </a:rPr>
              <a:t>Course Objectives and Learning Goals (LG)*:</a:t>
            </a:r>
            <a:endParaRPr sz="1200" b="1" i="0" u="none" strike="noStrike" cap="none" dirty="0">
              <a:solidFill>
                <a:srgbClr val="FF0000"/>
              </a:solidFill>
              <a:latin typeface="Prompt SemiBold"/>
              <a:ea typeface="Prompt SemiBold"/>
              <a:cs typeface="Prompt SemiBold"/>
              <a:sym typeface="Prompt SemiBold"/>
            </a:endParaRPr>
          </a:p>
          <a:p>
            <a:pPr marL="0" marR="0" lvl="0" indent="0" algn="l" rtl="0">
              <a:spcBef>
                <a:spcPts val="600"/>
              </a:spcBef>
              <a:spcAft>
                <a:spcPts val="0"/>
              </a:spcAft>
              <a:buNone/>
            </a:pPr>
            <a:r>
              <a:rPr lang="en-US" sz="1100" b="0" i="0" u="none" strike="noStrike" cap="none" dirty="0">
                <a:solidFill>
                  <a:srgbClr val="3A3A3A"/>
                </a:solidFill>
                <a:latin typeface="Prompt"/>
                <a:ea typeface="Prompt"/>
                <a:cs typeface="Prompt"/>
                <a:sym typeface="Prompt"/>
              </a:rPr>
              <a:t>This course will enable students:</a:t>
            </a:r>
          </a:p>
          <a:p>
            <a:pPr marL="342900" marR="0" lvl="0" indent="-342900" algn="just" rtl="0">
              <a:lnSpc>
                <a:spcPct val="130000"/>
              </a:lnSpc>
              <a:spcBef>
                <a:spcPts val="600"/>
              </a:spcBef>
              <a:spcAft>
                <a:spcPts val="0"/>
              </a:spcAft>
              <a:buClr>
                <a:srgbClr val="3A3A3A"/>
              </a:buClr>
              <a:buSzPts val="1100"/>
              <a:buFont typeface="Calibri"/>
              <a:buAutoNum type="arabicPeriod"/>
            </a:pPr>
            <a:r>
              <a:rPr lang="en-US" sz="1100" b="0" i="0" u="none" strike="noStrike" cap="none" dirty="0">
                <a:solidFill>
                  <a:srgbClr val="3A3A3A"/>
                </a:solidFill>
                <a:latin typeface="Prompt"/>
                <a:ea typeface="Prompt"/>
                <a:cs typeface="Prompt"/>
                <a:sym typeface="Prompt"/>
              </a:rPr>
              <a:t>To develop an understanding of the concept of globalization and its impact on international business. </a:t>
            </a:r>
          </a:p>
          <a:p>
            <a:pPr marL="342900" marR="0" lvl="0" indent="-342900" algn="just" rtl="0">
              <a:lnSpc>
                <a:spcPct val="130000"/>
              </a:lnSpc>
              <a:spcBef>
                <a:spcPts val="0"/>
              </a:spcBef>
              <a:spcAft>
                <a:spcPts val="0"/>
              </a:spcAft>
              <a:buClr>
                <a:srgbClr val="3A3A3A"/>
              </a:buClr>
              <a:buSzPts val="1100"/>
              <a:buFont typeface="Calibri"/>
              <a:buAutoNum type="arabicPeriod"/>
            </a:pPr>
            <a:r>
              <a:rPr lang="en-US" sz="1100" b="0" i="0" u="none" strike="noStrike" cap="none" dirty="0">
                <a:solidFill>
                  <a:srgbClr val="3A3A3A"/>
                </a:solidFill>
                <a:latin typeface="Prompt"/>
                <a:ea typeface="Prompt"/>
                <a:cs typeface="Prompt"/>
                <a:sym typeface="Prompt"/>
              </a:rPr>
              <a:t>To perform a systematic analysis of the global business environment.</a:t>
            </a:r>
          </a:p>
          <a:p>
            <a:pPr marL="342900" marR="0" lvl="0" indent="-342900" algn="just" rtl="0">
              <a:lnSpc>
                <a:spcPct val="130000"/>
              </a:lnSpc>
              <a:spcBef>
                <a:spcPts val="0"/>
              </a:spcBef>
              <a:spcAft>
                <a:spcPts val="0"/>
              </a:spcAft>
              <a:buClr>
                <a:srgbClr val="3A3A3A"/>
              </a:buClr>
              <a:buSzPts val="1100"/>
              <a:buFont typeface="Calibri"/>
              <a:buAutoNum type="arabicPeriod"/>
            </a:pPr>
            <a:r>
              <a:rPr lang="en-US" sz="1100" b="0" i="0" u="none" strike="noStrike" cap="none" dirty="0">
                <a:solidFill>
                  <a:srgbClr val="3A3A3A"/>
                </a:solidFill>
                <a:latin typeface="Prompt"/>
                <a:ea typeface="Prompt"/>
                <a:cs typeface="Prompt"/>
                <a:sym typeface="Prompt"/>
              </a:rPr>
              <a:t>To analyze the methods of effectively entering and operation in a foreign country.</a:t>
            </a:r>
          </a:p>
          <a:p>
            <a:pPr marL="342900" marR="0" lvl="0" indent="-342900" algn="just" rtl="0">
              <a:lnSpc>
                <a:spcPct val="130000"/>
              </a:lnSpc>
              <a:spcBef>
                <a:spcPts val="0"/>
              </a:spcBef>
              <a:spcAft>
                <a:spcPts val="0"/>
              </a:spcAft>
              <a:buClr>
                <a:srgbClr val="3A3A3A"/>
              </a:buClr>
              <a:buSzPts val="1100"/>
              <a:buFont typeface="Calibri"/>
              <a:buAutoNum type="arabicPeriod"/>
            </a:pPr>
            <a:r>
              <a:rPr lang="en-US" sz="1100" b="0" i="0" u="none" strike="noStrike" cap="none" dirty="0">
                <a:solidFill>
                  <a:srgbClr val="3A3A3A"/>
                </a:solidFill>
                <a:latin typeface="Prompt"/>
                <a:ea typeface="Prompt"/>
                <a:cs typeface="Prompt"/>
                <a:sym typeface="Prompt"/>
              </a:rPr>
              <a:t>To apply the relevant tools and techniques to think strategically and make strategic business decisions. </a:t>
            </a:r>
          </a:p>
          <a:p>
            <a:pPr marL="342900" marR="0" lvl="0" indent="-342900" algn="just" rtl="0">
              <a:lnSpc>
                <a:spcPct val="130000"/>
              </a:lnSpc>
              <a:spcBef>
                <a:spcPts val="0"/>
              </a:spcBef>
              <a:spcAft>
                <a:spcPts val="0"/>
              </a:spcAft>
              <a:buClr>
                <a:srgbClr val="3A3A3A"/>
              </a:buClr>
              <a:buSzPts val="1100"/>
              <a:buFont typeface="Calibri"/>
              <a:buAutoNum type="arabicPeriod"/>
            </a:pPr>
            <a:r>
              <a:rPr lang="en-US" sz="1100" b="0" i="0" u="none" strike="noStrike" cap="none" dirty="0">
                <a:solidFill>
                  <a:srgbClr val="3A3A3A"/>
                </a:solidFill>
                <a:latin typeface="Prompt"/>
                <a:ea typeface="Prompt"/>
                <a:cs typeface="Prompt"/>
                <a:sym typeface="Prompt"/>
              </a:rPr>
              <a:t>To apply business communication skills and techniques to effectively communicate in a global environment.</a:t>
            </a:r>
          </a:p>
          <a:p>
            <a:pPr marL="0" marR="0" lvl="0" indent="0" algn="just" rtl="0">
              <a:spcBef>
                <a:spcPts val="800"/>
              </a:spcBef>
              <a:spcAft>
                <a:spcPts val="0"/>
              </a:spcAft>
              <a:buNone/>
            </a:pPr>
            <a:r>
              <a:rPr lang="en-US" sz="1100" b="1" i="0" u="none" strike="noStrike" cap="none" dirty="0">
                <a:solidFill>
                  <a:srgbClr val="3A3A3A"/>
                </a:solidFill>
                <a:latin typeface="Prompt"/>
                <a:ea typeface="Prompt"/>
                <a:cs typeface="Prompt"/>
                <a:sym typeface="Prompt"/>
              </a:rPr>
              <a:t> </a:t>
            </a:r>
            <a:r>
              <a:rPr lang="en-US" sz="1200" b="1" i="0" u="none" strike="noStrike" cap="none" dirty="0">
                <a:solidFill>
                  <a:srgbClr val="FF0000"/>
                </a:solidFill>
                <a:latin typeface="Prompt SemiBold"/>
                <a:ea typeface="Prompt SemiBold"/>
                <a:cs typeface="Prompt SemiBold"/>
                <a:sym typeface="Prompt SemiBold"/>
              </a:rPr>
              <a:t>Recommended Learning Materials</a:t>
            </a:r>
            <a:endParaRPr sz="1200" b="1" i="0" u="none" strike="noStrike" cap="none" dirty="0">
              <a:solidFill>
                <a:srgbClr val="FF0000"/>
              </a:solidFill>
              <a:latin typeface="Prompt SemiBold"/>
              <a:ea typeface="Prompt SemiBold"/>
              <a:cs typeface="Prompt SemiBold"/>
              <a:sym typeface="Prompt SemiBold"/>
            </a:endParaRPr>
          </a:p>
          <a:p>
            <a:pPr marL="342900" marR="0" lvl="0" indent="-342900" algn="l" rtl="0">
              <a:lnSpc>
                <a:spcPct val="130000"/>
              </a:lnSpc>
              <a:spcBef>
                <a:spcPts val="0"/>
              </a:spcBef>
              <a:spcAft>
                <a:spcPts val="0"/>
              </a:spcAft>
              <a:buClr>
                <a:srgbClr val="3A3A3A"/>
              </a:buClr>
              <a:buSzPts val="1100"/>
              <a:buFont typeface="Noto Sans Symbols"/>
              <a:buChar char="∙"/>
            </a:pPr>
            <a:r>
              <a:rPr lang="en-US" sz="1100" dirty="0">
                <a:solidFill>
                  <a:srgbClr val="3A3A3A"/>
                </a:solidFill>
                <a:latin typeface="Prompt"/>
                <a:ea typeface="Prompt"/>
                <a:cs typeface="Prompt"/>
                <a:sym typeface="Prompt"/>
              </a:rPr>
              <a:t>CapsimCore Business Simulation Materials</a:t>
            </a:r>
          </a:p>
          <a:p>
            <a:pPr marL="342900" marR="0" lvl="0" indent="-342900" algn="l" rtl="0">
              <a:lnSpc>
                <a:spcPct val="130000"/>
              </a:lnSpc>
              <a:spcBef>
                <a:spcPts val="0"/>
              </a:spcBef>
              <a:spcAft>
                <a:spcPts val="0"/>
              </a:spcAft>
              <a:buClr>
                <a:srgbClr val="3A3A3A"/>
              </a:buClr>
              <a:buSzPts val="1100"/>
              <a:buFont typeface="Noto Sans Symbols"/>
              <a:buChar char="∙"/>
            </a:pPr>
            <a:r>
              <a:rPr lang="en-US" sz="1100" b="0" i="0" u="none" strike="noStrike" cap="none" dirty="0">
                <a:solidFill>
                  <a:srgbClr val="3A3A3A"/>
                </a:solidFill>
                <a:latin typeface="Prompt"/>
                <a:ea typeface="Prompt"/>
                <a:cs typeface="Prompt"/>
                <a:sym typeface="Prompt"/>
              </a:rPr>
              <a:t>International B</a:t>
            </a:r>
            <a:r>
              <a:rPr lang="en-US" sz="1100" dirty="0">
                <a:solidFill>
                  <a:srgbClr val="3A3A3A"/>
                </a:solidFill>
                <a:latin typeface="Prompt"/>
                <a:ea typeface="Prompt"/>
                <a:cs typeface="Prompt"/>
                <a:sym typeface="Prompt"/>
              </a:rPr>
              <a:t>usiness: Competing in the Global Marketplace</a:t>
            </a:r>
          </a:p>
          <a:p>
            <a:pPr marL="342900" marR="0" lvl="0" indent="-342900" algn="l" rtl="0">
              <a:lnSpc>
                <a:spcPct val="130000"/>
              </a:lnSpc>
              <a:spcBef>
                <a:spcPts val="0"/>
              </a:spcBef>
              <a:spcAft>
                <a:spcPts val="0"/>
              </a:spcAft>
              <a:buClr>
                <a:srgbClr val="3A3A3A"/>
              </a:buClr>
              <a:buSzPts val="1100"/>
              <a:buFont typeface="Noto Sans Symbols"/>
              <a:buChar char="∙"/>
            </a:pPr>
            <a:r>
              <a:rPr lang="en-US" sz="1100" b="0" i="0" u="none" strike="noStrike" cap="none" dirty="0">
                <a:solidFill>
                  <a:srgbClr val="3A3A3A"/>
                </a:solidFill>
                <a:latin typeface="Prompt"/>
                <a:ea typeface="Prompt"/>
                <a:cs typeface="Prompt"/>
                <a:sym typeface="Prompt"/>
              </a:rPr>
              <a:t>Selected Business Articles &amp; Cases</a:t>
            </a:r>
          </a:p>
          <a:p>
            <a:pPr marL="0" marR="0" lvl="0" indent="0" algn="l" rtl="0">
              <a:lnSpc>
                <a:spcPct val="130000"/>
              </a:lnSpc>
              <a:spcBef>
                <a:spcPts val="0"/>
              </a:spcBef>
              <a:spcAft>
                <a:spcPts val="0"/>
              </a:spcAft>
              <a:buNone/>
            </a:pPr>
            <a:r>
              <a:rPr lang="en-US" sz="1100" b="1" i="0" u="none" strike="noStrike" cap="none" dirty="0">
                <a:solidFill>
                  <a:srgbClr val="3A3A3A"/>
                </a:solidFill>
                <a:latin typeface="Prompt"/>
                <a:ea typeface="Prompt"/>
                <a:cs typeface="Prompt"/>
                <a:sym typeface="Prompt"/>
              </a:rPr>
              <a:t> </a:t>
            </a:r>
          </a:p>
          <a:p>
            <a:pPr marL="0" marR="0" lvl="0" indent="0" algn="l" rtl="0">
              <a:lnSpc>
                <a:spcPct val="130000"/>
              </a:lnSpc>
              <a:spcBef>
                <a:spcPts val="0"/>
              </a:spcBef>
              <a:spcAft>
                <a:spcPts val="0"/>
              </a:spcAft>
              <a:buNone/>
            </a:pPr>
            <a:r>
              <a:rPr lang="en-US" sz="1200" b="1" dirty="0">
                <a:solidFill>
                  <a:srgbClr val="FF0000"/>
                </a:solidFill>
                <a:latin typeface="Prompt SemiBold"/>
                <a:ea typeface="Prompt SemiBold"/>
                <a:cs typeface="Prompt SemiBold"/>
                <a:sym typeface="Prompt SemiBold"/>
              </a:rPr>
              <a:t>Class </a:t>
            </a:r>
            <a:r>
              <a:rPr lang="en-US" sz="1200" dirty="0">
                <a:solidFill>
                  <a:srgbClr val="FF0000"/>
                </a:solidFill>
                <a:latin typeface="Prompt SemiBold"/>
                <a:ea typeface="Prompt SemiBold"/>
                <a:cs typeface="Prompt SemiBold"/>
                <a:sym typeface="Prompt SemiBold"/>
              </a:rPr>
              <a:t>Hours</a:t>
            </a:r>
            <a:endParaRPr lang="en-US" sz="1100" b="1" dirty="0">
              <a:solidFill>
                <a:srgbClr val="3A3A3A"/>
              </a:solidFill>
              <a:latin typeface="Prompt"/>
              <a:ea typeface="Prompt"/>
              <a:cs typeface="Prompt"/>
              <a:sym typeface="Prompt"/>
            </a:endParaRPr>
          </a:p>
        </p:txBody>
      </p:sp>
      <p:graphicFrame>
        <p:nvGraphicFramePr>
          <p:cNvPr id="97" name="Google Shape;97;p2"/>
          <p:cNvGraphicFramePr/>
          <p:nvPr>
            <p:extLst>
              <p:ext uri="{D42A27DB-BD31-4B8C-83A1-F6EECF244321}">
                <p14:modId xmlns:p14="http://schemas.microsoft.com/office/powerpoint/2010/main" val="3201184304"/>
              </p:ext>
            </p:extLst>
          </p:nvPr>
        </p:nvGraphicFramePr>
        <p:xfrm>
          <a:off x="853930" y="7612593"/>
          <a:ext cx="5109500" cy="853975"/>
        </p:xfrm>
        <a:graphic>
          <a:graphicData uri="http://schemas.openxmlformats.org/drawingml/2006/table">
            <a:tbl>
              <a:tblPr firstRow="1" firstCol="1" bandRow="1">
                <a:noFill/>
                <a:tableStyleId>{2C313523-0D34-4844-A34E-2F5DFE8884F6}</a:tableStyleId>
              </a:tblPr>
              <a:tblGrid>
                <a:gridCol w="2626200">
                  <a:extLst>
                    <a:ext uri="{9D8B030D-6E8A-4147-A177-3AD203B41FA5}">
                      <a16:colId xmlns:a16="http://schemas.microsoft.com/office/drawing/2014/main" val="20000"/>
                    </a:ext>
                  </a:extLst>
                </a:gridCol>
                <a:gridCol w="2483300">
                  <a:extLst>
                    <a:ext uri="{9D8B030D-6E8A-4147-A177-3AD203B41FA5}">
                      <a16:colId xmlns:a16="http://schemas.microsoft.com/office/drawing/2014/main" val="20001"/>
                    </a:ext>
                  </a:extLst>
                </a:gridCol>
              </a:tblGrid>
              <a:tr h="181100">
                <a:tc>
                  <a:txBody>
                    <a:bodyPr/>
                    <a:lstStyle/>
                    <a:p>
                      <a:pPr marL="0" marR="0" lvl="0" indent="0" algn="ctr" rtl="0">
                        <a:lnSpc>
                          <a:spcPct val="130000"/>
                        </a:lnSpc>
                        <a:spcBef>
                          <a:spcPts val="0"/>
                        </a:spcBef>
                        <a:spcAft>
                          <a:spcPts val="0"/>
                        </a:spcAft>
                        <a:buNone/>
                      </a:pPr>
                      <a:r>
                        <a:rPr lang="en-US" sz="1050">
                          <a:latin typeface="Prompt Medium"/>
                          <a:ea typeface="Prompt Medium"/>
                          <a:cs typeface="Prompt Medium"/>
                          <a:sym typeface="Prompt Medium"/>
                        </a:rPr>
                        <a:t>Lecture + Discussion Hours</a:t>
                      </a:r>
                      <a:endParaRPr sz="1050" b="1" i="0" u="none" strike="noStrike" cap="none">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50" b="1" i="0" u="none" strike="noStrike" cap="none" dirty="0">
                          <a:solidFill>
                            <a:schemeClr val="lt1"/>
                          </a:solidFill>
                          <a:latin typeface="Prompt Medium"/>
                          <a:ea typeface="Prompt Medium"/>
                          <a:cs typeface="Prompt Medium"/>
                          <a:sym typeface="Prompt Medium"/>
                        </a:rPr>
                        <a:t>CapsimCore Coaching Hours</a:t>
                      </a:r>
                      <a:endParaRPr sz="1050" b="1" i="0" u="none" strike="noStrike" cap="none" dirty="0">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657950">
                <a:tc>
                  <a:txBody>
                    <a:bodyPr/>
                    <a:lstStyle/>
                    <a:p>
                      <a:pPr marL="0" marR="0" lvl="0" indent="0" algn="ctr" rtl="0">
                        <a:lnSpc>
                          <a:spcPct val="130000"/>
                        </a:lnSpc>
                        <a:spcBef>
                          <a:spcPts val="0"/>
                        </a:spcBef>
                        <a:spcAft>
                          <a:spcPts val="0"/>
                        </a:spcAft>
                        <a:buNone/>
                      </a:pPr>
                      <a:r>
                        <a:rPr lang="en-US" sz="1100" b="0" dirty="0">
                          <a:solidFill>
                            <a:schemeClr val="dk1"/>
                          </a:solidFill>
                          <a:latin typeface="Prompt"/>
                          <a:ea typeface="Prompt"/>
                          <a:cs typeface="Prompt"/>
                          <a:sym typeface="Prompt"/>
                        </a:rPr>
                        <a:t>15 hours</a:t>
                      </a:r>
                      <a:endParaRPr sz="11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dirty="0">
                          <a:solidFill>
                            <a:srgbClr val="3A3A3A"/>
                          </a:solidFill>
                          <a:latin typeface="Prompt"/>
                          <a:ea typeface="Prompt"/>
                          <a:cs typeface="Prompt"/>
                          <a:sym typeface="Prompt"/>
                        </a:rPr>
                        <a:t>15 hours</a:t>
                      </a:r>
                      <a:endParaRPr sz="11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37C9208-48AE-47B3-8B80-EED0515618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03" name="Google Shape;103;p3"/>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04" name="Google Shape;104;p3"/>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05" name="Google Shape;105;p3"/>
          <p:cNvSpPr/>
          <p:nvPr/>
        </p:nvSpPr>
        <p:spPr>
          <a:xfrm>
            <a:off x="303526" y="520311"/>
            <a:ext cx="6077305"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dirty="0">
                <a:solidFill>
                  <a:srgbClr val="F2F2F2"/>
                </a:solidFill>
                <a:latin typeface="Prompt"/>
                <a:ea typeface="Prompt"/>
                <a:cs typeface="Prompt"/>
                <a:sym typeface="Prompt"/>
              </a:rPr>
              <a:t>Teaching Plan</a:t>
            </a:r>
            <a:endParaRPr sz="5400" b="1" i="0" u="none" strike="noStrike" cap="none" dirty="0">
              <a:solidFill>
                <a:srgbClr val="F2F2F2"/>
              </a:solidFill>
              <a:latin typeface="Prompt"/>
              <a:ea typeface="Prompt"/>
              <a:cs typeface="Prompt"/>
              <a:sym typeface="Prompt"/>
            </a:endParaRPr>
          </a:p>
        </p:txBody>
      </p:sp>
      <p:sp>
        <p:nvSpPr>
          <p:cNvPr id="106" name="Google Shape;106;p3"/>
          <p:cNvSpPr/>
          <p:nvPr/>
        </p:nvSpPr>
        <p:spPr>
          <a:xfrm>
            <a:off x="418329" y="796903"/>
            <a:ext cx="268535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FF0000"/>
                </a:solidFill>
                <a:latin typeface="Prompt"/>
                <a:ea typeface="Prompt"/>
                <a:cs typeface="Prompt"/>
                <a:sym typeface="Prompt"/>
              </a:rPr>
              <a:t>Teaching Plan</a:t>
            </a:r>
            <a:endParaRPr sz="2800" b="1" i="0" u="none" strike="noStrike" cap="none" dirty="0">
              <a:solidFill>
                <a:srgbClr val="FF0000"/>
              </a:solidFill>
              <a:latin typeface="Prompt"/>
              <a:ea typeface="Prompt"/>
              <a:cs typeface="Prompt"/>
              <a:sym typeface="Prompt"/>
            </a:endParaRPr>
          </a:p>
        </p:txBody>
      </p:sp>
      <p:graphicFrame>
        <p:nvGraphicFramePr>
          <p:cNvPr id="107" name="Google Shape;107;p3"/>
          <p:cNvGraphicFramePr/>
          <p:nvPr>
            <p:extLst>
              <p:ext uri="{D42A27DB-BD31-4B8C-83A1-F6EECF244321}">
                <p14:modId xmlns:p14="http://schemas.microsoft.com/office/powerpoint/2010/main" val="3847916987"/>
              </p:ext>
            </p:extLst>
          </p:nvPr>
        </p:nvGraphicFramePr>
        <p:xfrm>
          <a:off x="462156" y="-5556443"/>
          <a:ext cx="5918675" cy="13901356"/>
        </p:xfrm>
        <a:graphic>
          <a:graphicData uri="http://schemas.openxmlformats.org/drawingml/2006/table">
            <a:tbl>
              <a:tblPr firstRow="1" firstCol="1" bandRow="1">
                <a:noFill/>
                <a:tableStyleId>{2C313523-0D34-4844-A34E-2F5DFE8884F6}</a:tableStyleId>
              </a:tblPr>
              <a:tblGrid>
                <a:gridCol w="695753">
                  <a:extLst>
                    <a:ext uri="{9D8B030D-6E8A-4147-A177-3AD203B41FA5}">
                      <a16:colId xmlns:a16="http://schemas.microsoft.com/office/drawing/2014/main" val="20000"/>
                    </a:ext>
                  </a:extLst>
                </a:gridCol>
                <a:gridCol w="3818072">
                  <a:extLst>
                    <a:ext uri="{9D8B030D-6E8A-4147-A177-3AD203B41FA5}">
                      <a16:colId xmlns:a16="http://schemas.microsoft.com/office/drawing/2014/main" val="20001"/>
                    </a:ext>
                  </a:extLst>
                </a:gridCol>
                <a:gridCol w="651500">
                  <a:extLst>
                    <a:ext uri="{9D8B030D-6E8A-4147-A177-3AD203B41FA5}">
                      <a16:colId xmlns:a16="http://schemas.microsoft.com/office/drawing/2014/main" val="20002"/>
                    </a:ext>
                  </a:extLst>
                </a:gridCol>
                <a:gridCol w="753350">
                  <a:extLst>
                    <a:ext uri="{9D8B030D-6E8A-4147-A177-3AD203B41FA5}">
                      <a16:colId xmlns:a16="http://schemas.microsoft.com/office/drawing/2014/main" val="20003"/>
                    </a:ext>
                  </a:extLst>
                </a:gridCol>
              </a:tblGrid>
              <a:tr h="193971">
                <a:tc>
                  <a:txBody>
                    <a:bodyPr/>
                    <a:lstStyle/>
                    <a:p>
                      <a:pPr marL="0" marR="0" lvl="0" indent="0" algn="ctr" rtl="0">
                        <a:lnSpc>
                          <a:spcPct val="130000"/>
                        </a:lnSpc>
                        <a:spcBef>
                          <a:spcPts val="0"/>
                        </a:spcBef>
                        <a:spcAft>
                          <a:spcPts val="0"/>
                        </a:spcAft>
                        <a:buNone/>
                      </a:pPr>
                      <a:r>
                        <a:rPr lang="en-US" sz="1050" b="1" i="0" u="none" strike="noStrike" cap="none">
                          <a:solidFill>
                            <a:schemeClr val="lt1"/>
                          </a:solidFill>
                          <a:latin typeface="Prompt Medium"/>
                          <a:ea typeface="Prompt Medium"/>
                          <a:cs typeface="Prompt Medium"/>
                          <a:sym typeface="Prompt Medium"/>
                        </a:rPr>
                        <a:t>Week</a:t>
                      </a:r>
                      <a:endParaRPr sz="1050" b="1" i="0" u="none" strike="noStrike" cap="none">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50" b="1" i="0" u="none" strike="noStrike" cap="none">
                          <a:solidFill>
                            <a:schemeClr val="lt1"/>
                          </a:solidFill>
                          <a:latin typeface="Prompt Medium"/>
                          <a:ea typeface="Prompt Medium"/>
                          <a:cs typeface="Prompt Medium"/>
                          <a:sym typeface="Prompt Medium"/>
                        </a:rPr>
                        <a:t>Topic</a:t>
                      </a:r>
                      <a:endParaRPr sz="1050" b="1" i="0" u="none" strike="noStrike" cap="none">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50" b="1" i="0" u="none" strike="noStrike" cap="none">
                          <a:solidFill>
                            <a:schemeClr val="lt1"/>
                          </a:solidFill>
                          <a:latin typeface="Prompt Medium"/>
                          <a:ea typeface="Prompt Medium"/>
                          <a:cs typeface="Prompt Medium"/>
                          <a:sym typeface="Prompt Medium"/>
                        </a:rPr>
                        <a:t>Hours</a:t>
                      </a:r>
                      <a:endParaRPr sz="1050" b="1" i="0" u="none" strike="noStrike" cap="none">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50" b="1" i="0" u="none" strike="noStrike" cap="none">
                          <a:solidFill>
                            <a:schemeClr val="lt1"/>
                          </a:solidFill>
                          <a:latin typeface="Prompt Medium"/>
                          <a:ea typeface="Prompt Medium"/>
                          <a:cs typeface="Prompt Medium"/>
                          <a:sym typeface="Prompt Medium"/>
                        </a:rPr>
                        <a:t>LG*</a:t>
                      </a:r>
                      <a:endParaRPr sz="1050" b="1" i="0" u="none" strike="noStrike" cap="none">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704743">
                <a:tc rowSpan="2">
                  <a:txBody>
                    <a:bodyPr/>
                    <a:lstStyle/>
                    <a:p>
                      <a:pPr marL="0" marR="0" lvl="0" indent="0" algn="ctr" rtl="0">
                        <a:lnSpc>
                          <a:spcPct val="130000"/>
                        </a:lnSpc>
                        <a:spcBef>
                          <a:spcPts val="0"/>
                        </a:spcBef>
                        <a:spcAft>
                          <a:spcPts val="0"/>
                        </a:spcAft>
                        <a:buNone/>
                      </a:pPr>
                      <a:r>
                        <a:rPr lang="en-US" sz="2000" b="1" i="0" u="none" strike="noStrike" cap="none">
                          <a:solidFill>
                            <a:schemeClr val="lt1"/>
                          </a:solidFill>
                          <a:latin typeface="Prompt"/>
                          <a:ea typeface="Prompt"/>
                          <a:cs typeface="Prompt"/>
                          <a:sym typeface="Prompt"/>
                        </a:rPr>
                        <a:t>1</a:t>
                      </a:r>
                      <a:endParaRPr sz="2000" b="1" i="0" u="none" strike="noStrike" cap="none">
                        <a:solidFill>
                          <a:schemeClr val="lt1"/>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Introduction and Overview of the Course</a:t>
                      </a:r>
                      <a:endParaRPr dirty="0"/>
                    </a:p>
                    <a:p>
                      <a:pPr marL="0" marR="0" lvl="0" indent="0" algn="l" rtl="0">
                        <a:lnSpc>
                          <a:spcPct val="100000"/>
                        </a:lnSpc>
                        <a:spcBef>
                          <a:spcPts val="0"/>
                        </a:spcBef>
                        <a:spcAft>
                          <a:spcPts val="0"/>
                        </a:spcAft>
                        <a:buNone/>
                      </a:pPr>
                      <a:endParaRPr sz="300" b="1" i="0" u="none" strike="noStrike" cap="none" dirty="0">
                        <a:latin typeface="Prompt SemiBold"/>
                        <a:ea typeface="Prompt SemiBold"/>
                        <a:cs typeface="Prompt SemiBold"/>
                        <a:sym typeface="Prompt SemiBold"/>
                      </a:endParaRPr>
                    </a:p>
                    <a:p>
                      <a:pPr marL="0" marR="0" lvl="0" indent="0" algn="l" rtl="0">
                        <a:lnSpc>
                          <a:spcPct val="100000"/>
                        </a:lnSpc>
                        <a:spcBef>
                          <a:spcPts val="0"/>
                        </a:spcBef>
                        <a:spcAft>
                          <a:spcPts val="0"/>
                        </a:spcAft>
                        <a:buNone/>
                      </a:pPr>
                      <a:r>
                        <a:rPr lang="en-US" sz="700" b="0" i="0" u="none" strike="noStrike" cap="none" dirty="0">
                          <a:latin typeface="Prompt SemiBold"/>
                          <a:ea typeface="Prompt SemiBold"/>
                          <a:cs typeface="Prompt SemiBold"/>
                          <a:sym typeface="Prompt SemiBold"/>
                        </a:rPr>
                        <a:t>    -   </a:t>
                      </a:r>
                      <a:r>
                        <a:rPr lang="en-US" sz="700" b="0" i="0" u="none" strike="noStrike" cap="none" dirty="0">
                          <a:latin typeface="Prompt"/>
                          <a:ea typeface="Prompt"/>
                          <a:cs typeface="Prompt"/>
                          <a:sym typeface="Prompt"/>
                        </a:rPr>
                        <a:t>Course introduction in terms of course structure, schedule, contents &amp;   </a:t>
                      </a:r>
                      <a:endParaRPr dirty="0"/>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activities, preparation for the following sessions.</a:t>
                      </a: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   Globalization—an overview</a:t>
                      </a: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   Communication—an overview</a:t>
                      </a:r>
                    </a:p>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Analyzing Global Economies</a:t>
                      </a:r>
                      <a:endParaRPr lang="en-US" sz="800" dirty="0"/>
                    </a:p>
                    <a:p>
                      <a:pPr marL="0" marR="0" lvl="0" indent="0" algn="l" rtl="0">
                        <a:lnSpc>
                          <a:spcPct val="100000"/>
                        </a:lnSpc>
                        <a:spcBef>
                          <a:spcPts val="0"/>
                        </a:spcBef>
                        <a:spcAft>
                          <a:spcPts val="0"/>
                        </a:spcAft>
                        <a:buNone/>
                      </a:pPr>
                      <a:endParaRPr lang="en-US" sz="300" b="1" i="0" u="none" strike="noStrike" cap="none" dirty="0">
                        <a:latin typeface="Prompt SemiBold"/>
                        <a:ea typeface="Prompt SemiBold"/>
                        <a:cs typeface="Prompt SemiBold"/>
                        <a:sym typeface="Prompt SemiBold"/>
                      </a:endParaRPr>
                    </a:p>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    -   </a:t>
                      </a:r>
                      <a:r>
                        <a:rPr lang="en-US" sz="700" b="0" i="0" u="none" strike="noStrike" cap="none" dirty="0">
                          <a:latin typeface="Prompt"/>
                          <a:ea typeface="Prompt"/>
                          <a:cs typeface="Prompt"/>
                          <a:sym typeface="Prompt"/>
                        </a:rPr>
                        <a:t>Political economy of a country, i.e., political, legal, and economic systems.</a:t>
                      </a:r>
                    </a:p>
                    <a:p>
                      <a:pPr marL="0" marR="0" lvl="0" indent="0" algn="l" rtl="0">
                        <a:lnSpc>
                          <a:spcPct val="100000"/>
                        </a:lnSpc>
                        <a:spcBef>
                          <a:spcPts val="0"/>
                        </a:spcBef>
                        <a:spcAft>
                          <a:spcPts val="0"/>
                        </a:spcAft>
                        <a:buNone/>
                      </a:pPr>
                      <a:r>
                        <a:rPr lang="en-US" sz="700" b="1" i="0" u="none" strike="noStrike" cap="none" dirty="0">
                          <a:latin typeface="Prompt"/>
                          <a:ea typeface="Prompt SemiBold"/>
                          <a:cs typeface="Prompt"/>
                          <a:sym typeface="Prompt"/>
                        </a:rPr>
                        <a:t>    </a:t>
                      </a:r>
                      <a:r>
                        <a:rPr lang="en-US" sz="700" b="1" i="0" u="none" strike="noStrike" cap="none" dirty="0">
                          <a:latin typeface="Prompt SemiBold"/>
                          <a:ea typeface="Prompt SemiBold"/>
                          <a:cs typeface="Prompt SemiBold"/>
                          <a:sym typeface="Prompt SemiBold"/>
                        </a:rPr>
                        <a:t>-   </a:t>
                      </a:r>
                      <a:r>
                        <a:rPr lang="en-US" sz="700" b="0" i="0" u="none" strike="noStrike" cap="none" dirty="0">
                          <a:latin typeface="Prompt"/>
                          <a:ea typeface="Prompt SemiBold"/>
                          <a:cs typeface="Prompt"/>
                          <a:sym typeface="Prompt"/>
                        </a:rPr>
                        <a:t>Benefits, costs, and risks of doing business in a country.</a:t>
                      </a:r>
                    </a:p>
                    <a:p>
                      <a:pPr marL="0" marR="0" lvl="0" indent="0" algn="l" rtl="0">
                        <a:lnSpc>
                          <a:spcPct val="100000"/>
                        </a:lnSpc>
                        <a:spcBef>
                          <a:spcPts val="0"/>
                        </a:spcBef>
                        <a:spcAft>
                          <a:spcPts val="0"/>
                        </a:spcAft>
                        <a:buNone/>
                      </a:pPr>
                      <a:r>
                        <a:rPr lang="en-US" sz="700" b="1" i="1" u="none" strike="noStrike" cap="none" dirty="0">
                          <a:latin typeface="Prompt"/>
                          <a:ea typeface="Prompt SemiBold"/>
                          <a:cs typeface="Prompt"/>
                          <a:sym typeface="Prompt"/>
                        </a:rPr>
                        <a:t>Activities: Individual 5%</a:t>
                      </a:r>
                    </a:p>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   </a:t>
                      </a:r>
                      <a:r>
                        <a:rPr lang="en-US" sz="700" b="0" i="0" u="none" strike="noStrike" cap="none" dirty="0">
                          <a:latin typeface="Prompt"/>
                          <a:ea typeface="Prompt SemiBold"/>
                          <a:cs typeface="Prompt"/>
                          <a:sym typeface="Prompt"/>
                        </a:rPr>
                        <a:t>Students conduct an individual BEAR (Business Environment Analysis Report) from reliable internet sources. Each student is required to analyze the overall attractiveness, i.e., benefits, costs, and risks, of doing business in a chosen country. The BEAR report must include specific data regarding Target Market, Infrastructure, Government as well as Communication Infrastructure. (Due Week 2, Class 1)</a:t>
                      </a:r>
                      <a:endParaRPr lang="en-US" sz="700" b="1" i="1" u="none" strike="noStrike" cap="none" dirty="0">
                        <a:latin typeface="Prompt"/>
                        <a:ea typeface="Prompt SemiBold"/>
                        <a:cs typeface="Prompt"/>
                        <a:sym typeface="Prompt"/>
                      </a:endParaRPr>
                    </a:p>
                    <a:p>
                      <a:pPr marL="0" marR="0" lvl="0" indent="0" algn="l" rtl="0">
                        <a:lnSpc>
                          <a:spcPct val="100000"/>
                        </a:lnSpc>
                        <a:spcBef>
                          <a:spcPts val="0"/>
                        </a:spcBef>
                        <a:spcAft>
                          <a:spcPts val="0"/>
                        </a:spcAft>
                        <a:buNone/>
                      </a:pPr>
                      <a:r>
                        <a:rPr lang="en-US" sz="700" b="0" i="1" u="none" strike="noStrike" cap="none" dirty="0">
                          <a:latin typeface="Prompt"/>
                          <a:ea typeface="Prompt SemiBold"/>
                          <a:cs typeface="Prompt"/>
                          <a:sym typeface="Prompt"/>
                        </a:rPr>
                        <a:t>- </a:t>
                      </a:r>
                      <a:r>
                        <a:rPr lang="en-US" sz="700" b="0" i="0" u="none" strike="noStrike" cap="none" dirty="0">
                          <a:latin typeface="Prompt"/>
                          <a:ea typeface="Prompt SemiBold"/>
                          <a:cs typeface="Prompt"/>
                          <a:sym typeface="Prompt"/>
                        </a:rPr>
                        <a:t>Students must sign up for CapsimCore</a:t>
                      </a:r>
                    </a:p>
                    <a:p>
                      <a:pPr marL="0" marR="0" lvl="0" indent="0" algn="l" rtl="0">
                        <a:lnSpc>
                          <a:spcPct val="100000"/>
                        </a:lnSpc>
                        <a:spcBef>
                          <a:spcPts val="0"/>
                        </a:spcBef>
                        <a:spcAft>
                          <a:spcPts val="0"/>
                        </a:spcAft>
                        <a:buNone/>
                      </a:pPr>
                      <a:endParaRPr lang="en-US" sz="700" b="0" i="1" u="none" strike="noStrike" cap="none" dirty="0">
                        <a:latin typeface="Prompt"/>
                        <a:ea typeface="Prompt SemiBold"/>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700" b="0" i="0" u="none" strike="noStrike" cap="none" dirty="0">
                          <a:latin typeface="Prompt"/>
                          <a:ea typeface="Prompt"/>
                          <a:cs typeface="Prompt"/>
                          <a:sym typeface="Prompt"/>
                        </a:rPr>
                        <a:t>3</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700" b="0" i="0" u="none" strike="noStrike" cap="none" dirty="0">
                          <a:latin typeface="Prompt"/>
                          <a:ea typeface="Prompt"/>
                          <a:cs typeface="Prompt"/>
                          <a:sym typeface="Prompt"/>
                        </a:rPr>
                        <a:t>1,2</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1"/>
                  </a:ext>
                </a:extLst>
              </a:tr>
              <a:tr h="1076579">
                <a:tc vMerge="1">
                  <a:txBody>
                    <a:bodyPr/>
                    <a:lstStyle/>
                    <a:p>
                      <a:endParaRPr lang="en-TH"/>
                    </a:p>
                  </a:txBody>
                  <a:tcPr/>
                </a:tc>
                <a:tc>
                  <a:txBody>
                    <a:bodyPr/>
                    <a:lstStyle/>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The Strategy of International Business</a:t>
                      </a:r>
                      <a:endParaRPr lang="en-US" sz="800" dirty="0"/>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   Strategy and the firm</a:t>
                      </a:r>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   Pressures for cost reductions and local responsiveness</a:t>
                      </a:r>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   Different international strategies, i.e., international, multidomestic, global, and transnational strategies.</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700" b="1" i="1" u="none" strike="noStrike" cap="none" dirty="0">
                          <a:solidFill>
                            <a:schemeClr val="dk1"/>
                          </a:solidFill>
                          <a:effectLst/>
                          <a:latin typeface="Prompt" panose="00000500000000000000" pitchFamily="2" charset="-34"/>
                          <a:cs typeface="Prompt" panose="00000500000000000000" pitchFamily="2" charset="-34"/>
                          <a:sym typeface="Arial"/>
                        </a:rPr>
                        <a:t>Activities: Individual 5%</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700" b="0" i="0" u="none" strike="noStrike" cap="none" dirty="0">
                          <a:solidFill>
                            <a:schemeClr val="dk1"/>
                          </a:solidFill>
                          <a:effectLst/>
                          <a:latin typeface="Prompt" panose="00000500000000000000" pitchFamily="2" charset="-34"/>
                          <a:cs typeface="Prompt" panose="00000500000000000000" pitchFamily="2" charset="-34"/>
                          <a:sym typeface="Arial"/>
                        </a:rPr>
                        <a:t>Students will go through the different steps of CapsimCore to understand how to put analyze data and understand the basic relations between R&amp;D, Production, Marketing and  Finance in a global environment.</a:t>
                      </a:r>
                      <a:endParaRPr lang="en-US" sz="700" b="1" i="1" u="none" strike="noStrike" cap="none" dirty="0">
                        <a:latin typeface="Prompt SemiBold"/>
                        <a:ea typeface="Prompt SemiBold"/>
                        <a:cs typeface="Prompt SemiBold"/>
                        <a:sym typeface="Prompt SemiBold"/>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alpha val="27450"/>
                      </a:schemeClr>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3</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alpha val="27450"/>
                      </a:schemeClr>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1, 2, 4, 5</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alpha val="27450"/>
                      </a:schemeClr>
                    </a:solidFill>
                  </a:tcPr>
                </a:tc>
                <a:extLst>
                  <a:ext uri="{0D108BD9-81ED-4DB2-BD59-A6C34878D82A}">
                    <a16:rowId xmlns:a16="http://schemas.microsoft.com/office/drawing/2014/main" val="10002"/>
                  </a:ext>
                </a:extLst>
              </a:tr>
              <a:tr h="863472">
                <a:tc rowSpan="2">
                  <a:txBody>
                    <a:bodyPr/>
                    <a:lstStyle/>
                    <a:p>
                      <a:pPr marL="0" marR="0" lvl="0" indent="0" algn="ctr" rtl="0">
                        <a:lnSpc>
                          <a:spcPct val="130000"/>
                        </a:lnSpc>
                        <a:spcBef>
                          <a:spcPts val="0"/>
                        </a:spcBef>
                        <a:spcAft>
                          <a:spcPts val="0"/>
                        </a:spcAft>
                        <a:buNone/>
                      </a:pPr>
                      <a:r>
                        <a:rPr lang="en-US" sz="2000" b="1" i="0" u="none" strike="noStrike" cap="none">
                          <a:solidFill>
                            <a:schemeClr val="lt1"/>
                          </a:solidFill>
                          <a:latin typeface="Prompt"/>
                          <a:ea typeface="Prompt"/>
                          <a:cs typeface="Prompt"/>
                          <a:sym typeface="Prompt"/>
                        </a:rPr>
                        <a:t>2</a:t>
                      </a:r>
                      <a:endParaRPr sz="2000" b="1" i="0" u="none" strike="noStrike" cap="none">
                        <a:solidFill>
                          <a:schemeClr val="lt1"/>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1" i="0" u="none" strike="noStrike" cap="none" dirty="0">
                          <a:latin typeface="Prompt SemiBold"/>
                          <a:cs typeface="Prompt SemiBold"/>
                          <a:sym typeface="Prompt SemiBold"/>
                        </a:rPr>
                        <a:t>Introduction to CapsimCore</a:t>
                      </a:r>
                    </a:p>
                    <a:p>
                      <a:pPr marL="171450" marR="0" lvl="0" indent="-171450" algn="l" defTabSz="914400" rtl="0" eaLnBrk="1" fontAlgn="auto" latinLnBrk="0" hangingPunct="1">
                        <a:lnSpc>
                          <a:spcPct val="100000"/>
                        </a:lnSpc>
                        <a:spcBef>
                          <a:spcPts val="0"/>
                        </a:spcBef>
                        <a:spcAft>
                          <a:spcPts val="0"/>
                        </a:spcAft>
                        <a:buClr>
                          <a:srgbClr val="000000"/>
                        </a:buClr>
                        <a:buSzTx/>
                        <a:buFontTx/>
                        <a:buChar char="-"/>
                        <a:tabLst/>
                        <a:defRPr/>
                      </a:pPr>
                      <a:r>
                        <a:rPr lang="en-US" sz="700" b="0" i="0" u="none" strike="noStrike" cap="none" dirty="0">
                          <a:solidFill>
                            <a:schemeClr val="dk1"/>
                          </a:solidFill>
                          <a:effectLst/>
                          <a:latin typeface="Prompt" panose="00000500000000000000" pitchFamily="2" charset="-34"/>
                          <a:ea typeface="Calibri"/>
                          <a:cs typeface="Prompt" panose="00000500000000000000" pitchFamily="2" charset="-34"/>
                          <a:sym typeface="Arial"/>
                        </a:rPr>
                        <a:t>CapsimCore is an entry-level simulation designed to be the starting point for students' business education</a:t>
                      </a:r>
                    </a:p>
                    <a:p>
                      <a:pPr marL="171450" marR="0" lvl="0" indent="-171450" algn="l" defTabSz="914400" rtl="0" eaLnBrk="1" fontAlgn="auto" latinLnBrk="0" hangingPunct="1">
                        <a:lnSpc>
                          <a:spcPct val="100000"/>
                        </a:lnSpc>
                        <a:spcBef>
                          <a:spcPts val="0"/>
                        </a:spcBef>
                        <a:spcAft>
                          <a:spcPts val="0"/>
                        </a:spcAft>
                        <a:buClr>
                          <a:srgbClr val="000000"/>
                        </a:buClr>
                        <a:buSzTx/>
                        <a:buFontTx/>
                        <a:buChar char="-"/>
                        <a:tabLst/>
                        <a:defRPr/>
                      </a:pPr>
                      <a:r>
                        <a:rPr lang="en-US" sz="700" b="0" i="0" u="none" strike="noStrike" cap="none" dirty="0">
                          <a:solidFill>
                            <a:schemeClr val="dk1"/>
                          </a:solidFill>
                          <a:effectLst/>
                          <a:latin typeface="Prompt" panose="00000500000000000000" pitchFamily="2" charset="-34"/>
                          <a:ea typeface="Calibri"/>
                          <a:cs typeface="Prompt" panose="00000500000000000000" pitchFamily="2" charset="-34"/>
                          <a:sym typeface="Arial"/>
                        </a:rPr>
                        <a:t>CapsimCore gets students excited about the world of business by exposing them to concepts and terminology in a fun and engaging simulated environment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1" i="0" u="none" strike="noStrike" cap="none" dirty="0">
                          <a:latin typeface="Prompt SemiBold"/>
                          <a:ea typeface="Prompt SemiBold"/>
                          <a:cs typeface="Prompt SemiBold"/>
                          <a:sym typeface="Prompt SemiBold"/>
                        </a:rPr>
                        <a:t>Group</a:t>
                      </a:r>
                      <a:endParaRPr lang="en-US" sz="700" b="0" i="0" u="none" strike="noStrike" cap="none" dirty="0">
                        <a:latin typeface="Prompt"/>
                        <a:ea typeface="Prompt SemiBold"/>
                        <a:cs typeface="Prompt"/>
                        <a:sym typeface="Prompt"/>
                      </a:endParaRPr>
                    </a:p>
                    <a:p>
                      <a:pPr marL="0" marR="0" lvl="0" indent="0" algn="l" rtl="0">
                        <a:lnSpc>
                          <a:spcPct val="100000"/>
                        </a:lnSpc>
                        <a:spcBef>
                          <a:spcPts val="0"/>
                        </a:spcBef>
                        <a:spcAft>
                          <a:spcPts val="0"/>
                        </a:spcAft>
                        <a:buNone/>
                      </a:pPr>
                      <a:r>
                        <a:rPr lang="en-US" sz="700" b="0" i="0" u="none" strike="noStrike" cap="none" dirty="0">
                          <a:latin typeface="Prompt"/>
                          <a:ea typeface="Prompt SemiBold"/>
                          <a:cs typeface="Prompt"/>
                          <a:sym typeface="Prompt"/>
                        </a:rPr>
                        <a:t>- Students will be required to make decisions and prepare the presentation for CapsimCore Practice Round 1 &amp; 2</a:t>
                      </a: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3</a:t>
                      </a:r>
                      <a:endParaRPr sz="700" b="0" i="0" u="none" strike="noStrike" cap="none">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1, 2, 4,5</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3"/>
                  </a:ext>
                </a:extLst>
              </a:tr>
              <a:tr h="930711">
                <a:tc vMerge="1">
                  <a:txBody>
                    <a:bodyPr/>
                    <a:lstStyle/>
                    <a:p>
                      <a:endParaRPr lang="en-TH"/>
                    </a:p>
                  </a:txBody>
                  <a:tcPr/>
                </a:tc>
                <a:tc>
                  <a:txBody>
                    <a:bodyPr/>
                    <a:lstStyle/>
                    <a:p>
                      <a:pPr marL="0" marR="0" lvl="0" indent="0" algn="l" rtl="0">
                        <a:lnSpc>
                          <a:spcPct val="100000"/>
                        </a:lnSpc>
                        <a:spcBef>
                          <a:spcPts val="0"/>
                        </a:spcBef>
                        <a:spcAft>
                          <a:spcPts val="0"/>
                        </a:spcAft>
                        <a:buNone/>
                      </a:pPr>
                      <a:r>
                        <a:rPr lang="en-US" sz="700" b="1" i="0" u="none" strike="noStrike" cap="none" dirty="0">
                          <a:solidFill>
                            <a:srgbClr val="3A3A3A"/>
                          </a:solidFill>
                          <a:latin typeface="Prompt SemiBold"/>
                          <a:ea typeface="Prompt SemiBold"/>
                          <a:cs typeface="Prompt SemiBold"/>
                          <a:sym typeface="Prompt SemiBold"/>
                        </a:rPr>
                        <a:t>Strategic Options for Entering International Markets</a:t>
                      </a:r>
                      <a:endParaRPr lang="en-US" sz="300" b="1" i="0" u="none" strike="noStrike" cap="none" dirty="0">
                        <a:solidFill>
                          <a:srgbClr val="3A3A3A"/>
                        </a:solidFill>
                        <a:latin typeface="Prompt SemiBold"/>
                        <a:ea typeface="Prompt SemiBold"/>
                        <a:cs typeface="Prompt SemiBold"/>
                        <a:sym typeface="Prompt SemiBold"/>
                      </a:endParaRP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SemiBold"/>
                          <a:ea typeface="Prompt SemiBold"/>
                          <a:cs typeface="Prompt SemiBold"/>
                          <a:sym typeface="Prompt SemiBold"/>
                        </a:rPr>
                        <a:t>   -  </a:t>
                      </a:r>
                      <a:r>
                        <a:rPr lang="en-US" sz="700" b="0" i="0" u="none" strike="noStrike" cap="none" dirty="0">
                          <a:solidFill>
                            <a:srgbClr val="3A3A3A"/>
                          </a:solidFill>
                          <a:latin typeface="Prompt"/>
                          <a:ea typeface="Prompt SemiBold"/>
                          <a:cs typeface="Prompt"/>
                          <a:sym typeface="Prompt"/>
                        </a:rPr>
                        <a:t>Where, when, how to enter foreign markets, and on what scale.</a:t>
                      </a:r>
                      <a:endParaRPr lang="en-US" sz="700" b="1" i="0" u="none" strike="noStrike" cap="none" dirty="0">
                        <a:solidFill>
                          <a:srgbClr val="3A3A3A"/>
                        </a:solidFill>
                        <a:latin typeface="Prompt SemiBold"/>
                        <a:ea typeface="Prompt SemiBold"/>
                        <a:cs typeface="Prompt SemiBold"/>
                        <a:sym typeface="Prompt SemiBold"/>
                      </a:endParaRP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SemiBold"/>
                          <a:ea typeface="Prompt SemiBold"/>
                          <a:cs typeface="Prompt SemiBold"/>
                          <a:sym typeface="Prompt SemiBold"/>
                        </a:rPr>
                        <a:t>   -  </a:t>
                      </a:r>
                      <a:r>
                        <a:rPr lang="en-US" sz="700" b="0" i="0" u="none" strike="noStrike" cap="none" dirty="0">
                          <a:solidFill>
                            <a:srgbClr val="3A3A3A"/>
                          </a:solidFill>
                          <a:latin typeface="Prompt"/>
                          <a:ea typeface="Prompt SemiBold"/>
                          <a:cs typeface="Prompt"/>
                          <a:sym typeface="Prompt"/>
                        </a:rPr>
                        <a:t>The staged international expansion model: exporting, licensing/franchising, joint venture, and wholly-owned subsidiary.</a:t>
                      </a: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a:ea typeface="Prompt"/>
                          <a:cs typeface="Prompt"/>
                          <a:sym typeface="Prompt"/>
                        </a:rPr>
                        <a:t>Activities: Group 5%</a:t>
                      </a:r>
                    </a:p>
                    <a:p>
                      <a:pPr marL="171450" marR="0" lvl="0" indent="-171450" algn="l" rtl="0">
                        <a:lnSpc>
                          <a:spcPct val="100000"/>
                        </a:lnSpc>
                        <a:spcBef>
                          <a:spcPts val="0"/>
                        </a:spcBef>
                        <a:spcAft>
                          <a:spcPts val="0"/>
                        </a:spcAft>
                        <a:buFontTx/>
                        <a:buChar char="-"/>
                      </a:pPr>
                      <a:r>
                        <a:rPr lang="en-US" sz="700" b="0" i="0" u="none" strike="noStrike" cap="none" dirty="0">
                          <a:solidFill>
                            <a:srgbClr val="3A3A3A"/>
                          </a:solidFill>
                          <a:latin typeface="Prompt"/>
                          <a:ea typeface="Prompt"/>
                          <a:cs typeface="Prompt"/>
                          <a:sym typeface="Prompt"/>
                        </a:rPr>
                        <a:t>CapsimCore Competition Practice R2 Analysis Presentation</a:t>
                      </a:r>
                    </a:p>
                    <a:p>
                      <a:pPr marL="0" marR="0" lvl="0" indent="0" algn="l" rtl="0">
                        <a:lnSpc>
                          <a:spcPct val="100000"/>
                        </a:lnSpc>
                        <a:spcBef>
                          <a:spcPts val="0"/>
                        </a:spcBef>
                        <a:spcAft>
                          <a:spcPts val="0"/>
                        </a:spcAft>
                        <a:buFontTx/>
                        <a:buNone/>
                      </a:pPr>
                      <a:r>
                        <a:rPr lang="en-US" sz="700" b="0" i="0" u="none" strike="noStrike" cap="none" dirty="0">
                          <a:solidFill>
                            <a:srgbClr val="3A3A3A"/>
                          </a:solidFill>
                          <a:latin typeface="Prompt"/>
                          <a:ea typeface="Prompt"/>
                          <a:cs typeface="Prompt"/>
                          <a:sym typeface="Prompt"/>
                        </a:rPr>
                        <a:t>Students are required to analyze the results of their decisions and study the upcoming market conditions to input data for the next round regarding how much to spend on R&amp;D, what should be the inventory level, how much to adjust production capacity, where to finance as well as their pricing strategy.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1" i="0" u="none" strike="noStrike" cap="none" dirty="0">
                          <a:solidFill>
                            <a:srgbClr val="3A3A3A"/>
                          </a:solidFill>
                          <a:latin typeface="Prompt"/>
                          <a:ea typeface="Prompt"/>
                          <a:cs typeface="Prompt"/>
                          <a:sym typeface="Prompt"/>
                        </a:rPr>
                        <a:t>Individual 10%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dirty="0">
                          <a:solidFill>
                            <a:srgbClr val="3A3A3A"/>
                          </a:solidFill>
                          <a:latin typeface="Prompt"/>
                          <a:ea typeface="Prompt"/>
                          <a:cs typeface="Prompt"/>
                          <a:sym typeface="Prompt"/>
                        </a:rPr>
                        <a:t>Students prepare an individual research picking any available franchise report. They are to critique the terms – including training facilities, royalty fees and marketing support and decide whether the franchise is a good/not good investment (Due Week 3, Class 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1" i="0" u="none" strike="noStrike" cap="none" dirty="0">
                          <a:latin typeface="Prompt SemiBold"/>
                          <a:ea typeface="Prompt SemiBold"/>
                          <a:cs typeface="Prompt SemiBold"/>
                          <a:sym typeface="Prompt SemiBold"/>
                        </a:rPr>
                        <a:t>Group Round ! 3%</a:t>
                      </a:r>
                      <a:endParaRPr lang="en-US" sz="700" b="0" i="0" u="none" strike="noStrike" cap="none" dirty="0">
                        <a:latin typeface="Prompt"/>
                        <a:ea typeface="Prompt SemiBold"/>
                        <a:cs typeface="Prompt"/>
                        <a:sym typeface="Prompt"/>
                      </a:endParaRPr>
                    </a:p>
                    <a:p>
                      <a:pPr marL="0" marR="0" lvl="0" indent="0" algn="l" rtl="0">
                        <a:lnSpc>
                          <a:spcPct val="100000"/>
                        </a:lnSpc>
                        <a:spcBef>
                          <a:spcPts val="0"/>
                        </a:spcBef>
                        <a:spcAft>
                          <a:spcPts val="0"/>
                        </a:spcAft>
                        <a:buNone/>
                      </a:pPr>
                      <a:r>
                        <a:rPr lang="en-US" sz="700" b="0" i="0" u="none" strike="noStrike" cap="none" dirty="0">
                          <a:latin typeface="Prompt"/>
                          <a:ea typeface="Prompt SemiBold"/>
                          <a:cs typeface="Prompt"/>
                          <a:sym typeface="Prompt"/>
                        </a:rPr>
                        <a:t>- Students will be required to make decisions and prepare the presentation for CapsimCore Competition Round 1</a:t>
                      </a: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3</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1, 2, 4, 5</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137535">
                <a:tc rowSpan="2">
                  <a:txBody>
                    <a:bodyPr/>
                    <a:lstStyle/>
                    <a:p>
                      <a:pPr marL="0" marR="0" lvl="0" indent="0" algn="ctr" rtl="0">
                        <a:lnSpc>
                          <a:spcPct val="130000"/>
                        </a:lnSpc>
                        <a:spcBef>
                          <a:spcPts val="0"/>
                        </a:spcBef>
                        <a:spcAft>
                          <a:spcPts val="0"/>
                        </a:spcAft>
                        <a:buNone/>
                      </a:pPr>
                      <a:r>
                        <a:rPr lang="en-US" sz="2000" b="1" i="0" u="none" strike="noStrike" cap="none">
                          <a:solidFill>
                            <a:schemeClr val="lt1"/>
                          </a:solidFill>
                          <a:latin typeface="Prompt"/>
                          <a:ea typeface="Prompt"/>
                          <a:cs typeface="Prompt"/>
                          <a:sym typeface="Prompt"/>
                        </a:rPr>
                        <a:t>3</a:t>
                      </a:r>
                      <a:endParaRPr sz="2000" b="1" i="0" u="none" strike="noStrike" cap="none">
                        <a:solidFill>
                          <a:schemeClr val="lt1"/>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rtl="0">
                        <a:lnSpc>
                          <a:spcPct val="100000"/>
                        </a:lnSpc>
                        <a:spcBef>
                          <a:spcPts val="0"/>
                        </a:spcBef>
                        <a:spcAft>
                          <a:spcPts val="0"/>
                        </a:spcAft>
                        <a:buNone/>
                      </a:pPr>
                      <a:r>
                        <a:rPr lang="en-US" sz="700" b="0" i="0" u="none" strike="noStrike" cap="none" dirty="0">
                          <a:solidFill>
                            <a:schemeClr val="dk1"/>
                          </a:solidFill>
                          <a:latin typeface="Prompt SemiBold"/>
                          <a:ea typeface="Prompt SemiBold"/>
                          <a:cs typeface="Prompt SemiBold"/>
                          <a:sym typeface="Prompt SemiBold"/>
                        </a:rPr>
                        <a:t>Global Marketing</a:t>
                      </a:r>
                    </a:p>
                    <a:p>
                      <a:pPr marL="171450" marR="0" lvl="0" indent="-171450" algn="l" rtl="0">
                        <a:lnSpc>
                          <a:spcPct val="100000"/>
                        </a:lnSpc>
                        <a:spcBef>
                          <a:spcPts val="0"/>
                        </a:spcBef>
                        <a:spcAft>
                          <a:spcPts val="0"/>
                        </a:spcAft>
                        <a:buFontTx/>
                        <a:buChar char="-"/>
                      </a:pPr>
                      <a:r>
                        <a:rPr lang="en-US" sz="700" b="0" i="0" u="none" strike="noStrike" cap="none" dirty="0">
                          <a:solidFill>
                            <a:schemeClr val="dk1"/>
                          </a:solidFill>
                          <a:latin typeface="Prompt SemiBold" panose="00000700000000000000" pitchFamily="2" charset="-34"/>
                          <a:ea typeface="Prompt SemiBold"/>
                          <a:cs typeface="Prompt SemiBold" panose="00000700000000000000" pitchFamily="2" charset="-34"/>
                          <a:sym typeface="Prompt SemiBold"/>
                        </a:rPr>
                        <a:t>Global Market Segmentation</a:t>
                      </a:r>
                    </a:p>
                    <a:p>
                      <a:pPr marL="171450" marR="0" lvl="0" indent="-171450" algn="l" rtl="0">
                        <a:lnSpc>
                          <a:spcPct val="100000"/>
                        </a:lnSpc>
                        <a:spcBef>
                          <a:spcPts val="0"/>
                        </a:spcBef>
                        <a:spcAft>
                          <a:spcPts val="0"/>
                        </a:spcAft>
                        <a:buFontTx/>
                        <a:buChar char="-"/>
                      </a:pPr>
                      <a:r>
                        <a:rPr lang="en-US" sz="700" b="0" i="0" u="none" strike="noStrike" cap="none" dirty="0">
                          <a:solidFill>
                            <a:schemeClr val="dk1"/>
                          </a:solidFill>
                          <a:latin typeface="Prompt SemiBold" panose="00000700000000000000" pitchFamily="2" charset="-34"/>
                          <a:ea typeface="Prompt SemiBold"/>
                          <a:cs typeface="Prompt SemiBold" panose="00000700000000000000" pitchFamily="2" charset="-34"/>
                          <a:sym typeface="Prompt SemiBold"/>
                        </a:rPr>
                        <a:t>Price Penetration or Price Discrimination</a:t>
                      </a:r>
                    </a:p>
                    <a:p>
                      <a:pPr marL="171450" marR="0" lvl="0" indent="-171450" algn="l" rtl="0">
                        <a:lnSpc>
                          <a:spcPct val="100000"/>
                        </a:lnSpc>
                        <a:spcBef>
                          <a:spcPts val="0"/>
                        </a:spcBef>
                        <a:spcAft>
                          <a:spcPts val="0"/>
                        </a:spcAft>
                        <a:buFontTx/>
                        <a:buChar char="-"/>
                      </a:pPr>
                      <a:r>
                        <a:rPr lang="en-US" sz="700" b="0" i="0" u="none" strike="noStrike" cap="none" dirty="0">
                          <a:solidFill>
                            <a:schemeClr val="dk1"/>
                          </a:solidFill>
                          <a:latin typeface="Prompt SemiBold" panose="00000700000000000000" pitchFamily="2" charset="-34"/>
                          <a:ea typeface="Prompt SemiBold"/>
                          <a:cs typeface="Prompt SemiBold" panose="00000700000000000000" pitchFamily="2" charset="-34"/>
                          <a:sym typeface="Prompt SemiBold"/>
                        </a:rPr>
                        <a:t>Push or Pull Strategies </a:t>
                      </a:r>
                    </a:p>
                    <a:p>
                      <a:pPr marL="171450" marR="0" lvl="0" indent="-171450" algn="l" rtl="0">
                        <a:lnSpc>
                          <a:spcPct val="100000"/>
                        </a:lnSpc>
                        <a:spcBef>
                          <a:spcPts val="0"/>
                        </a:spcBef>
                        <a:spcAft>
                          <a:spcPts val="0"/>
                        </a:spcAft>
                        <a:buFontTx/>
                        <a:buChar char="-"/>
                      </a:pPr>
                      <a:r>
                        <a:rPr lang="en-US" sz="700" b="0" i="0" u="none" strike="noStrike" cap="none" dirty="0">
                          <a:solidFill>
                            <a:schemeClr val="dk1"/>
                          </a:solidFill>
                          <a:latin typeface="Prompt SemiBold" panose="00000700000000000000" pitchFamily="2" charset="-34"/>
                          <a:ea typeface="Prompt SemiBold"/>
                          <a:cs typeface="Prompt SemiBold" panose="00000700000000000000" pitchFamily="2" charset="-34"/>
                          <a:sym typeface="Prompt SemiBold"/>
                        </a:rPr>
                        <a:t>Product Strategies</a:t>
                      </a:r>
                    </a:p>
                    <a:p>
                      <a:pPr marL="0" marR="0" lvl="0" indent="0" algn="l" rtl="0">
                        <a:lnSpc>
                          <a:spcPct val="100000"/>
                        </a:lnSpc>
                        <a:spcBef>
                          <a:spcPts val="0"/>
                        </a:spcBef>
                        <a:spcAft>
                          <a:spcPts val="0"/>
                        </a:spcAft>
                        <a:buFontTx/>
                        <a:buNone/>
                      </a:pPr>
                      <a:r>
                        <a:rPr lang="en-US" sz="700" b="0" i="0" u="none" strike="noStrike" cap="none" dirty="0">
                          <a:solidFill>
                            <a:schemeClr val="dk1"/>
                          </a:solidFill>
                          <a:latin typeface="Prompt SemiBold" panose="00000700000000000000" pitchFamily="2" charset="-34"/>
                          <a:ea typeface="Prompt SemiBold"/>
                          <a:cs typeface="Prompt SemiBold" panose="00000700000000000000" pitchFamily="2" charset="-34"/>
                          <a:sym typeface="Prompt SemiBold"/>
                        </a:rPr>
                        <a:t>CapsimCore Forecasting</a:t>
                      </a:r>
                    </a:p>
                    <a:p>
                      <a:pPr marL="0" marR="0" lvl="0" indent="0" algn="l" rtl="0">
                        <a:lnSpc>
                          <a:spcPct val="100000"/>
                        </a:lnSpc>
                        <a:spcBef>
                          <a:spcPts val="0"/>
                        </a:spcBef>
                        <a:spcAft>
                          <a:spcPts val="0"/>
                        </a:spcAft>
                        <a:buNone/>
                      </a:pPr>
                      <a:r>
                        <a:rPr lang="en-US" sz="700" b="1" i="1" u="none" strike="noStrike" cap="none" dirty="0">
                          <a:solidFill>
                            <a:srgbClr val="3A3A3A"/>
                          </a:solidFill>
                          <a:latin typeface="Prompt"/>
                          <a:ea typeface="Prompt"/>
                          <a:cs typeface="Prompt"/>
                          <a:sym typeface="Prompt"/>
                        </a:rPr>
                        <a:t>Activities: Group 5%</a:t>
                      </a:r>
                    </a:p>
                    <a:p>
                      <a:pPr marL="171450" marR="0" lvl="0" indent="-171450" algn="l" rtl="0">
                        <a:lnSpc>
                          <a:spcPct val="100000"/>
                        </a:lnSpc>
                        <a:spcBef>
                          <a:spcPts val="0"/>
                        </a:spcBef>
                        <a:spcAft>
                          <a:spcPts val="0"/>
                        </a:spcAft>
                        <a:buFontTx/>
                        <a:buChar char="-"/>
                      </a:pPr>
                      <a:r>
                        <a:rPr lang="en-US" sz="700" b="0" i="0" u="none" strike="noStrike" cap="none" dirty="0">
                          <a:solidFill>
                            <a:srgbClr val="3A3A3A"/>
                          </a:solidFill>
                          <a:latin typeface="Prompt"/>
                          <a:ea typeface="Prompt"/>
                          <a:cs typeface="Prompt"/>
                          <a:sym typeface="Prompt"/>
                        </a:rPr>
                        <a:t>CapsimCore Competition R1 Analysis Presentation</a:t>
                      </a:r>
                    </a:p>
                    <a:p>
                      <a:pPr marL="0" marR="0" lvl="0" indent="0" algn="l" rtl="0">
                        <a:lnSpc>
                          <a:spcPct val="100000"/>
                        </a:lnSpc>
                        <a:spcBef>
                          <a:spcPts val="0"/>
                        </a:spcBef>
                        <a:spcAft>
                          <a:spcPts val="0"/>
                        </a:spcAft>
                        <a:buFontTx/>
                        <a:buNone/>
                      </a:pPr>
                      <a:r>
                        <a:rPr lang="en-US" sz="700" b="0" i="0" u="none" strike="noStrike" cap="none" dirty="0">
                          <a:solidFill>
                            <a:srgbClr val="3A3A3A"/>
                          </a:solidFill>
                          <a:latin typeface="Prompt"/>
                          <a:ea typeface="Prompt"/>
                          <a:cs typeface="Prompt"/>
                          <a:sym typeface="Prompt"/>
                        </a:rPr>
                        <a:t>Students are required to analyze the results of their decisions and study the upcoming market conditions to input data for the next round regarding how much to spend on R&amp;D, what should be the inventory level, how much to adjust production capacity, where to finance as well as their pricing strategy</a:t>
                      </a:r>
                      <a:endParaRPr lang="en-US" sz="700" b="1" i="1"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r>
                        <a:rPr lang="en-US" sz="700" b="0" i="1" u="none" strike="noStrike" cap="none" dirty="0">
                          <a:latin typeface="Prompt SemiBold"/>
                          <a:ea typeface="Prompt SemiBold"/>
                          <a:cs typeface="Prompt SemiBold"/>
                          <a:sym typeface="Prompt SemiBold"/>
                        </a:rPr>
                        <a:t>Activities </a:t>
                      </a:r>
                    </a:p>
                    <a:p>
                      <a:pPr marL="0" marR="0" lvl="0" indent="0" algn="l" rtl="0">
                        <a:lnSpc>
                          <a:spcPct val="100000"/>
                        </a:lnSpc>
                        <a:spcBef>
                          <a:spcPts val="0"/>
                        </a:spcBef>
                        <a:spcAft>
                          <a:spcPts val="0"/>
                        </a:spcAft>
                        <a:buNone/>
                      </a:pPr>
                      <a:r>
                        <a:rPr lang="en-US" sz="700" b="0" i="0" u="none" strike="noStrike" cap="none" dirty="0">
                          <a:latin typeface="Prompt SemiBold"/>
                          <a:ea typeface="Prompt SemiBold"/>
                          <a:cs typeface="Prompt SemiBold"/>
                          <a:sym typeface="Prompt SemiBold"/>
                        </a:rPr>
                        <a:t>Group 10%</a:t>
                      </a:r>
                    </a:p>
                    <a:p>
                      <a:pPr marL="0" marR="0" lvl="0" indent="0" algn="l" rtl="0">
                        <a:lnSpc>
                          <a:spcPct val="100000"/>
                        </a:lnSpc>
                        <a:spcBef>
                          <a:spcPts val="0"/>
                        </a:spcBef>
                        <a:spcAft>
                          <a:spcPts val="0"/>
                        </a:spcAft>
                        <a:buNone/>
                      </a:pPr>
                      <a:r>
                        <a:rPr lang="en-US" sz="700" b="0" i="0" u="none" strike="noStrike" cap="none" dirty="0">
                          <a:latin typeface="Prompt SemiBold"/>
                          <a:ea typeface="Prompt SemiBold"/>
                          <a:cs typeface="Prompt SemiBold"/>
                          <a:sym typeface="Prompt SemiBold"/>
                        </a:rPr>
                        <a:t>- Students prepare a group marketing presentation outlining the product and pricing strategies for a given product. Using either push/pull strategies, students must design a TikTok video and Line stickers for the international market to show their proficiency in communication across cultures. (Due Week 5, Class 1) </a:t>
                      </a: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3</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1, 2, 3, 4,5</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5"/>
                  </a:ext>
                </a:extLst>
              </a:tr>
              <a:tr h="310237">
                <a:tc vMerge="1">
                  <a:txBody>
                    <a:bodyPr/>
                    <a:lstStyle/>
                    <a:p>
                      <a:endParaRPr lang="en-TH"/>
                    </a:p>
                  </a:txBody>
                  <a:tcPr/>
                </a:tc>
                <a:tc>
                  <a:txBody>
                    <a:bodyPr/>
                    <a:lstStyle/>
                    <a:p>
                      <a:pPr marL="0" marR="0" lvl="0" indent="0" algn="l" rtl="0">
                        <a:lnSpc>
                          <a:spcPct val="100000"/>
                        </a:lnSpc>
                        <a:spcBef>
                          <a:spcPts val="0"/>
                        </a:spcBef>
                        <a:spcAft>
                          <a:spcPts val="0"/>
                        </a:spcAft>
                        <a:buNone/>
                      </a:pPr>
                      <a:r>
                        <a:rPr lang="en-US" sz="700" b="0" i="0" u="none" strike="noStrike" cap="none" dirty="0">
                          <a:latin typeface="Prompt SemiBold"/>
                          <a:ea typeface="Prompt SemiBold"/>
                          <a:cs typeface="Prompt SemiBold"/>
                          <a:sym typeface="Prompt SemiBold"/>
                        </a:rPr>
                        <a:t>CapsimCore R&amp;D, Production and Financial Strategies</a:t>
                      </a:r>
                    </a:p>
                    <a:p>
                      <a:pPr marL="0" marR="0" lvl="0" indent="0" algn="l" rtl="0">
                        <a:lnSpc>
                          <a:spcPct val="100000"/>
                        </a:lnSpc>
                        <a:spcBef>
                          <a:spcPts val="0"/>
                        </a:spcBef>
                        <a:spcAft>
                          <a:spcPts val="0"/>
                        </a:spcAft>
                        <a:buNone/>
                      </a:pPr>
                      <a:r>
                        <a:rPr lang="en-US" sz="700" b="0" i="0" u="none" strike="noStrike" cap="none" dirty="0">
                          <a:latin typeface="Prompt SemiBold"/>
                          <a:ea typeface="Prompt SemiBold"/>
                          <a:cs typeface="Prompt SemiBold"/>
                          <a:sym typeface="Prompt SemiBold"/>
                        </a:rPr>
                        <a:t>-CapsimCore Competition Round 2 Analysis Presentation 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dirty="0">
                          <a:solidFill>
                            <a:srgbClr val="3A3A3A"/>
                          </a:solidFill>
                          <a:latin typeface="Prompt"/>
                          <a:ea typeface="Prompt"/>
                          <a:cs typeface="Prompt"/>
                          <a:sym typeface="Prompt"/>
                        </a:rPr>
                        <a:t>Students are required to analyze the results of their decisions and study the upcoming market conditions to input data for the next round regarding how much to spend on R&amp;D, what should be the inventory level, how much to adjust production capacity, where to finance as well as their pricing strategy.</a:t>
                      </a:r>
                      <a:endParaRPr lang="en-US" sz="700" b="0" i="1"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chemeClr val="dk1"/>
                          </a:solidFill>
                          <a:latin typeface="Prompt"/>
                          <a:ea typeface="Prompt"/>
                          <a:cs typeface="Prompt"/>
                          <a:sym typeface="Prompt"/>
                        </a:rPr>
                        <a:t>3</a:t>
                      </a:r>
                      <a:endParaRPr sz="7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1, 2, 3, 4, 5</a:t>
                      </a:r>
                      <a:endParaRPr lang="en-US"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723886">
                <a:tc rowSpan="2">
                  <a:txBody>
                    <a:bodyPr/>
                    <a:lstStyle/>
                    <a:p>
                      <a:pPr marL="0" marR="0" lvl="0" indent="0" algn="ctr" rtl="0">
                        <a:lnSpc>
                          <a:spcPct val="130000"/>
                        </a:lnSpc>
                        <a:spcBef>
                          <a:spcPts val="0"/>
                        </a:spcBef>
                        <a:spcAft>
                          <a:spcPts val="0"/>
                        </a:spcAft>
                        <a:buNone/>
                      </a:pPr>
                      <a:r>
                        <a:rPr lang="en-US" sz="2000" b="1" i="0" u="none" strike="noStrike" cap="none">
                          <a:solidFill>
                            <a:schemeClr val="lt1"/>
                          </a:solidFill>
                          <a:latin typeface="Prompt"/>
                          <a:ea typeface="Prompt"/>
                          <a:cs typeface="Prompt"/>
                          <a:sym typeface="Prompt"/>
                        </a:rPr>
                        <a:t>4</a:t>
                      </a:r>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Analyzing Cultural Differences &amp; Communicating Across Culture </a:t>
                      </a:r>
                      <a:endParaRPr lang="en-US" sz="800" dirty="0"/>
                    </a:p>
                    <a:p>
                      <a:pPr marL="0" marR="0" lvl="0" indent="0" algn="l" rtl="0">
                        <a:lnSpc>
                          <a:spcPct val="100000"/>
                        </a:lnSpc>
                        <a:spcBef>
                          <a:spcPts val="0"/>
                        </a:spcBef>
                        <a:spcAft>
                          <a:spcPts val="0"/>
                        </a:spcAft>
                        <a:buNone/>
                      </a:pPr>
                      <a:endParaRPr lang="en-US" sz="300" b="1" i="0" u="none" strike="noStrike" cap="none" dirty="0">
                        <a:latin typeface="Prompt SemiBold"/>
                        <a:ea typeface="Prompt SemiBold"/>
                        <a:cs typeface="Prompt SemiBold"/>
                        <a:sym typeface="Prompt SemiBold"/>
                      </a:endParaRPr>
                    </a:p>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    -   </a:t>
                      </a:r>
                      <a:r>
                        <a:rPr lang="en-US" sz="700" b="0" i="0" u="none" strike="noStrike" cap="none" dirty="0">
                          <a:latin typeface="Prompt"/>
                          <a:ea typeface="Prompt SemiBold"/>
                          <a:cs typeface="Prompt"/>
                          <a:sym typeface="Prompt"/>
                        </a:rPr>
                        <a:t>Determinants of culture.</a:t>
                      </a:r>
                    </a:p>
                    <a:p>
                      <a:pPr marL="0" marR="0" lvl="0" indent="0" algn="l" rtl="0">
                        <a:lnSpc>
                          <a:spcPct val="100000"/>
                        </a:lnSpc>
                        <a:spcBef>
                          <a:spcPts val="0"/>
                        </a:spcBef>
                        <a:spcAft>
                          <a:spcPts val="0"/>
                        </a:spcAft>
                        <a:buNone/>
                      </a:pPr>
                      <a:r>
                        <a:rPr lang="en-US" sz="700" b="0" i="0" u="none" strike="noStrike" cap="none" dirty="0">
                          <a:latin typeface="Prompt"/>
                          <a:ea typeface="Prompt SemiBold"/>
                          <a:cs typeface="Prompt"/>
                          <a:sym typeface="Prompt"/>
                        </a:rPr>
                        <a:t>    -   Cultural dimensions—Hofstede’s framework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dirty="0">
                          <a:latin typeface="Prompt"/>
                          <a:ea typeface="Prompt"/>
                          <a:cs typeface="Prompt"/>
                          <a:sym typeface="Prompt"/>
                        </a:rPr>
                        <a:t>    -   How culture affects communication.</a:t>
                      </a:r>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   </a:t>
                      </a:r>
                      <a:r>
                        <a:rPr lang="en-US" sz="700" b="0" i="0" u="none" strike="noStrike" cap="none" dirty="0">
                          <a:latin typeface="Prompt"/>
                          <a:ea typeface="Prompt SemiBold"/>
                          <a:cs typeface="Prompt"/>
                          <a:sym typeface="Prompt"/>
                        </a:rPr>
                        <a:t>Business implications of differences in culture.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00" b="0" i="0" u="none" strike="noStrike" kern="0" cap="none" spc="0" normalizeH="0" baseline="0" noProof="0" dirty="0">
                          <a:ln>
                            <a:noFill/>
                          </a:ln>
                          <a:solidFill>
                            <a:srgbClr val="000000"/>
                          </a:solidFill>
                          <a:effectLst/>
                          <a:uLnTx/>
                          <a:uFillTx/>
                          <a:latin typeface="Prompt"/>
                          <a:ea typeface="Prompt SemiBold"/>
                          <a:cs typeface="Prompt"/>
                          <a:sym typeface="Prompt"/>
                        </a:rPr>
                        <a:t>    -   The strategy for managing across cultures, i.e. ethnocentric, polycentric, </a:t>
                      </a:r>
                      <a:r>
                        <a:rPr kumimoji="0" lang="en-US" sz="700" b="0" i="0" u="none" strike="noStrike" kern="0" cap="none" spc="0" normalizeH="0" baseline="0" noProof="0" dirty="0" err="1">
                          <a:ln>
                            <a:noFill/>
                          </a:ln>
                          <a:solidFill>
                            <a:srgbClr val="000000"/>
                          </a:solidFill>
                          <a:effectLst/>
                          <a:uLnTx/>
                          <a:uFillTx/>
                          <a:latin typeface="Prompt"/>
                          <a:ea typeface="Prompt SemiBold"/>
                          <a:cs typeface="Prompt"/>
                          <a:sym typeface="Prompt"/>
                        </a:rPr>
                        <a:t>regiocentric</a:t>
                      </a:r>
                      <a:r>
                        <a:rPr kumimoji="0" lang="en-US" sz="700" b="0" i="0" u="none" strike="noStrike" kern="0" cap="none" spc="0" normalizeH="0" baseline="0" noProof="0" dirty="0">
                          <a:ln>
                            <a:noFill/>
                          </a:ln>
                          <a:solidFill>
                            <a:srgbClr val="000000"/>
                          </a:solidFill>
                          <a:effectLst/>
                          <a:uLnTx/>
                          <a:uFillTx/>
                          <a:latin typeface="Prompt"/>
                          <a:ea typeface="Prompt SemiBold"/>
                          <a:cs typeface="Prompt"/>
                          <a:sym typeface="Prompt"/>
                        </a:rPr>
                        <a:t>, and geocentric.</a:t>
                      </a:r>
                    </a:p>
                    <a:p>
                      <a:pPr marL="0" marR="0" lvl="0" indent="0" algn="l" rtl="0">
                        <a:lnSpc>
                          <a:spcPct val="100000"/>
                        </a:lnSpc>
                        <a:spcBef>
                          <a:spcPts val="0"/>
                        </a:spcBef>
                        <a:spcAft>
                          <a:spcPts val="0"/>
                        </a:spcAft>
                        <a:buNone/>
                      </a:pPr>
                      <a:r>
                        <a:rPr lang="en-US" sz="700" b="1" i="1" u="none" strike="noStrike" cap="none" dirty="0">
                          <a:latin typeface="Prompt SemiBold"/>
                          <a:ea typeface="Prompt SemiBold"/>
                          <a:cs typeface="Prompt SemiBold"/>
                          <a:sym typeface="Prompt SemiBold"/>
                        </a:rPr>
                        <a:t>Activities:</a:t>
                      </a:r>
                    </a:p>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Individual 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1" i="0" u="none" strike="noStrike" cap="none" dirty="0">
                          <a:latin typeface="Prompt SemiBold"/>
                          <a:ea typeface="Prompt SemiBold"/>
                          <a:cs typeface="Prompt SemiBold"/>
                          <a:sym typeface="Prompt SemiBold"/>
                        </a:rPr>
                        <a:t>-   </a:t>
                      </a:r>
                      <a:r>
                        <a:rPr lang="en-US" sz="700" b="0" i="0" u="none" strike="noStrike" cap="none" dirty="0">
                          <a:latin typeface="Prompt"/>
                          <a:ea typeface="Prompt SemiBold"/>
                          <a:cs typeface="Prompt"/>
                          <a:sym typeface="Prompt"/>
                        </a:rPr>
                        <a:t>Students will be asked to prepare an individual report. This report will build upon the country chosen in BEAR.. Students must use Hofstede’s cultural framework to analyze the cultural dimensions of that country vs. their home country. After analyzing the culture, each group has to clearly identify the differences between the two cultures and propose relevant managerial implications for their cross-cultural management and communication. (Due Week 3, Class 1)</a:t>
                      </a:r>
                      <a:r>
                        <a:rPr lang="en-US" sz="700" b="1" i="0" u="none" strike="noStrike" cap="none" dirty="0">
                          <a:latin typeface="Prompt SemiBold"/>
                          <a:ea typeface="Prompt SemiBold"/>
                          <a:cs typeface="Prompt SemiBold"/>
                          <a:sym typeface="Prompt SemiBold"/>
                        </a:rPr>
                        <a:t>   </a:t>
                      </a:r>
                    </a:p>
                    <a:p>
                      <a:pPr marL="0" marR="0" lvl="0" indent="0" algn="l" rtl="0">
                        <a:lnSpc>
                          <a:spcPct val="100000"/>
                        </a:lnSpc>
                        <a:spcBef>
                          <a:spcPts val="0"/>
                        </a:spcBef>
                        <a:spcAft>
                          <a:spcPts val="0"/>
                        </a:spcAft>
                        <a:buNone/>
                      </a:pPr>
                      <a:r>
                        <a:rPr lang="en-US" sz="700" b="1" i="1" u="none" strike="noStrike" cap="none" dirty="0">
                          <a:latin typeface="Prompt SemiBold"/>
                          <a:ea typeface="Prompt SemiBold"/>
                          <a:cs typeface="Prompt SemiBold"/>
                          <a:sym typeface="Prompt SemiBold"/>
                        </a:rPr>
                        <a:t>Activities </a:t>
                      </a:r>
                    </a:p>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Individual 5%</a:t>
                      </a:r>
                    </a:p>
                    <a:p>
                      <a:pPr marL="0" marR="0" lvl="0" indent="0" algn="l" rtl="0">
                        <a:lnSpc>
                          <a:spcPct val="100000"/>
                        </a:lnSpc>
                        <a:spcBef>
                          <a:spcPts val="0"/>
                        </a:spcBef>
                        <a:spcAft>
                          <a:spcPts val="0"/>
                        </a:spcAft>
                        <a:buNone/>
                      </a:pPr>
                      <a:r>
                        <a:rPr lang="en-US" sz="700" b="1" i="0" u="none" strike="noStrike" cap="none" dirty="0">
                          <a:latin typeface="Prompt SemiBold"/>
                          <a:ea typeface="Prompt SemiBold"/>
                          <a:cs typeface="Prompt SemiBold"/>
                          <a:sym typeface="Prompt SemiBold"/>
                        </a:rPr>
                        <a:t>Students will be asked to prepare an individual report based on research on current global environmental sustainability strategies </a:t>
                      </a:r>
                    </a:p>
                    <a:p>
                      <a:pPr marL="0" marR="0" lvl="0" indent="0" algn="l" rtl="0">
                        <a:lnSpc>
                          <a:spcPct val="100000"/>
                        </a:lnSpc>
                        <a:spcBef>
                          <a:spcPts val="0"/>
                        </a:spcBef>
                        <a:spcAft>
                          <a:spcPts val="0"/>
                        </a:spcAft>
                        <a:buNone/>
                      </a:pPr>
                      <a:r>
                        <a:rPr lang="en-US" sz="700" b="0" i="0" u="none" strike="noStrike" cap="none" dirty="0">
                          <a:latin typeface="Prompt SemiBold"/>
                          <a:ea typeface="Prompt SemiBold"/>
                          <a:cs typeface="Prompt SemiBold"/>
                          <a:sym typeface="Prompt SemiBold"/>
                        </a:rPr>
                        <a:t>Group 8%</a:t>
                      </a: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SemiBold"/>
                          <a:ea typeface="Prompt"/>
                          <a:cs typeface="Prompt SemiBold"/>
                          <a:sym typeface="Prompt SemiBold"/>
                        </a:rPr>
                        <a:t>-</a:t>
                      </a:r>
                      <a:r>
                        <a:rPr lang="en-US" sz="700" b="0" i="0" u="none" strike="noStrike" cap="none" dirty="0">
                          <a:solidFill>
                            <a:srgbClr val="3A3A3A"/>
                          </a:solidFill>
                          <a:latin typeface="Prompt"/>
                          <a:ea typeface="Prompt"/>
                          <a:cs typeface="Prompt"/>
                          <a:sym typeface="Prompt"/>
                        </a:rPr>
                        <a:t>CapsimCore Competition R3 Analysis Presentation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dirty="0">
                          <a:solidFill>
                            <a:srgbClr val="3A3A3A"/>
                          </a:solidFill>
                          <a:latin typeface="Prompt"/>
                          <a:ea typeface="Prompt"/>
                          <a:cs typeface="Prompt"/>
                          <a:sym typeface="Prompt"/>
                        </a:rPr>
                        <a:t>Students are required to analyze the results of their decisions and study the upcoming market conditions to input data for the next round regarding how much to spend on R&amp;D, what should be the inventory level, how much to adjust production capacity, where to finance as well as their pricing strategy.</a:t>
                      </a:r>
                    </a:p>
                    <a:p>
                      <a:pPr marL="0" marR="0" lvl="0" indent="0" algn="l" rtl="0">
                        <a:lnSpc>
                          <a:spcPct val="100000"/>
                        </a:lnSpc>
                        <a:spcBef>
                          <a:spcPts val="0"/>
                        </a:spcBef>
                        <a:spcAft>
                          <a:spcPts val="0"/>
                        </a:spcAft>
                        <a:buNone/>
                      </a:pP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a:solidFill>
                            <a:srgbClr val="3A3A3A"/>
                          </a:solidFill>
                          <a:latin typeface="Prompt"/>
                          <a:ea typeface="Prompt"/>
                          <a:cs typeface="Prompt"/>
                          <a:sym typeface="Prompt"/>
                        </a:rPr>
                        <a:t>3</a:t>
                      </a:r>
                      <a:endParaRPr sz="700" b="0" i="0" u="none" strike="noStrike" cap="none">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a:solidFill>
                            <a:srgbClr val="3A3A3A"/>
                          </a:solidFill>
                          <a:latin typeface="Prompt"/>
                          <a:ea typeface="Prompt"/>
                          <a:cs typeface="Prompt"/>
                          <a:sym typeface="Prompt"/>
                        </a:rPr>
                        <a:t>1, 2, 3, 4</a:t>
                      </a:r>
                      <a:endParaRPr sz="700" b="0" i="0" u="none" strike="noStrike" cap="none">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7"/>
                  </a:ext>
                </a:extLst>
              </a:tr>
              <a:tr h="359844">
                <a:tc vMerge="1">
                  <a:txBody>
                    <a:bodyPr/>
                    <a:lstStyle/>
                    <a:p>
                      <a:endParaRPr lang="en-TH"/>
                    </a:p>
                  </a:txBody>
                  <a:tcPr/>
                </a:tc>
                <a:tc>
                  <a:txBody>
                    <a:bodyPr/>
                    <a:lstStyle/>
                    <a:p>
                      <a:pPr marL="0" marR="0" lvl="0" indent="0" algn="l" rtl="0">
                        <a:lnSpc>
                          <a:spcPct val="100000"/>
                        </a:lnSpc>
                        <a:spcBef>
                          <a:spcPts val="0"/>
                        </a:spcBef>
                        <a:spcAft>
                          <a:spcPts val="0"/>
                        </a:spcAft>
                        <a:buNone/>
                      </a:pPr>
                      <a:r>
                        <a:rPr lang="en-US" sz="700" b="1" i="1" u="none" strike="noStrike" cap="none" dirty="0">
                          <a:latin typeface="Prompt SemiBold"/>
                          <a:ea typeface="Prompt SemiBold"/>
                          <a:cs typeface="Prompt SemiBold"/>
                          <a:sym typeface="Prompt SemiBold"/>
                        </a:rPr>
                        <a:t>Activities </a:t>
                      </a: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a:ea typeface="Prompt"/>
                          <a:cs typeface="Prompt"/>
                          <a:sym typeface="Prompt"/>
                        </a:rPr>
                        <a:t>Quiz</a:t>
                      </a: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a:ea typeface="Prompt"/>
                          <a:cs typeface="Prompt"/>
                          <a:sym typeface="Prompt"/>
                        </a:rPr>
                        <a:t>Individual 15%</a:t>
                      </a:r>
                    </a:p>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Individual Quiz to gauge their grasp of the relationship between the concepts presented and their practical applications in the simulation</a:t>
                      </a: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a:ea typeface="Prompt"/>
                          <a:cs typeface="Prompt"/>
                          <a:sym typeface="Prompt"/>
                        </a:rPr>
                        <a:t>Group 3%</a:t>
                      </a:r>
                      <a:endParaRPr lang="en-US" sz="700" b="1" i="0" u="none" strike="noStrike" cap="none" dirty="0">
                        <a:latin typeface="Prompt SemiBold"/>
                        <a:ea typeface="Prompt SemiBold"/>
                        <a:cs typeface="Prompt SemiBold"/>
                        <a:sym typeface="Prompt SemiBold"/>
                      </a:endParaRP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SemiBold"/>
                          <a:ea typeface="Prompt"/>
                          <a:cs typeface="Prompt SemiBold"/>
                          <a:sym typeface="Prompt SemiBold"/>
                        </a:rPr>
                        <a:t>-</a:t>
                      </a:r>
                      <a:r>
                        <a:rPr lang="en-US" sz="700" b="0" i="0" u="none" strike="noStrike" cap="none" dirty="0">
                          <a:solidFill>
                            <a:srgbClr val="3A3A3A"/>
                          </a:solidFill>
                          <a:latin typeface="Prompt"/>
                          <a:ea typeface="Prompt"/>
                          <a:cs typeface="Prompt"/>
                          <a:sym typeface="Prompt"/>
                        </a:rPr>
                        <a:t>CapsimCore Competition R4 Results</a:t>
                      </a: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a:solidFill>
                            <a:srgbClr val="3A3A3A"/>
                          </a:solidFill>
                          <a:latin typeface="Prompt"/>
                          <a:ea typeface="Prompt"/>
                          <a:cs typeface="Prompt"/>
                          <a:sym typeface="Prompt"/>
                        </a:rPr>
                        <a:t>3</a:t>
                      </a:r>
                      <a:endParaRPr sz="700" b="0" i="0" u="none" strike="noStrike" cap="none">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1, 2, 3, 4, 5</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768206">
                <a:tc rowSpan="2">
                  <a:txBody>
                    <a:bodyPr/>
                    <a:lstStyle/>
                    <a:p>
                      <a:pPr marL="0" marR="0" lvl="0" indent="0" algn="ctr" rtl="0">
                        <a:lnSpc>
                          <a:spcPct val="130000"/>
                        </a:lnSpc>
                        <a:spcBef>
                          <a:spcPts val="0"/>
                        </a:spcBef>
                        <a:spcAft>
                          <a:spcPts val="0"/>
                        </a:spcAft>
                        <a:buNone/>
                      </a:pPr>
                      <a:r>
                        <a:rPr lang="en-US" sz="2000" b="1" i="0" u="none" strike="noStrike" cap="none" dirty="0">
                          <a:solidFill>
                            <a:schemeClr val="lt1"/>
                          </a:solidFill>
                          <a:latin typeface="Prompt"/>
                          <a:ea typeface="Prompt"/>
                          <a:cs typeface="Prompt"/>
                          <a:sym typeface="Prompt"/>
                        </a:rPr>
                        <a:t>5</a:t>
                      </a:r>
                      <a:endParaRPr dirty="0"/>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dirty="0">
                          <a:solidFill>
                            <a:srgbClr val="3A3A3A"/>
                          </a:solidFill>
                          <a:latin typeface="Prompt"/>
                          <a:ea typeface="Prompt"/>
                          <a:cs typeface="Prompt"/>
                          <a:sym typeface="Prompt"/>
                        </a:rPr>
                        <a:t>.</a:t>
                      </a:r>
                      <a:r>
                        <a:rPr lang="en-US" sz="700" b="1" i="0" u="none" strike="noStrike" cap="none" dirty="0">
                          <a:solidFill>
                            <a:srgbClr val="3A3A3A"/>
                          </a:solidFill>
                          <a:latin typeface="Prompt SemiBold"/>
                          <a:ea typeface="Prompt SemiBold"/>
                          <a:cs typeface="Prompt SemiBold"/>
                          <a:sym typeface="Prompt SemiBold"/>
                        </a:rPr>
                        <a:t> Ethical, Corporate Social Responsibility, and Sustainability Issues in International Business </a:t>
                      </a:r>
                    </a:p>
                    <a:p>
                      <a:pPr marL="0" marR="0" lvl="0" indent="0" algn="l" rtl="0">
                        <a:lnSpc>
                          <a:spcPct val="100000"/>
                        </a:lnSpc>
                        <a:spcBef>
                          <a:spcPts val="0"/>
                        </a:spcBef>
                        <a:spcAft>
                          <a:spcPts val="0"/>
                        </a:spcAft>
                        <a:buNone/>
                      </a:pPr>
                      <a:r>
                        <a:rPr lang="en-US" sz="700" b="1" i="1" u="none" strike="noStrike" cap="none" dirty="0">
                          <a:solidFill>
                            <a:srgbClr val="3A3A3A"/>
                          </a:solidFill>
                          <a:latin typeface="Prompt"/>
                          <a:ea typeface="Prompt"/>
                          <a:cs typeface="Prompt"/>
                          <a:sym typeface="Prompt"/>
                        </a:rPr>
                        <a:t>Activity:</a:t>
                      </a:r>
                    </a:p>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Group 3%</a:t>
                      </a:r>
                    </a:p>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 CapsimCore Competition R5 Analysis with Global Marketing Strategies Work Assigned in Week 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dirty="0">
                          <a:solidFill>
                            <a:srgbClr val="3A3A3A"/>
                          </a:solidFill>
                          <a:latin typeface="Prompt"/>
                          <a:ea typeface="Prompt"/>
                          <a:cs typeface="Prompt"/>
                          <a:sym typeface="Prompt"/>
                        </a:rPr>
                        <a:t>Students are required to analyze the results of their decisions and study the upcoming market conditions to input data for the next round regarding how much to spend on R&amp;D, what should be the inventory level, how much to adjust production capacity, where to finance as well as their pricing strategy.</a:t>
                      </a:r>
                      <a:endParaRPr lang="en-US" sz="700" b="0" i="1"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a:solidFill>
                            <a:srgbClr val="3A3A3A"/>
                          </a:solidFill>
                          <a:latin typeface="Prompt"/>
                          <a:ea typeface="Prompt"/>
                          <a:cs typeface="Prompt"/>
                          <a:sym typeface="Prompt"/>
                        </a:rPr>
                        <a:t>3</a:t>
                      </a:r>
                      <a:endParaRPr sz="700" b="0" i="0" u="none" strike="noStrike" cap="none">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1, 2, 3, 4</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9"/>
                  </a:ext>
                </a:extLst>
              </a:tr>
              <a:tr h="557461">
                <a:tc vMerge="1">
                  <a:txBody>
                    <a:bodyPr/>
                    <a:lstStyle/>
                    <a:p>
                      <a:endParaRPr lang="en-TH"/>
                    </a:p>
                  </a:txBody>
                  <a:tcPr/>
                </a:tc>
                <a:tc>
                  <a:txBody>
                    <a:bodyPr/>
                    <a:lstStyle/>
                    <a:p>
                      <a:pPr marL="0" marR="0" lvl="0" indent="0" algn="l" rtl="0">
                        <a:lnSpc>
                          <a:spcPct val="100000"/>
                        </a:lnSpc>
                        <a:spcBef>
                          <a:spcPts val="0"/>
                        </a:spcBef>
                        <a:spcAft>
                          <a:spcPts val="0"/>
                        </a:spcAft>
                        <a:buNone/>
                      </a:pPr>
                      <a:r>
                        <a:rPr lang="en-US" sz="700" b="1" i="0" u="none" strike="noStrike" cap="none" dirty="0" err="1">
                          <a:solidFill>
                            <a:srgbClr val="3A3A3A"/>
                          </a:solidFill>
                          <a:latin typeface="Prompt SemiBold"/>
                          <a:ea typeface="Prompt SemiBold"/>
                          <a:cs typeface="Prompt SemiBold"/>
                          <a:sym typeface="Prompt SemiBold"/>
                        </a:rPr>
                        <a:t>CapsimCore</a:t>
                      </a:r>
                      <a:r>
                        <a:rPr lang="en-US" sz="700" b="1" i="0" u="none" strike="noStrike" cap="none" dirty="0">
                          <a:solidFill>
                            <a:srgbClr val="3A3A3A"/>
                          </a:solidFill>
                          <a:latin typeface="Prompt SemiBold"/>
                          <a:ea typeface="Prompt SemiBold"/>
                          <a:cs typeface="Prompt SemiBold"/>
                          <a:sym typeface="Prompt SemiBold"/>
                        </a:rPr>
                        <a:t> Competition Rounds 1 -6 Wrap-Up Presentation</a:t>
                      </a: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SemiBold"/>
                          <a:ea typeface="Prompt SemiBold"/>
                          <a:cs typeface="Prompt SemiBold"/>
                          <a:sym typeface="Prompt SemiBold"/>
                        </a:rPr>
                        <a:t>Activity:</a:t>
                      </a: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SemiBold"/>
                          <a:ea typeface="Prompt SemiBold"/>
                          <a:cs typeface="Prompt SemiBold"/>
                          <a:sym typeface="Prompt SemiBold"/>
                        </a:rPr>
                        <a:t>Group 15%</a:t>
                      </a:r>
                    </a:p>
                    <a:p>
                      <a:pPr marL="0" marR="0" lvl="0" indent="0" algn="l" rtl="0">
                        <a:lnSpc>
                          <a:spcPct val="100000"/>
                        </a:lnSpc>
                        <a:spcBef>
                          <a:spcPts val="0"/>
                        </a:spcBef>
                        <a:spcAft>
                          <a:spcPts val="0"/>
                        </a:spcAft>
                        <a:buNone/>
                      </a:pPr>
                      <a:r>
                        <a:rPr lang="en-US" sz="700" b="1" i="0" u="none" strike="noStrike" cap="none" dirty="0">
                          <a:solidFill>
                            <a:srgbClr val="3A3A3A"/>
                          </a:solidFill>
                          <a:latin typeface="Prompt SemiBold"/>
                          <a:ea typeface="Prompt SemiBold"/>
                          <a:cs typeface="Prompt SemiBold"/>
                          <a:sym typeface="Prompt SemiBold"/>
                        </a:rPr>
                        <a:t>Every group is required to show the progress of their international business – how they grew from Round 1 to their value in Round 6 – the success or failure of their international strategies ranging from R&amp;D to Production to Marketing and Finance.</a:t>
                      </a:r>
                      <a:endParaRPr sz="700" b="1" i="0" u="none" strike="noStrike" cap="none" dirty="0">
                        <a:solidFill>
                          <a:srgbClr val="3A3A3A"/>
                        </a:solidFill>
                        <a:latin typeface="Prompt SemiBold"/>
                        <a:ea typeface="Prompt SemiBold"/>
                        <a:cs typeface="Prompt SemiBold"/>
                        <a:sym typeface="Prompt SemiBold"/>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3</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1, 2, 3, 4, 5</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bl>
          </a:graphicData>
        </a:graphic>
      </p:graphicFrame>
      <p:sp>
        <p:nvSpPr>
          <p:cNvPr id="2" name="Slide Number Placeholder 1">
            <a:extLst>
              <a:ext uri="{FF2B5EF4-FFF2-40B4-BE49-F238E27FC236}">
                <a16:creationId xmlns:a16="http://schemas.microsoft.com/office/drawing/2014/main" id="{C9D99F19-5AD7-44A1-AF06-1E9AA63FF9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13" name="Google Shape;113;p4"/>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14" name="Google Shape;114;p4"/>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15" name="Google Shape;115;p4"/>
          <p:cNvSpPr/>
          <p:nvPr/>
        </p:nvSpPr>
        <p:spPr>
          <a:xfrm>
            <a:off x="227224" y="597678"/>
            <a:ext cx="6354625"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300" b="1" i="0" u="none" strike="noStrike" cap="none" dirty="0">
                <a:solidFill>
                  <a:srgbClr val="F2F2F2"/>
                </a:solidFill>
                <a:latin typeface="Prompt"/>
                <a:ea typeface="Prompt"/>
                <a:cs typeface="Prompt"/>
                <a:sym typeface="Prompt"/>
              </a:rPr>
              <a:t>Evaluation Plan</a:t>
            </a:r>
            <a:endParaRPr sz="6300" b="1" dirty="0">
              <a:solidFill>
                <a:srgbClr val="F2F2F2"/>
              </a:solidFill>
              <a:latin typeface="Prompt"/>
              <a:ea typeface="Prompt"/>
              <a:cs typeface="Prompt"/>
              <a:sym typeface="Prompt"/>
            </a:endParaRPr>
          </a:p>
        </p:txBody>
      </p:sp>
      <p:sp>
        <p:nvSpPr>
          <p:cNvPr id="116" name="Google Shape;116;p4"/>
          <p:cNvSpPr/>
          <p:nvPr/>
        </p:nvSpPr>
        <p:spPr>
          <a:xfrm>
            <a:off x="342552" y="922444"/>
            <a:ext cx="2634054"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dirty="0">
                <a:solidFill>
                  <a:srgbClr val="FF0000"/>
                </a:solidFill>
                <a:latin typeface="Prompt"/>
                <a:ea typeface="Prompt"/>
                <a:cs typeface="Prompt"/>
                <a:sym typeface="Prompt"/>
              </a:rPr>
              <a:t>Evaluation Plan</a:t>
            </a:r>
            <a:endParaRPr dirty="0"/>
          </a:p>
        </p:txBody>
      </p:sp>
      <p:graphicFrame>
        <p:nvGraphicFramePr>
          <p:cNvPr id="117" name="Google Shape;117;p4"/>
          <p:cNvGraphicFramePr/>
          <p:nvPr>
            <p:extLst>
              <p:ext uri="{D42A27DB-BD31-4B8C-83A1-F6EECF244321}">
                <p14:modId xmlns:p14="http://schemas.microsoft.com/office/powerpoint/2010/main" val="2162939662"/>
              </p:ext>
            </p:extLst>
          </p:nvPr>
        </p:nvGraphicFramePr>
        <p:xfrm>
          <a:off x="539011" y="1539793"/>
          <a:ext cx="5731050" cy="2295685"/>
        </p:xfrm>
        <a:graphic>
          <a:graphicData uri="http://schemas.openxmlformats.org/drawingml/2006/table">
            <a:tbl>
              <a:tblPr firstRow="1" firstCol="1" bandRow="1">
                <a:noFill/>
                <a:tableStyleId>{2C313523-0D34-4844-A34E-2F5DFE8884F6}</a:tableStyleId>
              </a:tblPr>
              <a:tblGrid>
                <a:gridCol w="1519400">
                  <a:extLst>
                    <a:ext uri="{9D8B030D-6E8A-4147-A177-3AD203B41FA5}">
                      <a16:colId xmlns:a16="http://schemas.microsoft.com/office/drawing/2014/main" val="20000"/>
                    </a:ext>
                  </a:extLst>
                </a:gridCol>
                <a:gridCol w="2266675">
                  <a:extLst>
                    <a:ext uri="{9D8B030D-6E8A-4147-A177-3AD203B41FA5}">
                      <a16:colId xmlns:a16="http://schemas.microsoft.com/office/drawing/2014/main" val="20001"/>
                    </a:ext>
                  </a:extLst>
                </a:gridCol>
                <a:gridCol w="943500">
                  <a:extLst>
                    <a:ext uri="{9D8B030D-6E8A-4147-A177-3AD203B41FA5}">
                      <a16:colId xmlns:a16="http://schemas.microsoft.com/office/drawing/2014/main" val="20002"/>
                    </a:ext>
                  </a:extLst>
                </a:gridCol>
                <a:gridCol w="1001475">
                  <a:extLst>
                    <a:ext uri="{9D8B030D-6E8A-4147-A177-3AD203B41FA5}">
                      <a16:colId xmlns:a16="http://schemas.microsoft.com/office/drawing/2014/main" val="20003"/>
                    </a:ext>
                  </a:extLst>
                </a:gridCol>
              </a:tblGrid>
              <a:tr h="418225">
                <a:tc>
                  <a:txBody>
                    <a:bodyPr/>
                    <a:lstStyle/>
                    <a:p>
                      <a:pPr marL="0" marR="0" lvl="0" indent="0" algn="ctr" rtl="0">
                        <a:lnSpc>
                          <a:spcPct val="150000"/>
                        </a:lnSpc>
                        <a:spcBef>
                          <a:spcPts val="0"/>
                        </a:spcBef>
                        <a:spcAft>
                          <a:spcPts val="0"/>
                        </a:spcAft>
                        <a:buNone/>
                      </a:pPr>
                      <a:r>
                        <a:rPr lang="en-US" sz="1000" u="none" strike="noStrike" cap="none" dirty="0">
                          <a:latin typeface="Prompt"/>
                          <a:ea typeface="Prompt"/>
                          <a:cs typeface="Prompt"/>
                          <a:sym typeface="Prompt"/>
                        </a:rPr>
                        <a:t>Methods/Activities</a:t>
                      </a:r>
                      <a:endParaRPr sz="10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50000"/>
                        </a:lnSpc>
                        <a:spcBef>
                          <a:spcPts val="0"/>
                        </a:spcBef>
                        <a:spcAft>
                          <a:spcPts val="0"/>
                        </a:spcAft>
                        <a:buNone/>
                      </a:pPr>
                      <a:r>
                        <a:rPr lang="en-US" sz="1000" u="none" strike="noStrike" cap="none">
                          <a:latin typeface="Prompt"/>
                          <a:ea typeface="Prompt"/>
                          <a:cs typeface="Prompt"/>
                          <a:sym typeface="Prompt"/>
                        </a:rPr>
                        <a:t>Description</a:t>
                      </a:r>
                      <a:endParaRPr sz="1000" u="none" strike="noStrike" cap="none">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50000"/>
                        </a:lnSpc>
                        <a:spcBef>
                          <a:spcPts val="0"/>
                        </a:spcBef>
                        <a:spcAft>
                          <a:spcPts val="0"/>
                        </a:spcAft>
                        <a:buNone/>
                      </a:pPr>
                      <a:r>
                        <a:rPr lang="en-US" sz="1000" u="none" strike="noStrike" cap="none">
                          <a:latin typeface="Prompt"/>
                          <a:ea typeface="Prompt"/>
                          <a:cs typeface="Prompt"/>
                          <a:sym typeface="Prompt"/>
                        </a:rPr>
                        <a:t>Week</a:t>
                      </a:r>
                      <a:endParaRPr sz="1000" u="none" strike="noStrike" cap="none">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50000"/>
                        </a:lnSpc>
                        <a:spcBef>
                          <a:spcPts val="0"/>
                        </a:spcBef>
                        <a:spcAft>
                          <a:spcPts val="0"/>
                        </a:spcAft>
                        <a:buNone/>
                      </a:pPr>
                      <a:r>
                        <a:rPr lang="en-US" sz="1000" u="none" strike="noStrike" cap="none">
                          <a:latin typeface="Prompt"/>
                          <a:ea typeface="Prompt"/>
                          <a:cs typeface="Prompt"/>
                          <a:sym typeface="Prompt"/>
                        </a:rPr>
                        <a:t>Percentage</a:t>
                      </a:r>
                      <a:endParaRPr sz="1000" u="none" strike="noStrike" cap="none">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455550">
                <a:tc>
                  <a:txBody>
                    <a:bodyPr/>
                    <a:lstStyle/>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CapsimCore Business Simulation Score</a:t>
                      </a:r>
                      <a:endParaRPr sz="900" b="1" i="0" u="none" strike="noStrike" cap="none" dirty="0">
                        <a:solidFill>
                          <a:schemeClr val="lt1"/>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50000"/>
                        </a:lnSpc>
                        <a:spcBef>
                          <a:spcPts val="0"/>
                        </a:spcBef>
                        <a:spcAft>
                          <a:spcPts val="0"/>
                        </a:spcAft>
                        <a:buNone/>
                      </a:pPr>
                      <a:r>
                        <a:rPr lang="en-US" sz="700" u="none" strike="noStrike" cap="none" dirty="0">
                          <a:latin typeface="Prompt"/>
                          <a:ea typeface="Prompt"/>
                          <a:cs typeface="Prompt"/>
                          <a:sym typeface="Prompt"/>
                        </a:rPr>
                        <a:t>Weekly company results on CapsimCore</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50000"/>
                        </a:lnSpc>
                        <a:spcBef>
                          <a:spcPts val="0"/>
                        </a:spcBef>
                        <a:spcAft>
                          <a:spcPts val="0"/>
                        </a:spcAft>
                        <a:buNone/>
                      </a:pPr>
                      <a:r>
                        <a:rPr lang="en-US" sz="700" u="none" strike="noStrike" cap="none" dirty="0">
                          <a:latin typeface="Prompt"/>
                          <a:ea typeface="Prompt"/>
                          <a:cs typeface="Prompt"/>
                          <a:sym typeface="Prompt"/>
                        </a:rPr>
                        <a:t>2, 3, 4 &amp; 5</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12%</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451250">
                <a:tc>
                  <a:txBody>
                    <a:bodyPr/>
                    <a:lstStyle/>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Individual Reports &amp; Presentations</a:t>
                      </a:r>
                    </a:p>
                    <a:p>
                      <a:pPr marL="0" marR="0" lvl="0" indent="0" algn="ctr" rtl="0">
                        <a:lnSpc>
                          <a:spcPct val="150000"/>
                        </a:lnSpc>
                        <a:spcBef>
                          <a:spcPts val="0"/>
                        </a:spcBef>
                        <a:spcAft>
                          <a:spcPts val="0"/>
                        </a:spcAft>
                        <a:buNone/>
                      </a:pPr>
                      <a:endParaRPr sz="900" b="1" i="0" u="none" strike="noStrike" cap="none" dirty="0">
                        <a:solidFill>
                          <a:schemeClr val="lt1"/>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Individual research &amp; presentations on global entry strategies</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1,2,4</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35%</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27500">
                <a:tc>
                  <a:txBody>
                    <a:bodyPr/>
                    <a:lstStyle/>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Quiz</a:t>
                      </a:r>
                      <a:endParaRPr sz="900" b="1" i="0" u="none" strike="noStrike" cap="none" dirty="0">
                        <a:solidFill>
                          <a:schemeClr val="lt1"/>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Comprehensive Quiz on students understanding of Globalization and Cultural Communication</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4</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15%</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380000">
                <a:tc>
                  <a:txBody>
                    <a:bodyPr/>
                    <a:lstStyle/>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Weekly Analysis Reports &amp; Team Presentations</a:t>
                      </a:r>
                      <a:endParaRPr sz="900" b="1" i="0" u="none" strike="noStrike" cap="none" dirty="0">
                        <a:solidFill>
                          <a:schemeClr val="lt1"/>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Analyze data and present the results of strategies employed in CapsimCore</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2,3,4,5</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38%</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118" name="Google Shape;118;p4"/>
          <p:cNvSpPr/>
          <p:nvPr/>
        </p:nvSpPr>
        <p:spPr>
          <a:xfrm>
            <a:off x="411823" y="4122797"/>
            <a:ext cx="6154249"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rgbClr val="F2F2F2"/>
                </a:solidFill>
                <a:latin typeface="Prompt"/>
                <a:ea typeface="Prompt"/>
                <a:cs typeface="Prompt"/>
                <a:sym typeface="Prompt"/>
              </a:rPr>
              <a:t>Course Assessment</a:t>
            </a:r>
            <a:endParaRPr sz="4800" b="1" dirty="0">
              <a:solidFill>
                <a:srgbClr val="F2F2F2"/>
              </a:solidFill>
              <a:latin typeface="Prompt"/>
              <a:ea typeface="Prompt"/>
              <a:cs typeface="Prompt"/>
              <a:sym typeface="Prompt"/>
            </a:endParaRPr>
          </a:p>
        </p:txBody>
      </p:sp>
      <p:sp>
        <p:nvSpPr>
          <p:cNvPr id="119" name="Google Shape;119;p4"/>
          <p:cNvSpPr/>
          <p:nvPr/>
        </p:nvSpPr>
        <p:spPr>
          <a:xfrm>
            <a:off x="539011" y="4386478"/>
            <a:ext cx="329609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dirty="0">
                <a:solidFill>
                  <a:srgbClr val="FF0000"/>
                </a:solidFill>
                <a:latin typeface="Prompt"/>
                <a:ea typeface="Prompt"/>
                <a:cs typeface="Prompt"/>
                <a:sym typeface="Prompt"/>
              </a:rPr>
              <a:t>Course Assessment</a:t>
            </a:r>
            <a:endParaRPr sz="2500" b="1" dirty="0">
              <a:solidFill>
                <a:srgbClr val="FF0000"/>
              </a:solidFill>
              <a:latin typeface="Prompt"/>
              <a:ea typeface="Prompt"/>
              <a:cs typeface="Prompt"/>
              <a:sym typeface="Prompt"/>
            </a:endParaRPr>
          </a:p>
        </p:txBody>
      </p:sp>
      <p:graphicFrame>
        <p:nvGraphicFramePr>
          <p:cNvPr id="120" name="Google Shape;120;p4"/>
          <p:cNvGraphicFramePr/>
          <p:nvPr>
            <p:extLst>
              <p:ext uri="{D42A27DB-BD31-4B8C-83A1-F6EECF244321}">
                <p14:modId xmlns:p14="http://schemas.microsoft.com/office/powerpoint/2010/main" val="3552251271"/>
              </p:ext>
            </p:extLst>
          </p:nvPr>
        </p:nvGraphicFramePr>
        <p:xfrm>
          <a:off x="901445" y="5033104"/>
          <a:ext cx="2316850" cy="2093375"/>
        </p:xfrm>
        <a:graphic>
          <a:graphicData uri="http://schemas.openxmlformats.org/drawingml/2006/table">
            <a:tbl>
              <a:tblPr firstRow="1" firstCol="1" bandRow="1">
                <a:noFill/>
                <a:tableStyleId>{2C313523-0D34-4844-A34E-2F5DFE8884F6}</a:tableStyleId>
              </a:tblPr>
              <a:tblGrid>
                <a:gridCol w="898975">
                  <a:extLst>
                    <a:ext uri="{9D8B030D-6E8A-4147-A177-3AD203B41FA5}">
                      <a16:colId xmlns:a16="http://schemas.microsoft.com/office/drawing/2014/main" val="20000"/>
                    </a:ext>
                  </a:extLst>
                </a:gridCol>
                <a:gridCol w="1417875">
                  <a:extLst>
                    <a:ext uri="{9D8B030D-6E8A-4147-A177-3AD203B41FA5}">
                      <a16:colId xmlns:a16="http://schemas.microsoft.com/office/drawing/2014/main" val="20001"/>
                    </a:ext>
                  </a:extLst>
                </a:gridCol>
              </a:tblGrid>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A</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a:solidFill>
                            <a:schemeClr val="dk1"/>
                          </a:solidFill>
                          <a:latin typeface="Prompt"/>
                          <a:ea typeface="Prompt"/>
                          <a:cs typeface="Prompt"/>
                          <a:sym typeface="Prompt"/>
                        </a:rPr>
                        <a:t>90 - 100</a:t>
                      </a:r>
                      <a:endParaRPr sz="1100" b="0" i="0" u="none" strike="noStrike" cap="none">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A-</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85 - 89</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B+</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a:solidFill>
                            <a:schemeClr val="dk1"/>
                          </a:solidFill>
                          <a:latin typeface="Prompt"/>
                          <a:ea typeface="Prompt"/>
                          <a:cs typeface="Prompt"/>
                          <a:sym typeface="Prompt"/>
                        </a:rPr>
                        <a:t>81 - 84</a:t>
                      </a:r>
                      <a:endParaRPr sz="1100" b="0" i="0" u="none" strike="noStrike" cap="none">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B</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b="0" i="0" u="none" strike="noStrike" cap="none">
                          <a:solidFill>
                            <a:schemeClr val="dk1"/>
                          </a:solidFill>
                          <a:latin typeface="Prompt"/>
                          <a:ea typeface="Prompt"/>
                          <a:cs typeface="Prompt"/>
                          <a:sym typeface="Prompt"/>
                        </a:rPr>
                        <a:t>78 - 80</a:t>
                      </a:r>
                      <a:endParaRPr sz="1100" b="0" i="0" u="none" strike="noStrike" cap="none">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B-</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75 - 77</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graphicFrame>
        <p:nvGraphicFramePr>
          <p:cNvPr id="121" name="Google Shape;121;p4"/>
          <p:cNvGraphicFramePr/>
          <p:nvPr>
            <p:extLst>
              <p:ext uri="{D42A27DB-BD31-4B8C-83A1-F6EECF244321}">
                <p14:modId xmlns:p14="http://schemas.microsoft.com/office/powerpoint/2010/main" val="2385410508"/>
              </p:ext>
            </p:extLst>
          </p:nvPr>
        </p:nvGraphicFramePr>
        <p:xfrm>
          <a:off x="3639705" y="5026376"/>
          <a:ext cx="2316850" cy="2093375"/>
        </p:xfrm>
        <a:graphic>
          <a:graphicData uri="http://schemas.openxmlformats.org/drawingml/2006/table">
            <a:tbl>
              <a:tblPr firstRow="1" firstCol="1" bandRow="1">
                <a:noFill/>
                <a:tableStyleId>{2C313523-0D34-4844-A34E-2F5DFE8884F6}</a:tableStyleId>
              </a:tblPr>
              <a:tblGrid>
                <a:gridCol w="898975">
                  <a:extLst>
                    <a:ext uri="{9D8B030D-6E8A-4147-A177-3AD203B41FA5}">
                      <a16:colId xmlns:a16="http://schemas.microsoft.com/office/drawing/2014/main" val="20000"/>
                    </a:ext>
                  </a:extLst>
                </a:gridCol>
                <a:gridCol w="1417875">
                  <a:extLst>
                    <a:ext uri="{9D8B030D-6E8A-4147-A177-3AD203B41FA5}">
                      <a16:colId xmlns:a16="http://schemas.microsoft.com/office/drawing/2014/main" val="20001"/>
                    </a:ext>
                  </a:extLst>
                </a:gridCol>
              </a:tblGrid>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C+</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71 - 74</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C</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b="0" i="0" u="none" strike="noStrike" cap="none">
                          <a:solidFill>
                            <a:schemeClr val="dk1"/>
                          </a:solidFill>
                          <a:latin typeface="Prompt"/>
                          <a:ea typeface="Prompt"/>
                          <a:cs typeface="Prompt"/>
                          <a:sym typeface="Prompt"/>
                        </a:rPr>
                        <a:t>66 - 70</a:t>
                      </a:r>
                      <a:endParaRPr sz="1100" b="0" i="0" u="none" strike="noStrike" cap="none">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C-</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a:solidFill>
                            <a:schemeClr val="dk1"/>
                          </a:solidFill>
                          <a:latin typeface="Prompt"/>
                          <a:ea typeface="Prompt"/>
                          <a:cs typeface="Prompt"/>
                          <a:sym typeface="Prompt"/>
                        </a:rPr>
                        <a:t>61 - 65</a:t>
                      </a:r>
                      <a:endParaRPr sz="1100" b="0" i="0" u="none" strike="noStrike" cap="none">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D</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b="0" i="0" u="none" strike="noStrike" cap="none">
                          <a:solidFill>
                            <a:schemeClr val="dk1"/>
                          </a:solidFill>
                          <a:latin typeface="Prompt"/>
                          <a:ea typeface="Prompt"/>
                          <a:cs typeface="Prompt"/>
                          <a:sym typeface="Prompt"/>
                        </a:rPr>
                        <a:t>51 - 60</a:t>
                      </a:r>
                      <a:endParaRPr sz="1100" b="0" i="0" u="none" strike="noStrike" cap="none">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418675">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F</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0 - 50</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DED061A8-BEB1-4398-9314-0E3C380A8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13" name="Google Shape;113;p4"/>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14" name="Google Shape;114;p4"/>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graphicFrame>
        <p:nvGraphicFramePr>
          <p:cNvPr id="117" name="Google Shape;117;p4"/>
          <p:cNvGraphicFramePr/>
          <p:nvPr>
            <p:extLst>
              <p:ext uri="{D42A27DB-BD31-4B8C-83A1-F6EECF244321}">
                <p14:modId xmlns:p14="http://schemas.microsoft.com/office/powerpoint/2010/main" val="624071944"/>
              </p:ext>
            </p:extLst>
          </p:nvPr>
        </p:nvGraphicFramePr>
        <p:xfrm>
          <a:off x="541170" y="1348040"/>
          <a:ext cx="5654914" cy="4045345"/>
        </p:xfrm>
        <a:graphic>
          <a:graphicData uri="http://schemas.openxmlformats.org/drawingml/2006/table">
            <a:tbl>
              <a:tblPr firstRow="1" firstCol="1" bandRow="1">
                <a:noFill/>
                <a:tableStyleId>{2C313523-0D34-4844-A34E-2F5DFE8884F6}</a:tableStyleId>
              </a:tblPr>
              <a:tblGrid>
                <a:gridCol w="1215630">
                  <a:extLst>
                    <a:ext uri="{9D8B030D-6E8A-4147-A177-3AD203B41FA5}">
                      <a16:colId xmlns:a16="http://schemas.microsoft.com/office/drawing/2014/main" val="20000"/>
                    </a:ext>
                  </a:extLst>
                </a:gridCol>
                <a:gridCol w="4439284">
                  <a:extLst>
                    <a:ext uri="{9D8B030D-6E8A-4147-A177-3AD203B41FA5}">
                      <a16:colId xmlns:a16="http://schemas.microsoft.com/office/drawing/2014/main" val="20001"/>
                    </a:ext>
                  </a:extLst>
                </a:gridCol>
              </a:tblGrid>
              <a:tr h="418225">
                <a:tc>
                  <a:txBody>
                    <a:bodyPr/>
                    <a:lstStyle/>
                    <a:p>
                      <a:pPr marL="0" marR="0" lvl="0" indent="0" algn="ctr" rtl="0">
                        <a:lnSpc>
                          <a:spcPct val="130000"/>
                        </a:lnSpc>
                        <a:spcBef>
                          <a:spcPts val="0"/>
                        </a:spcBef>
                        <a:spcAft>
                          <a:spcPts val="0"/>
                        </a:spcAft>
                        <a:buNone/>
                      </a:pPr>
                      <a:r>
                        <a:rPr lang="en-US" sz="1000" u="none" strike="noStrike" cap="none">
                          <a:latin typeface="Prompt"/>
                          <a:ea typeface="Prompt"/>
                          <a:cs typeface="Prompt"/>
                          <a:sym typeface="Prompt"/>
                        </a:rPr>
                        <a:t>Methods/Activities</a:t>
                      </a:r>
                      <a:endParaRPr sz="1000" u="none" strike="noStrike" cap="none">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00" u="none" strike="noStrike" cap="none" dirty="0">
                          <a:latin typeface="Prompt"/>
                          <a:ea typeface="Prompt"/>
                          <a:cs typeface="Prompt"/>
                          <a:sym typeface="Prompt"/>
                        </a:rPr>
                        <a:t>Description</a:t>
                      </a:r>
                      <a:endParaRPr sz="10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455550">
                <a:tc>
                  <a:txBody>
                    <a:bodyPr/>
                    <a:lstStyle/>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CapsimCore Business Simulation</a:t>
                      </a:r>
                    </a:p>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(18%)</a:t>
                      </a:r>
                      <a:endParaRPr sz="900" b="1" i="0" u="none" strike="noStrike" cap="none" dirty="0">
                        <a:solidFill>
                          <a:schemeClr val="lt1"/>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50000"/>
                        </a:lnSpc>
                        <a:spcBef>
                          <a:spcPts val="0"/>
                        </a:spcBef>
                        <a:spcAft>
                          <a:spcPts val="0"/>
                        </a:spcAft>
                        <a:buNone/>
                      </a:pPr>
                      <a:r>
                        <a:rPr lang="en-US" sz="700" b="1" u="none" strike="noStrike" cap="none" dirty="0">
                          <a:latin typeface="Prompt"/>
                          <a:ea typeface="Prompt"/>
                          <a:cs typeface="Prompt"/>
                          <a:sym typeface="Prompt"/>
                        </a:rPr>
                        <a:t>Before</a:t>
                      </a:r>
                      <a:r>
                        <a:rPr lang="en-US" sz="700" u="none" strike="noStrike" cap="none" dirty="0">
                          <a:latin typeface="Prompt"/>
                          <a:ea typeface="Prompt"/>
                          <a:cs typeface="Prompt"/>
                          <a:sym typeface="Prompt"/>
                        </a:rPr>
                        <a:t> attending each class, students are required to make decisions on designing product specifications (R&amp;D), deciding on pricing and marketing, production capacity as well as how to finance the company in CapsimCore. The students will be competing against each other in the section. There will be 2 practice rounds and 6 competition rounds. Each competition round is worth 3%</a:t>
                      </a:r>
                    </a:p>
                    <a:p>
                      <a:pPr marL="0" marR="0" lvl="0" indent="0" algn="l" rtl="0">
                        <a:lnSpc>
                          <a:spcPct val="150000"/>
                        </a:lnSpc>
                        <a:spcBef>
                          <a:spcPts val="0"/>
                        </a:spcBef>
                        <a:spcAft>
                          <a:spcPts val="0"/>
                        </a:spcAft>
                        <a:buNone/>
                      </a:pPr>
                      <a:r>
                        <a:rPr lang="en-US" sz="700" b="1" i="1" u="none" strike="noStrike" cap="none" dirty="0">
                          <a:solidFill>
                            <a:srgbClr val="3A3A3A"/>
                          </a:solidFill>
                          <a:latin typeface="Prompt"/>
                          <a:ea typeface="Prompt"/>
                          <a:cs typeface="Prompt"/>
                          <a:sym typeface="Prompt"/>
                        </a:rPr>
                        <a:t>Note:</a:t>
                      </a:r>
                      <a:r>
                        <a:rPr lang="en-US" sz="700" u="none" strike="noStrike" cap="none" dirty="0">
                          <a:solidFill>
                            <a:srgbClr val="3A3A3A"/>
                          </a:solidFill>
                          <a:latin typeface="Prompt"/>
                          <a:ea typeface="Prompt"/>
                          <a:cs typeface="Prompt"/>
                          <a:sym typeface="Prompt"/>
                        </a:rPr>
                        <a:t> The marks are automatically generated by CapsimCore simulation program. </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451250">
                <a:tc>
                  <a:txBody>
                    <a:bodyPr/>
                    <a:lstStyle/>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Individual Presentation &amp; Reports</a:t>
                      </a:r>
                    </a:p>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(35%)</a:t>
                      </a:r>
                      <a:endParaRPr sz="900" b="1" i="0" u="none" strike="noStrike" cap="none" dirty="0">
                        <a:solidFill>
                          <a:schemeClr val="lt1"/>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lang="en-US" sz="700" u="none" strike="noStrike" cap="none" dirty="0">
                          <a:solidFill>
                            <a:srgbClr val="3A3A3A"/>
                          </a:solidFill>
                          <a:latin typeface="Prompt"/>
                          <a:ea typeface="Prompt"/>
                          <a:cs typeface="Prompt"/>
                          <a:sym typeface="Prompt"/>
                        </a:rPr>
                        <a:t>Each student will be given topics to do individual research. Some research will be submitted as reports – covering such topics as BEAR (Business Environment Assessment Report) as well as Ethics and sustainability issues. Some research students will have to present to the class. This is to hone students’ communication skills as well as judge the depth of their understanding of the topic..</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lang="en-US" sz="700" u="none" strike="noStrike" cap="none" dirty="0">
                          <a:solidFill>
                            <a:srgbClr val="3A3A3A"/>
                          </a:solidFill>
                          <a:latin typeface="Prompt"/>
                          <a:ea typeface="Prompt"/>
                          <a:cs typeface="Prompt"/>
                          <a:sym typeface="Prompt"/>
                        </a:rPr>
                        <a:t>.  </a:t>
                      </a: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27500">
                <a:tc>
                  <a:txBody>
                    <a:bodyPr/>
                    <a:lstStyle/>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Quiz</a:t>
                      </a:r>
                    </a:p>
                    <a:p>
                      <a:pPr marL="0" marR="0" lvl="0" indent="0" algn="ctr" rtl="0">
                        <a:lnSpc>
                          <a:spcPct val="15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(15%)</a:t>
                      </a:r>
                      <a:endParaRPr sz="900" b="1" i="0" u="none" strike="noStrike" cap="none" dirty="0">
                        <a:solidFill>
                          <a:schemeClr val="lt1"/>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50000"/>
                        </a:lnSpc>
                        <a:spcBef>
                          <a:spcPts val="0"/>
                        </a:spcBef>
                        <a:spcAft>
                          <a:spcPts val="0"/>
                        </a:spcAft>
                        <a:buNone/>
                      </a:pPr>
                      <a:r>
                        <a:rPr lang="en-US" sz="700" u="none" strike="noStrike" cap="none" dirty="0">
                          <a:solidFill>
                            <a:srgbClr val="3A3A3A"/>
                          </a:solidFill>
                          <a:latin typeface="Prompt"/>
                          <a:ea typeface="Prompt"/>
                          <a:cs typeface="Prompt"/>
                          <a:sym typeface="Prompt"/>
                        </a:rPr>
                        <a:t>Individual quiz based on topics covered in the course as well as CapsimCore to ensure that every student understands the full relationship between R&amp;D, Production, Marketing &amp; Finance in a global economy. In today’s age, even department specialists need to be aware of the impact of their decisions on other parts of the organization around the world.</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380000">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900" b="1" i="0" u="none" strike="noStrike" cap="none" dirty="0">
                          <a:solidFill>
                            <a:schemeClr val="lt1"/>
                          </a:solidFill>
                          <a:latin typeface="Prompt SemiBold"/>
                          <a:ea typeface="Prompt SemiBold"/>
                          <a:cs typeface="Prompt SemiBold"/>
                          <a:sym typeface="Prompt SemiBold"/>
                        </a:rPr>
                        <a:t>Weekly Analysis Reports &amp; Team Presentations</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900" b="1" i="0" u="none" strike="noStrike" cap="none">
                          <a:solidFill>
                            <a:schemeClr val="lt1"/>
                          </a:solidFill>
                          <a:latin typeface="Prompt SemiBold"/>
                          <a:ea typeface="Prompt SemiBold"/>
                          <a:cs typeface="Prompt SemiBold"/>
                          <a:sym typeface="Prompt SemiBold"/>
                        </a:rPr>
                        <a:t>(32%)</a:t>
                      </a:r>
                      <a:endParaRPr lang="en-US" sz="900" b="1" i="0" u="none" strike="noStrike" cap="none" dirty="0">
                        <a:solidFill>
                          <a:schemeClr val="lt1"/>
                        </a:solidFill>
                        <a:latin typeface="Prompt SemiBold"/>
                        <a:ea typeface="Prompt SemiBold"/>
                        <a:cs typeface="Prompt SemiBold"/>
                        <a:sym typeface="Prompt SemiBold"/>
                      </a:endParaRPr>
                    </a:p>
                    <a:p>
                      <a:pPr marL="0" marR="0" lvl="0" indent="0" algn="ctr" rtl="0">
                        <a:lnSpc>
                          <a:spcPct val="150000"/>
                        </a:lnSpc>
                        <a:spcBef>
                          <a:spcPts val="0"/>
                        </a:spcBef>
                        <a:spcAft>
                          <a:spcPts val="0"/>
                        </a:spcAft>
                        <a:buNone/>
                      </a:pPr>
                      <a:endParaRPr lang="en-US" sz="900" b="1" i="0" u="none" strike="noStrike" cap="none" dirty="0">
                        <a:solidFill>
                          <a:schemeClr val="lt1"/>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lang="en-US" sz="700" u="none" strike="noStrike" cap="none" dirty="0">
                          <a:solidFill>
                            <a:srgbClr val="3A3A3A"/>
                          </a:solidFill>
                          <a:latin typeface="Prompt"/>
                          <a:ea typeface="Prompt"/>
                          <a:cs typeface="Prompt"/>
                          <a:sym typeface="Prompt"/>
                        </a:rPr>
                        <a:t>Each team is required to make </a:t>
                      </a:r>
                      <a:r>
                        <a:rPr lang="en-US" sz="700" b="0" u="none" strike="noStrike" cap="none" dirty="0">
                          <a:solidFill>
                            <a:srgbClr val="3A3A3A"/>
                          </a:solidFill>
                          <a:latin typeface="Prompt"/>
                          <a:ea typeface="Prompt"/>
                          <a:cs typeface="Prompt"/>
                          <a:sym typeface="Prompt"/>
                        </a:rPr>
                        <a:t>a </a:t>
                      </a:r>
                      <a:r>
                        <a:rPr lang="en-US" sz="700" b="1" u="none" strike="noStrike" cap="none" dirty="0">
                          <a:solidFill>
                            <a:srgbClr val="3A3A3A"/>
                          </a:solidFill>
                          <a:latin typeface="Prompt"/>
                          <a:ea typeface="Prompt"/>
                          <a:cs typeface="Prompt"/>
                          <a:sym typeface="Prompt"/>
                        </a:rPr>
                        <a:t>presentation </a:t>
                      </a:r>
                      <a:r>
                        <a:rPr lang="en-US" sz="700" u="none" strike="noStrike" cap="none" dirty="0">
                          <a:solidFill>
                            <a:srgbClr val="3A3A3A"/>
                          </a:solidFill>
                          <a:latin typeface="Prompt"/>
                          <a:ea typeface="Prompt"/>
                          <a:cs typeface="Prompt"/>
                          <a:sym typeface="Prompt"/>
                        </a:rPr>
                        <a:t>of no more than </a:t>
                      </a:r>
                      <a:r>
                        <a:rPr lang="en-US" sz="700" b="1" u="none" strike="noStrike" cap="none" dirty="0">
                          <a:solidFill>
                            <a:srgbClr val="3A3A3A"/>
                          </a:solidFill>
                          <a:latin typeface="Prompt"/>
                          <a:ea typeface="Prompt"/>
                          <a:cs typeface="Prompt"/>
                          <a:sym typeface="Prompt"/>
                        </a:rPr>
                        <a:t>20 minutes </a:t>
                      </a:r>
                      <a:r>
                        <a:rPr lang="en-US" sz="700" u="none" strike="noStrike" cap="none" dirty="0">
                          <a:solidFill>
                            <a:srgbClr val="3A3A3A"/>
                          </a:solidFill>
                          <a:latin typeface="Prompt"/>
                          <a:ea typeface="Prompt"/>
                          <a:cs typeface="Prompt"/>
                          <a:sym typeface="Prompt"/>
                        </a:rPr>
                        <a:t>plus a question-and-answer session based on the results of the CapsimCore simulation. Teams will be rated on the quality of their presentation styles.  The ability to lead the class discussion and answer questions from other class members, as well as the effectiveness of their own solution to the question(s) are also considered.  Each team member is expected to participate in the presentation.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lang="en-US" sz="700" u="none" strike="noStrike" cap="none" dirty="0">
                          <a:solidFill>
                            <a:srgbClr val="3A3A3A"/>
                          </a:solidFill>
                          <a:latin typeface="Prompt"/>
                          <a:ea typeface="Prompt"/>
                          <a:cs typeface="Prompt"/>
                          <a:sym typeface="Prompt"/>
                        </a:rPr>
                        <a:t>Simulation allows students to get instant feedback as well as a hands-on experience of being in the ‘hot seat’ while presenting their weekly results to the board of directors (the class)</a:t>
                      </a: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13" name="Google Shape;115;p4">
            <a:extLst>
              <a:ext uri="{FF2B5EF4-FFF2-40B4-BE49-F238E27FC236}">
                <a16:creationId xmlns:a16="http://schemas.microsoft.com/office/drawing/2014/main" id="{5359BA26-57A0-465A-89C6-57BF98F937DE}"/>
              </a:ext>
            </a:extLst>
          </p:cNvPr>
          <p:cNvSpPr/>
          <p:nvPr/>
        </p:nvSpPr>
        <p:spPr>
          <a:xfrm>
            <a:off x="342552" y="599869"/>
            <a:ext cx="6354625"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0" u="none" strike="noStrike" cap="none" dirty="0">
                <a:solidFill>
                  <a:srgbClr val="F2F2F2"/>
                </a:solidFill>
                <a:latin typeface="Prompt"/>
                <a:ea typeface="Prompt"/>
                <a:cs typeface="Prompt"/>
                <a:sym typeface="Prompt"/>
              </a:rPr>
              <a:t>Evaluation Policies</a:t>
            </a:r>
            <a:endParaRPr sz="4800" b="1" dirty="0">
              <a:solidFill>
                <a:srgbClr val="F2F2F2"/>
              </a:solidFill>
              <a:latin typeface="Prompt"/>
              <a:ea typeface="Prompt"/>
              <a:cs typeface="Prompt"/>
              <a:sym typeface="Prompt"/>
            </a:endParaRPr>
          </a:p>
        </p:txBody>
      </p:sp>
      <p:sp>
        <p:nvSpPr>
          <p:cNvPr id="14" name="Google Shape;116;p4">
            <a:extLst>
              <a:ext uri="{FF2B5EF4-FFF2-40B4-BE49-F238E27FC236}">
                <a16:creationId xmlns:a16="http://schemas.microsoft.com/office/drawing/2014/main" id="{1BEDFA96-8ACE-49E4-A8E3-4D8B44EBF7D7}"/>
              </a:ext>
            </a:extLst>
          </p:cNvPr>
          <p:cNvSpPr/>
          <p:nvPr/>
        </p:nvSpPr>
        <p:spPr>
          <a:xfrm>
            <a:off x="387648" y="843232"/>
            <a:ext cx="3815862"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dirty="0">
                <a:solidFill>
                  <a:srgbClr val="FF0000"/>
                </a:solidFill>
                <a:latin typeface="Prompt"/>
                <a:ea typeface="Prompt"/>
                <a:cs typeface="Prompt"/>
                <a:sym typeface="Prompt"/>
              </a:rPr>
              <a:t>Evaluation Policies</a:t>
            </a:r>
            <a:endParaRPr dirty="0"/>
          </a:p>
        </p:txBody>
      </p:sp>
      <p:sp>
        <p:nvSpPr>
          <p:cNvPr id="16" name="Google Shape;119;p4">
            <a:extLst>
              <a:ext uri="{FF2B5EF4-FFF2-40B4-BE49-F238E27FC236}">
                <a16:creationId xmlns:a16="http://schemas.microsoft.com/office/drawing/2014/main" id="{935B758E-CC4F-4E4A-9C69-12CE2F6FFB49}"/>
              </a:ext>
            </a:extLst>
          </p:cNvPr>
          <p:cNvSpPr/>
          <p:nvPr/>
        </p:nvSpPr>
        <p:spPr>
          <a:xfrm>
            <a:off x="907415" y="6123427"/>
            <a:ext cx="329609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dirty="0">
                <a:solidFill>
                  <a:srgbClr val="FF0000"/>
                </a:solidFill>
                <a:latin typeface="Prompt"/>
                <a:ea typeface="Prompt"/>
                <a:cs typeface="Prompt"/>
                <a:sym typeface="Prompt"/>
              </a:rPr>
              <a:t>Academic Integrity</a:t>
            </a:r>
            <a:endParaRPr sz="2500" b="1" dirty="0">
              <a:solidFill>
                <a:srgbClr val="FF0000"/>
              </a:solidFill>
              <a:latin typeface="Prompt"/>
              <a:ea typeface="Prompt"/>
              <a:cs typeface="Prompt"/>
              <a:sym typeface="Prompt"/>
            </a:endParaRPr>
          </a:p>
        </p:txBody>
      </p:sp>
      <p:sp>
        <p:nvSpPr>
          <p:cNvPr id="18" name="Google Shape;96;p2">
            <a:extLst>
              <a:ext uri="{FF2B5EF4-FFF2-40B4-BE49-F238E27FC236}">
                <a16:creationId xmlns:a16="http://schemas.microsoft.com/office/drawing/2014/main" id="{814D34BF-D0B5-4670-A842-26CE2786DC46}"/>
              </a:ext>
            </a:extLst>
          </p:cNvPr>
          <p:cNvSpPr/>
          <p:nvPr/>
        </p:nvSpPr>
        <p:spPr>
          <a:xfrm>
            <a:off x="474077" y="6543967"/>
            <a:ext cx="5789100" cy="1708120"/>
          </a:xfrm>
          <a:prstGeom prst="rect">
            <a:avLst/>
          </a:prstGeom>
          <a:noFill/>
          <a:ln>
            <a:noFill/>
          </a:ln>
        </p:spPr>
        <p:txBody>
          <a:bodyPr spcFirstLastPara="1" wrap="square" lIns="91425" tIns="45700" rIns="91425" bIns="45700" anchor="t" anchorCtr="0">
            <a:spAutoFit/>
          </a:bodyPr>
          <a:lstStyle/>
          <a:p>
            <a:pPr marL="0" marR="0" lvl="0" indent="457200" algn="just" rtl="0">
              <a:spcBef>
                <a:spcPts val="600"/>
              </a:spcBef>
              <a:spcAft>
                <a:spcPts val="0"/>
              </a:spcAft>
              <a:buNone/>
            </a:pPr>
            <a:r>
              <a:rPr lang="en-US" sz="900" b="0" i="0" u="none" strike="noStrike" cap="none" dirty="0">
                <a:solidFill>
                  <a:srgbClr val="3A3A3A"/>
                </a:solidFill>
                <a:latin typeface="Prompt"/>
                <a:ea typeface="Prompt"/>
                <a:cs typeface="Prompt"/>
                <a:sym typeface="Prompt"/>
              </a:rPr>
              <a:t>The instructor and Assumption University value and enforce academic integrity. All students must understand the meaning and consequences of cheating, plagiarism and other academic offences. </a:t>
            </a:r>
          </a:p>
          <a:p>
            <a:pPr marL="0" marR="0" lvl="0" indent="457200" algn="just" rtl="0">
              <a:spcBef>
                <a:spcPts val="600"/>
              </a:spcBef>
              <a:spcAft>
                <a:spcPts val="0"/>
              </a:spcAft>
              <a:buNone/>
            </a:pPr>
            <a:r>
              <a:rPr lang="en-US" sz="900" b="0" i="0" u="none" strike="noStrike" cap="none" dirty="0">
                <a:solidFill>
                  <a:srgbClr val="3A3A3A"/>
                </a:solidFill>
                <a:latin typeface="Prompt"/>
                <a:ea typeface="Prompt"/>
                <a:cs typeface="Prompt"/>
                <a:sym typeface="Prompt"/>
              </a:rPr>
              <a:t>Plagiarism is defined in dictionaries as the “wrongful appropriation,” “close imitation,” or “purloining and publication” of another author’s “language, thoughts, ideas, or expressions,” and the representation of them as one's own original work. - Wikipedia</a:t>
            </a:r>
          </a:p>
          <a:p>
            <a:pPr marL="0" marR="0" lvl="0" indent="457200" algn="just" rtl="0">
              <a:spcBef>
                <a:spcPts val="600"/>
              </a:spcBef>
              <a:spcAft>
                <a:spcPts val="0"/>
              </a:spcAft>
              <a:buNone/>
            </a:pPr>
            <a:r>
              <a:rPr lang="en-US" sz="900" b="0" i="0" u="none" strike="noStrike" cap="none" dirty="0">
                <a:solidFill>
                  <a:srgbClr val="3A3A3A"/>
                </a:solidFill>
                <a:latin typeface="Prompt"/>
                <a:ea typeface="Prompt"/>
                <a:cs typeface="Prompt"/>
                <a:sym typeface="Prompt"/>
              </a:rPr>
              <a:t>Any work submitted that is deemed plagiarized work (e.g. without citing the origin of the idea or writing) will receive a ZERO for that submission. More importantly, your action is subject to the university committee for academic integrity. The punishment, if found guilty, is an F for the course. </a:t>
            </a:r>
          </a:p>
        </p:txBody>
      </p:sp>
      <p:sp>
        <p:nvSpPr>
          <p:cNvPr id="2" name="Slide Number Placeholder 1">
            <a:extLst>
              <a:ext uri="{FF2B5EF4-FFF2-40B4-BE49-F238E27FC236}">
                <a16:creationId xmlns:a16="http://schemas.microsoft.com/office/drawing/2014/main" id="{B74B2101-4A76-4501-99ED-54A18417D2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5743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64" name="Google Shape;164;p9"/>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65" name="Google Shape;165;p9"/>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66" name="Google Shape;166;p9"/>
          <p:cNvSpPr/>
          <p:nvPr/>
        </p:nvSpPr>
        <p:spPr>
          <a:xfrm>
            <a:off x="1911430" y="1242666"/>
            <a:ext cx="2776052"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US" b="1" dirty="0">
              <a:solidFill>
                <a:srgbClr val="3A3A3A"/>
              </a:solidFill>
              <a:latin typeface="Prompt SemiBold"/>
              <a:ea typeface="Prompt SemiBold"/>
              <a:cs typeface="Prompt SemiBold"/>
              <a:sym typeface="Prompt SemiBold"/>
            </a:endParaRPr>
          </a:p>
          <a:p>
            <a:pPr marL="0" marR="0" lvl="0" indent="0" algn="ctr" rtl="0">
              <a:spcBef>
                <a:spcPts val="0"/>
              </a:spcBef>
              <a:spcAft>
                <a:spcPts val="0"/>
              </a:spcAft>
              <a:buNone/>
            </a:pPr>
            <a:r>
              <a:rPr lang="en-US" b="1" dirty="0">
                <a:solidFill>
                  <a:srgbClr val="3A3A3A"/>
                </a:solidFill>
                <a:latin typeface="Prompt SemiBold"/>
                <a:ea typeface="Prompt SemiBold"/>
                <a:cs typeface="Prompt SemiBold"/>
                <a:sym typeface="Prompt SemiBold"/>
              </a:rPr>
              <a:t>Comprehensive Individual Assessment 15%</a:t>
            </a:r>
            <a:endParaRPr sz="1400" b="1" dirty="0">
              <a:solidFill>
                <a:srgbClr val="3A3A3A"/>
              </a:solidFill>
              <a:latin typeface="Prompt SemiBold"/>
              <a:ea typeface="Prompt SemiBold"/>
              <a:cs typeface="Prompt SemiBold"/>
              <a:sym typeface="Prompt SemiBold"/>
            </a:endParaRPr>
          </a:p>
        </p:txBody>
      </p:sp>
      <p:graphicFrame>
        <p:nvGraphicFramePr>
          <p:cNvPr id="167" name="Google Shape;167;p9"/>
          <p:cNvGraphicFramePr/>
          <p:nvPr>
            <p:extLst>
              <p:ext uri="{D42A27DB-BD31-4B8C-83A1-F6EECF244321}">
                <p14:modId xmlns:p14="http://schemas.microsoft.com/office/powerpoint/2010/main" val="2195935593"/>
              </p:ext>
            </p:extLst>
          </p:nvPr>
        </p:nvGraphicFramePr>
        <p:xfrm>
          <a:off x="583505" y="1959072"/>
          <a:ext cx="5605625" cy="4309602"/>
        </p:xfrm>
        <a:graphic>
          <a:graphicData uri="http://schemas.openxmlformats.org/drawingml/2006/table">
            <a:tbl>
              <a:tblPr firstRow="1" firstCol="1" bandRow="1">
                <a:noFill/>
                <a:tableStyleId>{2C313523-0D34-4844-A34E-2F5DFE8884F6}</a:tableStyleId>
              </a:tblPr>
              <a:tblGrid>
                <a:gridCol w="1028125">
                  <a:extLst>
                    <a:ext uri="{9D8B030D-6E8A-4147-A177-3AD203B41FA5}">
                      <a16:colId xmlns:a16="http://schemas.microsoft.com/office/drawing/2014/main" val="20000"/>
                    </a:ext>
                  </a:extLst>
                </a:gridCol>
                <a:gridCol w="1144375">
                  <a:extLst>
                    <a:ext uri="{9D8B030D-6E8A-4147-A177-3AD203B41FA5}">
                      <a16:colId xmlns:a16="http://schemas.microsoft.com/office/drawing/2014/main" val="20001"/>
                    </a:ext>
                  </a:extLst>
                </a:gridCol>
                <a:gridCol w="1144375">
                  <a:extLst>
                    <a:ext uri="{9D8B030D-6E8A-4147-A177-3AD203B41FA5}">
                      <a16:colId xmlns:a16="http://schemas.microsoft.com/office/drawing/2014/main" val="20002"/>
                    </a:ext>
                  </a:extLst>
                </a:gridCol>
                <a:gridCol w="1144375">
                  <a:extLst>
                    <a:ext uri="{9D8B030D-6E8A-4147-A177-3AD203B41FA5}">
                      <a16:colId xmlns:a16="http://schemas.microsoft.com/office/drawing/2014/main" val="20003"/>
                    </a:ext>
                  </a:extLst>
                </a:gridCol>
                <a:gridCol w="1144375">
                  <a:extLst>
                    <a:ext uri="{9D8B030D-6E8A-4147-A177-3AD203B41FA5}">
                      <a16:colId xmlns:a16="http://schemas.microsoft.com/office/drawing/2014/main" val="20004"/>
                    </a:ext>
                  </a:extLst>
                </a:gridCol>
              </a:tblGrid>
              <a:tr h="418233">
                <a:tc>
                  <a:txBody>
                    <a:bodyPr/>
                    <a:lstStyle/>
                    <a:p>
                      <a:pPr marL="0" marR="0" lvl="0" indent="0" algn="ctr" rtl="0">
                        <a:lnSpc>
                          <a:spcPct val="100000"/>
                        </a:lnSpc>
                        <a:spcBef>
                          <a:spcPts val="0"/>
                        </a:spcBef>
                        <a:spcAft>
                          <a:spcPts val="0"/>
                        </a:spcAft>
                        <a:buNone/>
                      </a:pPr>
                      <a:r>
                        <a:rPr lang="en-US" sz="900" b="1" i="0" u="none" strike="noStrike" cap="none" dirty="0">
                          <a:latin typeface="Prompt Medium" panose="00000600000000000000" pitchFamily="2" charset="-34"/>
                          <a:ea typeface="Prompt SemiBold"/>
                          <a:cs typeface="Prompt Medium" panose="00000600000000000000" pitchFamily="2" charset="-34"/>
                          <a:sym typeface="Prompt SemiBold"/>
                        </a:rPr>
                        <a:t>Criteria</a:t>
                      </a:r>
                      <a:endParaRPr sz="900" b="1" i="0" u="none" strike="noStrike" cap="none" dirty="0">
                        <a:solidFill>
                          <a:srgbClr val="3A3A3A"/>
                        </a:solidFill>
                        <a:latin typeface="Prompt Medium" panose="00000600000000000000" pitchFamily="2" charset="-34"/>
                        <a:ea typeface="Prompt SemiBold"/>
                        <a:cs typeface="Prompt Medium" panose="00000600000000000000" pitchFamily="2" charset="-34"/>
                        <a:sym typeface="Prompt SemiBold"/>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Unsatisfactory </a:t>
                      </a:r>
                      <a:endParaRPr dirty="0"/>
                    </a:p>
                    <a:p>
                      <a:pPr marL="0" marR="0" lvl="0" indent="0" algn="ctr" rtl="0">
                        <a:lnSpc>
                          <a:spcPct val="100000"/>
                        </a:lnSpc>
                        <a:spcBef>
                          <a:spcPts val="0"/>
                        </a:spcBef>
                        <a:spcAft>
                          <a:spcPts val="0"/>
                        </a:spcAft>
                        <a:buNone/>
                      </a:pPr>
                      <a:r>
                        <a:rPr lang="en-US" sz="800" b="0" i="0" u="none" strike="noStrike" cap="none" dirty="0">
                          <a:latin typeface="Prompt"/>
                          <a:ea typeface="Prompt"/>
                          <a:cs typeface="Prompt"/>
                          <a:sym typeface="Prompt"/>
                        </a:rPr>
                        <a:t>( Score 0 – 50 )</a:t>
                      </a:r>
                      <a:endParaRPr sz="9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Satisfactory </a:t>
                      </a:r>
                      <a:endParaRPr sz="9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dirty="0">
                          <a:latin typeface="Prompt"/>
                          <a:ea typeface="Prompt"/>
                          <a:cs typeface="Prompt"/>
                          <a:sym typeface="Prompt"/>
                        </a:rPr>
                        <a:t>( Score 51 – 70 )</a:t>
                      </a: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Good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a:latin typeface="Prompt"/>
                          <a:ea typeface="Prompt"/>
                          <a:cs typeface="Prompt"/>
                          <a:sym typeface="Prompt"/>
                        </a:rPr>
                        <a:t>( Score 71 – 80 )</a:t>
                      </a:r>
                      <a:endParaRPr sz="800" b="0" i="0" u="none" strike="noStrike" cap="none">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Excellent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a:latin typeface="Prompt"/>
                          <a:ea typeface="Prompt"/>
                          <a:cs typeface="Prompt"/>
                          <a:sym typeface="Prompt"/>
                        </a:rPr>
                        <a:t>( Score 81 – 100 )</a:t>
                      </a:r>
                      <a:endParaRPr sz="800" b="0" i="0" u="none" strike="noStrike" cap="none">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751413">
                <a:tc>
                  <a:txBody>
                    <a:bodyPr/>
                    <a:lstStyle/>
                    <a:p>
                      <a:pPr marL="0" marR="0" lvl="0" indent="0" algn="ctr" rtl="0">
                        <a:lnSpc>
                          <a:spcPct val="100000"/>
                        </a:lnSpc>
                        <a:spcBef>
                          <a:spcPts val="0"/>
                        </a:spcBef>
                        <a:spcAft>
                          <a:spcPts val="0"/>
                        </a:spcAft>
                        <a:buNone/>
                      </a:pPr>
                      <a:r>
                        <a:rPr lang="en-US" sz="800" b="0" i="0"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Understanding of the task and issues covered. </a:t>
                      </a:r>
                      <a:r>
                        <a:rPr lang="en-US"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2%</a:t>
                      </a:r>
                      <a:endParaRPr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No evidence of understanding of the task and issues involved.</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A reasonable grasp of the tasks and issues involved.</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A very good grasp of the issues and what is required.</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An excellent grasp of the issues and what is required, demonstrating extensive knowledge of relevant issues </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2261439464"/>
                  </a:ext>
                </a:extLst>
              </a:tr>
              <a:tr h="839071">
                <a:tc>
                  <a:txBody>
                    <a:bodyPr/>
                    <a:lstStyle/>
                    <a:p>
                      <a:pPr marL="0" marR="0" lvl="0" indent="0" algn="ctr" rtl="0">
                        <a:lnSpc>
                          <a:spcPct val="100000"/>
                        </a:lnSpc>
                        <a:spcBef>
                          <a:spcPts val="0"/>
                        </a:spcBef>
                        <a:spcAft>
                          <a:spcPts val="0"/>
                        </a:spcAft>
                        <a:buNone/>
                      </a:pPr>
                      <a:r>
                        <a:rPr lang="en-US" sz="800" b="1" i="0" u="none" strike="noStrike" cap="none" dirty="0">
                          <a:latin typeface="Prompt SemiBold"/>
                          <a:ea typeface="Prompt SemiBold"/>
                          <a:cs typeface="Prompt SemiBold"/>
                          <a:sym typeface="Prompt SemiBold"/>
                        </a:rPr>
                        <a:t>Knowledge and awareness related to Globalization &amp; Communication Strategies</a:t>
                      </a:r>
                    </a:p>
                    <a:p>
                      <a:pPr marL="0" marR="0" lvl="0" indent="0" algn="ctr" rtl="0">
                        <a:lnSpc>
                          <a:spcPct val="100000"/>
                        </a:lnSpc>
                        <a:spcBef>
                          <a:spcPts val="0"/>
                        </a:spcBef>
                        <a:spcAft>
                          <a:spcPts val="0"/>
                        </a:spcAft>
                        <a:buNone/>
                      </a:pPr>
                      <a:r>
                        <a:rPr lang="en-US" sz="800" b="1" i="0" u="none" strike="noStrike" cap="none" dirty="0">
                          <a:solidFill>
                            <a:schemeClr val="bg1"/>
                          </a:solidFill>
                          <a:latin typeface="Prompt SemiBold"/>
                          <a:ea typeface="Prompt SemiBold"/>
                          <a:cs typeface="Prompt SemiBold"/>
                          <a:sym typeface="Prompt SemiBold"/>
                        </a:rPr>
                        <a:t>(4%)</a:t>
                      </a:r>
                      <a:endParaRPr lang="en-US" sz="800" b="0" i="0"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Inappropriate explanation of the key concepts and poor description of the technical requirements of the Globalization concepts</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Partial explanation and description of the key concepts</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Complete explanation of the key concepts but insufficient examples to show complete understanding</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Excellent explanation of the key concepts and strong examples to demonstrate complete understanding of concept</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242328">
                <a:tc>
                  <a:txBody>
                    <a:bodyPr/>
                    <a:lstStyle/>
                    <a:p>
                      <a:pPr marL="0" marR="0" lvl="0" indent="0" algn="ctr" rtl="0">
                        <a:lnSpc>
                          <a:spcPct val="100000"/>
                        </a:lnSpc>
                        <a:spcBef>
                          <a:spcPts val="0"/>
                        </a:spcBef>
                        <a:spcAft>
                          <a:spcPts val="0"/>
                        </a:spcAft>
                        <a:buClr>
                          <a:schemeClr val="dk1"/>
                        </a:buClr>
                        <a:buSzPts val="800"/>
                        <a:buFont typeface="Prompt SemiBold"/>
                        <a:buNone/>
                      </a:pPr>
                      <a:r>
                        <a:rPr lang="en-US" sz="800" b="0" i="0"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Appropriateness of theoretical analysis (relevance of theoretical frameworks; effectiveness and quality of analysis) </a:t>
                      </a:r>
                    </a:p>
                    <a:p>
                      <a:pPr marL="0" marR="0" lvl="0" indent="0" algn="ctr" rtl="0">
                        <a:lnSpc>
                          <a:spcPct val="100000"/>
                        </a:lnSpc>
                        <a:spcBef>
                          <a:spcPts val="0"/>
                        </a:spcBef>
                        <a:spcAft>
                          <a:spcPts val="0"/>
                        </a:spcAft>
                        <a:buClr>
                          <a:schemeClr val="dk1"/>
                        </a:buClr>
                        <a:buSzPts val="800"/>
                        <a:buFont typeface="Prompt SemiBold"/>
                        <a:buNone/>
                      </a:pPr>
                      <a:r>
                        <a:rPr lang="en-US"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6%</a:t>
                      </a:r>
                      <a:endParaRPr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chemeClr val="dk1"/>
                        </a:buClr>
                        <a:buSzPts val="700"/>
                        <a:buFont typeface="Prompt"/>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Prompt"/>
                        <a:buNone/>
                      </a:pPr>
                      <a:r>
                        <a:rPr lang="en-US" sz="700" b="0" i="0" u="none" strike="noStrike" cap="none" dirty="0">
                          <a:solidFill>
                            <a:srgbClr val="3A3A3A"/>
                          </a:solidFill>
                          <a:latin typeface="Prompt"/>
                          <a:ea typeface="Prompt"/>
                          <a:cs typeface="Prompt"/>
                          <a:sym typeface="Prompt"/>
                        </a:rPr>
                        <a:t>Fail to include appropriate theories and concepts; the analysis is descriptive and there is a lack of analysis, evaluation and critique.</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solidFill>
                            <a:srgbClr val="3A3A3A"/>
                          </a:solidFill>
                          <a:latin typeface="Prompt"/>
                          <a:ea typeface="Prompt"/>
                          <a:cs typeface="Prompt"/>
                          <a:sym typeface="Prompt"/>
                        </a:rPr>
                        <a:t>Include some but not all of the appropriate theories and concepts; some of the analysis is descriptive and the standard of analysis, evaluation and critique is limited.</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solidFill>
                            <a:srgbClr val="3A3A3A"/>
                          </a:solidFill>
                          <a:latin typeface="Prompt"/>
                          <a:ea typeface="Prompt"/>
                          <a:cs typeface="Prompt"/>
                          <a:sym typeface="Prompt"/>
                        </a:rPr>
                        <a:t>Effective analysis and evaluation; there is strong evidence of in-depth theoretical knowledge and critical reflection. </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solidFill>
                            <a:srgbClr val="3A3A3A"/>
                          </a:solidFill>
                          <a:latin typeface="Prompt"/>
                          <a:ea typeface="Prompt"/>
                          <a:cs typeface="Prompt"/>
                          <a:sym typeface="Prompt"/>
                        </a:rPr>
                        <a:t>Excellent analysis and evaluation; an excellent degree of theoretical knowledge is demonstrated and there is strong evidence of critical reflection and originality of thought.</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882731662"/>
                  </a:ext>
                </a:extLst>
              </a:tr>
              <a:tr h="1058557">
                <a:tc>
                  <a:txBody>
                    <a:bodyPr/>
                    <a:lstStyle/>
                    <a:p>
                      <a:pPr marL="0" marR="0" lvl="0" indent="0" algn="ctr" rtl="0">
                        <a:lnSpc>
                          <a:spcPct val="100000"/>
                        </a:lnSpc>
                        <a:spcBef>
                          <a:spcPts val="0"/>
                        </a:spcBef>
                        <a:spcAft>
                          <a:spcPts val="0"/>
                        </a:spcAft>
                        <a:buClr>
                          <a:schemeClr val="dk1"/>
                        </a:buClr>
                        <a:buSzPts val="800"/>
                        <a:buFont typeface="Prompt SemiBold"/>
                        <a:buNone/>
                      </a:pPr>
                      <a:r>
                        <a:rPr lang="en-US" sz="800" b="0" i="0" u="none" strike="noStrike" cap="none" dirty="0">
                          <a:latin typeface="Prompt Medium" panose="00000600000000000000" pitchFamily="2" charset="-34"/>
                          <a:ea typeface="Prompt SemiBold"/>
                          <a:cs typeface="Prompt Medium" panose="00000600000000000000" pitchFamily="2" charset="-34"/>
                          <a:sym typeface="Prompt SemiBold"/>
                        </a:rPr>
                        <a:t>Conclusion and discussion</a:t>
                      </a:r>
                    </a:p>
                    <a:p>
                      <a:pPr marL="0" marR="0" lvl="0" indent="0" algn="ctr" defTabSz="914400" rtl="0" eaLnBrk="1" fontAlgn="auto" latinLnBrk="0" hangingPunct="1">
                        <a:lnSpc>
                          <a:spcPct val="100000"/>
                        </a:lnSpc>
                        <a:spcBef>
                          <a:spcPts val="0"/>
                        </a:spcBef>
                        <a:spcAft>
                          <a:spcPts val="0"/>
                        </a:spcAft>
                        <a:buClr>
                          <a:schemeClr val="dk1"/>
                        </a:buClr>
                        <a:buSzPts val="800"/>
                        <a:buFont typeface="Prompt SemiBold"/>
                        <a:buNone/>
                        <a:tabLst/>
                        <a:defRPr/>
                      </a:pPr>
                      <a:r>
                        <a:rPr lang="en-US"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3%</a:t>
                      </a:r>
                    </a:p>
                    <a:p>
                      <a:pPr marL="0" marR="0" lvl="0" indent="0" algn="ctr" rtl="0">
                        <a:lnSpc>
                          <a:spcPct val="100000"/>
                        </a:lnSpc>
                        <a:spcBef>
                          <a:spcPts val="0"/>
                        </a:spcBef>
                        <a:spcAft>
                          <a:spcPts val="0"/>
                        </a:spcAft>
                        <a:buClr>
                          <a:schemeClr val="dk1"/>
                        </a:buClr>
                        <a:buSzPts val="800"/>
                        <a:buFont typeface="Prompt SemiBold"/>
                        <a:buNone/>
                      </a:pPr>
                      <a:endParaRPr sz="800" b="1" i="0" u="none" strike="noStrike" cap="none" dirty="0">
                        <a:solidFill>
                          <a:srgbClr val="3A3A3A"/>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chemeClr val="dk1"/>
                        </a:buClr>
                        <a:buSzPts val="700"/>
                        <a:buFont typeface="Prompt"/>
                        <a:buNone/>
                      </a:pPr>
                      <a:r>
                        <a:rPr lang="en-US" sz="700" b="0" i="0" u="none" strike="noStrike" cap="none" dirty="0">
                          <a:latin typeface="Prompt"/>
                          <a:ea typeface="Prompt"/>
                          <a:cs typeface="Prompt"/>
                          <a:sym typeface="Prompt"/>
                        </a:rPr>
                        <a:t> </a:t>
                      </a:r>
                      <a:endParaRPr dirty="0"/>
                    </a:p>
                    <a:p>
                      <a:pPr marL="0" marR="0" lvl="0" indent="0" algn="l" rtl="0">
                        <a:lnSpc>
                          <a:spcPct val="100000"/>
                        </a:lnSpc>
                        <a:spcBef>
                          <a:spcPts val="0"/>
                        </a:spcBef>
                        <a:spcAft>
                          <a:spcPts val="0"/>
                        </a:spcAft>
                        <a:buClr>
                          <a:schemeClr val="dk1"/>
                        </a:buClr>
                        <a:buSzPts val="700"/>
                        <a:buFont typeface="Prompt"/>
                        <a:buNone/>
                      </a:pPr>
                      <a:r>
                        <a:rPr lang="en-US" sz="700" b="0" i="0" u="none" strike="noStrike" cap="none" dirty="0">
                          <a:latin typeface="Prompt"/>
                          <a:ea typeface="Prompt"/>
                          <a:cs typeface="Prompt"/>
                          <a:sym typeface="Prompt"/>
                        </a:rPr>
                        <a:t>Results are not presented properly; project work is not summarized and concluded; future extensions in the projects are not specified.</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342900" marR="0" lvl="0" indent="-298450" algn="l" rtl="0">
                        <a:lnSpc>
                          <a:spcPct val="100000"/>
                        </a:lnSpc>
                        <a:spcBef>
                          <a:spcPts val="0"/>
                        </a:spcBef>
                        <a:spcAft>
                          <a:spcPts val="0"/>
                        </a:spcAft>
                        <a:buClr>
                          <a:schemeClr val="dk1"/>
                        </a:buClr>
                        <a:buSzPts val="700"/>
                        <a:buFont typeface="Times New Roman"/>
                        <a:buNone/>
                      </a:pP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latin typeface="Prompt"/>
                          <a:ea typeface="Prompt"/>
                          <a:cs typeface="Prompt"/>
                          <a:sym typeface="Prompt"/>
                        </a:rPr>
                        <a:t>Results presented are not much satisfactory; project work summary and conclusion are not very appropriate; future extensions in the projects are not specified.</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latin typeface="Prompt"/>
                          <a:ea typeface="Prompt"/>
                          <a:cs typeface="Prompt"/>
                          <a:sym typeface="Prompt"/>
                        </a:rPr>
                        <a:t>Results are presented in a good manner; project work summary and conclusions are appropriate; future extensions in the projects are specified.</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latin typeface="Prompt"/>
                          <a:ea typeface="Prompt"/>
                          <a:cs typeface="Prompt"/>
                          <a:sym typeface="Prompt"/>
                        </a:rPr>
                        <a:t>Results are presented in a very appropriate manner; project work is well summarized and concluded; future extensions in the projects are well specified.</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1703A73E-D3AF-4B15-88B7-1E16D9D359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4" name="Picture 3">
            <a:extLst>
              <a:ext uri="{FF2B5EF4-FFF2-40B4-BE49-F238E27FC236}">
                <a16:creationId xmlns:a16="http://schemas.microsoft.com/office/drawing/2014/main" id="{EC3E4E15-830E-EFE5-DA19-3B3A0EED5CD1}"/>
              </a:ext>
            </a:extLst>
          </p:cNvPr>
          <p:cNvPicPr>
            <a:picLocks noChangeAspect="1"/>
          </p:cNvPicPr>
          <p:nvPr/>
        </p:nvPicPr>
        <p:blipFill>
          <a:blip r:embed="rId5"/>
          <a:stretch>
            <a:fillRect/>
          </a:stretch>
        </p:blipFill>
        <p:spPr>
          <a:xfrm>
            <a:off x="974558" y="884544"/>
            <a:ext cx="5346655" cy="4938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64" name="Google Shape;164;p9"/>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65" name="Google Shape;165;p9"/>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66" name="Google Shape;166;p9"/>
          <p:cNvSpPr/>
          <p:nvPr/>
        </p:nvSpPr>
        <p:spPr>
          <a:xfrm>
            <a:off x="1911430" y="629099"/>
            <a:ext cx="2776052"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dirty="0">
                <a:solidFill>
                  <a:srgbClr val="3A3A3A"/>
                </a:solidFill>
                <a:latin typeface="Prompt SemiBold"/>
                <a:ea typeface="Prompt SemiBold"/>
                <a:cs typeface="Prompt SemiBold"/>
                <a:sym typeface="Prompt SemiBold"/>
              </a:rPr>
              <a:t> Individual Reports 20%</a:t>
            </a:r>
            <a:endParaRPr sz="1400" b="1" dirty="0">
              <a:solidFill>
                <a:srgbClr val="3A3A3A"/>
              </a:solidFill>
              <a:latin typeface="Prompt SemiBold"/>
              <a:ea typeface="Prompt SemiBold"/>
              <a:cs typeface="Prompt SemiBold"/>
              <a:sym typeface="Prompt SemiBold"/>
            </a:endParaRPr>
          </a:p>
        </p:txBody>
      </p:sp>
      <p:graphicFrame>
        <p:nvGraphicFramePr>
          <p:cNvPr id="167" name="Google Shape;167;p9"/>
          <p:cNvGraphicFramePr/>
          <p:nvPr>
            <p:extLst>
              <p:ext uri="{D42A27DB-BD31-4B8C-83A1-F6EECF244321}">
                <p14:modId xmlns:p14="http://schemas.microsoft.com/office/powerpoint/2010/main" val="2443246873"/>
              </p:ext>
            </p:extLst>
          </p:nvPr>
        </p:nvGraphicFramePr>
        <p:xfrm>
          <a:off x="583505" y="1139015"/>
          <a:ext cx="5605625" cy="7334315"/>
        </p:xfrm>
        <a:graphic>
          <a:graphicData uri="http://schemas.openxmlformats.org/drawingml/2006/table">
            <a:tbl>
              <a:tblPr firstRow="1" firstCol="1" bandRow="1">
                <a:noFill/>
                <a:tableStyleId>{2C313523-0D34-4844-A34E-2F5DFE8884F6}</a:tableStyleId>
              </a:tblPr>
              <a:tblGrid>
                <a:gridCol w="1028125">
                  <a:extLst>
                    <a:ext uri="{9D8B030D-6E8A-4147-A177-3AD203B41FA5}">
                      <a16:colId xmlns:a16="http://schemas.microsoft.com/office/drawing/2014/main" val="20000"/>
                    </a:ext>
                  </a:extLst>
                </a:gridCol>
                <a:gridCol w="1144375">
                  <a:extLst>
                    <a:ext uri="{9D8B030D-6E8A-4147-A177-3AD203B41FA5}">
                      <a16:colId xmlns:a16="http://schemas.microsoft.com/office/drawing/2014/main" val="20001"/>
                    </a:ext>
                  </a:extLst>
                </a:gridCol>
                <a:gridCol w="1144375">
                  <a:extLst>
                    <a:ext uri="{9D8B030D-6E8A-4147-A177-3AD203B41FA5}">
                      <a16:colId xmlns:a16="http://schemas.microsoft.com/office/drawing/2014/main" val="20002"/>
                    </a:ext>
                  </a:extLst>
                </a:gridCol>
                <a:gridCol w="1144375">
                  <a:extLst>
                    <a:ext uri="{9D8B030D-6E8A-4147-A177-3AD203B41FA5}">
                      <a16:colId xmlns:a16="http://schemas.microsoft.com/office/drawing/2014/main" val="20003"/>
                    </a:ext>
                  </a:extLst>
                </a:gridCol>
                <a:gridCol w="1144375">
                  <a:extLst>
                    <a:ext uri="{9D8B030D-6E8A-4147-A177-3AD203B41FA5}">
                      <a16:colId xmlns:a16="http://schemas.microsoft.com/office/drawing/2014/main" val="20004"/>
                    </a:ext>
                  </a:extLst>
                </a:gridCol>
              </a:tblGrid>
              <a:tr h="418233">
                <a:tc>
                  <a:txBody>
                    <a:bodyPr/>
                    <a:lstStyle/>
                    <a:p>
                      <a:pPr marL="0" marR="0" lvl="0" indent="0" algn="ctr" rtl="0">
                        <a:lnSpc>
                          <a:spcPct val="100000"/>
                        </a:lnSpc>
                        <a:spcBef>
                          <a:spcPts val="0"/>
                        </a:spcBef>
                        <a:spcAft>
                          <a:spcPts val="0"/>
                        </a:spcAft>
                        <a:buNone/>
                      </a:pPr>
                      <a:r>
                        <a:rPr lang="en-US" sz="900" b="1" i="0" u="none" strike="noStrike" cap="none" dirty="0">
                          <a:latin typeface="Prompt Medium" panose="00000600000000000000" pitchFamily="2" charset="-34"/>
                          <a:ea typeface="Prompt SemiBold"/>
                          <a:cs typeface="Prompt Medium" panose="00000600000000000000" pitchFamily="2" charset="-34"/>
                          <a:sym typeface="Prompt SemiBold"/>
                        </a:rPr>
                        <a:t>Criteria</a:t>
                      </a:r>
                      <a:endParaRPr sz="900" b="1" i="0" u="none" strike="noStrike" cap="none" dirty="0">
                        <a:solidFill>
                          <a:srgbClr val="3A3A3A"/>
                        </a:solidFill>
                        <a:latin typeface="Prompt Medium" panose="00000600000000000000" pitchFamily="2" charset="-34"/>
                        <a:ea typeface="Prompt SemiBold"/>
                        <a:cs typeface="Prompt Medium" panose="00000600000000000000" pitchFamily="2" charset="-34"/>
                        <a:sym typeface="Prompt SemiBold"/>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Unsatisfactory </a:t>
                      </a:r>
                      <a:endParaRPr dirty="0"/>
                    </a:p>
                    <a:p>
                      <a:pPr marL="0" marR="0" lvl="0" indent="0" algn="ctr" rtl="0">
                        <a:lnSpc>
                          <a:spcPct val="100000"/>
                        </a:lnSpc>
                        <a:spcBef>
                          <a:spcPts val="0"/>
                        </a:spcBef>
                        <a:spcAft>
                          <a:spcPts val="0"/>
                        </a:spcAft>
                        <a:buNone/>
                      </a:pPr>
                      <a:r>
                        <a:rPr lang="en-US" sz="800" b="0" i="0" u="none" strike="noStrike" cap="none" dirty="0">
                          <a:latin typeface="Prompt"/>
                          <a:ea typeface="Prompt"/>
                          <a:cs typeface="Prompt"/>
                          <a:sym typeface="Prompt"/>
                        </a:rPr>
                        <a:t>( Score 0 – 50 )</a:t>
                      </a:r>
                      <a:endParaRPr sz="9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Satisfactory </a:t>
                      </a:r>
                      <a:endParaRPr sz="9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dirty="0">
                          <a:latin typeface="Prompt"/>
                          <a:ea typeface="Prompt"/>
                          <a:cs typeface="Prompt"/>
                          <a:sym typeface="Prompt"/>
                        </a:rPr>
                        <a:t>( Score 51 – 70 )</a:t>
                      </a: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Good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a:latin typeface="Prompt"/>
                          <a:ea typeface="Prompt"/>
                          <a:cs typeface="Prompt"/>
                          <a:sym typeface="Prompt"/>
                        </a:rPr>
                        <a:t>( Score 71 – 80 )</a:t>
                      </a:r>
                      <a:endParaRPr sz="800" b="0" i="0" u="none" strike="noStrike" cap="none">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Excellent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a:latin typeface="Prompt"/>
                          <a:ea typeface="Prompt"/>
                          <a:cs typeface="Prompt"/>
                          <a:sym typeface="Prompt"/>
                        </a:rPr>
                        <a:t>( Score 81 – 100 )</a:t>
                      </a:r>
                      <a:endParaRPr sz="800" b="0" i="0" u="none" strike="noStrike" cap="none">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751413">
                <a:tc>
                  <a:txBody>
                    <a:bodyPr/>
                    <a:lstStyle/>
                    <a:p>
                      <a:pPr marL="0" marR="0" lvl="0" indent="0" algn="ctr" rtl="0">
                        <a:lnSpc>
                          <a:spcPct val="100000"/>
                        </a:lnSpc>
                        <a:spcBef>
                          <a:spcPts val="0"/>
                        </a:spcBef>
                        <a:spcAft>
                          <a:spcPts val="0"/>
                        </a:spcAft>
                        <a:buNone/>
                      </a:pPr>
                      <a:r>
                        <a:rPr lang="en-US" sz="800" b="0" i="0"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Understanding of the task and issues covered. </a:t>
                      </a:r>
                      <a:r>
                        <a:rPr lang="en-US"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2%</a:t>
                      </a:r>
                      <a:endParaRPr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No evidence of understanding of the task and issues involved.</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A reasonable grasp of the tasks and issues involved.</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A very good grasp of the issues and what is required.</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An excellent grasp of the issues and what is required, demonstrating extensive knowledge of relevant issues to the project. </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2261439464"/>
                  </a:ext>
                </a:extLst>
              </a:tr>
              <a:tr h="1242328">
                <a:tc>
                  <a:txBody>
                    <a:bodyPr/>
                    <a:lstStyle/>
                    <a:p>
                      <a:pPr marL="0" marR="0" lvl="0" indent="0" algn="ctr" rtl="0">
                        <a:lnSpc>
                          <a:spcPct val="100000"/>
                        </a:lnSpc>
                        <a:spcBef>
                          <a:spcPts val="0"/>
                        </a:spcBef>
                        <a:spcAft>
                          <a:spcPts val="0"/>
                        </a:spcAft>
                        <a:buClr>
                          <a:schemeClr val="dk1"/>
                        </a:buClr>
                        <a:buSzPts val="800"/>
                        <a:buFont typeface="Prompt SemiBold"/>
                        <a:buNone/>
                      </a:pPr>
                      <a:r>
                        <a:rPr lang="en-US" sz="800" b="0" i="0"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Appropriateness of theoretical analysis (relevance of theoretical frameworks; effectiveness and quality of analysis) </a:t>
                      </a:r>
                    </a:p>
                    <a:p>
                      <a:pPr marL="0" marR="0" lvl="0" indent="0" algn="ctr" rtl="0">
                        <a:lnSpc>
                          <a:spcPct val="100000"/>
                        </a:lnSpc>
                        <a:spcBef>
                          <a:spcPts val="0"/>
                        </a:spcBef>
                        <a:spcAft>
                          <a:spcPts val="0"/>
                        </a:spcAft>
                        <a:buClr>
                          <a:schemeClr val="dk1"/>
                        </a:buClr>
                        <a:buSzPts val="800"/>
                        <a:buFont typeface="Prompt SemiBold"/>
                        <a:buNone/>
                      </a:pPr>
                      <a:r>
                        <a:rPr lang="en-US"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5%</a:t>
                      </a:r>
                      <a:endParaRPr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chemeClr val="dk1"/>
                        </a:buClr>
                        <a:buSzPts val="700"/>
                        <a:buFont typeface="Prompt"/>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Prompt"/>
                        <a:buNone/>
                      </a:pPr>
                      <a:r>
                        <a:rPr lang="en-US" sz="700" b="0" i="0" u="none" strike="noStrike" cap="none" dirty="0">
                          <a:solidFill>
                            <a:srgbClr val="3A3A3A"/>
                          </a:solidFill>
                          <a:latin typeface="Prompt"/>
                          <a:ea typeface="Prompt"/>
                          <a:cs typeface="Prompt"/>
                          <a:sym typeface="Prompt"/>
                        </a:rPr>
                        <a:t>Fail to include appropriate theories and concepts; the analysis is descriptive and there is a lack of analysis, evaluation and critique.</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solidFill>
                            <a:srgbClr val="3A3A3A"/>
                          </a:solidFill>
                          <a:latin typeface="Prompt"/>
                          <a:ea typeface="Prompt"/>
                          <a:cs typeface="Prompt"/>
                          <a:sym typeface="Prompt"/>
                        </a:rPr>
                        <a:t>Include some but not all of the appropriate theories and concepts; some of the analysis is descriptive and the standard of analysis, evaluation and critique is limited.</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solidFill>
                            <a:srgbClr val="3A3A3A"/>
                          </a:solidFill>
                          <a:latin typeface="Prompt"/>
                          <a:ea typeface="Prompt"/>
                          <a:cs typeface="Prompt"/>
                          <a:sym typeface="Prompt"/>
                        </a:rPr>
                        <a:t>Effective analysis and evaluation; there is strong evidence of in-depth theoretical knowledge and critical reflection. </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solidFill>
                            <a:srgbClr val="3A3A3A"/>
                          </a:solidFill>
                          <a:latin typeface="Prompt"/>
                          <a:ea typeface="Prompt"/>
                          <a:cs typeface="Prompt"/>
                          <a:sym typeface="Prompt"/>
                        </a:rPr>
                        <a:t>Excellent analysis and evaluation; an excellent degree of theoretical knowledge is demonstrated and there is strong evidence of critical reflection and originality of thought.</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882731662"/>
                  </a:ext>
                </a:extLst>
              </a:tr>
              <a:tr h="1061553">
                <a:tc>
                  <a:txBody>
                    <a:bodyPr/>
                    <a:lstStyle/>
                    <a:p>
                      <a:pPr marL="0" marR="0" lvl="0" indent="0" algn="ctr" rtl="0">
                        <a:lnSpc>
                          <a:spcPct val="100000"/>
                        </a:lnSpc>
                        <a:spcBef>
                          <a:spcPts val="0"/>
                        </a:spcBef>
                        <a:spcAft>
                          <a:spcPts val="0"/>
                        </a:spcAft>
                        <a:buClr>
                          <a:schemeClr val="dk1"/>
                        </a:buClr>
                        <a:buSzPts val="800"/>
                        <a:buFont typeface="Prompt SemiBold"/>
                        <a:buNone/>
                      </a:pPr>
                      <a:r>
                        <a:rPr lang="en-US" sz="800" b="0" i="0"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Ability to generate findings through a synthesis of theory and data and to suggest implications. </a:t>
                      </a:r>
                    </a:p>
                    <a:p>
                      <a:pPr marL="0" marR="0" lvl="0" indent="0" algn="ctr" rtl="0">
                        <a:lnSpc>
                          <a:spcPct val="100000"/>
                        </a:lnSpc>
                        <a:spcBef>
                          <a:spcPts val="0"/>
                        </a:spcBef>
                        <a:spcAft>
                          <a:spcPts val="0"/>
                        </a:spcAft>
                        <a:buClr>
                          <a:schemeClr val="dk1"/>
                        </a:buClr>
                        <a:buSzPts val="800"/>
                        <a:buFont typeface="Prompt SemiBold"/>
                        <a:buNone/>
                      </a:pPr>
                      <a:r>
                        <a:rPr lang="en-US"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5%</a:t>
                      </a:r>
                      <a:endParaRPr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chemeClr val="dk1"/>
                        </a:buClr>
                        <a:buSzPts val="700"/>
                        <a:buFont typeface="Prompt"/>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Prompt"/>
                        <a:buNone/>
                      </a:pPr>
                      <a:r>
                        <a:rPr lang="en-US" sz="700" b="0" i="0" u="none" strike="noStrike" cap="none" dirty="0">
                          <a:solidFill>
                            <a:srgbClr val="3A3A3A"/>
                          </a:solidFill>
                          <a:latin typeface="Prompt"/>
                          <a:ea typeface="Prompt"/>
                          <a:cs typeface="Prompt"/>
                          <a:sym typeface="Prompt"/>
                        </a:rPr>
                        <a:t>No meaningful synthesis of data and theory has been identified.</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solidFill>
                            <a:srgbClr val="3A3A3A"/>
                          </a:solidFill>
                          <a:latin typeface="Prompt"/>
                          <a:ea typeface="Prompt"/>
                          <a:cs typeface="Prompt"/>
                          <a:sym typeface="Prompt"/>
                        </a:rPr>
                        <a:t>A basic attempt has been made to relate theory and data.</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solidFill>
                            <a:srgbClr val="3A3A3A"/>
                          </a:solidFill>
                          <a:latin typeface="Prompt"/>
                          <a:ea typeface="Prompt"/>
                          <a:cs typeface="Prompt"/>
                          <a:sym typeface="Prompt"/>
                        </a:rPr>
                        <a:t>A very good attempt has been made to assess the usefulness of the theory.</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lang="en-US" sz="7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solidFill>
                            <a:srgbClr val="3A3A3A"/>
                          </a:solidFill>
                          <a:latin typeface="Prompt"/>
                          <a:ea typeface="Prompt"/>
                          <a:cs typeface="Prompt"/>
                          <a:sym typeface="Prompt"/>
                        </a:rPr>
                        <a:t>An excellent applied solution that relates theory and practice.</a:t>
                      </a:r>
                      <a:endParaRPr sz="700" b="0" i="0" u="none" strike="noStrike" cap="none" dirty="0">
                        <a:solidFill>
                          <a:srgbClr val="3A3A3A"/>
                        </a:solidFill>
                        <a:latin typeface="Prompt"/>
                        <a:ea typeface="Prompt"/>
                        <a:cs typeface="Prompt"/>
                        <a:sym typeface="Prompt"/>
                      </a:endParaRPr>
                    </a:p>
                  </a:txBody>
                  <a:tcPr marL="39675" marR="39675" marT="0" marB="0">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370646352"/>
                  </a:ext>
                </a:extLst>
              </a:tr>
              <a:tr h="1058557">
                <a:tc>
                  <a:txBody>
                    <a:bodyPr/>
                    <a:lstStyle/>
                    <a:p>
                      <a:pPr marL="0" marR="0" lvl="0" indent="0" algn="ctr" rtl="0">
                        <a:lnSpc>
                          <a:spcPct val="100000"/>
                        </a:lnSpc>
                        <a:spcBef>
                          <a:spcPts val="0"/>
                        </a:spcBef>
                        <a:spcAft>
                          <a:spcPts val="0"/>
                        </a:spcAft>
                        <a:buClr>
                          <a:schemeClr val="dk1"/>
                        </a:buClr>
                        <a:buSzPts val="800"/>
                        <a:buFont typeface="Prompt SemiBold"/>
                        <a:buNone/>
                      </a:pPr>
                      <a:r>
                        <a:rPr lang="en-US" sz="800" b="0" i="0" u="none" strike="noStrike" cap="none" dirty="0">
                          <a:latin typeface="Prompt Medium" panose="00000600000000000000" pitchFamily="2" charset="-34"/>
                          <a:ea typeface="Prompt SemiBold"/>
                          <a:cs typeface="Prompt Medium" panose="00000600000000000000" pitchFamily="2" charset="-34"/>
                          <a:sym typeface="Prompt SemiBold"/>
                        </a:rPr>
                        <a:t>Conclusion and discussion</a:t>
                      </a:r>
                    </a:p>
                    <a:p>
                      <a:pPr marL="0" marR="0" lvl="0" indent="0" algn="ctr" defTabSz="914400" rtl="0" eaLnBrk="1" fontAlgn="auto" latinLnBrk="0" hangingPunct="1">
                        <a:lnSpc>
                          <a:spcPct val="100000"/>
                        </a:lnSpc>
                        <a:spcBef>
                          <a:spcPts val="0"/>
                        </a:spcBef>
                        <a:spcAft>
                          <a:spcPts val="0"/>
                        </a:spcAft>
                        <a:buClr>
                          <a:schemeClr val="dk1"/>
                        </a:buClr>
                        <a:buSzPts val="800"/>
                        <a:buFont typeface="Prompt SemiBold"/>
                        <a:buNone/>
                        <a:tabLst/>
                        <a:defRPr/>
                      </a:pPr>
                      <a:r>
                        <a:rPr lang="en-US"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4%</a:t>
                      </a:r>
                    </a:p>
                    <a:p>
                      <a:pPr marL="0" marR="0" lvl="0" indent="0" algn="ctr" rtl="0">
                        <a:lnSpc>
                          <a:spcPct val="100000"/>
                        </a:lnSpc>
                        <a:spcBef>
                          <a:spcPts val="0"/>
                        </a:spcBef>
                        <a:spcAft>
                          <a:spcPts val="0"/>
                        </a:spcAft>
                        <a:buClr>
                          <a:schemeClr val="dk1"/>
                        </a:buClr>
                        <a:buSzPts val="800"/>
                        <a:buFont typeface="Prompt SemiBold"/>
                        <a:buNone/>
                      </a:pPr>
                      <a:endParaRPr sz="800" b="1" i="0" u="none" strike="noStrike" cap="none" dirty="0">
                        <a:solidFill>
                          <a:srgbClr val="3A3A3A"/>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chemeClr val="dk1"/>
                        </a:buClr>
                        <a:buSzPts val="700"/>
                        <a:buFont typeface="Prompt"/>
                        <a:buNone/>
                      </a:pPr>
                      <a:r>
                        <a:rPr lang="en-US" sz="700" b="0" i="0" u="none" strike="noStrike" cap="none" dirty="0">
                          <a:latin typeface="Prompt"/>
                          <a:ea typeface="Prompt"/>
                          <a:cs typeface="Prompt"/>
                          <a:sym typeface="Prompt"/>
                        </a:rPr>
                        <a:t> </a:t>
                      </a:r>
                      <a:endParaRPr dirty="0"/>
                    </a:p>
                    <a:p>
                      <a:pPr marL="0" marR="0" lvl="0" indent="0" algn="l" rtl="0">
                        <a:lnSpc>
                          <a:spcPct val="100000"/>
                        </a:lnSpc>
                        <a:spcBef>
                          <a:spcPts val="0"/>
                        </a:spcBef>
                        <a:spcAft>
                          <a:spcPts val="0"/>
                        </a:spcAft>
                        <a:buClr>
                          <a:schemeClr val="dk1"/>
                        </a:buClr>
                        <a:buSzPts val="700"/>
                        <a:buFont typeface="Prompt"/>
                        <a:buNone/>
                      </a:pPr>
                      <a:r>
                        <a:rPr lang="en-US" sz="700" b="0" i="0" u="none" strike="noStrike" cap="none" dirty="0">
                          <a:latin typeface="Prompt"/>
                          <a:ea typeface="Prompt"/>
                          <a:cs typeface="Prompt"/>
                          <a:sym typeface="Prompt"/>
                        </a:rPr>
                        <a:t>Results are not presented properly; project work is not summarized and concluded; future extensions in the projects are not specified.</a:t>
                      </a:r>
                      <a:endParaRPr sz="700" b="0" i="0" u="none" strike="noStrike" cap="none" dirty="0">
                        <a:solidFill>
                          <a:srgbClr val="3A3A3A"/>
                        </a:solidFill>
                        <a:latin typeface="Prompt"/>
                        <a:ea typeface="Prompt"/>
                        <a:cs typeface="Prompt"/>
                        <a:sym typeface="Prompt"/>
                      </a:endParaRPr>
                    </a:p>
                  </a:txBody>
                  <a:tcPr marL="39675" marR="396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342900" marR="0" lvl="0" indent="-298450" algn="l" rtl="0">
                        <a:lnSpc>
                          <a:spcPct val="100000"/>
                        </a:lnSpc>
                        <a:spcBef>
                          <a:spcPts val="0"/>
                        </a:spcBef>
                        <a:spcAft>
                          <a:spcPts val="0"/>
                        </a:spcAft>
                        <a:buClr>
                          <a:schemeClr val="dk1"/>
                        </a:buClr>
                        <a:buSzPts val="700"/>
                        <a:buFont typeface="Times New Roman"/>
                        <a:buNone/>
                      </a:pP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latin typeface="Prompt"/>
                          <a:ea typeface="Prompt"/>
                          <a:cs typeface="Prompt"/>
                          <a:sym typeface="Prompt"/>
                        </a:rPr>
                        <a:t>Results presented are not much satisfactory; project work summary and conclusion are not very appropriate; future extensions in the projects are not specified.</a:t>
                      </a:r>
                      <a:endParaRPr sz="700" b="0" i="0" u="none" strike="noStrike" cap="none" dirty="0">
                        <a:solidFill>
                          <a:srgbClr val="3A3A3A"/>
                        </a:solidFill>
                        <a:latin typeface="Prompt"/>
                        <a:ea typeface="Prompt"/>
                        <a:cs typeface="Prompt"/>
                        <a:sym typeface="Prompt"/>
                      </a:endParaRPr>
                    </a:p>
                  </a:txBody>
                  <a:tcPr marL="39675" marR="396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latin typeface="Prompt"/>
                          <a:ea typeface="Prompt"/>
                          <a:cs typeface="Prompt"/>
                          <a:sym typeface="Prompt"/>
                        </a:rPr>
                        <a:t>Results are presented in a good manner; project work summary and conclusions are appropriate; future extensions in the projects are specified.</a:t>
                      </a:r>
                      <a:endParaRPr sz="700" b="0" i="0" u="none" strike="noStrike" cap="none" dirty="0">
                        <a:solidFill>
                          <a:srgbClr val="3A3A3A"/>
                        </a:solidFill>
                        <a:latin typeface="Prompt"/>
                        <a:ea typeface="Prompt"/>
                        <a:cs typeface="Prompt"/>
                        <a:sym typeface="Prompt"/>
                      </a:endParaRPr>
                    </a:p>
                  </a:txBody>
                  <a:tcPr marL="39675" marR="396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700"/>
                        <a:buFont typeface="Times New Roman"/>
                        <a:buNone/>
                      </a:pPr>
                      <a:endParaRPr sz="700" b="0" i="0" u="none" strike="noStrike" cap="none" dirty="0">
                        <a:latin typeface="Prompt"/>
                        <a:ea typeface="Prompt"/>
                        <a:cs typeface="Prompt"/>
                        <a:sym typeface="Prompt"/>
                      </a:endParaRPr>
                    </a:p>
                    <a:p>
                      <a:pPr marL="0" marR="0" lvl="0" indent="0" algn="l" rtl="0">
                        <a:lnSpc>
                          <a:spcPct val="100000"/>
                        </a:lnSpc>
                        <a:spcBef>
                          <a:spcPts val="0"/>
                        </a:spcBef>
                        <a:spcAft>
                          <a:spcPts val="0"/>
                        </a:spcAft>
                        <a:buClr>
                          <a:schemeClr val="dk1"/>
                        </a:buClr>
                        <a:buSzPts val="700"/>
                        <a:buFont typeface="Times New Roman"/>
                        <a:buNone/>
                      </a:pPr>
                      <a:r>
                        <a:rPr lang="en-US" sz="700" b="0" i="0" u="none" strike="noStrike" cap="none" dirty="0">
                          <a:latin typeface="Prompt"/>
                          <a:ea typeface="Prompt"/>
                          <a:cs typeface="Prompt"/>
                          <a:sym typeface="Prompt"/>
                        </a:rPr>
                        <a:t>Results are presented in a very appropriate manner; project work is well summarized and concluded; future extensions in the projects are well specified.</a:t>
                      </a:r>
                      <a:endParaRPr sz="700" b="0" i="0" u="none" strike="noStrike" cap="none" dirty="0">
                        <a:solidFill>
                          <a:srgbClr val="3A3A3A"/>
                        </a:solidFill>
                        <a:latin typeface="Prompt"/>
                        <a:ea typeface="Prompt"/>
                        <a:cs typeface="Prompt"/>
                        <a:sym typeface="Prompt"/>
                      </a:endParaRPr>
                    </a:p>
                  </a:txBody>
                  <a:tcPr marL="39675" marR="396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1204513">
                <a:tc>
                  <a:txBody>
                    <a:bodyPr/>
                    <a:lstStyle/>
                    <a:p>
                      <a:pPr marL="0" marR="0" lvl="0" indent="0" algn="ctr" rtl="0">
                        <a:lnSpc>
                          <a:spcPct val="100000"/>
                        </a:lnSpc>
                        <a:spcBef>
                          <a:spcPts val="0"/>
                        </a:spcBef>
                        <a:spcAft>
                          <a:spcPts val="0"/>
                        </a:spcAft>
                        <a:buNone/>
                      </a:pPr>
                      <a:r>
                        <a:rPr lang="en-US" sz="800" b="0" i="0"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Overall structure – report format and the use of appropriate language</a:t>
                      </a:r>
                    </a:p>
                    <a:p>
                      <a:pPr marL="0" marR="0" lvl="0" indent="0" algn="ctr" rtl="0">
                        <a:lnSpc>
                          <a:spcPct val="100000"/>
                        </a:lnSpc>
                        <a:spcBef>
                          <a:spcPts val="0"/>
                        </a:spcBef>
                        <a:spcAft>
                          <a:spcPts val="0"/>
                        </a:spcAft>
                        <a:buNone/>
                      </a:pPr>
                      <a:r>
                        <a:rPr lang="en-US"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2%</a:t>
                      </a:r>
                      <a:endParaRPr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FontTx/>
                        <a:buNone/>
                      </a:pPr>
                      <a:r>
                        <a:rPr lang="en-US" sz="700" b="0" i="0" u="none" strike="noStrike" cap="none" dirty="0">
                          <a:solidFill>
                            <a:srgbClr val="3A3A3A"/>
                          </a:solidFill>
                          <a:latin typeface="Prompt"/>
                          <a:ea typeface="Prompt"/>
                          <a:cs typeface="Prompt"/>
                          <a:sym typeface="Prompt"/>
                        </a:rPr>
                        <a:t>No logical order of the content; organization structure and paragraphing have serious persistent errors (e.g., no introduction, development and conclusion). </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The content is presented in a logical manner but not easy to follow in several places, e.g. with weak introduction, unclear main ideas, and weak transitions.</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127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The content is presented in a logical manner and  use logic-based transition, but not easy to follow in a few places, e.g. unclear main ideas, and weak transitions.</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The content is well-presented in a logical manner. Has developed one idea from the previous one and guides the reader through the chain of reasoning or progression of ideas. Written work has clear and appropriate introduction, development and conclusion. Paragraphing and transitions are also clear and appropriate. </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534533615"/>
                  </a:ext>
                </a:extLst>
              </a:tr>
              <a:tr h="988671">
                <a:tc>
                  <a:txBody>
                    <a:bodyPr/>
                    <a:lstStyle/>
                    <a:p>
                      <a:pPr marL="0" marR="0" lvl="0" indent="0" algn="ctr" rtl="0">
                        <a:lnSpc>
                          <a:spcPct val="100000"/>
                        </a:lnSpc>
                        <a:spcBef>
                          <a:spcPts val="0"/>
                        </a:spcBef>
                        <a:spcAft>
                          <a:spcPts val="0"/>
                        </a:spcAft>
                        <a:buNone/>
                      </a:pPr>
                      <a:r>
                        <a:rPr lang="en-US" sz="800" b="0" i="0"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Evidence of research</a:t>
                      </a:r>
                    </a:p>
                    <a:p>
                      <a:pPr marL="0" marR="0" lvl="0" indent="0" algn="ctr" rtl="0">
                        <a:lnSpc>
                          <a:spcPct val="100000"/>
                        </a:lnSpc>
                        <a:spcBef>
                          <a:spcPts val="0"/>
                        </a:spcBef>
                        <a:spcAft>
                          <a:spcPts val="0"/>
                        </a:spcAft>
                        <a:buNone/>
                      </a:pPr>
                      <a:r>
                        <a:rPr lang="en-US"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rPr>
                        <a:t>2%</a:t>
                      </a:r>
                      <a:endParaRPr sz="800" b="1" i="1" u="none" strike="noStrike" cap="none" dirty="0">
                        <a:solidFill>
                          <a:schemeClr val="bg1"/>
                        </a:solidFill>
                        <a:latin typeface="Prompt Medium" panose="00000600000000000000" pitchFamily="2" charset="-34"/>
                        <a:ea typeface="Prompt SemiBold"/>
                        <a:cs typeface="Prompt Medium" panose="00000600000000000000" pitchFamily="2" charset="-34"/>
                        <a:sym typeface="Prompt SemiBold"/>
                      </a:endParaRPr>
                    </a:p>
                  </a:txBody>
                  <a:tcPr marL="39675" marR="396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No evidence of significance reading or research and little evidence of knowledge of the topic.</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Evidence of reasonable amount of reading and research and knowledge of the topic.</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127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Clear evidence of extensive reading and research and knowledge of the topic.</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Clear and wide-ranging evidence of extensive reading and research and deep knowledge of the topic.</a:t>
                      </a:r>
                      <a:endParaRPr sz="700" b="0" i="0" u="none" strike="noStrike" cap="none" dirty="0">
                        <a:solidFill>
                          <a:srgbClr val="3A3A3A"/>
                        </a:solidFill>
                        <a:latin typeface="Prompt"/>
                        <a:ea typeface="Prompt"/>
                        <a:cs typeface="Prompt"/>
                        <a:sym typeface="Prompt"/>
                      </a:endParaRPr>
                    </a:p>
                  </a:txBody>
                  <a:tcPr marL="39675" marR="39675" marT="0" marB="0" anchor="ctr">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422914652"/>
                  </a:ext>
                </a:extLst>
              </a:tr>
            </a:tbl>
          </a:graphicData>
        </a:graphic>
      </p:graphicFrame>
      <p:sp>
        <p:nvSpPr>
          <p:cNvPr id="2" name="Slide Number Placeholder 1">
            <a:extLst>
              <a:ext uri="{FF2B5EF4-FFF2-40B4-BE49-F238E27FC236}">
                <a16:creationId xmlns:a16="http://schemas.microsoft.com/office/drawing/2014/main" id="{1703A73E-D3AF-4B15-88B7-1E16D9D359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0943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7"/>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47" name="Google Shape;147;p7"/>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48" name="Google Shape;148;p7"/>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49" name="Google Shape;149;p7"/>
          <p:cNvSpPr/>
          <p:nvPr/>
        </p:nvSpPr>
        <p:spPr>
          <a:xfrm>
            <a:off x="1902080" y="793106"/>
            <a:ext cx="3441958"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dirty="0">
                <a:solidFill>
                  <a:srgbClr val="3A3A3A"/>
                </a:solidFill>
                <a:latin typeface="Prompt SemiBold"/>
                <a:ea typeface="Prompt SemiBold"/>
                <a:cs typeface="Prompt SemiBold"/>
                <a:sym typeface="Prompt SemiBold"/>
              </a:rPr>
              <a:t>Individual</a:t>
            </a:r>
            <a:r>
              <a:rPr lang="en-US" sz="1400" b="1" dirty="0">
                <a:solidFill>
                  <a:srgbClr val="3A3A3A"/>
                </a:solidFill>
                <a:latin typeface="Prompt SemiBold"/>
                <a:ea typeface="Prompt SemiBold"/>
                <a:cs typeface="Prompt SemiBold"/>
                <a:sym typeface="Prompt SemiBold"/>
              </a:rPr>
              <a:t> Presentations (10%)</a:t>
            </a:r>
            <a:endParaRPr sz="1400" b="1" dirty="0">
              <a:solidFill>
                <a:srgbClr val="3A3A3A"/>
              </a:solidFill>
              <a:latin typeface="Prompt SemiBold"/>
              <a:ea typeface="Prompt SemiBold"/>
              <a:cs typeface="Prompt SemiBold"/>
              <a:sym typeface="Prompt SemiBold"/>
            </a:endParaRPr>
          </a:p>
        </p:txBody>
      </p:sp>
      <p:graphicFrame>
        <p:nvGraphicFramePr>
          <p:cNvPr id="150" name="Google Shape;150;p7"/>
          <p:cNvGraphicFramePr/>
          <p:nvPr>
            <p:extLst>
              <p:ext uri="{D42A27DB-BD31-4B8C-83A1-F6EECF244321}">
                <p14:modId xmlns:p14="http://schemas.microsoft.com/office/powerpoint/2010/main" val="3976104385"/>
              </p:ext>
            </p:extLst>
          </p:nvPr>
        </p:nvGraphicFramePr>
        <p:xfrm>
          <a:off x="459380" y="1255878"/>
          <a:ext cx="5898600" cy="7736606"/>
        </p:xfrm>
        <a:graphic>
          <a:graphicData uri="http://schemas.openxmlformats.org/drawingml/2006/table">
            <a:tbl>
              <a:tblPr firstRow="1" firstCol="1" bandRow="1">
                <a:noFill/>
                <a:tableStyleId>{2C313523-0D34-4844-A34E-2F5DFE8884F6}</a:tableStyleId>
              </a:tblPr>
              <a:tblGrid>
                <a:gridCol w="667000">
                  <a:extLst>
                    <a:ext uri="{9D8B030D-6E8A-4147-A177-3AD203B41FA5}">
                      <a16:colId xmlns:a16="http://schemas.microsoft.com/office/drawing/2014/main" val="20000"/>
                    </a:ext>
                  </a:extLst>
                </a:gridCol>
                <a:gridCol w="1570675">
                  <a:extLst>
                    <a:ext uri="{9D8B030D-6E8A-4147-A177-3AD203B41FA5}">
                      <a16:colId xmlns:a16="http://schemas.microsoft.com/office/drawing/2014/main" val="20001"/>
                    </a:ext>
                  </a:extLst>
                </a:gridCol>
                <a:gridCol w="852750">
                  <a:extLst>
                    <a:ext uri="{9D8B030D-6E8A-4147-A177-3AD203B41FA5}">
                      <a16:colId xmlns:a16="http://schemas.microsoft.com/office/drawing/2014/main" val="20002"/>
                    </a:ext>
                  </a:extLst>
                </a:gridCol>
                <a:gridCol w="917375">
                  <a:extLst>
                    <a:ext uri="{9D8B030D-6E8A-4147-A177-3AD203B41FA5}">
                      <a16:colId xmlns:a16="http://schemas.microsoft.com/office/drawing/2014/main" val="20003"/>
                    </a:ext>
                  </a:extLst>
                </a:gridCol>
                <a:gridCol w="928400">
                  <a:extLst>
                    <a:ext uri="{9D8B030D-6E8A-4147-A177-3AD203B41FA5}">
                      <a16:colId xmlns:a16="http://schemas.microsoft.com/office/drawing/2014/main" val="20004"/>
                    </a:ext>
                  </a:extLst>
                </a:gridCol>
                <a:gridCol w="962400">
                  <a:extLst>
                    <a:ext uri="{9D8B030D-6E8A-4147-A177-3AD203B41FA5}">
                      <a16:colId xmlns:a16="http://schemas.microsoft.com/office/drawing/2014/main" val="20005"/>
                    </a:ext>
                  </a:extLst>
                </a:gridCol>
              </a:tblGrid>
              <a:tr h="448027">
                <a:tc>
                  <a:txBody>
                    <a:bodyPr/>
                    <a:lstStyle/>
                    <a:p>
                      <a:pPr marL="0" marR="0" lvl="0" indent="0" algn="ctr" rtl="0">
                        <a:lnSpc>
                          <a:spcPct val="100000"/>
                        </a:lnSpc>
                        <a:spcBef>
                          <a:spcPts val="0"/>
                        </a:spcBef>
                        <a:spcAft>
                          <a:spcPts val="0"/>
                        </a:spcAft>
                        <a:buNone/>
                      </a:pPr>
                      <a:r>
                        <a:rPr lang="en-US" sz="800" b="1" i="0" u="none" strike="noStrike" cap="none" dirty="0">
                          <a:latin typeface="Prompt Medium" panose="00000600000000000000" pitchFamily="2" charset="-34"/>
                          <a:ea typeface="Prompt SemiBold"/>
                          <a:cs typeface="Prompt Medium" panose="00000600000000000000" pitchFamily="2" charset="-34"/>
                          <a:sym typeface="Prompt SemiBold"/>
                        </a:rPr>
                        <a:t>Criteria</a:t>
                      </a:r>
                      <a:endParaRPr sz="800" b="1" i="0" u="none" strike="noStrike" cap="none" dirty="0">
                        <a:solidFill>
                          <a:srgbClr val="3A3A3A"/>
                        </a:solidFill>
                        <a:latin typeface="Prompt Medium" panose="00000600000000000000" pitchFamily="2" charset="-34"/>
                        <a:ea typeface="Prompt SemiBold"/>
                        <a:cs typeface="Prompt Medium" panose="00000600000000000000" pitchFamily="2" charset="-34"/>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Check List</a:t>
                      </a:r>
                      <a:endParaRPr sz="900" b="1" i="0" u="none" strike="noStrike" cap="none" dirty="0">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Unsatisfactory </a:t>
                      </a:r>
                      <a:r>
                        <a:rPr lang="en-US" sz="700" b="0" i="0" u="none" strike="noStrike" cap="none">
                          <a:latin typeface="Prompt"/>
                          <a:ea typeface="Prompt"/>
                          <a:cs typeface="Prompt"/>
                          <a:sym typeface="Prompt"/>
                        </a:rPr>
                        <a:t>(Score 0 - 50)</a:t>
                      </a:r>
                      <a:endParaRPr sz="8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Satisfactory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51 – 70)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Good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71 – 80)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Excellent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81 - 100)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1261222">
                <a:tc>
                  <a:txBody>
                    <a:bodyPr/>
                    <a:lstStyle/>
                    <a:p>
                      <a:pPr marL="0" marR="0" lvl="0" indent="0" algn="ctr" rtl="0">
                        <a:lnSpc>
                          <a:spcPct val="100000"/>
                        </a:lnSpc>
                        <a:spcBef>
                          <a:spcPts val="0"/>
                        </a:spcBef>
                        <a:spcAft>
                          <a:spcPts val="0"/>
                        </a:spcAft>
                        <a:buNone/>
                      </a:pPr>
                      <a:r>
                        <a:rPr lang="en-US" sz="800" b="0" i="0" u="none" strike="noStrike" cap="none" dirty="0">
                          <a:latin typeface="Prompt Medium" panose="00000600000000000000" pitchFamily="2" charset="-34"/>
                          <a:ea typeface="Prompt SemiBold"/>
                          <a:cs typeface="Prompt Medium" panose="00000600000000000000" pitchFamily="2" charset="-34"/>
                          <a:sym typeface="Prompt SemiBold"/>
                        </a:rPr>
                        <a:t>Flow</a:t>
                      </a:r>
                      <a:endParaRPr sz="800" b="0" i="0" u="none" strike="noStrike" cap="none" dirty="0">
                        <a:latin typeface="Prompt Medium" panose="00000600000000000000" pitchFamily="2" charset="-34"/>
                        <a:ea typeface="Prompt SemiBold"/>
                        <a:cs typeface="Prompt Medium" panose="00000600000000000000" pitchFamily="2" charset="-34"/>
                        <a:sym typeface="Prompt SemiBold"/>
                      </a:endParaRPr>
                    </a:p>
                    <a:p>
                      <a:pPr marL="0" marR="0" lvl="0" indent="0" algn="ctr" rtl="0">
                        <a:lnSpc>
                          <a:spcPct val="100000"/>
                        </a:lnSpc>
                        <a:spcBef>
                          <a:spcPts val="0"/>
                        </a:spcBef>
                        <a:spcAft>
                          <a:spcPts val="0"/>
                        </a:spcAft>
                        <a:buClr>
                          <a:schemeClr val="dk1"/>
                        </a:buClr>
                        <a:buSzPts val="700"/>
                        <a:buFont typeface="Prompt"/>
                        <a:buNone/>
                      </a:pPr>
                      <a:r>
                        <a:rPr lang="en-US" sz="800" b="0" i="0" u="none" strike="noStrike" cap="none" dirty="0">
                          <a:latin typeface="Prompt Medium" panose="00000600000000000000" pitchFamily="2" charset="-34"/>
                          <a:ea typeface="Prompt"/>
                          <a:cs typeface="Prompt Medium" panose="00000600000000000000" pitchFamily="2" charset="-34"/>
                          <a:sym typeface="Prompt"/>
                        </a:rPr>
                        <a:t>(Content </a:t>
                      </a:r>
                      <a:endParaRPr sz="800" b="0" i="0" u="none" strike="noStrike" cap="none" dirty="0">
                        <a:latin typeface="Prompt Medium" panose="00000600000000000000" pitchFamily="2" charset="-34"/>
                        <a:ea typeface="Prompt"/>
                        <a:cs typeface="Prompt Medium" panose="00000600000000000000" pitchFamily="2" charset="-34"/>
                        <a:sym typeface="Prompt"/>
                      </a:endParaRPr>
                    </a:p>
                    <a:p>
                      <a:pPr marL="0" marR="0" lvl="0" indent="0" algn="ctr" rtl="0">
                        <a:lnSpc>
                          <a:spcPct val="100000"/>
                        </a:lnSpc>
                        <a:spcBef>
                          <a:spcPts val="0"/>
                        </a:spcBef>
                        <a:spcAft>
                          <a:spcPts val="0"/>
                        </a:spcAft>
                        <a:buClr>
                          <a:schemeClr val="dk1"/>
                        </a:buClr>
                        <a:buSzPts val="700"/>
                        <a:buFont typeface="Prompt"/>
                        <a:buNone/>
                      </a:pPr>
                      <a:r>
                        <a:rPr lang="en-US" sz="800" b="0" i="0" u="none" strike="noStrike" cap="none" dirty="0">
                          <a:latin typeface="Prompt Medium" panose="00000600000000000000" pitchFamily="2" charset="-34"/>
                          <a:ea typeface="Prompt"/>
                          <a:cs typeface="Prompt Medium" panose="00000600000000000000" pitchFamily="2" charset="-34"/>
                          <a:sym typeface="Prompt"/>
                        </a:rPr>
                        <a:t>is smoothly presented) </a:t>
                      </a:r>
                    </a:p>
                    <a:p>
                      <a:pPr marL="0" marR="0" lvl="0" indent="0" algn="ctr" rtl="0">
                        <a:lnSpc>
                          <a:spcPct val="100000"/>
                        </a:lnSpc>
                        <a:spcBef>
                          <a:spcPts val="0"/>
                        </a:spcBef>
                        <a:spcAft>
                          <a:spcPts val="0"/>
                        </a:spcAft>
                        <a:buClr>
                          <a:schemeClr val="dk1"/>
                        </a:buClr>
                        <a:buSzPts val="700"/>
                        <a:buFont typeface="Prompt"/>
                        <a:buNone/>
                      </a:pPr>
                      <a:r>
                        <a:rPr lang="en-US" sz="800" b="1" i="1" u="none" strike="noStrike" cap="none" dirty="0">
                          <a:solidFill>
                            <a:schemeClr val="bg1"/>
                          </a:solidFill>
                          <a:latin typeface="Prompt Medium" panose="00000600000000000000" pitchFamily="2" charset="-34"/>
                          <a:ea typeface="Prompt"/>
                          <a:cs typeface="Prompt Medium" panose="00000600000000000000" pitchFamily="2" charset="-34"/>
                          <a:sym typeface="Prompt"/>
                        </a:rPr>
                        <a:t>2%</a:t>
                      </a:r>
                      <a:endParaRPr sz="800" b="1" i="1" u="none" strike="noStrike" cap="none" dirty="0">
                        <a:solidFill>
                          <a:schemeClr val="bg1"/>
                        </a:solidFill>
                        <a:latin typeface="Prompt Medium" panose="00000600000000000000" pitchFamily="2" charset="-34"/>
                        <a:ea typeface="Prompt"/>
                        <a:cs typeface="Prompt Medium" panose="00000600000000000000" pitchFamily="2" charset="-34"/>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1.  Ideas are presented in proper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order</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2. There are proper transitions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between each topics and ideas.</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3. There is a proper introduction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and conclusion</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4. Contents are focused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(not straying away from the main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ideas)</a:t>
                      </a:r>
                      <a:endParaRPr sz="650" b="0" i="0" u="none" strike="noStrike" cap="none" dirty="0">
                        <a:solidFill>
                          <a:srgbClr val="3A3A3A"/>
                        </a:solidFill>
                        <a:latin typeface="Prompt"/>
                        <a:ea typeface="Prompt"/>
                        <a:cs typeface="Prompt"/>
                        <a:sym typeface="Prompt"/>
                      </a:endParaRPr>
                    </a:p>
                    <a:p>
                      <a:pPr marL="228600" marR="0" lvl="0" indent="-187325" algn="l" rtl="0">
                        <a:lnSpc>
                          <a:spcPct val="100000"/>
                        </a:lnSpc>
                        <a:spcBef>
                          <a:spcPts val="0"/>
                        </a:spcBef>
                        <a:spcAft>
                          <a:spcPts val="0"/>
                        </a:spcAft>
                        <a:buClr>
                          <a:schemeClr val="dk1"/>
                        </a:buClr>
                        <a:buSzPts val="650"/>
                        <a:buFont typeface="Calibri"/>
                        <a:buNone/>
                      </a:pP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0-1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2-3 checked points</a:t>
                      </a:r>
                      <a:endParaRPr/>
                    </a:p>
                    <a:p>
                      <a:pPr marL="0" marR="0" lvl="0" indent="0" algn="ctr"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t>
                      </a:r>
                      <a:r>
                        <a:rPr lang="en-US" sz="650" b="1" i="0" u="none" strike="noStrike" cap="none">
                          <a:latin typeface="Prompt SemiBold"/>
                          <a:ea typeface="Prompt SemiBold"/>
                          <a:cs typeface="Prompt SemiBold"/>
                          <a:sym typeface="Prompt SemiBold"/>
                        </a:rPr>
                        <a:t>OR</a:t>
                      </a:r>
                      <a:r>
                        <a:rPr lang="en-US" sz="650" b="0" i="0" u="none" strike="noStrike" cap="none">
                          <a:latin typeface="Prompt"/>
                          <a:ea typeface="Prompt"/>
                          <a:cs typeface="Prompt"/>
                          <a:sym typeface="Prompt"/>
                        </a:rPr>
                        <a:t> presentation is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not easy to follow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in </a:t>
                      </a:r>
                      <a:r>
                        <a:rPr lang="en-US" sz="650" b="1" i="0" u="none" strike="noStrike" cap="none">
                          <a:latin typeface="Prompt SemiBold"/>
                          <a:ea typeface="Prompt SemiBold"/>
                          <a:cs typeface="Prompt SemiBold"/>
                          <a:sym typeface="Prompt SemiBold"/>
                        </a:rPr>
                        <a:t>several</a:t>
                      </a:r>
                      <a:r>
                        <a:rPr lang="en-US" sz="650" b="0" i="0" u="none" strike="noStrike" cap="none">
                          <a:latin typeface="Prompt"/>
                          <a:ea typeface="Prompt"/>
                          <a:cs typeface="Prompt"/>
                          <a:sym typeface="Prompt"/>
                        </a:rPr>
                        <a:t> places,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e.g. with unclear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main ideas and weak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transitions.</a:t>
                      </a:r>
                      <a:endParaRPr sz="650" b="0" i="0" u="none" strike="noStrike" cap="none">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4 checked points</a:t>
                      </a:r>
                      <a:endParaRPr/>
                    </a:p>
                    <a:p>
                      <a:pPr marL="0" marR="0" lvl="0" indent="0" algn="ctr" rtl="0">
                        <a:lnSpc>
                          <a:spcPct val="100000"/>
                        </a:lnSpc>
                        <a:spcBef>
                          <a:spcPts val="0"/>
                        </a:spcBef>
                        <a:spcAft>
                          <a:spcPts val="0"/>
                        </a:spcAft>
                        <a:buClr>
                          <a:schemeClr val="dk1"/>
                        </a:buClr>
                        <a:buSzPts val="650"/>
                        <a:buFont typeface="Calibri"/>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t>
                      </a:r>
                      <a:r>
                        <a:rPr lang="en-US" sz="650" b="1" i="0" u="none" strike="noStrike" cap="none">
                          <a:latin typeface="Prompt SemiBold"/>
                          <a:ea typeface="Prompt SemiBold"/>
                          <a:cs typeface="Prompt SemiBold"/>
                          <a:sym typeface="Prompt SemiBold"/>
                        </a:rPr>
                        <a:t>AND</a:t>
                      </a:r>
                      <a:r>
                        <a:rPr lang="en-US" sz="650" b="0" i="0" u="none" strike="noStrike" cap="none">
                          <a:latin typeface="Prompt"/>
                          <a:ea typeface="Prompt"/>
                          <a:cs typeface="Prompt"/>
                          <a:sym typeface="Prompt"/>
                        </a:rPr>
                        <a:t> presentation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is not easy to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follow in </a:t>
                      </a:r>
                      <a:r>
                        <a:rPr lang="en-US" sz="650" b="1" i="0" u="none" strike="noStrike" cap="none">
                          <a:latin typeface="Prompt SemiBold"/>
                          <a:ea typeface="Prompt SemiBold"/>
                          <a:cs typeface="Prompt SemiBold"/>
                          <a:sym typeface="Prompt SemiBold"/>
                        </a:rPr>
                        <a:t>a few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places, e.g. with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unclear main ideas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and weak transitions.</a:t>
                      </a:r>
                      <a:endParaRPr sz="650" b="0" i="0" u="none" strike="noStrike" cap="none">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4 checked points</a:t>
                      </a:r>
                      <a:endParaRPr/>
                    </a:p>
                    <a:p>
                      <a:pPr marL="0" marR="0" lvl="0" indent="0" algn="l"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t>
                      </a:r>
                      <a:r>
                        <a:rPr lang="en-US" sz="650" b="1" i="0" u="none" strike="noStrike" cap="none">
                          <a:latin typeface="Prompt SemiBold"/>
                          <a:ea typeface="Prompt SemiBold"/>
                          <a:cs typeface="Prompt SemiBold"/>
                          <a:sym typeface="Prompt SemiBold"/>
                        </a:rPr>
                        <a:t>AND</a:t>
                      </a:r>
                      <a:r>
                        <a:rPr lang="en-US" sz="650" b="0" i="0" u="none" strike="noStrike" cap="none">
                          <a:latin typeface="Prompt"/>
                          <a:ea typeface="Prompt"/>
                          <a:cs typeface="Prompt"/>
                          <a:sym typeface="Prompt"/>
                        </a:rPr>
                        <a:t> presentation is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easy to follow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throughout, i.e. well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organized with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 beginning, middle,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and end. There is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 strong organizing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theme, with clear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main ideas and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transitions.</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1649291">
                <a:tc>
                  <a:txBody>
                    <a:bodyPr/>
                    <a:lstStyle/>
                    <a:p>
                      <a:pPr marL="0" marR="0" lvl="0" indent="0" algn="ctr" rtl="0">
                        <a:lnSpc>
                          <a:spcPct val="100000"/>
                        </a:lnSpc>
                        <a:spcBef>
                          <a:spcPts val="0"/>
                        </a:spcBef>
                        <a:spcAft>
                          <a:spcPts val="0"/>
                        </a:spcAft>
                        <a:buNone/>
                      </a:pPr>
                      <a:r>
                        <a:rPr lang="en-US" sz="800" b="0" i="0" u="none" strike="noStrike" cap="none" dirty="0">
                          <a:latin typeface="Prompt Medium" panose="00000600000000000000" pitchFamily="2" charset="-34"/>
                          <a:ea typeface="Prompt SemiBold"/>
                          <a:cs typeface="Prompt Medium" panose="00000600000000000000" pitchFamily="2" charset="-34"/>
                          <a:sym typeface="Prompt SemiBold"/>
                        </a:rPr>
                        <a:t>Visual Aids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1" u="none" strike="noStrike" cap="none" dirty="0">
                          <a:solidFill>
                            <a:schemeClr val="bg1"/>
                          </a:solidFill>
                          <a:latin typeface="Prompt Medium" panose="00000600000000000000" pitchFamily="2" charset="-34"/>
                          <a:ea typeface="Prompt"/>
                          <a:cs typeface="Prompt Medium" panose="00000600000000000000" pitchFamily="2" charset="-34"/>
                          <a:sym typeface="Prompt"/>
                        </a:rPr>
                        <a:t>2%</a:t>
                      </a:r>
                    </a:p>
                    <a:p>
                      <a:pPr marL="0" marR="0" lvl="0" indent="0" algn="ctr" rtl="0">
                        <a:lnSpc>
                          <a:spcPct val="100000"/>
                        </a:lnSpc>
                        <a:spcBef>
                          <a:spcPts val="0"/>
                        </a:spcBef>
                        <a:spcAft>
                          <a:spcPts val="0"/>
                        </a:spcAft>
                        <a:buNone/>
                      </a:pPr>
                      <a:endParaRPr sz="800" b="1" i="0" u="none" strike="noStrike" cap="none" dirty="0">
                        <a:solidFill>
                          <a:srgbClr val="3A3A3A"/>
                        </a:solidFill>
                        <a:latin typeface="Prompt Medium" panose="00000600000000000000" pitchFamily="2" charset="-34"/>
                        <a:ea typeface="Prompt SemiBold"/>
                        <a:cs typeface="Prompt Medium" panose="00000600000000000000" pitchFamily="2" charset="-34"/>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1. Contents (texts, tables, graphs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and pictures) are all visible.</a:t>
                      </a:r>
                      <a:endParaRPr dirty="0"/>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dirty="0">
                          <a:solidFill>
                            <a:srgbClr val="3A3A3A"/>
                          </a:solidFill>
                          <a:latin typeface="Prompt"/>
                          <a:ea typeface="Prompt"/>
                          <a:cs typeface="Prompt"/>
                          <a:sym typeface="Prompt"/>
                        </a:rPr>
                        <a:t>  2. </a:t>
                      </a:r>
                      <a:r>
                        <a:rPr lang="en-US" sz="650" b="0" i="0" u="none" strike="noStrike" cap="none" dirty="0">
                          <a:latin typeface="Prompt"/>
                          <a:ea typeface="Prompt"/>
                          <a:cs typeface="Prompt"/>
                          <a:sym typeface="Prompt"/>
                        </a:rPr>
                        <a:t>All contents (texts, tables, graphs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and pictures) are relevant and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related to the main topic/idea.</a:t>
                      </a: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dirty="0">
                          <a:solidFill>
                            <a:srgbClr val="3A3A3A"/>
                          </a:solidFill>
                          <a:latin typeface="Prompt"/>
                          <a:ea typeface="Prompt"/>
                          <a:cs typeface="Prompt"/>
                          <a:sym typeface="Prompt"/>
                        </a:rPr>
                        <a:t>  3. </a:t>
                      </a:r>
                      <a:r>
                        <a:rPr lang="en-US" sz="650" b="0" i="0" u="none" strike="noStrike" cap="none" dirty="0">
                          <a:latin typeface="Prompt"/>
                          <a:ea typeface="Prompt"/>
                          <a:cs typeface="Prompt"/>
                          <a:sym typeface="Prompt"/>
                        </a:rPr>
                        <a:t>Contents are effectively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presented, aid in the audience to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absorb information (e.g. using a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graph or table instead of a text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when it is more effective).</a:t>
                      </a:r>
                      <a:endParaRPr dirty="0"/>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dirty="0">
                          <a:solidFill>
                            <a:srgbClr val="3A3A3A"/>
                          </a:solidFill>
                          <a:latin typeface="Prompt"/>
                          <a:ea typeface="Prompt"/>
                          <a:cs typeface="Prompt"/>
                          <a:sym typeface="Prompt"/>
                        </a:rPr>
                        <a:t>  4. </a:t>
                      </a:r>
                      <a:r>
                        <a:rPr lang="en-US" sz="650" b="0" i="0" u="none" strike="noStrike" cap="none" dirty="0">
                          <a:latin typeface="Prompt"/>
                          <a:ea typeface="Prompt"/>
                          <a:cs typeface="Prompt"/>
                          <a:sym typeface="Prompt"/>
                        </a:rPr>
                        <a:t>Contents are formatted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appropriately (e.g. consistent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format, clean and clear layout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and color)</a:t>
                      </a:r>
                      <a:endParaRPr dirty="0"/>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dirty="0">
                          <a:solidFill>
                            <a:srgbClr val="3A3A3A"/>
                          </a:solidFill>
                          <a:latin typeface="Prompt"/>
                          <a:ea typeface="Prompt"/>
                          <a:cs typeface="Prompt"/>
                          <a:sym typeface="Prompt"/>
                        </a:rPr>
                        <a:t>  5. </a:t>
                      </a:r>
                      <a:r>
                        <a:rPr lang="en-US" sz="650" b="0" i="0" u="none" strike="noStrike" cap="none" dirty="0">
                          <a:latin typeface="Prompt"/>
                          <a:ea typeface="Prompt"/>
                          <a:cs typeface="Prompt"/>
                          <a:sym typeface="Prompt"/>
                        </a:rPr>
                        <a:t>There are no grammatical errors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throughout the texts.</a:t>
                      </a: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0-2 checked points</a:t>
                      </a: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3-4 checked points</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5 checked points</a:t>
                      </a:r>
                      <a:endParaRPr/>
                    </a:p>
                    <a:p>
                      <a:pPr marL="0" marR="0" lvl="0" indent="0" algn="ctr" rtl="0">
                        <a:lnSpc>
                          <a:spcPct val="100000"/>
                        </a:lnSpc>
                        <a:spcBef>
                          <a:spcPts val="0"/>
                        </a:spcBef>
                        <a:spcAft>
                          <a:spcPts val="0"/>
                        </a:spcAft>
                        <a:buClr>
                          <a:schemeClr val="dk1"/>
                        </a:buClr>
                        <a:buSzPts val="650"/>
                        <a:buFont typeface="Calibri"/>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t>
                      </a:r>
                      <a:r>
                        <a:rPr lang="en-US" sz="650" b="1" i="0" u="none" strike="noStrike" cap="none">
                          <a:latin typeface="Prompt SemiBold"/>
                          <a:ea typeface="Prompt SemiBold"/>
                          <a:cs typeface="Prompt SemiBold"/>
                          <a:sym typeface="Prompt SemiBold"/>
                        </a:rPr>
                        <a:t>AND</a:t>
                      </a:r>
                      <a:r>
                        <a:rPr lang="en-US" sz="650" b="0" i="0" u="none" strike="noStrike" cap="none">
                          <a:latin typeface="Prompt"/>
                          <a:ea typeface="Prompt"/>
                          <a:cs typeface="Prompt"/>
                          <a:sym typeface="Prompt"/>
                        </a:rPr>
                        <a:t> visuals are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adequate but </a:t>
                      </a:r>
                      <a:r>
                        <a:rPr lang="en-US" sz="650" b="1" i="0" u="none" strike="noStrike" cap="none">
                          <a:latin typeface="Prompt SemiBold"/>
                          <a:ea typeface="Prompt SemiBold"/>
                          <a:cs typeface="Prompt SemiBold"/>
                          <a:sym typeface="Prompt SemiBold"/>
                        </a:rPr>
                        <a:t>do not </a:t>
                      </a:r>
                      <a:endParaRPr/>
                    </a:p>
                    <a:p>
                      <a:pPr marL="0" marR="0" lvl="0" indent="0" algn="l" rtl="0">
                        <a:lnSpc>
                          <a:spcPct val="100000"/>
                        </a:lnSpc>
                        <a:spcBef>
                          <a:spcPts val="0"/>
                        </a:spcBef>
                        <a:spcAft>
                          <a:spcPts val="0"/>
                        </a:spcAft>
                        <a:buClr>
                          <a:schemeClr val="dk1"/>
                        </a:buClr>
                        <a:buSzPts val="650"/>
                        <a:buFont typeface="Prompt SemiBold"/>
                        <a:buNone/>
                      </a:pPr>
                      <a:r>
                        <a:rPr lang="en-US" sz="650" b="1" i="0" u="none" strike="noStrike" cap="none">
                          <a:latin typeface="Prompt SemiBold"/>
                          <a:ea typeface="Prompt SemiBold"/>
                          <a:cs typeface="Prompt SemiBold"/>
                          <a:sym typeface="Prompt SemiBold"/>
                        </a:rPr>
                        <a:t> inspire engagement </a:t>
                      </a:r>
                      <a:endParaRPr/>
                    </a:p>
                    <a:p>
                      <a:pPr marL="0" marR="0" lvl="0" indent="0" algn="l" rtl="0">
                        <a:lnSpc>
                          <a:spcPct val="100000"/>
                        </a:lnSpc>
                        <a:spcBef>
                          <a:spcPts val="0"/>
                        </a:spcBef>
                        <a:spcAft>
                          <a:spcPts val="0"/>
                        </a:spcAft>
                        <a:buClr>
                          <a:schemeClr val="dk1"/>
                        </a:buClr>
                        <a:buSzPts val="650"/>
                        <a:buFont typeface="Prompt SemiBold"/>
                        <a:buNone/>
                      </a:pPr>
                      <a:r>
                        <a:rPr lang="en-US" sz="650" b="1" i="0" u="none" strike="noStrike" cap="none">
                          <a:latin typeface="Prompt SemiBold"/>
                          <a:ea typeface="Prompt SemiBold"/>
                          <a:cs typeface="Prompt SemiBold"/>
                          <a:sym typeface="Prompt SemiBold"/>
                        </a:rPr>
                        <a:t> with the material.</a:t>
                      </a:r>
                      <a:endParaRPr sz="650" b="1" i="0" u="none" strike="noStrike" cap="none">
                        <a:solidFill>
                          <a:srgbClr val="3A3A3A"/>
                        </a:solidFill>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5 checked points</a:t>
                      </a:r>
                      <a:endParaRPr/>
                    </a:p>
                    <a:p>
                      <a:pPr marL="0" marR="0" lvl="0" indent="0" algn="ctr"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t>
                      </a:r>
                      <a:r>
                        <a:rPr lang="en-US" sz="650" b="1" i="0" u="none" strike="noStrike" cap="none">
                          <a:latin typeface="Prompt SemiBold"/>
                          <a:ea typeface="Prompt SemiBold"/>
                          <a:cs typeface="Prompt SemiBold"/>
                          <a:sym typeface="Prompt SemiBold"/>
                        </a:rPr>
                        <a:t>AND</a:t>
                      </a:r>
                      <a:r>
                        <a:rPr lang="en-US" sz="650" b="0" i="0" u="none" strike="noStrike" cap="none">
                          <a:latin typeface="Prompt"/>
                          <a:ea typeface="Prompt"/>
                          <a:cs typeface="Prompt"/>
                          <a:sym typeface="Prompt"/>
                        </a:rPr>
                        <a:t> visual aids are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well done and are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used to make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presentation more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interesting and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meaningful.</a:t>
                      </a:r>
                      <a:endParaRPr sz="650" b="0" i="0" u="none" strike="noStrike" cap="none">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649291">
                <a:tc>
                  <a:txBody>
                    <a:bodyPr/>
                    <a:lstStyle/>
                    <a:p>
                      <a:pPr marL="0" marR="0" lvl="0" indent="0" algn="ctr" rtl="0">
                        <a:lnSpc>
                          <a:spcPct val="100000"/>
                        </a:lnSpc>
                        <a:spcBef>
                          <a:spcPts val="0"/>
                        </a:spcBef>
                        <a:spcAft>
                          <a:spcPts val="0"/>
                        </a:spcAft>
                        <a:buNone/>
                      </a:pPr>
                      <a:r>
                        <a:rPr lang="en-US" sz="800" b="0" i="0" u="none" strike="noStrike" cap="none" dirty="0">
                          <a:latin typeface="Prompt Medium" panose="00000600000000000000" pitchFamily="2" charset="-34"/>
                          <a:ea typeface="Prompt SemiBold"/>
                          <a:cs typeface="Prompt Medium" panose="00000600000000000000" pitchFamily="2" charset="-34"/>
                          <a:sym typeface="Prompt SemiBold"/>
                        </a:rPr>
                        <a:t>Delivery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1" u="none" strike="noStrike" cap="none" dirty="0">
                          <a:solidFill>
                            <a:schemeClr val="bg1"/>
                          </a:solidFill>
                          <a:latin typeface="Prompt Medium" panose="00000600000000000000" pitchFamily="2" charset="-34"/>
                          <a:ea typeface="Prompt"/>
                          <a:cs typeface="Prompt Medium" panose="00000600000000000000" pitchFamily="2" charset="-34"/>
                          <a:sym typeface="Prompt"/>
                        </a:rPr>
                        <a:t>2%</a:t>
                      </a:r>
                    </a:p>
                    <a:p>
                      <a:pPr marL="0" marR="0" lvl="0" indent="0" algn="ctr" rtl="0">
                        <a:lnSpc>
                          <a:spcPct val="100000"/>
                        </a:lnSpc>
                        <a:spcBef>
                          <a:spcPts val="0"/>
                        </a:spcBef>
                        <a:spcAft>
                          <a:spcPts val="0"/>
                        </a:spcAft>
                        <a:buNone/>
                      </a:pPr>
                      <a:endParaRPr sz="800" dirty="0">
                        <a:latin typeface="Prompt Medium" panose="00000600000000000000" pitchFamily="2" charset="-34"/>
                        <a:cs typeface="Prompt Medium" panose="00000600000000000000" pitchFamily="2" charset="-34"/>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1. Voice is clearly audible.</a:t>
                      </a:r>
                      <a:endParaRPr/>
                    </a:p>
                    <a:p>
                      <a:pPr marL="0" marR="0" lvl="0" indent="0" algn="l" rtl="0">
                        <a:lnSpc>
                          <a:spcPct val="100000"/>
                        </a:lnSpc>
                        <a:spcBef>
                          <a:spcPts val="0"/>
                        </a:spcBef>
                        <a:spcAft>
                          <a:spcPts val="0"/>
                        </a:spcAft>
                        <a:buNone/>
                      </a:pPr>
                      <a:r>
                        <a:rPr lang="en-US" sz="650" b="0" i="0" u="none" strike="noStrike" cap="none">
                          <a:solidFill>
                            <a:srgbClr val="3A3A3A"/>
                          </a:solidFill>
                          <a:latin typeface="Prompt"/>
                          <a:ea typeface="Prompt"/>
                          <a:cs typeface="Prompt"/>
                          <a:sym typeface="Prompt"/>
                        </a:rPr>
                        <a:t>  2. </a:t>
                      </a:r>
                      <a:r>
                        <a:rPr lang="en-US" sz="650" b="0" i="0" u="none" strike="noStrike" cap="none">
                          <a:latin typeface="Prompt"/>
                          <a:ea typeface="Prompt"/>
                          <a:cs typeface="Prompt"/>
                          <a:sym typeface="Prompt"/>
                        </a:rPr>
                        <a:t>Pronunciation is clear and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accurate</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3. </a:t>
                      </a:r>
                      <a:r>
                        <a:rPr lang="en-US" sz="650" b="0" i="0" u="none" strike="noStrike" cap="none">
                          <a:latin typeface="Prompt"/>
                          <a:ea typeface="Prompt"/>
                          <a:cs typeface="Prompt"/>
                          <a:sym typeface="Prompt"/>
                        </a:rPr>
                        <a:t>Pace is consistent and neither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too fast nor too slow.</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4. </a:t>
                      </a:r>
                      <a:r>
                        <a:rPr lang="en-US" sz="650" b="0" i="0" u="none" strike="noStrike" cap="none">
                          <a:latin typeface="Prompt"/>
                          <a:ea typeface="Prompt"/>
                          <a:cs typeface="Prompt"/>
                          <a:sym typeface="Prompt"/>
                        </a:rPr>
                        <a:t>Choices of words and terms are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appropriate, accurate and not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distracting (e.g. not using "huh",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"uh", "erm", "um", "well", "so", "like",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and "hmm" in a recognizable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pattern).</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5. </a:t>
                      </a:r>
                      <a:r>
                        <a:rPr lang="en-US" sz="650" b="0" i="0" u="none" strike="noStrike" cap="none">
                          <a:latin typeface="Prompt"/>
                          <a:ea typeface="Prompt"/>
                          <a:cs typeface="Prompt"/>
                          <a:sym typeface="Prompt"/>
                        </a:rPr>
                        <a:t>Body language is proper and not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distracting.</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solidFill>
                            <a:srgbClr val="3A3A3A"/>
                          </a:solidFill>
                          <a:latin typeface="Prompt"/>
                          <a:ea typeface="Prompt"/>
                          <a:cs typeface="Prompt"/>
                          <a:sym typeface="Prompt"/>
                        </a:rPr>
                        <a:t>  6. </a:t>
                      </a:r>
                      <a:r>
                        <a:rPr lang="en-US" sz="650" b="0" i="0" u="none" strike="noStrike" cap="none">
                          <a:latin typeface="Prompt"/>
                          <a:ea typeface="Prompt"/>
                          <a:cs typeface="Prompt"/>
                          <a:sym typeface="Prompt"/>
                        </a:rPr>
                        <a:t>Dress properly and professionally</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7. </a:t>
                      </a:r>
                      <a:r>
                        <a:rPr lang="en-US" sz="650" b="0" i="0" u="none" strike="noStrike" cap="none">
                          <a:latin typeface="Prompt"/>
                          <a:ea typeface="Prompt"/>
                          <a:cs typeface="Prompt"/>
                          <a:sym typeface="Prompt"/>
                        </a:rPr>
                        <a:t>Allocation of Time is reasonable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and well-managed.</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0-3 checked points</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4-5 checked points</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6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7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1373165">
                <a:tc>
                  <a:txBody>
                    <a:bodyPr/>
                    <a:lstStyle/>
                    <a:p>
                      <a:pPr marL="0" marR="0" lvl="0" indent="0" algn="ctr" rtl="0">
                        <a:lnSpc>
                          <a:spcPct val="100000"/>
                        </a:lnSpc>
                        <a:spcBef>
                          <a:spcPts val="0"/>
                        </a:spcBef>
                        <a:spcAft>
                          <a:spcPts val="0"/>
                        </a:spcAft>
                        <a:buNone/>
                      </a:pPr>
                      <a:r>
                        <a:rPr lang="en-US" sz="800" b="0" i="0" u="none" strike="noStrike" cap="none" dirty="0">
                          <a:latin typeface="Prompt Medium" panose="00000600000000000000" pitchFamily="2" charset="-34"/>
                          <a:ea typeface="Prompt SemiBold"/>
                          <a:cs typeface="Prompt Medium" panose="00000600000000000000" pitchFamily="2" charset="-34"/>
                          <a:sym typeface="Prompt SemiBold"/>
                        </a:rPr>
                        <a:t>Engagement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1" u="none" strike="noStrike" cap="none" dirty="0">
                          <a:solidFill>
                            <a:schemeClr val="bg1"/>
                          </a:solidFill>
                          <a:latin typeface="Prompt Medium" panose="00000600000000000000" pitchFamily="2" charset="-34"/>
                          <a:ea typeface="Prompt"/>
                          <a:cs typeface="Prompt Medium" panose="00000600000000000000" pitchFamily="2" charset="-34"/>
                          <a:sym typeface="Prompt"/>
                        </a:rPr>
                        <a:t>2%</a:t>
                      </a:r>
                    </a:p>
                    <a:p>
                      <a:pPr marL="0" marR="0" lvl="0" indent="0" algn="ctr" rtl="0">
                        <a:lnSpc>
                          <a:spcPct val="100000"/>
                        </a:lnSpc>
                        <a:spcBef>
                          <a:spcPts val="0"/>
                        </a:spcBef>
                        <a:spcAft>
                          <a:spcPts val="0"/>
                        </a:spcAft>
                        <a:buNone/>
                      </a:pPr>
                      <a:endParaRPr sz="800" dirty="0">
                        <a:latin typeface="Prompt Medium" panose="00000600000000000000" pitchFamily="2" charset="-34"/>
                        <a:cs typeface="Prompt Medium" panose="00000600000000000000" pitchFamily="2" charset="-34"/>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a:t>
                      </a:r>
                      <a:endParaRPr dirty="0"/>
                    </a:p>
                    <a:p>
                      <a:pPr marL="0" marR="0" lvl="0" indent="0" algn="l" rtl="0">
                        <a:lnSpc>
                          <a:spcPct val="100000"/>
                        </a:lnSpc>
                        <a:spcBef>
                          <a:spcPts val="0"/>
                        </a:spcBef>
                        <a:spcAft>
                          <a:spcPts val="0"/>
                        </a:spcAft>
                        <a:buNone/>
                      </a:pPr>
                      <a:r>
                        <a:rPr lang="en-US" sz="700" b="0" i="0" u="none" strike="noStrike" cap="none" dirty="0">
                          <a:latin typeface="Prompt"/>
                          <a:ea typeface="Prompt"/>
                          <a:cs typeface="Prompt"/>
                          <a:sym typeface="Prompt"/>
                        </a:rPr>
                        <a:t>  1. </a:t>
                      </a:r>
                      <a:r>
                        <a:rPr lang="en-US" sz="650" b="0" i="0" u="none" strike="noStrike" cap="none" dirty="0">
                          <a:latin typeface="Prompt"/>
                          <a:ea typeface="Prompt"/>
                          <a:cs typeface="Prompt"/>
                          <a:sym typeface="Prompt"/>
                        </a:rPr>
                        <a:t>Maintain appropriate eye contact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with audiences or actively </a:t>
                      </a:r>
                      <a:endParaRPr dirty="0"/>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interact with the audience.</a:t>
                      </a:r>
                      <a:endParaRPr dirty="0"/>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dirty="0">
                          <a:solidFill>
                            <a:srgbClr val="3A3A3A"/>
                          </a:solidFill>
                          <a:latin typeface="Prompt"/>
                          <a:ea typeface="Prompt"/>
                          <a:cs typeface="Prompt"/>
                          <a:sym typeface="Prompt"/>
                        </a:rPr>
                        <a:t>  2. </a:t>
                      </a:r>
                      <a:r>
                        <a:rPr lang="en-US" sz="650" b="0" i="0" u="none" strike="noStrike" cap="none" dirty="0">
                          <a:latin typeface="Prompt"/>
                          <a:ea typeface="Prompt"/>
                          <a:cs typeface="Prompt"/>
                          <a:sym typeface="Prompt"/>
                        </a:rPr>
                        <a:t>Project good energy (e.g. having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enthusiasm not appear monotone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or rushing).</a:t>
                      </a: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dirty="0">
                          <a:solidFill>
                            <a:srgbClr val="3A3A3A"/>
                          </a:solidFill>
                          <a:latin typeface="Prompt"/>
                          <a:ea typeface="Prompt"/>
                          <a:cs typeface="Prompt"/>
                          <a:sym typeface="Prompt"/>
                        </a:rPr>
                        <a:t>  3. </a:t>
                      </a:r>
                      <a:r>
                        <a:rPr lang="en-US" sz="650" b="0" i="0" u="none" strike="noStrike" cap="none" dirty="0">
                          <a:latin typeface="Prompt"/>
                          <a:ea typeface="Prompt"/>
                          <a:cs typeface="Prompt"/>
                          <a:sym typeface="Prompt"/>
                        </a:rPr>
                        <a:t>Does not heavily rely on reading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from any materials while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presenting</a:t>
                      </a:r>
                      <a:endParaRPr dirty="0"/>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dirty="0">
                          <a:solidFill>
                            <a:srgbClr val="3A3A3A"/>
                          </a:solidFill>
                          <a:latin typeface="Prompt"/>
                          <a:ea typeface="Prompt"/>
                          <a:cs typeface="Prompt"/>
                          <a:sym typeface="Prompt"/>
                        </a:rPr>
                        <a:t>  4. </a:t>
                      </a:r>
                      <a:r>
                        <a:rPr lang="en-US" sz="650" b="0" i="0" u="none" strike="noStrike" cap="none" dirty="0">
                          <a:latin typeface="Prompt"/>
                          <a:ea typeface="Prompt"/>
                          <a:cs typeface="Prompt"/>
                          <a:sym typeface="Prompt"/>
                        </a:rPr>
                        <a:t>Give the audience enough time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to absorb information or follow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the flow of thoughts.</a:t>
                      </a: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0-1 checked points</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2-3 checked points</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4 checked points</a:t>
                      </a:r>
                      <a:endParaRPr dirty="0"/>
                    </a:p>
                    <a:p>
                      <a:pPr marL="0" marR="0" lvl="0" indent="0" algn="l"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t>
                      </a:r>
                      <a:r>
                        <a:rPr lang="en-US" sz="650" b="1" i="0" u="none" strike="noStrike" cap="none" dirty="0">
                          <a:latin typeface="Prompt SemiBold"/>
                          <a:ea typeface="Prompt SemiBold"/>
                          <a:cs typeface="Prompt SemiBold"/>
                          <a:sym typeface="Prompt SemiBold"/>
                        </a:rPr>
                        <a:t>AND adequately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engaging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presentation</a:t>
                      </a: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4 checked points</a:t>
                      </a:r>
                      <a:endParaRPr dirty="0"/>
                    </a:p>
                    <a:p>
                      <a:pPr marL="0" marR="0" lvl="0" indent="0" algn="l"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t>
                      </a:r>
                      <a:r>
                        <a:rPr lang="en-US" sz="650" b="1" i="0" u="none" strike="noStrike" cap="none" dirty="0">
                          <a:latin typeface="Prompt SemiBold"/>
                          <a:ea typeface="Prompt SemiBold"/>
                          <a:cs typeface="Prompt SemiBold"/>
                          <a:sym typeface="Prompt SemiBold"/>
                        </a:rPr>
                        <a:t>AND highly </a:t>
                      </a:r>
                      <a:r>
                        <a:rPr lang="en-US" sz="650" b="0" i="0" u="none" strike="noStrike" cap="none" dirty="0">
                          <a:latin typeface="Prompt"/>
                          <a:ea typeface="Prompt"/>
                          <a:cs typeface="Prompt"/>
                          <a:sym typeface="Prompt"/>
                        </a:rPr>
                        <a:t>engaging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presentation</a:t>
                      </a: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4"/>
                  </a:ext>
                </a:extLst>
              </a:tr>
              <a:tr h="1230679">
                <a:tc>
                  <a:txBody>
                    <a:bodyPr/>
                    <a:lstStyle/>
                    <a:p>
                      <a:pPr marL="0" marR="0" lvl="0" indent="0" algn="ctr" rtl="0">
                        <a:lnSpc>
                          <a:spcPct val="100000"/>
                        </a:lnSpc>
                        <a:spcBef>
                          <a:spcPts val="0"/>
                        </a:spcBef>
                        <a:spcAft>
                          <a:spcPts val="0"/>
                        </a:spcAft>
                        <a:buNone/>
                      </a:pPr>
                      <a:r>
                        <a:rPr lang="en-US" sz="800" b="0" i="0" u="none" strike="noStrike" cap="none" dirty="0">
                          <a:latin typeface="Prompt Medium" panose="00000600000000000000" pitchFamily="2" charset="-34"/>
                          <a:ea typeface="Prompt SemiBold"/>
                          <a:cs typeface="Prompt Medium" panose="00000600000000000000" pitchFamily="2" charset="-34"/>
                          <a:sym typeface="Prompt SemiBold"/>
                        </a:rPr>
                        <a:t>Ability to respond to questions during the Q&amp;A.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1" u="none" strike="noStrike" cap="none" dirty="0">
                          <a:solidFill>
                            <a:schemeClr val="bg1"/>
                          </a:solidFill>
                          <a:latin typeface="Prompt Medium" panose="00000600000000000000" pitchFamily="2" charset="-34"/>
                          <a:ea typeface="Prompt"/>
                          <a:cs typeface="Prompt Medium" panose="00000600000000000000" pitchFamily="2" charset="-34"/>
                          <a:sym typeface="Prompt"/>
                        </a:rPr>
                        <a:t>2%</a:t>
                      </a:r>
                      <a:endParaRPr lang="en-US" sz="900" b="1" i="1" u="none" strike="noStrike" cap="none" dirty="0">
                        <a:solidFill>
                          <a:schemeClr val="bg1"/>
                        </a:solidFill>
                        <a:latin typeface="Prompt Medium" panose="00000600000000000000" pitchFamily="2" charset="-34"/>
                        <a:ea typeface="Prompt"/>
                        <a:cs typeface="Prompt Medium" panose="00000600000000000000" pitchFamily="2" charset="-34"/>
                        <a:sym typeface="Prompt"/>
                      </a:endParaRPr>
                    </a:p>
                  </a:txBody>
                  <a:tcPr marL="14875" marR="148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sz="65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An inability to respond appropriately to the questions asked.</a:t>
                      </a:r>
                      <a:endParaRPr dirty="0"/>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A reasonable attempt has been made to at least respond partially to the questions.</a:t>
                      </a:r>
                      <a:endParaRPr sz="65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A good understanding of the issues raised and an attempt to provide an appropriate answer.</a:t>
                      </a:r>
                      <a:endParaRPr sz="65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dirty="0">
                          <a:latin typeface="Prompt"/>
                          <a:ea typeface="Prompt"/>
                          <a:cs typeface="Prompt"/>
                          <a:sym typeface="Prompt"/>
                        </a:rPr>
                        <a:t>A thorough grasp of the issues raised and a clear and appropriate answer.</a:t>
                      </a:r>
                      <a:endParaRPr sz="650" b="0" i="0" u="none" strike="noStrike" cap="none" dirty="0">
                        <a:solidFill>
                          <a:srgbClr val="3A3A3A"/>
                        </a:solidFill>
                        <a:latin typeface="Prompt"/>
                        <a:ea typeface="Prompt"/>
                        <a:cs typeface="Prompt"/>
                        <a:sym typeface="Prompt"/>
                      </a:endParaRPr>
                    </a:p>
                  </a:txBody>
                  <a:tcPr marL="14875" marR="14875" marT="0" marB="0">
                    <a:lnL w="9525" cap="flat" cmpd="sng" algn="ctr">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448342919"/>
                  </a:ext>
                </a:extLst>
              </a:tr>
            </a:tbl>
          </a:graphicData>
        </a:graphic>
      </p:graphicFrame>
      <p:sp>
        <p:nvSpPr>
          <p:cNvPr id="2" name="Slide Number Placeholder 1">
            <a:extLst>
              <a:ext uri="{FF2B5EF4-FFF2-40B4-BE49-F238E27FC236}">
                <a16:creationId xmlns:a16="http://schemas.microsoft.com/office/drawing/2014/main" id="{8C934D65-ADEB-4147-9A6D-FA1353B273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48080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7"/>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47" name="Google Shape;147;p7"/>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48" name="Google Shape;148;p7"/>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49" name="Google Shape;149;p7"/>
          <p:cNvSpPr/>
          <p:nvPr/>
        </p:nvSpPr>
        <p:spPr>
          <a:xfrm>
            <a:off x="1902080" y="793106"/>
            <a:ext cx="3441958"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a:solidFill>
                  <a:srgbClr val="3A3A3A"/>
                </a:solidFill>
                <a:latin typeface="Prompt SemiBold"/>
                <a:ea typeface="Prompt SemiBold"/>
                <a:cs typeface="Prompt SemiBold"/>
                <a:sym typeface="Prompt SemiBold"/>
              </a:rPr>
              <a:t>Capsim</a:t>
            </a:r>
            <a:r>
              <a:rPr lang="en-US" b="1" dirty="0">
                <a:solidFill>
                  <a:srgbClr val="3A3A3A"/>
                </a:solidFill>
                <a:latin typeface="Prompt SemiBold"/>
                <a:ea typeface="Prompt SemiBold"/>
                <a:cs typeface="Prompt SemiBold"/>
                <a:sym typeface="Prompt SemiBold"/>
              </a:rPr>
              <a:t>Core Simulation Results 18%</a:t>
            </a:r>
            <a:endParaRPr sz="1400" b="1" dirty="0">
              <a:solidFill>
                <a:srgbClr val="3A3A3A"/>
              </a:solidFill>
              <a:latin typeface="Prompt SemiBold"/>
              <a:ea typeface="Prompt SemiBold"/>
              <a:cs typeface="Prompt SemiBold"/>
              <a:sym typeface="Prompt SemiBold"/>
            </a:endParaRPr>
          </a:p>
        </p:txBody>
      </p:sp>
      <p:graphicFrame>
        <p:nvGraphicFramePr>
          <p:cNvPr id="150" name="Google Shape;150;p7"/>
          <p:cNvGraphicFramePr/>
          <p:nvPr>
            <p:extLst>
              <p:ext uri="{D42A27DB-BD31-4B8C-83A1-F6EECF244321}">
                <p14:modId xmlns:p14="http://schemas.microsoft.com/office/powerpoint/2010/main" val="599515545"/>
              </p:ext>
            </p:extLst>
          </p:nvPr>
        </p:nvGraphicFramePr>
        <p:xfrm>
          <a:off x="961551" y="1563176"/>
          <a:ext cx="4007800" cy="6605317"/>
        </p:xfrm>
        <a:graphic>
          <a:graphicData uri="http://schemas.openxmlformats.org/drawingml/2006/table">
            <a:tbl>
              <a:tblPr firstRow="1" firstCol="1" bandRow="1">
                <a:noFill/>
                <a:tableStyleId>{2C313523-0D34-4844-A34E-2F5DFE8884F6}</a:tableStyleId>
              </a:tblPr>
              <a:tblGrid>
                <a:gridCol w="667000">
                  <a:extLst>
                    <a:ext uri="{9D8B030D-6E8A-4147-A177-3AD203B41FA5}">
                      <a16:colId xmlns:a16="http://schemas.microsoft.com/office/drawing/2014/main" val="20000"/>
                    </a:ext>
                  </a:extLst>
                </a:gridCol>
                <a:gridCol w="1570675">
                  <a:extLst>
                    <a:ext uri="{9D8B030D-6E8A-4147-A177-3AD203B41FA5}">
                      <a16:colId xmlns:a16="http://schemas.microsoft.com/office/drawing/2014/main" val="20001"/>
                    </a:ext>
                  </a:extLst>
                </a:gridCol>
                <a:gridCol w="852750">
                  <a:extLst>
                    <a:ext uri="{9D8B030D-6E8A-4147-A177-3AD203B41FA5}">
                      <a16:colId xmlns:a16="http://schemas.microsoft.com/office/drawing/2014/main" val="20002"/>
                    </a:ext>
                  </a:extLst>
                </a:gridCol>
                <a:gridCol w="917375">
                  <a:extLst>
                    <a:ext uri="{9D8B030D-6E8A-4147-A177-3AD203B41FA5}">
                      <a16:colId xmlns:a16="http://schemas.microsoft.com/office/drawing/2014/main" val="20003"/>
                    </a:ext>
                  </a:extLst>
                </a:gridCol>
              </a:tblGrid>
              <a:tr h="448027">
                <a:tc>
                  <a:txBody>
                    <a:bodyPr/>
                    <a:lstStyle/>
                    <a:p>
                      <a:pPr marL="0" marR="0" lvl="0" indent="0" algn="ctr" rtl="0">
                        <a:lnSpc>
                          <a:spcPct val="100000"/>
                        </a:lnSpc>
                        <a:spcBef>
                          <a:spcPts val="0"/>
                        </a:spcBef>
                        <a:spcAft>
                          <a:spcPts val="0"/>
                        </a:spcAft>
                        <a:buNone/>
                      </a:pPr>
                      <a:r>
                        <a:rPr lang="en-US" sz="800" b="1" i="0" u="none" strike="noStrike" cap="none" dirty="0">
                          <a:latin typeface="Prompt Medium" panose="00000600000000000000" pitchFamily="2" charset="-34"/>
                          <a:ea typeface="Prompt SemiBold"/>
                          <a:cs typeface="Prompt Medium" panose="00000600000000000000" pitchFamily="2" charset="-34"/>
                          <a:sym typeface="Prompt SemiBold"/>
                        </a:rPr>
                        <a:t>Criteria</a:t>
                      </a:r>
                      <a:endParaRPr sz="800" b="1" i="0" u="none" strike="noStrike" cap="none" dirty="0">
                        <a:solidFill>
                          <a:srgbClr val="3A3A3A"/>
                        </a:solidFill>
                        <a:latin typeface="Prompt Medium" panose="00000600000000000000" pitchFamily="2" charset="-34"/>
                        <a:ea typeface="Prompt SemiBold"/>
                        <a:cs typeface="Prompt Medium" panose="00000600000000000000" pitchFamily="2" charset="-34"/>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Check List</a:t>
                      </a:r>
                      <a:endParaRPr sz="900" b="1" i="0" u="none" strike="noStrike" cap="none" dirty="0">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Unsatisfactory </a:t>
                      </a:r>
                      <a:r>
                        <a:rPr lang="en-US" sz="700" b="0" i="0" u="none" strike="noStrike" cap="none" dirty="0">
                          <a:latin typeface="Prompt"/>
                          <a:ea typeface="Prompt"/>
                          <a:cs typeface="Prompt"/>
                          <a:sym typeface="Prompt"/>
                        </a:rPr>
                        <a:t>(Score 0) </a:t>
                      </a:r>
                      <a:endParaRPr sz="800" b="0" i="0" u="none" strike="noStrike" cap="none" dirty="0">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Satisfactory </a:t>
                      </a:r>
                      <a:endParaRPr sz="9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(100)</a:t>
                      </a:r>
                      <a:endParaRPr sz="700" b="0" i="0" u="none" strike="noStrike" cap="none" dirty="0">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874403">
                <a:tc>
                  <a:txBody>
                    <a:bodyPr/>
                    <a:lstStyle/>
                    <a:p>
                      <a:pPr marL="0" marR="0" lvl="0" indent="0" algn="ctr" rtl="0">
                        <a:lnSpc>
                          <a:spcPct val="100000"/>
                        </a:lnSpc>
                        <a:spcBef>
                          <a:spcPts val="0"/>
                        </a:spcBef>
                        <a:spcAft>
                          <a:spcPts val="0"/>
                        </a:spcAft>
                        <a:buNone/>
                      </a:pPr>
                      <a:r>
                        <a:rPr lang="en-US" sz="800" b="1" i="0" u="none" strike="noStrike" cap="none" dirty="0">
                          <a:solidFill>
                            <a:schemeClr val="bg1"/>
                          </a:solidFill>
                          <a:latin typeface="Prompt Medium" panose="00000600000000000000" pitchFamily="2" charset="-34"/>
                          <a:ea typeface="Prompt"/>
                          <a:cs typeface="Prompt Medium" panose="00000600000000000000" pitchFamily="2" charset="-34"/>
                          <a:sym typeface="Prompt"/>
                        </a:rPr>
                        <a:t>Sales Revenue</a:t>
                      </a:r>
                    </a:p>
                    <a:p>
                      <a:pPr marL="0" marR="0" lvl="0" indent="0" algn="ctr" rtl="0">
                        <a:lnSpc>
                          <a:spcPct val="100000"/>
                        </a:lnSpc>
                        <a:spcBef>
                          <a:spcPts val="0"/>
                        </a:spcBef>
                        <a:spcAft>
                          <a:spcPts val="0"/>
                        </a:spcAft>
                        <a:buNone/>
                      </a:pPr>
                      <a:r>
                        <a:rPr lang="en-US" sz="800" b="1" i="0" u="none" strike="noStrike" cap="none" dirty="0">
                          <a:solidFill>
                            <a:schemeClr val="bg1"/>
                          </a:solidFill>
                          <a:latin typeface="Prompt Medium" panose="00000600000000000000" pitchFamily="2" charset="-34"/>
                          <a:ea typeface="Prompt"/>
                          <a:cs typeface="Prompt Medium" panose="00000600000000000000" pitchFamily="2" charset="-34"/>
                          <a:sym typeface="Prompt"/>
                        </a:rPr>
                        <a:t>4%</a:t>
                      </a:r>
                      <a:endParaRPr sz="800" b="1" i="0" u="none" strike="noStrike" cap="none" dirty="0">
                        <a:solidFill>
                          <a:schemeClr val="bg1"/>
                        </a:solidFill>
                        <a:latin typeface="Prompt Medium" panose="00000600000000000000" pitchFamily="2" charset="-34"/>
                        <a:ea typeface="Prompt"/>
                        <a:cs typeface="Prompt Medium" panose="00000600000000000000" pitchFamily="2" charset="-34"/>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l" rtl="0">
                        <a:lnSpc>
                          <a:spcPct val="100000"/>
                        </a:lnSpc>
                        <a:spcBef>
                          <a:spcPts val="0"/>
                        </a:spcBef>
                        <a:spcAft>
                          <a:spcPts val="0"/>
                        </a:spcAft>
                        <a:buClr>
                          <a:schemeClr val="dk1"/>
                        </a:buClr>
                        <a:buSzPts val="650"/>
                        <a:buFont typeface="Prompt"/>
                        <a:buNone/>
                      </a:pPr>
                      <a:r>
                        <a:rPr lang="en-US" sz="700" b="0" i="0" u="none" strike="noStrike" cap="none" dirty="0">
                          <a:latin typeface="Prompt" panose="00000500000000000000" pitchFamily="2" charset="-34"/>
                          <a:ea typeface="Prompt"/>
                          <a:cs typeface="Prompt" panose="00000500000000000000" pitchFamily="2" charset="-34"/>
                          <a:sym typeface="Prompt"/>
                        </a:rPr>
                        <a:t>  T</a:t>
                      </a:r>
                      <a:r>
                        <a:rPr lang="en-US" sz="700" dirty="0">
                          <a:latin typeface="Prompt" panose="00000500000000000000" pitchFamily="2" charset="-34"/>
                          <a:cs typeface="Prompt" panose="00000500000000000000" pitchFamily="2" charset="-34"/>
                        </a:rPr>
                        <a:t>he total number, in dollars, that you sell in a single year</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cs typeface="Prompt" panose="00000500000000000000" pitchFamily="2" charset="-34"/>
                          <a:sym typeface="Prompt"/>
                        </a:rPr>
                        <a:t>Sales went down from the previous round</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ctr" rtl="0">
                        <a:lnSpc>
                          <a:spcPct val="100000"/>
                        </a:lnSpc>
                        <a:spcBef>
                          <a:spcPts val="0"/>
                        </a:spcBef>
                        <a:spcAft>
                          <a:spcPts val="0"/>
                        </a:spcAft>
                        <a:buNone/>
                      </a:pPr>
                      <a:r>
                        <a:rPr lang="en-US" sz="700" b="0" i="0" u="none" strike="noStrike" cap="none" dirty="0">
                          <a:solidFill>
                            <a:srgbClr val="3A3A3A"/>
                          </a:solidFill>
                          <a:latin typeface="Prompt" panose="00000500000000000000" pitchFamily="2" charset="-34"/>
                          <a:ea typeface="Prompt"/>
                          <a:cs typeface="Prompt" panose="00000500000000000000" pitchFamily="2" charset="-34"/>
                          <a:sym typeface="Prompt"/>
                        </a:rPr>
                        <a:t>Sales went up from the previous round</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p>
                      <a:pPr marL="0" marR="0" lvl="0" indent="0" algn="ctr" rtl="0">
                        <a:lnSpc>
                          <a:spcPct val="100000"/>
                        </a:lnSpc>
                        <a:spcBef>
                          <a:spcPts val="0"/>
                        </a:spcBef>
                        <a:spcAft>
                          <a:spcPts val="0"/>
                        </a:spcAft>
                        <a:buNone/>
                      </a:pP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1029752">
                <a:tc>
                  <a:txBody>
                    <a:bodyPr/>
                    <a:lstStyle/>
                    <a:p>
                      <a:pPr marL="0" marR="0" lvl="0" indent="0" algn="ctr" rtl="0">
                        <a:lnSpc>
                          <a:spcPct val="100000"/>
                        </a:lnSpc>
                        <a:spcBef>
                          <a:spcPts val="0"/>
                        </a:spcBef>
                        <a:spcAft>
                          <a:spcPts val="0"/>
                        </a:spcAft>
                        <a:buNone/>
                      </a:pPr>
                      <a:r>
                        <a:rPr lang="en-US" sz="800" b="0" i="0" u="none" strike="noStrike" cap="none" dirty="0">
                          <a:solidFill>
                            <a:schemeClr val="bg1"/>
                          </a:solidFill>
                          <a:latin typeface="Prompt Medium" panose="00000600000000000000" pitchFamily="2" charset="-34"/>
                          <a:ea typeface="Prompt"/>
                          <a:cs typeface="Prompt Medium" panose="00000600000000000000" pitchFamily="2" charset="-34"/>
                          <a:sym typeface="Prompt SemiBold"/>
                        </a:rPr>
                        <a:t>Profit</a:t>
                      </a:r>
                    </a:p>
                    <a:p>
                      <a:pPr marL="0" marR="0" lvl="0" indent="0" algn="ctr" rtl="0">
                        <a:lnSpc>
                          <a:spcPct val="100000"/>
                        </a:lnSpc>
                        <a:spcBef>
                          <a:spcPts val="0"/>
                        </a:spcBef>
                        <a:spcAft>
                          <a:spcPts val="0"/>
                        </a:spcAft>
                        <a:buNone/>
                      </a:pPr>
                      <a:r>
                        <a:rPr lang="en-US" sz="800" b="0" i="0" u="none" strike="noStrike" cap="none" dirty="0">
                          <a:solidFill>
                            <a:schemeClr val="bg1"/>
                          </a:solidFill>
                          <a:latin typeface="Prompt Medium" panose="00000600000000000000" pitchFamily="2" charset="-34"/>
                          <a:ea typeface="Prompt"/>
                          <a:cs typeface="Prompt Medium" panose="00000600000000000000" pitchFamily="2" charset="-34"/>
                          <a:sym typeface="Prompt SemiBold"/>
                        </a:rPr>
                        <a:t>5%</a:t>
                      </a:r>
                      <a:endParaRPr lang="en-US" sz="800" b="1" i="1" u="none" strike="noStrike" cap="none" dirty="0">
                        <a:solidFill>
                          <a:schemeClr val="bg1"/>
                        </a:solidFill>
                        <a:latin typeface="Prompt Medium" panose="00000600000000000000" pitchFamily="2" charset="-34"/>
                        <a:ea typeface="Prompt"/>
                        <a:cs typeface="Prompt Medium" panose="00000600000000000000" pitchFamily="2" charset="-34"/>
                        <a:sym typeface="Prompt"/>
                      </a:endParaRPr>
                    </a:p>
                    <a:p>
                      <a:pPr marL="0" marR="0" lvl="0" indent="0" algn="ctr" rtl="0">
                        <a:lnSpc>
                          <a:spcPct val="100000"/>
                        </a:lnSpc>
                        <a:spcBef>
                          <a:spcPts val="0"/>
                        </a:spcBef>
                        <a:spcAft>
                          <a:spcPts val="0"/>
                        </a:spcAft>
                        <a:buNone/>
                      </a:pPr>
                      <a:endParaRPr sz="800" b="1" i="0" u="none" strike="noStrike" cap="none" dirty="0">
                        <a:solidFill>
                          <a:srgbClr val="3A3A3A"/>
                        </a:solidFill>
                        <a:latin typeface="Prompt Medium" panose="00000600000000000000" pitchFamily="2" charset="-34"/>
                        <a:ea typeface="Prompt SemiBold"/>
                        <a:cs typeface="Prompt Medium" panose="00000600000000000000" pitchFamily="2" charset="-34"/>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l"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T</a:t>
                      </a:r>
                      <a:r>
                        <a:rPr lang="en-US" sz="700" dirty="0">
                          <a:latin typeface="Prompt" panose="00000500000000000000" pitchFamily="2" charset="-34"/>
                          <a:cs typeface="Prompt" panose="00000500000000000000" pitchFamily="2" charset="-34"/>
                        </a:rPr>
                        <a:t>he total number, in dollars, that you make after all revenue and costs are accounted for</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ctr" rtl="0">
                        <a:lnSpc>
                          <a:spcPct val="100000"/>
                        </a:lnSpc>
                        <a:spcBef>
                          <a:spcPts val="0"/>
                        </a:spcBef>
                        <a:spcAft>
                          <a:spcPts val="0"/>
                        </a:spcAft>
                        <a:buNone/>
                      </a:pPr>
                      <a:r>
                        <a:rPr lang="en-US" sz="700" b="0" i="0" u="none" strike="noStrike" cap="none" dirty="0">
                          <a:solidFill>
                            <a:srgbClr val="3A3A3A"/>
                          </a:solidFill>
                          <a:latin typeface="Prompt" panose="00000500000000000000" pitchFamily="2" charset="-34"/>
                          <a:ea typeface="Prompt"/>
                          <a:cs typeface="Prompt" panose="00000500000000000000" pitchFamily="2" charset="-34"/>
                          <a:sym typeface="Prompt"/>
                        </a:rPr>
                        <a:t>Profit went down from the previous round</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ctr" rtl="0">
                        <a:lnSpc>
                          <a:spcPct val="100000"/>
                        </a:lnSpc>
                        <a:spcBef>
                          <a:spcPts val="0"/>
                        </a:spcBef>
                        <a:spcAft>
                          <a:spcPts val="0"/>
                        </a:spcAft>
                        <a:buNone/>
                      </a:pPr>
                      <a:r>
                        <a:rPr lang="en-US" sz="700" b="0" i="0" u="none" strike="noStrike" cap="none" dirty="0">
                          <a:solidFill>
                            <a:srgbClr val="3A3A3A"/>
                          </a:solidFill>
                          <a:latin typeface="Prompt" panose="00000500000000000000" pitchFamily="2" charset="-34"/>
                          <a:ea typeface="Prompt"/>
                          <a:cs typeface="Prompt" panose="00000500000000000000" pitchFamily="2" charset="-34"/>
                          <a:sym typeface="Prompt"/>
                        </a:rPr>
                        <a:t>Profit went up from the previous round</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649291">
                <a:tc>
                  <a:txBody>
                    <a:bodyPr/>
                    <a:lstStyle/>
                    <a:p>
                      <a:pPr marL="0" marR="0" lvl="0" indent="0" algn="ctr" rtl="0">
                        <a:lnSpc>
                          <a:spcPct val="100000"/>
                        </a:lnSpc>
                        <a:spcBef>
                          <a:spcPts val="0"/>
                        </a:spcBef>
                        <a:spcAft>
                          <a:spcPts val="0"/>
                        </a:spcAft>
                        <a:buNone/>
                      </a:pPr>
                      <a:r>
                        <a:rPr lang="en-US" sz="800" b="1" i="0" u="none" strike="noStrike" cap="none" dirty="0">
                          <a:solidFill>
                            <a:schemeClr val="bg1"/>
                          </a:solidFill>
                          <a:latin typeface="Prompt Medium" panose="00000600000000000000" pitchFamily="2" charset="-34"/>
                          <a:ea typeface="Prompt"/>
                          <a:cs typeface="Prompt Medium" panose="00000600000000000000" pitchFamily="2" charset="-34"/>
                          <a:sym typeface="Prompt"/>
                        </a:rPr>
                        <a:t>Stock Price</a:t>
                      </a:r>
                    </a:p>
                    <a:p>
                      <a:pPr marL="0" marR="0" lvl="0" indent="0" algn="ctr" rtl="0">
                        <a:lnSpc>
                          <a:spcPct val="100000"/>
                        </a:lnSpc>
                        <a:spcBef>
                          <a:spcPts val="0"/>
                        </a:spcBef>
                        <a:spcAft>
                          <a:spcPts val="0"/>
                        </a:spcAft>
                        <a:buNone/>
                      </a:pPr>
                      <a:r>
                        <a:rPr lang="en-US" sz="800" b="1" i="0" u="none" strike="noStrike" cap="none" dirty="0">
                          <a:solidFill>
                            <a:schemeClr val="bg1"/>
                          </a:solidFill>
                          <a:latin typeface="Prompt Medium" panose="00000600000000000000" pitchFamily="2" charset="-34"/>
                          <a:ea typeface="Prompt"/>
                          <a:cs typeface="Prompt Medium" panose="00000600000000000000" pitchFamily="2" charset="-34"/>
                          <a:sym typeface="Prompt"/>
                        </a:rPr>
                        <a:t>3%</a:t>
                      </a:r>
                    </a:p>
                    <a:p>
                      <a:pPr marL="0" marR="0" lvl="0" indent="0" algn="ctr" rtl="0">
                        <a:lnSpc>
                          <a:spcPct val="100000"/>
                        </a:lnSpc>
                        <a:spcBef>
                          <a:spcPts val="0"/>
                        </a:spcBef>
                        <a:spcAft>
                          <a:spcPts val="0"/>
                        </a:spcAft>
                        <a:buNone/>
                      </a:pPr>
                      <a:endParaRPr sz="800" dirty="0">
                        <a:latin typeface="Prompt Medium" panose="00000600000000000000" pitchFamily="2" charset="-34"/>
                        <a:cs typeface="Prompt Medium" panose="00000600000000000000" pitchFamily="2" charset="-34"/>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l"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T</a:t>
                      </a:r>
                      <a:r>
                        <a:rPr lang="en-US" sz="700" dirty="0">
                          <a:latin typeface="Prompt" panose="00000500000000000000" pitchFamily="2" charset="-34"/>
                          <a:cs typeface="Prompt" panose="00000500000000000000" pitchFamily="2" charset="-34"/>
                        </a:rPr>
                        <a:t>he value per share that your company is traded at on the public stock exchange</a:t>
                      </a:r>
                      <a:endParaRPr sz="700" dirty="0">
                        <a:latin typeface="Prompt" panose="00000500000000000000" pitchFamily="2" charset="-34"/>
                        <a:cs typeface="Prompt" panose="00000500000000000000" pitchFamily="2" charset="-34"/>
                      </a:endParaRPr>
                    </a:p>
                    <a:p>
                      <a:pPr marL="0" marR="0" lvl="0" indent="0" algn="l" rtl="0">
                        <a:lnSpc>
                          <a:spcPct val="100000"/>
                        </a:lnSpc>
                        <a:spcBef>
                          <a:spcPts val="0"/>
                        </a:spcBef>
                        <a:spcAft>
                          <a:spcPts val="0"/>
                        </a:spcAft>
                        <a:buNone/>
                      </a:pPr>
                      <a:r>
                        <a:rPr lang="en-US" sz="700" b="0" i="0" u="none" strike="noStrike" cap="none" dirty="0">
                          <a:solidFill>
                            <a:srgbClr val="3A3A3A"/>
                          </a:solidFill>
                          <a:latin typeface="Prompt" panose="00000500000000000000" pitchFamily="2" charset="-34"/>
                          <a:ea typeface="Prompt"/>
                          <a:cs typeface="Prompt" panose="00000500000000000000" pitchFamily="2" charset="-34"/>
                          <a:sym typeface="Prompt"/>
                        </a:rPr>
                        <a:t>  </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cs typeface="Prompt" panose="00000500000000000000" pitchFamily="2" charset="-34"/>
                          <a:sym typeface="Prompt"/>
                        </a:rPr>
                        <a:t>Stock Price went down from the previous round</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cs typeface="Prompt" panose="00000500000000000000" pitchFamily="2" charset="-34"/>
                          <a:sym typeface="Prompt"/>
                        </a:rPr>
                        <a:t>Stock Price went up from the previous round</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1373165">
                <a:tc>
                  <a:txBody>
                    <a:bodyPr/>
                    <a:lstStyle/>
                    <a:p>
                      <a:pPr marL="0" marR="0" lvl="0" indent="0" algn="ctr" rtl="0">
                        <a:lnSpc>
                          <a:spcPct val="100000"/>
                        </a:lnSpc>
                        <a:spcBef>
                          <a:spcPts val="0"/>
                        </a:spcBef>
                        <a:spcAft>
                          <a:spcPts val="0"/>
                        </a:spcAft>
                        <a:buNone/>
                      </a:pPr>
                      <a:r>
                        <a:rPr lang="en-US" sz="800" b="1" i="0" u="none" strike="noStrike" cap="none" dirty="0">
                          <a:solidFill>
                            <a:schemeClr val="bg1"/>
                          </a:solidFill>
                          <a:latin typeface="Prompt Medium" panose="00000600000000000000" pitchFamily="2" charset="-34"/>
                          <a:ea typeface="Prompt"/>
                          <a:cs typeface="Prompt Medium" panose="00000600000000000000" pitchFamily="2" charset="-34"/>
                          <a:sym typeface="Prompt"/>
                        </a:rPr>
                        <a:t>Contribution Margin </a:t>
                      </a:r>
                    </a:p>
                    <a:p>
                      <a:pPr marL="0" marR="0" lvl="0" indent="0" algn="ctr" rtl="0">
                        <a:lnSpc>
                          <a:spcPct val="100000"/>
                        </a:lnSpc>
                        <a:spcBef>
                          <a:spcPts val="0"/>
                        </a:spcBef>
                        <a:spcAft>
                          <a:spcPts val="0"/>
                        </a:spcAft>
                        <a:buNone/>
                      </a:pPr>
                      <a:r>
                        <a:rPr lang="en-US" sz="800" b="1" i="0" u="none" strike="noStrike" cap="none" dirty="0">
                          <a:solidFill>
                            <a:schemeClr val="bg1"/>
                          </a:solidFill>
                          <a:latin typeface="Prompt Medium" panose="00000600000000000000" pitchFamily="2" charset="-34"/>
                          <a:ea typeface="Prompt"/>
                          <a:cs typeface="Prompt Medium" panose="00000600000000000000" pitchFamily="2" charset="-34"/>
                          <a:sym typeface="Prompt"/>
                        </a:rPr>
                        <a:t>3%</a:t>
                      </a:r>
                    </a:p>
                    <a:p>
                      <a:pPr marL="0" marR="0" lvl="0" indent="0" algn="ctr" rtl="0">
                        <a:lnSpc>
                          <a:spcPct val="100000"/>
                        </a:lnSpc>
                        <a:spcBef>
                          <a:spcPts val="0"/>
                        </a:spcBef>
                        <a:spcAft>
                          <a:spcPts val="0"/>
                        </a:spcAft>
                        <a:buNone/>
                      </a:pPr>
                      <a:endParaRPr sz="800" dirty="0">
                        <a:latin typeface="Prompt Medium" panose="00000600000000000000" pitchFamily="2" charset="-34"/>
                        <a:cs typeface="Prompt Medium" panose="00000600000000000000" pitchFamily="2" charset="-34"/>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dirty="0">
                        <a:latin typeface="Prompt" panose="00000500000000000000" pitchFamily="2" charset="-34"/>
                        <a:cs typeface="Prompt" panose="00000500000000000000" pitchFamily="2" charset="-34"/>
                      </a:endParaRPr>
                    </a:p>
                    <a:p>
                      <a:pPr marL="0" marR="0" lvl="0" indent="0" algn="l"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T</a:t>
                      </a:r>
                      <a:r>
                        <a:rPr lang="en-US" sz="700" dirty="0">
                          <a:latin typeface="Prompt" panose="00000500000000000000" pitchFamily="2" charset="-34"/>
                          <a:cs typeface="Prompt" panose="00000500000000000000" pitchFamily="2" charset="-34"/>
                        </a:rPr>
                        <a:t>he percentage your company earns on the sale of each unit. This is calculated by taking sales minus variable costs, and dividing by overall sales</a:t>
                      </a:r>
                      <a:endParaRPr sz="700" dirty="0">
                        <a:latin typeface="Prompt" panose="00000500000000000000" pitchFamily="2" charset="-34"/>
                        <a:cs typeface="Prompt" panose="00000500000000000000" pitchFamily="2" charset="-34"/>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cs typeface="Prompt" panose="00000500000000000000" pitchFamily="2" charset="-34"/>
                          <a:sym typeface="Prompt"/>
                        </a:rPr>
                        <a:t>Contribution Margin went down from the previous round</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cs typeface="Prompt" panose="00000500000000000000" pitchFamily="2" charset="-34"/>
                          <a:sym typeface="Prompt"/>
                        </a:rPr>
                        <a:t>Contribution Margin went up from the previous round</a:t>
                      </a:r>
                      <a:endParaRPr sz="7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4"/>
                  </a:ext>
                </a:extLst>
              </a:tr>
              <a:tr h="1230679">
                <a:tc>
                  <a:txBody>
                    <a:bodyPr/>
                    <a:lstStyle/>
                    <a:p>
                      <a:pPr marL="0" marR="0" lvl="0" indent="0" algn="ctr" rtl="0">
                        <a:lnSpc>
                          <a:spcPct val="100000"/>
                        </a:lnSpc>
                        <a:spcBef>
                          <a:spcPts val="0"/>
                        </a:spcBef>
                        <a:spcAft>
                          <a:spcPts val="0"/>
                        </a:spcAft>
                        <a:buNone/>
                      </a:pPr>
                      <a:r>
                        <a:rPr lang="en-US" sz="900" b="1" i="0" u="none" strike="noStrike" cap="none" dirty="0">
                          <a:solidFill>
                            <a:schemeClr val="bg1"/>
                          </a:solidFill>
                          <a:latin typeface="Prompt Medium" panose="00000600000000000000" pitchFamily="2" charset="-34"/>
                          <a:ea typeface="Prompt"/>
                          <a:cs typeface="Prompt Medium" panose="00000600000000000000" pitchFamily="2" charset="-34"/>
                          <a:sym typeface="Prompt"/>
                        </a:rPr>
                        <a:t>Emergency Loan</a:t>
                      </a:r>
                    </a:p>
                    <a:p>
                      <a:pPr marL="0" marR="0" lvl="0" indent="0" algn="ctr" rtl="0">
                        <a:lnSpc>
                          <a:spcPct val="100000"/>
                        </a:lnSpc>
                        <a:spcBef>
                          <a:spcPts val="0"/>
                        </a:spcBef>
                        <a:spcAft>
                          <a:spcPts val="0"/>
                        </a:spcAft>
                        <a:buNone/>
                      </a:pPr>
                      <a:r>
                        <a:rPr lang="en-US" sz="900" b="1" i="0" u="none" strike="noStrike" cap="none" dirty="0">
                          <a:solidFill>
                            <a:schemeClr val="bg1"/>
                          </a:solidFill>
                          <a:latin typeface="Prompt Medium" panose="00000600000000000000" pitchFamily="2" charset="-34"/>
                          <a:ea typeface="Prompt"/>
                          <a:cs typeface="Prompt Medium" panose="00000600000000000000" pitchFamily="2" charset="-34"/>
                          <a:sym typeface="Prompt"/>
                        </a:rPr>
                        <a:t>3%</a:t>
                      </a:r>
                    </a:p>
                  </a:txBody>
                  <a:tcPr marL="14875" marR="1487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dirty="0">
                          <a:latin typeface="Prompt" panose="00000500000000000000" pitchFamily="2" charset="-34"/>
                          <a:ea typeface="Prompt"/>
                          <a:cs typeface="Prompt" panose="00000500000000000000" pitchFamily="2" charset="-34"/>
                          <a:sym typeface="Prompt"/>
                        </a:rPr>
                        <a:t> A </a:t>
                      </a:r>
                      <a:r>
                        <a:rPr lang="en-US" sz="700" dirty="0">
                          <a:latin typeface="Prompt" panose="00000500000000000000" pitchFamily="2" charset="-34"/>
                          <a:cs typeface="Prompt" panose="00000500000000000000" pitchFamily="2" charset="-34"/>
                        </a:rPr>
                        <a:t>loan provided when a company runs out of money during the year at an inflated interest rate</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lgn="ctr">
                      <a:solidFill>
                        <a:schemeClr val="dk1"/>
                      </a:solidFill>
                      <a:prstDash val="solid"/>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l" rtl="0">
                        <a:lnSpc>
                          <a:spcPct val="100000"/>
                        </a:lnSpc>
                        <a:spcBef>
                          <a:spcPts val="0"/>
                        </a:spcBef>
                        <a:spcAft>
                          <a:spcPts val="0"/>
                        </a:spcAft>
                        <a:buNone/>
                      </a:pPr>
                      <a:r>
                        <a:rPr lang="en-US" sz="700" b="0" i="0" u="none" strike="noStrike" cap="none" dirty="0">
                          <a:latin typeface="Prompt" panose="00000500000000000000" pitchFamily="2" charset="-34"/>
                          <a:cs typeface="Prompt" panose="00000500000000000000" pitchFamily="2" charset="-34"/>
                          <a:sym typeface="Prompt"/>
                        </a:rPr>
                        <a:t>The company needs an emergency loan</a:t>
                      </a:r>
                      <a:endParaRPr sz="700" dirty="0">
                        <a:latin typeface="Prompt" panose="00000500000000000000" pitchFamily="2" charset="-34"/>
                        <a:cs typeface="Prompt" panose="00000500000000000000" pitchFamily="2" charset="-34"/>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None/>
                      </a:pPr>
                      <a:endParaRPr sz="700" b="0" i="0" u="none" strike="noStrike" cap="none" dirty="0">
                        <a:latin typeface="Prompt" panose="00000500000000000000" pitchFamily="2" charset="-34"/>
                        <a:ea typeface="Prompt"/>
                        <a:cs typeface="Prompt" panose="00000500000000000000" pitchFamily="2" charset="-34"/>
                        <a:sym typeface="Prompt"/>
                      </a:endParaRPr>
                    </a:p>
                    <a:p>
                      <a:pPr marL="0" marR="0" lvl="0" indent="0" algn="l" rtl="0">
                        <a:lnSpc>
                          <a:spcPct val="100000"/>
                        </a:lnSpc>
                        <a:spcBef>
                          <a:spcPts val="0"/>
                        </a:spcBef>
                        <a:spcAft>
                          <a:spcPts val="0"/>
                        </a:spcAft>
                        <a:buNone/>
                      </a:pPr>
                      <a:r>
                        <a:rPr lang="en-US" sz="700" b="0" i="0" u="none" strike="noStrike" cap="none" dirty="0">
                          <a:solidFill>
                            <a:srgbClr val="3A3A3A"/>
                          </a:solidFill>
                          <a:latin typeface="Prompt" panose="00000500000000000000" pitchFamily="2" charset="-34"/>
                          <a:ea typeface="Prompt"/>
                          <a:cs typeface="Prompt" panose="00000500000000000000" pitchFamily="2" charset="-34"/>
                          <a:sym typeface="Prompt"/>
                        </a:rPr>
                        <a:t>The company does not need an emergency loan</a:t>
                      </a:r>
                      <a:endParaRPr sz="700" b="0" i="0" u="none" strike="noStrike" cap="none" dirty="0">
                        <a:solidFill>
                          <a:srgbClr val="3A3A3A"/>
                        </a:solidFill>
                        <a:latin typeface="Prompt" panose="00000500000000000000" pitchFamily="2" charset="-34"/>
                        <a:ea typeface="Prompt"/>
                        <a:cs typeface="Prompt" panose="00000500000000000000" pitchFamily="2" charset="-34"/>
                        <a:sym typeface="Prompt"/>
                      </a:endParaRPr>
                    </a:p>
                  </a:txBody>
                  <a:tcPr marL="14875" marR="14875" marT="0" marB="0">
                    <a:lnL w="9525" cap="flat" cmpd="sng" algn="ctr">
                      <a:solidFill>
                        <a:schemeClr val="dk1"/>
                      </a:solidFill>
                      <a:prstDash val="dot"/>
                      <a:round/>
                      <a:headEnd type="none" w="sm" len="sm"/>
                      <a:tailEnd type="none" w="sm" len="sm"/>
                    </a:lnL>
                    <a:lnR w="9525" cap="flat" cmpd="sng" algn="ctr">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448342919"/>
                  </a:ext>
                </a:extLst>
              </a:tr>
            </a:tbl>
          </a:graphicData>
        </a:graphic>
      </p:graphicFrame>
      <p:sp>
        <p:nvSpPr>
          <p:cNvPr id="2" name="Slide Number Placeholder 1">
            <a:extLst>
              <a:ext uri="{FF2B5EF4-FFF2-40B4-BE49-F238E27FC236}">
                <a16:creationId xmlns:a16="http://schemas.microsoft.com/office/drawing/2014/main" id="{8C934D65-ADEB-4147-9A6D-FA1353B273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08730312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55C87A880BDD41ADBF285ABF8C3AD5" ma:contentTypeVersion="4" ma:contentTypeDescription="Create a new document." ma:contentTypeScope="" ma:versionID="c50abd08d8a2f1a09295ad75a957940b">
  <xsd:schema xmlns:xsd="http://www.w3.org/2001/XMLSchema" xmlns:xs="http://www.w3.org/2001/XMLSchema" xmlns:p="http://schemas.microsoft.com/office/2006/metadata/properties" xmlns:ns2="e890bdda-c413-48bc-bf29-df0f26c65c0e" targetNamespace="http://schemas.microsoft.com/office/2006/metadata/properties" ma:root="true" ma:fieldsID="f3ae263948d33f6150820f3cbc1f447e" ns2:_="">
    <xsd:import namespace="e890bdda-c413-48bc-bf29-df0f26c65c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90bdda-c413-48bc-bf29-df0f26c65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858F5E-0789-42A6-8BC7-8514957FBAF5}"/>
</file>

<file path=customXml/itemProps2.xml><?xml version="1.0" encoding="utf-8"?>
<ds:datastoreItem xmlns:ds="http://schemas.openxmlformats.org/officeDocument/2006/customXml" ds:itemID="{6CB94727-9A0E-4E95-8732-535B49927D3C}"/>
</file>

<file path=customXml/itemProps3.xml><?xml version="1.0" encoding="utf-8"?>
<ds:datastoreItem xmlns:ds="http://schemas.openxmlformats.org/officeDocument/2006/customXml" ds:itemID="{D406F6FA-F74D-44E9-9A37-4276B618F3DE}"/>
</file>

<file path=docProps/app.xml><?xml version="1.0" encoding="utf-8"?>
<Properties xmlns="http://schemas.openxmlformats.org/officeDocument/2006/extended-properties" xmlns:vt="http://schemas.openxmlformats.org/officeDocument/2006/docPropsVTypes">
  <TotalTime>2009</TotalTime>
  <Words>4969</Words>
  <Application>Microsoft Office PowerPoint</Application>
  <PresentationFormat>Custom</PresentationFormat>
  <Paragraphs>779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Prompt</vt:lpstr>
      <vt:lpstr>Prompt SemiBold</vt:lpstr>
      <vt:lpstr>Noto Sans Symbols</vt:lpstr>
      <vt:lpstr>Times New Roman</vt:lpstr>
      <vt:lpstr>Arial</vt:lpstr>
      <vt:lpstr>Calibri</vt:lpstr>
      <vt:lpstr>Prompt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PACHRITA KONGSAWAT</dc:creator>
  <cp:lastModifiedBy>Ravisara Narula</cp:lastModifiedBy>
  <cp:revision>62</cp:revision>
  <dcterms:created xsi:type="dcterms:W3CDTF">2021-05-20T15:34:53Z</dcterms:created>
  <dcterms:modified xsi:type="dcterms:W3CDTF">2023-11-06T03:38:42Z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0x010100E855C87A880BDD41ADBF285ABF8C3AD5</vt:lpwstr>
  </property>
</Properties>
</file>