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86" r:id="rId6"/>
    <p:sldId id="299" r:id="rId7"/>
    <p:sldId id="301" r:id="rId8"/>
    <p:sldId id="303" r:id="rId9"/>
    <p:sldId id="305" r:id="rId10"/>
    <p:sldId id="304" r:id="rId11"/>
    <p:sldId id="308" r:id="rId12"/>
    <p:sldId id="309" r:id="rId13"/>
    <p:sldId id="310" r:id="rId14"/>
    <p:sldId id="311" r:id="rId15"/>
    <p:sldId id="315" r:id="rId16"/>
    <p:sldId id="312" r:id="rId17"/>
    <p:sldId id="313" r:id="rId18"/>
    <p:sldId id="314"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1FF"/>
    <a:srgbClr val="FF0000"/>
    <a:srgbClr val="00CC00"/>
    <a:srgbClr val="99FF66"/>
    <a:srgbClr val="FF5050"/>
    <a:srgbClr val="01ED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1966" autoAdjust="0"/>
  </p:normalViewPr>
  <p:slideViewPr>
    <p:cSldViewPr snapToGrid="0">
      <p:cViewPr varScale="1">
        <p:scale>
          <a:sx n="76" d="100"/>
          <a:sy n="76" d="100"/>
        </p:scale>
        <p:origin x="1556" y="48"/>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4/16/2025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quantified colors in each image. In the image dataset, each pixel is defined with a red, green, and blue value, also known as RGB. I defined nine colors with RGB values. For each image in the dataset, I calculated the Euclidean distance to each point. Each pixel was known by the color closest to its RGB value. For example, a pixel that is 250 red, 240, green, and 230 blue would be closest to white, increasing the white count for that image. Then, I converted the color counts to percentages.</a:t>
            </a:r>
          </a:p>
          <a:p>
            <a:endParaRPr lang="en-US" dirty="0"/>
          </a:p>
          <a:p>
            <a:r>
              <a:rPr lang="en-US" dirty="0"/>
              <a:t>Charizard’s color percentages are in this pie chart. Charizard is about 35% orange, 30% black, and so on. You’re probably wondering why Charizard is 20% green and 0% blue. That’s because its wings are slightly closer to green than blue by these definitions.</a:t>
            </a:r>
          </a:p>
          <a:p>
            <a:endParaRPr lang="en-US" dirty="0"/>
          </a:p>
          <a:p>
            <a:r>
              <a:rPr lang="en-US" dirty="0"/>
              <a:t>Before using these percentages in the data set, they were also standardized before usage. The outline present on each image is black, so we need to ensure that this feature does not become too impactful in the analysis.</a:t>
            </a:r>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407921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scaled the in-game statistics. This helped account for the outlying points, especially in health points and defense. Here, you’ll see the frequency of each stat’s value.</a:t>
            </a:r>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4070755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representing the process I followed. Each model was placed in a multi-label classification wrapper. This means that each time the model made a prediction, it attempted to predict both types of the Pokémon. If it predicted that the Pokémon only had one type, the second type was labeled as “None”.</a:t>
            </a:r>
          </a:p>
          <a:p>
            <a:endParaRPr lang="en-US" dirty="0"/>
          </a:p>
          <a:p>
            <a:r>
              <a:rPr lang="en-US" dirty="0"/>
              <a:t>First, I trained a decision tree and a k-nearest neighbors model on the in-game statistics. Next, I trained a decision tree, a random forest, and a multi-layer perceptron neural network on the image color data. I also performed clustering on the image colors using the K-Means algorithm. I created 8 clusters, because this aligned best with the distribution of colors. I trained a decision tree on just the image color clusters. Finally, I trained decision trees on the combinations of different data sets. These combinations were the in-game statistics and image colors, the in-game statistics and color clusters, and the image colors and the color clusters.</a:t>
            </a:r>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2064655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each model performed on the test data. “Either-type accuracy” refers to whether at least one of the model’s type predictions was correct. “Both types” refers to whether the model accurately predicted both types.</a:t>
            </a:r>
          </a:p>
          <a:p>
            <a:endParaRPr lang="en-US" dirty="0"/>
          </a:p>
          <a:p>
            <a:r>
              <a:rPr lang="en-US" dirty="0"/>
              <a:t>You can read the data for yourself, but I’d like to highlight a few specifics. First, the models trained on the in-game statistics performed very poorly. These stats have very little, if any, correlation with types. The color data had the same issue.</a:t>
            </a:r>
          </a:p>
          <a:p>
            <a:endParaRPr lang="en-US" dirty="0"/>
          </a:p>
          <a:p>
            <a:r>
              <a:rPr lang="en-US" dirty="0"/>
              <a:t>However, the predictions based on the color clusters were far more successful. Although the clustering algorithm only identified 8 clusters (compared to the 18 overall types that exist), this information was very useful to predictions. Predictions based solely on color clusters were accurate more than half of the time. Augmenting other data sets with the color cluster data drastically improved their performance.</a:t>
            </a:r>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455292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666411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dirty="0">
                <a:solidFill>
                  <a:srgbClr val="000000"/>
                </a:solidFill>
                <a:effectLst/>
                <a:latin typeface="Times New Roman" panose="02020603050405020304" pitchFamily="18" charset="0"/>
                <a:ea typeface="Times New Roman" panose="02020603050405020304" pitchFamily="18" charset="0"/>
              </a:rPr>
              <a:t>Pokémon </a:t>
            </a:r>
            <a:r>
              <a:rPr lang="en-US" sz="1800" b="0" dirty="0">
                <a:effectLst/>
                <a:latin typeface="Times New Roman" panose="02020603050405020304" pitchFamily="18" charset="0"/>
                <a:ea typeface="Times New Roman" panose="02020603050405020304" pitchFamily="18" charset="0"/>
              </a:rPr>
              <a:t>are fictional creatures from a video game series of the same name. There are over 1,000 Pokémon species. This one is called Pikachu.</a:t>
            </a:r>
            <a:endParaRPr lang="en-US" b="0"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Pokémon is labeled with exactly 1 or 2 “types” from a list of 18 types. These types have names like Fire, Water, and Grass.</a:t>
            </a: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565627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predict Pokémon types?</a:t>
            </a: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850236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9BFE5-5018-3193-D70F-E5907B2A74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BAF2AA-BF03-1C17-B431-1A9C07A6E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8E856-37AA-5005-EFD2-6D6E70D9286F}"/>
              </a:ext>
            </a:extLst>
          </p:cNvPr>
          <p:cNvSpPr>
            <a:spLocks noGrp="1"/>
          </p:cNvSpPr>
          <p:nvPr>
            <p:ph type="body" idx="1"/>
          </p:nvPr>
        </p:nvSpPr>
        <p:spPr/>
        <p:txBody>
          <a:bodyPr/>
          <a:lstStyle/>
          <a:p>
            <a:r>
              <a:rPr lang="en-US" sz="1800" b="0" dirty="0">
                <a:effectLst/>
                <a:latin typeface="Times New Roman" panose="02020603050405020304" pitchFamily="18" charset="0"/>
                <a:ea typeface="Times New Roman" panose="02020603050405020304" pitchFamily="18" charset="0"/>
              </a:rPr>
              <a:t>Although a Pokémon’s appearance may provide some indication of its type, it is sometimes difficult for a human to identify what type(s) a Pokémon is from appearance alone.</a:t>
            </a:r>
            <a:endParaRPr lang="en-US" sz="1800" b="0" dirty="0">
              <a:effectLst/>
              <a:latin typeface="Times New Roman" panose="02020603050405020304" pitchFamily="18" charset="0"/>
            </a:endParaRPr>
          </a:p>
          <a:p>
            <a:endParaRPr lang="en-US" sz="1800" b="0" dirty="0">
              <a:effectLst/>
              <a:latin typeface="Times New Roman" panose="02020603050405020304" pitchFamily="18" charset="0"/>
            </a:endParaRPr>
          </a:p>
          <a:p>
            <a:r>
              <a:rPr lang="en-US" sz="1800" b="0" dirty="0">
                <a:effectLst/>
                <a:latin typeface="Times New Roman" panose="02020603050405020304" pitchFamily="18" charset="0"/>
              </a:rPr>
              <a:t>Let’s take Charizard, for example. Charizard has large wings, a flaming tail, and it’s shaped like a traditional Western dragon. Charizard mostly uses warm colors, like orange, further emphasizing its flame.</a:t>
            </a:r>
          </a:p>
          <a:p>
            <a:endParaRPr lang="en-US" sz="1800" b="0" dirty="0">
              <a:effectLst/>
              <a:latin typeface="Times New Roman" panose="02020603050405020304" pitchFamily="18" charset="0"/>
            </a:endParaRPr>
          </a:p>
          <a:p>
            <a:r>
              <a:rPr lang="en-US" sz="1800" b="0" dirty="0">
                <a:effectLst/>
                <a:latin typeface="Times New Roman" panose="02020603050405020304" pitchFamily="18" charset="0"/>
              </a:rPr>
              <a:t>What type or types do you think Charizard is? (Pause for input.) The wings hint that it’s a Flying type. The tail indicates it could be a Fire type. But what about that dragon-like appearance? Well, Charizard is a Fire and Flying type, but it’s not a dragon.</a:t>
            </a:r>
          </a:p>
        </p:txBody>
      </p:sp>
      <p:sp>
        <p:nvSpPr>
          <p:cNvPr id="4" name="Slide Number Placeholder 3">
            <a:extLst>
              <a:ext uri="{FF2B5EF4-FFF2-40B4-BE49-F238E27FC236}">
                <a16:creationId xmlns:a16="http://schemas.microsoft.com/office/drawing/2014/main" id="{3C315E95-7F46-E7CA-1769-FFE3616E4A3B}"/>
              </a:ext>
            </a:extLst>
          </p:cNvPr>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925319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can’t just look at the Pokémon to determine its type, what data can we use to automatically predict types?</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144314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used two data sets as a starting point for my analysis. First is a dataset of Pokémon images. Each Pokémon gets one image, taken from one of the Pokémon video games. Each image has a transparent background.</a:t>
            </a:r>
          </a:p>
          <a:p>
            <a:endParaRPr lang="en-US" dirty="0"/>
          </a:p>
          <a:p>
            <a:r>
              <a:rPr lang="en-US" dirty="0"/>
              <a:t>The next data set contains the Pokémon species’ in-game statistics. Each Pokémon has six main numeric attributes, health points, attack, defense, special attack, special defense, and speed. These numbers may range from 1 to 255, and different stats follow different distributions.</a:t>
            </a:r>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286927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data preprocessing.</a:t>
            </a: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100723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removed alternate forms of Pokémon. Most Pokémon do not have alternate forms, but some do. Including these alternate forms would cause particular Pokémon and types to be further overrepresented in the data sets. Additionally, there would be quite a bit of difficulty in combining the data sets due to their ways that their values were stored.</a:t>
            </a:r>
          </a:p>
          <a:p>
            <a:endParaRPr lang="en-US" dirty="0"/>
          </a:p>
          <a:p>
            <a:r>
              <a:rPr lang="en-US" dirty="0"/>
              <a:t>Charizard has alternate forms, including Mega Charizard X and Mega Charizard Y. I kept the normal Charizard but removed his variants.</a:t>
            </a:r>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481216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1" r:id="rId4"/>
    <p:sldLayoutId id="2147483659" r:id="rId5"/>
    <p:sldLayoutId id="2147483668" r:id="rId6"/>
    <p:sldLayoutId id="2147483669" r:id="rId7"/>
    <p:sldLayoutId id="2147483677"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3.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5.sv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2"/>
            <a:ext cx="10753997" cy="4350517"/>
          </a:xfrm>
        </p:spPr>
        <p:txBody>
          <a:bodyPr/>
          <a:lstStyle/>
          <a:p>
            <a:pPr>
              <a:lnSpc>
                <a:spcPct val="100000"/>
              </a:lnSpc>
            </a:pPr>
            <a:r>
              <a:rPr lang="en-US" dirty="0"/>
              <a:t>Classify Them All</a:t>
            </a:r>
            <a:br>
              <a:rPr lang="en-US" dirty="0"/>
            </a:br>
            <a:r>
              <a:rPr lang="en-US" sz="3600" dirty="0"/>
              <a:t>Predicting Pokémon Types with Machine Learning</a:t>
            </a:r>
            <a:br>
              <a:rPr lang="en-US" sz="3600" dirty="0"/>
            </a:br>
            <a:r>
              <a:rPr lang="en-US" sz="2800" dirty="0"/>
              <a:t>Scott Ratchford</a:t>
            </a:r>
            <a:endParaRPr lang="en-US" dirty="0"/>
          </a:p>
        </p:txBody>
      </p:sp>
      <p:pic>
        <p:nvPicPr>
          <p:cNvPr id="5" name="Picture 4">
            <a:extLst>
              <a:ext uri="{FF2B5EF4-FFF2-40B4-BE49-F238E27FC236}">
                <a16:creationId xmlns:a16="http://schemas.microsoft.com/office/drawing/2014/main" id="{CAFE49AB-2773-8F75-2774-E7988B0B10BA}"/>
              </a:ext>
            </a:extLst>
          </p:cNvPr>
          <p:cNvPicPr>
            <a:picLocks noChangeAspect="1"/>
          </p:cNvPicPr>
          <p:nvPr/>
        </p:nvPicPr>
        <p:blipFill rotWithShape="1">
          <a:blip r:embed="rId3"/>
          <a:srcRect l="9736" t="10837" r="10038" b="8561"/>
          <a:stretch/>
        </p:blipFill>
        <p:spPr>
          <a:xfrm>
            <a:off x="460354" y="4844686"/>
            <a:ext cx="1772044" cy="1780402"/>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0D4B0-8C2E-7655-F666-D783230B6D9A}"/>
            </a:ext>
          </a:extLst>
        </p:cNvPr>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7C662E77-4E57-FA52-DFD3-11112B5180AF}"/>
              </a:ext>
            </a:extLst>
          </p:cNvPr>
          <p:cNvSpPr/>
          <p:nvPr/>
        </p:nvSpPr>
        <p:spPr>
          <a:xfrm>
            <a:off x="1382233" y="2861813"/>
            <a:ext cx="3848986" cy="3450700"/>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C0BE1-07A5-CED7-5382-060867E55149}"/>
              </a:ext>
            </a:extLst>
          </p:cNvPr>
          <p:cNvSpPr>
            <a:spLocks noGrp="1"/>
          </p:cNvSpPr>
          <p:nvPr>
            <p:ph type="title"/>
          </p:nvPr>
        </p:nvSpPr>
        <p:spPr>
          <a:xfrm>
            <a:off x="1167492" y="1371600"/>
            <a:ext cx="5416188" cy="1490214"/>
          </a:xfrm>
        </p:spPr>
        <p:txBody>
          <a:bodyPr/>
          <a:lstStyle/>
          <a:p>
            <a:r>
              <a:rPr lang="en-US" sz="4800" dirty="0"/>
              <a:t>2. Quantified colors in each image</a:t>
            </a:r>
          </a:p>
        </p:txBody>
      </p:sp>
      <p:pic>
        <p:nvPicPr>
          <p:cNvPr id="4" name="Picture 3" descr="A colorful pie chart with different colored sections&#10;&#10;AI-generated content may be incorrect.">
            <a:extLst>
              <a:ext uri="{FF2B5EF4-FFF2-40B4-BE49-F238E27FC236}">
                <a16:creationId xmlns:a16="http://schemas.microsoft.com/office/drawing/2014/main" id="{10D31BCC-DFDA-525C-1F77-00BEE17EC53E}"/>
              </a:ext>
            </a:extLst>
          </p:cNvPr>
          <p:cNvPicPr>
            <a:picLocks noChangeAspect="1"/>
          </p:cNvPicPr>
          <p:nvPr/>
        </p:nvPicPr>
        <p:blipFill rotWithShape="1">
          <a:blip r:embed="rId3"/>
          <a:srcRect l="16682" t="5055" r="21788" b="12905"/>
          <a:stretch/>
        </p:blipFill>
        <p:spPr>
          <a:xfrm>
            <a:off x="7228538" y="2861814"/>
            <a:ext cx="3450699" cy="3450699"/>
          </a:xfrm>
          <a:prstGeom prst="roundRect">
            <a:avLst/>
          </a:prstGeom>
          <a:solidFill>
            <a:schemeClr val="bg1">
              <a:lumMod val="85000"/>
            </a:schemeClr>
          </a:solidFill>
        </p:spPr>
      </p:pic>
      <p:pic>
        <p:nvPicPr>
          <p:cNvPr id="9" name="Picture 8">
            <a:extLst>
              <a:ext uri="{FF2B5EF4-FFF2-40B4-BE49-F238E27FC236}">
                <a16:creationId xmlns:a16="http://schemas.microsoft.com/office/drawing/2014/main" id="{CD14E27B-D172-99D7-AFAB-7B46147E1453}"/>
              </a:ext>
            </a:extLst>
          </p:cNvPr>
          <p:cNvPicPr>
            <a:picLocks noChangeAspect="1"/>
          </p:cNvPicPr>
          <p:nvPr/>
        </p:nvPicPr>
        <p:blipFill>
          <a:blip r:embed="rId4"/>
          <a:srcRect l="21923" t="4965" r="12689" b="6265"/>
          <a:stretch/>
        </p:blipFill>
        <p:spPr>
          <a:xfrm>
            <a:off x="1750828" y="3002911"/>
            <a:ext cx="3111796" cy="3168503"/>
          </a:xfrm>
          <a:prstGeom prst="rect">
            <a:avLst/>
          </a:prstGeom>
        </p:spPr>
      </p:pic>
      <p:pic>
        <p:nvPicPr>
          <p:cNvPr id="19" name="Picture 18" descr="A cartoon of a dragon&#10;&#10;AI-generated content may be incorrect.">
            <a:extLst>
              <a:ext uri="{FF2B5EF4-FFF2-40B4-BE49-F238E27FC236}">
                <a16:creationId xmlns:a16="http://schemas.microsoft.com/office/drawing/2014/main" id="{1D3821A9-9F17-425B-5FD6-5C5A39558F0D}"/>
              </a:ext>
            </a:extLst>
          </p:cNvPr>
          <p:cNvPicPr>
            <a:picLocks noChangeAspect="1"/>
          </p:cNvPicPr>
          <p:nvPr/>
        </p:nvPicPr>
        <p:blipFill>
          <a:blip r:embed="rId5"/>
          <a:stretch>
            <a:fillRect/>
          </a:stretch>
        </p:blipFill>
        <p:spPr>
          <a:xfrm>
            <a:off x="7889871" y="356924"/>
            <a:ext cx="2128034" cy="1986165"/>
          </a:xfrm>
          <a:prstGeom prst="rect">
            <a:avLst/>
          </a:prstGeom>
          <a:ln w="28575">
            <a:solidFill>
              <a:schemeClr val="tx1"/>
            </a:solidFill>
          </a:ln>
        </p:spPr>
      </p:pic>
      <p:sp>
        <p:nvSpPr>
          <p:cNvPr id="20" name="TextBox 19">
            <a:extLst>
              <a:ext uri="{FF2B5EF4-FFF2-40B4-BE49-F238E27FC236}">
                <a16:creationId xmlns:a16="http://schemas.microsoft.com/office/drawing/2014/main" id="{819F9A10-C2CF-8EB1-6C71-7A710EA1F710}"/>
              </a:ext>
            </a:extLst>
          </p:cNvPr>
          <p:cNvSpPr txBox="1"/>
          <p:nvPr/>
        </p:nvSpPr>
        <p:spPr>
          <a:xfrm>
            <a:off x="7889871" y="2343089"/>
            <a:ext cx="2128034" cy="400110"/>
          </a:xfrm>
          <a:prstGeom prst="rect">
            <a:avLst/>
          </a:prstGeom>
          <a:noFill/>
        </p:spPr>
        <p:txBody>
          <a:bodyPr wrap="square" rtlCol="0">
            <a:spAutoFit/>
          </a:bodyPr>
          <a:lstStyle/>
          <a:p>
            <a:pPr algn="ctr"/>
            <a:r>
              <a:rPr lang="en-US" sz="2000" dirty="0"/>
              <a:t>Charizard</a:t>
            </a:r>
          </a:p>
        </p:txBody>
      </p:sp>
    </p:spTree>
    <p:extLst>
      <p:ext uri="{BB962C8B-B14F-4D97-AF65-F5344CB8AC3E}">
        <p14:creationId xmlns:p14="http://schemas.microsoft.com/office/powerpoint/2010/main" val="60210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95572-6E85-7406-6135-3192A76D01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F5AD7F-1960-514C-DB62-038F2B7758D9}"/>
              </a:ext>
            </a:extLst>
          </p:cNvPr>
          <p:cNvSpPr>
            <a:spLocks noGrp="1"/>
          </p:cNvSpPr>
          <p:nvPr>
            <p:ph type="title"/>
          </p:nvPr>
        </p:nvSpPr>
        <p:spPr>
          <a:xfrm>
            <a:off x="2123511" y="429533"/>
            <a:ext cx="7944977" cy="943355"/>
          </a:xfrm>
        </p:spPr>
        <p:txBody>
          <a:bodyPr/>
          <a:lstStyle/>
          <a:p>
            <a:pPr algn="ctr"/>
            <a:r>
              <a:rPr lang="en-US" sz="4800" dirty="0"/>
              <a:t>3. Scaled In-Game Statistics</a:t>
            </a:r>
          </a:p>
        </p:txBody>
      </p:sp>
      <p:pic>
        <p:nvPicPr>
          <p:cNvPr id="8" name="Picture 7">
            <a:extLst>
              <a:ext uri="{FF2B5EF4-FFF2-40B4-BE49-F238E27FC236}">
                <a16:creationId xmlns:a16="http://schemas.microsoft.com/office/drawing/2014/main" id="{BCDD9E4B-A616-0B4C-D33F-16C448B7ACBF}"/>
              </a:ext>
            </a:extLst>
          </p:cNvPr>
          <p:cNvPicPr>
            <a:picLocks noChangeAspect="1"/>
          </p:cNvPicPr>
          <p:nvPr/>
        </p:nvPicPr>
        <p:blipFill>
          <a:blip r:embed="rId3"/>
          <a:srcRect/>
          <a:stretch/>
        </p:blipFill>
        <p:spPr>
          <a:xfrm>
            <a:off x="3525800" y="1320118"/>
            <a:ext cx="5140399" cy="4217763"/>
          </a:xfrm>
          <a:prstGeom prst="rect">
            <a:avLst/>
          </a:prstGeom>
        </p:spPr>
      </p:pic>
    </p:spTree>
    <p:extLst>
      <p:ext uri="{BB962C8B-B14F-4D97-AF65-F5344CB8AC3E}">
        <p14:creationId xmlns:p14="http://schemas.microsoft.com/office/powerpoint/2010/main" val="131317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2354-FE5B-2905-C7C2-0BD1539CE6DF}"/>
              </a:ext>
            </a:extLst>
          </p:cNvPr>
          <p:cNvSpPr>
            <a:spLocks noGrp="1"/>
          </p:cNvSpPr>
          <p:nvPr>
            <p:ph type="title"/>
          </p:nvPr>
        </p:nvSpPr>
        <p:spPr>
          <a:xfrm>
            <a:off x="1158863" y="1307128"/>
            <a:ext cx="9779183" cy="1744415"/>
          </a:xfrm>
        </p:spPr>
        <p:txBody>
          <a:bodyPr/>
          <a:lstStyle/>
          <a:p>
            <a:r>
              <a:rPr lang="en-US" dirty="0"/>
              <a:t>4. Train-Test Split</a:t>
            </a:r>
          </a:p>
        </p:txBody>
      </p:sp>
      <p:sp>
        <p:nvSpPr>
          <p:cNvPr id="3" name="Content Placeholder 2">
            <a:extLst>
              <a:ext uri="{FF2B5EF4-FFF2-40B4-BE49-F238E27FC236}">
                <a16:creationId xmlns:a16="http://schemas.microsoft.com/office/drawing/2014/main" id="{F057D1C6-3986-408F-9E50-B0A426AAD0EB}"/>
              </a:ext>
            </a:extLst>
          </p:cNvPr>
          <p:cNvSpPr>
            <a:spLocks noGrp="1"/>
          </p:cNvSpPr>
          <p:nvPr>
            <p:ph idx="1"/>
          </p:nvPr>
        </p:nvSpPr>
        <p:spPr>
          <a:xfrm>
            <a:off x="1158864" y="3051543"/>
            <a:ext cx="9779182" cy="2810565"/>
          </a:xfrm>
        </p:spPr>
        <p:txBody>
          <a:bodyPr>
            <a:normAutofit/>
          </a:bodyPr>
          <a:lstStyle/>
          <a:p>
            <a:pPr marL="457200" indent="-457200">
              <a:buFont typeface="Arial" panose="020B0604020202020204" pitchFamily="34" charset="0"/>
              <a:buChar char="•"/>
            </a:pPr>
            <a:r>
              <a:rPr lang="en-US" sz="3600" dirty="0"/>
              <a:t>The same Pokémon were used in each training set and each testing set.</a:t>
            </a:r>
          </a:p>
          <a:p>
            <a:pPr marL="914400" lvl="1" indent="-457200">
              <a:buFont typeface="Arial" panose="020B0604020202020204" pitchFamily="34" charset="0"/>
              <a:buChar char="•"/>
            </a:pPr>
            <a:r>
              <a:rPr lang="en-US" sz="3200" dirty="0"/>
              <a:t>Train: 80%</a:t>
            </a:r>
          </a:p>
          <a:p>
            <a:pPr marL="914400" lvl="1" indent="-457200">
              <a:buFont typeface="Arial" panose="020B0604020202020204" pitchFamily="34" charset="0"/>
              <a:buChar char="•"/>
            </a:pPr>
            <a:r>
              <a:rPr lang="en-US" sz="3200" dirty="0"/>
              <a:t>Test: 20%</a:t>
            </a:r>
          </a:p>
        </p:txBody>
      </p:sp>
    </p:spTree>
    <p:extLst>
      <p:ext uri="{BB962C8B-B14F-4D97-AF65-F5344CB8AC3E}">
        <p14:creationId xmlns:p14="http://schemas.microsoft.com/office/powerpoint/2010/main" val="3554006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3B7B-717B-2A7E-36B6-090DC34881B5}"/>
              </a:ext>
            </a:extLst>
          </p:cNvPr>
          <p:cNvSpPr>
            <a:spLocks noGrp="1"/>
          </p:cNvSpPr>
          <p:nvPr>
            <p:ph type="title"/>
          </p:nvPr>
        </p:nvSpPr>
        <p:spPr>
          <a:xfrm>
            <a:off x="1167492" y="136526"/>
            <a:ext cx="9780083" cy="853548"/>
          </a:xfrm>
        </p:spPr>
        <p:txBody>
          <a:bodyPr/>
          <a:lstStyle/>
          <a:p>
            <a:r>
              <a:rPr lang="en-US" dirty="0"/>
              <a:t>Training Models</a:t>
            </a:r>
          </a:p>
        </p:txBody>
      </p:sp>
      <p:pic>
        <p:nvPicPr>
          <p:cNvPr id="5" name="Content Placeholder 4" descr="A screenshot of a computer screen&#10;&#10;AI-generated content may be incorrect.">
            <a:extLst>
              <a:ext uri="{FF2B5EF4-FFF2-40B4-BE49-F238E27FC236}">
                <a16:creationId xmlns:a16="http://schemas.microsoft.com/office/drawing/2014/main" id="{AB0FF4F8-C3D6-56F0-AC40-C9F580FB9D21}"/>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12842" y="990074"/>
            <a:ext cx="9574380" cy="5476284"/>
          </a:xfrm>
        </p:spPr>
      </p:pic>
      <p:grpSp>
        <p:nvGrpSpPr>
          <p:cNvPr id="53" name="Group 52">
            <a:extLst>
              <a:ext uri="{FF2B5EF4-FFF2-40B4-BE49-F238E27FC236}">
                <a16:creationId xmlns:a16="http://schemas.microsoft.com/office/drawing/2014/main" id="{F563AFB6-FD7B-A17C-5BAE-4108465B9FFF}"/>
              </a:ext>
            </a:extLst>
          </p:cNvPr>
          <p:cNvGrpSpPr/>
          <p:nvPr/>
        </p:nvGrpSpPr>
        <p:grpSpPr>
          <a:xfrm>
            <a:off x="3439749" y="2987746"/>
            <a:ext cx="1403384" cy="3478611"/>
            <a:chOff x="3439749" y="2987746"/>
            <a:chExt cx="1403384" cy="3478611"/>
          </a:xfrm>
        </p:grpSpPr>
        <p:grpSp>
          <p:nvGrpSpPr>
            <p:cNvPr id="40" name="Group 39">
              <a:extLst>
                <a:ext uri="{FF2B5EF4-FFF2-40B4-BE49-F238E27FC236}">
                  <a16:creationId xmlns:a16="http://schemas.microsoft.com/office/drawing/2014/main" id="{CD4F66DB-5353-56F6-5683-7A05EC431F00}"/>
                </a:ext>
              </a:extLst>
            </p:cNvPr>
            <p:cNvGrpSpPr/>
            <p:nvPr/>
          </p:nvGrpSpPr>
          <p:grpSpPr>
            <a:xfrm>
              <a:off x="3439749" y="2987746"/>
              <a:ext cx="1403384" cy="3478611"/>
              <a:chOff x="3439749" y="2987746"/>
              <a:chExt cx="1403384" cy="3478611"/>
            </a:xfrm>
          </p:grpSpPr>
          <p:sp>
            <p:nvSpPr>
              <p:cNvPr id="9" name="Flowchart: Decision 8">
                <a:extLst>
                  <a:ext uri="{FF2B5EF4-FFF2-40B4-BE49-F238E27FC236}">
                    <a16:creationId xmlns:a16="http://schemas.microsoft.com/office/drawing/2014/main" id="{4D8C6EA8-582A-4548-83D9-71B46E8D5971}"/>
                  </a:ext>
                </a:extLst>
              </p:cNvPr>
              <p:cNvSpPr/>
              <p:nvPr/>
            </p:nvSpPr>
            <p:spPr>
              <a:xfrm>
                <a:off x="3737404" y="2987746"/>
                <a:ext cx="808074" cy="814103"/>
              </a:xfrm>
              <a:prstGeom prst="flowChartDecision">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9CB846-0A64-9EAA-1AC0-685A7E3B06CB}"/>
                  </a:ext>
                </a:extLst>
              </p:cNvPr>
              <p:cNvSpPr/>
              <p:nvPr/>
            </p:nvSpPr>
            <p:spPr>
              <a:xfrm>
                <a:off x="3439749" y="5849924"/>
                <a:ext cx="1403384" cy="616433"/>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623AF72-DD5A-ACB2-459C-67727C60C96A}"/>
                  </a:ext>
                </a:extLst>
              </p:cNvPr>
              <p:cNvSpPr/>
              <p:nvPr/>
            </p:nvSpPr>
            <p:spPr>
              <a:xfrm>
                <a:off x="3686515" y="4165457"/>
                <a:ext cx="894584" cy="491189"/>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Flowchart: Decision 41">
              <a:extLst>
                <a:ext uri="{FF2B5EF4-FFF2-40B4-BE49-F238E27FC236}">
                  <a16:creationId xmlns:a16="http://schemas.microsoft.com/office/drawing/2014/main" id="{14BC1230-4DE8-7CED-7204-1C91F7D03C79}"/>
                </a:ext>
              </a:extLst>
            </p:cNvPr>
            <p:cNvSpPr/>
            <p:nvPr/>
          </p:nvSpPr>
          <p:spPr>
            <a:xfrm>
              <a:off x="3686515" y="4987578"/>
              <a:ext cx="871870" cy="519832"/>
            </a:xfrm>
            <a:prstGeom prst="flowChartDecision">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7861CE64-72B3-B9FB-A58A-AB4A2C09824C}"/>
              </a:ext>
            </a:extLst>
          </p:cNvPr>
          <p:cNvGrpSpPr/>
          <p:nvPr/>
        </p:nvGrpSpPr>
        <p:grpSpPr>
          <a:xfrm>
            <a:off x="6499412" y="2767890"/>
            <a:ext cx="1403384" cy="3699283"/>
            <a:chOff x="6499412" y="2767890"/>
            <a:chExt cx="1403384" cy="3699283"/>
          </a:xfrm>
        </p:grpSpPr>
        <p:grpSp>
          <p:nvGrpSpPr>
            <p:cNvPr id="41" name="Group 40">
              <a:extLst>
                <a:ext uri="{FF2B5EF4-FFF2-40B4-BE49-F238E27FC236}">
                  <a16:creationId xmlns:a16="http://schemas.microsoft.com/office/drawing/2014/main" id="{0E79E78A-08B3-FC7F-4E17-9C1AB32F9285}"/>
                </a:ext>
              </a:extLst>
            </p:cNvPr>
            <p:cNvGrpSpPr/>
            <p:nvPr/>
          </p:nvGrpSpPr>
          <p:grpSpPr>
            <a:xfrm>
              <a:off x="6499412" y="2767890"/>
              <a:ext cx="1403384" cy="3699283"/>
              <a:chOff x="6499412" y="2767890"/>
              <a:chExt cx="1403384" cy="3699283"/>
            </a:xfrm>
          </p:grpSpPr>
          <p:sp>
            <p:nvSpPr>
              <p:cNvPr id="11" name="Flowchart: Decision 10">
                <a:extLst>
                  <a:ext uri="{FF2B5EF4-FFF2-40B4-BE49-F238E27FC236}">
                    <a16:creationId xmlns:a16="http://schemas.microsoft.com/office/drawing/2014/main" id="{145E6A61-2A4B-627F-8AA5-23777C0B1B05}"/>
                  </a:ext>
                </a:extLst>
              </p:cNvPr>
              <p:cNvSpPr/>
              <p:nvPr/>
            </p:nvSpPr>
            <p:spPr>
              <a:xfrm>
                <a:off x="6796647" y="2767890"/>
                <a:ext cx="808074" cy="814103"/>
              </a:xfrm>
              <a:prstGeom prst="flowChartDecision">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F51CD02-4511-198F-38EC-F515593E084F}"/>
                  </a:ext>
                </a:extLst>
              </p:cNvPr>
              <p:cNvSpPr/>
              <p:nvPr/>
            </p:nvSpPr>
            <p:spPr>
              <a:xfrm>
                <a:off x="6499412" y="5850740"/>
                <a:ext cx="1403384" cy="616433"/>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C247547-90F4-BF59-83F1-68DD1E7A3B30}"/>
                  </a:ext>
                </a:extLst>
              </p:cNvPr>
              <p:cNvSpPr/>
              <p:nvPr/>
            </p:nvSpPr>
            <p:spPr>
              <a:xfrm>
                <a:off x="6745758" y="4189946"/>
                <a:ext cx="909852" cy="436645"/>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Flowchart: Decision 42">
              <a:extLst>
                <a:ext uri="{FF2B5EF4-FFF2-40B4-BE49-F238E27FC236}">
                  <a16:creationId xmlns:a16="http://schemas.microsoft.com/office/drawing/2014/main" id="{B6932DA9-4443-3C8E-E2B2-481D22FAE1C4}"/>
                </a:ext>
              </a:extLst>
            </p:cNvPr>
            <p:cNvSpPr/>
            <p:nvPr/>
          </p:nvSpPr>
          <p:spPr>
            <a:xfrm>
              <a:off x="6753506" y="4987578"/>
              <a:ext cx="871870" cy="519832"/>
            </a:xfrm>
            <a:prstGeom prst="flowChartDecision">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54D0AFD4-F803-9A2C-36E1-7F7628928E28}"/>
              </a:ext>
            </a:extLst>
          </p:cNvPr>
          <p:cNvGrpSpPr/>
          <p:nvPr/>
        </p:nvGrpSpPr>
        <p:grpSpPr>
          <a:xfrm>
            <a:off x="2016933" y="2988995"/>
            <a:ext cx="1403384" cy="3477361"/>
            <a:chOff x="2016933" y="2988995"/>
            <a:chExt cx="1403384" cy="3477361"/>
          </a:xfrm>
        </p:grpSpPr>
        <p:grpSp>
          <p:nvGrpSpPr>
            <p:cNvPr id="39" name="Group 38">
              <a:extLst>
                <a:ext uri="{FF2B5EF4-FFF2-40B4-BE49-F238E27FC236}">
                  <a16:creationId xmlns:a16="http://schemas.microsoft.com/office/drawing/2014/main" id="{B02B13C5-16D5-732A-79FD-48BED613C451}"/>
                </a:ext>
              </a:extLst>
            </p:cNvPr>
            <p:cNvGrpSpPr/>
            <p:nvPr/>
          </p:nvGrpSpPr>
          <p:grpSpPr>
            <a:xfrm>
              <a:off x="2016933" y="2988995"/>
              <a:ext cx="1403384" cy="3477361"/>
              <a:chOff x="2016933" y="2988995"/>
              <a:chExt cx="1403384" cy="3477361"/>
            </a:xfrm>
          </p:grpSpPr>
          <p:sp>
            <p:nvSpPr>
              <p:cNvPr id="8" name="Flowchart: Decision 7">
                <a:extLst>
                  <a:ext uri="{FF2B5EF4-FFF2-40B4-BE49-F238E27FC236}">
                    <a16:creationId xmlns:a16="http://schemas.microsoft.com/office/drawing/2014/main" id="{09D5B0CE-1263-4D73-A589-6D46951A0BEB}"/>
                  </a:ext>
                </a:extLst>
              </p:cNvPr>
              <p:cNvSpPr/>
              <p:nvPr/>
            </p:nvSpPr>
            <p:spPr>
              <a:xfrm>
                <a:off x="2314588" y="2988995"/>
                <a:ext cx="808074" cy="814103"/>
              </a:xfrm>
              <a:prstGeom prst="flowChartDecision">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A8F4636-F982-69F9-183D-BF1FDEBD3079}"/>
                  </a:ext>
                </a:extLst>
              </p:cNvPr>
              <p:cNvSpPr/>
              <p:nvPr/>
            </p:nvSpPr>
            <p:spPr>
              <a:xfrm>
                <a:off x="2016933" y="5849923"/>
                <a:ext cx="1403384" cy="616433"/>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C7DBC13-0BA1-365C-9354-BA1358C20096}"/>
                  </a:ext>
                </a:extLst>
              </p:cNvPr>
              <p:cNvSpPr/>
              <p:nvPr/>
            </p:nvSpPr>
            <p:spPr>
              <a:xfrm>
                <a:off x="2274158" y="4165457"/>
                <a:ext cx="888934" cy="491189"/>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lowchart: Decision 43">
              <a:extLst>
                <a:ext uri="{FF2B5EF4-FFF2-40B4-BE49-F238E27FC236}">
                  <a16:creationId xmlns:a16="http://schemas.microsoft.com/office/drawing/2014/main" id="{66657135-53BB-BD59-D50F-EF6B1C883F37}"/>
                </a:ext>
              </a:extLst>
            </p:cNvPr>
            <p:cNvSpPr/>
            <p:nvPr/>
          </p:nvSpPr>
          <p:spPr>
            <a:xfrm>
              <a:off x="2282690" y="4996375"/>
              <a:ext cx="871870" cy="519832"/>
            </a:xfrm>
            <a:prstGeom prst="flowChartDecision">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13D7AA3E-C2A1-44BC-704F-BA342E7FA336}"/>
              </a:ext>
            </a:extLst>
          </p:cNvPr>
          <p:cNvGrpSpPr/>
          <p:nvPr/>
        </p:nvGrpSpPr>
        <p:grpSpPr>
          <a:xfrm>
            <a:off x="4972967" y="1970913"/>
            <a:ext cx="1403384" cy="4495445"/>
            <a:chOff x="4972967" y="1970913"/>
            <a:chExt cx="1403384" cy="4495445"/>
          </a:xfrm>
        </p:grpSpPr>
        <p:grpSp>
          <p:nvGrpSpPr>
            <p:cNvPr id="37" name="Group 36">
              <a:extLst>
                <a:ext uri="{FF2B5EF4-FFF2-40B4-BE49-F238E27FC236}">
                  <a16:creationId xmlns:a16="http://schemas.microsoft.com/office/drawing/2014/main" id="{86F01C66-AABC-833D-2711-ABB9793F2134}"/>
                </a:ext>
              </a:extLst>
            </p:cNvPr>
            <p:cNvGrpSpPr/>
            <p:nvPr/>
          </p:nvGrpSpPr>
          <p:grpSpPr>
            <a:xfrm>
              <a:off x="4972967" y="1970913"/>
              <a:ext cx="1403384" cy="4495445"/>
              <a:chOff x="4972967" y="1970913"/>
              <a:chExt cx="1403384" cy="4495445"/>
            </a:xfrm>
          </p:grpSpPr>
          <p:sp>
            <p:nvSpPr>
              <p:cNvPr id="22" name="Oval 21">
                <a:extLst>
                  <a:ext uri="{FF2B5EF4-FFF2-40B4-BE49-F238E27FC236}">
                    <a16:creationId xmlns:a16="http://schemas.microsoft.com/office/drawing/2014/main" id="{1F7A4617-AEC4-AED6-DF38-0FE682F0C8E5}"/>
                  </a:ext>
                </a:extLst>
              </p:cNvPr>
              <p:cNvSpPr/>
              <p:nvPr/>
            </p:nvSpPr>
            <p:spPr>
              <a:xfrm>
                <a:off x="4972967" y="5849925"/>
                <a:ext cx="1403384" cy="616433"/>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7B0BFFAE-F280-1EC5-CDAB-2B5E43ADBF69}"/>
                  </a:ext>
                </a:extLst>
              </p:cNvPr>
              <p:cNvGrpSpPr/>
              <p:nvPr/>
            </p:nvGrpSpPr>
            <p:grpSpPr>
              <a:xfrm>
                <a:off x="5210515" y="1970913"/>
                <a:ext cx="909852" cy="1676450"/>
                <a:chOff x="5210515" y="1970913"/>
                <a:chExt cx="909852" cy="1676450"/>
              </a:xfrm>
            </p:grpSpPr>
            <p:sp>
              <p:nvSpPr>
                <p:cNvPr id="10" name="Flowchart: Decision 9">
                  <a:extLst>
                    <a:ext uri="{FF2B5EF4-FFF2-40B4-BE49-F238E27FC236}">
                      <a16:creationId xmlns:a16="http://schemas.microsoft.com/office/drawing/2014/main" id="{189DFCE5-5FFF-75D0-5E2A-442BDCEAFA7D}"/>
                    </a:ext>
                  </a:extLst>
                </p:cNvPr>
                <p:cNvSpPr/>
                <p:nvPr/>
              </p:nvSpPr>
              <p:spPr>
                <a:xfrm>
                  <a:off x="5261404" y="1970913"/>
                  <a:ext cx="808074" cy="814103"/>
                </a:xfrm>
                <a:prstGeom prst="flowChartDecision">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488DD5D-198C-5C23-30F2-BC077F20EC72}"/>
                    </a:ext>
                  </a:extLst>
                </p:cNvPr>
                <p:cNvSpPr/>
                <p:nvPr/>
              </p:nvSpPr>
              <p:spPr>
                <a:xfrm>
                  <a:off x="5210515" y="3210636"/>
                  <a:ext cx="909852" cy="436727"/>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5" name="Flowchart: Decision 44">
              <a:extLst>
                <a:ext uri="{FF2B5EF4-FFF2-40B4-BE49-F238E27FC236}">
                  <a16:creationId xmlns:a16="http://schemas.microsoft.com/office/drawing/2014/main" id="{01B3B410-7D37-EC8E-4889-9062AFF63473}"/>
                </a:ext>
              </a:extLst>
            </p:cNvPr>
            <p:cNvSpPr/>
            <p:nvPr/>
          </p:nvSpPr>
          <p:spPr>
            <a:xfrm>
              <a:off x="5238307" y="4987578"/>
              <a:ext cx="871870" cy="519832"/>
            </a:xfrm>
            <a:prstGeom prst="flowChartDecision">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47BC9DA9-75B4-E73B-5006-6CDB6742D29C}"/>
              </a:ext>
            </a:extLst>
          </p:cNvPr>
          <p:cNvGrpSpPr/>
          <p:nvPr/>
        </p:nvGrpSpPr>
        <p:grpSpPr>
          <a:xfrm>
            <a:off x="6734515" y="961958"/>
            <a:ext cx="3752708" cy="2379590"/>
            <a:chOff x="6734515" y="961958"/>
            <a:chExt cx="3752708" cy="2379590"/>
          </a:xfrm>
        </p:grpSpPr>
        <p:grpSp>
          <p:nvGrpSpPr>
            <p:cNvPr id="56" name="Group 55">
              <a:extLst>
                <a:ext uri="{FF2B5EF4-FFF2-40B4-BE49-F238E27FC236}">
                  <a16:creationId xmlns:a16="http://schemas.microsoft.com/office/drawing/2014/main" id="{4884247D-8B00-65D6-66C0-E813243EDD3C}"/>
                </a:ext>
              </a:extLst>
            </p:cNvPr>
            <p:cNvGrpSpPr/>
            <p:nvPr/>
          </p:nvGrpSpPr>
          <p:grpSpPr>
            <a:xfrm>
              <a:off x="6734515" y="961958"/>
              <a:ext cx="3752708" cy="2379590"/>
              <a:chOff x="6734515" y="961958"/>
              <a:chExt cx="3752708" cy="2379590"/>
            </a:xfrm>
          </p:grpSpPr>
          <p:grpSp>
            <p:nvGrpSpPr>
              <p:cNvPr id="38" name="Group 37">
                <a:extLst>
                  <a:ext uri="{FF2B5EF4-FFF2-40B4-BE49-F238E27FC236}">
                    <a16:creationId xmlns:a16="http://schemas.microsoft.com/office/drawing/2014/main" id="{44BF6DAE-70E7-7619-0F5A-AF40AAF55E17}"/>
                  </a:ext>
                </a:extLst>
              </p:cNvPr>
              <p:cNvGrpSpPr/>
              <p:nvPr/>
            </p:nvGrpSpPr>
            <p:grpSpPr>
              <a:xfrm>
                <a:off x="6734515" y="961958"/>
                <a:ext cx="3752708" cy="2379590"/>
                <a:chOff x="6734515" y="961958"/>
                <a:chExt cx="3752708" cy="2379590"/>
              </a:xfrm>
            </p:grpSpPr>
            <p:sp>
              <p:nvSpPr>
                <p:cNvPr id="18" name="Oval 17">
                  <a:extLst>
                    <a:ext uri="{FF2B5EF4-FFF2-40B4-BE49-F238E27FC236}">
                      <a16:creationId xmlns:a16="http://schemas.microsoft.com/office/drawing/2014/main" id="{9D0380CB-EE21-8AFB-3545-1CF88EE27F01}"/>
                    </a:ext>
                  </a:extLst>
                </p:cNvPr>
                <p:cNvSpPr/>
                <p:nvPr/>
              </p:nvSpPr>
              <p:spPr>
                <a:xfrm>
                  <a:off x="9425939" y="2708859"/>
                  <a:ext cx="1061284" cy="632689"/>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4E397C4-5B6D-EF36-5B02-FBB81C532FBB}"/>
                    </a:ext>
                  </a:extLst>
                </p:cNvPr>
                <p:cNvSpPr/>
                <p:nvPr/>
              </p:nvSpPr>
              <p:spPr>
                <a:xfrm>
                  <a:off x="9425939" y="1843623"/>
                  <a:ext cx="1061283" cy="632688"/>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7420491-188F-6173-4E3D-45CD30A854C1}"/>
                    </a:ext>
                  </a:extLst>
                </p:cNvPr>
                <p:cNvSpPr/>
                <p:nvPr/>
              </p:nvSpPr>
              <p:spPr>
                <a:xfrm>
                  <a:off x="9425939" y="961958"/>
                  <a:ext cx="1061283" cy="632688"/>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783121F-B955-CADC-588C-9A17432D6B4E}"/>
                    </a:ext>
                  </a:extLst>
                </p:cNvPr>
                <p:cNvSpPr/>
                <p:nvPr/>
              </p:nvSpPr>
              <p:spPr>
                <a:xfrm>
                  <a:off x="6734515" y="1936767"/>
                  <a:ext cx="909852" cy="436727"/>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lowchart: Decision 45">
                <a:extLst>
                  <a:ext uri="{FF2B5EF4-FFF2-40B4-BE49-F238E27FC236}">
                    <a16:creationId xmlns:a16="http://schemas.microsoft.com/office/drawing/2014/main" id="{AF61FAB7-A770-EE8F-819C-62E51DDEA948}"/>
                  </a:ext>
                </a:extLst>
              </p:cNvPr>
              <p:cNvSpPr/>
              <p:nvPr/>
            </p:nvSpPr>
            <p:spPr>
              <a:xfrm>
                <a:off x="8219463" y="2785016"/>
                <a:ext cx="871870" cy="519832"/>
              </a:xfrm>
              <a:prstGeom prst="flowChartDecision">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lowchart: Decision 46">
              <a:extLst>
                <a:ext uri="{FF2B5EF4-FFF2-40B4-BE49-F238E27FC236}">
                  <a16:creationId xmlns:a16="http://schemas.microsoft.com/office/drawing/2014/main" id="{9A138BD1-813C-3A1D-A5AF-75FB46B6C0FB}"/>
                </a:ext>
              </a:extLst>
            </p:cNvPr>
            <p:cNvSpPr/>
            <p:nvPr/>
          </p:nvSpPr>
          <p:spPr>
            <a:xfrm>
              <a:off x="8207626" y="1900051"/>
              <a:ext cx="871870" cy="519832"/>
            </a:xfrm>
            <a:prstGeom prst="flowChartDecision">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Decision 47">
              <a:extLst>
                <a:ext uri="{FF2B5EF4-FFF2-40B4-BE49-F238E27FC236}">
                  <a16:creationId xmlns:a16="http://schemas.microsoft.com/office/drawing/2014/main" id="{7BEA1C9D-7FF3-CE13-DDBF-06C9CCA02635}"/>
                </a:ext>
              </a:extLst>
            </p:cNvPr>
            <p:cNvSpPr/>
            <p:nvPr/>
          </p:nvSpPr>
          <p:spPr>
            <a:xfrm>
              <a:off x="8219463" y="1018386"/>
              <a:ext cx="871870" cy="519832"/>
            </a:xfrm>
            <a:prstGeom prst="flowChartDecision">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AA61D708-60CC-F5BF-CD3F-1D9B80D52DDC}"/>
              </a:ext>
            </a:extLst>
          </p:cNvPr>
          <p:cNvGrpSpPr/>
          <p:nvPr/>
        </p:nvGrpSpPr>
        <p:grpSpPr>
          <a:xfrm>
            <a:off x="1036646" y="1397134"/>
            <a:ext cx="3559721" cy="1520584"/>
            <a:chOff x="1036646" y="1397134"/>
            <a:chExt cx="3559721" cy="1520584"/>
          </a:xfrm>
        </p:grpSpPr>
        <p:grpSp>
          <p:nvGrpSpPr>
            <p:cNvPr id="35" name="Group 34">
              <a:extLst>
                <a:ext uri="{FF2B5EF4-FFF2-40B4-BE49-F238E27FC236}">
                  <a16:creationId xmlns:a16="http://schemas.microsoft.com/office/drawing/2014/main" id="{B075C89D-46D3-8301-6F3B-DD094FF6A0FB}"/>
                </a:ext>
              </a:extLst>
            </p:cNvPr>
            <p:cNvGrpSpPr/>
            <p:nvPr/>
          </p:nvGrpSpPr>
          <p:grpSpPr>
            <a:xfrm>
              <a:off x="1036646" y="1397134"/>
              <a:ext cx="3559721" cy="1520584"/>
              <a:chOff x="1036646" y="1397134"/>
              <a:chExt cx="3559721" cy="1520584"/>
            </a:xfrm>
          </p:grpSpPr>
          <p:sp>
            <p:nvSpPr>
              <p:cNvPr id="14" name="Oval 13">
                <a:extLst>
                  <a:ext uri="{FF2B5EF4-FFF2-40B4-BE49-F238E27FC236}">
                    <a16:creationId xmlns:a16="http://schemas.microsoft.com/office/drawing/2014/main" id="{9EAD9D5F-389D-FE36-991A-D74A77395F65}"/>
                  </a:ext>
                </a:extLst>
              </p:cNvPr>
              <p:cNvSpPr/>
              <p:nvPr/>
            </p:nvSpPr>
            <p:spPr>
              <a:xfrm>
                <a:off x="1036646" y="2261821"/>
                <a:ext cx="1100214" cy="655897"/>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CD18A34-F3F0-6CAA-5A14-66FA443494CB}"/>
                  </a:ext>
                </a:extLst>
              </p:cNvPr>
              <p:cNvSpPr/>
              <p:nvPr/>
            </p:nvSpPr>
            <p:spPr>
              <a:xfrm>
                <a:off x="1043939" y="1397134"/>
                <a:ext cx="1100214" cy="655897"/>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009750F-258E-E0AF-542F-11BE9894FB23}"/>
                  </a:ext>
                </a:extLst>
              </p:cNvPr>
              <p:cNvSpPr/>
              <p:nvPr/>
            </p:nvSpPr>
            <p:spPr>
              <a:xfrm>
                <a:off x="3686515" y="1931882"/>
                <a:ext cx="909852" cy="436727"/>
              </a:xfrm>
              <a:prstGeom prst="rect">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Flowchart: Decision 48">
              <a:extLst>
                <a:ext uri="{FF2B5EF4-FFF2-40B4-BE49-F238E27FC236}">
                  <a16:creationId xmlns:a16="http://schemas.microsoft.com/office/drawing/2014/main" id="{87E4B7C4-F699-FF04-E808-A66353C6CFDB}"/>
                </a:ext>
              </a:extLst>
            </p:cNvPr>
            <p:cNvSpPr/>
            <p:nvPr/>
          </p:nvSpPr>
          <p:spPr>
            <a:xfrm>
              <a:off x="2390886" y="2329853"/>
              <a:ext cx="871870" cy="519832"/>
            </a:xfrm>
            <a:prstGeom prst="flowChartDecision">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Decision 49">
              <a:extLst>
                <a:ext uri="{FF2B5EF4-FFF2-40B4-BE49-F238E27FC236}">
                  <a16:creationId xmlns:a16="http://schemas.microsoft.com/office/drawing/2014/main" id="{A84427E5-765E-3D66-CF12-0291D72F4FAD}"/>
                </a:ext>
              </a:extLst>
            </p:cNvPr>
            <p:cNvSpPr/>
            <p:nvPr/>
          </p:nvSpPr>
          <p:spPr>
            <a:xfrm>
              <a:off x="2390886" y="1466606"/>
              <a:ext cx="871870" cy="519832"/>
            </a:xfrm>
            <a:prstGeom prst="flowChartDecision">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954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1"/>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5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57"/>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4"/>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52"/>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3"/>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5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DD40B-2550-35C3-3E95-D027923108E5}"/>
              </a:ext>
            </a:extLst>
          </p:cNvPr>
          <p:cNvSpPr>
            <a:spLocks noGrp="1"/>
          </p:cNvSpPr>
          <p:nvPr>
            <p:ph type="title"/>
          </p:nvPr>
        </p:nvSpPr>
        <p:spPr>
          <a:xfrm>
            <a:off x="1211167" y="242136"/>
            <a:ext cx="9779183" cy="812218"/>
          </a:xfrm>
        </p:spPr>
        <p:txBody>
          <a:bodyPr/>
          <a:lstStyle/>
          <a:p>
            <a:r>
              <a:rPr lang="en-US" dirty="0"/>
              <a:t>Machine Learning Models</a:t>
            </a:r>
          </a:p>
        </p:txBody>
      </p:sp>
      <p:graphicFrame>
        <p:nvGraphicFramePr>
          <p:cNvPr id="4" name="Content Placeholder 3">
            <a:extLst>
              <a:ext uri="{FF2B5EF4-FFF2-40B4-BE49-F238E27FC236}">
                <a16:creationId xmlns:a16="http://schemas.microsoft.com/office/drawing/2014/main" id="{FB953836-055F-66E9-B5FE-1FFE024EDB78}"/>
              </a:ext>
            </a:extLst>
          </p:cNvPr>
          <p:cNvGraphicFramePr>
            <a:graphicFrameLocks noGrp="1"/>
          </p:cNvGraphicFramePr>
          <p:nvPr>
            <p:ph idx="1"/>
            <p:extLst>
              <p:ext uri="{D42A27DB-BD31-4B8C-83A1-F6EECF244321}">
                <p14:modId xmlns:p14="http://schemas.microsoft.com/office/powerpoint/2010/main" val="2130881357"/>
              </p:ext>
            </p:extLst>
          </p:nvPr>
        </p:nvGraphicFramePr>
        <p:xfrm>
          <a:off x="1201650" y="1054354"/>
          <a:ext cx="9788700" cy="4749292"/>
        </p:xfrm>
        <a:graphic>
          <a:graphicData uri="http://schemas.openxmlformats.org/drawingml/2006/table">
            <a:tbl>
              <a:tblPr firstRow="1" bandRow="1">
                <a:tableStyleId>{69012ECD-51FC-41F1-AA8D-1B2483CD663E}</a:tableStyleId>
              </a:tblPr>
              <a:tblGrid>
                <a:gridCol w="2952772">
                  <a:extLst>
                    <a:ext uri="{9D8B030D-6E8A-4147-A177-3AD203B41FA5}">
                      <a16:colId xmlns:a16="http://schemas.microsoft.com/office/drawing/2014/main" val="374119265"/>
                    </a:ext>
                  </a:extLst>
                </a:gridCol>
                <a:gridCol w="3588232">
                  <a:extLst>
                    <a:ext uri="{9D8B030D-6E8A-4147-A177-3AD203B41FA5}">
                      <a16:colId xmlns:a16="http://schemas.microsoft.com/office/drawing/2014/main" val="946298156"/>
                    </a:ext>
                  </a:extLst>
                </a:gridCol>
                <a:gridCol w="1371600">
                  <a:extLst>
                    <a:ext uri="{9D8B030D-6E8A-4147-A177-3AD203B41FA5}">
                      <a16:colId xmlns:a16="http://schemas.microsoft.com/office/drawing/2014/main" val="3738186699"/>
                    </a:ext>
                  </a:extLst>
                </a:gridCol>
                <a:gridCol w="1876096">
                  <a:extLst>
                    <a:ext uri="{9D8B030D-6E8A-4147-A177-3AD203B41FA5}">
                      <a16:colId xmlns:a16="http://schemas.microsoft.com/office/drawing/2014/main" val="1223337046"/>
                    </a:ext>
                  </a:extLst>
                </a:gridCol>
              </a:tblGrid>
              <a:tr h="370840">
                <a:tc>
                  <a:txBody>
                    <a:bodyPr/>
                    <a:lstStyle/>
                    <a:p>
                      <a:pPr marL="0" marR="0">
                        <a:lnSpc>
                          <a:spcPct val="107000"/>
                        </a:lnSpc>
                        <a:spcAft>
                          <a:spcPts val="800"/>
                        </a:spcAft>
                        <a:buNone/>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1"/>
                    </a:solidFill>
                  </a:tcPr>
                </a:tc>
                <a:tc>
                  <a:txBody>
                    <a:bodyPr/>
                    <a:lstStyle/>
                    <a:p>
                      <a:pPr marL="0" marR="0">
                        <a:lnSpc>
                          <a:spcPct val="107000"/>
                        </a:lnSpc>
                        <a:spcAft>
                          <a:spcPts val="800"/>
                        </a:spcAft>
                        <a:buNone/>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1"/>
                    </a:solidFill>
                  </a:tcPr>
                </a:tc>
                <a:tc gridSpan="2">
                  <a:txBody>
                    <a:bodyPr/>
                    <a:lstStyle/>
                    <a:p>
                      <a:pPr marL="0" marR="0" algn="ctr">
                        <a:lnSpc>
                          <a:spcPct val="107000"/>
                        </a:lnSpc>
                        <a:spcAft>
                          <a:spcPts val="80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Accuracy</a:t>
                      </a:r>
                    </a:p>
                  </a:txBody>
                  <a:tcPr marL="68580" marR="68580" marT="0" marB="0">
                    <a:solidFill>
                      <a:schemeClr val="accent1"/>
                    </a:solidFill>
                  </a:tcPr>
                </a:tc>
                <a:tc hMerge="1">
                  <a:txBody>
                    <a:bodyPr/>
                    <a:lstStyle/>
                    <a:p>
                      <a:pPr marL="0" marR="0">
                        <a:lnSpc>
                          <a:spcPct val="107000"/>
                        </a:lnSpc>
                        <a:spcAft>
                          <a:spcPts val="800"/>
                        </a:spcAft>
                        <a:buNone/>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605859313"/>
                  </a:ext>
                </a:extLst>
              </a:tr>
              <a:tr h="370840">
                <a:tc>
                  <a:txBody>
                    <a:bodyPr/>
                    <a:lstStyle/>
                    <a:p>
                      <a:pPr marL="0" marR="0">
                        <a:lnSpc>
                          <a:spcPct val="107000"/>
                        </a:lnSpc>
                        <a:spcAft>
                          <a:spcPts val="800"/>
                        </a:spcAft>
                        <a:buNone/>
                      </a:pPr>
                      <a:r>
                        <a:rPr lang="en-US"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Data Set(s) Used</a:t>
                      </a:r>
                    </a:p>
                  </a:txBody>
                  <a:tcPr marL="68580" marR="68580" marT="0" marB="0">
                    <a:solidFill>
                      <a:schemeClr val="accent1"/>
                    </a:solidFill>
                  </a:tcPr>
                </a:tc>
                <a:tc>
                  <a:txBody>
                    <a:bodyPr/>
                    <a:lstStyle/>
                    <a:p>
                      <a:pPr marL="0" marR="0">
                        <a:lnSpc>
                          <a:spcPct val="107000"/>
                        </a:lnSpc>
                        <a:spcAft>
                          <a:spcPts val="800"/>
                        </a:spcAft>
                        <a:buNone/>
                      </a:pPr>
                      <a:r>
                        <a:rPr lang="en-US"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Model Type</a:t>
                      </a:r>
                    </a:p>
                  </a:txBody>
                  <a:tcPr marL="68580" marR="68580" marT="0" marB="0">
                    <a:solidFill>
                      <a:schemeClr val="accent1"/>
                    </a:solidFill>
                  </a:tcPr>
                </a:tc>
                <a:tc>
                  <a:txBody>
                    <a:bodyPr/>
                    <a:lstStyle/>
                    <a:p>
                      <a:pPr marL="0" marR="0" algn="r">
                        <a:lnSpc>
                          <a:spcPct val="107000"/>
                        </a:lnSpc>
                        <a:spcAft>
                          <a:spcPts val="800"/>
                        </a:spcAft>
                        <a:buNone/>
                      </a:pPr>
                      <a:r>
                        <a:rPr lang="en-US"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Either Type</a:t>
                      </a:r>
                    </a:p>
                  </a:txBody>
                  <a:tcPr marL="68580" marR="68580" marT="0" marB="0">
                    <a:solidFill>
                      <a:schemeClr val="accent1"/>
                    </a:solidFill>
                  </a:tcPr>
                </a:tc>
                <a:tc>
                  <a:txBody>
                    <a:bodyPr/>
                    <a:lstStyle/>
                    <a:p>
                      <a:pPr marL="0" marR="0" algn="r">
                        <a:lnSpc>
                          <a:spcPct val="107000"/>
                        </a:lnSpc>
                        <a:spcAft>
                          <a:spcPts val="800"/>
                        </a:spcAft>
                        <a:buNone/>
                      </a:pPr>
                      <a:r>
                        <a:rPr lang="en-US"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Both Types</a:t>
                      </a:r>
                    </a:p>
                  </a:txBody>
                  <a:tcPr marL="68580" marR="68580" marT="0" marB="0">
                    <a:solidFill>
                      <a:schemeClr val="accent1"/>
                    </a:solidFill>
                  </a:tcPr>
                </a:tc>
                <a:extLst>
                  <a:ext uri="{0D108BD9-81ED-4DB2-BD59-A6C34878D82A}">
                    <a16:rowId xmlns:a16="http://schemas.microsoft.com/office/drawing/2014/main" val="818480944"/>
                  </a:ext>
                </a:extLst>
              </a:tr>
              <a:tr h="370840">
                <a:tc>
                  <a:txBody>
                    <a:bodyPr/>
                    <a:lstStyle/>
                    <a:p>
                      <a:pPr marL="0" marR="0">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In-Game Statistics</a:t>
                      </a:r>
                    </a:p>
                  </a:txBody>
                  <a:tcPr marL="68580" marR="68580" marT="0" marB="0">
                    <a:solidFill>
                      <a:srgbClr val="FF0000">
                        <a:alpha val="40000"/>
                      </a:srgbClr>
                    </a:solidFill>
                  </a:tcPr>
                </a:tc>
                <a:tc>
                  <a:txBody>
                    <a:bodyPr/>
                    <a:lstStyle/>
                    <a:p>
                      <a:pPr marL="0" marR="0">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K-Nearest Neighbors</a:t>
                      </a:r>
                    </a:p>
                  </a:txBody>
                  <a:tcPr marL="68580" marR="68580" marT="0" marB="0">
                    <a:solidFill>
                      <a:srgbClr val="FF0000">
                        <a:alpha val="40000"/>
                      </a:srgbClr>
                    </a:solidFill>
                  </a:tcPr>
                </a:tc>
                <a:tc>
                  <a:txBody>
                    <a:bodyPr/>
                    <a:lstStyle/>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9.90%</a:t>
                      </a:r>
                    </a:p>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p>
                  </a:txBody>
                  <a:tcPr marL="68580" marR="68580" marT="0" marB="0">
                    <a:solidFill>
                      <a:srgbClr val="FF0000">
                        <a:alpha val="40000"/>
                      </a:srgbClr>
                    </a:solidFill>
                  </a:tcPr>
                </a:tc>
                <a:tc>
                  <a:txBody>
                    <a:bodyPr/>
                    <a:lstStyle/>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1.04%</a:t>
                      </a:r>
                    </a:p>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p>
                  </a:txBody>
                  <a:tcPr marL="68580" marR="68580" marT="0" marB="0">
                    <a:solidFill>
                      <a:srgbClr val="FF0000">
                        <a:alpha val="40000"/>
                      </a:srgbClr>
                    </a:solidFill>
                  </a:tcPr>
                </a:tc>
                <a:extLst>
                  <a:ext uri="{0D108BD9-81ED-4DB2-BD59-A6C34878D82A}">
                    <a16:rowId xmlns:a16="http://schemas.microsoft.com/office/drawing/2014/main" val="4043829021"/>
                  </a:ext>
                </a:extLst>
              </a:tr>
              <a:tr h="370840">
                <a:tc>
                  <a:txBody>
                    <a:bodyPr/>
                    <a:lstStyle/>
                    <a:p>
                      <a:pPr marL="0" marR="0">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In-Game Statistics</a:t>
                      </a:r>
                    </a:p>
                  </a:txBody>
                  <a:tcPr marL="68580" marR="68580" marT="0" marB="0">
                    <a:solidFill>
                      <a:srgbClr val="FF0000">
                        <a:alpha val="40000"/>
                      </a:srgbClr>
                    </a:solidFill>
                  </a:tcPr>
                </a:tc>
                <a:tc>
                  <a:txBody>
                    <a:bodyPr/>
                    <a:lstStyle/>
                    <a:p>
                      <a:pPr marL="0" marR="0">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Decision Tree</a:t>
                      </a:r>
                    </a:p>
                  </a:txBody>
                  <a:tcPr marL="68580" marR="68580" marT="0" marB="0">
                    <a:solidFill>
                      <a:srgbClr val="FF0000">
                        <a:alpha val="40000"/>
                      </a:srgbClr>
                    </a:solidFill>
                  </a:tcPr>
                </a:tc>
                <a:tc>
                  <a:txBody>
                    <a:bodyPr/>
                    <a:lstStyle/>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8.33%</a:t>
                      </a:r>
                    </a:p>
                  </a:txBody>
                  <a:tcPr marL="68580" marR="68580" marT="0" marB="0">
                    <a:solidFill>
                      <a:srgbClr val="FF0000">
                        <a:alpha val="40000"/>
                      </a:srgbClr>
                    </a:solidFill>
                  </a:tcPr>
                </a:tc>
                <a:tc>
                  <a:txBody>
                    <a:bodyPr/>
                    <a:lstStyle/>
                    <a:p>
                      <a:pPr marL="0" marR="0" algn="r">
                        <a:lnSpc>
                          <a:spcPct val="107000"/>
                        </a:lnSpc>
                        <a:spcAft>
                          <a:spcPts val="800"/>
                        </a:spcAft>
                        <a:buNone/>
                      </a:pPr>
                      <a:r>
                        <a:rPr lang="en-US" sz="1600" kern="100">
                          <a:effectLst/>
                          <a:latin typeface="Aptos" panose="020B0004020202020204" pitchFamily="34" charset="0"/>
                          <a:ea typeface="Aptos" panose="020B0004020202020204" pitchFamily="34" charset="0"/>
                          <a:cs typeface="Times New Roman" panose="02020603050405020304" pitchFamily="18" charset="0"/>
                        </a:rPr>
                        <a:t>1.04%</a:t>
                      </a:r>
                    </a:p>
                  </a:txBody>
                  <a:tcPr marL="68580" marR="68580" marT="0" marB="0">
                    <a:solidFill>
                      <a:srgbClr val="FF0000">
                        <a:alpha val="40000"/>
                      </a:srgbClr>
                    </a:solidFill>
                  </a:tcPr>
                </a:tc>
                <a:extLst>
                  <a:ext uri="{0D108BD9-81ED-4DB2-BD59-A6C34878D82A}">
                    <a16:rowId xmlns:a16="http://schemas.microsoft.com/office/drawing/2014/main" val="3005144244"/>
                  </a:ext>
                </a:extLst>
              </a:tr>
              <a:tr h="370840">
                <a:tc>
                  <a:txBody>
                    <a:bodyPr/>
                    <a:lstStyle/>
                    <a:p>
                      <a:pPr marL="0" marR="0">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Image Colors</a:t>
                      </a:r>
                    </a:p>
                  </a:txBody>
                  <a:tcPr marL="68580" marR="68580" marT="0" marB="0">
                    <a:solidFill>
                      <a:srgbClr val="FF0000">
                        <a:alpha val="40000"/>
                      </a:srgbClr>
                    </a:solidFill>
                  </a:tcPr>
                </a:tc>
                <a:tc>
                  <a:txBody>
                    <a:bodyPr/>
                    <a:lstStyle/>
                    <a:p>
                      <a:pPr marL="0" marR="0">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Decision Tree</a:t>
                      </a:r>
                    </a:p>
                  </a:txBody>
                  <a:tcPr marL="68580" marR="68580" marT="0" marB="0">
                    <a:solidFill>
                      <a:srgbClr val="FF0000">
                        <a:alpha val="40000"/>
                      </a:srgbClr>
                    </a:solidFill>
                  </a:tcPr>
                </a:tc>
                <a:tc>
                  <a:txBody>
                    <a:bodyPr/>
                    <a:lstStyle/>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12.50%</a:t>
                      </a:r>
                    </a:p>
                  </a:txBody>
                  <a:tcPr marL="68580" marR="68580" marT="0" marB="0">
                    <a:solidFill>
                      <a:srgbClr val="FF0000">
                        <a:alpha val="40000"/>
                      </a:srgbClr>
                    </a:solidFill>
                  </a:tcPr>
                </a:tc>
                <a:tc>
                  <a:txBody>
                    <a:bodyPr/>
                    <a:lstStyle/>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0.00%</a:t>
                      </a:r>
                    </a:p>
                  </a:txBody>
                  <a:tcPr marL="68580" marR="68580" marT="0" marB="0">
                    <a:solidFill>
                      <a:srgbClr val="FF0000">
                        <a:alpha val="40000"/>
                      </a:srgbClr>
                    </a:solidFill>
                  </a:tcPr>
                </a:tc>
                <a:extLst>
                  <a:ext uri="{0D108BD9-81ED-4DB2-BD59-A6C34878D82A}">
                    <a16:rowId xmlns:a16="http://schemas.microsoft.com/office/drawing/2014/main" val="1699370755"/>
                  </a:ext>
                </a:extLst>
              </a:tr>
              <a:tr h="370840">
                <a:tc>
                  <a:txBody>
                    <a:bodyPr/>
                    <a:lstStyle/>
                    <a:p>
                      <a:pPr marL="0" marR="0">
                        <a:lnSpc>
                          <a:spcPct val="107000"/>
                        </a:lnSpc>
                        <a:spcAft>
                          <a:spcPts val="800"/>
                        </a:spcAft>
                        <a:buNone/>
                      </a:pPr>
                      <a:r>
                        <a:rPr lang="en-US" sz="1600" kern="100">
                          <a:effectLst/>
                          <a:latin typeface="Aptos" panose="020B0004020202020204" pitchFamily="34" charset="0"/>
                          <a:ea typeface="Aptos" panose="020B0004020202020204" pitchFamily="34" charset="0"/>
                          <a:cs typeface="Times New Roman" panose="02020603050405020304" pitchFamily="18" charset="0"/>
                        </a:rPr>
                        <a:t>Image Colors</a:t>
                      </a:r>
                    </a:p>
                  </a:txBody>
                  <a:tcPr marL="68580" marR="68580" marT="0" marB="0">
                    <a:solidFill>
                      <a:srgbClr val="FF5050"/>
                    </a:solidFill>
                  </a:tcPr>
                </a:tc>
                <a:tc>
                  <a:txBody>
                    <a:bodyPr/>
                    <a:lstStyle/>
                    <a:p>
                      <a:pPr marL="0" marR="0">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Random Forest</a:t>
                      </a:r>
                    </a:p>
                  </a:txBody>
                  <a:tcPr marL="68580" marR="68580" marT="0" marB="0">
                    <a:solidFill>
                      <a:srgbClr val="FF5050"/>
                    </a:solidFill>
                  </a:tcPr>
                </a:tc>
                <a:tc>
                  <a:txBody>
                    <a:bodyPr/>
                    <a:lstStyle/>
                    <a:p>
                      <a:pPr marL="0" marR="0" algn="r">
                        <a:lnSpc>
                          <a:spcPct val="107000"/>
                        </a:lnSpc>
                        <a:spcAft>
                          <a:spcPts val="800"/>
                        </a:spcAft>
                        <a:buNone/>
                      </a:pPr>
                      <a:r>
                        <a:rPr lang="en-US" sz="1600" kern="100">
                          <a:effectLst/>
                          <a:latin typeface="Aptos" panose="020B0004020202020204" pitchFamily="34" charset="0"/>
                          <a:ea typeface="Aptos" panose="020B0004020202020204" pitchFamily="34" charset="0"/>
                          <a:cs typeface="Times New Roman" panose="02020603050405020304" pitchFamily="18" charset="0"/>
                        </a:rPr>
                        <a:t>7.81%</a:t>
                      </a:r>
                    </a:p>
                  </a:txBody>
                  <a:tcPr marL="68580" marR="68580" marT="0" marB="0">
                    <a:solidFill>
                      <a:srgbClr val="FF5050"/>
                    </a:solidFill>
                  </a:tcPr>
                </a:tc>
                <a:tc>
                  <a:txBody>
                    <a:bodyPr/>
                    <a:lstStyle/>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0.00%</a:t>
                      </a:r>
                    </a:p>
                  </a:txBody>
                  <a:tcPr marL="68580" marR="68580" marT="0" marB="0">
                    <a:solidFill>
                      <a:srgbClr val="FF5050"/>
                    </a:solidFill>
                  </a:tcPr>
                </a:tc>
                <a:extLst>
                  <a:ext uri="{0D108BD9-81ED-4DB2-BD59-A6C34878D82A}">
                    <a16:rowId xmlns:a16="http://schemas.microsoft.com/office/drawing/2014/main" val="1538247861"/>
                  </a:ext>
                </a:extLst>
              </a:tr>
              <a:tr h="370840">
                <a:tc>
                  <a:txBody>
                    <a:bodyPr/>
                    <a:lstStyle/>
                    <a:p>
                      <a:pPr marL="0" marR="0">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Image Colors</a:t>
                      </a:r>
                    </a:p>
                  </a:txBody>
                  <a:tcPr marL="68580" marR="68580" marT="0" marB="0">
                    <a:solidFill>
                      <a:srgbClr val="FF0000">
                        <a:alpha val="40000"/>
                      </a:srgbClr>
                    </a:solidFill>
                  </a:tcPr>
                </a:tc>
                <a:tc>
                  <a:txBody>
                    <a:bodyPr/>
                    <a:lstStyle/>
                    <a:p>
                      <a:pPr marL="0" marR="0">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Multi-layer Perceptron Neural Network</a:t>
                      </a:r>
                    </a:p>
                  </a:txBody>
                  <a:tcPr marL="68580" marR="68580" marT="0" marB="0">
                    <a:solidFill>
                      <a:srgbClr val="FF0000">
                        <a:alpha val="40000"/>
                      </a:srgbClr>
                    </a:solidFill>
                  </a:tcPr>
                </a:tc>
                <a:tc>
                  <a:txBody>
                    <a:bodyPr/>
                    <a:lstStyle/>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9.90%</a:t>
                      </a:r>
                    </a:p>
                  </a:txBody>
                  <a:tcPr marL="68580" marR="68580" marT="0" marB="0">
                    <a:solidFill>
                      <a:srgbClr val="FF0000">
                        <a:alpha val="40000"/>
                      </a:srgbClr>
                    </a:solidFill>
                  </a:tcPr>
                </a:tc>
                <a:tc>
                  <a:txBody>
                    <a:bodyPr/>
                    <a:lstStyle/>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0.00%</a:t>
                      </a:r>
                    </a:p>
                  </a:txBody>
                  <a:tcPr marL="68580" marR="68580" marT="0" marB="0">
                    <a:solidFill>
                      <a:srgbClr val="FF0000">
                        <a:alpha val="40000"/>
                      </a:srgbClr>
                    </a:solidFill>
                  </a:tcPr>
                </a:tc>
                <a:extLst>
                  <a:ext uri="{0D108BD9-81ED-4DB2-BD59-A6C34878D82A}">
                    <a16:rowId xmlns:a16="http://schemas.microsoft.com/office/drawing/2014/main" val="822292388"/>
                  </a:ext>
                </a:extLst>
              </a:tr>
              <a:tr h="370840">
                <a:tc>
                  <a:txBody>
                    <a:bodyPr/>
                    <a:lstStyle/>
                    <a:p>
                      <a:pPr marL="0" marR="0">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Image Color Clusters</a:t>
                      </a:r>
                    </a:p>
                  </a:txBody>
                  <a:tcPr marL="68580" marR="68580" marT="0" marB="0">
                    <a:solidFill>
                      <a:srgbClr val="99FF66"/>
                    </a:solidFill>
                  </a:tcPr>
                </a:tc>
                <a:tc>
                  <a:txBody>
                    <a:bodyPr/>
                    <a:lstStyle/>
                    <a:p>
                      <a:pPr marL="0" marR="0">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Decision Tree</a:t>
                      </a:r>
                    </a:p>
                  </a:txBody>
                  <a:tcPr marL="68580" marR="68580" marT="0" marB="0">
                    <a:solidFill>
                      <a:srgbClr val="99FF66"/>
                    </a:solidFill>
                  </a:tcPr>
                </a:tc>
                <a:tc>
                  <a:txBody>
                    <a:bodyPr/>
                    <a:lstStyle/>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53.65%</a:t>
                      </a:r>
                    </a:p>
                  </a:txBody>
                  <a:tcPr marL="68580" marR="68580" marT="0" marB="0">
                    <a:solidFill>
                      <a:srgbClr val="99FF66"/>
                    </a:solidFill>
                  </a:tcPr>
                </a:tc>
                <a:tc>
                  <a:txBody>
                    <a:bodyPr/>
                    <a:lstStyle/>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8.85%</a:t>
                      </a:r>
                    </a:p>
                  </a:txBody>
                  <a:tcPr marL="68580" marR="68580" marT="0" marB="0">
                    <a:solidFill>
                      <a:srgbClr val="99FF66"/>
                    </a:solidFill>
                  </a:tcPr>
                </a:tc>
                <a:extLst>
                  <a:ext uri="{0D108BD9-81ED-4DB2-BD59-A6C34878D82A}">
                    <a16:rowId xmlns:a16="http://schemas.microsoft.com/office/drawing/2014/main" val="2068089728"/>
                  </a:ext>
                </a:extLst>
              </a:tr>
              <a:tr h="370840">
                <a:tc>
                  <a:txBody>
                    <a:bodyPr/>
                    <a:lstStyle/>
                    <a:p>
                      <a:pPr marL="0" marR="0">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In-Game Statistics and Image Color Clusters</a:t>
                      </a:r>
                    </a:p>
                  </a:txBody>
                  <a:tcPr marL="68580" marR="68580" marT="0" marB="0">
                    <a:solidFill>
                      <a:schemeClr val="accent6">
                        <a:lumMod val="60000"/>
                        <a:lumOff val="40000"/>
                      </a:schemeClr>
                    </a:solidFill>
                  </a:tcPr>
                </a:tc>
                <a:tc>
                  <a:txBody>
                    <a:bodyPr/>
                    <a:lstStyle/>
                    <a:p>
                      <a:pPr marL="0" marR="0">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Decision Tree</a:t>
                      </a:r>
                    </a:p>
                  </a:txBody>
                  <a:tcPr marL="68580" marR="68580" marT="0" marB="0">
                    <a:solidFill>
                      <a:schemeClr val="accent6">
                        <a:lumMod val="60000"/>
                        <a:lumOff val="40000"/>
                      </a:schemeClr>
                    </a:solidFill>
                  </a:tcPr>
                </a:tc>
                <a:tc>
                  <a:txBody>
                    <a:bodyPr/>
                    <a:lstStyle/>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23.44%</a:t>
                      </a:r>
                    </a:p>
                  </a:txBody>
                  <a:tcPr marL="68580" marR="68580" marT="0" marB="0">
                    <a:solidFill>
                      <a:schemeClr val="accent6">
                        <a:lumMod val="60000"/>
                        <a:lumOff val="40000"/>
                      </a:schemeClr>
                    </a:solidFill>
                  </a:tcPr>
                </a:tc>
                <a:tc>
                  <a:txBody>
                    <a:bodyPr/>
                    <a:lstStyle/>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1.04%</a:t>
                      </a:r>
                    </a:p>
                  </a:txBody>
                  <a:tcPr marL="68580" marR="68580" marT="0" marB="0">
                    <a:solidFill>
                      <a:schemeClr val="accent6">
                        <a:lumMod val="60000"/>
                        <a:lumOff val="40000"/>
                      </a:schemeClr>
                    </a:solidFill>
                  </a:tcPr>
                </a:tc>
                <a:extLst>
                  <a:ext uri="{0D108BD9-81ED-4DB2-BD59-A6C34878D82A}">
                    <a16:rowId xmlns:a16="http://schemas.microsoft.com/office/drawing/2014/main" val="649833607"/>
                  </a:ext>
                </a:extLst>
              </a:tr>
              <a:tr h="370840">
                <a:tc>
                  <a:txBody>
                    <a:bodyPr/>
                    <a:lstStyle/>
                    <a:p>
                      <a:pPr marL="0" marR="0">
                        <a:lnSpc>
                          <a:spcPct val="107000"/>
                        </a:lnSpc>
                        <a:spcAft>
                          <a:spcPts val="800"/>
                        </a:spcAft>
                        <a:buNone/>
                      </a:pPr>
                      <a:r>
                        <a:rPr lang="en-US" sz="1600" kern="100">
                          <a:effectLst/>
                          <a:latin typeface="Aptos" panose="020B0004020202020204" pitchFamily="34" charset="0"/>
                          <a:ea typeface="Aptos" panose="020B0004020202020204" pitchFamily="34" charset="0"/>
                          <a:cs typeface="Times New Roman" panose="02020603050405020304" pitchFamily="18" charset="0"/>
                        </a:rPr>
                        <a:t>Image Colors and Image Color Clusters</a:t>
                      </a:r>
                    </a:p>
                  </a:txBody>
                  <a:tcPr marL="68580" marR="68580" marT="0" marB="0">
                    <a:solidFill>
                      <a:schemeClr val="accent6">
                        <a:lumMod val="60000"/>
                        <a:lumOff val="40000"/>
                      </a:schemeClr>
                    </a:solidFill>
                  </a:tcPr>
                </a:tc>
                <a:tc>
                  <a:txBody>
                    <a:bodyPr/>
                    <a:lstStyle/>
                    <a:p>
                      <a:pPr marL="0" marR="0">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Decision Tree</a:t>
                      </a:r>
                    </a:p>
                  </a:txBody>
                  <a:tcPr marL="68580" marR="68580" marT="0" marB="0">
                    <a:solidFill>
                      <a:schemeClr val="accent6">
                        <a:lumMod val="60000"/>
                        <a:lumOff val="40000"/>
                      </a:schemeClr>
                    </a:solidFill>
                  </a:tcPr>
                </a:tc>
                <a:tc>
                  <a:txBody>
                    <a:bodyPr/>
                    <a:lstStyle/>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22.92%</a:t>
                      </a:r>
                    </a:p>
                  </a:txBody>
                  <a:tcPr marL="68580" marR="68580" marT="0" marB="0">
                    <a:solidFill>
                      <a:schemeClr val="accent6">
                        <a:lumMod val="60000"/>
                        <a:lumOff val="40000"/>
                      </a:schemeClr>
                    </a:solidFill>
                  </a:tcPr>
                </a:tc>
                <a:tc>
                  <a:txBody>
                    <a:bodyPr/>
                    <a:lstStyle/>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1.04%</a:t>
                      </a:r>
                    </a:p>
                  </a:txBody>
                  <a:tcPr marL="68580" marR="68580" marT="0" marB="0">
                    <a:solidFill>
                      <a:schemeClr val="accent6">
                        <a:lumMod val="60000"/>
                        <a:lumOff val="40000"/>
                      </a:schemeClr>
                    </a:solidFill>
                  </a:tcPr>
                </a:tc>
                <a:extLst>
                  <a:ext uri="{0D108BD9-81ED-4DB2-BD59-A6C34878D82A}">
                    <a16:rowId xmlns:a16="http://schemas.microsoft.com/office/drawing/2014/main" val="2210079998"/>
                  </a:ext>
                </a:extLst>
              </a:tr>
              <a:tr h="370840">
                <a:tc>
                  <a:txBody>
                    <a:bodyPr/>
                    <a:lstStyle/>
                    <a:p>
                      <a:pPr marL="0" marR="0">
                        <a:lnSpc>
                          <a:spcPct val="107000"/>
                        </a:lnSpc>
                        <a:spcAft>
                          <a:spcPts val="800"/>
                        </a:spcAft>
                        <a:buNone/>
                      </a:pPr>
                      <a:r>
                        <a:rPr lang="en-US" sz="1600" kern="100">
                          <a:effectLst/>
                          <a:latin typeface="Aptos" panose="020B0004020202020204" pitchFamily="34" charset="0"/>
                          <a:ea typeface="Aptos" panose="020B0004020202020204" pitchFamily="34" charset="0"/>
                          <a:cs typeface="Times New Roman" panose="02020603050405020304" pitchFamily="18" charset="0"/>
                        </a:rPr>
                        <a:t>In-Game Statistics and Image Colors</a:t>
                      </a:r>
                    </a:p>
                  </a:txBody>
                  <a:tcPr marL="68580" marR="68580" marT="0" marB="0">
                    <a:solidFill>
                      <a:schemeClr val="accent6">
                        <a:lumMod val="60000"/>
                        <a:lumOff val="40000"/>
                      </a:schemeClr>
                    </a:solidFill>
                  </a:tcPr>
                </a:tc>
                <a:tc>
                  <a:txBody>
                    <a:bodyPr/>
                    <a:lstStyle/>
                    <a:p>
                      <a:pPr marL="0" marR="0">
                        <a:lnSpc>
                          <a:spcPct val="107000"/>
                        </a:lnSpc>
                        <a:spcAft>
                          <a:spcPts val="800"/>
                        </a:spcAft>
                        <a:buNone/>
                      </a:pPr>
                      <a:r>
                        <a:rPr lang="en-US" sz="1600" kern="100">
                          <a:effectLst/>
                          <a:latin typeface="Aptos" panose="020B0004020202020204" pitchFamily="34" charset="0"/>
                          <a:ea typeface="Aptos" panose="020B0004020202020204" pitchFamily="34" charset="0"/>
                          <a:cs typeface="Times New Roman" panose="02020603050405020304" pitchFamily="18" charset="0"/>
                        </a:rPr>
                        <a:t>Decision Tree</a:t>
                      </a:r>
                    </a:p>
                  </a:txBody>
                  <a:tcPr marL="68580" marR="68580" marT="0" marB="0">
                    <a:solidFill>
                      <a:schemeClr val="accent6">
                        <a:lumMod val="60000"/>
                        <a:lumOff val="40000"/>
                      </a:schemeClr>
                    </a:solidFill>
                  </a:tcPr>
                </a:tc>
                <a:tc>
                  <a:txBody>
                    <a:bodyPr/>
                    <a:lstStyle/>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28.13%</a:t>
                      </a:r>
                    </a:p>
                  </a:txBody>
                  <a:tcPr marL="68580" marR="68580" marT="0" marB="0">
                    <a:solidFill>
                      <a:schemeClr val="accent6">
                        <a:lumMod val="60000"/>
                        <a:lumOff val="40000"/>
                      </a:schemeClr>
                    </a:solidFill>
                  </a:tcPr>
                </a:tc>
                <a:tc>
                  <a:txBody>
                    <a:bodyPr/>
                    <a:lstStyle/>
                    <a:p>
                      <a:pPr marL="0" marR="0" algn="r">
                        <a:lnSpc>
                          <a:spcPct val="107000"/>
                        </a:lnSpc>
                        <a:spcAft>
                          <a:spcPts val="800"/>
                        </a:spcAft>
                        <a:buNone/>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0.52%</a:t>
                      </a:r>
                    </a:p>
                  </a:txBody>
                  <a:tcPr marL="68580" marR="68580" marT="0" marB="0">
                    <a:solidFill>
                      <a:schemeClr val="accent6">
                        <a:lumMod val="60000"/>
                        <a:lumOff val="40000"/>
                      </a:schemeClr>
                    </a:solidFill>
                  </a:tcPr>
                </a:tc>
                <a:extLst>
                  <a:ext uri="{0D108BD9-81ED-4DB2-BD59-A6C34878D82A}">
                    <a16:rowId xmlns:a16="http://schemas.microsoft.com/office/drawing/2014/main" val="2209083456"/>
                  </a:ext>
                </a:extLst>
              </a:tr>
            </a:tbl>
          </a:graphicData>
        </a:graphic>
      </p:graphicFrame>
    </p:spTree>
    <p:extLst>
      <p:ext uri="{BB962C8B-B14F-4D97-AF65-F5344CB8AC3E}">
        <p14:creationId xmlns:p14="http://schemas.microsoft.com/office/powerpoint/2010/main" val="3261464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D223-1143-8836-6F7E-24BFEFBD779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29C93F3-EC66-AF13-3022-C7BD62B46E2D}"/>
              </a:ext>
            </a:extLst>
          </p:cNvPr>
          <p:cNvSpPr>
            <a:spLocks noGrp="1"/>
          </p:cNvSpPr>
          <p:nvPr>
            <p:ph idx="1"/>
          </p:nvPr>
        </p:nvSpPr>
        <p:spPr/>
        <p:txBody>
          <a:bodyPr/>
          <a:lstStyle/>
          <a:p>
            <a:pPr marL="514350" indent="-514350">
              <a:buAutoNum type="arabicPeriod"/>
            </a:pPr>
            <a:r>
              <a:rPr lang="en-US" dirty="0"/>
              <a:t>In-game statistics have little to no relevance in type predictions</a:t>
            </a:r>
          </a:p>
          <a:p>
            <a:pPr marL="514350" indent="-514350">
              <a:buAutoNum type="arabicPeriod"/>
            </a:pPr>
            <a:r>
              <a:rPr lang="en-US" dirty="0"/>
              <a:t>Color data are more useful when clustered into similar groups</a:t>
            </a:r>
          </a:p>
          <a:p>
            <a:pPr marL="514350" indent="-514350">
              <a:buAutoNum type="arabicPeriod"/>
            </a:pPr>
            <a:r>
              <a:rPr lang="en-US" dirty="0"/>
              <a:t>Multi-label classification is significantly more difficult than single-label classification</a:t>
            </a:r>
          </a:p>
          <a:p>
            <a:pPr marL="514350" indent="-514350">
              <a:buAutoNum type="arabicPeriod"/>
            </a:pPr>
            <a:r>
              <a:rPr lang="en-US" dirty="0"/>
              <a:t>Further studies could extract more data from images</a:t>
            </a:r>
          </a:p>
        </p:txBody>
      </p:sp>
    </p:spTree>
    <p:extLst>
      <p:ext uri="{BB962C8B-B14F-4D97-AF65-F5344CB8AC3E}">
        <p14:creationId xmlns:p14="http://schemas.microsoft.com/office/powerpoint/2010/main" val="3091195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Do you have any questions?</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cartoon of a white mouth&#10;&#10;AI-generated content may be incorrect.">
            <a:extLst>
              <a:ext uri="{FF2B5EF4-FFF2-40B4-BE49-F238E27FC236}">
                <a16:creationId xmlns:a16="http://schemas.microsoft.com/office/drawing/2014/main" id="{477EC37A-3BFF-75A2-BFB9-34F75F0085EF}"/>
              </a:ext>
            </a:extLst>
          </p:cNvPr>
          <p:cNvPicPr>
            <a:picLocks noChangeAspect="1"/>
          </p:cNvPicPr>
          <p:nvPr/>
        </p:nvPicPr>
        <p:blipFill>
          <a:blip r:embed="rId3"/>
          <a:srcRect l="13658" t="50000" r="6718" b="8598"/>
          <a:stretch/>
        </p:blipFill>
        <p:spPr>
          <a:xfrm>
            <a:off x="9937861" y="5528490"/>
            <a:ext cx="1936237" cy="1006782"/>
          </a:xfrm>
          <a:prstGeom prst="rect">
            <a:avLst/>
          </a:prstGeom>
        </p:spPr>
      </p:pic>
      <p:grpSp>
        <p:nvGrpSpPr>
          <p:cNvPr id="27" name="Group 26">
            <a:extLst>
              <a:ext uri="{FF2B5EF4-FFF2-40B4-BE49-F238E27FC236}">
                <a16:creationId xmlns:a16="http://schemas.microsoft.com/office/drawing/2014/main" id="{8FCA1384-CC10-D2FF-0B80-1A66BABA7C61}"/>
              </a:ext>
            </a:extLst>
          </p:cNvPr>
          <p:cNvGrpSpPr/>
          <p:nvPr/>
        </p:nvGrpSpPr>
        <p:grpSpPr>
          <a:xfrm>
            <a:off x="5905500" y="2565400"/>
            <a:ext cx="5022306" cy="3511550"/>
            <a:chOff x="5905500" y="2565400"/>
            <a:chExt cx="5022306" cy="3511550"/>
          </a:xfrm>
        </p:grpSpPr>
        <p:sp>
          <p:nvSpPr>
            <p:cNvPr id="19" name="Arrow: Up 18">
              <a:extLst>
                <a:ext uri="{FF2B5EF4-FFF2-40B4-BE49-F238E27FC236}">
                  <a16:creationId xmlns:a16="http://schemas.microsoft.com/office/drawing/2014/main" id="{3CE7B75F-8E49-28E3-EE96-5E2C1C4BD90A}"/>
                </a:ext>
              </a:extLst>
            </p:cNvPr>
            <p:cNvSpPr/>
            <p:nvPr/>
          </p:nvSpPr>
          <p:spPr>
            <a:xfrm rot="7061112">
              <a:off x="8158251" y="3173634"/>
              <a:ext cx="2000780" cy="3538330"/>
            </a:xfrm>
            <a:prstGeom prst="upArrow">
              <a:avLst>
                <a:gd name="adj1" fmla="val 50000"/>
                <a:gd name="adj2" fmla="val 137248"/>
              </a:avLst>
            </a:prstGeom>
            <a:solidFill>
              <a:srgbClr val="01ED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xplosion: 14 Points 15">
              <a:extLst>
                <a:ext uri="{FF2B5EF4-FFF2-40B4-BE49-F238E27FC236}">
                  <a16:creationId xmlns:a16="http://schemas.microsoft.com/office/drawing/2014/main" id="{0284CFA7-94C7-620B-A290-2F5B621D526D}"/>
                </a:ext>
              </a:extLst>
            </p:cNvPr>
            <p:cNvSpPr/>
            <p:nvPr/>
          </p:nvSpPr>
          <p:spPr>
            <a:xfrm>
              <a:off x="5905500" y="2565400"/>
              <a:ext cx="4248150" cy="3511550"/>
            </a:xfrm>
            <a:prstGeom prst="irregularSeal2">
              <a:avLst/>
            </a:prstGeom>
            <a:solidFill>
              <a:srgbClr val="01ED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2" y="1371600"/>
            <a:ext cx="5486400" cy="4114800"/>
          </a:xfrm>
        </p:spPr>
        <p:txBody>
          <a:bodyPr anchor="ctr">
            <a:normAutofit/>
          </a:bodyPr>
          <a:lstStyle/>
          <a:p>
            <a:r>
              <a:rPr lang="en-US" dirty="0"/>
              <a:t>What is a Pokémon?</a:t>
            </a:r>
          </a:p>
        </p:txBody>
      </p:sp>
      <p:pic>
        <p:nvPicPr>
          <p:cNvPr id="8" name="Picture 7" descr="A cartoon character of a yellow animal&#10;&#10;AI-generated content may be incorrect.">
            <a:extLst>
              <a:ext uri="{FF2B5EF4-FFF2-40B4-BE49-F238E27FC236}">
                <a16:creationId xmlns:a16="http://schemas.microsoft.com/office/drawing/2014/main" id="{51D82CC0-9C31-1C6E-DEF2-798F49047B9F}"/>
              </a:ext>
            </a:extLst>
          </p:cNvPr>
          <p:cNvPicPr>
            <a:picLocks noChangeAspect="1"/>
          </p:cNvPicPr>
          <p:nvPr/>
        </p:nvPicPr>
        <p:blipFill>
          <a:blip r:embed="rId4"/>
          <a:stretch>
            <a:fillRect/>
          </a:stretch>
        </p:blipFill>
        <p:spPr>
          <a:xfrm>
            <a:off x="5338676" y="364818"/>
            <a:ext cx="5000480" cy="5000480"/>
          </a:xfrm>
          <a:prstGeom prst="rect">
            <a:avLst/>
          </a:prstGeom>
        </p:spPr>
      </p:pic>
      <p:pic>
        <p:nvPicPr>
          <p:cNvPr id="11" name="Picture 10" descr="A red and white ball with a white circle&#10;&#10;AI-generated content may be incorrect.">
            <a:extLst>
              <a:ext uri="{FF2B5EF4-FFF2-40B4-BE49-F238E27FC236}">
                <a16:creationId xmlns:a16="http://schemas.microsoft.com/office/drawing/2014/main" id="{C80627ED-5C1A-DE27-08BB-2B12FFB05231}"/>
              </a:ext>
            </a:extLst>
          </p:cNvPr>
          <p:cNvPicPr>
            <a:picLocks noChangeAspect="1"/>
          </p:cNvPicPr>
          <p:nvPr/>
        </p:nvPicPr>
        <p:blipFill>
          <a:blip r:embed="rId5"/>
          <a:srcRect l="12670" t="12436" r="10646" b="11140"/>
          <a:stretch/>
        </p:blipFill>
        <p:spPr>
          <a:xfrm>
            <a:off x="9917559" y="4646373"/>
            <a:ext cx="1879601" cy="1873251"/>
          </a:xfrm>
          <a:prstGeom prst="rect">
            <a:avLst/>
          </a:prstGeom>
        </p:spPr>
      </p:pic>
      <p:pic>
        <p:nvPicPr>
          <p:cNvPr id="23" name="Picture 22" descr="A cartoon of a ball&#10;&#10;AI-generated content may be incorrect.">
            <a:extLst>
              <a:ext uri="{FF2B5EF4-FFF2-40B4-BE49-F238E27FC236}">
                <a16:creationId xmlns:a16="http://schemas.microsoft.com/office/drawing/2014/main" id="{3E8DCEC6-0EC2-1680-3489-6C3A9834FE00}"/>
              </a:ext>
            </a:extLst>
          </p:cNvPr>
          <p:cNvPicPr>
            <a:picLocks noChangeAspect="1"/>
          </p:cNvPicPr>
          <p:nvPr/>
        </p:nvPicPr>
        <p:blipFill>
          <a:blip r:embed="rId6"/>
          <a:srcRect l="13139" t="6811" r="8955" b="27932"/>
          <a:stretch/>
        </p:blipFill>
        <p:spPr>
          <a:xfrm>
            <a:off x="9881124" y="4455064"/>
            <a:ext cx="1936237" cy="1621886"/>
          </a:xfrm>
          <a:prstGeom prst="rect">
            <a:avLst/>
          </a:prstGeom>
        </p:spPr>
      </p:pic>
      <p:sp>
        <p:nvSpPr>
          <p:cNvPr id="3" name="TextBox 2">
            <a:extLst>
              <a:ext uri="{FF2B5EF4-FFF2-40B4-BE49-F238E27FC236}">
                <a16:creationId xmlns:a16="http://schemas.microsoft.com/office/drawing/2014/main" id="{B348EFC9-2B19-80D4-51E0-80640E69FA43}"/>
              </a:ext>
            </a:extLst>
          </p:cNvPr>
          <p:cNvSpPr txBox="1"/>
          <p:nvPr/>
        </p:nvSpPr>
        <p:spPr>
          <a:xfrm>
            <a:off x="6116302" y="6035878"/>
            <a:ext cx="2928182" cy="523220"/>
          </a:xfrm>
          <a:prstGeom prst="rect">
            <a:avLst/>
          </a:prstGeom>
          <a:noFill/>
        </p:spPr>
        <p:txBody>
          <a:bodyPr wrap="square" rtlCol="0">
            <a:spAutoFit/>
          </a:bodyPr>
          <a:lstStyle/>
          <a:p>
            <a:pPr algn="ctr"/>
            <a:r>
              <a:rPr lang="en-US" sz="2800" dirty="0"/>
              <a:t>Pikachu</a:t>
            </a:r>
          </a:p>
        </p:txBody>
      </p:sp>
    </p:spTree>
    <p:extLst>
      <p:ext uri="{BB962C8B-B14F-4D97-AF65-F5344CB8AC3E}">
        <p14:creationId xmlns:p14="http://schemas.microsoft.com/office/powerpoint/2010/main" val="366267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par>
                          <p:cTn id="12" fill="hold">
                            <p:stCondLst>
                              <p:cond delay="0"/>
                            </p:stCondLst>
                            <p:childTnLst>
                              <p:par>
                                <p:cTn id="13" presetID="22" presetClass="entr" presetSubtype="2"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right)">
                                      <p:cBhvr>
                                        <p:cTn id="15" dur="300"/>
                                        <p:tgtEl>
                                          <p:spTgt spid="27"/>
                                        </p:tgtEl>
                                      </p:cBhvr>
                                    </p:animEffect>
                                  </p:childTnLst>
                                </p:cTn>
                              </p:par>
                              <p:par>
                                <p:cTn id="16" presetID="10" presetClass="entr" presetSubtype="0" fill="hold" nodeType="withEffect">
                                  <p:stCondLst>
                                    <p:cond delay="2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00"/>
                                        <p:tgtEl>
                                          <p:spTgt spid="8"/>
                                        </p:tgtEl>
                                      </p:cBhvr>
                                    </p:animEffect>
                                  </p:childTnLst>
                                </p:cTn>
                              </p:par>
                              <p:par>
                                <p:cTn id="19" presetID="1" presetClass="entr" presetSubtype="0" fill="hold" grpId="0" nodeType="withEffect">
                                  <p:stCondLst>
                                    <p:cond delay="20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D775-FBCD-216F-2D0B-E834C429CF01}"/>
              </a:ext>
            </a:extLst>
          </p:cNvPr>
          <p:cNvSpPr>
            <a:spLocks noGrp="1"/>
          </p:cNvSpPr>
          <p:nvPr>
            <p:ph type="title"/>
          </p:nvPr>
        </p:nvSpPr>
        <p:spPr>
          <a:xfrm>
            <a:off x="1167491" y="457200"/>
            <a:ext cx="5448574" cy="2454500"/>
          </a:xfrm>
        </p:spPr>
        <p:txBody>
          <a:bodyPr anchor="ctr"/>
          <a:lstStyle/>
          <a:p>
            <a:r>
              <a:rPr lang="en-US" sz="5400" dirty="0"/>
              <a:t>Pokémon Types</a:t>
            </a:r>
          </a:p>
        </p:txBody>
      </p:sp>
      <p:grpSp>
        <p:nvGrpSpPr>
          <p:cNvPr id="60" name="Group 59">
            <a:extLst>
              <a:ext uri="{FF2B5EF4-FFF2-40B4-BE49-F238E27FC236}">
                <a16:creationId xmlns:a16="http://schemas.microsoft.com/office/drawing/2014/main" id="{9600E5E1-45B8-F0EF-BB42-01D4C31268A1}"/>
              </a:ext>
            </a:extLst>
          </p:cNvPr>
          <p:cNvGrpSpPr/>
          <p:nvPr/>
        </p:nvGrpSpPr>
        <p:grpSpPr>
          <a:xfrm>
            <a:off x="6616065" y="1667035"/>
            <a:ext cx="4168716" cy="4081666"/>
            <a:chOff x="1355297" y="2388931"/>
            <a:chExt cx="3892977" cy="3811685"/>
          </a:xfrm>
        </p:grpSpPr>
        <p:pic>
          <p:nvPicPr>
            <p:cNvPr id="42" name="Picture 41">
              <a:extLst>
                <a:ext uri="{FF2B5EF4-FFF2-40B4-BE49-F238E27FC236}">
                  <a16:creationId xmlns:a16="http://schemas.microsoft.com/office/drawing/2014/main" id="{DD2036A9-2006-4277-D723-50FE5FB72C93}"/>
                </a:ext>
              </a:extLst>
            </p:cNvPr>
            <p:cNvPicPr>
              <a:picLocks noChangeAspect="1"/>
            </p:cNvPicPr>
            <p:nvPr/>
          </p:nvPicPr>
          <p:blipFill>
            <a:blip r:embed="rId3"/>
            <a:stretch>
              <a:fillRect/>
            </a:stretch>
          </p:blipFill>
          <p:spPr>
            <a:xfrm>
              <a:off x="1355297" y="4969290"/>
              <a:ext cx="1905266" cy="381053"/>
            </a:xfrm>
            <a:prstGeom prst="rect">
              <a:avLst/>
            </a:prstGeom>
          </p:spPr>
        </p:pic>
        <p:pic>
          <p:nvPicPr>
            <p:cNvPr id="43" name="Picture 42">
              <a:extLst>
                <a:ext uri="{FF2B5EF4-FFF2-40B4-BE49-F238E27FC236}">
                  <a16:creationId xmlns:a16="http://schemas.microsoft.com/office/drawing/2014/main" id="{8F1C73D5-69EC-33A1-3DFE-52B27D7F547C}"/>
                </a:ext>
              </a:extLst>
            </p:cNvPr>
            <p:cNvPicPr>
              <a:picLocks noChangeAspect="1"/>
            </p:cNvPicPr>
            <p:nvPr/>
          </p:nvPicPr>
          <p:blipFill>
            <a:blip r:embed="rId4"/>
            <a:stretch>
              <a:fillRect/>
            </a:stretch>
          </p:blipFill>
          <p:spPr>
            <a:xfrm>
              <a:off x="3343007" y="5396472"/>
              <a:ext cx="1905266" cy="381053"/>
            </a:xfrm>
            <a:prstGeom prst="rect">
              <a:avLst/>
            </a:prstGeom>
          </p:spPr>
        </p:pic>
        <p:pic>
          <p:nvPicPr>
            <p:cNvPr id="44" name="Picture 43">
              <a:extLst>
                <a:ext uri="{FF2B5EF4-FFF2-40B4-BE49-F238E27FC236}">
                  <a16:creationId xmlns:a16="http://schemas.microsoft.com/office/drawing/2014/main" id="{0DEE2F2D-3E0F-D721-F1E4-8DC186CB22FE}"/>
                </a:ext>
              </a:extLst>
            </p:cNvPr>
            <p:cNvPicPr>
              <a:picLocks noChangeAspect="1"/>
            </p:cNvPicPr>
            <p:nvPr/>
          </p:nvPicPr>
          <p:blipFill>
            <a:blip r:embed="rId5"/>
            <a:stretch>
              <a:fillRect/>
            </a:stretch>
          </p:blipFill>
          <p:spPr>
            <a:xfrm>
              <a:off x="3343007" y="4963199"/>
              <a:ext cx="1905266" cy="381053"/>
            </a:xfrm>
            <a:prstGeom prst="rect">
              <a:avLst/>
            </a:prstGeom>
          </p:spPr>
        </p:pic>
        <p:pic>
          <p:nvPicPr>
            <p:cNvPr id="45" name="Picture 44">
              <a:extLst>
                <a:ext uri="{FF2B5EF4-FFF2-40B4-BE49-F238E27FC236}">
                  <a16:creationId xmlns:a16="http://schemas.microsoft.com/office/drawing/2014/main" id="{3FAC3BF5-391A-B31B-EDEC-A588B8EDF1E2}"/>
                </a:ext>
              </a:extLst>
            </p:cNvPr>
            <p:cNvPicPr>
              <a:picLocks noChangeAspect="1"/>
            </p:cNvPicPr>
            <p:nvPr/>
          </p:nvPicPr>
          <p:blipFill>
            <a:blip r:embed="rId6"/>
            <a:stretch>
              <a:fillRect/>
            </a:stretch>
          </p:blipFill>
          <p:spPr>
            <a:xfrm>
              <a:off x="3343008" y="3672478"/>
              <a:ext cx="1905266" cy="381053"/>
            </a:xfrm>
            <a:prstGeom prst="rect">
              <a:avLst/>
            </a:prstGeom>
          </p:spPr>
        </p:pic>
        <p:pic>
          <p:nvPicPr>
            <p:cNvPr id="46" name="Picture 45">
              <a:extLst>
                <a:ext uri="{FF2B5EF4-FFF2-40B4-BE49-F238E27FC236}">
                  <a16:creationId xmlns:a16="http://schemas.microsoft.com/office/drawing/2014/main" id="{5A7219F6-5F11-4338-2F65-3B91F67D679A}"/>
                </a:ext>
              </a:extLst>
            </p:cNvPr>
            <p:cNvPicPr>
              <a:picLocks noChangeAspect="1"/>
            </p:cNvPicPr>
            <p:nvPr/>
          </p:nvPicPr>
          <p:blipFill>
            <a:blip r:embed="rId7"/>
            <a:stretch>
              <a:fillRect/>
            </a:stretch>
          </p:blipFill>
          <p:spPr>
            <a:xfrm>
              <a:off x="3343007" y="5819563"/>
              <a:ext cx="1905266" cy="381053"/>
            </a:xfrm>
            <a:prstGeom prst="rect">
              <a:avLst/>
            </a:prstGeom>
          </p:spPr>
        </p:pic>
        <p:pic>
          <p:nvPicPr>
            <p:cNvPr id="47" name="Picture 46">
              <a:extLst>
                <a:ext uri="{FF2B5EF4-FFF2-40B4-BE49-F238E27FC236}">
                  <a16:creationId xmlns:a16="http://schemas.microsoft.com/office/drawing/2014/main" id="{850AE0E4-8A38-217D-338C-1A0F9535487F}"/>
                </a:ext>
              </a:extLst>
            </p:cNvPr>
            <p:cNvPicPr>
              <a:picLocks noChangeAspect="1"/>
            </p:cNvPicPr>
            <p:nvPr/>
          </p:nvPicPr>
          <p:blipFill>
            <a:blip r:embed="rId8"/>
            <a:stretch>
              <a:fillRect/>
            </a:stretch>
          </p:blipFill>
          <p:spPr>
            <a:xfrm>
              <a:off x="1355297" y="2819198"/>
              <a:ext cx="1905266" cy="381053"/>
            </a:xfrm>
            <a:prstGeom prst="rect">
              <a:avLst/>
            </a:prstGeom>
          </p:spPr>
        </p:pic>
        <p:pic>
          <p:nvPicPr>
            <p:cNvPr id="48" name="Picture 47">
              <a:extLst>
                <a:ext uri="{FF2B5EF4-FFF2-40B4-BE49-F238E27FC236}">
                  <a16:creationId xmlns:a16="http://schemas.microsoft.com/office/drawing/2014/main" id="{1B357046-81DF-28E9-D2FC-980D1AB6C158}"/>
                </a:ext>
              </a:extLst>
            </p:cNvPr>
            <p:cNvPicPr>
              <a:picLocks noChangeAspect="1"/>
            </p:cNvPicPr>
            <p:nvPr/>
          </p:nvPicPr>
          <p:blipFill>
            <a:blip r:embed="rId9"/>
            <a:stretch>
              <a:fillRect/>
            </a:stretch>
          </p:blipFill>
          <p:spPr>
            <a:xfrm>
              <a:off x="3343008" y="2388931"/>
              <a:ext cx="1905266" cy="381053"/>
            </a:xfrm>
            <a:prstGeom prst="rect">
              <a:avLst/>
            </a:prstGeom>
          </p:spPr>
        </p:pic>
        <p:pic>
          <p:nvPicPr>
            <p:cNvPr id="49" name="Picture 48">
              <a:extLst>
                <a:ext uri="{FF2B5EF4-FFF2-40B4-BE49-F238E27FC236}">
                  <a16:creationId xmlns:a16="http://schemas.microsoft.com/office/drawing/2014/main" id="{A881122F-94A5-C984-7B9B-14B65156BA9F}"/>
                </a:ext>
              </a:extLst>
            </p:cNvPr>
            <p:cNvPicPr>
              <a:picLocks noChangeAspect="1"/>
            </p:cNvPicPr>
            <p:nvPr/>
          </p:nvPicPr>
          <p:blipFill>
            <a:blip r:embed="rId10"/>
            <a:stretch>
              <a:fillRect/>
            </a:stretch>
          </p:blipFill>
          <p:spPr>
            <a:xfrm>
              <a:off x="1355297" y="3251961"/>
              <a:ext cx="1905266" cy="381053"/>
            </a:xfrm>
            <a:prstGeom prst="rect">
              <a:avLst/>
            </a:prstGeom>
          </p:spPr>
        </p:pic>
        <p:pic>
          <p:nvPicPr>
            <p:cNvPr id="50" name="Picture 49">
              <a:extLst>
                <a:ext uri="{FF2B5EF4-FFF2-40B4-BE49-F238E27FC236}">
                  <a16:creationId xmlns:a16="http://schemas.microsoft.com/office/drawing/2014/main" id="{70976E53-382F-7110-31E3-49637EDA6903}"/>
                </a:ext>
              </a:extLst>
            </p:cNvPr>
            <p:cNvPicPr>
              <a:picLocks noChangeAspect="1"/>
            </p:cNvPicPr>
            <p:nvPr/>
          </p:nvPicPr>
          <p:blipFill>
            <a:blip r:embed="rId11"/>
            <a:stretch>
              <a:fillRect/>
            </a:stretch>
          </p:blipFill>
          <p:spPr>
            <a:xfrm>
              <a:off x="1355297" y="5396472"/>
              <a:ext cx="1905266" cy="381053"/>
            </a:xfrm>
            <a:prstGeom prst="rect">
              <a:avLst/>
            </a:prstGeom>
          </p:spPr>
        </p:pic>
        <p:pic>
          <p:nvPicPr>
            <p:cNvPr id="51" name="Picture 50">
              <a:extLst>
                <a:ext uri="{FF2B5EF4-FFF2-40B4-BE49-F238E27FC236}">
                  <a16:creationId xmlns:a16="http://schemas.microsoft.com/office/drawing/2014/main" id="{FA658C19-F843-35E1-771C-E576474D60F3}"/>
                </a:ext>
              </a:extLst>
            </p:cNvPr>
            <p:cNvPicPr>
              <a:picLocks noChangeAspect="1"/>
            </p:cNvPicPr>
            <p:nvPr/>
          </p:nvPicPr>
          <p:blipFill>
            <a:blip r:embed="rId12"/>
            <a:stretch>
              <a:fillRect/>
            </a:stretch>
          </p:blipFill>
          <p:spPr>
            <a:xfrm>
              <a:off x="3343008" y="3247087"/>
              <a:ext cx="1905266" cy="381053"/>
            </a:xfrm>
            <a:prstGeom prst="rect">
              <a:avLst/>
            </a:prstGeom>
          </p:spPr>
        </p:pic>
        <p:pic>
          <p:nvPicPr>
            <p:cNvPr id="52" name="Picture 51">
              <a:extLst>
                <a:ext uri="{FF2B5EF4-FFF2-40B4-BE49-F238E27FC236}">
                  <a16:creationId xmlns:a16="http://schemas.microsoft.com/office/drawing/2014/main" id="{D07D9CBD-FA68-CE96-1B18-AE6975E072D1}"/>
                </a:ext>
              </a:extLst>
            </p:cNvPr>
            <p:cNvPicPr>
              <a:picLocks noChangeAspect="1"/>
            </p:cNvPicPr>
            <p:nvPr/>
          </p:nvPicPr>
          <p:blipFill>
            <a:blip r:embed="rId13"/>
            <a:stretch>
              <a:fillRect/>
            </a:stretch>
          </p:blipFill>
          <p:spPr>
            <a:xfrm>
              <a:off x="1355297" y="4102745"/>
              <a:ext cx="1905266" cy="381053"/>
            </a:xfrm>
            <a:prstGeom prst="rect">
              <a:avLst/>
            </a:prstGeom>
          </p:spPr>
        </p:pic>
        <p:pic>
          <p:nvPicPr>
            <p:cNvPr id="53" name="Picture 52">
              <a:extLst>
                <a:ext uri="{FF2B5EF4-FFF2-40B4-BE49-F238E27FC236}">
                  <a16:creationId xmlns:a16="http://schemas.microsoft.com/office/drawing/2014/main" id="{315F4390-14AC-143C-A4A0-ECFA6D69B9F8}"/>
                </a:ext>
              </a:extLst>
            </p:cNvPr>
            <p:cNvPicPr>
              <a:picLocks noChangeAspect="1"/>
            </p:cNvPicPr>
            <p:nvPr/>
          </p:nvPicPr>
          <p:blipFill>
            <a:blip r:embed="rId14"/>
            <a:stretch>
              <a:fillRect/>
            </a:stretch>
          </p:blipFill>
          <p:spPr>
            <a:xfrm>
              <a:off x="3343007" y="4539023"/>
              <a:ext cx="1905266" cy="381053"/>
            </a:xfrm>
            <a:prstGeom prst="rect">
              <a:avLst/>
            </a:prstGeom>
          </p:spPr>
        </p:pic>
        <p:pic>
          <p:nvPicPr>
            <p:cNvPr id="54" name="Picture 53">
              <a:extLst>
                <a:ext uri="{FF2B5EF4-FFF2-40B4-BE49-F238E27FC236}">
                  <a16:creationId xmlns:a16="http://schemas.microsoft.com/office/drawing/2014/main" id="{5FA81282-5E73-0A55-788D-9804A9A5DD74}"/>
                </a:ext>
              </a:extLst>
            </p:cNvPr>
            <p:cNvPicPr>
              <a:picLocks noChangeAspect="1"/>
            </p:cNvPicPr>
            <p:nvPr/>
          </p:nvPicPr>
          <p:blipFill>
            <a:blip r:embed="rId15"/>
            <a:stretch>
              <a:fillRect/>
            </a:stretch>
          </p:blipFill>
          <p:spPr>
            <a:xfrm>
              <a:off x="1355297" y="2388931"/>
              <a:ext cx="1905266" cy="381053"/>
            </a:xfrm>
            <a:prstGeom prst="rect">
              <a:avLst/>
            </a:prstGeom>
          </p:spPr>
        </p:pic>
        <p:pic>
          <p:nvPicPr>
            <p:cNvPr id="55" name="Picture 54">
              <a:extLst>
                <a:ext uri="{FF2B5EF4-FFF2-40B4-BE49-F238E27FC236}">
                  <a16:creationId xmlns:a16="http://schemas.microsoft.com/office/drawing/2014/main" id="{75F3D48F-6833-06A4-3EE1-8D7571E49687}"/>
                </a:ext>
              </a:extLst>
            </p:cNvPr>
            <p:cNvPicPr>
              <a:picLocks noChangeAspect="1"/>
            </p:cNvPicPr>
            <p:nvPr/>
          </p:nvPicPr>
          <p:blipFill>
            <a:blip r:embed="rId16"/>
            <a:stretch>
              <a:fillRect/>
            </a:stretch>
          </p:blipFill>
          <p:spPr>
            <a:xfrm>
              <a:off x="1355297" y="3677353"/>
              <a:ext cx="1905266" cy="381053"/>
            </a:xfrm>
            <a:prstGeom prst="rect">
              <a:avLst/>
            </a:prstGeom>
          </p:spPr>
        </p:pic>
        <p:pic>
          <p:nvPicPr>
            <p:cNvPr id="56" name="Picture 55">
              <a:extLst>
                <a:ext uri="{FF2B5EF4-FFF2-40B4-BE49-F238E27FC236}">
                  <a16:creationId xmlns:a16="http://schemas.microsoft.com/office/drawing/2014/main" id="{AF3B041A-D5E1-3827-F19E-2060DCE407B3}"/>
                </a:ext>
              </a:extLst>
            </p:cNvPr>
            <p:cNvPicPr>
              <a:picLocks noChangeAspect="1"/>
            </p:cNvPicPr>
            <p:nvPr/>
          </p:nvPicPr>
          <p:blipFill>
            <a:blip r:embed="rId17"/>
            <a:stretch>
              <a:fillRect/>
            </a:stretch>
          </p:blipFill>
          <p:spPr>
            <a:xfrm>
              <a:off x="3343007" y="4105750"/>
              <a:ext cx="1905266" cy="381053"/>
            </a:xfrm>
            <a:prstGeom prst="rect">
              <a:avLst/>
            </a:prstGeom>
          </p:spPr>
        </p:pic>
        <p:pic>
          <p:nvPicPr>
            <p:cNvPr id="57" name="Picture 56">
              <a:extLst>
                <a:ext uri="{FF2B5EF4-FFF2-40B4-BE49-F238E27FC236}">
                  <a16:creationId xmlns:a16="http://schemas.microsoft.com/office/drawing/2014/main" id="{FE471787-4F37-10A8-3D24-7A4BBE00C016}"/>
                </a:ext>
              </a:extLst>
            </p:cNvPr>
            <p:cNvPicPr>
              <a:picLocks noChangeAspect="1"/>
            </p:cNvPicPr>
            <p:nvPr/>
          </p:nvPicPr>
          <p:blipFill>
            <a:blip r:embed="rId18"/>
            <a:stretch>
              <a:fillRect/>
            </a:stretch>
          </p:blipFill>
          <p:spPr>
            <a:xfrm>
              <a:off x="1355297" y="4538283"/>
              <a:ext cx="1905266" cy="381053"/>
            </a:xfrm>
            <a:prstGeom prst="rect">
              <a:avLst/>
            </a:prstGeom>
          </p:spPr>
        </p:pic>
        <p:pic>
          <p:nvPicPr>
            <p:cNvPr id="58" name="Picture 57">
              <a:extLst>
                <a:ext uri="{FF2B5EF4-FFF2-40B4-BE49-F238E27FC236}">
                  <a16:creationId xmlns:a16="http://schemas.microsoft.com/office/drawing/2014/main" id="{FDDE94CE-021F-E971-CEC4-2C7EADFFAFB3}"/>
                </a:ext>
              </a:extLst>
            </p:cNvPr>
            <p:cNvPicPr>
              <a:picLocks noChangeAspect="1"/>
            </p:cNvPicPr>
            <p:nvPr/>
          </p:nvPicPr>
          <p:blipFill>
            <a:blip r:embed="rId19"/>
            <a:stretch>
              <a:fillRect/>
            </a:stretch>
          </p:blipFill>
          <p:spPr>
            <a:xfrm>
              <a:off x="1355297" y="5819563"/>
              <a:ext cx="1905266" cy="381053"/>
            </a:xfrm>
            <a:prstGeom prst="rect">
              <a:avLst/>
            </a:prstGeom>
          </p:spPr>
        </p:pic>
        <p:pic>
          <p:nvPicPr>
            <p:cNvPr id="59" name="Picture 58">
              <a:extLst>
                <a:ext uri="{FF2B5EF4-FFF2-40B4-BE49-F238E27FC236}">
                  <a16:creationId xmlns:a16="http://schemas.microsoft.com/office/drawing/2014/main" id="{0564DEEE-6DED-38DF-6166-3C800AEFCDFC}"/>
                </a:ext>
              </a:extLst>
            </p:cNvPr>
            <p:cNvPicPr>
              <a:picLocks noChangeAspect="1"/>
            </p:cNvPicPr>
            <p:nvPr/>
          </p:nvPicPr>
          <p:blipFill>
            <a:blip r:embed="rId20"/>
            <a:stretch>
              <a:fillRect/>
            </a:stretch>
          </p:blipFill>
          <p:spPr>
            <a:xfrm>
              <a:off x="3343008" y="2821695"/>
              <a:ext cx="1905266" cy="381053"/>
            </a:xfrm>
            <a:prstGeom prst="rect">
              <a:avLst/>
            </a:prstGeom>
          </p:spPr>
        </p:pic>
      </p:grpSp>
      <p:sp>
        <p:nvSpPr>
          <p:cNvPr id="61" name="TextBox 60">
            <a:extLst>
              <a:ext uri="{FF2B5EF4-FFF2-40B4-BE49-F238E27FC236}">
                <a16:creationId xmlns:a16="http://schemas.microsoft.com/office/drawing/2014/main" id="{74EE32AE-7000-6E70-439A-3078F9E0BB75}"/>
              </a:ext>
            </a:extLst>
          </p:cNvPr>
          <p:cNvSpPr txBox="1"/>
          <p:nvPr/>
        </p:nvSpPr>
        <p:spPr>
          <a:xfrm>
            <a:off x="1167492" y="2738372"/>
            <a:ext cx="4928508" cy="1938992"/>
          </a:xfrm>
          <a:prstGeom prst="rect">
            <a:avLst/>
          </a:prstGeom>
          <a:noFill/>
        </p:spPr>
        <p:txBody>
          <a:bodyPr wrap="square" rtlCol="0" anchor="ctr">
            <a:spAutoFit/>
          </a:bodyPr>
          <a:lstStyle/>
          <a:p>
            <a:r>
              <a:rPr lang="en-US" sz="4000" dirty="0"/>
              <a:t>Each Pokémon species has exactly </a:t>
            </a:r>
            <a:r>
              <a:rPr lang="en-US" sz="4000" b="1" dirty="0"/>
              <a:t>1</a:t>
            </a:r>
            <a:r>
              <a:rPr lang="en-US" sz="4000" dirty="0"/>
              <a:t> or </a:t>
            </a:r>
            <a:r>
              <a:rPr lang="en-US" sz="4000" b="1" dirty="0"/>
              <a:t>2</a:t>
            </a:r>
            <a:r>
              <a:rPr lang="en-US" sz="4000" dirty="0"/>
              <a:t> types.</a:t>
            </a:r>
          </a:p>
        </p:txBody>
      </p:sp>
    </p:spTree>
    <p:extLst>
      <p:ext uri="{BB962C8B-B14F-4D97-AF65-F5344CB8AC3E}">
        <p14:creationId xmlns:p14="http://schemas.microsoft.com/office/powerpoint/2010/main" val="363312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C3DEB-2081-1888-60EA-14AA7D83A78B}"/>
              </a:ext>
            </a:extLst>
          </p:cNvPr>
          <p:cNvSpPr>
            <a:spLocks noGrp="1"/>
          </p:cNvSpPr>
          <p:nvPr>
            <p:ph type="ctrTitle"/>
          </p:nvPr>
        </p:nvSpPr>
        <p:spPr>
          <a:xfrm>
            <a:off x="1305718" y="1794276"/>
            <a:ext cx="6245912" cy="3269447"/>
          </a:xfrm>
        </p:spPr>
        <p:txBody>
          <a:bodyPr anchor="ctr"/>
          <a:lstStyle/>
          <a:p>
            <a:r>
              <a:rPr lang="en-US" dirty="0"/>
              <a:t>How can we predict Pokémon types?</a:t>
            </a:r>
          </a:p>
        </p:txBody>
      </p:sp>
    </p:spTree>
    <p:extLst>
      <p:ext uri="{BB962C8B-B14F-4D97-AF65-F5344CB8AC3E}">
        <p14:creationId xmlns:p14="http://schemas.microsoft.com/office/powerpoint/2010/main" val="180707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36B49-C71C-4BCA-C501-32FB2246C1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89A40-0FAE-06BE-5819-4ABF16465C10}"/>
              </a:ext>
            </a:extLst>
          </p:cNvPr>
          <p:cNvSpPr>
            <a:spLocks noGrp="1"/>
          </p:cNvSpPr>
          <p:nvPr>
            <p:ph type="title"/>
          </p:nvPr>
        </p:nvSpPr>
        <p:spPr>
          <a:xfrm>
            <a:off x="1351160" y="462792"/>
            <a:ext cx="5486400" cy="829340"/>
          </a:xfrm>
        </p:spPr>
        <p:txBody>
          <a:bodyPr/>
          <a:lstStyle/>
          <a:p>
            <a:pPr algn="ctr"/>
            <a:r>
              <a:rPr lang="en-US" dirty="0"/>
              <a:t>Charizard</a:t>
            </a:r>
          </a:p>
        </p:txBody>
      </p:sp>
      <p:pic>
        <p:nvPicPr>
          <p:cNvPr id="6" name="Picture 5" descr="A cartoon of a dragon&#10;&#10;AI-generated content may be incorrect.">
            <a:extLst>
              <a:ext uri="{FF2B5EF4-FFF2-40B4-BE49-F238E27FC236}">
                <a16:creationId xmlns:a16="http://schemas.microsoft.com/office/drawing/2014/main" id="{DCD8A87C-51AB-7D96-325F-5F41F2EA7D51}"/>
              </a:ext>
            </a:extLst>
          </p:cNvPr>
          <p:cNvPicPr>
            <a:picLocks noChangeAspect="1"/>
          </p:cNvPicPr>
          <p:nvPr/>
        </p:nvPicPr>
        <p:blipFill>
          <a:blip r:embed="rId3"/>
          <a:srcRect t="9398" b="10500"/>
          <a:stretch/>
        </p:blipFill>
        <p:spPr>
          <a:xfrm>
            <a:off x="1605497" y="1435395"/>
            <a:ext cx="4977726" cy="3987210"/>
          </a:xfrm>
          <a:prstGeom prst="rect">
            <a:avLst/>
          </a:prstGeom>
        </p:spPr>
      </p:pic>
      <p:grpSp>
        <p:nvGrpSpPr>
          <p:cNvPr id="19" name="Group 18">
            <a:extLst>
              <a:ext uri="{FF2B5EF4-FFF2-40B4-BE49-F238E27FC236}">
                <a16:creationId xmlns:a16="http://schemas.microsoft.com/office/drawing/2014/main" id="{241B8BE0-D6C0-6A22-0B2B-CC8CAF9F8979}"/>
              </a:ext>
            </a:extLst>
          </p:cNvPr>
          <p:cNvGrpSpPr/>
          <p:nvPr/>
        </p:nvGrpSpPr>
        <p:grpSpPr>
          <a:xfrm>
            <a:off x="6347637" y="4253023"/>
            <a:ext cx="3853725" cy="1169582"/>
            <a:chOff x="6347637" y="4253023"/>
            <a:chExt cx="3853725" cy="1169582"/>
          </a:xfrm>
        </p:grpSpPr>
        <p:pic>
          <p:nvPicPr>
            <p:cNvPr id="3" name="Picture 2">
              <a:extLst>
                <a:ext uri="{FF2B5EF4-FFF2-40B4-BE49-F238E27FC236}">
                  <a16:creationId xmlns:a16="http://schemas.microsoft.com/office/drawing/2014/main" id="{7A05674B-C585-F283-A244-E3CB25581583}"/>
                </a:ext>
              </a:extLst>
            </p:cNvPr>
            <p:cNvPicPr>
              <a:picLocks noChangeAspect="1"/>
            </p:cNvPicPr>
            <p:nvPr/>
          </p:nvPicPr>
          <p:blipFill>
            <a:blip r:embed="rId4"/>
            <a:stretch>
              <a:fillRect/>
            </a:stretch>
          </p:blipFill>
          <p:spPr>
            <a:xfrm>
              <a:off x="7134531" y="4809239"/>
              <a:ext cx="3066831" cy="613366"/>
            </a:xfrm>
            <a:prstGeom prst="rect">
              <a:avLst/>
            </a:prstGeom>
          </p:spPr>
        </p:pic>
        <p:cxnSp>
          <p:nvCxnSpPr>
            <p:cNvPr id="11" name="Straight Arrow Connector 10">
              <a:extLst>
                <a:ext uri="{FF2B5EF4-FFF2-40B4-BE49-F238E27FC236}">
                  <a16:creationId xmlns:a16="http://schemas.microsoft.com/office/drawing/2014/main" id="{8D1B55A6-7253-D68B-DE4B-398FBFC605DA}"/>
                </a:ext>
              </a:extLst>
            </p:cNvPr>
            <p:cNvCxnSpPr>
              <a:stCxn id="3" idx="1"/>
            </p:cNvCxnSpPr>
            <p:nvPr/>
          </p:nvCxnSpPr>
          <p:spPr>
            <a:xfrm flipH="1" flipV="1">
              <a:off x="6347637" y="4253023"/>
              <a:ext cx="786894" cy="862899"/>
            </a:xfrm>
            <a:prstGeom prst="straightConnector1">
              <a:avLst/>
            </a:prstGeom>
            <a:ln w="762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8" name="Group 17">
            <a:extLst>
              <a:ext uri="{FF2B5EF4-FFF2-40B4-BE49-F238E27FC236}">
                <a16:creationId xmlns:a16="http://schemas.microsoft.com/office/drawing/2014/main" id="{8B825486-1FCF-7CD6-7C53-2049D35FA374}"/>
              </a:ext>
            </a:extLst>
          </p:cNvPr>
          <p:cNvGrpSpPr/>
          <p:nvPr/>
        </p:nvGrpSpPr>
        <p:grpSpPr>
          <a:xfrm>
            <a:off x="6096000" y="1435395"/>
            <a:ext cx="4668887" cy="999461"/>
            <a:chOff x="6096000" y="1435395"/>
            <a:chExt cx="4668887" cy="999461"/>
          </a:xfrm>
        </p:grpSpPr>
        <p:pic>
          <p:nvPicPr>
            <p:cNvPr id="4" name="Picture 3">
              <a:extLst>
                <a:ext uri="{FF2B5EF4-FFF2-40B4-BE49-F238E27FC236}">
                  <a16:creationId xmlns:a16="http://schemas.microsoft.com/office/drawing/2014/main" id="{205F2FAB-A570-A17E-F0E1-C4E3D7399921}"/>
                </a:ext>
              </a:extLst>
            </p:cNvPr>
            <p:cNvPicPr>
              <a:picLocks noChangeAspect="1"/>
            </p:cNvPicPr>
            <p:nvPr/>
          </p:nvPicPr>
          <p:blipFill>
            <a:blip r:embed="rId5"/>
            <a:stretch>
              <a:fillRect/>
            </a:stretch>
          </p:blipFill>
          <p:spPr>
            <a:xfrm>
              <a:off x="7698055" y="1435395"/>
              <a:ext cx="3066832" cy="613366"/>
            </a:xfrm>
            <a:prstGeom prst="rect">
              <a:avLst/>
            </a:prstGeom>
          </p:spPr>
        </p:pic>
        <p:cxnSp>
          <p:nvCxnSpPr>
            <p:cNvPr id="12" name="Straight Arrow Connector 11">
              <a:extLst>
                <a:ext uri="{FF2B5EF4-FFF2-40B4-BE49-F238E27FC236}">
                  <a16:creationId xmlns:a16="http://schemas.microsoft.com/office/drawing/2014/main" id="{48D808BE-0BCD-E57A-3996-535E116B842A}"/>
                </a:ext>
              </a:extLst>
            </p:cNvPr>
            <p:cNvCxnSpPr>
              <a:cxnSpLocks/>
              <a:stCxn id="4" idx="1"/>
            </p:cNvCxnSpPr>
            <p:nvPr/>
          </p:nvCxnSpPr>
          <p:spPr>
            <a:xfrm flipH="1">
              <a:off x="6096000" y="1742078"/>
              <a:ext cx="1602055" cy="692778"/>
            </a:xfrm>
            <a:prstGeom prst="straightConnector1">
              <a:avLst/>
            </a:prstGeom>
            <a:ln w="762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pic>
        <p:nvPicPr>
          <p:cNvPr id="15" name="Picture 14">
            <a:extLst>
              <a:ext uri="{FF2B5EF4-FFF2-40B4-BE49-F238E27FC236}">
                <a16:creationId xmlns:a16="http://schemas.microsoft.com/office/drawing/2014/main" id="{1408F16C-E511-6ED0-E38C-EA1F8BB1EC2A}"/>
              </a:ext>
            </a:extLst>
          </p:cNvPr>
          <p:cNvPicPr>
            <a:picLocks noChangeAspect="1"/>
          </p:cNvPicPr>
          <p:nvPr/>
        </p:nvPicPr>
        <p:blipFill>
          <a:blip r:embed="rId6"/>
          <a:stretch>
            <a:fillRect/>
          </a:stretch>
        </p:blipFill>
        <p:spPr>
          <a:xfrm>
            <a:off x="7413931" y="3122317"/>
            <a:ext cx="3066832" cy="613366"/>
          </a:xfrm>
          <a:prstGeom prst="rect">
            <a:avLst/>
          </a:prstGeom>
        </p:spPr>
      </p:pic>
      <p:pic>
        <p:nvPicPr>
          <p:cNvPr id="17" name="Graphic 16" descr="Add with solid fill">
            <a:extLst>
              <a:ext uri="{FF2B5EF4-FFF2-40B4-BE49-F238E27FC236}">
                <a16:creationId xmlns:a16="http://schemas.microsoft.com/office/drawing/2014/main" id="{5B30C680-DEC8-6675-5C14-75836C63EE4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634460">
            <a:off x="8116128" y="2597779"/>
            <a:ext cx="1662440" cy="1662440"/>
          </a:xfrm>
          <a:prstGeom prst="rect">
            <a:avLst/>
          </a:prstGeom>
        </p:spPr>
      </p:pic>
    </p:spTree>
    <p:extLst>
      <p:ext uri="{BB962C8B-B14F-4D97-AF65-F5344CB8AC3E}">
        <p14:creationId xmlns:p14="http://schemas.microsoft.com/office/powerpoint/2010/main" val="42806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515E9-4CE1-547F-7056-72574A3241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3B91FC-935B-DDAE-7A17-0C72F9DE3B11}"/>
              </a:ext>
            </a:extLst>
          </p:cNvPr>
          <p:cNvSpPr>
            <a:spLocks noGrp="1"/>
          </p:cNvSpPr>
          <p:nvPr>
            <p:ph type="ctrTitle"/>
          </p:nvPr>
        </p:nvSpPr>
        <p:spPr>
          <a:xfrm>
            <a:off x="1305718" y="1794276"/>
            <a:ext cx="6245912" cy="3269447"/>
          </a:xfrm>
        </p:spPr>
        <p:txBody>
          <a:bodyPr anchor="ctr"/>
          <a:lstStyle/>
          <a:p>
            <a:r>
              <a:rPr lang="en-US" dirty="0"/>
              <a:t>What data can we use?</a:t>
            </a:r>
          </a:p>
        </p:txBody>
      </p:sp>
    </p:spTree>
    <p:extLst>
      <p:ext uri="{BB962C8B-B14F-4D97-AF65-F5344CB8AC3E}">
        <p14:creationId xmlns:p14="http://schemas.microsoft.com/office/powerpoint/2010/main" val="56124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5BD4-AB98-5B5F-F37A-74739A58AD12}"/>
              </a:ext>
            </a:extLst>
          </p:cNvPr>
          <p:cNvSpPr>
            <a:spLocks noGrp="1"/>
          </p:cNvSpPr>
          <p:nvPr>
            <p:ph type="title"/>
          </p:nvPr>
        </p:nvSpPr>
        <p:spPr>
          <a:xfrm>
            <a:off x="1143638" y="356625"/>
            <a:ext cx="9601200" cy="900534"/>
          </a:xfrm>
        </p:spPr>
        <p:txBody>
          <a:bodyPr/>
          <a:lstStyle/>
          <a:p>
            <a:r>
              <a:rPr lang="en-US" sz="6000" dirty="0"/>
              <a:t>Data Sets</a:t>
            </a:r>
          </a:p>
        </p:txBody>
      </p:sp>
      <p:sp>
        <p:nvSpPr>
          <p:cNvPr id="3" name="Content Placeholder 2">
            <a:extLst>
              <a:ext uri="{FF2B5EF4-FFF2-40B4-BE49-F238E27FC236}">
                <a16:creationId xmlns:a16="http://schemas.microsoft.com/office/drawing/2014/main" id="{AEEBC4E9-1C22-6245-01B1-DD9371A410AE}"/>
              </a:ext>
            </a:extLst>
          </p:cNvPr>
          <p:cNvSpPr>
            <a:spLocks noGrp="1"/>
          </p:cNvSpPr>
          <p:nvPr>
            <p:ph idx="1"/>
          </p:nvPr>
        </p:nvSpPr>
        <p:spPr>
          <a:xfrm>
            <a:off x="1143639" y="1491246"/>
            <a:ext cx="4663440" cy="1779988"/>
          </a:xfrm>
        </p:spPr>
        <p:txBody>
          <a:bodyPr>
            <a:normAutofit/>
          </a:bodyPr>
          <a:lstStyle/>
          <a:p>
            <a:r>
              <a:rPr lang="en-US" sz="3200" dirty="0">
                <a:latin typeface="+mj-lt"/>
              </a:rPr>
              <a:t>Pokémon Images</a:t>
            </a:r>
          </a:p>
          <a:p>
            <a:pPr marL="342900" indent="-342900">
              <a:buFont typeface="Arial" panose="020B0604020202020204" pitchFamily="34" charset="0"/>
              <a:buChar char="•"/>
            </a:pPr>
            <a:r>
              <a:rPr lang="en-US" dirty="0"/>
              <a:t>Sourced from Pokémon video games</a:t>
            </a:r>
          </a:p>
          <a:p>
            <a:pPr marL="342900" indent="-342900">
              <a:buFont typeface="Arial" panose="020B0604020202020204" pitchFamily="34" charset="0"/>
              <a:buChar char="•"/>
            </a:pPr>
            <a:r>
              <a:rPr lang="en-US" dirty="0"/>
              <a:t>1 image per Pokémon</a:t>
            </a:r>
          </a:p>
          <a:p>
            <a:pPr marL="342900" indent="-342900">
              <a:buFont typeface="Arial" panose="020B0604020202020204" pitchFamily="34" charset="0"/>
              <a:buChar char="•"/>
            </a:pPr>
            <a:r>
              <a:rPr lang="en-US" dirty="0"/>
              <a:t>Transparent backgrounds</a:t>
            </a:r>
          </a:p>
        </p:txBody>
      </p:sp>
      <p:sp>
        <p:nvSpPr>
          <p:cNvPr id="4" name="Content Placeholder 3">
            <a:extLst>
              <a:ext uri="{FF2B5EF4-FFF2-40B4-BE49-F238E27FC236}">
                <a16:creationId xmlns:a16="http://schemas.microsoft.com/office/drawing/2014/main" id="{14140848-EE37-C42F-9648-5A62DA4B1073}"/>
              </a:ext>
            </a:extLst>
          </p:cNvPr>
          <p:cNvSpPr>
            <a:spLocks noGrp="1"/>
          </p:cNvSpPr>
          <p:nvPr>
            <p:ph idx="10"/>
          </p:nvPr>
        </p:nvSpPr>
        <p:spPr>
          <a:xfrm>
            <a:off x="6259381" y="1491246"/>
            <a:ext cx="4663440" cy="984587"/>
          </a:xfrm>
        </p:spPr>
        <p:txBody>
          <a:bodyPr>
            <a:normAutofit/>
          </a:bodyPr>
          <a:lstStyle/>
          <a:p>
            <a:r>
              <a:rPr lang="en-US" sz="3200" dirty="0">
                <a:latin typeface="+mj-lt"/>
              </a:rPr>
              <a:t>In-Game Statistics</a:t>
            </a:r>
          </a:p>
          <a:p>
            <a:pPr marL="342900" indent="-342900">
              <a:buFont typeface="Arial" panose="020B0604020202020204" pitchFamily="34" charset="0"/>
              <a:buChar char="•"/>
            </a:pPr>
            <a:r>
              <a:rPr lang="en-US" dirty="0"/>
              <a:t>Sourced from Pokémon video games</a:t>
            </a:r>
          </a:p>
        </p:txBody>
      </p:sp>
      <p:pic>
        <p:nvPicPr>
          <p:cNvPr id="10" name="Picture 9" descr="A cartoon of a dragon&#10;&#10;AI-generated content may be incorrect.">
            <a:extLst>
              <a:ext uri="{FF2B5EF4-FFF2-40B4-BE49-F238E27FC236}">
                <a16:creationId xmlns:a16="http://schemas.microsoft.com/office/drawing/2014/main" id="{29CA22E8-4336-9E4B-D35B-F7EF7C19C2CA}"/>
              </a:ext>
            </a:extLst>
          </p:cNvPr>
          <p:cNvPicPr>
            <a:picLocks noChangeAspect="1"/>
          </p:cNvPicPr>
          <p:nvPr/>
        </p:nvPicPr>
        <p:blipFill>
          <a:blip r:embed="rId3"/>
          <a:stretch>
            <a:fillRect/>
          </a:stretch>
        </p:blipFill>
        <p:spPr>
          <a:xfrm>
            <a:off x="3573052" y="3429000"/>
            <a:ext cx="2128034" cy="1986165"/>
          </a:xfrm>
          <a:prstGeom prst="rect">
            <a:avLst/>
          </a:prstGeom>
          <a:ln w="28575">
            <a:solidFill>
              <a:schemeClr val="tx1"/>
            </a:solidFill>
          </a:ln>
        </p:spPr>
      </p:pic>
      <p:pic>
        <p:nvPicPr>
          <p:cNvPr id="12" name="Picture 11" descr="A cartoon character of a yellow animal&#10;&#10;AI-generated content may be incorrect.">
            <a:extLst>
              <a:ext uri="{FF2B5EF4-FFF2-40B4-BE49-F238E27FC236}">
                <a16:creationId xmlns:a16="http://schemas.microsoft.com/office/drawing/2014/main" id="{7633B0A9-B368-1EC9-75A0-C9BC76D4EE58}"/>
              </a:ext>
            </a:extLst>
          </p:cNvPr>
          <p:cNvPicPr>
            <a:picLocks noChangeAspect="1"/>
          </p:cNvPicPr>
          <p:nvPr/>
        </p:nvPicPr>
        <p:blipFill>
          <a:blip r:embed="rId4"/>
          <a:stretch>
            <a:fillRect/>
          </a:stretch>
        </p:blipFill>
        <p:spPr>
          <a:xfrm>
            <a:off x="1143638" y="3429000"/>
            <a:ext cx="2119667" cy="1978355"/>
          </a:xfrm>
          <a:prstGeom prst="rect">
            <a:avLst/>
          </a:prstGeom>
          <a:ln w="28575">
            <a:solidFill>
              <a:schemeClr val="tx1"/>
            </a:solidFill>
          </a:ln>
        </p:spPr>
      </p:pic>
      <p:pic>
        <p:nvPicPr>
          <p:cNvPr id="6" name="Picture 5" descr="A diagram of a distribution of in-game statistics&#10;&#10;AI-generated content may be incorrect.">
            <a:extLst>
              <a:ext uri="{FF2B5EF4-FFF2-40B4-BE49-F238E27FC236}">
                <a16:creationId xmlns:a16="http://schemas.microsoft.com/office/drawing/2014/main" id="{9AFBF2B7-DAC5-B06E-8F57-33E489294099}"/>
              </a:ext>
            </a:extLst>
          </p:cNvPr>
          <p:cNvPicPr>
            <a:picLocks noChangeAspect="1"/>
          </p:cNvPicPr>
          <p:nvPr/>
        </p:nvPicPr>
        <p:blipFill>
          <a:blip r:embed="rId5"/>
          <a:stretch>
            <a:fillRect/>
          </a:stretch>
        </p:blipFill>
        <p:spPr>
          <a:xfrm>
            <a:off x="6259381" y="2475833"/>
            <a:ext cx="4485457" cy="3534735"/>
          </a:xfrm>
          <a:prstGeom prst="rect">
            <a:avLst/>
          </a:prstGeom>
        </p:spPr>
      </p:pic>
      <p:sp>
        <p:nvSpPr>
          <p:cNvPr id="7" name="TextBox 6">
            <a:extLst>
              <a:ext uri="{FF2B5EF4-FFF2-40B4-BE49-F238E27FC236}">
                <a16:creationId xmlns:a16="http://schemas.microsoft.com/office/drawing/2014/main" id="{E8DD972E-F48E-E7C1-F92B-710D239B7F82}"/>
              </a:ext>
            </a:extLst>
          </p:cNvPr>
          <p:cNvSpPr txBox="1"/>
          <p:nvPr/>
        </p:nvSpPr>
        <p:spPr>
          <a:xfrm>
            <a:off x="1143638" y="5407355"/>
            <a:ext cx="2119667" cy="400110"/>
          </a:xfrm>
          <a:prstGeom prst="rect">
            <a:avLst/>
          </a:prstGeom>
          <a:noFill/>
        </p:spPr>
        <p:txBody>
          <a:bodyPr wrap="square" rtlCol="0">
            <a:spAutoFit/>
          </a:bodyPr>
          <a:lstStyle/>
          <a:p>
            <a:pPr algn="ctr"/>
            <a:r>
              <a:rPr lang="en-US" sz="2000" dirty="0"/>
              <a:t>Pikachu</a:t>
            </a:r>
          </a:p>
        </p:txBody>
      </p:sp>
      <p:sp>
        <p:nvSpPr>
          <p:cNvPr id="8" name="TextBox 7">
            <a:extLst>
              <a:ext uri="{FF2B5EF4-FFF2-40B4-BE49-F238E27FC236}">
                <a16:creationId xmlns:a16="http://schemas.microsoft.com/office/drawing/2014/main" id="{CA5B1D3A-67D0-C922-799E-90977D060C05}"/>
              </a:ext>
            </a:extLst>
          </p:cNvPr>
          <p:cNvSpPr txBox="1"/>
          <p:nvPr/>
        </p:nvSpPr>
        <p:spPr>
          <a:xfrm>
            <a:off x="3573052" y="5415165"/>
            <a:ext cx="2128034" cy="400110"/>
          </a:xfrm>
          <a:prstGeom prst="rect">
            <a:avLst/>
          </a:prstGeom>
          <a:noFill/>
        </p:spPr>
        <p:txBody>
          <a:bodyPr wrap="square" rtlCol="0">
            <a:spAutoFit/>
          </a:bodyPr>
          <a:lstStyle/>
          <a:p>
            <a:pPr algn="ctr"/>
            <a:r>
              <a:rPr lang="en-US" sz="2000" dirty="0"/>
              <a:t>Charizard</a:t>
            </a:r>
          </a:p>
        </p:txBody>
      </p:sp>
    </p:spTree>
    <p:extLst>
      <p:ext uri="{BB962C8B-B14F-4D97-AF65-F5344CB8AC3E}">
        <p14:creationId xmlns:p14="http://schemas.microsoft.com/office/powerpoint/2010/main" val="147197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E262C-6836-B64B-79F1-977A51F42B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FB3EFC-D4B7-129A-E9C8-0E4E8EFC5DD9}"/>
              </a:ext>
            </a:extLst>
          </p:cNvPr>
          <p:cNvSpPr>
            <a:spLocks noGrp="1"/>
          </p:cNvSpPr>
          <p:nvPr>
            <p:ph type="ctrTitle"/>
          </p:nvPr>
        </p:nvSpPr>
        <p:spPr>
          <a:xfrm>
            <a:off x="1305718" y="1794276"/>
            <a:ext cx="6245912" cy="3269447"/>
          </a:xfrm>
        </p:spPr>
        <p:txBody>
          <a:bodyPr anchor="ctr"/>
          <a:lstStyle/>
          <a:p>
            <a:r>
              <a:rPr lang="en-US" dirty="0"/>
              <a:t>Data Preprocessing</a:t>
            </a:r>
          </a:p>
        </p:txBody>
      </p:sp>
    </p:spTree>
    <p:extLst>
      <p:ext uri="{BB962C8B-B14F-4D97-AF65-F5344CB8AC3E}">
        <p14:creationId xmlns:p14="http://schemas.microsoft.com/office/powerpoint/2010/main" val="131792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AB633-2DBB-2682-49A7-3529255AA8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C032B8-37C5-3A15-1A91-E7B1C1A106A1}"/>
              </a:ext>
            </a:extLst>
          </p:cNvPr>
          <p:cNvSpPr>
            <a:spLocks noGrp="1"/>
          </p:cNvSpPr>
          <p:nvPr>
            <p:ph type="title"/>
          </p:nvPr>
        </p:nvSpPr>
        <p:spPr/>
        <p:txBody>
          <a:bodyPr/>
          <a:lstStyle/>
          <a:p>
            <a:r>
              <a:rPr lang="en-US" sz="4800" dirty="0"/>
              <a:t>1. Removed alternate forms of each Pokémon</a:t>
            </a:r>
          </a:p>
        </p:txBody>
      </p:sp>
      <p:pic>
        <p:nvPicPr>
          <p:cNvPr id="6" name="Picture 5" descr="A cartoon of a dragon&#10;&#10;AI-generated content may be incorrect.">
            <a:extLst>
              <a:ext uri="{FF2B5EF4-FFF2-40B4-BE49-F238E27FC236}">
                <a16:creationId xmlns:a16="http://schemas.microsoft.com/office/drawing/2014/main" id="{7E20E089-ECDC-158B-E171-A4A0FF6F8457}"/>
              </a:ext>
            </a:extLst>
          </p:cNvPr>
          <p:cNvPicPr>
            <a:picLocks noChangeAspect="1"/>
          </p:cNvPicPr>
          <p:nvPr/>
        </p:nvPicPr>
        <p:blipFill>
          <a:blip r:embed="rId3"/>
          <a:stretch>
            <a:fillRect/>
          </a:stretch>
        </p:blipFill>
        <p:spPr>
          <a:xfrm>
            <a:off x="8120125" y="994171"/>
            <a:ext cx="2102703" cy="2102703"/>
          </a:xfrm>
          <a:prstGeom prst="rect">
            <a:avLst/>
          </a:prstGeom>
        </p:spPr>
      </p:pic>
      <p:pic>
        <p:nvPicPr>
          <p:cNvPr id="8" name="Picture 7" descr="A cartoon of a dragon&#10;&#10;AI-generated content may be incorrect.">
            <a:extLst>
              <a:ext uri="{FF2B5EF4-FFF2-40B4-BE49-F238E27FC236}">
                <a16:creationId xmlns:a16="http://schemas.microsoft.com/office/drawing/2014/main" id="{2C95AE23-A83C-5E76-11F5-1EF0C02A2F17}"/>
              </a:ext>
            </a:extLst>
          </p:cNvPr>
          <p:cNvPicPr>
            <a:picLocks noChangeAspect="1"/>
          </p:cNvPicPr>
          <p:nvPr/>
        </p:nvPicPr>
        <p:blipFill>
          <a:blip r:embed="rId4"/>
          <a:stretch>
            <a:fillRect/>
          </a:stretch>
        </p:blipFill>
        <p:spPr>
          <a:xfrm>
            <a:off x="6804374" y="3096874"/>
            <a:ext cx="2102703" cy="2102703"/>
          </a:xfrm>
          <a:prstGeom prst="rect">
            <a:avLst/>
          </a:prstGeom>
        </p:spPr>
      </p:pic>
      <p:pic>
        <p:nvPicPr>
          <p:cNvPr id="10" name="Picture 9" descr="A cartoon of a dragon&#10;&#10;AI-generated content may be incorrect.">
            <a:extLst>
              <a:ext uri="{FF2B5EF4-FFF2-40B4-BE49-F238E27FC236}">
                <a16:creationId xmlns:a16="http://schemas.microsoft.com/office/drawing/2014/main" id="{A91D0A00-E31F-7A84-FC8C-498ABCBA038B}"/>
              </a:ext>
            </a:extLst>
          </p:cNvPr>
          <p:cNvPicPr>
            <a:picLocks noChangeAspect="1"/>
          </p:cNvPicPr>
          <p:nvPr/>
        </p:nvPicPr>
        <p:blipFill>
          <a:blip r:embed="rId5"/>
          <a:stretch>
            <a:fillRect/>
          </a:stretch>
        </p:blipFill>
        <p:spPr>
          <a:xfrm>
            <a:off x="9435874" y="3096874"/>
            <a:ext cx="2102703" cy="2102703"/>
          </a:xfrm>
          <a:prstGeom prst="rect">
            <a:avLst/>
          </a:prstGeom>
        </p:spPr>
      </p:pic>
      <p:sp>
        <p:nvSpPr>
          <p:cNvPr id="11" name="TextBox 10">
            <a:extLst>
              <a:ext uri="{FF2B5EF4-FFF2-40B4-BE49-F238E27FC236}">
                <a16:creationId xmlns:a16="http://schemas.microsoft.com/office/drawing/2014/main" id="{63070592-9FF5-67CC-334E-C280D67D406A}"/>
              </a:ext>
            </a:extLst>
          </p:cNvPr>
          <p:cNvSpPr txBox="1"/>
          <p:nvPr/>
        </p:nvSpPr>
        <p:spPr>
          <a:xfrm>
            <a:off x="7490086" y="2832080"/>
            <a:ext cx="3255005" cy="444767"/>
          </a:xfrm>
          <a:prstGeom prst="rect">
            <a:avLst/>
          </a:prstGeom>
          <a:noFill/>
        </p:spPr>
        <p:txBody>
          <a:bodyPr wrap="square" rtlCol="0">
            <a:spAutoFit/>
          </a:bodyPr>
          <a:lstStyle/>
          <a:p>
            <a:pPr algn="ctr"/>
            <a:r>
              <a:rPr lang="en-US" sz="2000" dirty="0"/>
              <a:t>Charizard</a:t>
            </a:r>
          </a:p>
        </p:txBody>
      </p:sp>
      <p:sp>
        <p:nvSpPr>
          <p:cNvPr id="12" name="TextBox 11">
            <a:extLst>
              <a:ext uri="{FF2B5EF4-FFF2-40B4-BE49-F238E27FC236}">
                <a16:creationId xmlns:a16="http://schemas.microsoft.com/office/drawing/2014/main" id="{58EBA588-53DF-6143-7790-CE5A83F9A4C1}"/>
              </a:ext>
            </a:extLst>
          </p:cNvPr>
          <p:cNvSpPr txBox="1"/>
          <p:nvPr/>
        </p:nvSpPr>
        <p:spPr>
          <a:xfrm>
            <a:off x="6228223" y="5041633"/>
            <a:ext cx="3255005" cy="444767"/>
          </a:xfrm>
          <a:prstGeom prst="rect">
            <a:avLst/>
          </a:prstGeom>
          <a:noFill/>
        </p:spPr>
        <p:txBody>
          <a:bodyPr wrap="square" rtlCol="0">
            <a:spAutoFit/>
          </a:bodyPr>
          <a:lstStyle/>
          <a:p>
            <a:pPr algn="ctr"/>
            <a:r>
              <a:rPr lang="en-US" sz="2000" dirty="0"/>
              <a:t>Mega Charizard X</a:t>
            </a:r>
          </a:p>
        </p:txBody>
      </p:sp>
      <p:sp>
        <p:nvSpPr>
          <p:cNvPr id="13" name="TextBox 12">
            <a:extLst>
              <a:ext uri="{FF2B5EF4-FFF2-40B4-BE49-F238E27FC236}">
                <a16:creationId xmlns:a16="http://schemas.microsoft.com/office/drawing/2014/main" id="{1BB5B323-B9B8-2603-2227-68B9E4C47B68}"/>
              </a:ext>
            </a:extLst>
          </p:cNvPr>
          <p:cNvSpPr txBox="1"/>
          <p:nvPr/>
        </p:nvSpPr>
        <p:spPr>
          <a:xfrm>
            <a:off x="8859723" y="5041633"/>
            <a:ext cx="3255005" cy="444767"/>
          </a:xfrm>
          <a:prstGeom prst="rect">
            <a:avLst/>
          </a:prstGeom>
          <a:noFill/>
        </p:spPr>
        <p:txBody>
          <a:bodyPr wrap="square" rtlCol="0">
            <a:spAutoFit/>
          </a:bodyPr>
          <a:lstStyle/>
          <a:p>
            <a:pPr algn="ctr"/>
            <a:r>
              <a:rPr lang="en-US" sz="2000" dirty="0"/>
              <a:t>Mega Charizard Y</a:t>
            </a:r>
          </a:p>
        </p:txBody>
      </p:sp>
      <p:pic>
        <p:nvPicPr>
          <p:cNvPr id="14" name="Graphic 13" descr="Add with solid fill">
            <a:extLst>
              <a:ext uri="{FF2B5EF4-FFF2-40B4-BE49-F238E27FC236}">
                <a16:creationId xmlns:a16="http://schemas.microsoft.com/office/drawing/2014/main" id="{4AD860A4-CB18-0B9B-A9F3-E5F1483379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634460">
            <a:off x="7079093" y="3198801"/>
            <a:ext cx="1847990" cy="1847990"/>
          </a:xfrm>
          <a:prstGeom prst="rect">
            <a:avLst/>
          </a:prstGeom>
        </p:spPr>
      </p:pic>
      <p:pic>
        <p:nvPicPr>
          <p:cNvPr id="15" name="Graphic 14" descr="Add with solid fill">
            <a:extLst>
              <a:ext uri="{FF2B5EF4-FFF2-40B4-BE49-F238E27FC236}">
                <a16:creationId xmlns:a16="http://schemas.microsoft.com/office/drawing/2014/main" id="{B552D9A0-3CFF-A408-D6E6-B910CC72BD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634460">
            <a:off x="9563230" y="3230346"/>
            <a:ext cx="1847990" cy="1847990"/>
          </a:xfrm>
          <a:prstGeom prst="rect">
            <a:avLst/>
          </a:prstGeom>
        </p:spPr>
      </p:pic>
      <p:sp>
        <p:nvSpPr>
          <p:cNvPr id="16" name="Half Frame 15">
            <a:extLst>
              <a:ext uri="{FF2B5EF4-FFF2-40B4-BE49-F238E27FC236}">
                <a16:creationId xmlns:a16="http://schemas.microsoft.com/office/drawing/2014/main" id="{A960DDE1-07A1-74E1-0570-704198747DBF}"/>
              </a:ext>
            </a:extLst>
          </p:cNvPr>
          <p:cNvSpPr/>
          <p:nvPr/>
        </p:nvSpPr>
        <p:spPr>
          <a:xfrm rot="8164102" flipH="1">
            <a:off x="8521114" y="1311672"/>
            <a:ext cx="1649630" cy="815490"/>
          </a:xfrm>
          <a:custGeom>
            <a:avLst/>
            <a:gdLst>
              <a:gd name="connsiteX0" fmla="*/ 0 w 2928182"/>
              <a:gd name="connsiteY0" fmla="*/ 0 h 1560296"/>
              <a:gd name="connsiteX1" fmla="*/ 2928182 w 2928182"/>
              <a:gd name="connsiteY1" fmla="*/ 0 h 1560296"/>
              <a:gd name="connsiteX2" fmla="*/ 1952131 w 2928182"/>
              <a:gd name="connsiteY2" fmla="*/ 520093 h 1560296"/>
              <a:gd name="connsiteX3" fmla="*/ 520093 w 2928182"/>
              <a:gd name="connsiteY3" fmla="*/ 520093 h 1560296"/>
              <a:gd name="connsiteX4" fmla="*/ 520093 w 2928182"/>
              <a:gd name="connsiteY4" fmla="*/ 1283162 h 1560296"/>
              <a:gd name="connsiteX5" fmla="*/ 0 w 2928182"/>
              <a:gd name="connsiteY5" fmla="*/ 1560296 h 1560296"/>
              <a:gd name="connsiteX6" fmla="*/ 0 w 2928182"/>
              <a:gd name="connsiteY6" fmla="*/ 0 h 1560296"/>
              <a:gd name="connsiteX0" fmla="*/ 0 w 2928182"/>
              <a:gd name="connsiteY0" fmla="*/ 0 h 1560296"/>
              <a:gd name="connsiteX1" fmla="*/ 2928182 w 2928182"/>
              <a:gd name="connsiteY1" fmla="*/ 0 h 1560296"/>
              <a:gd name="connsiteX2" fmla="*/ 2785766 w 2928182"/>
              <a:gd name="connsiteY2" fmla="*/ 540099 h 1560296"/>
              <a:gd name="connsiteX3" fmla="*/ 520093 w 2928182"/>
              <a:gd name="connsiteY3" fmla="*/ 520093 h 1560296"/>
              <a:gd name="connsiteX4" fmla="*/ 520093 w 2928182"/>
              <a:gd name="connsiteY4" fmla="*/ 1283162 h 1560296"/>
              <a:gd name="connsiteX5" fmla="*/ 0 w 2928182"/>
              <a:gd name="connsiteY5" fmla="*/ 1560296 h 1560296"/>
              <a:gd name="connsiteX6" fmla="*/ 0 w 2928182"/>
              <a:gd name="connsiteY6" fmla="*/ 0 h 1560296"/>
              <a:gd name="connsiteX0" fmla="*/ 26636 w 2954818"/>
              <a:gd name="connsiteY0" fmla="*/ 0 h 1314503"/>
              <a:gd name="connsiteX1" fmla="*/ 2954818 w 2954818"/>
              <a:gd name="connsiteY1" fmla="*/ 0 h 1314503"/>
              <a:gd name="connsiteX2" fmla="*/ 2812402 w 2954818"/>
              <a:gd name="connsiteY2" fmla="*/ 540099 h 1314503"/>
              <a:gd name="connsiteX3" fmla="*/ 546729 w 2954818"/>
              <a:gd name="connsiteY3" fmla="*/ 520093 h 1314503"/>
              <a:gd name="connsiteX4" fmla="*/ 546729 w 2954818"/>
              <a:gd name="connsiteY4" fmla="*/ 1283162 h 1314503"/>
              <a:gd name="connsiteX5" fmla="*/ 0 w 2954818"/>
              <a:gd name="connsiteY5" fmla="*/ 1314503 h 1314503"/>
              <a:gd name="connsiteX6" fmla="*/ 26636 w 2954818"/>
              <a:gd name="connsiteY6" fmla="*/ 0 h 1314503"/>
              <a:gd name="connsiteX0" fmla="*/ 26636 w 2954818"/>
              <a:gd name="connsiteY0" fmla="*/ 0 h 1314503"/>
              <a:gd name="connsiteX1" fmla="*/ 2954818 w 2954818"/>
              <a:gd name="connsiteY1" fmla="*/ 0 h 1314503"/>
              <a:gd name="connsiteX2" fmla="*/ 2401400 w 2954818"/>
              <a:gd name="connsiteY2" fmla="*/ 577034 h 1314503"/>
              <a:gd name="connsiteX3" fmla="*/ 546729 w 2954818"/>
              <a:gd name="connsiteY3" fmla="*/ 520093 h 1314503"/>
              <a:gd name="connsiteX4" fmla="*/ 546729 w 2954818"/>
              <a:gd name="connsiteY4" fmla="*/ 1283162 h 1314503"/>
              <a:gd name="connsiteX5" fmla="*/ 0 w 2954818"/>
              <a:gd name="connsiteY5" fmla="*/ 1314503 h 1314503"/>
              <a:gd name="connsiteX6" fmla="*/ 26636 w 2954818"/>
              <a:gd name="connsiteY6" fmla="*/ 0 h 1314503"/>
              <a:gd name="connsiteX0" fmla="*/ 26636 w 2659068"/>
              <a:gd name="connsiteY0" fmla="*/ 0 h 1314503"/>
              <a:gd name="connsiteX1" fmla="*/ 2659068 w 2659068"/>
              <a:gd name="connsiteY1" fmla="*/ 74764 h 1314503"/>
              <a:gd name="connsiteX2" fmla="*/ 2401400 w 2659068"/>
              <a:gd name="connsiteY2" fmla="*/ 577034 h 1314503"/>
              <a:gd name="connsiteX3" fmla="*/ 546729 w 2659068"/>
              <a:gd name="connsiteY3" fmla="*/ 520093 h 1314503"/>
              <a:gd name="connsiteX4" fmla="*/ 546729 w 2659068"/>
              <a:gd name="connsiteY4" fmla="*/ 1283162 h 1314503"/>
              <a:gd name="connsiteX5" fmla="*/ 0 w 2659068"/>
              <a:gd name="connsiteY5" fmla="*/ 1314503 h 1314503"/>
              <a:gd name="connsiteX6" fmla="*/ 26636 w 2659068"/>
              <a:gd name="connsiteY6" fmla="*/ 0 h 131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9068" h="1314503">
                <a:moveTo>
                  <a:pt x="26636" y="0"/>
                </a:moveTo>
                <a:lnTo>
                  <a:pt x="2659068" y="74764"/>
                </a:lnTo>
                <a:lnTo>
                  <a:pt x="2401400" y="577034"/>
                </a:lnTo>
                <a:lnTo>
                  <a:pt x="546729" y="520093"/>
                </a:lnTo>
                <a:lnTo>
                  <a:pt x="546729" y="1283162"/>
                </a:lnTo>
                <a:lnTo>
                  <a:pt x="0" y="1314503"/>
                </a:lnTo>
                <a:lnTo>
                  <a:pt x="26636" y="0"/>
                </a:lnTo>
                <a:close/>
              </a:path>
            </a:pathLst>
          </a:cu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7537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{91DFD5CA-FA4A-4056-A81A-8CAD729F43B9}tf45331398_win32</Template>
  <TotalTime>813</TotalTime>
  <Words>1283</Words>
  <Application>Microsoft Office PowerPoint</Application>
  <PresentationFormat>Widescreen</PresentationFormat>
  <Paragraphs>126</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Calibri</vt:lpstr>
      <vt:lpstr>Tenorite</vt:lpstr>
      <vt:lpstr>Times New Roman</vt:lpstr>
      <vt:lpstr>Custom</vt:lpstr>
      <vt:lpstr>Classify Them All Predicting Pokémon Types with Machine Learning Scott Ratchford</vt:lpstr>
      <vt:lpstr>What is a Pokémon?</vt:lpstr>
      <vt:lpstr>Pokémon Types</vt:lpstr>
      <vt:lpstr>How can we predict Pokémon types?</vt:lpstr>
      <vt:lpstr>Charizard</vt:lpstr>
      <vt:lpstr>What data can we use?</vt:lpstr>
      <vt:lpstr>Data Sets</vt:lpstr>
      <vt:lpstr>Data Preprocessing</vt:lpstr>
      <vt:lpstr>1. Removed alternate forms of each Pokémon</vt:lpstr>
      <vt:lpstr>2. Quantified colors in each image</vt:lpstr>
      <vt:lpstr>3. Scaled In-Game Statistics</vt:lpstr>
      <vt:lpstr>4. Train-Test Split</vt:lpstr>
      <vt:lpstr>Training Models</vt:lpstr>
      <vt:lpstr>Machine Learning Models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Scott Ratchford</dc:creator>
  <cp:lastModifiedBy>Scott Ratchford</cp:lastModifiedBy>
  <cp:revision>21</cp:revision>
  <dcterms:created xsi:type="dcterms:W3CDTF">2025-04-14T14:33:23Z</dcterms:created>
  <dcterms:modified xsi:type="dcterms:W3CDTF">2025-04-17T02:28:56Z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