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9" r:id="rId2"/>
    <p:sldId id="287" r:id="rId3"/>
    <p:sldId id="289" r:id="rId4"/>
    <p:sldId id="257" r:id="rId5"/>
    <p:sldId id="258" r:id="rId6"/>
    <p:sldId id="260" r:id="rId7"/>
    <p:sldId id="261" r:id="rId8"/>
    <p:sldId id="262" r:id="rId9"/>
    <p:sldId id="263" r:id="rId10"/>
    <p:sldId id="290" r:id="rId11"/>
    <p:sldId id="264" r:id="rId12"/>
    <p:sldId id="265" r:id="rId13"/>
    <p:sldId id="266" r:id="rId14"/>
    <p:sldId id="267" r:id="rId15"/>
    <p:sldId id="268" r:id="rId16"/>
    <p:sldId id="291" r:id="rId17"/>
    <p:sldId id="269" r:id="rId18"/>
    <p:sldId id="277" r:id="rId19"/>
    <p:sldId id="270" r:id="rId20"/>
    <p:sldId id="271" r:id="rId21"/>
    <p:sldId id="272" r:id="rId22"/>
    <p:sldId id="273" r:id="rId23"/>
    <p:sldId id="274" r:id="rId24"/>
    <p:sldId id="275" r:id="rId25"/>
    <p:sldId id="276" r:id="rId26"/>
    <p:sldId id="292" r:id="rId27"/>
    <p:sldId id="278" r:id="rId28"/>
    <p:sldId id="279" r:id="rId29"/>
    <p:sldId id="280" r:id="rId30"/>
    <p:sldId id="281" r:id="rId31"/>
    <p:sldId id="294" r:id="rId32"/>
    <p:sldId id="282" r:id="rId33"/>
    <p:sldId id="285" r:id="rId34"/>
    <p:sldId id="283" r:id="rId35"/>
    <p:sldId id="284" r:id="rId36"/>
    <p:sldId id="293" r:id="rId37"/>
    <p:sldId id="288" r:id="rId38"/>
    <p:sldId id="286"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089936-397C-4495-9BBE-810A94F8474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F22DD9D5-1282-45DD-B620-778376800955}">
      <dgm:prSet/>
      <dgm:spPr/>
      <dgm:t>
        <a:bodyPr/>
        <a:lstStyle/>
        <a:p>
          <a:pPr>
            <a:lnSpc>
              <a:spcPct val="100000"/>
            </a:lnSpc>
          </a:pPr>
          <a:r>
            <a:rPr lang="cs-CZ"/>
            <a:t>Anionty karboxylových kyselin podléhají snadno hydrolýze. Proto vodné roztoky sodných nebo draselných solí organických kyselin, např. octan sodný, mají zásaditou reakci.</a:t>
          </a:r>
          <a:endParaRPr lang="en-US"/>
        </a:p>
      </dgm:t>
    </dgm:pt>
    <dgm:pt modelId="{856D4176-37EC-46A8-BAA0-FF392FF12EBD}" type="parTrans" cxnId="{8D7581B8-6338-4A3D-B062-2D2502747E1E}">
      <dgm:prSet/>
      <dgm:spPr/>
      <dgm:t>
        <a:bodyPr/>
        <a:lstStyle/>
        <a:p>
          <a:endParaRPr lang="en-US"/>
        </a:p>
      </dgm:t>
    </dgm:pt>
    <dgm:pt modelId="{6CF715A2-E68B-473B-8AED-0F6781DB157F}" type="sibTrans" cxnId="{8D7581B8-6338-4A3D-B062-2D2502747E1E}">
      <dgm:prSet/>
      <dgm:spPr/>
      <dgm:t>
        <a:bodyPr/>
        <a:lstStyle/>
        <a:p>
          <a:endParaRPr lang="en-US"/>
        </a:p>
      </dgm:t>
    </dgm:pt>
    <dgm:pt modelId="{81920BAB-4ECA-4097-A6A5-53F02BD4F982}">
      <dgm:prSet/>
      <dgm:spPr/>
      <dgm:t>
        <a:bodyPr/>
        <a:lstStyle/>
        <a:p>
          <a:pPr>
            <a:lnSpc>
              <a:spcPct val="100000"/>
            </a:lnSpc>
          </a:pPr>
          <a:r>
            <a:rPr lang="cs-CZ"/>
            <a:t>Jak znázorňuje uvedená rovnice, jedná se o rovnovážný děj. Po ustavení rovnováhy je v roztoku obsaženo jisté množství iontů OH</a:t>
          </a:r>
          <a:r>
            <a:rPr lang="cs-CZ" baseline="30000"/>
            <a:t>-</a:t>
          </a:r>
          <a:r>
            <a:rPr lang="cs-CZ"/>
            <a:t>, které mu dělují zásaditou reakci</a:t>
          </a:r>
          <a:endParaRPr lang="en-US"/>
        </a:p>
      </dgm:t>
    </dgm:pt>
    <dgm:pt modelId="{AC98045A-C595-4C02-A578-3FE1EDA0F350}" type="parTrans" cxnId="{CE281D79-4905-4984-8923-458980A879E9}">
      <dgm:prSet/>
      <dgm:spPr/>
      <dgm:t>
        <a:bodyPr/>
        <a:lstStyle/>
        <a:p>
          <a:endParaRPr lang="en-US"/>
        </a:p>
      </dgm:t>
    </dgm:pt>
    <dgm:pt modelId="{3CC48591-9424-4BA0-85DF-C9B7655860F4}" type="sibTrans" cxnId="{CE281D79-4905-4984-8923-458980A879E9}">
      <dgm:prSet/>
      <dgm:spPr/>
      <dgm:t>
        <a:bodyPr/>
        <a:lstStyle/>
        <a:p>
          <a:endParaRPr lang="en-US"/>
        </a:p>
      </dgm:t>
    </dgm:pt>
    <dgm:pt modelId="{983A005B-7675-41EF-A90A-6AD73E9056D6}" type="pres">
      <dgm:prSet presAssocID="{0C089936-397C-4495-9BBE-810A94F8474E}" presName="root" presStyleCnt="0">
        <dgm:presLayoutVars>
          <dgm:dir/>
          <dgm:resizeHandles val="exact"/>
        </dgm:presLayoutVars>
      </dgm:prSet>
      <dgm:spPr/>
    </dgm:pt>
    <dgm:pt modelId="{7834F14E-F86A-483E-8E7D-5976FF7D8F34}" type="pres">
      <dgm:prSet presAssocID="{F22DD9D5-1282-45DD-B620-778376800955}" presName="compNode" presStyleCnt="0"/>
      <dgm:spPr/>
    </dgm:pt>
    <dgm:pt modelId="{89AD7E52-9BC8-4640-938C-EA658552CB63}" type="pres">
      <dgm:prSet presAssocID="{F22DD9D5-1282-45DD-B620-77837680095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ňka"/>
        </a:ext>
      </dgm:extLst>
    </dgm:pt>
    <dgm:pt modelId="{0762FE3F-1CA3-4F8C-BF53-2738C16F1FB9}" type="pres">
      <dgm:prSet presAssocID="{F22DD9D5-1282-45DD-B620-778376800955}" presName="spaceRect" presStyleCnt="0"/>
      <dgm:spPr/>
    </dgm:pt>
    <dgm:pt modelId="{479FD956-972D-42C5-9F16-DBB1E6A65AF7}" type="pres">
      <dgm:prSet presAssocID="{F22DD9D5-1282-45DD-B620-778376800955}" presName="textRect" presStyleLbl="revTx" presStyleIdx="0" presStyleCnt="2">
        <dgm:presLayoutVars>
          <dgm:chMax val="1"/>
          <dgm:chPref val="1"/>
        </dgm:presLayoutVars>
      </dgm:prSet>
      <dgm:spPr/>
    </dgm:pt>
    <dgm:pt modelId="{1284B00F-43D0-487D-A358-0F6682CF9CA0}" type="pres">
      <dgm:prSet presAssocID="{6CF715A2-E68B-473B-8AED-0F6781DB157F}" presName="sibTrans" presStyleCnt="0"/>
      <dgm:spPr/>
    </dgm:pt>
    <dgm:pt modelId="{954DF828-F6A0-4927-A989-70FF0F834A14}" type="pres">
      <dgm:prSet presAssocID="{81920BAB-4ECA-4097-A6A5-53F02BD4F982}" presName="compNode" presStyleCnt="0"/>
      <dgm:spPr/>
    </dgm:pt>
    <dgm:pt modelId="{70E11B9E-79AC-4734-B97F-BF403D93D5DE}" type="pres">
      <dgm:prSet presAssocID="{81920BAB-4ECA-4097-A6A5-53F02BD4F9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kument"/>
        </a:ext>
      </dgm:extLst>
    </dgm:pt>
    <dgm:pt modelId="{639F3E43-9AA9-4C91-AED1-4D51D1533A1C}" type="pres">
      <dgm:prSet presAssocID="{81920BAB-4ECA-4097-A6A5-53F02BD4F982}" presName="spaceRect" presStyleCnt="0"/>
      <dgm:spPr/>
    </dgm:pt>
    <dgm:pt modelId="{4D6F80EA-1C1B-49AD-B02B-EFC830321C36}" type="pres">
      <dgm:prSet presAssocID="{81920BAB-4ECA-4097-A6A5-53F02BD4F982}" presName="textRect" presStyleLbl="revTx" presStyleIdx="1" presStyleCnt="2">
        <dgm:presLayoutVars>
          <dgm:chMax val="1"/>
          <dgm:chPref val="1"/>
        </dgm:presLayoutVars>
      </dgm:prSet>
      <dgm:spPr/>
    </dgm:pt>
  </dgm:ptLst>
  <dgm:cxnLst>
    <dgm:cxn modelId="{5588CD6F-976A-44E2-84A4-D0689F0FA2CF}" type="presOf" srcId="{F22DD9D5-1282-45DD-B620-778376800955}" destId="{479FD956-972D-42C5-9F16-DBB1E6A65AF7}" srcOrd="0" destOrd="0" presId="urn:microsoft.com/office/officeart/2018/2/layout/IconLabelList"/>
    <dgm:cxn modelId="{CE281D79-4905-4984-8923-458980A879E9}" srcId="{0C089936-397C-4495-9BBE-810A94F8474E}" destId="{81920BAB-4ECA-4097-A6A5-53F02BD4F982}" srcOrd="1" destOrd="0" parTransId="{AC98045A-C595-4C02-A578-3FE1EDA0F350}" sibTransId="{3CC48591-9424-4BA0-85DF-C9B7655860F4}"/>
    <dgm:cxn modelId="{128B58A1-0A56-4E6C-8454-1206999383A2}" type="presOf" srcId="{0C089936-397C-4495-9BBE-810A94F8474E}" destId="{983A005B-7675-41EF-A90A-6AD73E9056D6}" srcOrd="0" destOrd="0" presId="urn:microsoft.com/office/officeart/2018/2/layout/IconLabelList"/>
    <dgm:cxn modelId="{8D7581B8-6338-4A3D-B062-2D2502747E1E}" srcId="{0C089936-397C-4495-9BBE-810A94F8474E}" destId="{F22DD9D5-1282-45DD-B620-778376800955}" srcOrd="0" destOrd="0" parTransId="{856D4176-37EC-46A8-BAA0-FF392FF12EBD}" sibTransId="{6CF715A2-E68B-473B-8AED-0F6781DB157F}"/>
    <dgm:cxn modelId="{16B870C0-645D-48AD-9630-38B2D6B2AAC0}" type="presOf" srcId="{81920BAB-4ECA-4097-A6A5-53F02BD4F982}" destId="{4D6F80EA-1C1B-49AD-B02B-EFC830321C36}" srcOrd="0" destOrd="0" presId="urn:microsoft.com/office/officeart/2018/2/layout/IconLabelList"/>
    <dgm:cxn modelId="{76F455F5-D2BA-4563-BB53-9288F1BC3196}" type="presParOf" srcId="{983A005B-7675-41EF-A90A-6AD73E9056D6}" destId="{7834F14E-F86A-483E-8E7D-5976FF7D8F34}" srcOrd="0" destOrd="0" presId="urn:microsoft.com/office/officeart/2018/2/layout/IconLabelList"/>
    <dgm:cxn modelId="{14866B24-FD64-45C4-94BA-AAD80623A061}" type="presParOf" srcId="{7834F14E-F86A-483E-8E7D-5976FF7D8F34}" destId="{89AD7E52-9BC8-4640-938C-EA658552CB63}" srcOrd="0" destOrd="0" presId="urn:microsoft.com/office/officeart/2018/2/layout/IconLabelList"/>
    <dgm:cxn modelId="{D72A9428-05F9-4C67-81D3-0AA5E8DF40F6}" type="presParOf" srcId="{7834F14E-F86A-483E-8E7D-5976FF7D8F34}" destId="{0762FE3F-1CA3-4F8C-BF53-2738C16F1FB9}" srcOrd="1" destOrd="0" presId="urn:microsoft.com/office/officeart/2018/2/layout/IconLabelList"/>
    <dgm:cxn modelId="{89378079-62A5-4166-ACC1-979D86CBAF53}" type="presParOf" srcId="{7834F14E-F86A-483E-8E7D-5976FF7D8F34}" destId="{479FD956-972D-42C5-9F16-DBB1E6A65AF7}" srcOrd="2" destOrd="0" presId="urn:microsoft.com/office/officeart/2018/2/layout/IconLabelList"/>
    <dgm:cxn modelId="{76754AF6-B52B-4FB6-9BDD-F7382967CFF8}" type="presParOf" srcId="{983A005B-7675-41EF-A90A-6AD73E9056D6}" destId="{1284B00F-43D0-487D-A358-0F6682CF9CA0}" srcOrd="1" destOrd="0" presId="urn:microsoft.com/office/officeart/2018/2/layout/IconLabelList"/>
    <dgm:cxn modelId="{863C284E-934B-4A87-8AD4-412283B92E19}" type="presParOf" srcId="{983A005B-7675-41EF-A90A-6AD73E9056D6}" destId="{954DF828-F6A0-4927-A989-70FF0F834A14}" srcOrd="2" destOrd="0" presId="urn:microsoft.com/office/officeart/2018/2/layout/IconLabelList"/>
    <dgm:cxn modelId="{6EF6C8FF-03C0-4604-8167-F043861E5C20}" type="presParOf" srcId="{954DF828-F6A0-4927-A989-70FF0F834A14}" destId="{70E11B9E-79AC-4734-B97F-BF403D93D5DE}" srcOrd="0" destOrd="0" presId="urn:microsoft.com/office/officeart/2018/2/layout/IconLabelList"/>
    <dgm:cxn modelId="{CAD19A78-4968-4411-92F8-483F1168E33B}" type="presParOf" srcId="{954DF828-F6A0-4927-A989-70FF0F834A14}" destId="{639F3E43-9AA9-4C91-AED1-4D51D1533A1C}" srcOrd="1" destOrd="0" presId="urn:microsoft.com/office/officeart/2018/2/layout/IconLabelList"/>
    <dgm:cxn modelId="{94C6166A-ECA2-436A-9B44-2C43576DF8E7}" type="presParOf" srcId="{954DF828-F6A0-4927-A989-70FF0F834A14}" destId="{4D6F80EA-1C1B-49AD-B02B-EFC830321C3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AD7E52-9BC8-4640-938C-EA658552CB63}">
      <dsp:nvSpPr>
        <dsp:cNvPr id="0" name=""/>
        <dsp:cNvSpPr/>
      </dsp:nvSpPr>
      <dsp:spPr>
        <a:xfrm>
          <a:off x="1290599" y="91705"/>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9FD956-972D-42C5-9F16-DBB1E6A65AF7}">
      <dsp:nvSpPr>
        <dsp:cNvPr id="0" name=""/>
        <dsp:cNvSpPr/>
      </dsp:nvSpPr>
      <dsp:spPr>
        <a:xfrm>
          <a:off x="102599" y="250616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cs-CZ" sz="1400" kern="1200"/>
            <a:t>Anionty karboxylových kyselin podléhají snadno hydrolýze. Proto vodné roztoky sodných nebo draselných solí organických kyselin, např. octan sodný, mají zásaditou reakci.</a:t>
          </a:r>
          <a:endParaRPr lang="en-US" sz="1400" kern="1200"/>
        </a:p>
      </dsp:txBody>
      <dsp:txXfrm>
        <a:off x="102599" y="2506169"/>
        <a:ext cx="4320000" cy="720000"/>
      </dsp:txXfrm>
    </dsp:sp>
    <dsp:sp modelId="{70E11B9E-79AC-4734-B97F-BF403D93D5DE}">
      <dsp:nvSpPr>
        <dsp:cNvPr id="0" name=""/>
        <dsp:cNvSpPr/>
      </dsp:nvSpPr>
      <dsp:spPr>
        <a:xfrm>
          <a:off x="6366600" y="91705"/>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6F80EA-1C1B-49AD-B02B-EFC830321C36}">
      <dsp:nvSpPr>
        <dsp:cNvPr id="0" name=""/>
        <dsp:cNvSpPr/>
      </dsp:nvSpPr>
      <dsp:spPr>
        <a:xfrm>
          <a:off x="5178600" y="2506169"/>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cs-CZ" sz="1400" kern="1200"/>
            <a:t>Jak znázorňuje uvedená rovnice, jedná se o rovnovážný děj. Po ustavení rovnováhy je v roztoku obsaženo jisté množství iontů OH</a:t>
          </a:r>
          <a:r>
            <a:rPr lang="cs-CZ" sz="1400" kern="1200" baseline="30000"/>
            <a:t>-</a:t>
          </a:r>
          <a:r>
            <a:rPr lang="cs-CZ" sz="1400" kern="1200"/>
            <a:t>, které mu dělují zásaditou reakci</a:t>
          </a:r>
          <a:endParaRPr lang="en-US" sz="1400" kern="1200"/>
        </a:p>
      </dsp:txBody>
      <dsp:txXfrm>
        <a:off x="5178600" y="2506169"/>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9A569-DD01-4AA9-B1CB-6A5C187AC166}" type="datetimeFigureOut">
              <a:rPr lang="cs-CZ" smtClean="0"/>
              <a:t>23.04.2025</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E0E70-E8F5-43AA-BBFB-9357C13511DE}" type="slidenum">
              <a:rPr lang="cs-CZ" smtClean="0"/>
              <a:t>‹#›</a:t>
            </a:fld>
            <a:endParaRPr lang="cs-CZ"/>
          </a:p>
        </p:txBody>
      </p:sp>
    </p:spTree>
    <p:extLst>
      <p:ext uri="{BB962C8B-B14F-4D97-AF65-F5344CB8AC3E}">
        <p14:creationId xmlns:p14="http://schemas.microsoft.com/office/powerpoint/2010/main" val="138250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Oba děje si můžeme demonstrovat na reakci kyseliny octové s hydroxidem a uhličitanem sodným – vzniká octan sodný</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5</a:t>
            </a:fld>
            <a:endParaRPr lang="cs-CZ"/>
          </a:p>
        </p:txBody>
      </p:sp>
    </p:spTree>
    <p:extLst>
      <p:ext uri="{BB962C8B-B14F-4D97-AF65-F5344CB8AC3E}">
        <p14:creationId xmlns:p14="http://schemas.microsoft.com/office/powerpoint/2010/main" val="1090279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Estery karboxylových kyselin</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17</a:t>
            </a:fld>
            <a:endParaRPr lang="cs-CZ"/>
          </a:p>
        </p:txBody>
      </p:sp>
    </p:spTree>
    <p:extLst>
      <p:ext uri="{BB962C8B-B14F-4D97-AF65-F5344CB8AC3E}">
        <p14:creationId xmlns:p14="http://schemas.microsoft.com/office/powerpoint/2010/main" val="2971556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Příprava esterů karboxylových kyselin</a:t>
            </a:r>
          </a:p>
          <a:p>
            <a:r>
              <a:rPr lang="cs-CZ" dirty="0"/>
              <a:t>Pokud si pozorně prohlédnete následující rovnici, jistě vám neujde, že ve vzniklém esteru je obsažen kyslíkový atom hydroxylové skupiny alkoholu, zatímco v odštěpené molekule vody je vázán kyslíkový atom původně přítomný v karboxylové skupině kyseliny.</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19</a:t>
            </a:fld>
            <a:endParaRPr lang="cs-CZ"/>
          </a:p>
        </p:txBody>
      </p:sp>
    </p:spTree>
    <p:extLst>
      <p:ext uri="{BB962C8B-B14F-4D97-AF65-F5344CB8AC3E}">
        <p14:creationId xmlns:p14="http://schemas.microsoft.com/office/powerpoint/2010/main" val="2187531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Dlouhe</a:t>
            </a:r>
            <a:r>
              <a:rPr lang="cs-CZ" dirty="0"/>
              <a:t> neřešte</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21</a:t>
            </a:fld>
            <a:endParaRPr lang="cs-CZ"/>
          </a:p>
        </p:txBody>
      </p:sp>
    </p:spTree>
    <p:extLst>
      <p:ext uri="{BB962C8B-B14F-4D97-AF65-F5344CB8AC3E}">
        <p14:creationId xmlns:p14="http://schemas.microsoft.com/office/powerpoint/2010/main" val="4249639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Ani fenol většinou netvoří estery přímou esterifikací, ale reaguje s anhydridem příslušné kyseliny. Například </a:t>
            </a:r>
            <a:r>
              <a:rPr lang="cs-CZ" dirty="0" err="1"/>
              <a:t>fenylester</a:t>
            </a:r>
            <a:r>
              <a:rPr lang="cs-CZ" dirty="0"/>
              <a:t> kyseliny octové s připravuje reakcí acetanhydridu s fenolem</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22</a:t>
            </a:fld>
            <a:endParaRPr lang="cs-CZ"/>
          </a:p>
        </p:txBody>
      </p:sp>
    </p:spTree>
    <p:extLst>
      <p:ext uri="{BB962C8B-B14F-4D97-AF65-F5344CB8AC3E}">
        <p14:creationId xmlns:p14="http://schemas.microsoft.com/office/powerpoint/2010/main" val="3947515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Estery v přítomnosti kyselin i hydroxidů podléhají hydrolýze. Kyselou hydrolýzou esterů vzniká alkohol a </a:t>
            </a:r>
            <a:r>
              <a:rPr lang="cs-CZ" dirty="0" err="1"/>
              <a:t>krabo</a:t>
            </a:r>
            <a:r>
              <a:rPr lang="cs-CZ" dirty="0"/>
              <a:t> </a:t>
            </a:r>
            <a:r>
              <a:rPr lang="cs-CZ" dirty="0" err="1"/>
              <a:t>kys</a:t>
            </a:r>
            <a:r>
              <a:rPr lang="cs-CZ" dirty="0"/>
              <a:t>.</a:t>
            </a:r>
          </a:p>
          <a:p>
            <a:r>
              <a:rPr lang="cs-CZ" dirty="0"/>
              <a:t>Produktem alkalické hydrolýzy esterů je alkohol a sůl kyseliny</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23</a:t>
            </a:fld>
            <a:endParaRPr lang="cs-CZ"/>
          </a:p>
        </p:txBody>
      </p:sp>
    </p:spTree>
    <p:extLst>
      <p:ext uri="{BB962C8B-B14F-4D97-AF65-F5344CB8AC3E}">
        <p14:creationId xmlns:p14="http://schemas.microsoft.com/office/powerpoint/2010/main" val="15523479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akrynitril</a:t>
            </a:r>
            <a:endParaRPr lang="cs-CZ" dirty="0"/>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35</a:t>
            </a:fld>
            <a:endParaRPr lang="cs-CZ"/>
          </a:p>
        </p:txBody>
      </p:sp>
    </p:spTree>
    <p:extLst>
      <p:ext uri="{BB962C8B-B14F-4D97-AF65-F5344CB8AC3E}">
        <p14:creationId xmlns:p14="http://schemas.microsoft.com/office/powerpoint/2010/main" val="2665013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kyselia</a:t>
            </a:r>
            <a:r>
              <a:rPr lang="cs-CZ" dirty="0"/>
              <a:t> octová</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6</a:t>
            </a:fld>
            <a:endParaRPr lang="cs-CZ"/>
          </a:p>
        </p:txBody>
      </p:sp>
    </p:spTree>
    <p:extLst>
      <p:ext uri="{BB962C8B-B14F-4D97-AF65-F5344CB8AC3E}">
        <p14:creationId xmlns:p14="http://schemas.microsoft.com/office/powerpoint/2010/main" val="3002514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Vzniká uhlovodík, který obsahuje v molekule o jeden atom uhlíku méně než měla výchozí sůl a uhličitan sodný.</a:t>
            </a:r>
          </a:p>
          <a:p>
            <a:r>
              <a:rPr lang="cs-CZ" dirty="0"/>
              <a:t>R—H uhlovodík</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7</a:t>
            </a:fld>
            <a:endParaRPr lang="cs-CZ"/>
          </a:p>
        </p:txBody>
      </p:sp>
    </p:spTree>
    <p:extLst>
      <p:ext uri="{BB962C8B-B14F-4D97-AF65-F5344CB8AC3E}">
        <p14:creationId xmlns:p14="http://schemas.microsoft.com/office/powerpoint/2010/main" val="386215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Syntéza organických kyselin z aromatických aldehydů</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9</a:t>
            </a:fld>
            <a:endParaRPr lang="cs-CZ"/>
          </a:p>
        </p:txBody>
      </p:sp>
    </p:spTree>
    <p:extLst>
      <p:ext uri="{BB962C8B-B14F-4D97-AF65-F5344CB8AC3E}">
        <p14:creationId xmlns:p14="http://schemas.microsoft.com/office/powerpoint/2010/main" val="406366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Existuje </a:t>
            </a:r>
            <a:r>
              <a:rPr lang="cs-CZ" dirty="0" err="1"/>
              <a:t>ješte</a:t>
            </a:r>
            <a:r>
              <a:rPr lang="cs-CZ" dirty="0"/>
              <a:t> mravenčan draselný, eko sůl</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11</a:t>
            </a:fld>
            <a:endParaRPr lang="cs-CZ"/>
          </a:p>
        </p:txBody>
      </p:sp>
    </p:spTree>
    <p:extLst>
      <p:ext uri="{BB962C8B-B14F-4D97-AF65-F5344CB8AC3E}">
        <p14:creationId xmlns:p14="http://schemas.microsoft.com/office/powerpoint/2010/main" val="3034392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Dichlorid kyseliny siřičité (</a:t>
            </a:r>
            <a:r>
              <a:rPr lang="cs-CZ" dirty="0" err="1"/>
              <a:t>thionylchlorid</a:t>
            </a:r>
            <a:r>
              <a:rPr lang="cs-CZ" dirty="0"/>
              <a:t>)</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12</a:t>
            </a:fld>
            <a:endParaRPr lang="cs-CZ"/>
          </a:p>
        </p:txBody>
      </p:sp>
    </p:spTree>
    <p:extLst>
      <p:ext uri="{BB962C8B-B14F-4D97-AF65-F5344CB8AC3E}">
        <p14:creationId xmlns:p14="http://schemas.microsoft.com/office/powerpoint/2010/main" val="3937990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a:t>trichloridem kyseliny fosforečné – trichloridem </a:t>
            </a:r>
            <a:r>
              <a:rPr lang="cs-CZ" dirty="0" err="1"/>
              <a:t>fosforylu</a:t>
            </a:r>
            <a:endParaRPr lang="cs-CZ" dirty="0"/>
          </a:p>
          <a:p>
            <a:r>
              <a:rPr lang="cs-CZ" dirty="0"/>
              <a:t>Dichloridem kyseliny sírové – dichloridem sulfurylu</a:t>
            </a:r>
          </a:p>
          <a:p>
            <a:r>
              <a:rPr lang="cs-CZ" dirty="0"/>
              <a:t>Uvedené postupy se využívají i pro přípravu chloridů kyselin obsahujících více karboxylových skupin v molekule</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13</a:t>
            </a:fld>
            <a:endParaRPr lang="cs-CZ"/>
          </a:p>
        </p:txBody>
      </p:sp>
    </p:spTree>
    <p:extLst>
      <p:ext uri="{BB962C8B-B14F-4D97-AF65-F5344CB8AC3E}">
        <p14:creationId xmlns:p14="http://schemas.microsoft.com/office/powerpoint/2010/main" val="375427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dirty="0" err="1"/>
              <a:t>Acylchloridy</a:t>
            </a:r>
            <a:r>
              <a:rPr lang="cs-CZ" dirty="0"/>
              <a:t> s vodou za vývoje chlorovodíku a vzniku organické kyseliny</a:t>
            </a:r>
          </a:p>
          <a:p>
            <a:r>
              <a:rPr lang="cs-CZ" dirty="0"/>
              <a:t>Acyl reagují i s alkoholy a produktem reakce je ester kyseliny a chlorovodík. Obecný mechanizmus této nukleofilně substituční reakce lze popsat touto rovnicí</a:t>
            </a:r>
          </a:p>
          <a:p>
            <a:r>
              <a:rPr lang="cs-CZ" dirty="0"/>
              <a:t>Mechanizmus nukleofilní substituce probíhá i reakce </a:t>
            </a:r>
            <a:r>
              <a:rPr lang="cs-CZ" dirty="0" err="1"/>
              <a:t>acylchloridu</a:t>
            </a:r>
            <a:r>
              <a:rPr lang="cs-CZ" dirty="0"/>
              <a:t> s amoniakem. Při reakci </a:t>
            </a:r>
            <a:r>
              <a:rPr lang="cs-CZ" dirty="0" err="1"/>
              <a:t>vzniký</a:t>
            </a:r>
            <a:r>
              <a:rPr lang="cs-CZ" dirty="0"/>
              <a:t> amid kyseliny a chlorid amonný</a:t>
            </a:r>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15</a:t>
            </a:fld>
            <a:endParaRPr lang="cs-CZ"/>
          </a:p>
        </p:txBody>
      </p:sp>
    </p:spTree>
    <p:extLst>
      <p:ext uri="{BB962C8B-B14F-4D97-AF65-F5344CB8AC3E}">
        <p14:creationId xmlns:p14="http://schemas.microsoft.com/office/powerpoint/2010/main" val="4270499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rázek snímku 1"/>
          <p:cNvSpPr>
            <a:spLocks noGrp="1" noRot="1" noChangeAspect="1"/>
          </p:cNvSpPr>
          <p:nvPr>
            <p:ph type="sldImg"/>
          </p:nvPr>
        </p:nvSpPr>
        <p:spPr/>
      </p:sp>
      <p:sp>
        <p:nvSpPr>
          <p:cNvPr id="3" name="Zástupný symbol pro poznámky 2"/>
          <p:cNvSpPr>
            <a:spLocks noGrp="1"/>
          </p:cNvSpPr>
          <p:nvPr>
            <p:ph type="body" idx="1"/>
          </p:nvPr>
        </p:nvSpPr>
        <p:spPr/>
        <p:txBody>
          <a:bodyPr/>
          <a:lstStyle/>
          <a:p>
            <a:r>
              <a:rPr lang="cs-CZ" b="0" i="0" dirty="0">
                <a:solidFill>
                  <a:srgbClr val="202122"/>
                </a:solidFill>
                <a:effectLst/>
                <a:latin typeface="Arial" panose="020B0604020202020204" pitchFamily="34" charset="0"/>
              </a:rPr>
              <a:t>C</a:t>
            </a:r>
            <a:r>
              <a:rPr lang="cs-CZ" b="0" i="0" baseline="-25000" dirty="0">
                <a:solidFill>
                  <a:srgbClr val="202122"/>
                </a:solidFill>
                <a:effectLst/>
                <a:latin typeface="Arial" panose="020B0604020202020204" pitchFamily="34" charset="0"/>
              </a:rPr>
              <a:t>6</a:t>
            </a:r>
            <a:r>
              <a:rPr lang="cs-CZ" b="0" i="0" dirty="0">
                <a:solidFill>
                  <a:srgbClr val="202122"/>
                </a:solidFill>
                <a:effectLst/>
                <a:latin typeface="Arial" panose="020B0604020202020204" pitchFamily="34" charset="0"/>
              </a:rPr>
              <a:t>H</a:t>
            </a:r>
            <a:r>
              <a:rPr lang="cs-CZ" b="0" i="0" baseline="-25000" dirty="0">
                <a:solidFill>
                  <a:srgbClr val="202122"/>
                </a:solidFill>
                <a:effectLst/>
                <a:latin typeface="Arial" panose="020B0604020202020204" pitchFamily="34" charset="0"/>
              </a:rPr>
              <a:t>5</a:t>
            </a:r>
            <a:r>
              <a:rPr lang="cs-CZ" b="0" i="0" dirty="0">
                <a:solidFill>
                  <a:srgbClr val="202122"/>
                </a:solidFill>
                <a:effectLst/>
                <a:latin typeface="Arial" panose="020B0604020202020204" pitchFamily="34" charset="0"/>
              </a:rPr>
              <a:t>COCl, typ. </a:t>
            </a:r>
            <a:r>
              <a:rPr lang="cs-CZ" b="0" i="0" dirty="0" err="1">
                <a:solidFill>
                  <a:srgbClr val="202122"/>
                </a:solidFill>
                <a:effectLst/>
                <a:latin typeface="Arial" panose="020B0604020202020204" pitchFamily="34" charset="0"/>
              </a:rPr>
              <a:t>Acylchlorid</a:t>
            </a:r>
            <a:r>
              <a:rPr lang="cs-CZ" b="0" i="0" dirty="0">
                <a:solidFill>
                  <a:srgbClr val="202122"/>
                </a:solidFill>
                <a:effectLst/>
                <a:latin typeface="Arial" panose="020B0604020202020204" pitchFamily="34" charset="0"/>
              </a:rPr>
              <a:t>, </a:t>
            </a:r>
            <a:r>
              <a:rPr lang="cs-CZ" b="0" i="0" dirty="0" err="1">
                <a:solidFill>
                  <a:srgbClr val="202122"/>
                </a:solidFill>
                <a:effectLst/>
                <a:latin typeface="Arial" panose="020B0604020202020204" pitchFamily="34" charset="0"/>
              </a:rPr>
              <a:t>rakce</a:t>
            </a:r>
            <a:r>
              <a:rPr lang="cs-CZ" b="0" i="0" dirty="0">
                <a:solidFill>
                  <a:srgbClr val="202122"/>
                </a:solidFill>
                <a:effectLst/>
                <a:latin typeface="Arial" panose="020B0604020202020204" pitchFamily="34" charset="0"/>
              </a:rPr>
              <a:t> </a:t>
            </a:r>
            <a:r>
              <a:rPr lang="cs-CZ" b="0" i="0" dirty="0" err="1">
                <a:solidFill>
                  <a:srgbClr val="202122"/>
                </a:solidFill>
                <a:effectLst/>
                <a:latin typeface="Arial" panose="020B0604020202020204" pitchFamily="34" charset="0"/>
              </a:rPr>
              <a:t>kys</a:t>
            </a:r>
            <a:r>
              <a:rPr lang="cs-CZ" b="0" i="0" dirty="0">
                <a:solidFill>
                  <a:srgbClr val="202122"/>
                </a:solidFill>
                <a:effectLst/>
                <a:latin typeface="Arial" panose="020B0604020202020204" pitchFamily="34" charset="0"/>
              </a:rPr>
              <a:t> benzoové C</a:t>
            </a:r>
            <a:r>
              <a:rPr lang="cs-CZ" b="0" i="0" baseline="-25000" dirty="0">
                <a:solidFill>
                  <a:srgbClr val="202122"/>
                </a:solidFill>
                <a:effectLst/>
                <a:latin typeface="Arial" panose="020B0604020202020204" pitchFamily="34" charset="0"/>
              </a:rPr>
              <a:t>6</a:t>
            </a:r>
            <a:r>
              <a:rPr lang="cs-CZ" b="0" i="0" dirty="0">
                <a:solidFill>
                  <a:srgbClr val="202122"/>
                </a:solidFill>
                <a:effectLst/>
                <a:latin typeface="Arial" panose="020B0604020202020204" pitchFamily="34" charset="0"/>
              </a:rPr>
              <a:t>H</a:t>
            </a:r>
            <a:r>
              <a:rPr lang="cs-CZ" b="0" i="0" baseline="-25000" dirty="0">
                <a:solidFill>
                  <a:srgbClr val="202122"/>
                </a:solidFill>
                <a:effectLst/>
                <a:latin typeface="Arial" panose="020B0604020202020204" pitchFamily="34" charset="0"/>
              </a:rPr>
              <a:t>5</a:t>
            </a:r>
            <a:r>
              <a:rPr lang="cs-CZ" b="0" i="0" dirty="0">
                <a:solidFill>
                  <a:srgbClr val="202122"/>
                </a:solidFill>
                <a:effectLst/>
                <a:latin typeface="Arial" panose="020B0604020202020204" pitchFamily="34" charset="0"/>
              </a:rPr>
              <a:t>COOH s chloridem fosforečným </a:t>
            </a:r>
            <a:endParaRPr lang="cs-CZ" dirty="0"/>
          </a:p>
        </p:txBody>
      </p:sp>
      <p:sp>
        <p:nvSpPr>
          <p:cNvPr id="4" name="Zástupný symbol pro číslo snímku 3"/>
          <p:cNvSpPr>
            <a:spLocks noGrp="1"/>
          </p:cNvSpPr>
          <p:nvPr>
            <p:ph type="sldNum" sz="quarter" idx="5"/>
          </p:nvPr>
        </p:nvSpPr>
        <p:spPr/>
        <p:txBody>
          <a:bodyPr/>
          <a:lstStyle/>
          <a:p>
            <a:fld id="{C7EE0E70-E8F5-43AA-BBFB-9357C13511DE}" type="slidenum">
              <a:rPr lang="cs-CZ" smtClean="0"/>
              <a:t>16</a:t>
            </a:fld>
            <a:endParaRPr lang="cs-CZ"/>
          </a:p>
        </p:txBody>
      </p:sp>
    </p:spTree>
    <p:extLst>
      <p:ext uri="{BB962C8B-B14F-4D97-AF65-F5344CB8AC3E}">
        <p14:creationId xmlns:p14="http://schemas.microsoft.com/office/powerpoint/2010/main" val="3720499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cs-CZ"/>
              <a:t>Kliknutím lze upravit styl.</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a:xfrm>
            <a:off x="2692397" y="5037663"/>
            <a:ext cx="5214635" cy="279400"/>
          </a:xfrm>
        </p:spPr>
        <p:txBody>
          <a:bodyPr/>
          <a:lstStyle/>
          <a:p>
            <a:endParaRPr lang="cs-CZ"/>
          </a:p>
        </p:txBody>
      </p:sp>
      <p:sp>
        <p:nvSpPr>
          <p:cNvPr id="6" name="Slide Number Placeholder 5"/>
          <p:cNvSpPr>
            <a:spLocks noGrp="1"/>
          </p:cNvSpPr>
          <p:nvPr>
            <p:ph type="sldNum" sz="quarter" idx="12"/>
          </p:nvPr>
        </p:nvSpPr>
        <p:spPr>
          <a:xfrm>
            <a:off x="8956900" y="5037663"/>
            <a:ext cx="551167" cy="279400"/>
          </a:xfrm>
        </p:spPr>
        <p:txBody>
          <a:bodyPr/>
          <a:lstStyle/>
          <a:p>
            <a:fld id="{D99576D5-C741-4DEB-88BD-0FC932A14580}" type="slidenum">
              <a:rPr lang="cs-CZ" smtClean="0"/>
              <a:t>‹#›</a:t>
            </a:fld>
            <a:endParaRPr lang="cs-CZ"/>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41548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tický obrázek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803ECCAC-AEEB-4040-A629-0BB23D248AC8}" type="datetimeFigureOut">
              <a:rPr lang="cs-CZ" smtClean="0"/>
              <a:t>23.04.2025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32132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cs-CZ"/>
              <a:t>Kliknutím lze upravit styl.</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55839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cs-CZ"/>
              <a:t>Kliknutím lze upravit styl.</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Po kliknutí můžete upravovat styly textu v předloze.</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9929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cs-CZ"/>
              <a:t>Kliknutím lze upravit styl.</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1429441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cs-CZ"/>
              <a:t>Kliknutím lze upravit styl.</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5050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cs-CZ"/>
              <a:t>Kliknutím lze upravit styl.</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499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ncho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86988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cs-CZ"/>
              <a:t>Kliknutím lze upravit styl.</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156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214118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Po kliknutí můžete upravovat styly textu v předloze.</a:t>
            </a:r>
          </a:p>
        </p:txBody>
      </p:sp>
      <p:sp>
        <p:nvSpPr>
          <p:cNvPr id="4" name="Date Placeholder 3"/>
          <p:cNvSpPr>
            <a:spLocks noGrp="1"/>
          </p:cNvSpPr>
          <p:nvPr>
            <p:ph type="dt" sz="half" idx="10"/>
          </p:nvPr>
        </p:nvSpPr>
        <p:spPr/>
        <p:txBody>
          <a:bodyPr/>
          <a:lstStyle/>
          <a:p>
            <a:fld id="{803ECCAC-AEEB-4040-A629-0BB23D248AC8}" type="datetimeFigureOut">
              <a:rPr lang="cs-CZ" smtClean="0"/>
              <a:t>23.04.2025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D99576D5-C741-4DEB-88BD-0FC932A14580}" type="slidenum">
              <a:rPr lang="cs-CZ" smtClean="0"/>
              <a:t>‹#›</a:t>
            </a:fld>
            <a:endParaRPr lang="cs-CZ"/>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339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803ECCAC-AEEB-4040-A629-0BB23D248AC8}" type="datetimeFigureOut">
              <a:rPr lang="cs-CZ" smtClean="0"/>
              <a:t>23.04.2025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272742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Po kliknutí můžete upravovat styly textu v předloze.</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803ECCAC-AEEB-4040-A629-0BB23D248AC8}" type="datetimeFigureOut">
              <a:rPr lang="cs-CZ" smtClean="0"/>
              <a:t>23.04.2025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D99576D5-C741-4DEB-88BD-0FC932A14580}" type="slidenum">
              <a:rPr lang="cs-CZ" smtClean="0"/>
              <a:t>‹#›</a:t>
            </a:fld>
            <a:endParaRPr lang="cs-CZ"/>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0796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803ECCAC-AEEB-4040-A629-0BB23D248AC8}" type="datetimeFigureOut">
              <a:rPr lang="cs-CZ" smtClean="0"/>
              <a:t>23.04.2025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D99576D5-C741-4DEB-88BD-0FC932A14580}" type="slidenum">
              <a:rPr lang="cs-CZ" smtClean="0"/>
              <a:t>‹#›</a:t>
            </a:fld>
            <a:endParaRPr lang="cs-CZ"/>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25333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3ECCAC-AEEB-4040-A629-0BB23D248AC8}" type="datetimeFigureOut">
              <a:rPr lang="cs-CZ" smtClean="0"/>
              <a:t>23.04.2025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3799415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cs-CZ"/>
              <a:t>Kliknutím lze upravit styl.</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803ECCAC-AEEB-4040-A629-0BB23D248AC8}" type="datetimeFigureOut">
              <a:rPr lang="cs-CZ" smtClean="0"/>
              <a:t>23.04.2025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99576D5-C741-4DEB-88BD-0FC932A14580}" type="slidenum">
              <a:rPr lang="cs-CZ" smtClean="0"/>
              <a:t>‹#›</a:t>
            </a:fld>
            <a:endParaRPr lang="cs-CZ"/>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8070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cs-CZ"/>
              <a:t>Kliknutím lze upravit styl.</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Po kliknutí můžete upravovat styly textu v předloze.</a:t>
            </a:r>
          </a:p>
        </p:txBody>
      </p:sp>
      <p:sp>
        <p:nvSpPr>
          <p:cNvPr id="5" name="Date Placeholder 4"/>
          <p:cNvSpPr>
            <a:spLocks noGrp="1"/>
          </p:cNvSpPr>
          <p:nvPr>
            <p:ph type="dt" sz="half" idx="10"/>
          </p:nvPr>
        </p:nvSpPr>
        <p:spPr/>
        <p:txBody>
          <a:bodyPr/>
          <a:lstStyle/>
          <a:p>
            <a:fld id="{803ECCAC-AEEB-4040-A629-0BB23D248AC8}" type="datetimeFigureOut">
              <a:rPr lang="cs-CZ" smtClean="0"/>
              <a:t>23.04.2025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D99576D5-C741-4DEB-88BD-0FC932A14580}" type="slidenum">
              <a:rPr lang="cs-CZ" smtClean="0"/>
              <a:t>‹#›</a:t>
            </a:fld>
            <a:endParaRPr lang="cs-CZ"/>
          </a:p>
        </p:txBody>
      </p:sp>
    </p:spTree>
    <p:extLst>
      <p:ext uri="{BB962C8B-B14F-4D97-AF65-F5344CB8AC3E}">
        <p14:creationId xmlns:p14="http://schemas.microsoft.com/office/powerpoint/2010/main" val="396590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cs-CZ"/>
              <a:t>Kliknutím lze upravit styl.</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cs-CZ"/>
              <a:t>Po kliknutí můžete upravovat styly textu v předloze.</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3ECCAC-AEEB-4040-A629-0BB23D248AC8}" type="datetimeFigureOut">
              <a:rPr lang="cs-CZ" smtClean="0"/>
              <a:t>23.04.2025</a:t>
            </a:fld>
            <a:endParaRPr lang="cs-CZ"/>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cs-CZ"/>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9576D5-C741-4DEB-88BD-0FC932A14580}" type="slidenum">
              <a:rPr lang="cs-CZ" smtClean="0"/>
              <a:t>‹#›</a:t>
            </a:fld>
            <a:endParaRPr lang="cs-CZ"/>
          </a:p>
        </p:txBody>
      </p:sp>
    </p:spTree>
    <p:extLst>
      <p:ext uri="{BB962C8B-B14F-4D97-AF65-F5344CB8AC3E}">
        <p14:creationId xmlns:p14="http://schemas.microsoft.com/office/powerpoint/2010/main" val="39114150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nazvoslovi.cz/studium/funkcni_derivaty_kysel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3E8C8A2-D2DA-42F8-84AA-AC5AB4251D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1" name="Picture 10">
              <a:extLst>
                <a:ext uri="{FF2B5EF4-FFF2-40B4-BE49-F238E27FC236}">
                  <a16:creationId xmlns:a16="http://schemas.microsoft.com/office/drawing/2014/main" id="{9A5D1FE1-4883-49B4-AD3E-D0A3F8DCE12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7F829EAE-7CB1-410F-BAF1-55BD6DC24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3" name="Picture 12">
              <a:extLst>
                <a:ext uri="{FF2B5EF4-FFF2-40B4-BE49-F238E27FC236}">
                  <a16:creationId xmlns:a16="http://schemas.microsoft.com/office/drawing/2014/main" id="{4EA5F8CE-974F-4443-AB3C-4799C332304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4" name="Picture 13">
              <a:extLst>
                <a:ext uri="{FF2B5EF4-FFF2-40B4-BE49-F238E27FC236}">
                  <a16:creationId xmlns:a16="http://schemas.microsoft.com/office/drawing/2014/main" id="{94075D0C-1739-4729-A5C8-5C5707A942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6" name="Straight Connector 15">
            <a:extLst>
              <a:ext uri="{FF2B5EF4-FFF2-40B4-BE49-F238E27FC236}">
                <a16:creationId xmlns:a16="http://schemas.microsoft.com/office/drawing/2014/main" id="{0DFD28A6-39F3-425F-8050-E5BF1B4523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descr="Chemické vzorce jsou zapsány na papír">
            <a:extLst>
              <a:ext uri="{FF2B5EF4-FFF2-40B4-BE49-F238E27FC236}">
                <a16:creationId xmlns:a16="http://schemas.microsoft.com/office/drawing/2014/main" id="{C2B3DD44-8095-19DE-2866-375081BC7DEE}"/>
              </a:ext>
            </a:extLst>
          </p:cNvPr>
          <p:cNvPicPr>
            <a:picLocks noChangeAspect="1"/>
          </p:cNvPicPr>
          <p:nvPr/>
        </p:nvPicPr>
        <p:blipFill>
          <a:blip r:embed="rId5"/>
          <a:srcRect/>
          <a:stretch/>
        </p:blipFill>
        <p:spPr>
          <a:xfrm>
            <a:off x="20" y="10"/>
            <a:ext cx="12191980" cy="6857990"/>
          </a:xfrm>
          <a:prstGeom prst="rect">
            <a:avLst/>
          </a:prstGeom>
        </p:spPr>
      </p:pic>
      <p:sp>
        <p:nvSpPr>
          <p:cNvPr id="18" name="Rectangle 17">
            <a:extLst>
              <a:ext uri="{FF2B5EF4-FFF2-40B4-BE49-F238E27FC236}">
                <a16:creationId xmlns:a16="http://schemas.microsoft.com/office/drawing/2014/main" id="{C9D262D4-AE8B-4620-949A-609FC366F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2616" y="1411015"/>
            <a:ext cx="7808159" cy="4103960"/>
          </a:xfrm>
          <a:prstGeom prst="rect">
            <a:avLst/>
          </a:prstGeom>
          <a:blipFill dpi="0" rotWithShape="1">
            <a:blip r:embed="rId6">
              <a:alphaModFix amt="86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605853C-E63A-49E2-84A4-4B7DD77A5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grpSp>
        <p:nvGrpSpPr>
          <p:cNvPr id="22" name="Group 21">
            <a:extLst>
              <a:ext uri="{FF2B5EF4-FFF2-40B4-BE49-F238E27FC236}">
                <a16:creationId xmlns:a16="http://schemas.microsoft.com/office/drawing/2014/main" id="{9500549F-5B68-400C-A605-BDF102BDBB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3" name="Rounded Rectangle 17">
              <a:extLst>
                <a:ext uri="{FF2B5EF4-FFF2-40B4-BE49-F238E27FC236}">
                  <a16:creationId xmlns:a16="http://schemas.microsoft.com/office/drawing/2014/main" id="{CE12C213-76C6-4953-849D-69BD0C074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85D5C439-F0A9-41AB-BF38-FB38EB00B7C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5" name="Rounded Rectangle 20">
              <a:extLst>
                <a:ext uri="{FF2B5EF4-FFF2-40B4-BE49-F238E27FC236}">
                  <a16:creationId xmlns:a16="http://schemas.microsoft.com/office/drawing/2014/main" id="{CE714C63-2EB2-4CE0-8982-994E7A37AA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CE568286-7D0B-4E62-BC33-A99A0FD743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Nadpis 1">
            <a:extLst>
              <a:ext uri="{FF2B5EF4-FFF2-40B4-BE49-F238E27FC236}">
                <a16:creationId xmlns:a16="http://schemas.microsoft.com/office/drawing/2014/main" id="{A826C018-B38E-CB9B-1956-778724AAB2C3}"/>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dirty="0" err="1"/>
              <a:t>Funkční</a:t>
            </a:r>
            <a:r>
              <a:rPr lang="en-US" sz="5400" dirty="0"/>
              <a:t> </a:t>
            </a:r>
            <a:r>
              <a:rPr lang="en-US" sz="5400" dirty="0" err="1"/>
              <a:t>deriváty</a:t>
            </a:r>
            <a:r>
              <a:rPr lang="en-US" sz="5400" dirty="0"/>
              <a:t> </a:t>
            </a:r>
            <a:r>
              <a:rPr lang="en-US" sz="5400" dirty="0" err="1"/>
              <a:t>kyselin</a:t>
            </a:r>
            <a:endParaRPr lang="en-US" sz="5400" dirty="0"/>
          </a:p>
        </p:txBody>
      </p:sp>
      <p:cxnSp>
        <p:nvCxnSpPr>
          <p:cNvPr id="28" name="Straight Connector 27">
            <a:extLst>
              <a:ext uri="{FF2B5EF4-FFF2-40B4-BE49-F238E27FC236}">
                <a16:creationId xmlns:a16="http://schemas.microsoft.com/office/drawing/2014/main" id="{1E22DAF0-5C05-4D01-A6C7-2832665773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2622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BE1317A0-4614-F3E5-78E3-833F98AC0F9E}"/>
              </a:ext>
            </a:extLst>
          </p:cNvPr>
          <p:cNvSpPr>
            <a:spLocks noGrp="1"/>
          </p:cNvSpPr>
          <p:nvPr>
            <p:ph type="title"/>
          </p:nvPr>
        </p:nvSpPr>
        <p:spPr>
          <a:xfrm>
            <a:off x="6094412" y="982132"/>
            <a:ext cx="4802185" cy="1303867"/>
          </a:xfrm>
        </p:spPr>
        <p:txBody>
          <a:bodyPr>
            <a:normAutofit/>
          </a:bodyPr>
          <a:lstStyle/>
          <a:p>
            <a:r>
              <a:rPr lang="cs-CZ">
                <a:solidFill>
                  <a:srgbClr val="262626"/>
                </a:solidFill>
              </a:rPr>
              <a:t>Octan draselný</a:t>
            </a:r>
          </a:p>
        </p:txBody>
      </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a:extLst>
              <a:ext uri="{FF2B5EF4-FFF2-40B4-BE49-F238E27FC236}">
                <a16:creationId xmlns:a16="http://schemas.microsoft.com/office/drawing/2014/main" id="{1AAD4BD3-69F8-70EA-689C-355A4398BF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683" y="2130760"/>
            <a:ext cx="3876801" cy="2417675"/>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6BD94BCA-DEC1-A4DC-79A4-A6BA1C9E0339}"/>
              </a:ext>
            </a:extLst>
          </p:cNvPr>
          <p:cNvSpPr>
            <a:spLocks noGrp="1"/>
          </p:cNvSpPr>
          <p:nvPr>
            <p:ph idx="1"/>
          </p:nvPr>
        </p:nvSpPr>
        <p:spPr>
          <a:xfrm>
            <a:off x="6094412" y="2556932"/>
            <a:ext cx="4802184" cy="3318936"/>
          </a:xfrm>
        </p:spPr>
        <p:txBody>
          <a:bodyPr>
            <a:normAutofit/>
          </a:bodyPr>
          <a:lstStyle/>
          <a:p>
            <a:pPr marL="0" indent="0">
              <a:lnSpc>
                <a:spcPct val="90000"/>
              </a:lnSpc>
              <a:buNone/>
            </a:pPr>
            <a:r>
              <a:rPr lang="cs-CZ" sz="1900">
                <a:solidFill>
                  <a:srgbClr val="262626"/>
                </a:solidFill>
              </a:rPr>
              <a:t>Může být připraven reakcí zásady obsahující draslík, jako např. hydroxidu draselného nebo uhličitanu draselného s kyselinou octovou</a:t>
            </a:r>
          </a:p>
          <a:p>
            <a:pPr marL="0" indent="0">
              <a:lnSpc>
                <a:spcPct val="90000"/>
              </a:lnSpc>
              <a:buNone/>
            </a:pPr>
            <a:r>
              <a:rPr lang="cs-CZ" sz="1900" b="0" i="0">
                <a:solidFill>
                  <a:srgbClr val="262626"/>
                </a:solidFill>
                <a:effectLst/>
                <a:latin typeface="Arial" panose="020B0604020202020204" pitchFamily="34" charset="0"/>
              </a:rPr>
              <a:t>2 CH</a:t>
            </a:r>
            <a:r>
              <a:rPr lang="cs-CZ" sz="1900" b="0" i="0" baseline="-25000">
                <a:solidFill>
                  <a:srgbClr val="262626"/>
                </a:solidFill>
                <a:effectLst/>
                <a:latin typeface="Arial" panose="020B0604020202020204" pitchFamily="34" charset="0"/>
              </a:rPr>
              <a:t>3</a:t>
            </a:r>
            <a:r>
              <a:rPr lang="cs-CZ" sz="1900" b="0" i="0">
                <a:solidFill>
                  <a:srgbClr val="262626"/>
                </a:solidFill>
                <a:effectLst/>
                <a:latin typeface="Arial" panose="020B0604020202020204" pitchFamily="34" charset="0"/>
              </a:rPr>
              <a:t>COOH + K</a:t>
            </a:r>
            <a:r>
              <a:rPr lang="cs-CZ" sz="1900" b="0" i="0" baseline="-25000">
                <a:solidFill>
                  <a:srgbClr val="262626"/>
                </a:solidFill>
                <a:effectLst/>
                <a:latin typeface="Arial" panose="020B0604020202020204" pitchFamily="34" charset="0"/>
              </a:rPr>
              <a:t>2</a:t>
            </a:r>
            <a:r>
              <a:rPr lang="cs-CZ" sz="1900" b="0" i="0">
                <a:solidFill>
                  <a:srgbClr val="262626"/>
                </a:solidFill>
                <a:effectLst/>
                <a:latin typeface="Arial" panose="020B0604020202020204" pitchFamily="34" charset="0"/>
              </a:rPr>
              <a:t>CO</a:t>
            </a:r>
            <a:r>
              <a:rPr lang="cs-CZ" sz="1900" b="0" i="0" baseline="-25000">
                <a:solidFill>
                  <a:srgbClr val="262626"/>
                </a:solidFill>
                <a:effectLst/>
                <a:latin typeface="Arial" panose="020B0604020202020204" pitchFamily="34" charset="0"/>
              </a:rPr>
              <a:t>3</a:t>
            </a:r>
            <a:r>
              <a:rPr lang="cs-CZ" sz="1900" b="0" i="0">
                <a:solidFill>
                  <a:srgbClr val="262626"/>
                </a:solidFill>
                <a:effectLst/>
                <a:latin typeface="Arial" panose="020B0604020202020204" pitchFamily="34" charset="0"/>
              </a:rPr>
              <a:t> → 2 CH</a:t>
            </a:r>
            <a:r>
              <a:rPr lang="cs-CZ" sz="1900" b="0" i="0" baseline="-25000">
                <a:solidFill>
                  <a:srgbClr val="262626"/>
                </a:solidFill>
                <a:effectLst/>
                <a:latin typeface="Arial" panose="020B0604020202020204" pitchFamily="34" charset="0"/>
              </a:rPr>
              <a:t>3</a:t>
            </a:r>
            <a:r>
              <a:rPr lang="cs-CZ" sz="1900" b="0" i="0">
                <a:solidFill>
                  <a:srgbClr val="262626"/>
                </a:solidFill>
                <a:effectLst/>
                <a:latin typeface="Arial" panose="020B0604020202020204" pitchFamily="34" charset="0"/>
              </a:rPr>
              <a:t>COOK + CO</a:t>
            </a:r>
            <a:r>
              <a:rPr lang="cs-CZ" sz="1900" b="0" i="0" baseline="-25000">
                <a:solidFill>
                  <a:srgbClr val="262626"/>
                </a:solidFill>
                <a:effectLst/>
                <a:latin typeface="Arial" panose="020B0604020202020204" pitchFamily="34" charset="0"/>
              </a:rPr>
              <a:t>2</a:t>
            </a:r>
            <a:r>
              <a:rPr lang="cs-CZ" sz="1900" b="0" i="0">
                <a:solidFill>
                  <a:srgbClr val="262626"/>
                </a:solidFill>
                <a:effectLst/>
                <a:latin typeface="Arial" panose="020B0604020202020204" pitchFamily="34" charset="0"/>
              </a:rPr>
              <a:t> H</a:t>
            </a:r>
            <a:r>
              <a:rPr lang="cs-CZ" sz="1900" b="0" i="0" baseline="-25000">
                <a:solidFill>
                  <a:srgbClr val="262626"/>
                </a:solidFill>
                <a:effectLst/>
                <a:latin typeface="Arial" panose="020B0604020202020204" pitchFamily="34" charset="0"/>
              </a:rPr>
              <a:t>2</a:t>
            </a:r>
            <a:r>
              <a:rPr lang="cs-CZ" sz="1900" b="0" i="0">
                <a:solidFill>
                  <a:srgbClr val="262626"/>
                </a:solidFill>
                <a:effectLst/>
                <a:latin typeface="Arial" panose="020B0604020202020204" pitchFamily="34" charset="0"/>
              </a:rPr>
              <a:t>O</a:t>
            </a:r>
          </a:p>
          <a:p>
            <a:pPr marL="0" indent="0">
              <a:lnSpc>
                <a:spcPct val="90000"/>
              </a:lnSpc>
              <a:buNone/>
            </a:pPr>
            <a:r>
              <a:rPr lang="cs-CZ" sz="1900">
                <a:solidFill>
                  <a:srgbClr val="262626"/>
                </a:solidFill>
              </a:rPr>
              <a:t>Dá se použít jako odmrazovač. Používá se také jako přídavná látka do potravin jako konzervant nebo regulátor kyselosti. Má schopnost déle zachovat původní přirozenou barvu potravin rost. původu. V medicíně se vyžívá k léčení srdeční arytmie.  </a:t>
            </a:r>
          </a:p>
        </p:txBody>
      </p:sp>
    </p:spTree>
    <p:extLst>
      <p:ext uri="{BB962C8B-B14F-4D97-AF65-F5344CB8AC3E}">
        <p14:creationId xmlns:p14="http://schemas.microsoft.com/office/powerpoint/2010/main" val="860414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36DADDA-1DBD-AB91-60F5-B1826D5887D0}"/>
              </a:ext>
            </a:extLst>
          </p:cNvPr>
          <p:cNvSpPr>
            <a:spLocks noGrp="1"/>
          </p:cNvSpPr>
          <p:nvPr>
            <p:ph type="title"/>
          </p:nvPr>
        </p:nvSpPr>
        <p:spPr>
          <a:xfrm>
            <a:off x="1295402" y="982132"/>
            <a:ext cx="9601196" cy="1303867"/>
          </a:xfrm>
        </p:spPr>
        <p:txBody>
          <a:bodyPr>
            <a:normAutofit/>
          </a:bodyPr>
          <a:lstStyle/>
          <a:p>
            <a:r>
              <a:rPr lang="cs-CZ" dirty="0">
                <a:solidFill>
                  <a:srgbClr val="262626"/>
                </a:solidFill>
              </a:rPr>
              <a:t>Halogenidy karboxylových kyselin</a:t>
            </a:r>
          </a:p>
        </p:txBody>
      </p:sp>
      <p:sp>
        <p:nvSpPr>
          <p:cNvPr id="3" name="Zástupný obsah 2">
            <a:extLst>
              <a:ext uri="{FF2B5EF4-FFF2-40B4-BE49-F238E27FC236}">
                <a16:creationId xmlns:a16="http://schemas.microsoft.com/office/drawing/2014/main" id="{A75D90D2-5495-9F50-7821-C435ADC89355}"/>
              </a:ext>
            </a:extLst>
          </p:cNvPr>
          <p:cNvSpPr>
            <a:spLocks noGrp="1"/>
          </p:cNvSpPr>
          <p:nvPr>
            <p:ph idx="1"/>
          </p:nvPr>
        </p:nvSpPr>
        <p:spPr>
          <a:xfrm>
            <a:off x="1295402" y="2556932"/>
            <a:ext cx="6256866" cy="3318936"/>
          </a:xfrm>
        </p:spPr>
        <p:txBody>
          <a:bodyPr>
            <a:normAutofit/>
          </a:bodyPr>
          <a:lstStyle/>
          <a:p>
            <a:pPr marL="0" indent="0">
              <a:lnSpc>
                <a:spcPct val="90000"/>
              </a:lnSpc>
              <a:buNone/>
            </a:pPr>
            <a:r>
              <a:rPr lang="cs-CZ" sz="2200">
                <a:solidFill>
                  <a:srgbClr val="262626"/>
                </a:solidFill>
              </a:rPr>
              <a:t>Halogenidy karboxylových kyselin neboli tzv. </a:t>
            </a:r>
            <a:r>
              <a:rPr lang="cs-CZ" sz="2200" b="1">
                <a:solidFill>
                  <a:srgbClr val="262626"/>
                </a:solidFill>
              </a:rPr>
              <a:t>acylhalogenidy</a:t>
            </a:r>
            <a:r>
              <a:rPr lang="cs-CZ" sz="2200">
                <a:solidFill>
                  <a:srgbClr val="262626"/>
                </a:solidFill>
              </a:rPr>
              <a:t> lze odvodit od organických kyselin náhradou skupiny –OH v karboxylové funkční skupině halogenem. Zbytek kyseliny vzniklý odtržením –OH skupiny se nazývá acyl.</a:t>
            </a:r>
          </a:p>
          <a:p>
            <a:pPr marL="0" indent="0">
              <a:lnSpc>
                <a:spcPct val="90000"/>
              </a:lnSpc>
              <a:buNone/>
            </a:pPr>
            <a:r>
              <a:rPr lang="cs-CZ" sz="2200">
                <a:solidFill>
                  <a:srgbClr val="262626"/>
                </a:solidFill>
              </a:rPr>
              <a:t>Acylhalogenidy jsou reaktivnější než halogenuhlovodíky, aldehydy nebo ketony. Je tomu tak, protože elektronegativní atom halogenu snižuje elektronovou hustotu na uhlíku karbonylové skupiny více, než je tomu v molekulách aldehydů a ketonů</a:t>
            </a:r>
          </a:p>
        </p:txBody>
      </p:sp>
      <p:pic>
        <p:nvPicPr>
          <p:cNvPr id="5" name="Obrázek 4" descr="Obsah obrázku text, Písmo, snímek obrazovky, bílé&#10;&#10;Obsah vygenerovaný umělou inteligencí může být nesprávný.">
            <a:extLst>
              <a:ext uri="{FF2B5EF4-FFF2-40B4-BE49-F238E27FC236}">
                <a16:creationId xmlns:a16="http://schemas.microsoft.com/office/drawing/2014/main" id="{4CC65566-4EAD-5E76-06C7-04019F10AA0A}"/>
              </a:ext>
            </a:extLst>
          </p:cNvPr>
          <p:cNvPicPr>
            <a:picLocks noChangeAspect="1"/>
          </p:cNvPicPr>
          <p:nvPr/>
        </p:nvPicPr>
        <p:blipFill>
          <a:blip r:embed="rId4">
            <a:extLst>
              <a:ext uri="{28A0092B-C50C-407E-A947-70E740481C1C}">
                <a14:useLocalDpi xmlns:a14="http://schemas.microsoft.com/office/drawing/2010/main" val="0"/>
              </a:ext>
            </a:extLst>
          </a:blip>
          <a:srcRect l="3187"/>
          <a:stretch/>
        </p:blipFill>
        <p:spPr>
          <a:xfrm>
            <a:off x="7552268" y="3606898"/>
            <a:ext cx="3770232" cy="1219004"/>
          </a:xfrm>
          <a:prstGeom prst="rect">
            <a:avLst/>
          </a:prstGeom>
          <a:ln w="57150" cmpd="thickThin">
            <a:solidFill>
              <a:srgbClr val="7F7F7F"/>
            </a:solidFill>
            <a:miter lim="800000"/>
          </a:ln>
        </p:spPr>
      </p:pic>
    </p:spTree>
    <p:extLst>
      <p:ext uri="{BB962C8B-B14F-4D97-AF65-F5344CB8AC3E}">
        <p14:creationId xmlns:p14="http://schemas.microsoft.com/office/powerpoint/2010/main" val="831127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56205BE-1AC3-7C5E-8804-19435DD07850}"/>
              </a:ext>
            </a:extLst>
          </p:cNvPr>
          <p:cNvSpPr>
            <a:spLocks noGrp="1"/>
          </p:cNvSpPr>
          <p:nvPr>
            <p:ph type="title"/>
          </p:nvPr>
        </p:nvSpPr>
        <p:spPr>
          <a:xfrm>
            <a:off x="1289305" y="3398169"/>
            <a:ext cx="9471956" cy="1137111"/>
          </a:xfrm>
        </p:spPr>
        <p:txBody>
          <a:bodyPr>
            <a:normAutofit/>
          </a:bodyPr>
          <a:lstStyle/>
          <a:p>
            <a:r>
              <a:rPr lang="cs-CZ" sz="5400"/>
              <a:t>Příprava</a:t>
            </a:r>
          </a:p>
        </p:txBody>
      </p:sp>
      <p:sp>
        <p:nvSpPr>
          <p:cNvPr id="3" name="Zástupný obsah 2">
            <a:extLst>
              <a:ext uri="{FF2B5EF4-FFF2-40B4-BE49-F238E27FC236}">
                <a16:creationId xmlns:a16="http://schemas.microsoft.com/office/drawing/2014/main" id="{A33D27C0-DA82-3595-72F2-342316B6274E}"/>
              </a:ext>
            </a:extLst>
          </p:cNvPr>
          <p:cNvSpPr>
            <a:spLocks noGrp="1"/>
          </p:cNvSpPr>
          <p:nvPr>
            <p:ph idx="1"/>
          </p:nvPr>
        </p:nvSpPr>
        <p:spPr>
          <a:xfrm>
            <a:off x="1289304" y="4612943"/>
            <a:ext cx="7745969" cy="1408222"/>
          </a:xfrm>
        </p:spPr>
        <p:txBody>
          <a:bodyPr anchor="t">
            <a:normAutofit/>
          </a:bodyPr>
          <a:lstStyle/>
          <a:p>
            <a:pPr marL="0" indent="0">
              <a:buNone/>
            </a:pPr>
            <a:r>
              <a:rPr lang="cs-CZ" sz="1700" dirty="0"/>
              <a:t>Z </a:t>
            </a:r>
            <a:r>
              <a:rPr lang="cs-CZ" sz="1700" dirty="0" err="1"/>
              <a:t>acylhalogenidů</a:t>
            </a:r>
            <a:r>
              <a:rPr lang="cs-CZ" sz="1700" dirty="0"/>
              <a:t> jsou nejvýznamnější chloridy. Připravují se </a:t>
            </a:r>
            <a:r>
              <a:rPr lang="cs-CZ" sz="1700" dirty="0" err="1"/>
              <a:t>zahřívaním</a:t>
            </a:r>
            <a:r>
              <a:rPr lang="cs-CZ" sz="1700" dirty="0"/>
              <a:t> chloridu fosforitého, fosforečného nebo dichloridu kyseliny siřičité s organickými kyselinami. Z hlediska izolace reakčních produktů je nejvhodnější výchozí látkou </a:t>
            </a:r>
            <a:r>
              <a:rPr lang="cs-CZ" sz="1700" dirty="0" err="1"/>
              <a:t>thionylchlorid</a:t>
            </a:r>
            <a:r>
              <a:rPr lang="cs-CZ" sz="1700" dirty="0"/>
              <a:t>. V průběhu výše popsané reakce kromě </a:t>
            </a:r>
            <a:r>
              <a:rPr lang="cs-CZ" sz="1700" dirty="0" err="1"/>
              <a:t>acylhalogenidu</a:t>
            </a:r>
            <a:r>
              <a:rPr lang="cs-CZ" sz="1700" dirty="0"/>
              <a:t> vzniká oxid siřičitý a chlorovodík, které jsou plynné, a unikají proto z reakční soustavy.</a:t>
            </a:r>
          </a:p>
        </p:txBody>
      </p:sp>
      <p:pic>
        <p:nvPicPr>
          <p:cNvPr id="5" name="Obrázek 4" descr="Obsah obrázku text, Písmo, bílé, typografie&#10;&#10;Obsah vygenerovaný umělou inteligencí může být nesprávný.">
            <a:extLst>
              <a:ext uri="{FF2B5EF4-FFF2-40B4-BE49-F238E27FC236}">
                <a16:creationId xmlns:a16="http://schemas.microsoft.com/office/drawing/2014/main" id="{537458F9-73C8-DD99-45E4-177314A0BE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3015" y="1496572"/>
            <a:ext cx="7745969" cy="1336180"/>
          </a:xfrm>
          <a:prstGeom prst="rect">
            <a:avLst/>
          </a:prstGeom>
        </p:spPr>
      </p:pic>
    </p:spTree>
    <p:extLst>
      <p:ext uri="{BB962C8B-B14F-4D97-AF65-F5344CB8AC3E}">
        <p14:creationId xmlns:p14="http://schemas.microsoft.com/office/powerpoint/2010/main" val="2401449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1C01A15A-3220-88D0-FE35-C93529A97A9D}"/>
              </a:ext>
            </a:extLst>
          </p:cNvPr>
          <p:cNvSpPr>
            <a:spLocks noGrp="1"/>
          </p:cNvSpPr>
          <p:nvPr>
            <p:ph type="title"/>
          </p:nvPr>
        </p:nvSpPr>
        <p:spPr>
          <a:xfrm>
            <a:off x="1092643" y="1092200"/>
            <a:ext cx="2928751" cy="4498860"/>
          </a:xfrm>
        </p:spPr>
        <p:txBody>
          <a:bodyPr>
            <a:normAutofit/>
          </a:bodyPr>
          <a:lstStyle/>
          <a:p>
            <a:r>
              <a:rPr lang="cs-CZ">
                <a:solidFill>
                  <a:srgbClr val="262626"/>
                </a:solidFill>
              </a:rPr>
              <a:t>Výroba chloridů</a:t>
            </a:r>
          </a:p>
        </p:txBody>
      </p:sp>
      <p:sp>
        <p:nvSpPr>
          <p:cNvPr id="3" name="Zástupný obsah 2">
            <a:extLst>
              <a:ext uri="{FF2B5EF4-FFF2-40B4-BE49-F238E27FC236}">
                <a16:creationId xmlns:a16="http://schemas.microsoft.com/office/drawing/2014/main" id="{2E39EC1E-38D3-1F52-EB25-E77936FBEB99}"/>
              </a:ext>
            </a:extLst>
          </p:cNvPr>
          <p:cNvSpPr>
            <a:spLocks noGrp="1"/>
          </p:cNvSpPr>
          <p:nvPr>
            <p:ph idx="1"/>
          </p:nvPr>
        </p:nvSpPr>
        <p:spPr>
          <a:xfrm>
            <a:off x="4554194" y="1092200"/>
            <a:ext cx="6546426" cy="2948858"/>
          </a:xfrm>
        </p:spPr>
        <p:txBody>
          <a:bodyPr>
            <a:normAutofit/>
          </a:bodyPr>
          <a:lstStyle/>
          <a:p>
            <a:r>
              <a:rPr lang="cs-CZ">
                <a:solidFill>
                  <a:srgbClr val="262626"/>
                </a:solidFill>
              </a:rPr>
              <a:t>Pro průmyslové využití byla navržena reakce sodných solí příslušných kyselin s trichloridem kyseliny fosforečné nebo dichloridem kyseliny sírové, které poskytují dobře izolovatelné nejedovaté vedlejší produkty. Jako příklad lze uvést přípravu benzoylchloridu z benzoanu sodného. </a:t>
            </a:r>
          </a:p>
        </p:txBody>
      </p:sp>
      <p:pic>
        <p:nvPicPr>
          <p:cNvPr id="5" name="Obrázek 4" descr="Obsah obrázku text, Písmo, diagram, bílé&#10;&#10;Obsah vygenerovaný umělou inteligencí může být nesprávný.">
            <a:extLst>
              <a:ext uri="{FF2B5EF4-FFF2-40B4-BE49-F238E27FC236}">
                <a16:creationId xmlns:a16="http://schemas.microsoft.com/office/drawing/2014/main" id="{28560F98-8497-06C1-A8F7-EAF0ACE91A1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69463" y="4227218"/>
            <a:ext cx="5331624"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1040542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EE519DD-868F-5C21-C804-0A38447D6C01}"/>
              </a:ext>
            </a:extLst>
          </p:cNvPr>
          <p:cNvSpPr>
            <a:spLocks noGrp="1"/>
          </p:cNvSpPr>
          <p:nvPr>
            <p:ph type="title"/>
          </p:nvPr>
        </p:nvSpPr>
        <p:spPr/>
        <p:txBody>
          <a:bodyPr/>
          <a:lstStyle/>
          <a:p>
            <a:r>
              <a:rPr lang="cs-CZ" dirty="0"/>
              <a:t>Vlastnosti a význam</a:t>
            </a:r>
          </a:p>
        </p:txBody>
      </p:sp>
      <p:sp>
        <p:nvSpPr>
          <p:cNvPr id="3" name="Zástupný obsah 2">
            <a:extLst>
              <a:ext uri="{FF2B5EF4-FFF2-40B4-BE49-F238E27FC236}">
                <a16:creationId xmlns:a16="http://schemas.microsoft.com/office/drawing/2014/main" id="{71755B0F-D28B-6E87-E870-15D80501EACA}"/>
              </a:ext>
            </a:extLst>
          </p:cNvPr>
          <p:cNvSpPr>
            <a:spLocks noGrp="1"/>
          </p:cNvSpPr>
          <p:nvPr>
            <p:ph idx="1"/>
          </p:nvPr>
        </p:nvSpPr>
        <p:spPr/>
        <p:txBody>
          <a:bodyPr/>
          <a:lstStyle/>
          <a:p>
            <a:pPr marL="0" indent="0">
              <a:buNone/>
            </a:pPr>
            <a:r>
              <a:rPr lang="cs-CZ" dirty="0" err="1"/>
              <a:t>Acylchloridy</a:t>
            </a:r>
            <a:r>
              <a:rPr lang="cs-CZ" dirty="0"/>
              <a:t> jsou kapalné, v některých případech i krystalické látky ostrého zápachu, které mají podstatně nižší body varu než </a:t>
            </a:r>
            <a:r>
              <a:rPr lang="cs-CZ" dirty="0" err="1"/>
              <a:t>kysliny</a:t>
            </a:r>
            <a:r>
              <a:rPr lang="cs-CZ" dirty="0"/>
              <a:t> od nichž jsou odvozeny. Jsou velmi reaktivní a v organické syntéze se užívají jako acylační činidla, tedy k zavádění </a:t>
            </a:r>
            <a:r>
              <a:rPr lang="cs-CZ" dirty="0" err="1"/>
              <a:t>acylskupiny</a:t>
            </a:r>
            <a:r>
              <a:rPr lang="cs-CZ" dirty="0"/>
              <a:t> do molekul organických sloučenin. </a:t>
            </a:r>
          </a:p>
        </p:txBody>
      </p:sp>
    </p:spTree>
    <p:extLst>
      <p:ext uri="{BB962C8B-B14F-4D97-AF65-F5344CB8AC3E}">
        <p14:creationId xmlns:p14="http://schemas.microsoft.com/office/powerpoint/2010/main" val="309093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773899-B1F6-9B63-AB69-5E79E0117797}"/>
              </a:ext>
            </a:extLst>
          </p:cNvPr>
          <p:cNvSpPr>
            <a:spLocks noGrp="1"/>
          </p:cNvSpPr>
          <p:nvPr>
            <p:ph type="title"/>
          </p:nvPr>
        </p:nvSpPr>
        <p:spPr/>
        <p:txBody>
          <a:bodyPr/>
          <a:lstStyle/>
          <a:p>
            <a:r>
              <a:rPr lang="cs-CZ" dirty="0"/>
              <a:t>Reakce</a:t>
            </a:r>
          </a:p>
        </p:txBody>
      </p:sp>
      <p:sp>
        <p:nvSpPr>
          <p:cNvPr id="3" name="Zástupný obsah 2">
            <a:extLst>
              <a:ext uri="{FF2B5EF4-FFF2-40B4-BE49-F238E27FC236}">
                <a16:creationId xmlns:a16="http://schemas.microsoft.com/office/drawing/2014/main" id="{F3833609-52E7-D2E3-9EB3-9F4B75889FEB}"/>
              </a:ext>
            </a:extLst>
          </p:cNvPr>
          <p:cNvSpPr>
            <a:spLocks noGrp="1"/>
          </p:cNvSpPr>
          <p:nvPr>
            <p:ph idx="1"/>
          </p:nvPr>
        </p:nvSpPr>
        <p:spPr/>
        <p:txBody>
          <a:bodyPr/>
          <a:lstStyle/>
          <a:p>
            <a:r>
              <a:rPr lang="cs-CZ"/>
              <a:t>S vodou</a:t>
            </a:r>
          </a:p>
          <a:p>
            <a:endParaRPr lang="cs-CZ"/>
          </a:p>
          <a:p>
            <a:r>
              <a:rPr lang="cs-CZ"/>
              <a:t>S alkoholem</a:t>
            </a:r>
          </a:p>
          <a:p>
            <a:endParaRPr lang="cs-CZ"/>
          </a:p>
          <a:p>
            <a:r>
              <a:rPr lang="cs-CZ"/>
              <a:t>S amoniakem</a:t>
            </a:r>
            <a:endParaRPr lang="cs-CZ" dirty="0"/>
          </a:p>
        </p:txBody>
      </p:sp>
      <p:pic>
        <p:nvPicPr>
          <p:cNvPr id="5" name="Obrázek 4" descr="Obsah obrázku text, Písmo, bílé, typografie&#10;&#10;Obsah vygenerovaný umělou inteligencí může být nesprávný.">
            <a:extLst>
              <a:ext uri="{FF2B5EF4-FFF2-40B4-BE49-F238E27FC236}">
                <a16:creationId xmlns:a16="http://schemas.microsoft.com/office/drawing/2014/main" id="{D1A4D1AB-3DB6-250E-CDFD-C24ADC6C94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6891" y="2600209"/>
            <a:ext cx="4058216" cy="828791"/>
          </a:xfrm>
          <a:prstGeom prst="rect">
            <a:avLst/>
          </a:prstGeom>
        </p:spPr>
      </p:pic>
      <p:pic>
        <p:nvPicPr>
          <p:cNvPr id="7" name="Obrázek 6" descr="Obsah obrázku text, Písmo, řada/pruh, bílé&#10;&#10;Obsah vygenerovaný umělou inteligencí může být nesprávný.">
            <a:extLst>
              <a:ext uri="{FF2B5EF4-FFF2-40B4-BE49-F238E27FC236}">
                <a16:creationId xmlns:a16="http://schemas.microsoft.com/office/drawing/2014/main" id="{183051B3-4CC4-9B13-5CA4-F2E74D98B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0733" y="3429000"/>
            <a:ext cx="3934374" cy="1124107"/>
          </a:xfrm>
          <a:prstGeom prst="rect">
            <a:avLst/>
          </a:prstGeom>
        </p:spPr>
      </p:pic>
      <p:pic>
        <p:nvPicPr>
          <p:cNvPr id="9" name="Obrázek 8" descr="Obsah obrázku text, Písmo, bílé, rukopis&#10;&#10;Obsah vygenerovaný umělou inteligencí může být nesprávný.">
            <a:extLst>
              <a:ext uri="{FF2B5EF4-FFF2-40B4-BE49-F238E27FC236}">
                <a16:creationId xmlns:a16="http://schemas.microsoft.com/office/drawing/2014/main" id="{18B1F8B9-16DA-3FB8-EAE1-2F14DA8EBE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66891" y="4800758"/>
            <a:ext cx="4010585" cy="809738"/>
          </a:xfrm>
          <a:prstGeom prst="rect">
            <a:avLst/>
          </a:prstGeom>
        </p:spPr>
      </p:pic>
    </p:spTree>
    <p:extLst>
      <p:ext uri="{BB962C8B-B14F-4D97-AF65-F5344CB8AC3E}">
        <p14:creationId xmlns:p14="http://schemas.microsoft.com/office/powerpoint/2010/main" val="647447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3F91C877-47CE-6C3B-6C43-AE7A0E08CAB6}"/>
              </a:ext>
            </a:extLst>
          </p:cNvPr>
          <p:cNvSpPr>
            <a:spLocks noGrp="1"/>
          </p:cNvSpPr>
          <p:nvPr>
            <p:ph type="title"/>
          </p:nvPr>
        </p:nvSpPr>
        <p:spPr>
          <a:xfrm>
            <a:off x="6094412" y="982132"/>
            <a:ext cx="4802185" cy="1303867"/>
          </a:xfrm>
        </p:spPr>
        <p:txBody>
          <a:bodyPr>
            <a:normAutofit/>
          </a:bodyPr>
          <a:lstStyle/>
          <a:p>
            <a:r>
              <a:rPr lang="cs-CZ">
                <a:solidFill>
                  <a:srgbClr val="262626"/>
                </a:solidFill>
              </a:rPr>
              <a:t>Benzoylchlorid</a:t>
            </a:r>
          </a:p>
        </p:txBody>
      </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a:extLst>
              <a:ext uri="{FF2B5EF4-FFF2-40B4-BE49-F238E27FC236}">
                <a16:creationId xmlns:a16="http://schemas.microsoft.com/office/drawing/2014/main" id="{CB1E60EB-45C8-D929-4434-67DCFB3E69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12683" y="2071561"/>
            <a:ext cx="3876801" cy="2536074"/>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F382B7F5-4D06-FAFE-B8FE-5F5DD09687AA}"/>
              </a:ext>
            </a:extLst>
          </p:cNvPr>
          <p:cNvSpPr>
            <a:spLocks noGrp="1"/>
          </p:cNvSpPr>
          <p:nvPr>
            <p:ph idx="1"/>
          </p:nvPr>
        </p:nvSpPr>
        <p:spPr>
          <a:xfrm>
            <a:off x="6094412" y="2556932"/>
            <a:ext cx="4802184" cy="3318936"/>
          </a:xfrm>
        </p:spPr>
        <p:txBody>
          <a:bodyPr>
            <a:normAutofit/>
          </a:bodyPr>
          <a:lstStyle/>
          <a:p>
            <a:pPr marL="0" indent="0">
              <a:buNone/>
            </a:pPr>
            <a:r>
              <a:rPr lang="cs-CZ" dirty="0">
                <a:solidFill>
                  <a:srgbClr val="262626"/>
                </a:solidFill>
              </a:rPr>
              <a:t>Aromatická organická sloučenina, za normálních podmínek se jedná o bezbarvou dýmavou kapalinu dráždivého zápachu. Používá se jako meziprodukt při výrobě barviv, parfémů, </a:t>
            </a:r>
            <a:r>
              <a:rPr lang="cs-CZ" dirty="0" err="1">
                <a:solidFill>
                  <a:srgbClr val="262626"/>
                </a:solidFill>
              </a:rPr>
              <a:t>org</a:t>
            </a:r>
            <a:r>
              <a:rPr lang="cs-CZ" dirty="0">
                <a:solidFill>
                  <a:srgbClr val="262626"/>
                </a:solidFill>
              </a:rPr>
              <a:t>. Peroxidů, léčiv a pryskyřic. l</a:t>
            </a:r>
          </a:p>
        </p:txBody>
      </p:sp>
    </p:spTree>
    <p:extLst>
      <p:ext uri="{BB962C8B-B14F-4D97-AF65-F5344CB8AC3E}">
        <p14:creationId xmlns:p14="http://schemas.microsoft.com/office/powerpoint/2010/main" val="4112865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cs-CZ"/>
          </a:p>
        </p:txBody>
      </p:sp>
      <p:sp>
        <p:nvSpPr>
          <p:cNvPr id="2" name="Nadpis 1">
            <a:extLst>
              <a:ext uri="{FF2B5EF4-FFF2-40B4-BE49-F238E27FC236}">
                <a16:creationId xmlns:a16="http://schemas.microsoft.com/office/drawing/2014/main" id="{892F1944-1BAC-4F6C-18A0-F3BDACCD58D9}"/>
              </a:ext>
            </a:extLst>
          </p:cNvPr>
          <p:cNvSpPr>
            <a:spLocks noGrp="1"/>
          </p:cNvSpPr>
          <p:nvPr>
            <p:ph type="title"/>
          </p:nvPr>
        </p:nvSpPr>
        <p:spPr>
          <a:xfrm>
            <a:off x="952108" y="954756"/>
            <a:ext cx="2730414" cy="4946003"/>
          </a:xfrm>
        </p:spPr>
        <p:txBody>
          <a:bodyPr>
            <a:normAutofit/>
          </a:bodyPr>
          <a:lstStyle/>
          <a:p>
            <a:r>
              <a:rPr lang="cs-CZ">
                <a:solidFill>
                  <a:srgbClr val="FFFFFF"/>
                </a:solidFill>
              </a:rPr>
              <a:t>Estery</a:t>
            </a:r>
          </a:p>
        </p:txBody>
      </p:sp>
      <p:sp>
        <p:nvSpPr>
          <p:cNvPr id="19"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5D9EBD9F-4F82-6643-7C6D-49A49B5D3BD6}"/>
              </a:ext>
            </a:extLst>
          </p:cNvPr>
          <p:cNvSpPr>
            <a:spLocks noGrp="1"/>
          </p:cNvSpPr>
          <p:nvPr>
            <p:ph idx="1"/>
          </p:nvPr>
        </p:nvSpPr>
        <p:spPr>
          <a:xfrm>
            <a:off x="5140934" y="469900"/>
            <a:ext cx="5953630" cy="5405968"/>
          </a:xfrm>
        </p:spPr>
        <p:txBody>
          <a:bodyPr anchor="ctr">
            <a:normAutofit/>
          </a:bodyPr>
          <a:lstStyle/>
          <a:p>
            <a:pPr marL="0" indent="0">
              <a:buNone/>
            </a:pPr>
            <a:r>
              <a:rPr lang="cs-CZ" dirty="0"/>
              <a:t>Estery jsou významnou skupinou přírodních látek. Vyskytují se například v tucích a olejích. Připravují se tzv. esterifikací, reakcí karboxylové kyseliny s alkoholem.</a:t>
            </a:r>
          </a:p>
        </p:txBody>
      </p:sp>
    </p:spTree>
    <p:extLst>
      <p:ext uri="{BB962C8B-B14F-4D97-AF65-F5344CB8AC3E}">
        <p14:creationId xmlns:p14="http://schemas.microsoft.com/office/powerpoint/2010/main" val="3306932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cs-CZ"/>
          </a:p>
        </p:txBody>
      </p:sp>
      <p:sp>
        <p:nvSpPr>
          <p:cNvPr id="2" name="Nadpis 1">
            <a:extLst>
              <a:ext uri="{FF2B5EF4-FFF2-40B4-BE49-F238E27FC236}">
                <a16:creationId xmlns:a16="http://schemas.microsoft.com/office/drawing/2014/main" id="{89A03C20-EBF4-63C4-3D3B-D2187A0CB85E}"/>
              </a:ext>
            </a:extLst>
          </p:cNvPr>
          <p:cNvSpPr>
            <a:spLocks noGrp="1"/>
          </p:cNvSpPr>
          <p:nvPr>
            <p:ph type="title"/>
          </p:nvPr>
        </p:nvSpPr>
        <p:spPr>
          <a:xfrm>
            <a:off x="952108" y="954756"/>
            <a:ext cx="2730414" cy="4946003"/>
          </a:xfrm>
        </p:spPr>
        <p:txBody>
          <a:bodyPr>
            <a:normAutofit/>
          </a:bodyPr>
          <a:lstStyle/>
          <a:p>
            <a:r>
              <a:rPr lang="cs-CZ">
                <a:solidFill>
                  <a:srgbClr val="FFFFFF"/>
                </a:solidFill>
              </a:rPr>
              <a:t>Fyzikální vlastnosti esterů</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Zástupný obsah 2">
            <a:extLst>
              <a:ext uri="{FF2B5EF4-FFF2-40B4-BE49-F238E27FC236}">
                <a16:creationId xmlns:a16="http://schemas.microsoft.com/office/drawing/2014/main" id="{02C01CEC-6D99-1102-B9D1-4EC0593EFD90}"/>
              </a:ext>
            </a:extLst>
          </p:cNvPr>
          <p:cNvSpPr>
            <a:spLocks noGrp="1"/>
          </p:cNvSpPr>
          <p:nvPr>
            <p:ph idx="1"/>
          </p:nvPr>
        </p:nvSpPr>
        <p:spPr>
          <a:xfrm>
            <a:off x="5140934" y="469900"/>
            <a:ext cx="5953630" cy="5405968"/>
          </a:xfrm>
        </p:spPr>
        <p:txBody>
          <a:bodyPr anchor="ctr">
            <a:normAutofit/>
          </a:bodyPr>
          <a:lstStyle/>
          <a:p>
            <a:pPr marL="0" indent="0">
              <a:buNone/>
            </a:pPr>
            <a:r>
              <a:rPr lang="cs-CZ" dirty="0"/>
              <a:t>Estery jsou kapalné, ojediněle pevné krystalické látky. Zpravidla jsou nerozpustné ve vodě. Estery vřou při teplotě nižší než je bod varu kyseliny, která se na jejich vzniku podílela. Estery totiž, na rozdíl od karboxylových kyselin, nemohou tvořit vodíkové můstky. Pro řadu esterů je charakteristická příjemná vůně, mnohdy připomínající </a:t>
            </a:r>
            <a:r>
              <a:rPr lang="cs-CZ" dirty="0" err="1"/>
              <a:t>oboce</a:t>
            </a:r>
            <a:r>
              <a:rPr lang="cs-CZ" dirty="0"/>
              <a:t>.</a:t>
            </a:r>
          </a:p>
        </p:txBody>
      </p:sp>
    </p:spTree>
    <p:extLst>
      <p:ext uri="{BB962C8B-B14F-4D97-AF65-F5344CB8AC3E}">
        <p14:creationId xmlns:p14="http://schemas.microsoft.com/office/powerpoint/2010/main" val="4163463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4" name="Picture 13">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Rectangle 14">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6" name="Picture 15">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7" name="Picture 16">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085B6C5D-9AC4-40FF-4A1E-FF9520A76A5C}"/>
              </a:ext>
            </a:extLst>
          </p:cNvPr>
          <p:cNvSpPr>
            <a:spLocks noGrp="1"/>
          </p:cNvSpPr>
          <p:nvPr>
            <p:ph type="title"/>
          </p:nvPr>
        </p:nvSpPr>
        <p:spPr>
          <a:xfrm>
            <a:off x="1092643" y="1092200"/>
            <a:ext cx="2928751" cy="4498860"/>
          </a:xfrm>
        </p:spPr>
        <p:txBody>
          <a:bodyPr>
            <a:normAutofit/>
          </a:bodyPr>
          <a:lstStyle/>
          <a:p>
            <a:r>
              <a:rPr lang="cs-CZ">
                <a:solidFill>
                  <a:srgbClr val="262626"/>
                </a:solidFill>
              </a:rPr>
              <a:t>Esterifikace</a:t>
            </a:r>
          </a:p>
        </p:txBody>
      </p:sp>
      <p:sp>
        <p:nvSpPr>
          <p:cNvPr id="3" name="Zástupný obsah 2">
            <a:extLst>
              <a:ext uri="{FF2B5EF4-FFF2-40B4-BE49-F238E27FC236}">
                <a16:creationId xmlns:a16="http://schemas.microsoft.com/office/drawing/2014/main" id="{0EB57BBC-4F5F-5DAF-B8D2-D22B2E643554}"/>
              </a:ext>
            </a:extLst>
          </p:cNvPr>
          <p:cNvSpPr>
            <a:spLocks noGrp="1"/>
          </p:cNvSpPr>
          <p:nvPr>
            <p:ph idx="1"/>
          </p:nvPr>
        </p:nvSpPr>
        <p:spPr>
          <a:xfrm>
            <a:off x="4554194" y="1092200"/>
            <a:ext cx="6546426" cy="2948858"/>
          </a:xfrm>
        </p:spPr>
        <p:txBody>
          <a:bodyPr>
            <a:normAutofit/>
          </a:bodyPr>
          <a:lstStyle/>
          <a:p>
            <a:pPr marL="0" indent="0">
              <a:buNone/>
            </a:pPr>
            <a:r>
              <a:rPr lang="cs-CZ">
                <a:solidFill>
                  <a:srgbClr val="262626"/>
                </a:solidFill>
              </a:rPr>
              <a:t>Probíhá pouze v kyselém prostředí, proto se provádí ze přídavku silné anorganické kyseliny, např. kyseliny sírové. Esterifikace je rovnovážná reakce, její výtěžek lze zvýšit odstraňováním některého z reakčních produktů z reakční směsi. Pokud je reakce katalyzována kyselinou sírovou váže tato kyselina vznikající vodu. </a:t>
            </a:r>
          </a:p>
        </p:txBody>
      </p:sp>
      <p:pic>
        <p:nvPicPr>
          <p:cNvPr id="6" name="Obrázek 5" descr="Obsah obrázku text, Písmo, řada/pruh, diagram&#10;&#10;Obsah vygenerovaný umělou inteligencí může být nesprávný.">
            <a:extLst>
              <a:ext uri="{FF2B5EF4-FFF2-40B4-BE49-F238E27FC236}">
                <a16:creationId xmlns:a16="http://schemas.microsoft.com/office/drawing/2014/main" id="{2AEA6E1D-6C87-ECDA-9747-6EA88684096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4194" y="4275986"/>
            <a:ext cx="6562162" cy="1302016"/>
          </a:xfrm>
          <a:prstGeom prst="rect">
            <a:avLst/>
          </a:prstGeom>
          <a:ln w="57150" cmpd="thickThin">
            <a:solidFill>
              <a:srgbClr val="7F7F7F"/>
            </a:solidFill>
            <a:miter lim="800000"/>
          </a:ln>
        </p:spPr>
      </p:pic>
    </p:spTree>
    <p:extLst>
      <p:ext uri="{BB962C8B-B14F-4D97-AF65-F5344CB8AC3E}">
        <p14:creationId xmlns:p14="http://schemas.microsoft.com/office/powerpoint/2010/main" val="3706447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B8F9EE6-019B-DC17-1B76-4A9037C8502D}"/>
              </a:ext>
            </a:extLst>
          </p:cNvPr>
          <p:cNvSpPr>
            <a:spLocks noGrp="1"/>
          </p:cNvSpPr>
          <p:nvPr>
            <p:ph type="title"/>
          </p:nvPr>
        </p:nvSpPr>
        <p:spPr/>
        <p:txBody>
          <a:bodyPr/>
          <a:lstStyle/>
          <a:p>
            <a:r>
              <a:rPr lang="cs-CZ" dirty="0" err="1"/>
              <a:t>Názosloví</a:t>
            </a:r>
            <a:endParaRPr lang="cs-CZ" dirty="0"/>
          </a:p>
        </p:txBody>
      </p:sp>
      <p:sp>
        <p:nvSpPr>
          <p:cNvPr id="3" name="Zástupný obsah 2">
            <a:extLst>
              <a:ext uri="{FF2B5EF4-FFF2-40B4-BE49-F238E27FC236}">
                <a16:creationId xmlns:a16="http://schemas.microsoft.com/office/drawing/2014/main" id="{31345E94-6C4F-5869-D59D-1F00F96BA884}"/>
              </a:ext>
            </a:extLst>
          </p:cNvPr>
          <p:cNvSpPr>
            <a:spLocks noGrp="1"/>
          </p:cNvSpPr>
          <p:nvPr>
            <p:ph idx="1"/>
          </p:nvPr>
        </p:nvSpPr>
        <p:spPr/>
        <p:txBody>
          <a:bodyPr/>
          <a:lstStyle/>
          <a:p>
            <a:pPr marL="0" indent="0">
              <a:buNone/>
            </a:pPr>
            <a:r>
              <a:rPr lang="cs-CZ" dirty="0"/>
              <a:t>Jestliže nahradíme všechny –OH skupiny v molekule kyseliny halogenem či amidovou skupinou, vznikají funkční deriváty kyselin. Ty to sloučeniny se neřadí do kyselin, jelikož se v jejich molekulách nenachází </a:t>
            </a:r>
            <a:r>
              <a:rPr lang="cs-CZ" dirty="0" err="1"/>
              <a:t>odštěpitelný</a:t>
            </a:r>
            <a:r>
              <a:rPr lang="cs-CZ" dirty="0"/>
              <a:t> atom vodíku.</a:t>
            </a:r>
          </a:p>
          <a:p>
            <a:pPr marL="0" indent="0">
              <a:buNone/>
            </a:pPr>
            <a:r>
              <a:rPr lang="cs-CZ" dirty="0"/>
              <a:t>Halogenid či </a:t>
            </a:r>
            <a:r>
              <a:rPr lang="cs-CZ" dirty="0" err="1"/>
              <a:t>amidoskupina</a:t>
            </a:r>
            <a:r>
              <a:rPr lang="cs-CZ" dirty="0"/>
              <a:t> mají v těchto sloučeninách oxidační číslo I-.</a:t>
            </a:r>
          </a:p>
          <a:p>
            <a:pPr marL="0" indent="0">
              <a:buNone/>
            </a:pPr>
            <a:endParaRPr lang="cs-CZ" dirty="0"/>
          </a:p>
        </p:txBody>
      </p:sp>
    </p:spTree>
    <p:extLst>
      <p:ext uri="{BB962C8B-B14F-4D97-AF65-F5344CB8AC3E}">
        <p14:creationId xmlns:p14="http://schemas.microsoft.com/office/powerpoint/2010/main" val="3649955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9" name="Picture 28">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0" name="Rectangle 29">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31" name="Picture 30">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2" name="Picture 31">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34" name="Rectangle 33">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Obrázek 3" descr="Obsah obrázku diagram, řada/pruh&#10;&#10;Obsah vygenerovaný umělou inteligencí může být nesprávný.">
            <a:extLst>
              <a:ext uri="{FF2B5EF4-FFF2-40B4-BE49-F238E27FC236}">
                <a16:creationId xmlns:a16="http://schemas.microsoft.com/office/drawing/2014/main" id="{1E25CADF-1E86-C3DF-7C4D-70FDBD9322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683" y="2897501"/>
            <a:ext cx="5278777" cy="884194"/>
          </a:xfrm>
          <a:prstGeom prst="rect">
            <a:avLst/>
          </a:prstGeom>
        </p:spPr>
      </p:pic>
      <p:cxnSp>
        <p:nvCxnSpPr>
          <p:cNvPr id="36" name="Straight Connector 35">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AA177393-AFBD-2F71-34B3-D4977927505F}"/>
              </a:ext>
            </a:extLst>
          </p:cNvPr>
          <p:cNvSpPr>
            <a:spLocks noGrp="1"/>
          </p:cNvSpPr>
          <p:nvPr>
            <p:ph idx="1"/>
          </p:nvPr>
        </p:nvSpPr>
        <p:spPr>
          <a:xfrm>
            <a:off x="7535824" y="2556932"/>
            <a:ext cx="3360771" cy="3318936"/>
          </a:xfrm>
        </p:spPr>
        <p:txBody>
          <a:bodyPr>
            <a:normAutofit/>
          </a:bodyPr>
          <a:lstStyle/>
          <a:p>
            <a:pPr marL="0" indent="0">
              <a:lnSpc>
                <a:spcPct val="90000"/>
              </a:lnSpc>
              <a:buNone/>
            </a:pPr>
            <a:r>
              <a:rPr lang="cs-CZ" sz="2200">
                <a:solidFill>
                  <a:srgbClr val="262626"/>
                </a:solidFill>
              </a:rPr>
              <a:t>Prvním krokem esterifikace je protonace karboxylové skupiny kyseliny. Zachycení protonu atomem kyslíku karboxylové skupiny má za následek zvýšení elektronového deficitu na jejím atomu uhlíku a tím také usnadění nukleofilního ataku molekulou alkoholu</a:t>
            </a:r>
          </a:p>
          <a:p>
            <a:pPr marL="0" indent="0">
              <a:lnSpc>
                <a:spcPct val="90000"/>
              </a:lnSpc>
              <a:buNone/>
            </a:pPr>
            <a:endParaRPr lang="cs-CZ" sz="2200">
              <a:solidFill>
                <a:srgbClr val="262626"/>
              </a:solidFill>
            </a:endParaRPr>
          </a:p>
          <a:p>
            <a:pPr marL="0" indent="0">
              <a:lnSpc>
                <a:spcPct val="90000"/>
              </a:lnSpc>
              <a:buNone/>
            </a:pPr>
            <a:endParaRPr lang="cs-CZ" sz="2200">
              <a:solidFill>
                <a:srgbClr val="262626"/>
              </a:solidFill>
            </a:endParaRPr>
          </a:p>
          <a:p>
            <a:pPr marL="0" indent="0">
              <a:lnSpc>
                <a:spcPct val="90000"/>
              </a:lnSpc>
              <a:buNone/>
            </a:pPr>
            <a:endParaRPr lang="cs-CZ" sz="2200">
              <a:solidFill>
                <a:srgbClr val="262626"/>
              </a:solidFill>
            </a:endParaRPr>
          </a:p>
        </p:txBody>
      </p:sp>
    </p:spTree>
    <p:extLst>
      <p:ext uri="{BB962C8B-B14F-4D97-AF65-F5344CB8AC3E}">
        <p14:creationId xmlns:p14="http://schemas.microsoft.com/office/powerpoint/2010/main" val="184126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BF8D7556-A76F-5D05-6AE8-C73D0E57529B}"/>
              </a:ext>
            </a:extLst>
          </p:cNvPr>
          <p:cNvSpPr>
            <a:spLocks noGrp="1"/>
          </p:cNvSpPr>
          <p:nvPr>
            <p:ph idx="1"/>
          </p:nvPr>
        </p:nvSpPr>
        <p:spPr/>
        <p:txBody>
          <a:bodyPr/>
          <a:lstStyle/>
          <a:p>
            <a:pPr marL="0" indent="0">
              <a:buNone/>
            </a:pPr>
            <a:r>
              <a:rPr lang="cs-CZ" dirty="0"/>
              <a:t>V dalším kroku dochází k vytvoření vazby mezi kyslíkovým atomem hydroxylové skupiny alkoholu a uhlíkovým atomem karboxylové skupiny kyseliny. Následuje odštěpení molekuly vody a protonu.</a:t>
            </a:r>
          </a:p>
          <a:p>
            <a:pPr marL="0" indent="0">
              <a:buNone/>
            </a:pPr>
            <a:r>
              <a:rPr lang="cs-CZ" dirty="0"/>
              <a:t>Tato skutečnost byla prokázána reakcí kyseliny benzoové s methanolem obsahujícím radioaktivní izotop kyslíku</a:t>
            </a:r>
          </a:p>
        </p:txBody>
      </p:sp>
    </p:spTree>
    <p:extLst>
      <p:ext uri="{BB962C8B-B14F-4D97-AF65-F5344CB8AC3E}">
        <p14:creationId xmlns:p14="http://schemas.microsoft.com/office/powerpoint/2010/main" val="54570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F78FB51F-5386-A02F-25A2-587600272E44}"/>
              </a:ext>
            </a:extLst>
          </p:cNvPr>
          <p:cNvSpPr>
            <a:spLocks noGrp="1"/>
          </p:cNvSpPr>
          <p:nvPr>
            <p:ph type="title"/>
          </p:nvPr>
        </p:nvSpPr>
        <p:spPr>
          <a:xfrm>
            <a:off x="1092643" y="1092200"/>
            <a:ext cx="2928751" cy="4498860"/>
          </a:xfrm>
        </p:spPr>
        <p:txBody>
          <a:bodyPr>
            <a:normAutofit/>
          </a:bodyPr>
          <a:lstStyle/>
          <a:p>
            <a:r>
              <a:rPr lang="cs-CZ">
                <a:solidFill>
                  <a:srgbClr val="262626"/>
                </a:solidFill>
              </a:rPr>
              <a:t>Příprava esterů</a:t>
            </a:r>
          </a:p>
        </p:txBody>
      </p:sp>
      <p:sp>
        <p:nvSpPr>
          <p:cNvPr id="3" name="Zástupný obsah 2">
            <a:extLst>
              <a:ext uri="{FF2B5EF4-FFF2-40B4-BE49-F238E27FC236}">
                <a16:creationId xmlns:a16="http://schemas.microsoft.com/office/drawing/2014/main" id="{7F476207-C3F2-EFF5-8320-45E0DFC1CDC4}"/>
              </a:ext>
            </a:extLst>
          </p:cNvPr>
          <p:cNvSpPr>
            <a:spLocks noGrp="1"/>
          </p:cNvSpPr>
          <p:nvPr>
            <p:ph idx="1"/>
          </p:nvPr>
        </p:nvSpPr>
        <p:spPr>
          <a:xfrm>
            <a:off x="4554194" y="1092200"/>
            <a:ext cx="6546426" cy="2948858"/>
          </a:xfrm>
        </p:spPr>
        <p:txBody>
          <a:bodyPr>
            <a:normAutofit/>
          </a:bodyPr>
          <a:lstStyle/>
          <a:p>
            <a:pPr marL="0" indent="0">
              <a:buNone/>
            </a:pPr>
            <a:r>
              <a:rPr lang="cs-CZ" b="1">
                <a:solidFill>
                  <a:srgbClr val="262626"/>
                </a:solidFill>
              </a:rPr>
              <a:t>Primární alkoholy tvoří estery snadněji než alkoholy sekundární</a:t>
            </a:r>
            <a:r>
              <a:rPr lang="cs-CZ">
                <a:solidFill>
                  <a:srgbClr val="262626"/>
                </a:solidFill>
              </a:rPr>
              <a:t>. Estery terciální alkoholů se tímto způsobem nepřipravují. Pro jejich syntézu se místo karboxylové kyseliny často užívá acylchlorid. Vedlejším produktem reakce je chlorovodík.</a:t>
            </a:r>
          </a:p>
        </p:txBody>
      </p:sp>
      <p:pic>
        <p:nvPicPr>
          <p:cNvPr id="5" name="Obrázek 4" descr="Obsah obrázku text, Písmo, bílé, diagram&#10;&#10;Obsah vygenerovaný umělou inteligencí může být nesprávný.">
            <a:extLst>
              <a:ext uri="{FF2B5EF4-FFF2-40B4-BE49-F238E27FC236}">
                <a16:creationId xmlns:a16="http://schemas.microsoft.com/office/drawing/2014/main" id="{68BAD6E9-CAB7-61D3-C64F-13F686FCCC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521966" y="4227218"/>
            <a:ext cx="4626617"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2754298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7EDB8B7-1965-674C-5BCF-2CB95C19AF16}"/>
              </a:ext>
            </a:extLst>
          </p:cNvPr>
          <p:cNvSpPr>
            <a:spLocks noGrp="1"/>
          </p:cNvSpPr>
          <p:nvPr>
            <p:ph type="title"/>
          </p:nvPr>
        </p:nvSpPr>
        <p:spPr/>
        <p:txBody>
          <a:bodyPr/>
          <a:lstStyle/>
          <a:p>
            <a:r>
              <a:rPr lang="cs-CZ" dirty="0"/>
              <a:t>Vlastnosti a význam esterů</a:t>
            </a:r>
          </a:p>
        </p:txBody>
      </p:sp>
      <p:sp>
        <p:nvSpPr>
          <p:cNvPr id="3" name="Zástupný obsah 2">
            <a:extLst>
              <a:ext uri="{FF2B5EF4-FFF2-40B4-BE49-F238E27FC236}">
                <a16:creationId xmlns:a16="http://schemas.microsoft.com/office/drawing/2014/main" id="{FD1F5EB3-F6C1-A901-C542-599B49B62CB1}"/>
              </a:ext>
            </a:extLst>
          </p:cNvPr>
          <p:cNvSpPr>
            <a:spLocks noGrp="1"/>
          </p:cNvSpPr>
          <p:nvPr>
            <p:ph idx="1"/>
          </p:nvPr>
        </p:nvSpPr>
        <p:spPr/>
        <p:txBody>
          <a:bodyPr/>
          <a:lstStyle/>
          <a:p>
            <a:r>
              <a:rPr lang="cs-CZ" dirty="0"/>
              <a:t>Kyselá hydrolýza </a:t>
            </a:r>
          </a:p>
          <a:p>
            <a:endParaRPr lang="cs-CZ" dirty="0"/>
          </a:p>
          <a:p>
            <a:endParaRPr lang="cs-CZ" dirty="0"/>
          </a:p>
          <a:p>
            <a:pPr marL="0" indent="0">
              <a:buNone/>
            </a:pPr>
            <a:endParaRPr lang="cs-CZ" dirty="0"/>
          </a:p>
          <a:p>
            <a:r>
              <a:rPr lang="cs-CZ" dirty="0"/>
              <a:t>Alkalická hydrolýza </a:t>
            </a:r>
          </a:p>
        </p:txBody>
      </p:sp>
      <p:pic>
        <p:nvPicPr>
          <p:cNvPr id="5" name="Obrázek 4" descr="Obsah obrázku text, Písmo, bílé, typografie&#10;&#10;Obsah vygenerovaný umělou inteligencí může být nesprávný.">
            <a:extLst>
              <a:ext uri="{FF2B5EF4-FFF2-40B4-BE49-F238E27FC236}">
                <a16:creationId xmlns:a16="http://schemas.microsoft.com/office/drawing/2014/main" id="{FAB8B5DA-F870-FFDD-7C22-B5DE95FD14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8229" y="2649653"/>
            <a:ext cx="5602905" cy="876847"/>
          </a:xfrm>
          <a:prstGeom prst="rect">
            <a:avLst/>
          </a:prstGeom>
        </p:spPr>
      </p:pic>
      <p:pic>
        <p:nvPicPr>
          <p:cNvPr id="7" name="Obrázek 6" descr="Obsah obrázku text, Písmo, typografie, bílé&#10;&#10;Obsah vygenerovaný umělou inteligencí může být nesprávný.">
            <a:extLst>
              <a:ext uri="{FF2B5EF4-FFF2-40B4-BE49-F238E27FC236}">
                <a16:creationId xmlns:a16="http://schemas.microsoft.com/office/drawing/2014/main" id="{D21613AF-0D99-D1E8-326B-1A0D197E7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8229" y="4360415"/>
            <a:ext cx="5602905" cy="950884"/>
          </a:xfrm>
          <a:prstGeom prst="rect">
            <a:avLst/>
          </a:prstGeom>
        </p:spPr>
      </p:pic>
    </p:spTree>
    <p:extLst>
      <p:ext uri="{BB962C8B-B14F-4D97-AF65-F5344CB8AC3E}">
        <p14:creationId xmlns:p14="http://schemas.microsoft.com/office/powerpoint/2010/main" val="34269708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4" name="Picture 23">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5" name="Rectangle 24">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26" name="Picture 25">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7" name="Picture 26">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794CB28C-0785-281A-B494-1F1A3B143206}"/>
              </a:ext>
            </a:extLst>
          </p:cNvPr>
          <p:cNvSpPr>
            <a:spLocks noGrp="1"/>
          </p:cNvSpPr>
          <p:nvPr>
            <p:ph type="title"/>
          </p:nvPr>
        </p:nvSpPr>
        <p:spPr>
          <a:xfrm>
            <a:off x="7535825" y="982132"/>
            <a:ext cx="3360772" cy="1303867"/>
          </a:xfrm>
        </p:spPr>
        <p:txBody>
          <a:bodyPr>
            <a:normAutofit/>
          </a:bodyPr>
          <a:lstStyle/>
          <a:p>
            <a:pPr>
              <a:lnSpc>
                <a:spcPct val="90000"/>
              </a:lnSpc>
            </a:pPr>
            <a:r>
              <a:rPr lang="cs-CZ" sz="4100">
                <a:solidFill>
                  <a:srgbClr val="262626"/>
                </a:solidFill>
              </a:rPr>
              <a:t>Hydrolýza esterů</a:t>
            </a:r>
          </a:p>
        </p:txBody>
      </p:sp>
      <p:sp>
        <p:nvSpPr>
          <p:cNvPr id="29" name="Rectangle 28">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descr="Obsah obrázku text, Písmo, účtenka, řada/pruh&#10;&#10;Obsah vygenerovaný umělou inteligencí může být nesprávný.">
            <a:extLst>
              <a:ext uri="{FF2B5EF4-FFF2-40B4-BE49-F238E27FC236}">
                <a16:creationId xmlns:a16="http://schemas.microsoft.com/office/drawing/2014/main" id="{2AE9E260-7144-B530-A538-18D768C190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683" y="2462001"/>
            <a:ext cx="5278777" cy="1755193"/>
          </a:xfrm>
          <a:prstGeom prst="rect">
            <a:avLst/>
          </a:prstGeom>
        </p:spPr>
      </p:pic>
      <p:cxnSp>
        <p:nvCxnSpPr>
          <p:cNvPr id="31" name="Straight Connector 30">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59CF1362-4488-CFAD-7EA1-F66BE09B99F8}"/>
              </a:ext>
            </a:extLst>
          </p:cNvPr>
          <p:cNvSpPr>
            <a:spLocks noGrp="1"/>
          </p:cNvSpPr>
          <p:nvPr>
            <p:ph idx="1"/>
          </p:nvPr>
        </p:nvSpPr>
        <p:spPr>
          <a:xfrm>
            <a:off x="7535824" y="2556932"/>
            <a:ext cx="3360771" cy="3318936"/>
          </a:xfrm>
        </p:spPr>
        <p:txBody>
          <a:bodyPr>
            <a:normAutofit/>
          </a:bodyPr>
          <a:lstStyle/>
          <a:p>
            <a:pPr marL="0" indent="0">
              <a:lnSpc>
                <a:spcPct val="90000"/>
              </a:lnSpc>
              <a:buNone/>
            </a:pPr>
            <a:r>
              <a:rPr lang="cs-CZ" sz="2000">
                <a:solidFill>
                  <a:srgbClr val="262626"/>
                </a:solidFill>
              </a:rPr>
              <a:t>Využívá se například při výrobě mýdel. Mýdla a vedlejší produkt reakce – glycerol se získávají alkalickou hydrolýzou esterů vyšších masných kyselin s glycerolem, které jsou hlavní součástí tuků. Kyselou hydrolýzou tuků vznikají vyšší mastné kyseliny a glycerol. </a:t>
            </a:r>
          </a:p>
        </p:txBody>
      </p:sp>
    </p:spTree>
    <p:extLst>
      <p:ext uri="{BB962C8B-B14F-4D97-AF65-F5344CB8AC3E}">
        <p14:creationId xmlns:p14="http://schemas.microsoft.com/office/powerpoint/2010/main" val="3706290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C96E2C6-2C8F-C6C7-D550-DF28EEA09A12}"/>
              </a:ext>
            </a:extLst>
          </p:cNvPr>
          <p:cNvSpPr>
            <a:spLocks noGrp="1"/>
          </p:cNvSpPr>
          <p:nvPr>
            <p:ph type="title"/>
          </p:nvPr>
        </p:nvSpPr>
        <p:spPr/>
        <p:txBody>
          <a:bodyPr/>
          <a:lstStyle/>
          <a:p>
            <a:r>
              <a:rPr lang="cs-CZ" dirty="0" err="1"/>
              <a:t>Reesterifikace</a:t>
            </a:r>
            <a:endParaRPr lang="cs-CZ" dirty="0"/>
          </a:p>
        </p:txBody>
      </p:sp>
      <p:sp>
        <p:nvSpPr>
          <p:cNvPr id="3" name="Zástupný obsah 2">
            <a:extLst>
              <a:ext uri="{FF2B5EF4-FFF2-40B4-BE49-F238E27FC236}">
                <a16:creationId xmlns:a16="http://schemas.microsoft.com/office/drawing/2014/main" id="{1CEDE233-6A9C-F0C8-FBE1-FA99C6EF0578}"/>
              </a:ext>
            </a:extLst>
          </p:cNvPr>
          <p:cNvSpPr>
            <a:spLocks noGrp="1"/>
          </p:cNvSpPr>
          <p:nvPr>
            <p:ph idx="1"/>
          </p:nvPr>
        </p:nvSpPr>
        <p:spPr/>
        <p:txBody>
          <a:bodyPr/>
          <a:lstStyle/>
          <a:p>
            <a:pPr marL="0" indent="0">
              <a:buNone/>
            </a:pPr>
            <a:r>
              <a:rPr lang="cs-CZ" dirty="0"/>
              <a:t>Její mechanismus se podobná hydrolýze esterů. Reakce je katalyzovaná silnou kyselinou, na estery se však nepůsobí vodou, ale jiným alkoholem. </a:t>
            </a:r>
          </a:p>
        </p:txBody>
      </p:sp>
      <p:pic>
        <p:nvPicPr>
          <p:cNvPr id="5" name="Obrázek 4" descr="Obsah obrázku typografie, Písmo, rukopis, kaligrafie&#10;&#10;Obsah vygenerovaný umělou inteligencí může být nesprávný.">
            <a:extLst>
              <a:ext uri="{FF2B5EF4-FFF2-40B4-BE49-F238E27FC236}">
                <a16:creationId xmlns:a16="http://schemas.microsoft.com/office/drawing/2014/main" id="{2260B826-B93D-700C-676F-0B1FE1FB6B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389" y="3920069"/>
            <a:ext cx="9358208" cy="1239498"/>
          </a:xfrm>
          <a:prstGeom prst="rect">
            <a:avLst/>
          </a:prstGeom>
        </p:spPr>
      </p:pic>
    </p:spTree>
    <p:extLst>
      <p:ext uri="{BB962C8B-B14F-4D97-AF65-F5344CB8AC3E}">
        <p14:creationId xmlns:p14="http://schemas.microsoft.com/office/powerpoint/2010/main" val="1044137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5E66D3F-14EA-4BCD-819B-EEF581746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D49D3EDE-CC3B-4573-A04B-26F32F1B2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700D0D4B-CC81-434D-B595-71AA691923B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B8047919-8C66-4EF3-9979-FB7112EB6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00195C4-7BCF-469C-A003-AC2F0D2F910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CEE82425-33CD-4CF1-9623-91BECE687F6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1D917F08-F434-1456-72D7-8795B9F6A067}"/>
              </a:ext>
            </a:extLst>
          </p:cNvPr>
          <p:cNvSpPr>
            <a:spLocks noGrp="1"/>
          </p:cNvSpPr>
          <p:nvPr>
            <p:ph type="title"/>
          </p:nvPr>
        </p:nvSpPr>
        <p:spPr>
          <a:xfrm>
            <a:off x="6094412" y="982132"/>
            <a:ext cx="4802185" cy="1303867"/>
          </a:xfrm>
        </p:spPr>
        <p:txBody>
          <a:bodyPr>
            <a:normAutofit/>
          </a:bodyPr>
          <a:lstStyle/>
          <a:p>
            <a:pPr>
              <a:lnSpc>
                <a:spcPct val="90000"/>
              </a:lnSpc>
            </a:pPr>
            <a:r>
              <a:rPr lang="cs-CZ" sz="4100">
                <a:solidFill>
                  <a:srgbClr val="262626"/>
                </a:solidFill>
              </a:rPr>
              <a:t>Nitroglycerin (Glyceroltrinitrát)</a:t>
            </a:r>
          </a:p>
        </p:txBody>
      </p:sp>
      <p:sp>
        <p:nvSpPr>
          <p:cNvPr id="18" name="Rectangle 17">
            <a:extLst>
              <a:ext uri="{FF2B5EF4-FFF2-40B4-BE49-F238E27FC236}">
                <a16:creationId xmlns:a16="http://schemas.microsoft.com/office/drawing/2014/main" id="{DD5289D1-D3B7-4C53-823E-280A79C02E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4517009"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a:extLst>
              <a:ext uri="{FF2B5EF4-FFF2-40B4-BE49-F238E27FC236}">
                <a16:creationId xmlns:a16="http://schemas.microsoft.com/office/drawing/2014/main" id="{EAF3C333-5A91-B571-0D2A-60A42959F349}"/>
              </a:ext>
            </a:extLst>
          </p:cNvPr>
          <p:cNvPicPr>
            <a:picLocks noChangeAspect="1"/>
          </p:cNvPicPr>
          <p:nvPr/>
        </p:nvPicPr>
        <p:blipFill>
          <a:blip r:embed="rId5"/>
          <a:stretch>
            <a:fillRect/>
          </a:stretch>
        </p:blipFill>
        <p:spPr>
          <a:xfrm>
            <a:off x="1412683" y="2295844"/>
            <a:ext cx="3876801" cy="2087507"/>
          </a:xfrm>
          <a:prstGeom prst="rect">
            <a:avLst/>
          </a:prstGeom>
        </p:spPr>
      </p:pic>
      <p:cxnSp>
        <p:nvCxnSpPr>
          <p:cNvPr id="20" name="Straight Connector 19">
            <a:extLst>
              <a:ext uri="{FF2B5EF4-FFF2-40B4-BE49-F238E27FC236}">
                <a16:creationId xmlns:a16="http://schemas.microsoft.com/office/drawing/2014/main" id="{A456CE10-0EE3-4503-ACF3-1D53A6FDB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2" y="2400639"/>
            <a:ext cx="4802185"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7F61A4AF-AFC0-7AD6-D267-937A5992415A}"/>
              </a:ext>
            </a:extLst>
          </p:cNvPr>
          <p:cNvSpPr>
            <a:spLocks noGrp="1"/>
          </p:cNvSpPr>
          <p:nvPr>
            <p:ph idx="1"/>
          </p:nvPr>
        </p:nvSpPr>
        <p:spPr>
          <a:xfrm>
            <a:off x="6094412" y="2556932"/>
            <a:ext cx="4802184" cy="3318936"/>
          </a:xfrm>
        </p:spPr>
        <p:txBody>
          <a:bodyPr>
            <a:normAutofit lnSpcReduction="10000"/>
          </a:bodyPr>
          <a:lstStyle/>
          <a:p>
            <a:pPr marL="0" indent="0">
              <a:buNone/>
            </a:pPr>
            <a:r>
              <a:rPr lang="cs-CZ" dirty="0">
                <a:solidFill>
                  <a:srgbClr val="262626"/>
                </a:solidFill>
              </a:rPr>
              <a:t>Trojnásobný ester alkoholu glycerolu s kyselinou dusičnou. Je to olejovitá bezbarvá až nažloutlá kapalina, která se velmi explozivně rozkládá za uvolnění značného množství energie. V </a:t>
            </a:r>
            <a:r>
              <a:rPr lang="cs-CZ" dirty="0" err="1">
                <a:solidFill>
                  <a:srgbClr val="262626"/>
                </a:solidFill>
              </a:rPr>
              <a:t>součastnosi</a:t>
            </a:r>
            <a:r>
              <a:rPr lang="cs-CZ" dirty="0">
                <a:solidFill>
                  <a:srgbClr val="262626"/>
                </a:solidFill>
              </a:rPr>
              <a:t> je častou surovinou pro výrobu plastických trhavin. V medicíně se využívá k roztažení věnčitých tepen pro snížení krevního tlaku.</a:t>
            </a:r>
          </a:p>
        </p:txBody>
      </p:sp>
    </p:spTree>
    <p:extLst>
      <p:ext uri="{BB962C8B-B14F-4D97-AF65-F5344CB8AC3E}">
        <p14:creationId xmlns:p14="http://schemas.microsoft.com/office/powerpoint/2010/main" val="7484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837993-CF68-4B71-B30D-9FF2DBDC6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5BC1EB0E-C682-4477-94FF-E3696ACD5A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AFA120B5-D483-4179-B163-E5D72313C92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F9A685BA-AB04-4A20-A6D5-BA403BAA7B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C2823476-35C9-4E21-A7A8-8EE69CF2EEE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06AA5951-06F3-4E0D-9B67-2FDEAA46EE8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1AD1DB0A-3B59-2EDE-C1B4-CB1174E20BD8}"/>
              </a:ext>
            </a:extLst>
          </p:cNvPr>
          <p:cNvSpPr>
            <a:spLocks noGrp="1"/>
          </p:cNvSpPr>
          <p:nvPr>
            <p:ph type="title"/>
          </p:nvPr>
        </p:nvSpPr>
        <p:spPr>
          <a:xfrm>
            <a:off x="1092643" y="1092200"/>
            <a:ext cx="2928751" cy="4498860"/>
          </a:xfrm>
        </p:spPr>
        <p:txBody>
          <a:bodyPr>
            <a:normAutofit/>
          </a:bodyPr>
          <a:lstStyle/>
          <a:p>
            <a:r>
              <a:rPr lang="cs-CZ">
                <a:solidFill>
                  <a:srgbClr val="262626"/>
                </a:solidFill>
              </a:rPr>
              <a:t>Amidy</a:t>
            </a:r>
          </a:p>
        </p:txBody>
      </p:sp>
      <p:sp>
        <p:nvSpPr>
          <p:cNvPr id="3" name="Zástupný obsah 2">
            <a:extLst>
              <a:ext uri="{FF2B5EF4-FFF2-40B4-BE49-F238E27FC236}">
                <a16:creationId xmlns:a16="http://schemas.microsoft.com/office/drawing/2014/main" id="{3F61BDF8-B3E7-5EA2-57C4-75CAB40D2A61}"/>
              </a:ext>
            </a:extLst>
          </p:cNvPr>
          <p:cNvSpPr>
            <a:spLocks noGrp="1"/>
          </p:cNvSpPr>
          <p:nvPr>
            <p:ph idx="1"/>
          </p:nvPr>
        </p:nvSpPr>
        <p:spPr>
          <a:xfrm>
            <a:off x="4554194" y="1092200"/>
            <a:ext cx="6546426" cy="2948858"/>
          </a:xfrm>
        </p:spPr>
        <p:txBody>
          <a:bodyPr>
            <a:normAutofit/>
          </a:bodyPr>
          <a:lstStyle/>
          <a:p>
            <a:pPr marL="0" indent="0">
              <a:buNone/>
            </a:pPr>
            <a:r>
              <a:rPr lang="cs-CZ">
                <a:solidFill>
                  <a:srgbClr val="262626"/>
                </a:solidFill>
              </a:rPr>
              <a:t>Amidy organických kyselin vznikají náhradou -OH skupiny obsažené v karboxylové funkční skupině amidoskupinou –NH</a:t>
            </a:r>
            <a:r>
              <a:rPr lang="cs-CZ" baseline="-25000">
                <a:solidFill>
                  <a:srgbClr val="262626"/>
                </a:solidFill>
              </a:rPr>
              <a:t>2</a:t>
            </a:r>
            <a:endParaRPr lang="cs-CZ">
              <a:solidFill>
                <a:srgbClr val="262626"/>
              </a:solidFill>
            </a:endParaRPr>
          </a:p>
        </p:txBody>
      </p:sp>
      <p:pic>
        <p:nvPicPr>
          <p:cNvPr id="5" name="Obrázek 4" descr="Obsah obrázku text, Písmo, bílé, snímek obrazovky&#10;&#10;Obsah vygenerovaný umělou inteligencí může být nesprávný.">
            <a:extLst>
              <a:ext uri="{FF2B5EF4-FFF2-40B4-BE49-F238E27FC236}">
                <a16:creationId xmlns:a16="http://schemas.microsoft.com/office/drawing/2014/main" id="{9FD1DBFC-15CD-8742-2079-DDDCE8D4F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3894" y="4227218"/>
            <a:ext cx="4622761" cy="1399552"/>
          </a:xfrm>
          <a:prstGeom prst="rect">
            <a:avLst/>
          </a:prstGeom>
          <a:ln w="57150" cmpd="thickThin">
            <a:solidFill>
              <a:srgbClr val="7F7F7F"/>
            </a:solidFill>
            <a:miter lim="800000"/>
          </a:ln>
        </p:spPr>
      </p:pic>
    </p:spTree>
    <p:extLst>
      <p:ext uri="{BB962C8B-B14F-4D97-AF65-F5344CB8AC3E}">
        <p14:creationId xmlns:p14="http://schemas.microsoft.com/office/powerpoint/2010/main" val="84274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9A915F4-A839-4D0C-A75D-0C328D5100BC}"/>
              </a:ext>
            </a:extLst>
          </p:cNvPr>
          <p:cNvSpPr>
            <a:spLocks noGrp="1"/>
          </p:cNvSpPr>
          <p:nvPr>
            <p:ph type="title"/>
          </p:nvPr>
        </p:nvSpPr>
        <p:spPr/>
        <p:txBody>
          <a:bodyPr/>
          <a:lstStyle/>
          <a:p>
            <a:r>
              <a:rPr lang="cs-CZ" dirty="0"/>
              <a:t>Fyzikální vlastnosti</a:t>
            </a:r>
          </a:p>
        </p:txBody>
      </p:sp>
      <p:sp>
        <p:nvSpPr>
          <p:cNvPr id="3" name="Zástupný obsah 2">
            <a:extLst>
              <a:ext uri="{FF2B5EF4-FFF2-40B4-BE49-F238E27FC236}">
                <a16:creationId xmlns:a16="http://schemas.microsoft.com/office/drawing/2014/main" id="{1E238F18-4D1F-1CDA-392E-E84B9629E912}"/>
              </a:ext>
            </a:extLst>
          </p:cNvPr>
          <p:cNvSpPr>
            <a:spLocks noGrp="1"/>
          </p:cNvSpPr>
          <p:nvPr>
            <p:ph idx="1"/>
          </p:nvPr>
        </p:nvSpPr>
        <p:spPr/>
        <p:txBody>
          <a:bodyPr/>
          <a:lstStyle/>
          <a:p>
            <a:pPr marL="0" indent="0">
              <a:buNone/>
            </a:pPr>
            <a:r>
              <a:rPr lang="cs-CZ" dirty="0"/>
              <a:t>Amidy organických kyselin jsou kapalné nebo krystalické látky, s vysokými body tání a varu. Tato vlastnost je dána přítomností vodíkových můstků mezi jejich molekulami</a:t>
            </a:r>
          </a:p>
        </p:txBody>
      </p:sp>
    </p:spTree>
    <p:extLst>
      <p:ext uri="{BB962C8B-B14F-4D97-AF65-F5344CB8AC3E}">
        <p14:creationId xmlns:p14="http://schemas.microsoft.com/office/powerpoint/2010/main" val="287969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721496-FE6E-BB57-E2F9-796C460BA87A}"/>
              </a:ext>
            </a:extLst>
          </p:cNvPr>
          <p:cNvSpPr>
            <a:spLocks noGrp="1"/>
          </p:cNvSpPr>
          <p:nvPr>
            <p:ph type="title"/>
          </p:nvPr>
        </p:nvSpPr>
        <p:spPr/>
        <p:txBody>
          <a:bodyPr/>
          <a:lstStyle/>
          <a:p>
            <a:r>
              <a:rPr lang="cs-CZ" dirty="0"/>
              <a:t>Příprava</a:t>
            </a:r>
          </a:p>
        </p:txBody>
      </p:sp>
      <p:sp>
        <p:nvSpPr>
          <p:cNvPr id="3" name="Zástupný obsah 2">
            <a:extLst>
              <a:ext uri="{FF2B5EF4-FFF2-40B4-BE49-F238E27FC236}">
                <a16:creationId xmlns:a16="http://schemas.microsoft.com/office/drawing/2014/main" id="{FC9B5E87-90CC-4655-2043-8A2BF8F1159E}"/>
              </a:ext>
            </a:extLst>
          </p:cNvPr>
          <p:cNvSpPr>
            <a:spLocks noGrp="1"/>
          </p:cNvSpPr>
          <p:nvPr>
            <p:ph idx="1"/>
          </p:nvPr>
        </p:nvSpPr>
        <p:spPr/>
        <p:txBody>
          <a:bodyPr/>
          <a:lstStyle/>
          <a:p>
            <a:pPr marL="0" indent="0">
              <a:buNone/>
            </a:pPr>
            <a:r>
              <a:rPr lang="cs-CZ" dirty="0"/>
              <a:t>Výchozími látkami pro přípravu amidů jsou karboxylové kyseliny a většina jejich funkcí derivátů. </a:t>
            </a:r>
            <a:r>
              <a:rPr lang="cs-CZ" b="1" dirty="0"/>
              <a:t>Amidy se často získávají termický rozkladem amonných solí</a:t>
            </a:r>
            <a:r>
              <a:rPr lang="cs-CZ" dirty="0"/>
              <a:t>, které vznikají reakcí kyseliny a amoniakem</a:t>
            </a:r>
          </a:p>
        </p:txBody>
      </p:sp>
      <p:pic>
        <p:nvPicPr>
          <p:cNvPr id="5" name="Obrázek 4">
            <a:extLst>
              <a:ext uri="{FF2B5EF4-FFF2-40B4-BE49-F238E27FC236}">
                <a16:creationId xmlns:a16="http://schemas.microsoft.com/office/drawing/2014/main" id="{CF052046-AB34-9A9A-FC47-71EBA24946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1719" y="4216400"/>
            <a:ext cx="8428559" cy="1303866"/>
          </a:xfrm>
          <a:prstGeom prst="rect">
            <a:avLst/>
          </a:prstGeom>
        </p:spPr>
      </p:pic>
    </p:spTree>
    <p:extLst>
      <p:ext uri="{BB962C8B-B14F-4D97-AF65-F5344CB8AC3E}">
        <p14:creationId xmlns:p14="http://schemas.microsoft.com/office/powerpoint/2010/main" val="37251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3" name="Picture 12">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pic>
          <p:nvPicPr>
            <p:cNvPr id="15" name="Picture 14">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6" name="Picture 15">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Nadpis 1">
            <a:extLst>
              <a:ext uri="{FF2B5EF4-FFF2-40B4-BE49-F238E27FC236}">
                <a16:creationId xmlns:a16="http://schemas.microsoft.com/office/drawing/2014/main" id="{4118DAD3-D664-BC88-B12E-A1723899DFCF}"/>
              </a:ext>
            </a:extLst>
          </p:cNvPr>
          <p:cNvSpPr>
            <a:spLocks noGrp="1"/>
          </p:cNvSpPr>
          <p:nvPr>
            <p:ph type="title"/>
          </p:nvPr>
        </p:nvSpPr>
        <p:spPr>
          <a:xfrm>
            <a:off x="7535825" y="982132"/>
            <a:ext cx="3360772" cy="1303867"/>
          </a:xfrm>
        </p:spPr>
        <p:txBody>
          <a:bodyPr>
            <a:normAutofit/>
          </a:bodyPr>
          <a:lstStyle/>
          <a:p>
            <a:r>
              <a:rPr lang="cs-CZ">
                <a:solidFill>
                  <a:srgbClr val="262626"/>
                </a:solidFill>
              </a:rPr>
              <a:t>Názosloví</a:t>
            </a:r>
          </a:p>
        </p:txBody>
      </p:sp>
      <p:sp>
        <p:nvSpPr>
          <p:cNvPr id="18" name="Rectangle 17">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descr="Obsah obrázku text, snímek obrazovky, Písmo, číslo&#10;&#10;Obsah vygenerovaný umělou inteligencí může být nesprávný.">
            <a:extLst>
              <a:ext uri="{FF2B5EF4-FFF2-40B4-BE49-F238E27FC236}">
                <a16:creationId xmlns:a16="http://schemas.microsoft.com/office/drawing/2014/main" id="{195C9A3F-D1B6-8A4B-32A0-45FD497A49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12683" y="1934275"/>
            <a:ext cx="5278777" cy="2810646"/>
          </a:xfrm>
          <a:prstGeom prst="rect">
            <a:avLst/>
          </a:prstGeom>
        </p:spPr>
      </p:pic>
      <p:cxnSp>
        <p:nvCxnSpPr>
          <p:cNvPr id="20" name="Straight Connector 19">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Zástupný obsah 2">
            <a:extLst>
              <a:ext uri="{FF2B5EF4-FFF2-40B4-BE49-F238E27FC236}">
                <a16:creationId xmlns:a16="http://schemas.microsoft.com/office/drawing/2014/main" id="{E7BB4783-CC81-D426-847C-49AF5F45F5E4}"/>
              </a:ext>
            </a:extLst>
          </p:cNvPr>
          <p:cNvSpPr>
            <a:spLocks noGrp="1"/>
          </p:cNvSpPr>
          <p:nvPr>
            <p:ph idx="1"/>
          </p:nvPr>
        </p:nvSpPr>
        <p:spPr>
          <a:xfrm>
            <a:off x="7535824" y="2556932"/>
            <a:ext cx="3360771" cy="3318936"/>
          </a:xfrm>
        </p:spPr>
        <p:txBody>
          <a:bodyPr>
            <a:normAutofit/>
          </a:bodyPr>
          <a:lstStyle/>
          <a:p>
            <a:pPr marL="0" indent="0">
              <a:lnSpc>
                <a:spcPct val="90000"/>
              </a:lnSpc>
              <a:buNone/>
            </a:pPr>
            <a:r>
              <a:rPr lang="cs-CZ" sz="2000">
                <a:solidFill>
                  <a:srgbClr val="262626"/>
                </a:solidFill>
              </a:rPr>
              <a:t>Názvy jsou tvořeny příslušným halogenidem či aminoskupinou a názvem kyseliny, který je ve 2. pádě. Jestliže se zde nachází více aniontů, jejich názvy upřesníme číslovkovýmí předponami. Kromě názvu kyseliny však můžeme využívat v pojmenování sloučeniny i název příslušné atomové skupiny.</a:t>
            </a:r>
          </a:p>
        </p:txBody>
      </p:sp>
    </p:spTree>
    <p:extLst>
      <p:ext uri="{BB962C8B-B14F-4D97-AF65-F5344CB8AC3E}">
        <p14:creationId xmlns:p14="http://schemas.microsoft.com/office/powerpoint/2010/main" val="663694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2DED1A7F-79BB-BCDE-58E0-06505B79CED8}"/>
              </a:ext>
            </a:extLst>
          </p:cNvPr>
          <p:cNvSpPr>
            <a:spLocks noGrp="1"/>
          </p:cNvSpPr>
          <p:nvPr>
            <p:ph idx="1"/>
          </p:nvPr>
        </p:nvSpPr>
        <p:spPr/>
        <p:txBody>
          <a:bodyPr/>
          <a:lstStyle/>
          <a:p>
            <a:pPr marL="0" indent="0">
              <a:buNone/>
            </a:pPr>
            <a:endParaRPr lang="cs-CZ" dirty="0"/>
          </a:p>
          <a:p>
            <a:pPr marL="0" indent="0">
              <a:buNone/>
            </a:pPr>
            <a:endParaRPr lang="cs-CZ" dirty="0"/>
          </a:p>
          <a:p>
            <a:pPr marL="0" indent="0">
              <a:buNone/>
            </a:pPr>
            <a:r>
              <a:rPr lang="cs-CZ" dirty="0"/>
              <a:t>Funkční deriváty karboxylových kyselin lze převést na amidy za mírnějších podmínek než samotné kyseliny, přičemž reaktivita klesá v řadě chloridy, anhydridy a estery. Celý děj lze vyjádřit následující rovnicí</a:t>
            </a:r>
          </a:p>
        </p:txBody>
      </p:sp>
      <p:pic>
        <p:nvPicPr>
          <p:cNvPr id="7" name="Obrázek 6">
            <a:extLst>
              <a:ext uri="{FF2B5EF4-FFF2-40B4-BE49-F238E27FC236}">
                <a16:creationId xmlns:a16="http://schemas.microsoft.com/office/drawing/2014/main" id="{D96B69E0-6B8A-A2EA-A8F3-1CFFCAC36F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6735" y="748893"/>
            <a:ext cx="6938530" cy="1561170"/>
          </a:xfrm>
          <a:prstGeom prst="rect">
            <a:avLst/>
          </a:prstGeom>
        </p:spPr>
      </p:pic>
    </p:spTree>
    <p:extLst>
      <p:ext uri="{BB962C8B-B14F-4D97-AF65-F5344CB8AC3E}">
        <p14:creationId xmlns:p14="http://schemas.microsoft.com/office/powerpoint/2010/main" val="163139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cs-CZ"/>
          </a:p>
        </p:txBody>
      </p:sp>
      <p:sp>
        <p:nvSpPr>
          <p:cNvPr id="2" name="Nadpis 1">
            <a:extLst>
              <a:ext uri="{FF2B5EF4-FFF2-40B4-BE49-F238E27FC236}">
                <a16:creationId xmlns:a16="http://schemas.microsoft.com/office/drawing/2014/main" id="{75BE47F3-2817-FAA3-3D2F-EB4F3F34A273}"/>
              </a:ext>
            </a:extLst>
          </p:cNvPr>
          <p:cNvSpPr>
            <a:spLocks noGrp="1"/>
          </p:cNvSpPr>
          <p:nvPr>
            <p:ph type="title"/>
          </p:nvPr>
        </p:nvSpPr>
        <p:spPr>
          <a:xfrm>
            <a:off x="929140" y="972766"/>
            <a:ext cx="2835464" cy="1254868"/>
          </a:xfrm>
        </p:spPr>
        <p:txBody>
          <a:bodyPr anchor="b">
            <a:normAutofit/>
          </a:bodyPr>
          <a:lstStyle/>
          <a:p>
            <a:r>
              <a:rPr lang="cs-CZ" sz="2800">
                <a:solidFill>
                  <a:srgbClr val="262626"/>
                </a:solidFill>
              </a:rPr>
              <a:t>Polyamidy - nylon</a:t>
            </a:r>
          </a:p>
        </p:txBody>
      </p:sp>
      <p:sp>
        <p:nvSpPr>
          <p:cNvPr id="3" name="Zástupný obsah 2">
            <a:extLst>
              <a:ext uri="{FF2B5EF4-FFF2-40B4-BE49-F238E27FC236}">
                <a16:creationId xmlns:a16="http://schemas.microsoft.com/office/drawing/2014/main" id="{E334FB2B-6FF9-521E-F31B-33ADB2DB8127}"/>
              </a:ext>
            </a:extLst>
          </p:cNvPr>
          <p:cNvSpPr>
            <a:spLocks noGrp="1"/>
          </p:cNvSpPr>
          <p:nvPr>
            <p:ph idx="1"/>
          </p:nvPr>
        </p:nvSpPr>
        <p:spPr>
          <a:xfrm>
            <a:off x="929141" y="2430471"/>
            <a:ext cx="2835464" cy="3552039"/>
          </a:xfrm>
        </p:spPr>
        <p:txBody>
          <a:bodyPr>
            <a:normAutofit/>
          </a:bodyPr>
          <a:lstStyle/>
          <a:p>
            <a:pPr marL="0" indent="0">
              <a:buNone/>
            </a:pPr>
            <a:r>
              <a:rPr lang="cs-CZ" sz="1800">
                <a:solidFill>
                  <a:srgbClr val="262626"/>
                </a:solidFill>
              </a:rPr>
              <a:t>Je synteticky připravené textilní vlákno. Vzniká reakcí diamidu s dikarboxylovou kyselinou. Nylon je první syntetický polymer a první syntetické vlákno, které bylo vyrobeno z uhlí, vody a vzduchu a které mělo komerční úspěch.</a:t>
            </a:r>
          </a:p>
          <a:p>
            <a:pPr marL="0" indent="0">
              <a:buNone/>
            </a:pPr>
            <a:r>
              <a:rPr lang="cs-CZ" sz="1800">
                <a:solidFill>
                  <a:srgbClr val="262626"/>
                </a:solidFill>
              </a:rPr>
              <a:t>Sylonky</a:t>
            </a:r>
          </a:p>
        </p:txBody>
      </p:sp>
      <p:sp useBgFill="1">
        <p:nvSpPr>
          <p:cNvPr id="16" name="Rectangle 15">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Obrázek 4">
            <a:extLst>
              <a:ext uri="{FF2B5EF4-FFF2-40B4-BE49-F238E27FC236}">
                <a16:creationId xmlns:a16="http://schemas.microsoft.com/office/drawing/2014/main" id="{F1F35978-18F7-BAAA-443A-211E1A30D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5910" y="1955192"/>
            <a:ext cx="6098041" cy="2896569"/>
          </a:xfrm>
          <a:prstGeom prst="rect">
            <a:avLst/>
          </a:prstGeom>
        </p:spPr>
      </p:pic>
    </p:spTree>
    <p:extLst>
      <p:ext uri="{BB962C8B-B14F-4D97-AF65-F5344CB8AC3E}">
        <p14:creationId xmlns:p14="http://schemas.microsoft.com/office/powerpoint/2010/main" val="18929565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F6AC2DC-5FA7-F38E-2A2E-CC0ECE138949}"/>
              </a:ext>
            </a:extLst>
          </p:cNvPr>
          <p:cNvSpPr>
            <a:spLocks noGrp="1"/>
          </p:cNvSpPr>
          <p:nvPr>
            <p:ph type="title"/>
          </p:nvPr>
        </p:nvSpPr>
        <p:spPr/>
        <p:txBody>
          <a:bodyPr/>
          <a:lstStyle/>
          <a:p>
            <a:r>
              <a:rPr lang="cs-CZ" dirty="0"/>
              <a:t>Nitrily</a:t>
            </a:r>
          </a:p>
        </p:txBody>
      </p:sp>
      <p:sp>
        <p:nvSpPr>
          <p:cNvPr id="3" name="Zástupný obsah 2">
            <a:extLst>
              <a:ext uri="{FF2B5EF4-FFF2-40B4-BE49-F238E27FC236}">
                <a16:creationId xmlns:a16="http://schemas.microsoft.com/office/drawing/2014/main" id="{9602C659-B1F5-9495-3E99-A1034C45518F}"/>
              </a:ext>
            </a:extLst>
          </p:cNvPr>
          <p:cNvSpPr>
            <a:spLocks noGrp="1"/>
          </p:cNvSpPr>
          <p:nvPr>
            <p:ph idx="1"/>
          </p:nvPr>
        </p:nvSpPr>
        <p:spPr/>
        <p:txBody>
          <a:bodyPr/>
          <a:lstStyle/>
          <a:p>
            <a:pPr marL="0" indent="0">
              <a:buNone/>
            </a:pPr>
            <a:r>
              <a:rPr lang="cs-CZ" dirty="0"/>
              <a:t>Nitrily jsou organické sloučeniny, které ve svých molekulách obsahují funkční skupiny –C    N . </a:t>
            </a:r>
          </a:p>
        </p:txBody>
      </p:sp>
      <p:cxnSp>
        <p:nvCxnSpPr>
          <p:cNvPr id="5" name="Přímá spojnice 4">
            <a:extLst>
              <a:ext uri="{FF2B5EF4-FFF2-40B4-BE49-F238E27FC236}">
                <a16:creationId xmlns:a16="http://schemas.microsoft.com/office/drawing/2014/main" id="{04B2D0AF-95C9-B256-67C6-D7AD41802770}"/>
              </a:ext>
            </a:extLst>
          </p:cNvPr>
          <p:cNvCxnSpPr/>
          <p:nvPr/>
        </p:nvCxnSpPr>
        <p:spPr>
          <a:xfrm>
            <a:off x="2753032" y="3097161"/>
            <a:ext cx="196645" cy="0"/>
          </a:xfrm>
          <a:prstGeom prst="line">
            <a:avLst/>
          </a:prstGeom>
        </p:spPr>
        <p:style>
          <a:lnRef idx="1">
            <a:schemeClr val="dk1"/>
          </a:lnRef>
          <a:fillRef idx="0">
            <a:schemeClr val="dk1"/>
          </a:fillRef>
          <a:effectRef idx="0">
            <a:schemeClr val="dk1"/>
          </a:effectRef>
          <a:fontRef idx="minor">
            <a:schemeClr val="tx1"/>
          </a:fontRef>
        </p:style>
      </p:cxnSp>
      <p:cxnSp>
        <p:nvCxnSpPr>
          <p:cNvPr id="7" name="Přímá spojnice 6">
            <a:extLst>
              <a:ext uri="{FF2B5EF4-FFF2-40B4-BE49-F238E27FC236}">
                <a16:creationId xmlns:a16="http://schemas.microsoft.com/office/drawing/2014/main" id="{2F8816E7-37A2-2B91-8E5A-3DFA66B0ECC8}"/>
              </a:ext>
            </a:extLst>
          </p:cNvPr>
          <p:cNvCxnSpPr/>
          <p:nvPr/>
        </p:nvCxnSpPr>
        <p:spPr>
          <a:xfrm>
            <a:off x="2743200" y="3185652"/>
            <a:ext cx="196645" cy="0"/>
          </a:xfrm>
          <a:prstGeom prst="line">
            <a:avLst/>
          </a:prstGeom>
        </p:spPr>
        <p:style>
          <a:lnRef idx="1">
            <a:schemeClr val="dk1"/>
          </a:lnRef>
          <a:fillRef idx="0">
            <a:schemeClr val="dk1"/>
          </a:fillRef>
          <a:effectRef idx="0">
            <a:schemeClr val="dk1"/>
          </a:effectRef>
          <a:fontRef idx="minor">
            <a:schemeClr val="tx1"/>
          </a:fontRef>
        </p:style>
      </p:cxnSp>
      <p:cxnSp>
        <p:nvCxnSpPr>
          <p:cNvPr id="11" name="Přímá spojnice 10">
            <a:extLst>
              <a:ext uri="{FF2B5EF4-FFF2-40B4-BE49-F238E27FC236}">
                <a16:creationId xmlns:a16="http://schemas.microsoft.com/office/drawing/2014/main" id="{F113E978-CAF3-D5A7-CFF8-5753A493399C}"/>
              </a:ext>
            </a:extLst>
          </p:cNvPr>
          <p:cNvCxnSpPr/>
          <p:nvPr/>
        </p:nvCxnSpPr>
        <p:spPr>
          <a:xfrm>
            <a:off x="2753032" y="3283974"/>
            <a:ext cx="196645" cy="0"/>
          </a:xfrm>
          <a:prstGeom prst="line">
            <a:avLst/>
          </a:prstGeom>
        </p:spPr>
        <p:style>
          <a:lnRef idx="1">
            <a:schemeClr val="dk1"/>
          </a:lnRef>
          <a:fillRef idx="0">
            <a:schemeClr val="dk1"/>
          </a:fillRef>
          <a:effectRef idx="0">
            <a:schemeClr val="dk1"/>
          </a:effectRef>
          <a:fontRef idx="minor">
            <a:schemeClr val="tx1"/>
          </a:fontRef>
        </p:style>
      </p:cxnSp>
      <p:pic>
        <p:nvPicPr>
          <p:cNvPr id="6" name="Obrázek 5">
            <a:extLst>
              <a:ext uri="{FF2B5EF4-FFF2-40B4-BE49-F238E27FC236}">
                <a16:creationId xmlns:a16="http://schemas.microsoft.com/office/drawing/2014/main" id="{20A9277E-E3CB-4056-A5FD-9684DE558D1B}"/>
              </a:ext>
            </a:extLst>
          </p:cNvPr>
          <p:cNvPicPr>
            <a:picLocks noChangeAspect="1"/>
          </p:cNvPicPr>
          <p:nvPr/>
        </p:nvPicPr>
        <p:blipFill>
          <a:blip r:embed="rId2"/>
          <a:stretch>
            <a:fillRect/>
          </a:stretch>
        </p:blipFill>
        <p:spPr>
          <a:xfrm>
            <a:off x="3184778" y="3970883"/>
            <a:ext cx="5822441" cy="1303867"/>
          </a:xfrm>
          <a:prstGeom prst="rect">
            <a:avLst/>
          </a:prstGeom>
        </p:spPr>
      </p:pic>
    </p:spTree>
    <p:extLst>
      <p:ext uri="{BB962C8B-B14F-4D97-AF65-F5344CB8AC3E}">
        <p14:creationId xmlns:p14="http://schemas.microsoft.com/office/powerpoint/2010/main" val="198946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2B84E24-C632-7764-31D6-EB807C15AA50}"/>
              </a:ext>
            </a:extLst>
          </p:cNvPr>
          <p:cNvSpPr>
            <a:spLocks noGrp="1"/>
          </p:cNvSpPr>
          <p:nvPr>
            <p:ph type="title"/>
          </p:nvPr>
        </p:nvSpPr>
        <p:spPr/>
        <p:txBody>
          <a:bodyPr/>
          <a:lstStyle/>
          <a:p>
            <a:r>
              <a:rPr lang="cs-CZ" dirty="0"/>
              <a:t>Vlastnosti</a:t>
            </a:r>
          </a:p>
        </p:txBody>
      </p:sp>
      <p:sp>
        <p:nvSpPr>
          <p:cNvPr id="3" name="Zástupný obsah 2">
            <a:extLst>
              <a:ext uri="{FF2B5EF4-FFF2-40B4-BE49-F238E27FC236}">
                <a16:creationId xmlns:a16="http://schemas.microsoft.com/office/drawing/2014/main" id="{B890290B-131D-CE4A-6318-E7798FD28FC4}"/>
              </a:ext>
            </a:extLst>
          </p:cNvPr>
          <p:cNvSpPr>
            <a:spLocks noGrp="1"/>
          </p:cNvSpPr>
          <p:nvPr>
            <p:ph idx="1"/>
          </p:nvPr>
        </p:nvSpPr>
        <p:spPr/>
        <p:txBody>
          <a:bodyPr/>
          <a:lstStyle/>
          <a:p>
            <a:pPr marL="0" indent="0">
              <a:buNone/>
            </a:pPr>
            <a:r>
              <a:rPr lang="cs-CZ" dirty="0"/>
              <a:t>Nitrily jsou jedovaté kapaliny nebo krystalické látky, které vřou při nižší </a:t>
            </a:r>
            <a:r>
              <a:rPr lang="cs-CZ" dirty="0" err="1"/>
              <a:t>tepoltě</a:t>
            </a:r>
            <a:r>
              <a:rPr lang="cs-CZ" dirty="0"/>
              <a:t> než karboxylové kyseliny, od kterých jsou odvozeny. V kyselém i alkalickém prostředí hydrolyzují. Produktem hydrolýzy jsou v závislosti na reakčních podmínkách amidy nebo i samostatné kyseliny.</a:t>
            </a:r>
          </a:p>
        </p:txBody>
      </p:sp>
      <p:pic>
        <p:nvPicPr>
          <p:cNvPr id="5" name="Obrázek 4">
            <a:extLst>
              <a:ext uri="{FF2B5EF4-FFF2-40B4-BE49-F238E27FC236}">
                <a16:creationId xmlns:a16="http://schemas.microsoft.com/office/drawing/2014/main" id="{F448BC36-F1A4-A416-23CE-82F510D5D0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406" y="4280568"/>
            <a:ext cx="5819187" cy="1302084"/>
          </a:xfrm>
          <a:prstGeom prst="rect">
            <a:avLst/>
          </a:prstGeom>
        </p:spPr>
      </p:pic>
    </p:spTree>
    <p:extLst>
      <p:ext uri="{BB962C8B-B14F-4D97-AF65-F5344CB8AC3E}">
        <p14:creationId xmlns:p14="http://schemas.microsoft.com/office/powerpoint/2010/main" val="719888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B487B95-A992-0776-524D-7DB41AA06F4E}"/>
              </a:ext>
            </a:extLst>
          </p:cNvPr>
          <p:cNvSpPr>
            <a:spLocks noGrp="1"/>
          </p:cNvSpPr>
          <p:nvPr>
            <p:ph type="title"/>
          </p:nvPr>
        </p:nvSpPr>
        <p:spPr/>
        <p:txBody>
          <a:bodyPr/>
          <a:lstStyle/>
          <a:p>
            <a:r>
              <a:rPr lang="cs-CZ" dirty="0"/>
              <a:t>Příprava</a:t>
            </a:r>
          </a:p>
        </p:txBody>
      </p:sp>
      <p:sp>
        <p:nvSpPr>
          <p:cNvPr id="3" name="Zástupný obsah 2">
            <a:extLst>
              <a:ext uri="{FF2B5EF4-FFF2-40B4-BE49-F238E27FC236}">
                <a16:creationId xmlns:a16="http://schemas.microsoft.com/office/drawing/2014/main" id="{16113D2F-EF8F-4EB1-44F3-5BC62AC0B9FE}"/>
              </a:ext>
            </a:extLst>
          </p:cNvPr>
          <p:cNvSpPr>
            <a:spLocks noGrp="1"/>
          </p:cNvSpPr>
          <p:nvPr>
            <p:ph idx="1"/>
          </p:nvPr>
        </p:nvSpPr>
        <p:spPr/>
        <p:txBody>
          <a:bodyPr/>
          <a:lstStyle/>
          <a:p>
            <a:pPr marL="0" indent="0">
              <a:buNone/>
            </a:pPr>
            <a:r>
              <a:rPr lang="cs-CZ" dirty="0"/>
              <a:t>Alifatické </a:t>
            </a:r>
            <a:r>
              <a:rPr lang="cs-CZ" dirty="0" err="1"/>
              <a:t>nitrïly</a:t>
            </a:r>
            <a:r>
              <a:rPr lang="cs-CZ" dirty="0"/>
              <a:t> se často získávají </a:t>
            </a:r>
            <a:r>
              <a:rPr lang="cs-CZ" b="1" dirty="0"/>
              <a:t>reakcí kyanidů alkalických kovů s </a:t>
            </a:r>
            <a:r>
              <a:rPr lang="cs-CZ" b="1" dirty="0" err="1"/>
              <a:t>alkylhalogenidy</a:t>
            </a:r>
            <a:r>
              <a:rPr lang="cs-CZ" dirty="0"/>
              <a:t>. Tyto reakce patří do skupiny </a:t>
            </a:r>
            <a:r>
              <a:rPr lang="cs-CZ" dirty="0" err="1"/>
              <a:t>neukleofilních</a:t>
            </a:r>
            <a:r>
              <a:rPr lang="cs-CZ" dirty="0"/>
              <a:t> substitucí. Obecný mechanizmus reakce vyjadřuje následující schéma: </a:t>
            </a:r>
          </a:p>
        </p:txBody>
      </p:sp>
      <p:pic>
        <p:nvPicPr>
          <p:cNvPr id="5" name="Obrázek 4">
            <a:extLst>
              <a:ext uri="{FF2B5EF4-FFF2-40B4-BE49-F238E27FC236}">
                <a16:creationId xmlns:a16="http://schemas.microsoft.com/office/drawing/2014/main" id="{F3FABA83-DA0E-EF3C-4313-D3F132808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2573" y="4168272"/>
            <a:ext cx="6846854" cy="1173747"/>
          </a:xfrm>
          <a:prstGeom prst="rect">
            <a:avLst/>
          </a:prstGeom>
        </p:spPr>
      </p:pic>
    </p:spTree>
    <p:extLst>
      <p:ext uri="{BB962C8B-B14F-4D97-AF65-F5344CB8AC3E}">
        <p14:creationId xmlns:p14="http://schemas.microsoft.com/office/powerpoint/2010/main" val="19450045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B7F1E3-40CF-78C7-9494-D62B8EC990A2}"/>
              </a:ext>
            </a:extLst>
          </p:cNvPr>
          <p:cNvSpPr>
            <a:spLocks noGrp="1"/>
          </p:cNvSpPr>
          <p:nvPr>
            <p:ph type="title"/>
          </p:nvPr>
        </p:nvSpPr>
        <p:spPr/>
        <p:txBody>
          <a:bodyPr/>
          <a:lstStyle/>
          <a:p>
            <a:r>
              <a:rPr lang="cs-CZ" dirty="0"/>
              <a:t>Průmysl</a:t>
            </a:r>
          </a:p>
        </p:txBody>
      </p:sp>
      <p:sp>
        <p:nvSpPr>
          <p:cNvPr id="3" name="Zástupný obsah 2">
            <a:extLst>
              <a:ext uri="{FF2B5EF4-FFF2-40B4-BE49-F238E27FC236}">
                <a16:creationId xmlns:a16="http://schemas.microsoft.com/office/drawing/2014/main" id="{A774F1EA-95FE-B9F9-7E39-0A2296CFD623}"/>
              </a:ext>
            </a:extLst>
          </p:cNvPr>
          <p:cNvSpPr>
            <a:spLocks noGrp="1"/>
          </p:cNvSpPr>
          <p:nvPr>
            <p:ph idx="1"/>
          </p:nvPr>
        </p:nvSpPr>
        <p:spPr/>
        <p:txBody>
          <a:bodyPr/>
          <a:lstStyle/>
          <a:p>
            <a:pPr marL="0" indent="0">
              <a:buNone/>
            </a:pPr>
            <a:r>
              <a:rPr lang="cs-CZ" dirty="0"/>
              <a:t>Mezi průmyslově významné nitrily patří </a:t>
            </a:r>
            <a:r>
              <a:rPr lang="cs-CZ" b="1" dirty="0"/>
              <a:t>akrylonitril.</a:t>
            </a:r>
            <a:r>
              <a:rPr lang="cs-CZ" dirty="0"/>
              <a:t> Vyrábí se reakcí propenu s amoniakem a kyslíkem.</a:t>
            </a:r>
          </a:p>
          <a:p>
            <a:pPr marL="0" indent="0">
              <a:buNone/>
            </a:pPr>
            <a:endParaRPr lang="cs-CZ" dirty="0"/>
          </a:p>
          <a:p>
            <a:pPr marL="0" indent="0">
              <a:buNone/>
            </a:pPr>
            <a:endParaRPr lang="cs-CZ" dirty="0"/>
          </a:p>
          <a:p>
            <a:pPr marL="0" indent="0">
              <a:buNone/>
            </a:pPr>
            <a:r>
              <a:rPr lang="cs-CZ" dirty="0"/>
              <a:t>Akrylonitril je surovinou pro výrobu syntetických vláken.</a:t>
            </a:r>
          </a:p>
        </p:txBody>
      </p:sp>
      <p:sp>
        <p:nvSpPr>
          <p:cNvPr id="4" name="TextovéPole 3">
            <a:extLst>
              <a:ext uri="{FF2B5EF4-FFF2-40B4-BE49-F238E27FC236}">
                <a16:creationId xmlns:a16="http://schemas.microsoft.com/office/drawing/2014/main" id="{7CB9D806-1CE4-7C85-AE63-B376D9EEC621}"/>
              </a:ext>
            </a:extLst>
          </p:cNvPr>
          <p:cNvSpPr txBox="1"/>
          <p:nvPr/>
        </p:nvSpPr>
        <p:spPr>
          <a:xfrm>
            <a:off x="1384276" y="3809730"/>
            <a:ext cx="10214656" cy="523220"/>
          </a:xfrm>
          <a:prstGeom prst="rect">
            <a:avLst/>
          </a:prstGeom>
          <a:noFill/>
        </p:spPr>
        <p:txBody>
          <a:bodyPr wrap="square" rtlCol="0">
            <a:spAutoFit/>
          </a:bodyPr>
          <a:lstStyle/>
          <a:p>
            <a:r>
              <a:rPr lang="cs-CZ" sz="2800" b="1" dirty="0"/>
              <a:t>2CH</a:t>
            </a:r>
            <a:r>
              <a:rPr lang="cs-CZ" sz="2800" b="1" baseline="-25000" dirty="0"/>
              <a:t>2</a:t>
            </a:r>
            <a:r>
              <a:rPr lang="cs-CZ" sz="2800" b="1" dirty="0"/>
              <a:t>=CH – CH</a:t>
            </a:r>
            <a:r>
              <a:rPr lang="cs-CZ" sz="2800" b="1" baseline="-25000" dirty="0"/>
              <a:t>3 </a:t>
            </a:r>
            <a:r>
              <a:rPr lang="cs-CZ" sz="2800" b="1" dirty="0"/>
              <a:t>+ 2NH</a:t>
            </a:r>
            <a:r>
              <a:rPr lang="cs-CZ" sz="2800" b="1" baseline="-25000" dirty="0"/>
              <a:t>3</a:t>
            </a:r>
            <a:r>
              <a:rPr lang="cs-CZ" sz="2800" b="1" dirty="0"/>
              <a:t> + 3O</a:t>
            </a:r>
            <a:r>
              <a:rPr lang="cs-CZ" sz="2800" b="1" baseline="-25000" dirty="0"/>
              <a:t>2 </a:t>
            </a:r>
            <a:r>
              <a:rPr lang="cs-CZ" sz="2800" b="1" dirty="0">
                <a:sym typeface="Wingdings" panose="05000000000000000000" pitchFamily="2" charset="2"/>
              </a:rPr>
              <a:t> </a:t>
            </a:r>
            <a:r>
              <a:rPr lang="cs-CZ" sz="2800" b="1" dirty="0"/>
              <a:t>2CH</a:t>
            </a:r>
            <a:r>
              <a:rPr lang="cs-CZ" sz="2800" b="1" baseline="-25000" dirty="0"/>
              <a:t>2</a:t>
            </a:r>
            <a:r>
              <a:rPr lang="cs-CZ" sz="2800" b="1" dirty="0"/>
              <a:t>=CH – CN + 6H</a:t>
            </a:r>
            <a:r>
              <a:rPr lang="cs-CZ" sz="2800" b="1" baseline="-25000" dirty="0"/>
              <a:t>2</a:t>
            </a:r>
            <a:r>
              <a:rPr lang="cs-CZ" sz="2800" b="1" dirty="0"/>
              <a:t>O</a:t>
            </a:r>
            <a:r>
              <a:rPr lang="cs-CZ" sz="2800" b="1" dirty="0">
                <a:sym typeface="Wingdings" panose="05000000000000000000" pitchFamily="2" charset="2"/>
              </a:rPr>
              <a:t> </a:t>
            </a:r>
            <a:endParaRPr lang="cs-CZ" sz="2800" b="1" baseline="-25000" dirty="0"/>
          </a:p>
        </p:txBody>
      </p:sp>
    </p:spTree>
    <p:extLst>
      <p:ext uri="{BB962C8B-B14F-4D97-AF65-F5344CB8AC3E}">
        <p14:creationId xmlns:p14="http://schemas.microsoft.com/office/powerpoint/2010/main" val="14112788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B810C7A-9887-59B1-1654-3C3CBCB4686A}"/>
              </a:ext>
            </a:extLst>
          </p:cNvPr>
          <p:cNvSpPr>
            <a:spLocks noGrp="1"/>
          </p:cNvSpPr>
          <p:nvPr>
            <p:ph type="title"/>
          </p:nvPr>
        </p:nvSpPr>
        <p:spPr/>
        <p:txBody>
          <a:bodyPr/>
          <a:lstStyle/>
          <a:p>
            <a:r>
              <a:rPr lang="cs-CZ" dirty="0"/>
              <a:t>Kyanovodík</a:t>
            </a:r>
          </a:p>
        </p:txBody>
      </p:sp>
      <p:sp>
        <p:nvSpPr>
          <p:cNvPr id="3" name="Zástupný obsah 2">
            <a:extLst>
              <a:ext uri="{FF2B5EF4-FFF2-40B4-BE49-F238E27FC236}">
                <a16:creationId xmlns:a16="http://schemas.microsoft.com/office/drawing/2014/main" id="{25C521C5-0BE6-990C-9175-CCDCFA1BBD1A}"/>
              </a:ext>
            </a:extLst>
          </p:cNvPr>
          <p:cNvSpPr>
            <a:spLocks noGrp="1"/>
          </p:cNvSpPr>
          <p:nvPr>
            <p:ph idx="1"/>
          </p:nvPr>
        </p:nvSpPr>
        <p:spPr/>
        <p:txBody>
          <a:bodyPr/>
          <a:lstStyle/>
          <a:p>
            <a:pPr marL="0" indent="0">
              <a:buNone/>
            </a:pPr>
            <a:r>
              <a:rPr lang="cs-CZ" dirty="0"/>
              <a:t>Bezbarvá, velmi těkavá kapalina s intenzivním pachem hořkých mandlí. </a:t>
            </a:r>
          </a:p>
          <a:p>
            <a:pPr marL="0" indent="0">
              <a:buNone/>
            </a:pPr>
            <a:r>
              <a:rPr lang="cs-CZ" dirty="0"/>
              <a:t>Je to velmi silný jed, je smrtelný. Toxický účinek spočívá v blokování enzymů tkáňového dýchání. Toxicita však velmi závisí na koncentraci a době působení, i středně vysoké dávky absorbované během desítek minut nebudou mít fatální následky, ovšem jen lehce vyšší koncentrace navodí smrt během jednotek minut. </a:t>
            </a:r>
          </a:p>
          <a:p>
            <a:pPr marL="0" indent="0">
              <a:buNone/>
            </a:pPr>
            <a:r>
              <a:rPr lang="cs-CZ" dirty="0"/>
              <a:t>Je extrémně hořlavý</a:t>
            </a:r>
          </a:p>
        </p:txBody>
      </p:sp>
      <p:pic>
        <p:nvPicPr>
          <p:cNvPr id="5" name="Obrázek 4">
            <a:extLst>
              <a:ext uri="{FF2B5EF4-FFF2-40B4-BE49-F238E27FC236}">
                <a16:creationId xmlns:a16="http://schemas.microsoft.com/office/drawing/2014/main" id="{D6B93C2F-C316-5058-B0CC-85BB14556B25}"/>
              </a:ext>
            </a:extLst>
          </p:cNvPr>
          <p:cNvPicPr>
            <a:picLocks noChangeAspect="1"/>
          </p:cNvPicPr>
          <p:nvPr/>
        </p:nvPicPr>
        <p:blipFill>
          <a:blip r:embed="rId2"/>
          <a:stretch>
            <a:fillRect/>
          </a:stretch>
        </p:blipFill>
        <p:spPr>
          <a:xfrm>
            <a:off x="7842248" y="1443565"/>
            <a:ext cx="2913325" cy="651934"/>
          </a:xfrm>
          <a:prstGeom prst="rect">
            <a:avLst/>
          </a:prstGeom>
        </p:spPr>
      </p:pic>
    </p:spTree>
    <p:extLst>
      <p:ext uri="{BB962C8B-B14F-4D97-AF65-F5344CB8AC3E}">
        <p14:creationId xmlns:p14="http://schemas.microsoft.com/office/powerpoint/2010/main" val="31716954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88D55DD-4C9E-F9F3-E16D-E7917323BF0D}"/>
              </a:ext>
            </a:extLst>
          </p:cNvPr>
          <p:cNvSpPr>
            <a:spLocks noGrp="1"/>
          </p:cNvSpPr>
          <p:nvPr>
            <p:ph type="title"/>
          </p:nvPr>
        </p:nvSpPr>
        <p:spPr/>
        <p:txBody>
          <a:bodyPr/>
          <a:lstStyle/>
          <a:p>
            <a:r>
              <a:rPr lang="cs-CZ" dirty="0"/>
              <a:t>Děkuju za pozornost</a:t>
            </a:r>
          </a:p>
        </p:txBody>
      </p:sp>
      <p:sp>
        <p:nvSpPr>
          <p:cNvPr id="3" name="Zástupný obsah 2">
            <a:extLst>
              <a:ext uri="{FF2B5EF4-FFF2-40B4-BE49-F238E27FC236}">
                <a16:creationId xmlns:a16="http://schemas.microsoft.com/office/drawing/2014/main" id="{B3E5365A-07F4-8C5A-6ED5-5081A8EDEC7F}"/>
              </a:ext>
            </a:extLst>
          </p:cNvPr>
          <p:cNvSpPr>
            <a:spLocks noGrp="1"/>
          </p:cNvSpPr>
          <p:nvPr>
            <p:ph idx="1"/>
          </p:nvPr>
        </p:nvSpPr>
        <p:spPr/>
        <p:txBody>
          <a:bodyPr/>
          <a:lstStyle/>
          <a:p>
            <a:endParaRPr lang="cs-CZ"/>
          </a:p>
        </p:txBody>
      </p:sp>
    </p:spTree>
    <p:extLst>
      <p:ext uri="{BB962C8B-B14F-4D97-AF65-F5344CB8AC3E}">
        <p14:creationId xmlns:p14="http://schemas.microsoft.com/office/powerpoint/2010/main" val="2179976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BB085E3-CDF7-6B8E-DFA4-933AE221E547}"/>
              </a:ext>
            </a:extLst>
          </p:cNvPr>
          <p:cNvSpPr>
            <a:spLocks noGrp="1"/>
          </p:cNvSpPr>
          <p:nvPr>
            <p:ph type="title"/>
          </p:nvPr>
        </p:nvSpPr>
        <p:spPr/>
        <p:txBody>
          <a:bodyPr/>
          <a:lstStyle/>
          <a:p>
            <a:r>
              <a:rPr lang="cs-CZ" dirty="0"/>
              <a:t>Zdroje</a:t>
            </a:r>
          </a:p>
        </p:txBody>
      </p:sp>
      <p:sp>
        <p:nvSpPr>
          <p:cNvPr id="3" name="Zástupný obsah 2">
            <a:extLst>
              <a:ext uri="{FF2B5EF4-FFF2-40B4-BE49-F238E27FC236}">
                <a16:creationId xmlns:a16="http://schemas.microsoft.com/office/drawing/2014/main" id="{A4CCC916-7580-F139-C3A7-DF48C0EF59CF}"/>
              </a:ext>
            </a:extLst>
          </p:cNvPr>
          <p:cNvSpPr>
            <a:spLocks noGrp="1"/>
          </p:cNvSpPr>
          <p:nvPr>
            <p:ph idx="1"/>
          </p:nvPr>
        </p:nvSpPr>
        <p:spPr/>
        <p:txBody>
          <a:bodyPr/>
          <a:lstStyle/>
          <a:p>
            <a:pPr marL="0" indent="0">
              <a:buNone/>
            </a:pPr>
            <a:r>
              <a:rPr lang="cs-CZ" dirty="0"/>
              <a:t>Chemie pro čtyřletá gymnázia 3. díl – Aleš Mareček, Jaroslav Honza 1. vydání 2005</a:t>
            </a:r>
          </a:p>
          <a:p>
            <a:pPr marL="0" indent="0">
              <a:buNone/>
            </a:pPr>
            <a:r>
              <a:rPr lang="cs-CZ" dirty="0">
                <a:hlinkClick r:id="rId2"/>
              </a:rPr>
              <a:t>https://nazvoslovi.cz/studium/funkcni_derivaty_kyselin</a:t>
            </a:r>
            <a:endParaRPr lang="cs-CZ" dirty="0"/>
          </a:p>
          <a:p>
            <a:pPr marL="0" indent="0">
              <a:buNone/>
            </a:pPr>
            <a:endParaRPr lang="cs-CZ" dirty="0"/>
          </a:p>
        </p:txBody>
      </p:sp>
    </p:spTree>
    <p:extLst>
      <p:ext uri="{BB962C8B-B14F-4D97-AF65-F5344CB8AC3E}">
        <p14:creationId xmlns:p14="http://schemas.microsoft.com/office/powerpoint/2010/main" val="2158902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AE644B2-6AAF-0C04-15FE-5B2F7C10E61A}"/>
              </a:ext>
            </a:extLst>
          </p:cNvPr>
          <p:cNvSpPr>
            <a:spLocks noGrp="1"/>
          </p:cNvSpPr>
          <p:nvPr>
            <p:ph type="title"/>
          </p:nvPr>
        </p:nvSpPr>
        <p:spPr>
          <a:xfrm>
            <a:off x="761803" y="350196"/>
            <a:ext cx="4646904" cy="1624520"/>
          </a:xfrm>
        </p:spPr>
        <p:txBody>
          <a:bodyPr anchor="ctr">
            <a:normAutofit/>
          </a:bodyPr>
          <a:lstStyle/>
          <a:p>
            <a:r>
              <a:rPr lang="cs-CZ" sz="4000" dirty="0">
                <a:latin typeface="Times New Roman" panose="02020603050405020304" pitchFamily="18" charset="0"/>
                <a:cs typeface="Times New Roman" panose="02020603050405020304" pitchFamily="18" charset="0"/>
              </a:rPr>
              <a:t>Soli karboxylových kyselin</a:t>
            </a:r>
          </a:p>
        </p:txBody>
      </p:sp>
      <p:sp>
        <p:nvSpPr>
          <p:cNvPr id="3" name="Zástupný obsah 2">
            <a:extLst>
              <a:ext uri="{FF2B5EF4-FFF2-40B4-BE49-F238E27FC236}">
                <a16:creationId xmlns:a16="http://schemas.microsoft.com/office/drawing/2014/main" id="{0216FB73-A18E-ED94-FFBE-388E142B3F33}"/>
              </a:ext>
            </a:extLst>
          </p:cNvPr>
          <p:cNvSpPr>
            <a:spLocks noGrp="1"/>
          </p:cNvSpPr>
          <p:nvPr>
            <p:ph idx="1"/>
          </p:nvPr>
        </p:nvSpPr>
        <p:spPr>
          <a:xfrm>
            <a:off x="761802" y="2743200"/>
            <a:ext cx="4646905" cy="3613149"/>
          </a:xfrm>
        </p:spPr>
        <p:txBody>
          <a:bodyPr anchor="ctr">
            <a:normAutofit/>
          </a:bodyPr>
          <a:lstStyle/>
          <a:p>
            <a:pPr marL="0" indent="0">
              <a:buNone/>
            </a:pPr>
            <a:r>
              <a:rPr lang="cs-CZ" sz="2000" dirty="0"/>
              <a:t>Soli organických kyselin vznikají stejně jako soli anorganických kyselin náhradou jejich kyselého (</a:t>
            </a:r>
            <a:r>
              <a:rPr lang="cs-CZ" sz="2000" dirty="0" err="1"/>
              <a:t>odštěpitelného</a:t>
            </a:r>
            <a:r>
              <a:rPr lang="cs-CZ" sz="2000" dirty="0"/>
              <a:t>) atomu vodíku atomem kovu. Organické kyseliny, které mají ve své molekule více karboxylových skupin, mohou tvořit i </a:t>
            </a:r>
            <a:r>
              <a:rPr lang="cs-CZ" sz="2000" dirty="0" err="1"/>
              <a:t>hydrogensoli</a:t>
            </a:r>
            <a:r>
              <a:rPr lang="cs-CZ" sz="2000" dirty="0"/>
              <a:t>.</a:t>
            </a:r>
          </a:p>
        </p:txBody>
      </p:sp>
      <p:pic>
        <p:nvPicPr>
          <p:cNvPr id="5" name="Picture 4" descr="Periodická tabulka prvků">
            <a:extLst>
              <a:ext uri="{FF2B5EF4-FFF2-40B4-BE49-F238E27FC236}">
                <a16:creationId xmlns:a16="http://schemas.microsoft.com/office/drawing/2014/main" id="{24A6A674-A67E-60FE-632A-96485DE9D737}"/>
              </a:ext>
            </a:extLst>
          </p:cNvPr>
          <p:cNvPicPr>
            <a:picLocks noChangeAspect="1"/>
          </p:cNvPicPr>
          <p:nvPr/>
        </p:nvPicPr>
        <p:blipFill>
          <a:blip r:embed="rId2"/>
          <a:srcRect l="25957" r="17090" b="389"/>
          <a:stretch/>
        </p:blipFill>
        <p:spPr>
          <a:xfrm>
            <a:off x="6096000" y="1"/>
            <a:ext cx="6102825" cy="6858000"/>
          </a:xfrm>
          <a:prstGeom prst="rect">
            <a:avLst/>
          </a:prstGeom>
        </p:spPr>
      </p:pic>
    </p:spTree>
    <p:extLst>
      <p:ext uri="{BB962C8B-B14F-4D97-AF65-F5344CB8AC3E}">
        <p14:creationId xmlns:p14="http://schemas.microsoft.com/office/powerpoint/2010/main" val="18271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A8EE232-5CFE-7150-E442-3BB44B14218E}"/>
              </a:ext>
            </a:extLst>
          </p:cNvPr>
          <p:cNvSpPr>
            <a:spLocks noGrp="1"/>
          </p:cNvSpPr>
          <p:nvPr>
            <p:ph type="title"/>
          </p:nvPr>
        </p:nvSpPr>
        <p:spPr>
          <a:xfrm>
            <a:off x="838200" y="3905833"/>
            <a:ext cx="4215063" cy="2398713"/>
          </a:xfrm>
        </p:spPr>
        <p:txBody>
          <a:bodyPr>
            <a:normAutofit/>
          </a:bodyPr>
          <a:lstStyle/>
          <a:p>
            <a:r>
              <a:rPr lang="cs-CZ"/>
              <a:t>Příprava solí kraboxylových kyselin</a:t>
            </a:r>
            <a:endParaRPr lang="cs-CZ" dirty="0"/>
          </a:p>
        </p:txBody>
      </p:sp>
      <p:sp>
        <p:nvSpPr>
          <p:cNvPr id="3" name="Zástupný obsah 2">
            <a:extLst>
              <a:ext uri="{FF2B5EF4-FFF2-40B4-BE49-F238E27FC236}">
                <a16:creationId xmlns:a16="http://schemas.microsoft.com/office/drawing/2014/main" id="{615FC1A7-5BDA-1DA3-8699-E8A32DDD9186}"/>
              </a:ext>
            </a:extLst>
          </p:cNvPr>
          <p:cNvSpPr>
            <a:spLocks noGrp="1"/>
          </p:cNvSpPr>
          <p:nvPr>
            <p:ph idx="1"/>
          </p:nvPr>
        </p:nvSpPr>
        <p:spPr>
          <a:xfrm>
            <a:off x="5630779" y="3884452"/>
            <a:ext cx="5723021" cy="2398713"/>
          </a:xfrm>
        </p:spPr>
        <p:txBody>
          <a:bodyPr anchor="ctr">
            <a:normAutofit/>
          </a:bodyPr>
          <a:lstStyle/>
          <a:p>
            <a:r>
              <a:rPr lang="cs-CZ" sz="2000" dirty="0"/>
              <a:t>Soli se nejčastěji připravují reakcí karboxylové kyseliny s hydroxidem nebo uhličitanem příslušného kovu</a:t>
            </a:r>
          </a:p>
        </p:txBody>
      </p:sp>
      <p:sp>
        <p:nvSpPr>
          <p:cNvPr id="4" name="TextovéPole 3">
            <a:extLst>
              <a:ext uri="{FF2B5EF4-FFF2-40B4-BE49-F238E27FC236}">
                <a16:creationId xmlns:a16="http://schemas.microsoft.com/office/drawing/2014/main" id="{BB8B7425-3BD4-14E8-1D34-A530183EFE03}"/>
              </a:ext>
            </a:extLst>
          </p:cNvPr>
          <p:cNvSpPr txBox="1"/>
          <p:nvPr/>
        </p:nvSpPr>
        <p:spPr>
          <a:xfrm>
            <a:off x="1450257" y="1081548"/>
            <a:ext cx="10240297" cy="1077218"/>
          </a:xfrm>
          <a:prstGeom prst="rect">
            <a:avLst/>
          </a:prstGeom>
          <a:noFill/>
        </p:spPr>
        <p:txBody>
          <a:bodyPr wrap="square" rtlCol="0">
            <a:spAutoFit/>
          </a:bodyPr>
          <a:lstStyle/>
          <a:p>
            <a:r>
              <a:rPr lang="cs-CZ" sz="3200" b="1" dirty="0"/>
              <a:t>CH</a:t>
            </a:r>
            <a:r>
              <a:rPr lang="cs-CZ" sz="3200" b="1" baseline="-25000" dirty="0"/>
              <a:t>3</a:t>
            </a:r>
            <a:r>
              <a:rPr lang="cs-CZ" sz="3200" b="1" dirty="0"/>
              <a:t>COOH + </a:t>
            </a:r>
            <a:r>
              <a:rPr lang="cs-CZ" sz="3200" b="1" dirty="0" err="1"/>
              <a:t>NaOH</a:t>
            </a:r>
            <a:r>
              <a:rPr lang="cs-CZ" sz="3200" b="1" dirty="0"/>
              <a:t>  </a:t>
            </a:r>
            <a:r>
              <a:rPr lang="cs-CZ" sz="3200" b="1" dirty="0">
                <a:sym typeface="Wingdings" panose="05000000000000000000" pitchFamily="2" charset="2"/>
              </a:rPr>
              <a:t> CH</a:t>
            </a:r>
            <a:r>
              <a:rPr lang="cs-CZ" sz="3200" b="1" baseline="-25000" dirty="0">
                <a:sym typeface="Wingdings" panose="05000000000000000000" pitchFamily="2" charset="2"/>
              </a:rPr>
              <a:t>3</a:t>
            </a:r>
            <a:r>
              <a:rPr lang="cs-CZ" sz="3200" b="1" dirty="0">
                <a:sym typeface="Wingdings" panose="05000000000000000000" pitchFamily="2" charset="2"/>
              </a:rPr>
              <a:t>COONa + H</a:t>
            </a:r>
            <a:r>
              <a:rPr lang="cs-CZ" sz="3200" b="1" baseline="-25000" dirty="0">
                <a:sym typeface="Wingdings" panose="05000000000000000000" pitchFamily="2" charset="2"/>
              </a:rPr>
              <a:t>2</a:t>
            </a:r>
            <a:r>
              <a:rPr lang="cs-CZ" sz="3200" b="1" dirty="0">
                <a:sym typeface="Wingdings" panose="05000000000000000000" pitchFamily="2" charset="2"/>
              </a:rPr>
              <a:t>O</a:t>
            </a:r>
          </a:p>
          <a:p>
            <a:r>
              <a:rPr lang="cs-CZ" sz="3200" b="1" dirty="0">
                <a:sym typeface="Wingdings" panose="05000000000000000000" pitchFamily="2" charset="2"/>
              </a:rPr>
              <a:t>2</a:t>
            </a:r>
            <a:r>
              <a:rPr lang="cs-CZ" sz="3200" b="1" dirty="0"/>
              <a:t>CH</a:t>
            </a:r>
            <a:r>
              <a:rPr lang="cs-CZ" sz="3200" b="1" baseline="-25000" dirty="0"/>
              <a:t>3</a:t>
            </a:r>
            <a:r>
              <a:rPr lang="cs-CZ" sz="3200" b="1" dirty="0"/>
              <a:t>COOH + </a:t>
            </a:r>
            <a:r>
              <a:rPr lang="cs-CZ" sz="3200" b="1" dirty="0" err="1"/>
              <a:t>NaOH</a:t>
            </a:r>
            <a:r>
              <a:rPr lang="cs-CZ" sz="3200" b="1" dirty="0"/>
              <a:t> </a:t>
            </a:r>
            <a:r>
              <a:rPr lang="cs-CZ" sz="3200" b="1" dirty="0">
                <a:sym typeface="Wingdings" panose="05000000000000000000" pitchFamily="2" charset="2"/>
              </a:rPr>
              <a:t> 2CH</a:t>
            </a:r>
            <a:r>
              <a:rPr lang="cs-CZ" sz="3200" b="1" baseline="-25000" dirty="0">
                <a:sym typeface="Wingdings" panose="05000000000000000000" pitchFamily="2" charset="2"/>
              </a:rPr>
              <a:t>3</a:t>
            </a:r>
            <a:r>
              <a:rPr lang="cs-CZ" sz="3200" b="1" dirty="0">
                <a:sym typeface="Wingdings" panose="05000000000000000000" pitchFamily="2" charset="2"/>
              </a:rPr>
              <a:t>COONa + CO</a:t>
            </a:r>
            <a:r>
              <a:rPr lang="cs-CZ" sz="3200" b="1" baseline="-25000" dirty="0">
                <a:sym typeface="Wingdings" panose="05000000000000000000" pitchFamily="2" charset="2"/>
              </a:rPr>
              <a:t>2</a:t>
            </a:r>
            <a:r>
              <a:rPr lang="cs-CZ" sz="3200" b="1" dirty="0">
                <a:sym typeface="Wingdings" panose="05000000000000000000" pitchFamily="2" charset="2"/>
              </a:rPr>
              <a:t> + H</a:t>
            </a:r>
            <a:r>
              <a:rPr lang="cs-CZ" sz="3200" b="1" baseline="-25000" dirty="0">
                <a:sym typeface="Wingdings" panose="05000000000000000000" pitchFamily="2" charset="2"/>
              </a:rPr>
              <a:t>2</a:t>
            </a:r>
            <a:r>
              <a:rPr lang="cs-CZ" sz="3200" b="1" dirty="0">
                <a:sym typeface="Wingdings" panose="05000000000000000000" pitchFamily="2" charset="2"/>
              </a:rPr>
              <a:t>O</a:t>
            </a:r>
            <a:endParaRPr lang="cs-CZ" sz="3200" b="1" dirty="0"/>
          </a:p>
        </p:txBody>
      </p:sp>
    </p:spTree>
    <p:extLst>
      <p:ext uri="{BB962C8B-B14F-4D97-AF65-F5344CB8AC3E}">
        <p14:creationId xmlns:p14="http://schemas.microsoft.com/office/powerpoint/2010/main" val="82734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Zástupný obsah 2">
            <a:extLst>
              <a:ext uri="{FF2B5EF4-FFF2-40B4-BE49-F238E27FC236}">
                <a16:creationId xmlns:a16="http://schemas.microsoft.com/office/drawing/2014/main" id="{5829AEF8-B7F1-29B4-AEC3-B69FC1CF3F70}"/>
              </a:ext>
            </a:extLst>
          </p:cNvPr>
          <p:cNvSpPr>
            <a:spLocks noGrp="1"/>
          </p:cNvSpPr>
          <p:nvPr>
            <p:ph idx="1"/>
          </p:nvPr>
        </p:nvSpPr>
        <p:spPr>
          <a:xfrm>
            <a:off x="1198177" y="2832558"/>
            <a:ext cx="9792469" cy="2606545"/>
          </a:xfrm>
        </p:spPr>
        <p:txBody>
          <a:bodyPr anchor="t">
            <a:normAutofit/>
          </a:bodyPr>
          <a:lstStyle/>
          <a:p>
            <a:pPr marL="0" indent="0" algn="ctr">
              <a:buNone/>
            </a:pPr>
            <a:r>
              <a:rPr lang="cs-CZ" sz="2800" dirty="0">
                <a:latin typeface="Times New Roman" panose="02020603050405020304" pitchFamily="18" charset="0"/>
                <a:cs typeface="Times New Roman" panose="02020603050405020304" pitchFamily="18" charset="0"/>
              </a:rPr>
              <a:t>Některé soli organických kyselin lze také připravit reakcí kyseliny s neušlechtilým kovem.</a:t>
            </a:r>
          </a:p>
        </p:txBody>
      </p:sp>
      <p:sp>
        <p:nvSpPr>
          <p:cNvPr id="2" name="TextovéPole 1">
            <a:extLst>
              <a:ext uri="{FF2B5EF4-FFF2-40B4-BE49-F238E27FC236}">
                <a16:creationId xmlns:a16="http://schemas.microsoft.com/office/drawing/2014/main" id="{8A505986-BD14-4467-2D91-7C54568D6FB9}"/>
              </a:ext>
            </a:extLst>
          </p:cNvPr>
          <p:cNvSpPr txBox="1"/>
          <p:nvPr/>
        </p:nvSpPr>
        <p:spPr>
          <a:xfrm>
            <a:off x="2102285" y="1214566"/>
            <a:ext cx="8888361" cy="584775"/>
          </a:xfrm>
          <a:prstGeom prst="rect">
            <a:avLst/>
          </a:prstGeom>
          <a:noFill/>
        </p:spPr>
        <p:txBody>
          <a:bodyPr wrap="square" rtlCol="0">
            <a:spAutoFit/>
          </a:bodyPr>
          <a:lstStyle/>
          <a:p>
            <a:r>
              <a:rPr lang="cs-CZ" sz="3200" b="1" dirty="0">
                <a:sym typeface="Wingdings" panose="05000000000000000000" pitchFamily="2" charset="2"/>
              </a:rPr>
              <a:t>2</a:t>
            </a:r>
            <a:r>
              <a:rPr lang="cs-CZ" sz="3200" b="1" dirty="0"/>
              <a:t>CH</a:t>
            </a:r>
            <a:r>
              <a:rPr lang="cs-CZ" sz="3200" b="1" baseline="-25000" dirty="0"/>
              <a:t>3</a:t>
            </a:r>
            <a:r>
              <a:rPr lang="cs-CZ" sz="3200" b="1" dirty="0"/>
              <a:t>COOH + Zn </a:t>
            </a:r>
            <a:r>
              <a:rPr lang="cs-CZ" sz="3200" b="1" dirty="0">
                <a:sym typeface="Wingdings" panose="05000000000000000000" pitchFamily="2" charset="2"/>
              </a:rPr>
              <a:t> (</a:t>
            </a:r>
            <a:r>
              <a:rPr lang="cs-CZ" sz="3200" b="1" dirty="0"/>
              <a:t>CH</a:t>
            </a:r>
            <a:r>
              <a:rPr lang="cs-CZ" sz="3200" b="1" baseline="-25000" dirty="0"/>
              <a:t>3</a:t>
            </a:r>
            <a:r>
              <a:rPr lang="cs-CZ" sz="3200" b="1" dirty="0"/>
              <a:t>COO)</a:t>
            </a:r>
            <a:r>
              <a:rPr lang="cs-CZ" sz="3200" b="1" baseline="-25000" dirty="0"/>
              <a:t>2</a:t>
            </a:r>
            <a:r>
              <a:rPr lang="cs-CZ" sz="3200" b="1" dirty="0"/>
              <a:t>Zn + H</a:t>
            </a:r>
            <a:r>
              <a:rPr lang="cs-CZ" sz="3200" b="1" baseline="-25000" dirty="0"/>
              <a:t>2</a:t>
            </a:r>
            <a:endParaRPr lang="cs-CZ" sz="3200" dirty="0"/>
          </a:p>
        </p:txBody>
      </p:sp>
    </p:spTree>
    <p:extLst>
      <p:ext uri="{BB962C8B-B14F-4D97-AF65-F5344CB8AC3E}">
        <p14:creationId xmlns:p14="http://schemas.microsoft.com/office/powerpoint/2010/main" val="3952528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22315F-2AC7-EFC5-8D51-917A181A6870}"/>
              </a:ext>
            </a:extLst>
          </p:cNvPr>
          <p:cNvSpPr>
            <a:spLocks noGrp="1"/>
          </p:cNvSpPr>
          <p:nvPr>
            <p:ph type="title"/>
          </p:nvPr>
        </p:nvSpPr>
        <p:spPr/>
        <p:txBody>
          <a:bodyPr>
            <a:normAutofit fontScale="90000"/>
          </a:bodyPr>
          <a:lstStyle/>
          <a:p>
            <a:r>
              <a:rPr lang="cs-CZ"/>
              <a:t>Vlastnosti a význam solí karboxylových kyselin</a:t>
            </a:r>
            <a:endParaRPr lang="cs-CZ" dirty="0"/>
          </a:p>
        </p:txBody>
      </p:sp>
      <p:sp>
        <p:nvSpPr>
          <p:cNvPr id="3" name="Zástupný obsah 2">
            <a:extLst>
              <a:ext uri="{FF2B5EF4-FFF2-40B4-BE49-F238E27FC236}">
                <a16:creationId xmlns:a16="http://schemas.microsoft.com/office/drawing/2014/main" id="{057183FD-8733-1C7C-C45C-891BA53464B7}"/>
              </a:ext>
            </a:extLst>
          </p:cNvPr>
          <p:cNvSpPr>
            <a:spLocks noGrp="1"/>
          </p:cNvSpPr>
          <p:nvPr>
            <p:ph idx="1"/>
          </p:nvPr>
        </p:nvSpPr>
        <p:spPr/>
        <p:txBody>
          <a:bodyPr>
            <a:normAutofit/>
          </a:bodyPr>
          <a:lstStyle/>
          <a:p>
            <a:r>
              <a:rPr lang="cs-CZ" dirty="0" err="1"/>
              <a:t>Dekaroboxylace</a:t>
            </a:r>
            <a:r>
              <a:rPr lang="cs-CZ" dirty="0"/>
              <a:t>:</a:t>
            </a:r>
          </a:p>
          <a:p>
            <a:pPr marL="457200" lvl="1" indent="0">
              <a:buNone/>
            </a:pPr>
            <a:r>
              <a:rPr lang="cs-CZ" sz="1600" dirty="0"/>
              <a:t>Reakce, při níž dochází k odstranění karboxylové skupiny. Reakce se provádí tak, že se bezvodá sodná sůl zahřívá s hydroxidem sodným. </a:t>
            </a:r>
          </a:p>
          <a:p>
            <a:pPr marL="457200" lvl="1" indent="0">
              <a:buNone/>
            </a:pPr>
            <a:endParaRPr lang="cs-CZ" sz="1600" dirty="0"/>
          </a:p>
          <a:p>
            <a:pPr marL="457200" lvl="1" indent="0">
              <a:buNone/>
            </a:pPr>
            <a:endParaRPr lang="cs-CZ" sz="1600" dirty="0"/>
          </a:p>
          <a:p>
            <a:pPr marL="457200" lvl="1" indent="0">
              <a:buNone/>
            </a:pPr>
            <a:r>
              <a:rPr lang="cs-CZ" sz="1600" b="1" dirty="0"/>
              <a:t>Organické kyseliny jsou poměrně slabé, takže </a:t>
            </a:r>
          </a:p>
          <a:p>
            <a:pPr marL="457200" lvl="1" indent="0">
              <a:buNone/>
            </a:pPr>
            <a:r>
              <a:rPr lang="cs-CZ" sz="1600" b="1" dirty="0"/>
              <a:t>lze z jejich solí vytěsnit anorganickou kyselinu</a:t>
            </a:r>
          </a:p>
          <a:p>
            <a:pPr marL="457200" lvl="1" indent="0">
              <a:buNone/>
            </a:pPr>
            <a:r>
              <a:rPr lang="cs-CZ" sz="1600" dirty="0"/>
              <a:t> </a:t>
            </a:r>
          </a:p>
        </p:txBody>
      </p:sp>
      <p:pic>
        <p:nvPicPr>
          <p:cNvPr id="7" name="Obrázek 6" descr="Obsah obrázku diagram, řada/pruh, Písmo, Plán&#10;&#10;Obsah vygenerovaný umělou inteligencí může být nesprávný.">
            <a:extLst>
              <a:ext uri="{FF2B5EF4-FFF2-40B4-BE49-F238E27FC236}">
                <a16:creationId xmlns:a16="http://schemas.microsoft.com/office/drawing/2014/main" id="{8765EA85-9446-31F1-F556-D48096BE4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341" y="4137749"/>
            <a:ext cx="5134692" cy="1562318"/>
          </a:xfrm>
          <a:prstGeom prst="rect">
            <a:avLst/>
          </a:prstGeom>
        </p:spPr>
      </p:pic>
      <p:sp>
        <p:nvSpPr>
          <p:cNvPr id="4" name="TextovéPole 3">
            <a:extLst>
              <a:ext uri="{FF2B5EF4-FFF2-40B4-BE49-F238E27FC236}">
                <a16:creationId xmlns:a16="http://schemas.microsoft.com/office/drawing/2014/main" id="{CA1E1359-0E84-E604-063D-68097A905F68}"/>
              </a:ext>
            </a:extLst>
          </p:cNvPr>
          <p:cNvSpPr txBox="1"/>
          <p:nvPr/>
        </p:nvSpPr>
        <p:spPr>
          <a:xfrm>
            <a:off x="2418735" y="3500284"/>
            <a:ext cx="7511846" cy="461665"/>
          </a:xfrm>
          <a:prstGeom prst="rect">
            <a:avLst/>
          </a:prstGeom>
          <a:noFill/>
        </p:spPr>
        <p:txBody>
          <a:bodyPr wrap="square" rtlCol="0">
            <a:spAutoFit/>
          </a:bodyPr>
          <a:lstStyle/>
          <a:p>
            <a:r>
              <a:rPr lang="cs-CZ" sz="2400" b="1" dirty="0" err="1"/>
              <a:t>RCOONa</a:t>
            </a:r>
            <a:r>
              <a:rPr lang="cs-CZ" sz="2400" b="1" dirty="0"/>
              <a:t> + </a:t>
            </a:r>
            <a:r>
              <a:rPr lang="cs-CZ" sz="2400" b="1" dirty="0" err="1"/>
              <a:t>NaOH</a:t>
            </a:r>
            <a:r>
              <a:rPr lang="cs-CZ" sz="2400" b="1" dirty="0"/>
              <a:t> </a:t>
            </a:r>
            <a:r>
              <a:rPr lang="cs-CZ" sz="2400" b="1" dirty="0">
                <a:sym typeface="Wingdings" panose="05000000000000000000" pitchFamily="2" charset="2"/>
              </a:rPr>
              <a:t> R—H + Na</a:t>
            </a:r>
            <a:r>
              <a:rPr lang="cs-CZ" sz="2400" b="1" baseline="-25000" dirty="0">
                <a:sym typeface="Wingdings" panose="05000000000000000000" pitchFamily="2" charset="2"/>
              </a:rPr>
              <a:t>2</a:t>
            </a:r>
            <a:r>
              <a:rPr lang="cs-CZ" sz="2400" b="1" dirty="0">
                <a:sym typeface="Wingdings" panose="05000000000000000000" pitchFamily="2" charset="2"/>
              </a:rPr>
              <a:t>CO</a:t>
            </a:r>
            <a:r>
              <a:rPr lang="cs-CZ" sz="2400" b="1" baseline="-25000" dirty="0">
                <a:sym typeface="Wingdings" panose="05000000000000000000" pitchFamily="2" charset="2"/>
              </a:rPr>
              <a:t>3</a:t>
            </a:r>
            <a:endParaRPr lang="cs-CZ" sz="2400" b="1" dirty="0"/>
          </a:p>
        </p:txBody>
      </p:sp>
    </p:spTree>
    <p:extLst>
      <p:ext uri="{BB962C8B-B14F-4D97-AF65-F5344CB8AC3E}">
        <p14:creationId xmlns:p14="http://schemas.microsoft.com/office/powerpoint/2010/main" val="163536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527E02A-6CAD-8D29-FD86-C0181C46E314}"/>
              </a:ext>
            </a:extLst>
          </p:cNvPr>
          <p:cNvSpPr>
            <a:spLocks noGrp="1"/>
          </p:cNvSpPr>
          <p:nvPr>
            <p:ph type="title"/>
          </p:nvPr>
        </p:nvSpPr>
        <p:spPr/>
        <p:txBody>
          <a:bodyPr/>
          <a:lstStyle/>
          <a:p>
            <a:r>
              <a:rPr lang="cs-CZ" dirty="0"/>
              <a:t>Hydrolýza solí</a:t>
            </a:r>
          </a:p>
        </p:txBody>
      </p:sp>
      <p:graphicFrame>
        <p:nvGraphicFramePr>
          <p:cNvPr id="7" name="Zástupný obsah 2">
            <a:extLst>
              <a:ext uri="{FF2B5EF4-FFF2-40B4-BE49-F238E27FC236}">
                <a16:creationId xmlns:a16="http://schemas.microsoft.com/office/drawing/2014/main" id="{A18622C2-1A43-CA35-39B7-B9D6EE27FF77}"/>
              </a:ext>
            </a:extLst>
          </p:cNvPr>
          <p:cNvGraphicFramePr>
            <a:graphicFrameLocks noGrp="1"/>
          </p:cNvGraphicFramePr>
          <p:nvPr>
            <p:ph idx="1"/>
          </p:nvPr>
        </p:nvGraphicFramePr>
        <p:xfrm>
          <a:off x="1295400" y="2557463"/>
          <a:ext cx="9601200" cy="3317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ovéPole 2">
            <a:extLst>
              <a:ext uri="{FF2B5EF4-FFF2-40B4-BE49-F238E27FC236}">
                <a16:creationId xmlns:a16="http://schemas.microsoft.com/office/drawing/2014/main" id="{025AC9B5-7D19-B03C-89EA-133E72F07D71}"/>
              </a:ext>
            </a:extLst>
          </p:cNvPr>
          <p:cNvSpPr txBox="1"/>
          <p:nvPr/>
        </p:nvSpPr>
        <p:spPr>
          <a:xfrm>
            <a:off x="3019732" y="4510860"/>
            <a:ext cx="7462684" cy="523220"/>
          </a:xfrm>
          <a:prstGeom prst="rect">
            <a:avLst/>
          </a:prstGeom>
          <a:noFill/>
        </p:spPr>
        <p:txBody>
          <a:bodyPr wrap="square" rtlCol="0">
            <a:spAutoFit/>
          </a:bodyPr>
          <a:lstStyle/>
          <a:p>
            <a:r>
              <a:rPr lang="cs-CZ" sz="2800" b="1" dirty="0"/>
              <a:t>CH3COO</a:t>
            </a:r>
            <a:r>
              <a:rPr lang="cs-CZ" sz="2800" b="1" baseline="30000" dirty="0"/>
              <a:t>-</a:t>
            </a:r>
            <a:r>
              <a:rPr lang="cs-CZ" sz="2800" b="1" dirty="0"/>
              <a:t> + H</a:t>
            </a:r>
            <a:r>
              <a:rPr lang="cs-CZ" sz="2800" b="1" baseline="-25000" dirty="0"/>
              <a:t>2</a:t>
            </a:r>
            <a:r>
              <a:rPr lang="cs-CZ" sz="2800" b="1" dirty="0"/>
              <a:t>O </a:t>
            </a:r>
            <a:r>
              <a:rPr lang="cs-CZ" sz="2800" b="1" dirty="0">
                <a:sym typeface="Wingdings" panose="05000000000000000000" pitchFamily="2" charset="2"/>
              </a:rPr>
              <a:t></a:t>
            </a:r>
            <a:r>
              <a:rPr lang="cs-CZ" sz="2800" b="1" dirty="0"/>
              <a:t> CH</a:t>
            </a:r>
            <a:r>
              <a:rPr lang="cs-CZ" sz="2800" b="1" baseline="-25000" dirty="0"/>
              <a:t>3</a:t>
            </a:r>
            <a:r>
              <a:rPr lang="cs-CZ" sz="2800" b="1" dirty="0"/>
              <a:t>COOH + OH</a:t>
            </a:r>
            <a:r>
              <a:rPr lang="cs-CZ" sz="2800" b="1" baseline="30000" dirty="0"/>
              <a:t>-</a:t>
            </a:r>
            <a:endParaRPr lang="cs-CZ" sz="2800" b="1" dirty="0"/>
          </a:p>
        </p:txBody>
      </p:sp>
    </p:spTree>
    <p:extLst>
      <p:ext uri="{BB962C8B-B14F-4D97-AF65-F5344CB8AC3E}">
        <p14:creationId xmlns:p14="http://schemas.microsoft.com/office/powerpoint/2010/main" val="1656791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BBE6D9B-F479-B9CE-36A0-E4A369D7AB8C}"/>
              </a:ext>
            </a:extLst>
          </p:cNvPr>
          <p:cNvSpPr>
            <a:spLocks noGrp="1"/>
          </p:cNvSpPr>
          <p:nvPr>
            <p:ph type="title"/>
          </p:nvPr>
        </p:nvSpPr>
        <p:spPr>
          <a:xfrm>
            <a:off x="761803" y="350196"/>
            <a:ext cx="4646904" cy="1624520"/>
          </a:xfrm>
        </p:spPr>
        <p:txBody>
          <a:bodyPr anchor="ctr">
            <a:normAutofit/>
          </a:bodyPr>
          <a:lstStyle/>
          <a:p>
            <a:r>
              <a:rPr lang="cs-CZ" sz="4000"/>
              <a:t>Využití solí</a:t>
            </a:r>
          </a:p>
        </p:txBody>
      </p:sp>
      <p:sp>
        <p:nvSpPr>
          <p:cNvPr id="3" name="Zástupný obsah 2">
            <a:extLst>
              <a:ext uri="{FF2B5EF4-FFF2-40B4-BE49-F238E27FC236}">
                <a16:creationId xmlns:a16="http://schemas.microsoft.com/office/drawing/2014/main" id="{33633E6E-2097-C3B9-5AE0-84609A555C64}"/>
              </a:ext>
            </a:extLst>
          </p:cNvPr>
          <p:cNvSpPr>
            <a:spLocks noGrp="1"/>
          </p:cNvSpPr>
          <p:nvPr>
            <p:ph idx="1"/>
          </p:nvPr>
        </p:nvSpPr>
        <p:spPr>
          <a:xfrm>
            <a:off x="761802" y="2743200"/>
            <a:ext cx="4646905" cy="3613149"/>
          </a:xfrm>
        </p:spPr>
        <p:txBody>
          <a:bodyPr anchor="ctr">
            <a:normAutofit/>
          </a:bodyPr>
          <a:lstStyle/>
          <a:p>
            <a:pPr marL="0" indent="0">
              <a:buNone/>
            </a:pPr>
            <a:r>
              <a:rPr lang="cs-CZ" sz="2000"/>
              <a:t>Řada solí organických kyselin má praktické využití. Mezi nejvýznamnější patří </a:t>
            </a:r>
            <a:r>
              <a:rPr lang="cs-CZ" sz="2000" b="1"/>
              <a:t>octan sodný </a:t>
            </a:r>
            <a:r>
              <a:rPr lang="cs-CZ" sz="2000"/>
              <a:t>a </a:t>
            </a:r>
            <a:r>
              <a:rPr lang="cs-CZ" sz="2000" b="1"/>
              <a:t>octan draselný, </a:t>
            </a:r>
            <a:r>
              <a:rPr lang="cs-CZ" sz="2000"/>
              <a:t>které slouží jako katalyzátory při tzv. Perkinově syntéze. </a:t>
            </a:r>
            <a:r>
              <a:rPr lang="cs-CZ" sz="2000" b="1"/>
              <a:t>Octan hlinitý </a:t>
            </a:r>
            <a:r>
              <a:rPr lang="cs-CZ" sz="2000"/>
              <a:t>nalezl využití v lékařství při přípravě obkladů. </a:t>
            </a:r>
            <a:r>
              <a:rPr lang="cs-CZ" sz="2000" b="1"/>
              <a:t>Benzoan sodný </a:t>
            </a:r>
            <a:r>
              <a:rPr lang="cs-CZ" sz="2000"/>
              <a:t>je významným konzervačním prostředkem. </a:t>
            </a:r>
            <a:r>
              <a:rPr lang="cs-CZ" sz="2000" b="1"/>
              <a:t>Sodné a draselné soli vyšších mastných kyselin </a:t>
            </a:r>
            <a:r>
              <a:rPr lang="cs-CZ" sz="2000"/>
              <a:t>(stearové a palmitové) se užívají jako mýdla.</a:t>
            </a:r>
          </a:p>
        </p:txBody>
      </p:sp>
      <p:pic>
        <p:nvPicPr>
          <p:cNvPr id="5" name="Picture 4" descr="Chemické vzorce jsou zapsány na papír">
            <a:extLst>
              <a:ext uri="{FF2B5EF4-FFF2-40B4-BE49-F238E27FC236}">
                <a16:creationId xmlns:a16="http://schemas.microsoft.com/office/drawing/2014/main" id="{3506EF78-E35D-31BC-169B-BFDC2E59FECD}"/>
              </a:ext>
            </a:extLst>
          </p:cNvPr>
          <p:cNvPicPr>
            <a:picLocks noChangeAspect="1"/>
          </p:cNvPicPr>
          <p:nvPr/>
        </p:nvPicPr>
        <p:blipFill>
          <a:blip r:embed="rId3"/>
          <a:srcRect l="24744" r="25200"/>
          <a:stretch/>
        </p:blipFill>
        <p:spPr>
          <a:xfrm>
            <a:off x="6096000" y="1"/>
            <a:ext cx="6102825" cy="6858000"/>
          </a:xfrm>
          <a:prstGeom prst="rect">
            <a:avLst/>
          </a:prstGeom>
        </p:spPr>
      </p:pic>
    </p:spTree>
    <p:extLst>
      <p:ext uri="{BB962C8B-B14F-4D97-AF65-F5344CB8AC3E}">
        <p14:creationId xmlns:p14="http://schemas.microsoft.com/office/powerpoint/2010/main" val="149078261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a">
  <a:themeElements>
    <a:clrScheme name="Organika">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a">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a">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529</TotalTime>
  <Words>1743</Words>
  <Application>Microsoft Office PowerPoint</Application>
  <PresentationFormat>Širokoúhlá obrazovka</PresentationFormat>
  <Paragraphs>143</Paragraphs>
  <Slides>38</Slides>
  <Notes>15</Notes>
  <HiddenSlides>0</HiddenSlides>
  <MMClips>0</MMClips>
  <ScaleCrop>false</ScaleCrop>
  <HeadingPairs>
    <vt:vector size="6" baseType="variant">
      <vt:variant>
        <vt:lpstr>Použitá písma</vt:lpstr>
      </vt:variant>
      <vt:variant>
        <vt:i4>5</vt:i4>
      </vt:variant>
      <vt:variant>
        <vt:lpstr>Motiv</vt:lpstr>
      </vt:variant>
      <vt:variant>
        <vt:i4>1</vt:i4>
      </vt:variant>
      <vt:variant>
        <vt:lpstr>Nadpisy snímků</vt:lpstr>
      </vt:variant>
      <vt:variant>
        <vt:i4>38</vt:i4>
      </vt:variant>
    </vt:vector>
  </HeadingPairs>
  <TitlesOfParts>
    <vt:vector size="44" baseType="lpstr">
      <vt:lpstr>Aptos</vt:lpstr>
      <vt:lpstr>Arial</vt:lpstr>
      <vt:lpstr>Garamond</vt:lpstr>
      <vt:lpstr>Times New Roman</vt:lpstr>
      <vt:lpstr>Wingdings</vt:lpstr>
      <vt:lpstr>Organika</vt:lpstr>
      <vt:lpstr>Funkční deriváty kyselin</vt:lpstr>
      <vt:lpstr>Názosloví</vt:lpstr>
      <vt:lpstr>Názosloví</vt:lpstr>
      <vt:lpstr>Soli karboxylových kyselin</vt:lpstr>
      <vt:lpstr>Příprava solí kraboxylových kyselin</vt:lpstr>
      <vt:lpstr>Prezentace aplikace PowerPoint</vt:lpstr>
      <vt:lpstr>Vlastnosti a význam solí karboxylových kyselin</vt:lpstr>
      <vt:lpstr>Hydrolýza solí</vt:lpstr>
      <vt:lpstr>Využití solí</vt:lpstr>
      <vt:lpstr>Octan draselný</vt:lpstr>
      <vt:lpstr>Halogenidy karboxylových kyselin</vt:lpstr>
      <vt:lpstr>Příprava</vt:lpstr>
      <vt:lpstr>Výroba chloridů</vt:lpstr>
      <vt:lpstr>Vlastnosti a význam</vt:lpstr>
      <vt:lpstr>Reakce</vt:lpstr>
      <vt:lpstr>Benzoylchlorid</vt:lpstr>
      <vt:lpstr>Estery</vt:lpstr>
      <vt:lpstr>Fyzikální vlastnosti esterů</vt:lpstr>
      <vt:lpstr>Esterifikace</vt:lpstr>
      <vt:lpstr>Prezentace aplikace PowerPoint</vt:lpstr>
      <vt:lpstr>Prezentace aplikace PowerPoint</vt:lpstr>
      <vt:lpstr>Příprava esterů</vt:lpstr>
      <vt:lpstr>Vlastnosti a význam esterů</vt:lpstr>
      <vt:lpstr>Hydrolýza esterů</vt:lpstr>
      <vt:lpstr>Reesterifikace</vt:lpstr>
      <vt:lpstr>Nitroglycerin (Glyceroltrinitrát)</vt:lpstr>
      <vt:lpstr>Amidy</vt:lpstr>
      <vt:lpstr>Fyzikální vlastnosti</vt:lpstr>
      <vt:lpstr>Příprava</vt:lpstr>
      <vt:lpstr>Prezentace aplikace PowerPoint</vt:lpstr>
      <vt:lpstr>Polyamidy - nylon</vt:lpstr>
      <vt:lpstr>Nitrily</vt:lpstr>
      <vt:lpstr>Vlastnosti</vt:lpstr>
      <vt:lpstr>Příprava</vt:lpstr>
      <vt:lpstr>Průmysl</vt:lpstr>
      <vt:lpstr>Kyanovodík</vt:lpstr>
      <vt:lpstr>Děkuju za pozornost</vt:lpstr>
      <vt:lpstr>Zdroje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Hornek</dc:creator>
  <cp:lastModifiedBy>Daniel Hornek</cp:lastModifiedBy>
  <cp:revision>8</cp:revision>
  <dcterms:created xsi:type="dcterms:W3CDTF">2025-03-25T10:58:59Z</dcterms:created>
  <dcterms:modified xsi:type="dcterms:W3CDTF">2025-04-23T07:54:25Z</dcterms:modified>
</cp:coreProperties>
</file>