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  <p:sldId id="266" r:id="rId9"/>
    <p:sldId id="265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08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305A29-6352-420E-9A14-1ADEB03D0DC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D3997F8-FA66-48C7-9174-924C34878FF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5A29-6352-420E-9A14-1ADEB03D0DC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97F8-FA66-48C7-9174-924C34878F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5A29-6352-420E-9A14-1ADEB03D0DC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97F8-FA66-48C7-9174-924C34878F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305A29-6352-420E-9A14-1ADEB03D0DC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3997F8-FA66-48C7-9174-924C34878FF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305A29-6352-420E-9A14-1ADEB03D0DC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D3997F8-FA66-48C7-9174-924C34878FF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5A29-6352-420E-9A14-1ADEB03D0DC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97F8-FA66-48C7-9174-924C34878FF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5A29-6352-420E-9A14-1ADEB03D0DC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97F8-FA66-48C7-9174-924C34878FF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305A29-6352-420E-9A14-1ADEB03D0DC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3997F8-FA66-48C7-9174-924C34878FF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5A29-6352-420E-9A14-1ADEB03D0DC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97F8-FA66-48C7-9174-924C34878F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305A29-6352-420E-9A14-1ADEB03D0DC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3997F8-FA66-48C7-9174-924C34878FF8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305A29-6352-420E-9A14-1ADEB03D0DC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3997F8-FA66-48C7-9174-924C34878FF8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305A29-6352-420E-9A14-1ADEB03D0DC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3997F8-FA66-48C7-9174-924C34878FF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092280" y="0"/>
            <a:ext cx="2051720" cy="6858000"/>
          </a:xfrm>
          <a:prstGeom prst="rect">
            <a:avLst/>
          </a:prstGeom>
          <a:solidFill>
            <a:schemeClr val="bg1"/>
          </a:solidFill>
          <a:ln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1026" name="Picture 2" descr="C:\Program Files (x86)\Microsoft Office\MEDIA\CAGCAT10\j0222015.wmf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4" t="28638" r="31688" b="23376"/>
          <a:stretch/>
        </p:blipFill>
        <p:spPr bwMode="auto">
          <a:xfrm>
            <a:off x="4631546" y="-12576"/>
            <a:ext cx="4512454" cy="68580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9098" y="1700808"/>
            <a:ext cx="8064896" cy="1906314"/>
          </a:xfrm>
        </p:spPr>
        <p:txBody>
          <a:bodyPr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1600" b="0" dirty="0" smtClean="0"/>
              <a:t>ОТЧЁТ</a:t>
            </a:r>
            <a:br>
              <a:rPr lang="ru-RU" sz="1600" b="0" dirty="0" smtClean="0"/>
            </a:br>
            <a:r>
              <a:rPr lang="ru-RU" sz="1600" b="0" dirty="0" smtClean="0"/>
              <a:t>ПО ПРАКТИЧЕСКОЙ ПОДГОТОВКЕ В ВИДЕ УЧЕБНОЙ ПРАКТИКИ</a:t>
            </a:r>
            <a:br>
              <a:rPr lang="ru-RU" sz="1600" b="0" dirty="0" smtClean="0"/>
            </a:br>
            <a:r>
              <a:rPr lang="ru-RU" sz="1600" b="0" dirty="0" smtClean="0"/>
              <a:t>ПРОФЕССИОНАЛЬНОГО МОДУЛЯ</a:t>
            </a:r>
            <a:br>
              <a:rPr lang="ru-RU" sz="1600" b="0" dirty="0" smtClean="0"/>
            </a:br>
            <a:r>
              <a:rPr lang="ru-RU" sz="1600" b="0" dirty="0" smtClean="0"/>
              <a:t>(ПМ.11) РАЗРАБОТКА, АДМИНИСТРИРОВАНИЕ И ЗАЩИТА БАЗ ДАННЫХ</a:t>
            </a:r>
            <a:endParaRPr lang="ru-RU" sz="16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779118" y="12217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2"/>
                </a:solidFill>
              </a:rPr>
              <a:t>Министерство образования Иркутской области</a:t>
            </a:r>
          </a:p>
          <a:p>
            <a:pPr algn="ctr"/>
            <a:r>
              <a:rPr lang="ru-RU" sz="1200" dirty="0" smtClean="0">
                <a:solidFill>
                  <a:schemeClr val="tx2"/>
                </a:solidFill>
              </a:rPr>
              <a:t>Государственное бюджетное профессиональное образовательное учреждение Иркутской области</a:t>
            </a:r>
          </a:p>
          <a:p>
            <a:pPr algn="ctr"/>
            <a:r>
              <a:rPr lang="ru-RU" sz="1200" dirty="0" smtClean="0">
                <a:solidFill>
                  <a:schemeClr val="tx2"/>
                </a:solidFill>
              </a:rPr>
              <a:t>«Ангарский промышленно-экономический техникум»</a:t>
            </a:r>
            <a:endParaRPr lang="ru-RU" sz="1200" dirty="0">
              <a:solidFill>
                <a:schemeClr val="tx2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043608" y="3284984"/>
            <a:ext cx="7128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6258" y="4725144"/>
            <a:ext cx="7704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tx2"/>
                </a:solidFill>
              </a:rPr>
              <a:t>Специальность: </a:t>
            </a:r>
            <a:r>
              <a:rPr lang="ru-RU" sz="1400" dirty="0" smtClean="0">
                <a:solidFill>
                  <a:schemeClr val="tx2"/>
                </a:solidFill>
              </a:rPr>
              <a:t>	09.02.07 Информационные системы и программирование</a:t>
            </a:r>
          </a:p>
          <a:p>
            <a:r>
              <a:rPr lang="ru-RU" sz="1400" b="1" dirty="0" smtClean="0">
                <a:solidFill>
                  <a:schemeClr val="tx2"/>
                </a:solidFill>
              </a:rPr>
              <a:t>Выполнила: </a:t>
            </a:r>
            <a:r>
              <a:rPr lang="ru-RU" sz="1400" dirty="0" smtClean="0">
                <a:solidFill>
                  <a:schemeClr val="tx2"/>
                </a:solidFill>
              </a:rPr>
              <a:t>	Стахеева Ксения Витальевна</a:t>
            </a:r>
          </a:p>
          <a:p>
            <a:r>
              <a:rPr lang="ru-RU" sz="1400" b="1" dirty="0" smtClean="0">
                <a:solidFill>
                  <a:schemeClr val="tx2"/>
                </a:solidFill>
              </a:rPr>
              <a:t>Руководитель: </a:t>
            </a:r>
            <a:r>
              <a:rPr lang="ru-RU" sz="1400" dirty="0" smtClean="0">
                <a:solidFill>
                  <a:schemeClr val="tx2"/>
                </a:solidFill>
              </a:rPr>
              <a:t>	</a:t>
            </a:r>
            <a:r>
              <a:rPr lang="ru-RU" sz="1400" dirty="0" err="1" smtClean="0">
                <a:solidFill>
                  <a:schemeClr val="tx2"/>
                </a:solidFill>
              </a:rPr>
              <a:t>Ускова</a:t>
            </a:r>
            <a:r>
              <a:rPr lang="ru-RU" sz="1400" dirty="0" smtClean="0">
                <a:solidFill>
                  <a:schemeClr val="tx2"/>
                </a:solidFill>
              </a:rPr>
              <a:t> Д. Н. 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8546" y="656842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2"/>
                </a:solidFill>
              </a:rPr>
              <a:t>Ангарск 2024 г.</a:t>
            </a:r>
            <a:endParaRPr lang="ru-R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  <a:ln w="9525">
            <a:solidFill>
              <a:schemeClr val="tx2"/>
            </a:solidFill>
            <a:prstDash val="sysDot"/>
          </a:ln>
        </p:spPr>
        <p:txBody>
          <a:bodyPr anchor="ctr"/>
          <a:lstStyle/>
          <a:p>
            <a:pPr algn="ctr"/>
            <a:r>
              <a:rPr lang="ru-RU" dirty="0" smtClean="0"/>
              <a:t>Клиентская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571184" cy="13681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2"/>
                </a:solidFill>
              </a:rPr>
              <a:t>Выполнена интеграция созданной базы данных с визуальным средством разработки интерфейсов </a:t>
            </a:r>
            <a:r>
              <a:rPr lang="en-US" sz="2000" dirty="0">
                <a:solidFill>
                  <a:schemeClr val="tx2"/>
                </a:solidFill>
              </a:rPr>
              <a:t>MS Access</a:t>
            </a:r>
            <a:r>
              <a:rPr lang="ru-RU" sz="2000" dirty="0" smtClean="0">
                <a:solidFill>
                  <a:schemeClr val="tx2"/>
                </a:solidFill>
              </a:rPr>
              <a:t>. Для таблиц были разработаны удобные для пользователя формы и главная кнопочная форма.</a:t>
            </a:r>
            <a:endParaRPr lang="ru-RU" sz="2000" dirty="0">
              <a:solidFill>
                <a:schemeClr val="tx2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2708920"/>
            <a:ext cx="6984776" cy="38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  <a:ln w="9525">
            <a:solidFill>
              <a:schemeClr val="tx2"/>
            </a:solidFill>
            <a:prstDash val="sysDot"/>
          </a:ln>
        </p:spPr>
        <p:txBody>
          <a:bodyPr anchor="ctr"/>
          <a:lstStyle/>
          <a:p>
            <a:pPr algn="ctr"/>
            <a:r>
              <a:rPr lang="ru-RU" dirty="0" smtClean="0"/>
              <a:t>Клиентская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571184" cy="13681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2"/>
                </a:solidFill>
              </a:rPr>
              <a:t>Выполнена интеграция созданной базы данных с визуальным средством разработки интерфейсов </a:t>
            </a:r>
            <a:r>
              <a:rPr lang="en-US" sz="2000" dirty="0">
                <a:solidFill>
                  <a:schemeClr val="tx2"/>
                </a:solidFill>
              </a:rPr>
              <a:t>MS Access</a:t>
            </a:r>
            <a:r>
              <a:rPr lang="ru-RU" sz="2000" dirty="0" smtClean="0">
                <a:solidFill>
                  <a:schemeClr val="tx2"/>
                </a:solidFill>
              </a:rPr>
              <a:t>. Для таблиц были разработаны удобные для пользователя формы и главная кнопочная форма.</a:t>
            </a:r>
            <a:endParaRPr lang="ru-RU" sz="2000" dirty="0">
              <a:solidFill>
                <a:schemeClr val="tx2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2708920"/>
            <a:ext cx="6768752" cy="39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  <a:ln w="9525">
            <a:solidFill>
              <a:schemeClr val="tx2"/>
            </a:solidFill>
            <a:prstDash val="sysDot"/>
          </a:ln>
        </p:spPr>
        <p:txBody>
          <a:bodyPr anchor="ctr"/>
          <a:lstStyle/>
          <a:p>
            <a:pPr algn="ctr"/>
            <a:r>
              <a:rPr lang="ru-RU" dirty="0" smtClean="0"/>
              <a:t>Клиентская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571184" cy="13681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2"/>
                </a:solidFill>
              </a:rPr>
              <a:t>Выполнена интеграция созданной базы данных с визуальным средством разработки интерфейсов </a:t>
            </a:r>
            <a:r>
              <a:rPr lang="en-US" sz="2000" dirty="0">
                <a:solidFill>
                  <a:schemeClr val="tx2"/>
                </a:solidFill>
              </a:rPr>
              <a:t>MS Access</a:t>
            </a:r>
            <a:r>
              <a:rPr lang="ru-RU" sz="2000" dirty="0" smtClean="0">
                <a:solidFill>
                  <a:schemeClr val="tx2"/>
                </a:solidFill>
              </a:rPr>
              <a:t>. Для таблиц были разработаны удобные для пользователя формы и главная кнопочная форма.</a:t>
            </a:r>
            <a:endParaRPr lang="ru-RU" sz="2000" dirty="0">
              <a:solidFill>
                <a:schemeClr val="tx2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4440" y="2708919"/>
            <a:ext cx="6617840" cy="40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  <a:ln w="9525">
            <a:solidFill>
              <a:schemeClr val="tx2"/>
            </a:solidFill>
            <a:prstDash val="sysDot"/>
          </a:ln>
        </p:spPr>
        <p:txBody>
          <a:bodyPr anchor="ctr"/>
          <a:lstStyle/>
          <a:p>
            <a:pPr algn="ctr"/>
            <a:r>
              <a:rPr lang="ru-RU" dirty="0" smtClean="0"/>
              <a:t>Клиентская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571184" cy="13681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2"/>
                </a:solidFill>
              </a:rPr>
              <a:t>Выполнена интеграция созданной базы данных с визуальным средством разработки интерфейсов </a:t>
            </a:r>
            <a:r>
              <a:rPr lang="en-US" sz="2000" dirty="0">
                <a:solidFill>
                  <a:schemeClr val="tx2"/>
                </a:solidFill>
              </a:rPr>
              <a:t>MS Access</a:t>
            </a:r>
            <a:r>
              <a:rPr lang="ru-RU" sz="2000" dirty="0" smtClean="0">
                <a:solidFill>
                  <a:schemeClr val="tx2"/>
                </a:solidFill>
              </a:rPr>
              <a:t>. Для таблиц были разработаны удобные для пользователя формы и главная кнопочная форма.</a:t>
            </a:r>
            <a:endParaRPr lang="ru-RU" sz="2000" dirty="0">
              <a:solidFill>
                <a:schemeClr val="tx2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6607" y="2636912"/>
            <a:ext cx="5639569" cy="40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  <a:ln w="9525">
            <a:solidFill>
              <a:schemeClr val="tx2"/>
            </a:solidFill>
            <a:prstDash val="sysDot"/>
          </a:ln>
        </p:spPr>
        <p:txBody>
          <a:bodyPr anchor="ctr"/>
          <a:lstStyle/>
          <a:p>
            <a:pPr algn="ctr"/>
            <a:r>
              <a:rPr lang="ru-RU" dirty="0" smtClean="0"/>
              <a:t>Клиентская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571184" cy="13681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2"/>
                </a:solidFill>
              </a:rPr>
              <a:t>Выполнена интеграция созданной базы данных с визуальным средством разработки интерфейсов </a:t>
            </a:r>
            <a:r>
              <a:rPr lang="en-US" sz="2000" dirty="0">
                <a:solidFill>
                  <a:schemeClr val="tx2"/>
                </a:solidFill>
              </a:rPr>
              <a:t>MS Access</a:t>
            </a:r>
            <a:r>
              <a:rPr lang="ru-RU" sz="2000" dirty="0" smtClean="0">
                <a:solidFill>
                  <a:schemeClr val="tx2"/>
                </a:solidFill>
              </a:rPr>
              <a:t>. Для таблиц были разработаны удобные для пользователя формы и главная кнопочная форма.</a:t>
            </a:r>
            <a:endParaRPr lang="ru-RU" sz="2000" dirty="0">
              <a:solidFill>
                <a:schemeClr val="tx2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2636911"/>
            <a:ext cx="7272808" cy="40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  <a:ln w="9525">
            <a:solidFill>
              <a:schemeClr val="tx2"/>
            </a:solidFill>
            <a:prstDash val="sysDot"/>
          </a:ln>
        </p:spPr>
        <p:txBody>
          <a:bodyPr anchor="ctr"/>
          <a:lstStyle/>
          <a:p>
            <a:pPr algn="ctr"/>
            <a:r>
              <a:rPr lang="ru-RU" dirty="0" smtClean="0"/>
              <a:t>Клиентская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571184" cy="13681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2"/>
                </a:solidFill>
              </a:rPr>
              <a:t>Выполнена интеграция созданной базы данных с визуальным средством разработки интерфейсов </a:t>
            </a:r>
            <a:r>
              <a:rPr lang="en-US" sz="2000" dirty="0">
                <a:solidFill>
                  <a:schemeClr val="tx2"/>
                </a:solidFill>
              </a:rPr>
              <a:t>MS Access</a:t>
            </a:r>
            <a:r>
              <a:rPr lang="ru-RU" sz="2000" dirty="0" smtClean="0">
                <a:solidFill>
                  <a:schemeClr val="tx2"/>
                </a:solidFill>
              </a:rPr>
              <a:t>. Для таблиц были разработаны удобные для пользователя формы и главная кнопочная форма.</a:t>
            </a:r>
            <a:endParaRPr lang="ru-RU" sz="2000" dirty="0">
              <a:solidFill>
                <a:schemeClr val="tx2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4936" y="2678922"/>
            <a:ext cx="6401320" cy="40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  <a:ln w="9525">
            <a:solidFill>
              <a:schemeClr val="tx2"/>
            </a:solidFill>
            <a:prstDash val="sysDot"/>
          </a:ln>
        </p:spPr>
        <p:txBody>
          <a:bodyPr anchor="ctr"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571184" cy="32403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2"/>
                </a:solidFill>
              </a:rPr>
              <a:t>В результате практической подготовки в виде учебной практики по ПМ 11 была разработана функциональная и удобная информационная система для инвестиционной компании, которая позволяет хранить данные о клиентах, ценных бумагах, котировках бумаг и банковских депозитах, а также управлять ими. Созданная база данных упрощает поиск подходящих для клиентов и организации ценных бумаг на бирже, открытие клиентами подходящих банковских счетов (депозитов), а также хранение информации о клиентах.</a:t>
            </a:r>
          </a:p>
        </p:txBody>
      </p:sp>
    </p:spTree>
    <p:extLst>
      <p:ext uri="{BB962C8B-B14F-4D97-AF65-F5344CB8AC3E}">
        <p14:creationId xmlns:p14="http://schemas.microsoft.com/office/powerpoint/2010/main" val="33951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39951"/>
            <a:ext cx="7467600" cy="778098"/>
          </a:xfrm>
          <a:ln w="9525">
            <a:noFill/>
            <a:prstDash val="sysDot"/>
          </a:ln>
        </p:spPr>
        <p:txBody>
          <a:bodyPr anchor="ctr">
            <a:normAutofit/>
          </a:bodyPr>
          <a:lstStyle/>
          <a:p>
            <a:pPr algn="ctr"/>
            <a:r>
              <a:rPr lang="ru-RU" sz="4000" b="1" dirty="0" smtClean="0"/>
              <a:t>Спасибо за внимание!</a:t>
            </a:r>
            <a:endParaRPr lang="ru-RU" sz="4000" b="1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223628" y="3861048"/>
            <a:ext cx="669674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  <a:ln w="9525">
            <a:solidFill>
              <a:schemeClr val="tx2"/>
            </a:solidFill>
            <a:prstDash val="sysDot"/>
          </a:ln>
        </p:spPr>
        <p:txBody>
          <a:bodyPr anchor="ctr"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467600" cy="48737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100" dirty="0" smtClean="0"/>
              <a:t>Создание базы данных «Инвестирование свободных средств» является актуальным по нескольким причинам:</a:t>
            </a:r>
          </a:p>
          <a:p>
            <a:pPr marL="457200" indent="-457200" algn="just">
              <a:buAutoNum type="arabicPeriod"/>
            </a:pPr>
            <a:r>
              <a:rPr lang="ru-RU" sz="2100" dirty="0" smtClean="0"/>
              <a:t>Инвестирование становится всё более популярным способом сохранения и приумножения капитала. В базе данных будет храниться огромное количество информации о клиентах.</a:t>
            </a:r>
          </a:p>
          <a:p>
            <a:pPr marL="457200" indent="-457200" algn="just">
              <a:buAutoNum type="arabicPeriod"/>
            </a:pPr>
            <a:r>
              <a:rPr lang="ru-RU" sz="2100" dirty="0" smtClean="0"/>
              <a:t>Рынок инвестиций постоянно меняется, появляются новые возможности для инвестирования. База данных будет хранить информацию о лучших ценных бумагах и банковских счетах.</a:t>
            </a:r>
          </a:p>
          <a:p>
            <a:pPr marL="457200" indent="-457200" algn="just">
              <a:buAutoNum type="arabicPeriod"/>
            </a:pPr>
            <a:r>
              <a:rPr lang="ru-RU" sz="2100" dirty="0" smtClean="0"/>
              <a:t>База данных может объединить различные источники и предоставить объективную информацию, основанную на статистике.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10179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  <a:ln w="9525">
            <a:solidFill>
              <a:schemeClr val="tx2"/>
            </a:solidFill>
            <a:prstDash val="sysDot"/>
          </a:ln>
        </p:spPr>
        <p:txBody>
          <a:bodyPr anchor="ctr"/>
          <a:lstStyle/>
          <a:p>
            <a:pPr algn="ctr"/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571184" cy="48965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 smtClean="0"/>
              <a:t>Целью проекта является разработка информационной системы, </a:t>
            </a:r>
            <a:r>
              <a:rPr lang="ru-RU" sz="2200" dirty="0"/>
              <a:t>с помощью которой инвестиционная компания </a:t>
            </a:r>
            <a:r>
              <a:rPr lang="ru-RU" sz="2200" dirty="0" smtClean="0"/>
              <a:t>сможет вести учёт ценных </a:t>
            </a:r>
            <a:r>
              <a:rPr lang="ru-RU" sz="2200" dirty="0"/>
              <a:t>бумаг и банковских депозитов, которые позволят получить прибыль и компании, и </a:t>
            </a:r>
            <a:r>
              <a:rPr lang="ru-RU" sz="2200" dirty="0" smtClean="0"/>
              <a:t>клиенту, а также учёт самих клиентов-организаций. </a:t>
            </a:r>
          </a:p>
          <a:p>
            <a:pPr marL="0" indent="0" algn="just">
              <a:buNone/>
            </a:pPr>
            <a:r>
              <a:rPr lang="ru-RU" sz="2200" dirty="0" smtClean="0"/>
              <a:t>Для достижения цели были сформулированы следующие задачи: анализ нормативно-правовой документации, разработка спецификации к ИС, построение диаграмм, разработка серверной части базы данных, построение запросов к базе данных, разработка клиентской части приложения, резервное копирование и восстановление базы данных.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996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  <a:ln w="9525">
            <a:solidFill>
              <a:schemeClr val="tx2"/>
            </a:solidFill>
            <a:prstDash val="sysDot"/>
          </a:ln>
        </p:spPr>
        <p:txBody>
          <a:bodyPr anchor="ctr">
            <a:noAutofit/>
          </a:bodyPr>
          <a:lstStyle/>
          <a:p>
            <a:pPr algn="ctr"/>
            <a:r>
              <a:rPr lang="ru-RU" sz="2500" dirty="0" smtClean="0"/>
              <a:t>Выбор технологий программного обеспечения</a:t>
            </a:r>
            <a:endParaRPr lang="ru-RU" sz="25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tx2"/>
                </a:solidFill>
              </a:rPr>
              <a:t>Для разработки информационной </a:t>
            </a:r>
            <a:r>
              <a:rPr lang="ru-RU" dirty="0" smtClean="0">
                <a:solidFill>
                  <a:schemeClr val="tx2"/>
                </a:solidFill>
              </a:rPr>
              <a:t>системы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использовано </a:t>
            </a:r>
            <a:r>
              <a:rPr lang="ru-RU" dirty="0">
                <a:solidFill>
                  <a:schemeClr val="tx2"/>
                </a:solidFill>
              </a:rPr>
              <a:t>следующее программное обеспечение: </a:t>
            </a:r>
            <a:r>
              <a:rPr lang="en-US" dirty="0" smtClean="0">
                <a:solidFill>
                  <a:schemeClr val="tx2"/>
                </a:solidFill>
              </a:rPr>
              <a:t>Microsoft </a:t>
            </a:r>
            <a:r>
              <a:rPr lang="en-US" dirty="0">
                <a:solidFill>
                  <a:schemeClr val="tx2"/>
                </a:solidFill>
              </a:rPr>
              <a:t>Visio</a:t>
            </a:r>
            <a:r>
              <a:rPr lang="ru-RU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Microsoft </a:t>
            </a:r>
            <a:r>
              <a:rPr lang="en-US" dirty="0">
                <a:solidFill>
                  <a:schemeClr val="tx2"/>
                </a:solidFill>
              </a:rPr>
              <a:t>Access</a:t>
            </a:r>
            <a:r>
              <a:rPr lang="ru-RU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SQL Server Management Studio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40" y="2806824"/>
            <a:ext cx="2448272" cy="22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267" y="4509120"/>
            <a:ext cx="2904373" cy="21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3472"/>
            <a:ext cx="2160241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  <a:ln w="9525">
            <a:solidFill>
              <a:schemeClr val="tx2"/>
            </a:solidFill>
            <a:prstDash val="sysDot"/>
          </a:ln>
        </p:spPr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t="247"/>
          <a:stretch/>
        </p:blipFill>
        <p:spPr bwMode="auto">
          <a:xfrm>
            <a:off x="323528" y="1196752"/>
            <a:ext cx="7776864" cy="446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34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  <a:ln w="9525">
            <a:solidFill>
              <a:schemeClr val="tx2"/>
            </a:solidFill>
            <a:prstDash val="sysDot"/>
          </a:ln>
        </p:spPr>
        <p:txBody>
          <a:bodyPr anchor="ctr"/>
          <a:lstStyle/>
          <a:p>
            <a:pPr algn="ctr"/>
            <a:r>
              <a:rPr lang="ru-RU" dirty="0" smtClean="0"/>
              <a:t>Логическая модель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2421" y="1268413"/>
            <a:ext cx="7242571" cy="48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  <a:ln w="9525">
            <a:solidFill>
              <a:schemeClr val="tx2"/>
            </a:solidFill>
            <a:prstDash val="sysDot"/>
          </a:ln>
        </p:spPr>
        <p:txBody>
          <a:bodyPr anchor="ctr"/>
          <a:lstStyle/>
          <a:p>
            <a:pPr algn="ctr"/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571184" cy="17497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 smtClean="0">
                <a:solidFill>
                  <a:schemeClr val="tx2"/>
                </a:solidFill>
              </a:rPr>
              <a:t>С помощью системы управления базами данных </a:t>
            </a:r>
            <a:r>
              <a:rPr lang="en-US" sz="2200" dirty="0" smtClean="0">
                <a:solidFill>
                  <a:schemeClr val="tx2"/>
                </a:solidFill>
              </a:rPr>
              <a:t>SQL Server Management Studio </a:t>
            </a:r>
            <a:r>
              <a:rPr lang="ru-RU" sz="2200" dirty="0" smtClean="0">
                <a:solidFill>
                  <a:schemeClr val="tx2"/>
                </a:solidFill>
              </a:rPr>
              <a:t>была создана база данных «Инвестирование свободных средств». В базе данных также были созданы и заполнены 5 сущностей – таблиц. Была создана диаграмма схемы данных:</a:t>
            </a:r>
            <a:endParaRPr lang="ru-RU" sz="2200" dirty="0">
              <a:solidFill>
                <a:schemeClr val="tx2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5284" y="3015208"/>
            <a:ext cx="763284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  <a:ln w="9525">
            <a:solidFill>
              <a:schemeClr val="tx2"/>
            </a:solidFill>
            <a:prstDash val="sysDot"/>
          </a:ln>
        </p:spPr>
        <p:txBody>
          <a:bodyPr anchor="ctr"/>
          <a:lstStyle/>
          <a:p>
            <a:pPr algn="ctr"/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571184" cy="7920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 smtClean="0"/>
              <a:t>Созданы запросы, позволяющие просматривать необходимую информацию.</a:t>
            </a:r>
            <a:endParaRPr lang="ru-RU" sz="22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2784" y="2119039"/>
            <a:ext cx="6696744" cy="202542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2784" y="4293096"/>
            <a:ext cx="8084653" cy="94284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4106416" y="5445224"/>
            <a:ext cx="3113112" cy="11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  <a:ln w="9525">
            <a:solidFill>
              <a:schemeClr val="tx2"/>
            </a:solidFill>
            <a:prstDash val="sysDot"/>
          </a:ln>
        </p:spPr>
        <p:txBody>
          <a:bodyPr anchor="ctr"/>
          <a:lstStyle/>
          <a:p>
            <a:pPr algn="ctr"/>
            <a:r>
              <a:rPr lang="ru-RU" dirty="0"/>
              <a:t>Серверная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571184" cy="7920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/>
              <a:t>Созданы запросы, позволяющие просматривать необходимую информацию.</a:t>
            </a:r>
            <a:endParaRPr lang="ru-RU" sz="22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27784" y="1988840"/>
            <a:ext cx="5976664" cy="230939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9356" y="4437112"/>
            <a:ext cx="5904656" cy="226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300</TotalTime>
  <Words>519</Words>
  <Application>Microsoft Office PowerPoint</Application>
  <PresentationFormat>Экран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Эркер</vt:lpstr>
      <vt:lpstr>ОТЧЁТ ПО ПРАКТИЧЕСКОЙ ПОДГОТОВКЕ В ВИДЕ УЧЕБНОЙ ПРАКТИКИ ПРОФЕССИОНАЛЬНОГО МОДУЛЯ (ПМ.11) РАЗРАБОТКА, АДМИНИСТРИРОВАНИЕ И ЗАЩИТА БАЗ ДАННЫХ</vt:lpstr>
      <vt:lpstr>Актуальность</vt:lpstr>
      <vt:lpstr>Цель и задачи</vt:lpstr>
      <vt:lpstr>Выбор технологий программного обеспечения</vt:lpstr>
      <vt:lpstr>Диаграмма вариантов использования</vt:lpstr>
      <vt:lpstr>Логическая модель данных</vt:lpstr>
      <vt:lpstr>Серверная часть</vt:lpstr>
      <vt:lpstr>Серверная часть</vt:lpstr>
      <vt:lpstr>Серверная часть</vt:lpstr>
      <vt:lpstr>Клиентская часть</vt:lpstr>
      <vt:lpstr>Клиентская часть</vt:lpstr>
      <vt:lpstr>Клиентская часть</vt:lpstr>
      <vt:lpstr>Клиентская часть</vt:lpstr>
      <vt:lpstr>Клиентская часть</vt:lpstr>
      <vt:lpstr>Клиентская часть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Стахеева_КВ</dc:creator>
  <cp:lastModifiedBy>PC</cp:lastModifiedBy>
  <cp:revision>16</cp:revision>
  <dcterms:created xsi:type="dcterms:W3CDTF">2024-06-19T05:31:00Z</dcterms:created>
  <dcterms:modified xsi:type="dcterms:W3CDTF">2024-06-19T14:39:32Z</dcterms:modified>
</cp:coreProperties>
</file>