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3"/>
  </p:notesMasterIdLst>
  <p:sldIdLst>
    <p:sldId id="256" r:id="rId2"/>
    <p:sldId id="265" r:id="rId3"/>
    <p:sldId id="260" r:id="rId4"/>
    <p:sldId id="284" r:id="rId5"/>
    <p:sldId id="285" r:id="rId6"/>
    <p:sldId id="286" r:id="rId7"/>
    <p:sldId id="287" r:id="rId8"/>
    <p:sldId id="288" r:id="rId9"/>
    <p:sldId id="290" r:id="rId10"/>
    <p:sldId id="289" r:id="rId11"/>
    <p:sldId id="291" r:id="rId12"/>
    <p:sldId id="292" r:id="rId13"/>
    <p:sldId id="293" r:id="rId14"/>
    <p:sldId id="294" r:id="rId15"/>
    <p:sldId id="295" r:id="rId16"/>
    <p:sldId id="296" r:id="rId17"/>
    <p:sldId id="297" r:id="rId18"/>
    <p:sldId id="298" r:id="rId19"/>
    <p:sldId id="299" r:id="rId20"/>
    <p:sldId id="300" r:id="rId21"/>
    <p:sldId id="301"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DM Serif Display" panose="020B0604020202020204" charset="0"/>
      <p:regular r:id="rId28"/>
      <p:italic r:id="rId29"/>
    </p:embeddedFont>
    <p:embeddedFont>
      <p:font typeface="Montserrat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8744EA-60A0-4240-8606-23A267647DCF}">
  <a:tblStyle styleId="{028744EA-60A0-4240-8606-23A267647DC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3" d="100"/>
          <a:sy n="203" d="100"/>
        </p:scale>
        <p:origin x="59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582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3694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419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3539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7027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3110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9196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265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5453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434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5646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525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213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5135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1271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5908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5209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00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188725" y="1028875"/>
            <a:ext cx="6766500" cy="15675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endParaRPr/>
          </a:p>
        </p:txBody>
      </p:sp>
      <p:sp>
        <p:nvSpPr>
          <p:cNvPr id="35" name="Google Shape;35;p7"/>
          <p:cNvSpPr txBox="1">
            <a:spLocks noGrp="1"/>
          </p:cNvSpPr>
          <p:nvPr>
            <p:ph type="body" idx="1"/>
          </p:nvPr>
        </p:nvSpPr>
        <p:spPr>
          <a:xfrm>
            <a:off x="1188725"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body" idx="2"/>
          </p:nvPr>
        </p:nvSpPr>
        <p:spPr>
          <a:xfrm>
            <a:off x="3524053"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7" name="Google Shape;37;p7"/>
          <p:cNvSpPr txBox="1">
            <a:spLocks noGrp="1"/>
          </p:cNvSpPr>
          <p:nvPr>
            <p:ph type="body" idx="3"/>
          </p:nvPr>
        </p:nvSpPr>
        <p:spPr>
          <a:xfrm>
            <a:off x="5859380" y="2851925"/>
            <a:ext cx="2031600" cy="1567500"/>
          </a:xfrm>
          <a:prstGeom prst="rect">
            <a:avLst/>
          </a:prstGeom>
        </p:spPr>
        <p:txBody>
          <a:bodyPr spcFirstLastPara="1" wrap="square" lIns="0" tIns="0" rIns="0" bIns="0" anchor="t" anchorCtr="0">
            <a:noAutofit/>
          </a:bodyPr>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Dark 3">
  <p:cSld name="BLANK_1_1">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61" name="Google Shape;61;p14"/>
          <p:cNvSpPr/>
          <p:nvPr/>
        </p:nvSpPr>
        <p:spPr>
          <a:xfrm rot="5400000" flipH="1">
            <a:off x="-248212"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search.stlouisfed.org/about.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p>
            <a:pPr lvl="0"/>
            <a:r>
              <a:rPr lang="en-US" dirty="0"/>
              <a:t>Finance 6500 </a:t>
            </a:r>
            <a:r>
              <a:rPr lang="en-US" dirty="0">
                <a:solidFill>
                  <a:schemeClr val="accent6"/>
                </a:solidFill>
              </a:rPr>
              <a:t>Assignment 1</a:t>
            </a:r>
            <a:br>
              <a:rPr lang="en-US" dirty="0">
                <a:solidFill>
                  <a:schemeClr val="accent6"/>
                </a:solidFill>
              </a:rPr>
            </a:br>
            <a:r>
              <a:rPr lang="en-US" sz="1800" dirty="0">
                <a:solidFill>
                  <a:schemeClr val="bg1"/>
                </a:solidFill>
              </a:rPr>
              <a:t>W</a:t>
            </a:r>
            <a:r>
              <a:rPr lang="en-US" sz="1800" dirty="0"/>
              <a:t>illem van der Schans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3.</a:t>
            </a:r>
            <a:br>
              <a:rPr lang="en" sz="4000" dirty="0">
                <a:solidFill>
                  <a:schemeClr val="accent6"/>
                </a:solidFill>
              </a:rPr>
            </a:br>
            <a:r>
              <a:rPr lang="en-US" sz="4000" dirty="0"/>
              <a:t>Web scraping</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0" name="Google Shape;138;p24">
            <a:extLst>
              <a:ext uri="{FF2B5EF4-FFF2-40B4-BE49-F238E27FC236}">
                <a16:creationId xmlns:a16="http://schemas.microsoft.com/office/drawing/2014/main" id="{FFC8526D-BE96-490D-B189-4ED8D4F0E011}"/>
              </a:ext>
            </a:extLst>
          </p:cNvPr>
          <p:cNvSpPr txBox="1">
            <a:spLocks/>
          </p:cNvSpPr>
          <p:nvPr/>
        </p:nvSpPr>
        <p:spPr>
          <a:xfrm>
            <a:off x="1188725" y="1404011"/>
            <a:ext cx="4495638" cy="27720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Intention</a:t>
            </a:r>
          </a:p>
          <a:p>
            <a:pPr marL="0" indent="0">
              <a:buFont typeface="Montserrat Light"/>
              <a:buNone/>
            </a:pPr>
            <a:r>
              <a:rPr lang="en-US" sz="1100" dirty="0"/>
              <a:t>For the web scraping part of the assignment, I wanted to find data that added information to the data set that would help the algorithms predict loan default. </a:t>
            </a:r>
          </a:p>
          <a:p>
            <a:pPr marL="0" indent="0">
              <a:buNone/>
            </a:pPr>
            <a:r>
              <a:rPr lang="en-US" sz="1100" dirty="0"/>
              <a:t>The data I collected was past </a:t>
            </a:r>
            <a:r>
              <a:rPr lang="en-US" sz="1100" dirty="0">
                <a:solidFill>
                  <a:schemeClr val="accent6"/>
                </a:solidFill>
                <a:latin typeface="Montserrat Light" panose="020B0604020202020204" charset="0"/>
              </a:rPr>
              <a:t>recession data </a:t>
            </a:r>
            <a:r>
              <a:rPr lang="en-US" sz="1100" dirty="0"/>
              <a:t>and</a:t>
            </a:r>
            <a:r>
              <a:rPr lang="en-US" sz="1100" dirty="0">
                <a:solidFill>
                  <a:schemeClr val="accent6"/>
                </a:solidFill>
                <a:latin typeface="Montserrat Light" panose="020B0604020202020204" charset="0"/>
              </a:rPr>
              <a:t> </a:t>
            </a:r>
            <a:r>
              <a:rPr lang="en-US" sz="1100" dirty="0"/>
              <a:t>came from the </a:t>
            </a:r>
            <a:r>
              <a:rPr lang="en-US" sz="1100" dirty="0">
                <a:hlinkClick r:id="rId3"/>
              </a:rPr>
              <a:t>St. Louis federal reserve</a:t>
            </a:r>
            <a:r>
              <a:rPr lang="en-US" sz="1100" dirty="0"/>
              <a:t>. I created a </a:t>
            </a:r>
            <a:r>
              <a:rPr lang="en-US" sz="1100" dirty="0">
                <a:solidFill>
                  <a:schemeClr val="accent6"/>
                </a:solidFill>
                <a:latin typeface="Montserrat Light" panose="020B0604020202020204" charset="0"/>
              </a:rPr>
              <a:t>dictionary</a:t>
            </a:r>
            <a:r>
              <a:rPr lang="en-US" sz="1100" dirty="0"/>
              <a:t> with the keys being years and the values a binominal variable that took 0 for no-recession and 1 for recession. </a:t>
            </a:r>
          </a:p>
          <a:p>
            <a:pPr marL="0" indent="0">
              <a:buFont typeface="Montserrat Light"/>
              <a:buNone/>
            </a:pPr>
            <a:r>
              <a:rPr lang="en-US" sz="1100" dirty="0"/>
              <a:t>I then created a new data column (</a:t>
            </a:r>
            <a:r>
              <a:rPr lang="en-US" sz="1100" dirty="0">
                <a:solidFill>
                  <a:schemeClr val="accent6"/>
                </a:solidFill>
                <a:latin typeface="Montserrat Light" panose="020B0604020202020204" charset="0"/>
              </a:rPr>
              <a:t>recession</a:t>
            </a:r>
            <a:r>
              <a:rPr lang="en-US" sz="1100" dirty="0"/>
              <a:t>) based on </a:t>
            </a:r>
            <a:r>
              <a:rPr lang="en-US" sz="1100" dirty="0">
                <a:solidFill>
                  <a:schemeClr val="accent6"/>
                </a:solidFill>
                <a:latin typeface="Montserrat Light" panose="020B0604020202020204" charset="0"/>
              </a:rPr>
              <a:t>ApprovedFY</a:t>
            </a:r>
            <a:r>
              <a:rPr lang="en-US" sz="1100" dirty="0"/>
              <a:t> and renamed the years in this new column to the values in the dictionary. A code excerpt can be seen on the right.</a:t>
            </a:r>
          </a:p>
        </p:txBody>
      </p:sp>
      <p:pic>
        <p:nvPicPr>
          <p:cNvPr id="2" name="Picture 1">
            <a:extLst>
              <a:ext uri="{FF2B5EF4-FFF2-40B4-BE49-F238E27FC236}">
                <a16:creationId xmlns:a16="http://schemas.microsoft.com/office/drawing/2014/main" id="{A4D64CAA-751E-4176-BE49-856B843C052D}"/>
              </a:ext>
            </a:extLst>
          </p:cNvPr>
          <p:cNvPicPr>
            <a:picLocks noChangeAspect="1"/>
          </p:cNvPicPr>
          <p:nvPr/>
        </p:nvPicPr>
        <p:blipFill>
          <a:blip r:embed="rId4"/>
          <a:stretch>
            <a:fillRect/>
          </a:stretch>
        </p:blipFill>
        <p:spPr>
          <a:xfrm>
            <a:off x="5972466" y="1779017"/>
            <a:ext cx="2811237" cy="2022049"/>
          </a:xfrm>
          <a:prstGeom prst="rect">
            <a:avLst/>
          </a:prstGeom>
        </p:spPr>
      </p:pic>
    </p:spTree>
    <p:extLst>
      <p:ext uri="{BB962C8B-B14F-4D97-AF65-F5344CB8AC3E}">
        <p14:creationId xmlns:p14="http://schemas.microsoft.com/office/powerpoint/2010/main" val="79507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r>
              <a:rPr lang="en" sz="3600" dirty="0">
                <a:solidFill>
                  <a:schemeClr val="accent6"/>
                </a:solidFill>
              </a:rPr>
              <a:t>4.</a:t>
            </a:r>
            <a:br>
              <a:rPr lang="en" dirty="0">
                <a:solidFill>
                  <a:schemeClr val="accent6"/>
                </a:solidFill>
              </a:rPr>
            </a:br>
            <a:r>
              <a:rPr lang="en-US" dirty="0"/>
              <a:t>Feature Engineering</a:t>
            </a:r>
            <a:endParaRPr dirty="0"/>
          </a:p>
        </p:txBody>
      </p:sp>
      <p:sp>
        <p:nvSpPr>
          <p:cNvPr id="3" name="Subtitle 2">
            <a:extLst>
              <a:ext uri="{FF2B5EF4-FFF2-40B4-BE49-F238E27FC236}">
                <a16:creationId xmlns:a16="http://schemas.microsoft.com/office/drawing/2014/main" id="{14B7945A-BB77-47B4-B509-8B333E1EDB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512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4.</a:t>
            </a:r>
            <a:br>
              <a:rPr lang="en" sz="4000" dirty="0">
                <a:solidFill>
                  <a:schemeClr val="accent6"/>
                </a:solidFill>
              </a:rPr>
            </a:br>
            <a:r>
              <a:rPr lang="en-US" sz="4000" dirty="0"/>
              <a:t>Feature Engineering</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10" name="Google Shape;138;p24">
            <a:extLst>
              <a:ext uri="{FF2B5EF4-FFF2-40B4-BE49-F238E27FC236}">
                <a16:creationId xmlns:a16="http://schemas.microsoft.com/office/drawing/2014/main" id="{FFC8526D-BE96-490D-B189-4ED8D4F0E011}"/>
              </a:ext>
            </a:extLst>
          </p:cNvPr>
          <p:cNvSpPr txBox="1">
            <a:spLocks/>
          </p:cNvSpPr>
          <p:nvPr/>
        </p:nvSpPr>
        <p:spPr>
          <a:xfrm>
            <a:off x="1188725" y="1404011"/>
            <a:ext cx="4495638" cy="11677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Label Encoding</a:t>
            </a:r>
          </a:p>
          <a:p>
            <a:pPr marL="0" indent="0">
              <a:buFont typeface="Montserrat Light"/>
              <a:buNone/>
            </a:pPr>
            <a:r>
              <a:rPr lang="en-US" sz="1100" dirty="0"/>
              <a:t>I label encoded </a:t>
            </a:r>
            <a:r>
              <a:rPr lang="en-US" sz="1100" dirty="0">
                <a:solidFill>
                  <a:schemeClr val="accent6"/>
                </a:solidFill>
                <a:latin typeface="Montserrat Light" panose="020B0604020202020204" charset="0"/>
              </a:rPr>
              <a:t>Bank</a:t>
            </a:r>
            <a:r>
              <a:rPr lang="en-US" sz="1100" dirty="0"/>
              <a:t> since one-hot encoding this variable created a data frame of over 5000 columns. The performance impact such a data frame has on the code execution made me decide to opt for label encoding for this variable. </a:t>
            </a:r>
          </a:p>
          <a:p>
            <a:pPr marL="0" indent="0">
              <a:buFont typeface="Montserrat Light"/>
              <a:buNone/>
            </a:pPr>
            <a:endParaRPr lang="en-US" sz="1100" dirty="0"/>
          </a:p>
          <a:p>
            <a:pPr marL="0" indent="0">
              <a:buFont typeface="Montserrat Light"/>
              <a:buNone/>
            </a:pPr>
            <a:endParaRPr lang="en-US" sz="1100" dirty="0"/>
          </a:p>
          <a:p>
            <a:pPr marL="0" indent="0">
              <a:buFont typeface="Montserrat Light"/>
              <a:buNone/>
            </a:pPr>
            <a:endParaRPr lang="en-US" sz="1100" dirty="0"/>
          </a:p>
        </p:txBody>
      </p:sp>
      <p:pic>
        <p:nvPicPr>
          <p:cNvPr id="3" name="Picture 2">
            <a:extLst>
              <a:ext uri="{FF2B5EF4-FFF2-40B4-BE49-F238E27FC236}">
                <a16:creationId xmlns:a16="http://schemas.microsoft.com/office/drawing/2014/main" id="{0180A293-DD4D-4F77-8987-45D0984EF963}"/>
              </a:ext>
            </a:extLst>
          </p:cNvPr>
          <p:cNvPicPr>
            <a:picLocks noChangeAspect="1"/>
          </p:cNvPicPr>
          <p:nvPr/>
        </p:nvPicPr>
        <p:blipFill>
          <a:blip r:embed="rId3"/>
          <a:stretch>
            <a:fillRect/>
          </a:stretch>
        </p:blipFill>
        <p:spPr>
          <a:xfrm>
            <a:off x="6348425" y="1827927"/>
            <a:ext cx="2055959" cy="743823"/>
          </a:xfrm>
          <a:prstGeom prst="rect">
            <a:avLst/>
          </a:prstGeom>
        </p:spPr>
      </p:pic>
      <p:sp>
        <p:nvSpPr>
          <p:cNvPr id="7" name="Google Shape;138;p24">
            <a:extLst>
              <a:ext uri="{FF2B5EF4-FFF2-40B4-BE49-F238E27FC236}">
                <a16:creationId xmlns:a16="http://schemas.microsoft.com/office/drawing/2014/main" id="{106B20D1-73C3-4237-834E-C821BDD2C339}"/>
              </a:ext>
            </a:extLst>
          </p:cNvPr>
          <p:cNvSpPr txBox="1">
            <a:spLocks/>
          </p:cNvSpPr>
          <p:nvPr/>
        </p:nvSpPr>
        <p:spPr>
          <a:xfrm>
            <a:off x="1188725" y="2572738"/>
            <a:ext cx="4495638" cy="9464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Skewness and Box-Cox Transformations</a:t>
            </a:r>
          </a:p>
          <a:p>
            <a:pPr marL="0" indent="0">
              <a:buFont typeface="Montserrat Light"/>
              <a:buNone/>
            </a:pPr>
            <a:r>
              <a:rPr lang="en-US" sz="1100" dirty="0"/>
              <a:t>I box-cox transformed all variables with a skew higher than </a:t>
            </a:r>
            <a:r>
              <a:rPr lang="en-US" sz="1100" dirty="0">
                <a:solidFill>
                  <a:schemeClr val="accent6"/>
                </a:solidFill>
                <a:latin typeface="Montserrat Light" panose="020B0604020202020204" charset="0"/>
              </a:rPr>
              <a:t>0.75</a:t>
            </a:r>
            <a:r>
              <a:rPr lang="en-US" sz="1100" dirty="0"/>
              <a:t> (see the table to the right). I used lambda </a:t>
            </a:r>
            <a:r>
              <a:rPr lang="en-US" sz="1100" dirty="0">
                <a:solidFill>
                  <a:schemeClr val="accent6"/>
                </a:solidFill>
                <a:latin typeface="Montserrat Light" panose="020B0604020202020204" charset="0"/>
              </a:rPr>
              <a:t>0.15</a:t>
            </a:r>
            <a:r>
              <a:rPr lang="en-US" sz="1100" dirty="0"/>
              <a:t> as this seemed to be the most used value and produced the results I wanted. </a:t>
            </a:r>
          </a:p>
          <a:p>
            <a:pPr marL="0" indent="0">
              <a:buFont typeface="Montserrat Light"/>
              <a:buNone/>
            </a:pPr>
            <a:endParaRPr lang="en-US" sz="1100" dirty="0"/>
          </a:p>
          <a:p>
            <a:pPr marL="0" indent="0">
              <a:buFont typeface="Montserrat Light"/>
              <a:buNone/>
            </a:pPr>
            <a:endParaRPr lang="en-US" sz="1100" dirty="0"/>
          </a:p>
          <a:p>
            <a:pPr marL="0" indent="0">
              <a:buFont typeface="Montserrat Light"/>
              <a:buNone/>
            </a:pPr>
            <a:endParaRPr lang="en-US" sz="1100" dirty="0"/>
          </a:p>
        </p:txBody>
      </p:sp>
      <p:pic>
        <p:nvPicPr>
          <p:cNvPr id="4" name="Picture 3">
            <a:extLst>
              <a:ext uri="{FF2B5EF4-FFF2-40B4-BE49-F238E27FC236}">
                <a16:creationId xmlns:a16="http://schemas.microsoft.com/office/drawing/2014/main" id="{F3C86AD4-C5EF-482F-B25C-2FF97D029348}"/>
              </a:ext>
            </a:extLst>
          </p:cNvPr>
          <p:cNvPicPr>
            <a:picLocks noChangeAspect="1"/>
          </p:cNvPicPr>
          <p:nvPr/>
        </p:nvPicPr>
        <p:blipFill>
          <a:blip r:embed="rId4"/>
          <a:stretch>
            <a:fillRect/>
          </a:stretch>
        </p:blipFill>
        <p:spPr>
          <a:xfrm>
            <a:off x="6936621" y="2673487"/>
            <a:ext cx="879565" cy="1706679"/>
          </a:xfrm>
          <a:prstGeom prst="rect">
            <a:avLst/>
          </a:prstGeom>
        </p:spPr>
      </p:pic>
      <p:sp>
        <p:nvSpPr>
          <p:cNvPr id="11" name="Google Shape;138;p24">
            <a:extLst>
              <a:ext uri="{FF2B5EF4-FFF2-40B4-BE49-F238E27FC236}">
                <a16:creationId xmlns:a16="http://schemas.microsoft.com/office/drawing/2014/main" id="{E1574B5E-1897-4603-9162-9D5D0ADFCD43}"/>
              </a:ext>
            </a:extLst>
          </p:cNvPr>
          <p:cNvSpPr txBox="1">
            <a:spLocks/>
          </p:cNvSpPr>
          <p:nvPr/>
        </p:nvSpPr>
        <p:spPr>
          <a:xfrm>
            <a:off x="1188725" y="3526826"/>
            <a:ext cx="4495638" cy="11677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One-Hot Encoding</a:t>
            </a:r>
          </a:p>
          <a:p>
            <a:pPr marL="0" indent="0">
              <a:buNone/>
            </a:pPr>
            <a:r>
              <a:rPr lang="en-US" sz="1100" dirty="0"/>
              <a:t>Any leftover categorical variables at this point were one-hot encoded. The variables affected were </a:t>
            </a:r>
            <a:r>
              <a:rPr lang="en-US" sz="1100" dirty="0">
                <a:solidFill>
                  <a:schemeClr val="accent6"/>
                </a:solidFill>
                <a:latin typeface="Montserrat Light" panose="020B0604020202020204" charset="0"/>
              </a:rPr>
              <a:t>'State', 'BankState', 'RevLineCr', 'LowDoc’</a:t>
            </a:r>
            <a:r>
              <a:rPr lang="en-US" sz="1100" dirty="0"/>
              <a:t>. The resulting all-data data frame had dimensions: </a:t>
            </a:r>
            <a:r>
              <a:rPr lang="en-US" sz="1100" dirty="0">
                <a:solidFill>
                  <a:schemeClr val="accent6"/>
                </a:solidFill>
                <a:latin typeface="Montserrat Light" panose="020B0604020202020204" charset="0"/>
              </a:rPr>
              <a:t>(10963, 120)</a:t>
            </a:r>
          </a:p>
          <a:p>
            <a:pPr marL="0" indent="0">
              <a:buFont typeface="Montserrat Light"/>
              <a:buNone/>
            </a:pPr>
            <a:endParaRPr lang="en-US" sz="1100" dirty="0"/>
          </a:p>
          <a:p>
            <a:pPr marL="0" indent="0">
              <a:buFont typeface="Montserrat Light"/>
              <a:buNone/>
            </a:pPr>
            <a:endParaRPr lang="en-US" sz="1100" dirty="0"/>
          </a:p>
          <a:p>
            <a:pPr marL="0" indent="0">
              <a:buFont typeface="Montserrat Light"/>
              <a:buNone/>
            </a:pPr>
            <a:endParaRPr lang="en-US" sz="1100" dirty="0"/>
          </a:p>
        </p:txBody>
      </p:sp>
    </p:spTree>
    <p:extLst>
      <p:ext uri="{BB962C8B-B14F-4D97-AF65-F5344CB8AC3E}">
        <p14:creationId xmlns:p14="http://schemas.microsoft.com/office/powerpoint/2010/main" val="326809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r>
              <a:rPr lang="en" sz="3600" dirty="0">
                <a:solidFill>
                  <a:schemeClr val="accent6"/>
                </a:solidFill>
              </a:rPr>
              <a:t>5.</a:t>
            </a:r>
            <a:br>
              <a:rPr lang="en" dirty="0">
                <a:solidFill>
                  <a:schemeClr val="accent6"/>
                </a:solidFill>
              </a:rPr>
            </a:br>
            <a:r>
              <a:rPr lang="en-US" dirty="0"/>
              <a:t>Machine Learning</a:t>
            </a:r>
            <a:endParaRPr dirty="0"/>
          </a:p>
        </p:txBody>
      </p:sp>
      <p:sp>
        <p:nvSpPr>
          <p:cNvPr id="3" name="Subtitle 2">
            <a:extLst>
              <a:ext uri="{FF2B5EF4-FFF2-40B4-BE49-F238E27FC236}">
                <a16:creationId xmlns:a16="http://schemas.microsoft.com/office/drawing/2014/main" id="{14B7945A-BB77-47B4-B509-8B333E1EDB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2006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5.</a:t>
            </a:r>
            <a:br>
              <a:rPr lang="en" sz="4000" dirty="0">
                <a:solidFill>
                  <a:schemeClr val="accent6"/>
                </a:solidFill>
              </a:rPr>
            </a:br>
            <a:r>
              <a:rPr lang="en-US" sz="4000" dirty="0"/>
              <a:t>Machine Learning</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0" name="Google Shape;138;p24">
            <a:extLst>
              <a:ext uri="{FF2B5EF4-FFF2-40B4-BE49-F238E27FC236}">
                <a16:creationId xmlns:a16="http://schemas.microsoft.com/office/drawing/2014/main" id="{FFC8526D-BE96-490D-B189-4ED8D4F0E011}"/>
              </a:ext>
            </a:extLst>
          </p:cNvPr>
          <p:cNvSpPr txBox="1">
            <a:spLocks/>
          </p:cNvSpPr>
          <p:nvPr/>
        </p:nvSpPr>
        <p:spPr>
          <a:xfrm>
            <a:off x="1188725" y="2673487"/>
            <a:ext cx="4495638" cy="16461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Evaluations</a:t>
            </a:r>
          </a:p>
          <a:p>
            <a:pPr marL="0" indent="0">
              <a:buFont typeface="Montserrat Light"/>
              <a:buNone/>
            </a:pPr>
            <a:r>
              <a:rPr lang="en-US" sz="1100" dirty="0"/>
              <a:t>I decided to do both </a:t>
            </a:r>
            <a:r>
              <a:rPr lang="en-US" sz="1100" dirty="0">
                <a:solidFill>
                  <a:schemeClr val="accent6"/>
                </a:solidFill>
                <a:latin typeface="Montserrat Light" panose="020B0604020202020204" charset="0"/>
              </a:rPr>
              <a:t>cross-validation</a:t>
            </a:r>
            <a:r>
              <a:rPr lang="en-US" sz="1100" dirty="0"/>
              <a:t> and </a:t>
            </a:r>
            <a:r>
              <a:rPr lang="en-US" sz="1100" dirty="0">
                <a:solidFill>
                  <a:schemeClr val="accent6"/>
                </a:solidFill>
                <a:latin typeface="Montserrat Light" panose="020B0604020202020204" charset="0"/>
              </a:rPr>
              <a:t>hold-out evaluation</a:t>
            </a:r>
            <a:r>
              <a:rPr lang="en-US" sz="1100" dirty="0"/>
              <a:t>. This to make sure that the results correspond. Using both evaluations allows for more insight and also shows errors in, for example, the cross-validation function, which was self-written.</a:t>
            </a:r>
          </a:p>
          <a:p>
            <a:pPr marL="0" indent="0">
              <a:buFont typeface="Montserrat Light"/>
              <a:buNone/>
            </a:pPr>
            <a:r>
              <a:rPr lang="en-US" sz="1100" dirty="0"/>
              <a:t>I did my cross-validation with </a:t>
            </a:r>
            <a:r>
              <a:rPr lang="en-US" sz="1100" dirty="0">
                <a:solidFill>
                  <a:schemeClr val="accent6"/>
                </a:solidFill>
                <a:latin typeface="Montserrat Light" panose="020B0604020202020204" charset="0"/>
              </a:rPr>
              <a:t>5 folds </a:t>
            </a:r>
            <a:r>
              <a:rPr lang="en-US" sz="1100" dirty="0"/>
              <a:t>and my hold-out evaluation with a </a:t>
            </a:r>
            <a:r>
              <a:rPr lang="en-US" sz="1100" dirty="0">
                <a:solidFill>
                  <a:schemeClr val="accent6"/>
                </a:solidFill>
                <a:latin typeface="Montserrat Light" panose="020B0604020202020204" charset="0"/>
              </a:rPr>
              <a:t>0.85 – 0.15 split</a:t>
            </a:r>
            <a:r>
              <a:rPr lang="en-US" sz="1100" dirty="0"/>
              <a:t>, using </a:t>
            </a:r>
            <a:r>
              <a:rPr lang="en-US" sz="1100" dirty="0">
                <a:solidFill>
                  <a:schemeClr val="accent6"/>
                </a:solidFill>
                <a:latin typeface="Montserrat Light" panose="020B0604020202020204" charset="0"/>
              </a:rPr>
              <a:t>random seed(123)</a:t>
            </a:r>
          </a:p>
          <a:p>
            <a:pPr marL="0" indent="0">
              <a:buFont typeface="Montserrat Light"/>
              <a:buNone/>
            </a:pPr>
            <a:endParaRPr lang="en-US" sz="1100" dirty="0"/>
          </a:p>
          <a:p>
            <a:pPr marL="0" indent="0">
              <a:buFont typeface="Montserrat Light"/>
              <a:buNone/>
            </a:pPr>
            <a:endParaRPr lang="en-US" sz="1100" dirty="0"/>
          </a:p>
        </p:txBody>
      </p:sp>
      <p:sp>
        <p:nvSpPr>
          <p:cNvPr id="11" name="Google Shape;138;p24">
            <a:extLst>
              <a:ext uri="{FF2B5EF4-FFF2-40B4-BE49-F238E27FC236}">
                <a16:creationId xmlns:a16="http://schemas.microsoft.com/office/drawing/2014/main" id="{E1574B5E-1897-4603-9162-9D5D0ADFCD43}"/>
              </a:ext>
            </a:extLst>
          </p:cNvPr>
          <p:cNvSpPr txBox="1">
            <a:spLocks/>
          </p:cNvSpPr>
          <p:nvPr/>
        </p:nvSpPr>
        <p:spPr>
          <a:xfrm>
            <a:off x="1188725" y="1399881"/>
            <a:ext cx="4495638" cy="10416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Target Measure</a:t>
            </a:r>
          </a:p>
          <a:p>
            <a:pPr marL="0" indent="0">
              <a:buNone/>
            </a:pPr>
            <a:r>
              <a:rPr lang="en-US" sz="1100" dirty="0"/>
              <a:t>Since I am running classification algorithms my target measure was the </a:t>
            </a:r>
            <a:r>
              <a:rPr lang="en-US" sz="1100" dirty="0">
                <a:solidFill>
                  <a:schemeClr val="accent6"/>
                </a:solidFill>
                <a:latin typeface="Montserrat Light" panose="020B0604020202020204" charset="0"/>
              </a:rPr>
              <a:t>accuracy</a:t>
            </a:r>
            <a:r>
              <a:rPr lang="en-US" sz="1100" dirty="0"/>
              <a:t> of the algorithms. This measure also allows me to easily compare the score to the benchmark of the majority class predictor at </a:t>
            </a:r>
            <a:r>
              <a:rPr lang="en-US" sz="1100" dirty="0">
                <a:solidFill>
                  <a:schemeClr val="accent6"/>
                </a:solidFill>
                <a:latin typeface="Montserrat Light" panose="020B0604020202020204" charset="0"/>
              </a:rPr>
              <a:t>80.56% </a:t>
            </a:r>
          </a:p>
          <a:p>
            <a:pPr marL="0" indent="0">
              <a:buFont typeface="Montserrat Light"/>
              <a:buNone/>
            </a:pPr>
            <a:endParaRPr lang="en-US" sz="1100" dirty="0"/>
          </a:p>
          <a:p>
            <a:pPr marL="0" indent="0">
              <a:buFont typeface="Montserrat Light"/>
              <a:buNone/>
            </a:pPr>
            <a:endParaRPr lang="en-US" sz="1100" dirty="0">
              <a:solidFill>
                <a:schemeClr val="accent6"/>
              </a:solidFill>
              <a:latin typeface="Montserrat Light" panose="020B0604020202020204" charset="0"/>
            </a:endParaRPr>
          </a:p>
          <a:p>
            <a:pPr marL="0" indent="0">
              <a:buFont typeface="Montserrat Light"/>
              <a:buNone/>
            </a:pPr>
            <a:endParaRPr lang="en-US" sz="1100" dirty="0"/>
          </a:p>
        </p:txBody>
      </p:sp>
      <p:pic>
        <p:nvPicPr>
          <p:cNvPr id="2" name="Picture 1">
            <a:extLst>
              <a:ext uri="{FF2B5EF4-FFF2-40B4-BE49-F238E27FC236}">
                <a16:creationId xmlns:a16="http://schemas.microsoft.com/office/drawing/2014/main" id="{45DD69C0-5218-45E6-BF8D-52BDBBA17D2C}"/>
              </a:ext>
            </a:extLst>
          </p:cNvPr>
          <p:cNvPicPr>
            <a:picLocks noChangeAspect="1"/>
          </p:cNvPicPr>
          <p:nvPr/>
        </p:nvPicPr>
        <p:blipFill>
          <a:blip r:embed="rId3"/>
          <a:stretch>
            <a:fillRect/>
          </a:stretch>
        </p:blipFill>
        <p:spPr>
          <a:xfrm>
            <a:off x="6076439" y="3028438"/>
            <a:ext cx="2876645" cy="342458"/>
          </a:xfrm>
          <a:prstGeom prst="rect">
            <a:avLst/>
          </a:prstGeom>
        </p:spPr>
      </p:pic>
      <p:pic>
        <p:nvPicPr>
          <p:cNvPr id="5" name="Picture 4">
            <a:extLst>
              <a:ext uri="{FF2B5EF4-FFF2-40B4-BE49-F238E27FC236}">
                <a16:creationId xmlns:a16="http://schemas.microsoft.com/office/drawing/2014/main" id="{E8737BBF-46BF-49CD-B2DF-A878EEBAC582}"/>
              </a:ext>
            </a:extLst>
          </p:cNvPr>
          <p:cNvPicPr>
            <a:picLocks noChangeAspect="1"/>
          </p:cNvPicPr>
          <p:nvPr/>
        </p:nvPicPr>
        <p:blipFill rotWithShape="1">
          <a:blip r:embed="rId4"/>
          <a:srcRect t="1" b="3976"/>
          <a:stretch/>
        </p:blipFill>
        <p:spPr>
          <a:xfrm>
            <a:off x="6076438" y="3550859"/>
            <a:ext cx="2876646" cy="591617"/>
          </a:xfrm>
          <a:prstGeom prst="rect">
            <a:avLst/>
          </a:prstGeom>
        </p:spPr>
      </p:pic>
    </p:spTree>
    <p:extLst>
      <p:ext uri="{BB962C8B-B14F-4D97-AF65-F5344CB8AC3E}">
        <p14:creationId xmlns:p14="http://schemas.microsoft.com/office/powerpoint/2010/main" val="1134438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5.</a:t>
            </a:r>
            <a:br>
              <a:rPr lang="en" sz="4000" dirty="0">
                <a:solidFill>
                  <a:schemeClr val="accent6"/>
                </a:solidFill>
              </a:rPr>
            </a:br>
            <a:r>
              <a:rPr lang="en-US" sz="4000" dirty="0"/>
              <a:t>Machine Learning</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1" name="Google Shape;138;p24">
            <a:extLst>
              <a:ext uri="{FF2B5EF4-FFF2-40B4-BE49-F238E27FC236}">
                <a16:creationId xmlns:a16="http://schemas.microsoft.com/office/drawing/2014/main" id="{E1574B5E-1897-4603-9162-9D5D0ADFCD43}"/>
              </a:ext>
            </a:extLst>
          </p:cNvPr>
          <p:cNvSpPr txBox="1">
            <a:spLocks/>
          </p:cNvSpPr>
          <p:nvPr/>
        </p:nvSpPr>
        <p:spPr>
          <a:xfrm>
            <a:off x="1188725" y="1399880"/>
            <a:ext cx="4495638" cy="30965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Algorithms</a:t>
            </a:r>
          </a:p>
          <a:p>
            <a:pPr marL="0" indent="0">
              <a:buNone/>
            </a:pPr>
            <a:r>
              <a:rPr lang="en-US" sz="1100" dirty="0"/>
              <a:t>I decided to run 4 classification algorithms, after which I could evaluate each one and select one or two for the final predictions. The algorithms are  </a:t>
            </a:r>
            <a:r>
              <a:rPr lang="en-US" sz="1100" dirty="0">
                <a:solidFill>
                  <a:schemeClr val="accent6"/>
                </a:solidFill>
                <a:latin typeface="Montserrat Light" panose="020B0604020202020204" charset="0"/>
              </a:rPr>
              <a:t>Random Forest Classification, Support Vector Classification, K Neighbors Classifier, and XGBoost.</a:t>
            </a:r>
          </a:p>
          <a:p>
            <a:pPr marL="0" indent="0">
              <a:buNone/>
            </a:pPr>
            <a:r>
              <a:rPr lang="en-US" sz="1100" b="1" dirty="0"/>
              <a:t>Hyperparameters</a:t>
            </a:r>
          </a:p>
          <a:p>
            <a:pPr marL="0" indent="0">
              <a:buNone/>
            </a:pPr>
            <a:r>
              <a:rPr lang="en-US" sz="1100" dirty="0"/>
              <a:t>I wanted my algorithms to be </a:t>
            </a:r>
            <a:r>
              <a:rPr lang="en-US" sz="1100" dirty="0">
                <a:solidFill>
                  <a:schemeClr val="accent6"/>
                </a:solidFill>
                <a:latin typeface="Montserrat Light" panose="020B0604020202020204" charset="0"/>
              </a:rPr>
              <a:t>conservative</a:t>
            </a:r>
            <a:r>
              <a:rPr lang="en-US" sz="1100" dirty="0"/>
              <a:t> to combat overfitting on the data set. Hyperparameter settings are shown in the excerpt on the right. Conservative settings can be seen in KNN with 5 Neighbors and XGB with a learning rate of 0.1 (default=0.3). Added parameters are settings for parallel processing where possible, which dramatically lowered the run-time of the Notebook with a final time of </a:t>
            </a:r>
            <a:r>
              <a:rPr lang="en-US" sz="1100" dirty="0">
                <a:solidFill>
                  <a:schemeClr val="accent6"/>
                </a:solidFill>
                <a:latin typeface="Montserrat Light" panose="020B0604020202020204" charset="0"/>
              </a:rPr>
              <a:t>101 seconds</a:t>
            </a:r>
            <a:r>
              <a:rPr lang="en-US" sz="1100" dirty="0"/>
              <a:t>.</a:t>
            </a:r>
            <a:endParaRPr lang="en-US" sz="1100" dirty="0">
              <a:solidFill>
                <a:schemeClr val="accent6"/>
              </a:solidFill>
              <a:latin typeface="Montserrat Light" panose="020B0604020202020204" charset="0"/>
            </a:endParaRPr>
          </a:p>
          <a:p>
            <a:pPr marL="0" indent="0">
              <a:buFont typeface="Montserrat Light"/>
              <a:buNone/>
            </a:pPr>
            <a:endParaRPr lang="en-US" sz="1100" dirty="0"/>
          </a:p>
          <a:p>
            <a:pPr marL="0" indent="0">
              <a:buFont typeface="Montserrat Light"/>
              <a:buNone/>
            </a:pPr>
            <a:endParaRPr lang="en-US" sz="1100" dirty="0">
              <a:solidFill>
                <a:schemeClr val="accent6"/>
              </a:solidFill>
              <a:latin typeface="Montserrat Light" panose="020B0604020202020204" charset="0"/>
            </a:endParaRPr>
          </a:p>
          <a:p>
            <a:pPr marL="0" indent="0">
              <a:buFont typeface="Montserrat Light"/>
              <a:buNone/>
            </a:pPr>
            <a:endParaRPr lang="en-US" sz="1100" dirty="0"/>
          </a:p>
        </p:txBody>
      </p:sp>
      <p:pic>
        <p:nvPicPr>
          <p:cNvPr id="3" name="Picture 2">
            <a:extLst>
              <a:ext uri="{FF2B5EF4-FFF2-40B4-BE49-F238E27FC236}">
                <a16:creationId xmlns:a16="http://schemas.microsoft.com/office/drawing/2014/main" id="{E6BFD5C8-0689-4C95-9E4E-ADADA4F4DC71}"/>
              </a:ext>
            </a:extLst>
          </p:cNvPr>
          <p:cNvPicPr>
            <a:picLocks noChangeAspect="1"/>
          </p:cNvPicPr>
          <p:nvPr/>
        </p:nvPicPr>
        <p:blipFill>
          <a:blip r:embed="rId3"/>
          <a:stretch>
            <a:fillRect/>
          </a:stretch>
        </p:blipFill>
        <p:spPr>
          <a:xfrm>
            <a:off x="5934802" y="3253911"/>
            <a:ext cx="3018282" cy="979417"/>
          </a:xfrm>
          <a:prstGeom prst="rect">
            <a:avLst/>
          </a:prstGeom>
        </p:spPr>
      </p:pic>
      <p:pic>
        <p:nvPicPr>
          <p:cNvPr id="4" name="Picture 3">
            <a:extLst>
              <a:ext uri="{FF2B5EF4-FFF2-40B4-BE49-F238E27FC236}">
                <a16:creationId xmlns:a16="http://schemas.microsoft.com/office/drawing/2014/main" id="{9B8520A3-9189-493E-ACD9-EC7B9BE37B37}"/>
              </a:ext>
            </a:extLst>
          </p:cNvPr>
          <p:cNvPicPr>
            <a:picLocks noChangeAspect="1"/>
          </p:cNvPicPr>
          <p:nvPr/>
        </p:nvPicPr>
        <p:blipFill>
          <a:blip r:embed="rId4"/>
          <a:stretch>
            <a:fillRect/>
          </a:stretch>
        </p:blipFill>
        <p:spPr>
          <a:xfrm>
            <a:off x="6301558" y="1451227"/>
            <a:ext cx="2284770" cy="1496918"/>
          </a:xfrm>
          <a:prstGeom prst="rect">
            <a:avLst/>
          </a:prstGeom>
        </p:spPr>
      </p:pic>
    </p:spTree>
    <p:extLst>
      <p:ext uri="{BB962C8B-B14F-4D97-AF65-F5344CB8AC3E}">
        <p14:creationId xmlns:p14="http://schemas.microsoft.com/office/powerpoint/2010/main" val="259637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5.</a:t>
            </a:r>
            <a:br>
              <a:rPr lang="en" sz="4000" dirty="0">
                <a:solidFill>
                  <a:schemeClr val="accent6"/>
                </a:solidFill>
              </a:rPr>
            </a:br>
            <a:r>
              <a:rPr lang="en-US" sz="4000" dirty="0"/>
              <a:t>Machine Learning</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1" name="Google Shape;138;p24">
            <a:extLst>
              <a:ext uri="{FF2B5EF4-FFF2-40B4-BE49-F238E27FC236}">
                <a16:creationId xmlns:a16="http://schemas.microsoft.com/office/drawing/2014/main" id="{E1574B5E-1897-4603-9162-9D5D0ADFCD43}"/>
              </a:ext>
            </a:extLst>
          </p:cNvPr>
          <p:cNvSpPr txBox="1">
            <a:spLocks/>
          </p:cNvSpPr>
          <p:nvPr/>
        </p:nvSpPr>
        <p:spPr>
          <a:xfrm>
            <a:off x="1188725" y="1399880"/>
            <a:ext cx="4495638" cy="13452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Evaluation Code</a:t>
            </a:r>
          </a:p>
          <a:p>
            <a:pPr marL="0" indent="0">
              <a:buNone/>
            </a:pPr>
            <a:r>
              <a:rPr lang="en-US" sz="1100" dirty="0"/>
              <a:t>The code I used to evaluate all models is shown below. This code outputs a </a:t>
            </a:r>
            <a:r>
              <a:rPr lang="en-US" sz="1100" dirty="0">
                <a:solidFill>
                  <a:schemeClr val="accent6"/>
                </a:solidFill>
                <a:latin typeface="Montserrat Light" panose="020B0604020202020204" charset="0"/>
              </a:rPr>
              <a:t>cross-validation accuracy score</a:t>
            </a:r>
            <a:r>
              <a:rPr lang="en-US" sz="1100" dirty="0"/>
              <a:t>, an </a:t>
            </a:r>
            <a:r>
              <a:rPr lang="en-US" sz="1100" dirty="0">
                <a:solidFill>
                  <a:schemeClr val="accent6"/>
                </a:solidFill>
                <a:latin typeface="Montserrat Light" panose="020B0604020202020204" charset="0"/>
              </a:rPr>
              <a:t>in-sample old-out score, </a:t>
            </a:r>
            <a:r>
              <a:rPr lang="en-US" sz="1100" dirty="0"/>
              <a:t>and an </a:t>
            </a:r>
            <a:r>
              <a:rPr lang="en-US" sz="1100" dirty="0">
                <a:solidFill>
                  <a:schemeClr val="accent6"/>
                </a:solidFill>
                <a:latin typeface="Montserrat Light" panose="020B0604020202020204" charset="0"/>
              </a:rPr>
              <a:t>out-of-sample hold-out score</a:t>
            </a:r>
            <a:r>
              <a:rPr lang="en-US" sz="1100" dirty="0"/>
              <a:t>. An example output can be seen on the right as well.</a:t>
            </a:r>
            <a:endParaRPr lang="en-US" sz="1100" dirty="0">
              <a:solidFill>
                <a:schemeClr val="accent6"/>
              </a:solidFill>
              <a:latin typeface="Montserrat Light" panose="020B0604020202020204" charset="0"/>
            </a:endParaRPr>
          </a:p>
          <a:p>
            <a:pPr marL="0" indent="0">
              <a:buFont typeface="Montserrat Light"/>
              <a:buNone/>
            </a:pPr>
            <a:endParaRPr lang="en-US" sz="1100" dirty="0"/>
          </a:p>
          <a:p>
            <a:pPr marL="0" indent="0">
              <a:buFont typeface="Montserrat Light"/>
              <a:buNone/>
            </a:pPr>
            <a:endParaRPr lang="en-US" sz="1100" dirty="0">
              <a:solidFill>
                <a:schemeClr val="accent6"/>
              </a:solidFill>
              <a:latin typeface="Montserrat Light" panose="020B0604020202020204" charset="0"/>
            </a:endParaRPr>
          </a:p>
          <a:p>
            <a:pPr marL="0" indent="0">
              <a:buFont typeface="Montserrat Light"/>
              <a:buNone/>
            </a:pPr>
            <a:endParaRPr lang="en-US" sz="1100" dirty="0"/>
          </a:p>
        </p:txBody>
      </p:sp>
      <p:pic>
        <p:nvPicPr>
          <p:cNvPr id="2" name="Picture 1">
            <a:extLst>
              <a:ext uri="{FF2B5EF4-FFF2-40B4-BE49-F238E27FC236}">
                <a16:creationId xmlns:a16="http://schemas.microsoft.com/office/drawing/2014/main" id="{8728BD85-13B8-4669-A8D0-AB04EA411421}"/>
              </a:ext>
            </a:extLst>
          </p:cNvPr>
          <p:cNvPicPr>
            <a:picLocks noChangeAspect="1"/>
          </p:cNvPicPr>
          <p:nvPr/>
        </p:nvPicPr>
        <p:blipFill>
          <a:blip r:embed="rId3"/>
          <a:stretch>
            <a:fillRect/>
          </a:stretch>
        </p:blipFill>
        <p:spPr>
          <a:xfrm>
            <a:off x="1188725" y="2861734"/>
            <a:ext cx="4456840" cy="1345289"/>
          </a:xfrm>
          <a:prstGeom prst="rect">
            <a:avLst/>
          </a:prstGeom>
        </p:spPr>
      </p:pic>
      <p:pic>
        <p:nvPicPr>
          <p:cNvPr id="5" name="Picture 4">
            <a:extLst>
              <a:ext uri="{FF2B5EF4-FFF2-40B4-BE49-F238E27FC236}">
                <a16:creationId xmlns:a16="http://schemas.microsoft.com/office/drawing/2014/main" id="{5D508AFE-8A3E-467D-BA93-46D99B43AD44}"/>
              </a:ext>
            </a:extLst>
          </p:cNvPr>
          <p:cNvPicPr>
            <a:picLocks noChangeAspect="1"/>
          </p:cNvPicPr>
          <p:nvPr/>
        </p:nvPicPr>
        <p:blipFill>
          <a:blip r:embed="rId4"/>
          <a:stretch>
            <a:fillRect/>
          </a:stretch>
        </p:blipFill>
        <p:spPr>
          <a:xfrm>
            <a:off x="6385881" y="1399880"/>
            <a:ext cx="2018503" cy="1627251"/>
          </a:xfrm>
          <a:prstGeom prst="rect">
            <a:avLst/>
          </a:prstGeom>
        </p:spPr>
      </p:pic>
    </p:spTree>
    <p:extLst>
      <p:ext uri="{BB962C8B-B14F-4D97-AF65-F5344CB8AC3E}">
        <p14:creationId xmlns:p14="http://schemas.microsoft.com/office/powerpoint/2010/main" val="317529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5.</a:t>
            </a:r>
            <a:br>
              <a:rPr lang="en" sz="4000" dirty="0">
                <a:solidFill>
                  <a:schemeClr val="accent6"/>
                </a:solidFill>
              </a:rPr>
            </a:br>
            <a:r>
              <a:rPr lang="en-US" sz="4000" dirty="0"/>
              <a:t>Machine Learning</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11" name="Google Shape;138;p24">
            <a:extLst>
              <a:ext uri="{FF2B5EF4-FFF2-40B4-BE49-F238E27FC236}">
                <a16:creationId xmlns:a16="http://schemas.microsoft.com/office/drawing/2014/main" id="{E1574B5E-1897-4603-9162-9D5D0ADFCD43}"/>
              </a:ext>
            </a:extLst>
          </p:cNvPr>
          <p:cNvSpPr txBox="1">
            <a:spLocks/>
          </p:cNvSpPr>
          <p:nvPr/>
        </p:nvSpPr>
        <p:spPr>
          <a:xfrm>
            <a:off x="1188725" y="1399879"/>
            <a:ext cx="4495638" cy="17015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Outcome </a:t>
            </a:r>
          </a:p>
          <a:p>
            <a:pPr marL="0" indent="0">
              <a:buFont typeface="Montserrat Light"/>
              <a:buNone/>
            </a:pPr>
            <a:r>
              <a:rPr lang="en-US" sz="1100" dirty="0"/>
              <a:t>To the right, the plotted cross-validation scores per algorithm can be seen. As is evident, </a:t>
            </a:r>
            <a:r>
              <a:rPr lang="en-US" sz="1100" dirty="0">
                <a:solidFill>
                  <a:schemeClr val="accent6"/>
                </a:solidFill>
                <a:latin typeface="Montserrat Light" panose="020B0604020202020204" charset="0"/>
              </a:rPr>
              <a:t>Random Forest Classification </a:t>
            </a:r>
            <a:r>
              <a:rPr lang="en-US" sz="1100" dirty="0"/>
              <a:t>and </a:t>
            </a:r>
            <a:r>
              <a:rPr lang="en-US" sz="1100" dirty="0">
                <a:solidFill>
                  <a:schemeClr val="accent6"/>
                </a:solidFill>
                <a:latin typeface="Montserrat Light" panose="020B0604020202020204" charset="0"/>
              </a:rPr>
              <a:t>XGBoost</a:t>
            </a:r>
            <a:r>
              <a:rPr lang="en-US" sz="1100" dirty="0"/>
              <a:t> have the best cross-validation accuracy scores of 93.8% and 94.9% respectively. Below the outputs can be seen of the hold-out evaluation. I chose to predict with both of these algorithms in the Applet since they are both sufficiently accurate. </a:t>
            </a:r>
            <a:endParaRPr lang="en-US" sz="1100" dirty="0">
              <a:solidFill>
                <a:schemeClr val="accent6"/>
              </a:solidFill>
              <a:latin typeface="Montserrat Light" panose="020B0604020202020204" charset="0"/>
            </a:endParaRPr>
          </a:p>
          <a:p>
            <a:pPr marL="0" indent="0">
              <a:buFont typeface="Montserrat Light"/>
              <a:buNone/>
            </a:pPr>
            <a:endParaRPr lang="en-US" sz="1100" dirty="0"/>
          </a:p>
          <a:p>
            <a:pPr marL="0" indent="0">
              <a:buFont typeface="Montserrat Light"/>
              <a:buNone/>
            </a:pPr>
            <a:endParaRPr lang="en-US" sz="1100" dirty="0">
              <a:solidFill>
                <a:schemeClr val="accent6"/>
              </a:solidFill>
              <a:latin typeface="Montserrat Light" panose="020B0604020202020204" charset="0"/>
            </a:endParaRPr>
          </a:p>
          <a:p>
            <a:pPr marL="0" indent="0">
              <a:buFont typeface="Montserrat Light"/>
              <a:buNone/>
            </a:pPr>
            <a:endParaRPr lang="en-US" sz="1100" dirty="0"/>
          </a:p>
        </p:txBody>
      </p:sp>
      <p:pic>
        <p:nvPicPr>
          <p:cNvPr id="5" name="Picture 4">
            <a:extLst>
              <a:ext uri="{FF2B5EF4-FFF2-40B4-BE49-F238E27FC236}">
                <a16:creationId xmlns:a16="http://schemas.microsoft.com/office/drawing/2014/main" id="{5D508AFE-8A3E-467D-BA93-46D99B43AD44}"/>
              </a:ext>
            </a:extLst>
          </p:cNvPr>
          <p:cNvPicPr>
            <a:picLocks noChangeAspect="1"/>
          </p:cNvPicPr>
          <p:nvPr/>
        </p:nvPicPr>
        <p:blipFill>
          <a:blip r:embed="rId3"/>
          <a:srcRect/>
          <a:stretch/>
        </p:blipFill>
        <p:spPr>
          <a:xfrm>
            <a:off x="6208523" y="1697495"/>
            <a:ext cx="2470211" cy="1748509"/>
          </a:xfrm>
          <a:prstGeom prst="rect">
            <a:avLst/>
          </a:prstGeom>
        </p:spPr>
      </p:pic>
      <p:pic>
        <p:nvPicPr>
          <p:cNvPr id="3" name="Picture 2">
            <a:extLst>
              <a:ext uri="{FF2B5EF4-FFF2-40B4-BE49-F238E27FC236}">
                <a16:creationId xmlns:a16="http://schemas.microsoft.com/office/drawing/2014/main" id="{A0F20DE8-6186-4295-B451-309921755CE9}"/>
              </a:ext>
            </a:extLst>
          </p:cNvPr>
          <p:cNvPicPr>
            <a:picLocks noChangeAspect="1"/>
          </p:cNvPicPr>
          <p:nvPr/>
        </p:nvPicPr>
        <p:blipFill>
          <a:blip r:embed="rId4"/>
          <a:stretch>
            <a:fillRect/>
          </a:stretch>
        </p:blipFill>
        <p:spPr>
          <a:xfrm>
            <a:off x="1306560" y="3266385"/>
            <a:ext cx="1799824" cy="1501217"/>
          </a:xfrm>
          <a:prstGeom prst="rect">
            <a:avLst/>
          </a:prstGeom>
        </p:spPr>
      </p:pic>
      <p:pic>
        <p:nvPicPr>
          <p:cNvPr id="4" name="Picture 3">
            <a:extLst>
              <a:ext uri="{FF2B5EF4-FFF2-40B4-BE49-F238E27FC236}">
                <a16:creationId xmlns:a16="http://schemas.microsoft.com/office/drawing/2014/main" id="{B588E136-2353-41C1-9F85-493B28B02F75}"/>
              </a:ext>
            </a:extLst>
          </p:cNvPr>
          <p:cNvPicPr>
            <a:picLocks noChangeAspect="1"/>
          </p:cNvPicPr>
          <p:nvPr/>
        </p:nvPicPr>
        <p:blipFill>
          <a:blip r:embed="rId5"/>
          <a:stretch>
            <a:fillRect/>
          </a:stretch>
        </p:blipFill>
        <p:spPr>
          <a:xfrm>
            <a:off x="3762026" y="3266385"/>
            <a:ext cx="1790854" cy="1501217"/>
          </a:xfrm>
          <a:prstGeom prst="rect">
            <a:avLst/>
          </a:prstGeom>
        </p:spPr>
      </p:pic>
    </p:spTree>
    <p:extLst>
      <p:ext uri="{BB962C8B-B14F-4D97-AF65-F5344CB8AC3E}">
        <p14:creationId xmlns:p14="http://schemas.microsoft.com/office/powerpoint/2010/main" val="1452497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r>
              <a:rPr lang="en" sz="3600" dirty="0">
                <a:solidFill>
                  <a:schemeClr val="accent6"/>
                </a:solidFill>
              </a:rPr>
              <a:t>6.</a:t>
            </a:r>
            <a:br>
              <a:rPr lang="en" dirty="0">
                <a:solidFill>
                  <a:schemeClr val="accent6"/>
                </a:solidFill>
              </a:rPr>
            </a:br>
            <a:r>
              <a:rPr lang="en-US" dirty="0"/>
              <a:t>Applet</a:t>
            </a:r>
            <a:endParaRPr dirty="0"/>
          </a:p>
        </p:txBody>
      </p:sp>
      <p:sp>
        <p:nvSpPr>
          <p:cNvPr id="3" name="Subtitle 2">
            <a:extLst>
              <a:ext uri="{FF2B5EF4-FFF2-40B4-BE49-F238E27FC236}">
                <a16:creationId xmlns:a16="http://schemas.microsoft.com/office/drawing/2014/main" id="{14B7945A-BB77-47B4-B509-8B333E1EDB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218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6.</a:t>
            </a:r>
            <a:br>
              <a:rPr lang="en" sz="4000" dirty="0">
                <a:solidFill>
                  <a:schemeClr val="accent6"/>
                </a:solidFill>
              </a:rPr>
            </a:br>
            <a:r>
              <a:rPr lang="en-US" sz="4000" dirty="0"/>
              <a:t>Applet</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11" name="Google Shape;138;p24">
            <a:extLst>
              <a:ext uri="{FF2B5EF4-FFF2-40B4-BE49-F238E27FC236}">
                <a16:creationId xmlns:a16="http://schemas.microsoft.com/office/drawing/2014/main" id="{E1574B5E-1897-4603-9162-9D5D0ADFCD43}"/>
              </a:ext>
            </a:extLst>
          </p:cNvPr>
          <p:cNvSpPr txBox="1">
            <a:spLocks/>
          </p:cNvSpPr>
          <p:nvPr/>
        </p:nvSpPr>
        <p:spPr>
          <a:xfrm>
            <a:off x="1188725" y="1399881"/>
            <a:ext cx="4495638" cy="349734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Objective</a:t>
            </a:r>
          </a:p>
          <a:p>
            <a:pPr marL="0" indent="0">
              <a:buNone/>
            </a:pPr>
            <a:r>
              <a:rPr lang="en-US" sz="1100" dirty="0"/>
              <a:t>The objective of the applet is to allow loan officers to qualify a business for a potential loan. I set a personal objective for myself, namely that the applet has to be </a:t>
            </a:r>
            <a:r>
              <a:rPr lang="en-US" sz="1100" dirty="0">
                <a:solidFill>
                  <a:schemeClr val="accent6"/>
                </a:solidFill>
                <a:latin typeface="Montserrat Light" panose="020B0604020202020204" charset="0"/>
              </a:rPr>
              <a:t>standalone</a:t>
            </a:r>
            <a:r>
              <a:rPr lang="en-US" sz="1100" dirty="0"/>
              <a:t> from the machine learning code. This made the applet code longer (657 lines) however, now it can be used on any computer without having to run trough the Machine learning code first to train models. I also uploaded all data to </a:t>
            </a:r>
            <a:r>
              <a:rPr lang="en-US" sz="1100" dirty="0">
                <a:solidFill>
                  <a:schemeClr val="accent6"/>
                </a:solidFill>
                <a:latin typeface="Montserrat Light" panose="020B0604020202020204" charset="0"/>
              </a:rPr>
              <a:t>GitHub</a:t>
            </a:r>
            <a:r>
              <a:rPr lang="en-US" sz="1100" dirty="0"/>
              <a:t> to be able to pull data directly from the internet further allowing the app to be standalone from any environment. The applet also incorporates the </a:t>
            </a:r>
            <a:r>
              <a:rPr lang="en-US" sz="1100" dirty="0">
                <a:solidFill>
                  <a:schemeClr val="accent6"/>
                </a:solidFill>
                <a:latin typeface="Montserrat Light" panose="020B0604020202020204" charset="0"/>
              </a:rPr>
              <a:t>web scraping</a:t>
            </a:r>
            <a:r>
              <a:rPr lang="en-US" sz="1100" dirty="0"/>
              <a:t> column Recession.  </a:t>
            </a:r>
          </a:p>
          <a:p>
            <a:pPr marL="0" indent="0">
              <a:buNone/>
            </a:pPr>
            <a:r>
              <a:rPr lang="en-US" sz="1100" b="1" dirty="0"/>
              <a:t>Use</a:t>
            </a:r>
          </a:p>
          <a:p>
            <a:pPr marL="0" indent="0">
              <a:buNone/>
            </a:pPr>
            <a:r>
              <a:rPr lang="en-US" sz="1100" dirty="0"/>
              <a:t>The applet is a tool and therefore has an </a:t>
            </a:r>
            <a:r>
              <a:rPr lang="en-US" sz="1100" dirty="0">
                <a:solidFill>
                  <a:schemeClr val="accent6"/>
                </a:solidFill>
                <a:latin typeface="Montserrat Light" panose="020B0604020202020204" charset="0"/>
              </a:rPr>
              <a:t>advisory role </a:t>
            </a:r>
            <a:r>
              <a:rPr lang="en-US" sz="1100" dirty="0"/>
              <a:t>in the process it, therefore, outputs only objective results and no implication, the means possible output is as follows: e.g., </a:t>
            </a:r>
            <a:r>
              <a:rPr lang="en-US" sz="1100" dirty="0">
                <a:solidFill>
                  <a:schemeClr val="accent6"/>
                </a:solidFill>
                <a:latin typeface="Montserrat Light" panose="020B0604020202020204" charset="0"/>
              </a:rPr>
              <a:t>“No Default predicted”</a:t>
            </a:r>
            <a:r>
              <a:rPr lang="en-US" sz="1100" dirty="0"/>
              <a:t> and </a:t>
            </a:r>
            <a:r>
              <a:rPr lang="en-US" sz="1100" dirty="0">
                <a:solidFill>
                  <a:schemeClr val="accent6"/>
                </a:solidFill>
                <a:latin typeface="Montserrat Light" panose="020B0604020202020204" charset="0"/>
              </a:rPr>
              <a:t>“Only Random Forest predicts Default.”</a:t>
            </a:r>
          </a:p>
          <a:p>
            <a:pPr marL="0" indent="0">
              <a:buNone/>
            </a:pPr>
            <a:endParaRPr lang="en-US" sz="1100" dirty="0"/>
          </a:p>
          <a:p>
            <a:pPr marL="0" indent="0">
              <a:buNone/>
            </a:pPr>
            <a:endParaRPr lang="en-US" sz="1100" dirty="0"/>
          </a:p>
          <a:p>
            <a:pPr marL="0" indent="0">
              <a:buNone/>
            </a:pPr>
            <a:endParaRPr lang="en-US" sz="1100" dirty="0"/>
          </a:p>
          <a:p>
            <a:pPr marL="0" indent="0">
              <a:buFont typeface="Montserrat Light"/>
              <a:buNone/>
            </a:pPr>
            <a:endParaRPr lang="en-US" sz="1100" dirty="0">
              <a:solidFill>
                <a:schemeClr val="accent6"/>
              </a:solidFill>
              <a:latin typeface="Montserrat Light" panose="020B0604020202020204" charset="0"/>
            </a:endParaRPr>
          </a:p>
          <a:p>
            <a:pPr marL="0" indent="0">
              <a:buFont typeface="Montserrat Light"/>
              <a:buNone/>
            </a:pPr>
            <a:endParaRPr lang="en-US" sz="1100" dirty="0"/>
          </a:p>
        </p:txBody>
      </p:sp>
      <p:pic>
        <p:nvPicPr>
          <p:cNvPr id="3" name="Picture 2">
            <a:extLst>
              <a:ext uri="{FF2B5EF4-FFF2-40B4-BE49-F238E27FC236}">
                <a16:creationId xmlns:a16="http://schemas.microsoft.com/office/drawing/2014/main" id="{F426A887-E6E3-48FC-9768-5A8E5B4DA09F}"/>
              </a:ext>
            </a:extLst>
          </p:cNvPr>
          <p:cNvPicPr>
            <a:picLocks noChangeAspect="1"/>
          </p:cNvPicPr>
          <p:nvPr/>
        </p:nvPicPr>
        <p:blipFill>
          <a:blip r:embed="rId3"/>
          <a:stretch>
            <a:fillRect/>
          </a:stretch>
        </p:blipFill>
        <p:spPr>
          <a:xfrm>
            <a:off x="5911412" y="1781077"/>
            <a:ext cx="2772036" cy="2734952"/>
          </a:xfrm>
          <a:prstGeom prst="rect">
            <a:avLst/>
          </a:prstGeom>
        </p:spPr>
      </p:pic>
    </p:spTree>
    <p:extLst>
      <p:ext uri="{BB962C8B-B14F-4D97-AF65-F5344CB8AC3E}">
        <p14:creationId xmlns:p14="http://schemas.microsoft.com/office/powerpoint/2010/main" val="34437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5"/>
          <p:cNvSpPr txBox="1">
            <a:spLocks noGrp="1"/>
          </p:cNvSpPr>
          <p:nvPr>
            <p:ph type="title" idx="4294967295"/>
          </p:nvPr>
        </p:nvSpPr>
        <p:spPr>
          <a:xfrm>
            <a:off x="1188725" y="1105075"/>
            <a:ext cx="3302700" cy="56818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dirty="0">
                <a:solidFill>
                  <a:schemeClr val="accent6"/>
                </a:solidFill>
              </a:rPr>
              <a:t>Outline</a:t>
            </a:r>
            <a:endParaRPr sz="3600" dirty="0"/>
          </a:p>
        </p:txBody>
      </p:sp>
      <p:sp>
        <p:nvSpPr>
          <p:cNvPr id="148" name="Google Shape;148;p25"/>
          <p:cNvSpPr txBox="1">
            <a:spLocks noGrp="1"/>
          </p:cNvSpPr>
          <p:nvPr>
            <p:ph type="body" idx="4294967295"/>
          </p:nvPr>
        </p:nvSpPr>
        <p:spPr>
          <a:xfrm>
            <a:off x="1188725" y="1673258"/>
            <a:ext cx="3302700" cy="2669967"/>
          </a:xfrm>
          <a:prstGeom prst="rect">
            <a:avLst/>
          </a:prstGeom>
        </p:spPr>
        <p:txBody>
          <a:bodyPr spcFirstLastPara="1" wrap="square" lIns="0" tIns="0" rIns="0" bIns="0" anchor="t" anchorCtr="0">
            <a:noAutofit/>
          </a:bodyPr>
          <a:lstStyle/>
          <a:p>
            <a:pPr marL="342900" lvl="0" indent="-342900" algn="l" rtl="0">
              <a:spcBef>
                <a:spcPts val="600"/>
              </a:spcBef>
              <a:spcAft>
                <a:spcPts val="0"/>
              </a:spcAft>
              <a:buAutoNum type="arabicPeriod"/>
            </a:pPr>
            <a:r>
              <a:rPr lang="en-US" dirty="0"/>
              <a:t>Target Variable</a:t>
            </a:r>
          </a:p>
          <a:p>
            <a:pPr marL="342900" lvl="0" indent="-342900" algn="l" rtl="0">
              <a:spcBef>
                <a:spcPts val="600"/>
              </a:spcBef>
              <a:spcAft>
                <a:spcPts val="0"/>
              </a:spcAft>
              <a:buAutoNum type="arabicPeriod"/>
            </a:pPr>
            <a:r>
              <a:rPr lang="en-US" dirty="0"/>
              <a:t>Data Cleaning</a:t>
            </a:r>
          </a:p>
          <a:p>
            <a:pPr marL="342900" lvl="0" indent="-342900" algn="l" rtl="0">
              <a:spcBef>
                <a:spcPts val="600"/>
              </a:spcBef>
              <a:spcAft>
                <a:spcPts val="0"/>
              </a:spcAft>
              <a:buAutoNum type="arabicPeriod"/>
            </a:pPr>
            <a:r>
              <a:rPr lang="en-US" dirty="0"/>
              <a:t>Web scraping</a:t>
            </a:r>
          </a:p>
          <a:p>
            <a:pPr marL="342900" lvl="0" indent="-342900" algn="l" rtl="0">
              <a:spcBef>
                <a:spcPts val="600"/>
              </a:spcBef>
              <a:spcAft>
                <a:spcPts val="0"/>
              </a:spcAft>
              <a:buAutoNum type="arabicPeriod"/>
            </a:pPr>
            <a:r>
              <a:rPr lang="en-US" dirty="0"/>
              <a:t>Feature Engineering</a:t>
            </a:r>
          </a:p>
          <a:p>
            <a:pPr marL="342900" lvl="0" indent="-342900" algn="l" rtl="0">
              <a:spcBef>
                <a:spcPts val="600"/>
              </a:spcBef>
              <a:spcAft>
                <a:spcPts val="0"/>
              </a:spcAft>
              <a:buAutoNum type="arabicPeriod"/>
            </a:pPr>
            <a:r>
              <a:rPr lang="en-US" dirty="0"/>
              <a:t>Machine Learning</a:t>
            </a:r>
          </a:p>
          <a:p>
            <a:pPr marL="342900" lvl="0" indent="-342900" algn="l" rtl="0">
              <a:spcBef>
                <a:spcPts val="600"/>
              </a:spcBef>
              <a:spcAft>
                <a:spcPts val="0"/>
              </a:spcAft>
              <a:buAutoNum type="arabicPeriod"/>
            </a:pPr>
            <a:r>
              <a:rPr lang="en-US" dirty="0"/>
              <a:t>Applet</a:t>
            </a:r>
            <a:endParaRPr dirty="0"/>
          </a:p>
        </p:txBody>
      </p:sp>
      <p:sp>
        <p:nvSpPr>
          <p:cNvPr id="149" name="Google Shape;149;p2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1"/>
                </a:solidFill>
              </a:rPr>
              <a:t>2</a:t>
            </a:fld>
            <a:endParaRPr dirty="0">
              <a:solidFill>
                <a:schemeClr val="accent1"/>
              </a:solidFill>
            </a:endParaRPr>
          </a:p>
        </p:txBody>
      </p:sp>
      <p:pic>
        <p:nvPicPr>
          <p:cNvPr id="2" name="Picture 1">
            <a:extLst>
              <a:ext uri="{FF2B5EF4-FFF2-40B4-BE49-F238E27FC236}">
                <a16:creationId xmlns:a16="http://schemas.microsoft.com/office/drawing/2014/main" id="{7055B2D9-402A-48A0-A994-918CFACBE4A9}"/>
              </a:ext>
            </a:extLst>
          </p:cNvPr>
          <p:cNvPicPr>
            <a:picLocks noChangeAspect="1"/>
          </p:cNvPicPr>
          <p:nvPr/>
        </p:nvPicPr>
        <p:blipFill>
          <a:blip r:embed="rId3"/>
          <a:stretch>
            <a:fillRect/>
          </a:stretch>
        </p:blipFill>
        <p:spPr>
          <a:xfrm>
            <a:off x="5797720" y="1573832"/>
            <a:ext cx="1975971" cy="3015184"/>
          </a:xfrm>
          <a:prstGeom prst="rect">
            <a:avLst/>
          </a:prstGeom>
        </p:spPr>
      </p:pic>
      <p:sp>
        <p:nvSpPr>
          <p:cNvPr id="3" name="Rectangle 2">
            <a:extLst>
              <a:ext uri="{FF2B5EF4-FFF2-40B4-BE49-F238E27FC236}">
                <a16:creationId xmlns:a16="http://schemas.microsoft.com/office/drawing/2014/main" id="{3FF27C3B-C1A0-4680-9FDC-2832D43F13C5}"/>
              </a:ext>
            </a:extLst>
          </p:cNvPr>
          <p:cNvSpPr/>
          <p:nvPr/>
        </p:nvSpPr>
        <p:spPr>
          <a:xfrm>
            <a:off x="6176403" y="1204500"/>
            <a:ext cx="1218603" cy="369332"/>
          </a:xfrm>
          <a:prstGeom prst="rect">
            <a:avLst/>
          </a:prstGeom>
        </p:spPr>
        <p:txBody>
          <a:bodyPr wrap="none">
            <a:spAutoFit/>
          </a:bodyPr>
          <a:lstStyle/>
          <a:p>
            <a:pPr marL="0" lvl="0" indent="0">
              <a:buNone/>
            </a:pPr>
            <a:r>
              <a:rPr lang="en-US" sz="1800" dirty="0">
                <a:solidFill>
                  <a:schemeClr val="bg1"/>
                </a:solidFill>
                <a:latin typeface="DM Serif Display"/>
                <a:sym typeface="Montserrat Light"/>
              </a:rPr>
              <a:t>Codebook</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6.</a:t>
            </a:r>
            <a:br>
              <a:rPr lang="en" sz="4000" dirty="0">
                <a:solidFill>
                  <a:schemeClr val="accent6"/>
                </a:solidFill>
              </a:rPr>
            </a:br>
            <a:r>
              <a:rPr lang="en-US" sz="4000" dirty="0"/>
              <a:t>Applet</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11" name="Google Shape;138;p24">
            <a:extLst>
              <a:ext uri="{FF2B5EF4-FFF2-40B4-BE49-F238E27FC236}">
                <a16:creationId xmlns:a16="http://schemas.microsoft.com/office/drawing/2014/main" id="{E1574B5E-1897-4603-9162-9D5D0ADFCD43}"/>
              </a:ext>
            </a:extLst>
          </p:cNvPr>
          <p:cNvSpPr txBox="1">
            <a:spLocks/>
          </p:cNvSpPr>
          <p:nvPr/>
        </p:nvSpPr>
        <p:spPr>
          <a:xfrm>
            <a:off x="1188725" y="1399881"/>
            <a:ext cx="4495638" cy="31674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Functions</a:t>
            </a:r>
          </a:p>
          <a:p>
            <a:pPr marL="0" indent="0">
              <a:buNone/>
            </a:pPr>
            <a:r>
              <a:rPr lang="en-US" sz="1100" dirty="0"/>
              <a:t>What the applet does run all of the relevant machine learning and web scraping code in a large function when the submit button has been clicked. The applet </a:t>
            </a:r>
            <a:r>
              <a:rPr lang="en-US" sz="1100" dirty="0">
                <a:solidFill>
                  <a:schemeClr val="accent6"/>
                </a:solidFill>
                <a:latin typeface="Montserrat Light" panose="020B0604020202020204" charset="0"/>
              </a:rPr>
              <a:t>downloads, cleans, feature engineers</a:t>
            </a:r>
            <a:r>
              <a:rPr lang="en-US" sz="1100" dirty="0"/>
              <a:t>, and </a:t>
            </a:r>
            <a:r>
              <a:rPr lang="en-US" sz="1100" dirty="0">
                <a:solidFill>
                  <a:schemeClr val="accent6"/>
                </a:solidFill>
                <a:latin typeface="Montserrat Light" panose="020B0604020202020204" charset="0"/>
              </a:rPr>
              <a:t>submits</a:t>
            </a:r>
            <a:r>
              <a:rPr lang="en-US" sz="1100" dirty="0"/>
              <a:t> both train and test data sets to both </a:t>
            </a:r>
            <a:r>
              <a:rPr lang="en-US" sz="1100" dirty="0">
                <a:solidFill>
                  <a:schemeClr val="accent6"/>
                </a:solidFill>
                <a:latin typeface="Montserrat Light" panose="020B0604020202020204" charset="0"/>
              </a:rPr>
              <a:t>XGBoost</a:t>
            </a:r>
            <a:r>
              <a:rPr lang="en-US" sz="1100" dirty="0"/>
              <a:t> and </a:t>
            </a:r>
            <a:r>
              <a:rPr lang="en-US" sz="1100" dirty="0">
                <a:solidFill>
                  <a:schemeClr val="accent6"/>
                </a:solidFill>
                <a:latin typeface="Montserrat Light" panose="020B0604020202020204" charset="0"/>
              </a:rPr>
              <a:t>RFC</a:t>
            </a:r>
            <a:r>
              <a:rPr lang="en-US" sz="1100" dirty="0"/>
              <a:t> algorithms and which then individually predict the outcome of the test data set created from user input. An example output is shown on the right.</a:t>
            </a:r>
          </a:p>
          <a:p>
            <a:pPr marL="0" indent="0">
              <a:buNone/>
            </a:pPr>
            <a:r>
              <a:rPr lang="en-US" sz="1100" dirty="0"/>
              <a:t>Additional Features;</a:t>
            </a:r>
          </a:p>
          <a:p>
            <a:pPr marL="228600" indent="-228600">
              <a:buAutoNum type="arabicPeriod"/>
            </a:pPr>
            <a:r>
              <a:rPr lang="en-US" sz="1100" dirty="0"/>
              <a:t>A data dump to csv of the last input made by the user so the data can be stored.  </a:t>
            </a:r>
          </a:p>
          <a:p>
            <a:pPr marL="228600" indent="-228600">
              <a:buAutoNum type="arabicPeriod"/>
            </a:pPr>
            <a:r>
              <a:rPr lang="en-US" sz="1100" dirty="0"/>
              <a:t>Free-submission check buttons. Small functions that check if the data entered is an integer and has the right format.</a:t>
            </a:r>
          </a:p>
          <a:p>
            <a:pPr marL="0" indent="0">
              <a:buFont typeface="Montserrat Light"/>
              <a:buNone/>
            </a:pPr>
            <a:endParaRPr lang="en-US" sz="1100" dirty="0">
              <a:solidFill>
                <a:schemeClr val="accent6"/>
              </a:solidFill>
              <a:latin typeface="Montserrat Light" panose="020B0604020202020204" charset="0"/>
            </a:endParaRPr>
          </a:p>
          <a:p>
            <a:pPr marL="0" indent="0">
              <a:buFont typeface="Montserrat Light"/>
              <a:buNone/>
            </a:pPr>
            <a:endParaRPr lang="en-US" sz="1100" dirty="0"/>
          </a:p>
        </p:txBody>
      </p:sp>
      <p:pic>
        <p:nvPicPr>
          <p:cNvPr id="3" name="Picture 2">
            <a:extLst>
              <a:ext uri="{FF2B5EF4-FFF2-40B4-BE49-F238E27FC236}">
                <a16:creationId xmlns:a16="http://schemas.microsoft.com/office/drawing/2014/main" id="{C774B66E-484F-4A90-BF04-911E45F0CC86}"/>
              </a:ext>
            </a:extLst>
          </p:cNvPr>
          <p:cNvPicPr>
            <a:picLocks noChangeAspect="1"/>
          </p:cNvPicPr>
          <p:nvPr/>
        </p:nvPicPr>
        <p:blipFill>
          <a:blip r:embed="rId3"/>
          <a:srcRect/>
          <a:stretch/>
        </p:blipFill>
        <p:spPr>
          <a:xfrm>
            <a:off x="6282474" y="429161"/>
            <a:ext cx="2118730" cy="2086895"/>
          </a:xfrm>
          <a:prstGeom prst="rect">
            <a:avLst/>
          </a:prstGeom>
        </p:spPr>
      </p:pic>
      <p:pic>
        <p:nvPicPr>
          <p:cNvPr id="4" name="Picture 3">
            <a:extLst>
              <a:ext uri="{FF2B5EF4-FFF2-40B4-BE49-F238E27FC236}">
                <a16:creationId xmlns:a16="http://schemas.microsoft.com/office/drawing/2014/main" id="{9CFE679D-CC87-456C-BE6F-BDDF6416CB92}"/>
              </a:ext>
            </a:extLst>
          </p:cNvPr>
          <p:cNvPicPr>
            <a:picLocks noChangeAspect="1"/>
          </p:cNvPicPr>
          <p:nvPr/>
        </p:nvPicPr>
        <p:blipFill>
          <a:blip r:embed="rId4"/>
          <a:stretch>
            <a:fillRect/>
          </a:stretch>
        </p:blipFill>
        <p:spPr>
          <a:xfrm>
            <a:off x="6285654" y="2579722"/>
            <a:ext cx="2118730" cy="2093929"/>
          </a:xfrm>
          <a:prstGeom prst="rect">
            <a:avLst/>
          </a:prstGeom>
        </p:spPr>
      </p:pic>
    </p:spTree>
    <p:extLst>
      <p:ext uri="{BB962C8B-B14F-4D97-AF65-F5344CB8AC3E}">
        <p14:creationId xmlns:p14="http://schemas.microsoft.com/office/powerpoint/2010/main" val="276472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br>
              <a:rPr lang="en" dirty="0">
                <a:solidFill>
                  <a:schemeClr val="accent6"/>
                </a:solidFill>
              </a:rPr>
            </a:br>
            <a:endParaRPr dirty="0"/>
          </a:p>
        </p:txBody>
      </p:sp>
    </p:spTree>
    <p:extLst>
      <p:ext uri="{BB962C8B-B14F-4D97-AF65-F5344CB8AC3E}">
        <p14:creationId xmlns:p14="http://schemas.microsoft.com/office/powerpoint/2010/main" val="381398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r>
              <a:rPr lang="en" dirty="0">
                <a:solidFill>
                  <a:schemeClr val="accent6"/>
                </a:solidFill>
              </a:rPr>
              <a:t>1</a:t>
            </a:r>
            <a:r>
              <a:rPr lang="en" sz="3600" dirty="0">
                <a:solidFill>
                  <a:schemeClr val="accent6"/>
                </a:solidFill>
              </a:rPr>
              <a:t>.</a:t>
            </a:r>
            <a:br>
              <a:rPr lang="en" dirty="0">
                <a:solidFill>
                  <a:schemeClr val="accent6"/>
                </a:solidFill>
              </a:rPr>
            </a:br>
            <a:r>
              <a:rPr lang="en-US" dirty="0"/>
              <a:t>Target Variable</a:t>
            </a:r>
            <a:endParaRPr dirty="0"/>
          </a:p>
        </p:txBody>
      </p:sp>
      <p:sp>
        <p:nvSpPr>
          <p:cNvPr id="3" name="Subtitle 2">
            <a:extLst>
              <a:ext uri="{FF2B5EF4-FFF2-40B4-BE49-F238E27FC236}">
                <a16:creationId xmlns:a16="http://schemas.microsoft.com/office/drawing/2014/main" id="{14B7945A-BB77-47B4-B509-8B333E1EDB74}"/>
              </a:ext>
            </a:extLst>
          </p:cNvPr>
          <p:cNvSpPr>
            <a:spLocks noGrp="1"/>
          </p:cNvSpPr>
          <p:nvPr>
            <p:ph type="subTitle" idx="1"/>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1.</a:t>
            </a:r>
            <a:br>
              <a:rPr lang="en" sz="4000" dirty="0">
                <a:solidFill>
                  <a:schemeClr val="accent6"/>
                </a:solidFill>
              </a:rPr>
            </a:br>
            <a:r>
              <a:rPr lang="en-US" sz="4000" dirty="0"/>
              <a:t>Target</a:t>
            </a:r>
            <a:r>
              <a:rPr lang="en-US" sz="4800" dirty="0"/>
              <a:t> variable</a:t>
            </a:r>
            <a:endParaRPr sz="4800" dirty="0"/>
          </a:p>
        </p:txBody>
      </p:sp>
      <p:sp>
        <p:nvSpPr>
          <p:cNvPr id="138" name="Google Shape;138;p24"/>
          <p:cNvSpPr txBox="1">
            <a:spLocks noGrp="1"/>
          </p:cNvSpPr>
          <p:nvPr>
            <p:ph type="body" idx="1"/>
          </p:nvPr>
        </p:nvSpPr>
        <p:spPr>
          <a:xfrm>
            <a:off x="1188725" y="1461470"/>
            <a:ext cx="4495638" cy="1432559"/>
          </a:xfrm>
          <a:prstGeom prst="rect">
            <a:avLst/>
          </a:prstGeom>
        </p:spPr>
        <p:txBody>
          <a:bodyPr spcFirstLastPara="1" wrap="square" lIns="0" tIns="0" rIns="0" bIns="0" anchor="t" anchorCtr="0">
            <a:noAutofit/>
          </a:bodyPr>
          <a:lstStyle/>
          <a:p>
            <a:pPr marL="0" lvl="0" indent="0">
              <a:buNone/>
            </a:pPr>
            <a:r>
              <a:rPr lang="en-US" sz="1100" b="1" dirty="0"/>
              <a:t>ChgOffPrinGr </a:t>
            </a:r>
          </a:p>
          <a:p>
            <a:pPr marL="0" lvl="0" indent="0">
              <a:buNone/>
            </a:pPr>
            <a:r>
              <a:rPr lang="en-US" sz="1100" dirty="0"/>
              <a:t>Initially, I looked at </a:t>
            </a:r>
            <a:r>
              <a:rPr lang="en-US" sz="1100" dirty="0">
                <a:solidFill>
                  <a:schemeClr val="accent6"/>
                </a:solidFill>
                <a:latin typeface="Montserrat Light" panose="020B0604020202020204" charset="0"/>
              </a:rPr>
              <a:t>ChgOffPrinGr</a:t>
            </a:r>
            <a:r>
              <a:rPr lang="en-US" sz="1100" dirty="0"/>
              <a:t> as my target variable; however, due to the </a:t>
            </a:r>
            <a:r>
              <a:rPr lang="en-US" sz="1100" dirty="0">
                <a:solidFill>
                  <a:schemeClr val="accent6"/>
                </a:solidFill>
                <a:latin typeface="Montserrat Light" panose="020B0604020202020204" charset="0"/>
              </a:rPr>
              <a:t>zero-inflated probability distribution </a:t>
            </a:r>
            <a:r>
              <a:rPr lang="en-US" sz="1100" dirty="0"/>
              <a:t>(see plot) of the variable it was hard to work with. I therefore decided to focus on the categorical variables since the implication for the loan officer would be the same; give the loan or not. </a:t>
            </a:r>
          </a:p>
          <a:p>
            <a:pPr marL="0" lvl="0" indent="0">
              <a:buNone/>
            </a:pPr>
            <a:endParaRPr lang="en-US" sz="1100" dirty="0"/>
          </a:p>
          <a:p>
            <a:pPr marL="0" lvl="0" indent="0">
              <a:buNone/>
            </a:pPr>
            <a:endParaRPr lang="en-US" sz="11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8" name="Picture 7">
            <a:extLst>
              <a:ext uri="{FF2B5EF4-FFF2-40B4-BE49-F238E27FC236}">
                <a16:creationId xmlns:a16="http://schemas.microsoft.com/office/drawing/2014/main" id="{1E5F8007-A913-4E65-A287-1C95C37DB048}"/>
              </a:ext>
            </a:extLst>
          </p:cNvPr>
          <p:cNvPicPr>
            <a:picLocks noChangeAspect="1"/>
          </p:cNvPicPr>
          <p:nvPr/>
        </p:nvPicPr>
        <p:blipFill>
          <a:blip r:embed="rId3"/>
          <a:srcRect/>
          <a:stretch/>
        </p:blipFill>
        <p:spPr>
          <a:xfrm>
            <a:off x="6257844" y="1305752"/>
            <a:ext cx="2593136" cy="1736423"/>
          </a:xfrm>
          <a:prstGeom prst="rect">
            <a:avLst/>
          </a:prstGeom>
        </p:spPr>
      </p:pic>
      <p:sp>
        <p:nvSpPr>
          <p:cNvPr id="14" name="Google Shape;138;p24">
            <a:extLst>
              <a:ext uri="{FF2B5EF4-FFF2-40B4-BE49-F238E27FC236}">
                <a16:creationId xmlns:a16="http://schemas.microsoft.com/office/drawing/2014/main" id="{F4EB293A-1B69-440C-B11B-C34A8F8A0565}"/>
              </a:ext>
            </a:extLst>
          </p:cNvPr>
          <p:cNvSpPr txBox="1">
            <a:spLocks/>
          </p:cNvSpPr>
          <p:nvPr/>
        </p:nvSpPr>
        <p:spPr>
          <a:xfrm>
            <a:off x="1188725" y="2926754"/>
            <a:ext cx="4495638" cy="17468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MIS_Status</a:t>
            </a:r>
          </a:p>
          <a:p>
            <a:pPr marL="0" indent="0">
              <a:buNone/>
            </a:pPr>
            <a:r>
              <a:rPr lang="en-US" sz="1100" dirty="0">
                <a:latin typeface="Montserrat Light" panose="020B0604020202020204" charset="0"/>
              </a:rPr>
              <a:t>I chose not to try to predict </a:t>
            </a:r>
            <a:r>
              <a:rPr lang="en-US" sz="1100" dirty="0">
                <a:solidFill>
                  <a:schemeClr val="accent6"/>
                </a:solidFill>
                <a:latin typeface="Montserrat Light" panose="020B0604020202020204" charset="0"/>
              </a:rPr>
              <a:t>MIS-Status</a:t>
            </a:r>
            <a:r>
              <a:rPr lang="en-US" sz="1100" dirty="0">
                <a:latin typeface="Montserrat Light" panose="020B0604020202020204" charset="0"/>
              </a:rPr>
              <a:t> since according to the codebook there were several faulty entries. The codebook only describes two possible inputs: CHGOFF and P I F. The data itself included a number of missing values (see excerpt). While I mode imputed all the missing entries, these missing values in made </a:t>
            </a:r>
            <a:r>
              <a:rPr lang="en-US" sz="1100" dirty="0">
                <a:solidFill>
                  <a:schemeClr val="accent6"/>
                </a:solidFill>
                <a:latin typeface="Montserrat Light" panose="020B0604020202020204" charset="0"/>
              </a:rPr>
              <a:t>MIS_Status </a:t>
            </a:r>
            <a:r>
              <a:rPr lang="en-US" sz="1100" dirty="0">
                <a:latin typeface="Montserrat Light" panose="020B0604020202020204" charset="0"/>
              </a:rPr>
              <a:t>a less optimal predictor then </a:t>
            </a:r>
            <a:r>
              <a:rPr lang="en-US" sz="1100" dirty="0">
                <a:solidFill>
                  <a:schemeClr val="accent6"/>
                </a:solidFill>
                <a:latin typeface="Montserrat Light" panose="020B0604020202020204" charset="0"/>
                <a:sym typeface="DM Serif Display"/>
              </a:rPr>
              <a:t>ChgOffDate</a:t>
            </a:r>
            <a:r>
              <a:rPr lang="en-US" sz="1100" dirty="0">
                <a:latin typeface="Montserrat Light" panose="020B0604020202020204" charset="0"/>
              </a:rPr>
              <a:t> due to losing entries. </a:t>
            </a:r>
          </a:p>
          <a:p>
            <a:pPr marL="0" indent="0">
              <a:buFont typeface="Montserrat Light"/>
              <a:buNone/>
            </a:pPr>
            <a:endParaRPr lang="en-US" sz="1100" dirty="0"/>
          </a:p>
          <a:p>
            <a:pPr marL="0" indent="0">
              <a:buFont typeface="Montserrat Light"/>
              <a:buNone/>
            </a:pPr>
            <a:endParaRPr lang="en-US" sz="1100" dirty="0"/>
          </a:p>
        </p:txBody>
      </p:sp>
      <p:pic>
        <p:nvPicPr>
          <p:cNvPr id="9" name="Picture 8">
            <a:extLst>
              <a:ext uri="{FF2B5EF4-FFF2-40B4-BE49-F238E27FC236}">
                <a16:creationId xmlns:a16="http://schemas.microsoft.com/office/drawing/2014/main" id="{52DC2715-64D3-4D17-A485-FDA4F1053FD3}"/>
              </a:ext>
            </a:extLst>
          </p:cNvPr>
          <p:cNvPicPr>
            <a:picLocks noChangeAspect="1"/>
          </p:cNvPicPr>
          <p:nvPr/>
        </p:nvPicPr>
        <p:blipFill>
          <a:blip r:embed="rId4"/>
          <a:srcRect/>
          <a:stretch/>
        </p:blipFill>
        <p:spPr>
          <a:xfrm>
            <a:off x="6804449" y="3378348"/>
            <a:ext cx="1499925" cy="843708"/>
          </a:xfrm>
          <a:prstGeom prst="rect">
            <a:avLst/>
          </a:prstGeom>
        </p:spPr>
      </p:pic>
    </p:spTree>
    <p:extLst>
      <p:ext uri="{BB962C8B-B14F-4D97-AF65-F5344CB8AC3E}">
        <p14:creationId xmlns:p14="http://schemas.microsoft.com/office/powerpoint/2010/main" val="49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1.</a:t>
            </a:r>
            <a:br>
              <a:rPr lang="en" sz="4000" dirty="0">
                <a:solidFill>
                  <a:schemeClr val="accent6"/>
                </a:solidFill>
              </a:rPr>
            </a:br>
            <a:r>
              <a:rPr lang="en-US" sz="4000" dirty="0"/>
              <a:t>Target</a:t>
            </a:r>
            <a:r>
              <a:rPr lang="en-US" sz="4800" dirty="0"/>
              <a:t> variable</a:t>
            </a:r>
            <a:endParaRPr sz="4800" dirty="0"/>
          </a:p>
        </p:txBody>
      </p:sp>
      <p:sp>
        <p:nvSpPr>
          <p:cNvPr id="138" name="Google Shape;138;p24"/>
          <p:cNvSpPr txBox="1">
            <a:spLocks noGrp="1"/>
          </p:cNvSpPr>
          <p:nvPr>
            <p:ph type="body" idx="1"/>
          </p:nvPr>
        </p:nvSpPr>
        <p:spPr>
          <a:xfrm>
            <a:off x="1188725" y="1461470"/>
            <a:ext cx="4495638" cy="3212181"/>
          </a:xfrm>
          <a:prstGeom prst="rect">
            <a:avLst/>
          </a:prstGeom>
        </p:spPr>
        <p:txBody>
          <a:bodyPr spcFirstLastPara="1" wrap="square" lIns="0" tIns="0" rIns="0" bIns="0" anchor="t" anchorCtr="0">
            <a:noAutofit/>
          </a:bodyPr>
          <a:lstStyle/>
          <a:p>
            <a:pPr marL="0" lvl="0" indent="0">
              <a:buNone/>
            </a:pPr>
            <a:r>
              <a:rPr lang="en-US" sz="1100" b="1" dirty="0"/>
              <a:t>ChgOffDate</a:t>
            </a:r>
          </a:p>
          <a:p>
            <a:pPr marL="0" lvl="0" indent="0">
              <a:buNone/>
            </a:pPr>
            <a:r>
              <a:rPr lang="en-US" sz="1100" dirty="0"/>
              <a:t>On the previous slide I said that </a:t>
            </a:r>
            <a:r>
              <a:rPr lang="en-US" sz="1100" dirty="0">
                <a:solidFill>
                  <a:schemeClr val="accent6"/>
                </a:solidFill>
                <a:latin typeface="Montserrat Light" panose="020B0604020202020204" charset="0"/>
              </a:rPr>
              <a:t>ChgOffDate </a:t>
            </a:r>
            <a:r>
              <a:rPr lang="en-US" sz="1100" dirty="0"/>
              <a:t>supposedly is a better predictor then </a:t>
            </a:r>
            <a:r>
              <a:rPr lang="en-US" sz="1100" dirty="0">
                <a:solidFill>
                  <a:schemeClr val="accent6"/>
                </a:solidFill>
                <a:latin typeface="Montserrat Light" panose="020B0604020202020204" charset="0"/>
              </a:rPr>
              <a:t>MIS_Status </a:t>
            </a:r>
            <a:r>
              <a:rPr lang="en-US" sz="1100" dirty="0"/>
              <a:t>due to the missing values in </a:t>
            </a:r>
            <a:r>
              <a:rPr lang="en-US" sz="1100" dirty="0">
                <a:solidFill>
                  <a:schemeClr val="accent6"/>
                </a:solidFill>
                <a:latin typeface="Montserrat Light" panose="020B0604020202020204" charset="0"/>
              </a:rPr>
              <a:t>MIS_Status, </a:t>
            </a:r>
            <a:r>
              <a:rPr lang="en-US" sz="1100" dirty="0">
                <a:solidFill>
                  <a:schemeClr val="bg1"/>
                </a:solidFill>
                <a:latin typeface="Montserrat Light" panose="020B0604020202020204" charset="0"/>
              </a:rPr>
              <a:t>w</a:t>
            </a:r>
            <a:r>
              <a:rPr lang="en-US" sz="1100" dirty="0"/>
              <a:t>hile it seems that </a:t>
            </a:r>
            <a:r>
              <a:rPr lang="en-US" sz="1100" dirty="0">
                <a:solidFill>
                  <a:schemeClr val="accent6"/>
                </a:solidFill>
                <a:latin typeface="Montserrat Light" panose="020B0604020202020204" charset="0"/>
              </a:rPr>
              <a:t>ChgOffDate</a:t>
            </a:r>
            <a:r>
              <a:rPr lang="en-US" sz="1100" dirty="0"/>
              <a:t> has more missing values (see excerpt). </a:t>
            </a:r>
            <a:endParaRPr lang="en-US" sz="1100" dirty="0">
              <a:solidFill>
                <a:schemeClr val="accent6"/>
              </a:solidFill>
              <a:latin typeface="Montserrat Light" panose="020B0604020202020204" charset="0"/>
            </a:endParaRPr>
          </a:p>
          <a:p>
            <a:pPr marL="0" lvl="0" indent="0">
              <a:buNone/>
            </a:pPr>
            <a:r>
              <a:rPr lang="en-US" sz="1100" dirty="0"/>
              <a:t>In this case missing values are not a problem however since the implication of them is clear: “ A missing value means no default”. Knowing this I changed the variable to a binominal categorical variable with </a:t>
            </a:r>
            <a:r>
              <a:rPr lang="en-US" sz="1100" dirty="0">
                <a:solidFill>
                  <a:schemeClr val="accent6"/>
                </a:solidFill>
                <a:latin typeface="Montserrat Light" panose="020B0604020202020204" charset="0"/>
              </a:rPr>
              <a:t>0 = no default </a:t>
            </a:r>
            <a:r>
              <a:rPr lang="en-US" sz="1100" dirty="0"/>
              <a:t>and </a:t>
            </a:r>
            <a:r>
              <a:rPr lang="en-US" sz="1100" dirty="0">
                <a:solidFill>
                  <a:schemeClr val="accent6"/>
                </a:solidFill>
                <a:latin typeface="Montserrat Light" panose="020B0604020202020204" charset="0"/>
              </a:rPr>
              <a:t>1 = default.  </a:t>
            </a:r>
            <a:r>
              <a:rPr lang="en-US" sz="1100" dirty="0"/>
              <a:t>(see code). </a:t>
            </a:r>
          </a:p>
          <a:p>
            <a:pPr marL="0" lvl="0" indent="0">
              <a:buNone/>
            </a:pPr>
            <a:r>
              <a:rPr lang="en-US" sz="1100" dirty="0"/>
              <a:t>The final frequencies of 0 and 1 can be seen on the plot to the right. 0 has a frequency of 8028 and 1 has a frequency of 1937, this gives us the majority class predictor accuracy = </a:t>
            </a:r>
            <a:r>
              <a:rPr lang="en-US" sz="1100" dirty="0">
                <a:solidFill>
                  <a:schemeClr val="accent6"/>
                </a:solidFill>
                <a:latin typeface="Montserrat Light" panose="020B0604020202020204" charset="0"/>
              </a:rPr>
              <a:t>80.56%</a:t>
            </a:r>
            <a:r>
              <a:rPr lang="en-US" sz="1100" dirty="0"/>
              <a:t>. This </a:t>
            </a:r>
            <a:r>
              <a:rPr lang="en-US" sz="1100" dirty="0">
                <a:solidFill>
                  <a:schemeClr val="accent6"/>
                </a:solidFill>
                <a:latin typeface="Montserrat Light" panose="020B0604020202020204" charset="0"/>
              </a:rPr>
              <a:t>80.56% </a:t>
            </a:r>
            <a:r>
              <a:rPr lang="en-US" sz="1100" dirty="0"/>
              <a:t>accuracy is the benchmark score to beat by the machine learning algorithms deployed.</a:t>
            </a:r>
          </a:p>
          <a:p>
            <a:pPr marL="0" lvl="0" indent="0">
              <a:buNone/>
            </a:pPr>
            <a:endParaRPr lang="en-US" sz="11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dirty="0"/>
          </a:p>
        </p:txBody>
      </p:sp>
      <p:pic>
        <p:nvPicPr>
          <p:cNvPr id="9" name="Picture 8">
            <a:extLst>
              <a:ext uri="{FF2B5EF4-FFF2-40B4-BE49-F238E27FC236}">
                <a16:creationId xmlns:a16="http://schemas.microsoft.com/office/drawing/2014/main" id="{52DC2715-64D3-4D17-A485-FDA4F1053FD3}"/>
              </a:ext>
            </a:extLst>
          </p:cNvPr>
          <p:cNvPicPr>
            <a:picLocks noChangeAspect="1"/>
          </p:cNvPicPr>
          <p:nvPr/>
        </p:nvPicPr>
        <p:blipFill>
          <a:blip r:embed="rId3"/>
          <a:srcRect/>
          <a:stretch/>
        </p:blipFill>
        <p:spPr>
          <a:xfrm>
            <a:off x="6850888" y="1270573"/>
            <a:ext cx="1499925" cy="843708"/>
          </a:xfrm>
          <a:prstGeom prst="rect">
            <a:avLst/>
          </a:prstGeom>
        </p:spPr>
      </p:pic>
      <p:pic>
        <p:nvPicPr>
          <p:cNvPr id="2" name="Picture 1">
            <a:extLst>
              <a:ext uri="{FF2B5EF4-FFF2-40B4-BE49-F238E27FC236}">
                <a16:creationId xmlns:a16="http://schemas.microsoft.com/office/drawing/2014/main" id="{036DB85D-F342-4FAC-9772-4569755FEAC6}"/>
              </a:ext>
            </a:extLst>
          </p:cNvPr>
          <p:cNvPicPr>
            <a:picLocks noChangeAspect="1"/>
          </p:cNvPicPr>
          <p:nvPr/>
        </p:nvPicPr>
        <p:blipFill>
          <a:blip r:embed="rId4"/>
          <a:srcRect/>
          <a:stretch/>
        </p:blipFill>
        <p:spPr>
          <a:xfrm>
            <a:off x="6530068" y="3191785"/>
            <a:ext cx="2141567" cy="1481866"/>
          </a:xfrm>
          <a:prstGeom prst="rect">
            <a:avLst/>
          </a:prstGeom>
        </p:spPr>
      </p:pic>
      <p:pic>
        <p:nvPicPr>
          <p:cNvPr id="3" name="Picture 2">
            <a:extLst>
              <a:ext uri="{FF2B5EF4-FFF2-40B4-BE49-F238E27FC236}">
                <a16:creationId xmlns:a16="http://schemas.microsoft.com/office/drawing/2014/main" id="{72C2724E-78E2-4EFE-84F9-D91933093584}"/>
              </a:ext>
            </a:extLst>
          </p:cNvPr>
          <p:cNvPicPr>
            <a:picLocks noChangeAspect="1"/>
          </p:cNvPicPr>
          <p:nvPr/>
        </p:nvPicPr>
        <p:blipFill>
          <a:blip r:embed="rId5"/>
          <a:stretch>
            <a:fillRect/>
          </a:stretch>
        </p:blipFill>
        <p:spPr>
          <a:xfrm>
            <a:off x="6308671" y="2236409"/>
            <a:ext cx="2584358" cy="792811"/>
          </a:xfrm>
          <a:prstGeom prst="rect">
            <a:avLst/>
          </a:prstGeom>
        </p:spPr>
      </p:pic>
    </p:spTree>
    <p:extLst>
      <p:ext uri="{BB962C8B-B14F-4D97-AF65-F5344CB8AC3E}">
        <p14:creationId xmlns:p14="http://schemas.microsoft.com/office/powerpoint/2010/main" val="97917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r>
              <a:rPr lang="en" sz="3600" dirty="0">
                <a:solidFill>
                  <a:schemeClr val="accent6"/>
                </a:solidFill>
              </a:rPr>
              <a:t>2.</a:t>
            </a:r>
            <a:br>
              <a:rPr lang="en" dirty="0">
                <a:solidFill>
                  <a:schemeClr val="accent6"/>
                </a:solidFill>
              </a:rPr>
            </a:br>
            <a:r>
              <a:rPr lang="en-US" dirty="0"/>
              <a:t>Data Cleaning</a:t>
            </a:r>
            <a:endParaRPr dirty="0"/>
          </a:p>
        </p:txBody>
      </p:sp>
      <p:sp>
        <p:nvSpPr>
          <p:cNvPr id="3" name="Subtitle 2">
            <a:extLst>
              <a:ext uri="{FF2B5EF4-FFF2-40B4-BE49-F238E27FC236}">
                <a16:creationId xmlns:a16="http://schemas.microsoft.com/office/drawing/2014/main" id="{14B7945A-BB77-47B4-B509-8B333E1EDB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0259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2.</a:t>
            </a:r>
            <a:br>
              <a:rPr lang="en" sz="4000" dirty="0">
                <a:solidFill>
                  <a:schemeClr val="accent6"/>
                </a:solidFill>
              </a:rPr>
            </a:br>
            <a:r>
              <a:rPr lang="en-US" sz="4000" dirty="0"/>
              <a:t>Data Cleaning</a:t>
            </a:r>
            <a:endParaRPr sz="4800" dirty="0"/>
          </a:p>
        </p:txBody>
      </p:sp>
      <p:sp>
        <p:nvSpPr>
          <p:cNvPr id="138" name="Google Shape;138;p24"/>
          <p:cNvSpPr txBox="1">
            <a:spLocks noGrp="1"/>
          </p:cNvSpPr>
          <p:nvPr>
            <p:ph type="body" idx="1"/>
          </p:nvPr>
        </p:nvSpPr>
        <p:spPr>
          <a:xfrm>
            <a:off x="1188725" y="2361414"/>
            <a:ext cx="4688886" cy="2462164"/>
          </a:xfrm>
          <a:prstGeom prst="rect">
            <a:avLst/>
          </a:prstGeom>
        </p:spPr>
        <p:txBody>
          <a:bodyPr spcFirstLastPara="1" wrap="square" lIns="0" tIns="0" rIns="0" bIns="0" anchor="t" anchorCtr="0">
            <a:noAutofit/>
          </a:bodyPr>
          <a:lstStyle/>
          <a:p>
            <a:pPr marL="0" lvl="0" indent="0">
              <a:buNone/>
            </a:pPr>
            <a:r>
              <a:rPr lang="en-US" sz="1100" b="1" dirty="0"/>
              <a:t>2.1 Removal of Variables</a:t>
            </a:r>
          </a:p>
          <a:p>
            <a:pPr marL="0" lvl="0" indent="0">
              <a:buNone/>
            </a:pPr>
            <a:r>
              <a:rPr lang="en-US" sz="1100" dirty="0"/>
              <a:t>The first decision I made was removing all variables that could be used as identifiers by the algorithms. While this is more feature engineering then data cleaning I put it under this header since I made this decision here in my workflow. The removed Identifiers were: </a:t>
            </a:r>
            <a:r>
              <a:rPr lang="en-US" sz="1100" dirty="0">
                <a:solidFill>
                  <a:schemeClr val="accent6"/>
                </a:solidFill>
                <a:latin typeface="Montserrat Light" panose="020B0604020202020204" charset="0"/>
              </a:rPr>
              <a:t>LoanNr_ChkDgt, Name, Zip, City and  NAICs</a:t>
            </a:r>
          </a:p>
          <a:p>
            <a:pPr marL="0" lvl="0" indent="0">
              <a:buNone/>
            </a:pPr>
            <a:r>
              <a:rPr lang="en-US" sz="1100" dirty="0"/>
              <a:t>I also removed </a:t>
            </a:r>
            <a:r>
              <a:rPr lang="en-US" sz="1100" dirty="0">
                <a:solidFill>
                  <a:schemeClr val="accent6"/>
                </a:solidFill>
                <a:latin typeface="Montserrat Light" panose="020B0604020202020204" charset="0"/>
              </a:rPr>
              <a:t>BalanceGross </a:t>
            </a:r>
            <a:r>
              <a:rPr lang="en-US" sz="1100" dirty="0"/>
              <a:t>as this variable only consists of 0’s and therefore holds no information. </a:t>
            </a:r>
          </a:p>
          <a:p>
            <a:pPr marL="0" lvl="0" indent="0">
              <a:buNone/>
            </a:pPr>
            <a:r>
              <a:rPr lang="en-US" sz="1100" dirty="0"/>
              <a:t>Lastly, I removed the precise data variables since I did not have enough time to test how the algorithms would interpret these. If I had more time I would test and reassess this decision. The variables affected are </a:t>
            </a:r>
            <a:r>
              <a:rPr lang="en-US" sz="1100" dirty="0">
                <a:solidFill>
                  <a:schemeClr val="accent6"/>
                </a:solidFill>
                <a:latin typeface="Montserrat Light" panose="020B0604020202020204" charset="0"/>
              </a:rPr>
              <a:t>ApprovalDate</a:t>
            </a:r>
            <a:r>
              <a:rPr lang="en-US" sz="1100" dirty="0"/>
              <a:t> and </a:t>
            </a:r>
            <a:r>
              <a:rPr lang="en-US" sz="1100" dirty="0">
                <a:solidFill>
                  <a:schemeClr val="accent6"/>
                </a:solidFill>
                <a:latin typeface="Montserrat Light" panose="020B0604020202020204" charset="0"/>
              </a:rPr>
              <a:t>DisbursementDate</a:t>
            </a:r>
          </a:p>
          <a:p>
            <a:pPr marL="0" lvl="0" indent="0">
              <a:buNone/>
            </a:pPr>
            <a:endParaRPr lang="en-US" sz="1100" dirty="0"/>
          </a:p>
          <a:p>
            <a:pPr marL="0" lvl="0" indent="0">
              <a:buNone/>
            </a:pPr>
            <a:endParaRPr lang="en-US" sz="11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10" name="Google Shape;138;p24">
            <a:extLst>
              <a:ext uri="{FF2B5EF4-FFF2-40B4-BE49-F238E27FC236}">
                <a16:creationId xmlns:a16="http://schemas.microsoft.com/office/drawing/2014/main" id="{FFC8526D-BE96-490D-B189-4ED8D4F0E011}"/>
              </a:ext>
            </a:extLst>
          </p:cNvPr>
          <p:cNvSpPr txBox="1">
            <a:spLocks/>
          </p:cNvSpPr>
          <p:nvPr/>
        </p:nvSpPr>
        <p:spPr>
          <a:xfrm>
            <a:off x="1188724" y="1404011"/>
            <a:ext cx="4688887" cy="9574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Considerations</a:t>
            </a:r>
          </a:p>
          <a:p>
            <a:pPr marL="0" indent="0">
              <a:buFont typeface="Montserrat Light"/>
              <a:buNone/>
            </a:pPr>
            <a:r>
              <a:rPr lang="en-US" sz="1100" dirty="0"/>
              <a:t>I made all data cleaning decisions based on the codebook entries. If the data did not reflect what the codebook described, then it was considered an error and should therefore be fixed.</a:t>
            </a:r>
          </a:p>
          <a:p>
            <a:pPr marL="0" indent="0">
              <a:buFont typeface="Montserrat Light"/>
              <a:buNone/>
            </a:pPr>
            <a:endParaRPr lang="en-US" sz="1100" dirty="0"/>
          </a:p>
        </p:txBody>
      </p:sp>
      <p:pic>
        <p:nvPicPr>
          <p:cNvPr id="3" name="Picture 2">
            <a:extLst>
              <a:ext uri="{FF2B5EF4-FFF2-40B4-BE49-F238E27FC236}">
                <a16:creationId xmlns:a16="http://schemas.microsoft.com/office/drawing/2014/main" id="{C753CE16-FC9B-43C5-B280-2AB7694DDFC5}"/>
              </a:ext>
            </a:extLst>
          </p:cNvPr>
          <p:cNvPicPr>
            <a:picLocks noChangeAspect="1"/>
          </p:cNvPicPr>
          <p:nvPr/>
        </p:nvPicPr>
        <p:blipFill>
          <a:blip r:embed="rId3"/>
          <a:stretch>
            <a:fillRect/>
          </a:stretch>
        </p:blipFill>
        <p:spPr>
          <a:xfrm>
            <a:off x="6315372" y="2187020"/>
            <a:ext cx="2404810" cy="2404810"/>
          </a:xfrm>
          <a:prstGeom prst="rect">
            <a:avLst/>
          </a:prstGeom>
        </p:spPr>
      </p:pic>
    </p:spTree>
    <p:extLst>
      <p:ext uri="{BB962C8B-B14F-4D97-AF65-F5344CB8AC3E}">
        <p14:creationId xmlns:p14="http://schemas.microsoft.com/office/powerpoint/2010/main" val="343026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88725" y="647090"/>
            <a:ext cx="6766500" cy="752791"/>
          </a:xfrm>
          <a:prstGeom prst="rect">
            <a:avLst/>
          </a:prstGeom>
        </p:spPr>
        <p:txBody>
          <a:bodyPr spcFirstLastPara="1" wrap="square" lIns="0" tIns="0" rIns="0" bIns="0" anchor="b" anchorCtr="0">
            <a:noAutofit/>
          </a:bodyPr>
          <a:lstStyle/>
          <a:p>
            <a:pPr lvl="0"/>
            <a:r>
              <a:rPr lang="en" sz="4000" dirty="0">
                <a:solidFill>
                  <a:schemeClr val="accent6"/>
                </a:solidFill>
              </a:rPr>
              <a:t>2.</a:t>
            </a:r>
            <a:br>
              <a:rPr lang="en" sz="4000" dirty="0">
                <a:solidFill>
                  <a:schemeClr val="accent6"/>
                </a:solidFill>
              </a:rPr>
            </a:br>
            <a:r>
              <a:rPr lang="en-US" sz="4000" dirty="0"/>
              <a:t>Data Cleaning</a:t>
            </a:r>
            <a:endParaRPr sz="4800" dirty="0"/>
          </a:p>
        </p:txBody>
      </p:sp>
      <p:sp>
        <p:nvSpPr>
          <p:cNvPr id="141" name="Google Shape;141;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10" name="Google Shape;138;p24">
            <a:extLst>
              <a:ext uri="{FF2B5EF4-FFF2-40B4-BE49-F238E27FC236}">
                <a16:creationId xmlns:a16="http://schemas.microsoft.com/office/drawing/2014/main" id="{FFC8526D-BE96-490D-B189-4ED8D4F0E011}"/>
              </a:ext>
            </a:extLst>
          </p:cNvPr>
          <p:cNvSpPr txBox="1">
            <a:spLocks/>
          </p:cNvSpPr>
          <p:nvPr/>
        </p:nvSpPr>
        <p:spPr>
          <a:xfrm>
            <a:off x="1188725" y="1404011"/>
            <a:ext cx="4495638" cy="27720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60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1pPr>
            <a:lvl2pPr marL="914400" marR="0" lvl="1" indent="-304800" algn="l" rtl="0">
              <a:lnSpc>
                <a:spcPct val="115000"/>
              </a:lnSpc>
              <a:spcBef>
                <a:spcPts val="0"/>
              </a:spcBef>
              <a:spcAft>
                <a:spcPts val="0"/>
              </a:spcAft>
              <a:buClr>
                <a:schemeClr val="dk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2pPr>
            <a:lvl3pPr marL="1371600" marR="0" lvl="2"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3pPr>
            <a:lvl4pPr marL="1828800" marR="0" lvl="3"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4pPr>
            <a:lvl5pPr marL="2286000" marR="0" lvl="4"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5pPr>
            <a:lvl6pPr marL="2743200" marR="0" lvl="5"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6pPr>
            <a:lvl7pPr marL="3200400" marR="0" lvl="6"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7pPr>
            <a:lvl8pPr marL="3657600" marR="0" lvl="7"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8pPr>
            <a:lvl9pPr marL="4114800" marR="0" lvl="8" indent="-304800" algn="l" rtl="0">
              <a:lnSpc>
                <a:spcPct val="115000"/>
              </a:lnSpc>
              <a:spcBef>
                <a:spcPts val="0"/>
              </a:spcBef>
              <a:spcAft>
                <a:spcPts val="0"/>
              </a:spcAft>
              <a:buClr>
                <a:schemeClr val="accent2"/>
              </a:buClr>
              <a:buSzPts val="1200"/>
              <a:buFont typeface="Montserrat Light"/>
              <a:buChar char="■"/>
              <a:defRPr sz="1200" b="0" i="0" u="none" strike="noStrike" cap="none">
                <a:solidFill>
                  <a:schemeClr val="lt1"/>
                </a:solidFill>
                <a:latin typeface="Montserrat Light"/>
                <a:ea typeface="Montserrat Light"/>
                <a:cs typeface="Montserrat Light"/>
                <a:sym typeface="Montserrat Light"/>
              </a:defRPr>
            </a:lvl9pPr>
          </a:lstStyle>
          <a:p>
            <a:pPr marL="0" indent="0">
              <a:buFont typeface="Montserrat Light"/>
              <a:buNone/>
            </a:pPr>
            <a:r>
              <a:rPr lang="en-US" sz="1100" b="1" dirty="0"/>
              <a:t>Data imputation</a:t>
            </a:r>
          </a:p>
          <a:p>
            <a:pPr marL="0" indent="0">
              <a:buFont typeface="Montserrat Light"/>
              <a:buNone/>
            </a:pPr>
            <a:r>
              <a:rPr lang="en-US" sz="1100" dirty="0"/>
              <a:t>First off, there is </a:t>
            </a:r>
            <a:r>
              <a:rPr lang="en-US" sz="1100" dirty="0">
                <a:solidFill>
                  <a:schemeClr val="accent6"/>
                </a:solidFill>
                <a:latin typeface="Montserrat Light" panose="020B0604020202020204" charset="0"/>
              </a:rPr>
              <a:t>RevLineCr</a:t>
            </a:r>
            <a:r>
              <a:rPr lang="en-US" sz="1100" dirty="0"/>
              <a:t> which should only contain Y’s and N’s but also includes 0, T, ‘ and `. I changed all the wrong entries to no. If I would continue on this project I would most likely take this variable out, since the assumption made here is extremely bold.</a:t>
            </a:r>
          </a:p>
          <a:p>
            <a:pPr marL="0" indent="0">
              <a:buFont typeface="Montserrat Light"/>
              <a:buNone/>
            </a:pPr>
            <a:r>
              <a:rPr lang="en-US" sz="1100" dirty="0"/>
              <a:t>Then there is </a:t>
            </a:r>
            <a:r>
              <a:rPr lang="en-US" sz="1100" dirty="0">
                <a:solidFill>
                  <a:schemeClr val="accent6"/>
                </a:solidFill>
                <a:latin typeface="Montserrat Light" panose="020B0604020202020204" charset="0"/>
              </a:rPr>
              <a:t>LowDoc</a:t>
            </a:r>
            <a:r>
              <a:rPr lang="en-US" sz="1100" dirty="0">
                <a:solidFill>
                  <a:schemeClr val="bg1"/>
                </a:solidFill>
                <a:latin typeface="Montserrat Light" panose="020B0604020202020204" charset="0"/>
              </a:rPr>
              <a:t>;</a:t>
            </a:r>
            <a:r>
              <a:rPr lang="en-US" sz="1100" dirty="0"/>
              <a:t> this variable should only include N and Y however also includes a C. This C got mode imputed to a N. </a:t>
            </a:r>
          </a:p>
          <a:p>
            <a:pPr marL="0" indent="0">
              <a:buFont typeface="Montserrat Light"/>
              <a:buNone/>
            </a:pPr>
            <a:r>
              <a:rPr lang="en-US" sz="1100" dirty="0"/>
              <a:t>Lastly, there is </a:t>
            </a:r>
            <a:r>
              <a:rPr lang="en-US" sz="1100" dirty="0">
                <a:solidFill>
                  <a:schemeClr val="accent6"/>
                </a:solidFill>
                <a:latin typeface="Montserrat Light" panose="020B0604020202020204" charset="0"/>
              </a:rPr>
              <a:t>Franchise Code </a:t>
            </a:r>
            <a:r>
              <a:rPr lang="en-US" sz="1100" dirty="0"/>
              <a:t>which shows if a business is a franchise and if so, what Franchise code they hold. While I thought this information was useful I wanted to remove the identifiable codes from the data set. I therefore changed all 1’s and 0’s to 0 (no franchise) and the other entries to 1 (franchise)</a:t>
            </a:r>
          </a:p>
        </p:txBody>
      </p:sp>
      <p:pic>
        <p:nvPicPr>
          <p:cNvPr id="6" name="Picture 5">
            <a:extLst>
              <a:ext uri="{FF2B5EF4-FFF2-40B4-BE49-F238E27FC236}">
                <a16:creationId xmlns:a16="http://schemas.microsoft.com/office/drawing/2014/main" id="{0A6900CF-8F81-42F5-8693-456A719BF17E}"/>
              </a:ext>
            </a:extLst>
          </p:cNvPr>
          <p:cNvPicPr>
            <a:picLocks noChangeAspect="1"/>
          </p:cNvPicPr>
          <p:nvPr/>
        </p:nvPicPr>
        <p:blipFill>
          <a:blip r:embed="rId3"/>
          <a:stretch>
            <a:fillRect/>
          </a:stretch>
        </p:blipFill>
        <p:spPr>
          <a:xfrm>
            <a:off x="6734629" y="1595173"/>
            <a:ext cx="1220596" cy="895850"/>
          </a:xfrm>
          <a:prstGeom prst="rect">
            <a:avLst/>
          </a:prstGeom>
        </p:spPr>
      </p:pic>
      <p:pic>
        <p:nvPicPr>
          <p:cNvPr id="7" name="Picture 6">
            <a:extLst>
              <a:ext uri="{FF2B5EF4-FFF2-40B4-BE49-F238E27FC236}">
                <a16:creationId xmlns:a16="http://schemas.microsoft.com/office/drawing/2014/main" id="{BBC1A6BA-5B01-4AEE-8B92-10757006B757}"/>
              </a:ext>
            </a:extLst>
          </p:cNvPr>
          <p:cNvPicPr>
            <a:picLocks noChangeAspect="1"/>
          </p:cNvPicPr>
          <p:nvPr/>
        </p:nvPicPr>
        <p:blipFill>
          <a:blip r:embed="rId4"/>
          <a:stretch>
            <a:fillRect/>
          </a:stretch>
        </p:blipFill>
        <p:spPr>
          <a:xfrm>
            <a:off x="6734629" y="2640097"/>
            <a:ext cx="1220596" cy="703170"/>
          </a:xfrm>
          <a:prstGeom prst="rect">
            <a:avLst/>
          </a:prstGeom>
        </p:spPr>
      </p:pic>
      <p:pic>
        <p:nvPicPr>
          <p:cNvPr id="8" name="Picture 7">
            <a:extLst>
              <a:ext uri="{FF2B5EF4-FFF2-40B4-BE49-F238E27FC236}">
                <a16:creationId xmlns:a16="http://schemas.microsoft.com/office/drawing/2014/main" id="{136B134F-55B8-40A6-B06E-842B3863EE34}"/>
              </a:ext>
            </a:extLst>
          </p:cNvPr>
          <p:cNvPicPr>
            <a:picLocks noChangeAspect="1"/>
          </p:cNvPicPr>
          <p:nvPr/>
        </p:nvPicPr>
        <p:blipFill>
          <a:blip r:embed="rId5"/>
          <a:stretch>
            <a:fillRect/>
          </a:stretch>
        </p:blipFill>
        <p:spPr>
          <a:xfrm>
            <a:off x="6734629" y="3526387"/>
            <a:ext cx="1220596" cy="890497"/>
          </a:xfrm>
          <a:prstGeom prst="rect">
            <a:avLst/>
          </a:prstGeom>
        </p:spPr>
      </p:pic>
    </p:spTree>
    <p:extLst>
      <p:ext uri="{BB962C8B-B14F-4D97-AF65-F5344CB8AC3E}">
        <p14:creationId xmlns:p14="http://schemas.microsoft.com/office/powerpoint/2010/main" val="348198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p>
            <a:r>
              <a:rPr lang="en" sz="3600" dirty="0">
                <a:solidFill>
                  <a:schemeClr val="accent6"/>
                </a:solidFill>
              </a:rPr>
              <a:t>3.</a:t>
            </a:r>
            <a:br>
              <a:rPr lang="en" dirty="0">
                <a:solidFill>
                  <a:schemeClr val="accent6"/>
                </a:solidFill>
              </a:rPr>
            </a:br>
            <a:r>
              <a:rPr lang="en-US" dirty="0"/>
              <a:t>Web Scraping</a:t>
            </a:r>
            <a:endParaRPr dirty="0"/>
          </a:p>
        </p:txBody>
      </p:sp>
      <p:sp>
        <p:nvSpPr>
          <p:cNvPr id="3" name="Subtitle 2">
            <a:extLst>
              <a:ext uri="{FF2B5EF4-FFF2-40B4-BE49-F238E27FC236}">
                <a16:creationId xmlns:a16="http://schemas.microsoft.com/office/drawing/2014/main" id="{14B7945A-BB77-47B4-B509-8B333E1EDB7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6997430"/>
      </p:ext>
    </p:extLst>
  </p:cSld>
  <p:clrMapOvr>
    <a:masterClrMapping/>
  </p:clrMapOvr>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1589</Words>
  <Application>Microsoft Office PowerPoint</Application>
  <PresentationFormat>On-screen Show (16:9)</PresentationFormat>
  <Paragraphs>101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DM Serif Display</vt:lpstr>
      <vt:lpstr>Montserrat Light</vt:lpstr>
      <vt:lpstr>Arial</vt:lpstr>
      <vt:lpstr>Calibri</vt:lpstr>
      <vt:lpstr>Mutius template</vt:lpstr>
      <vt:lpstr>Finance 6500 Assignment 1 Willem van der Schans</vt:lpstr>
      <vt:lpstr>Outline</vt:lpstr>
      <vt:lpstr>1. Target Variable</vt:lpstr>
      <vt:lpstr>1. Target variable</vt:lpstr>
      <vt:lpstr>1. Target variable</vt:lpstr>
      <vt:lpstr>2. Data Cleaning</vt:lpstr>
      <vt:lpstr>2. Data Cleaning</vt:lpstr>
      <vt:lpstr>2. Data Cleaning</vt:lpstr>
      <vt:lpstr>3. Web Scraping</vt:lpstr>
      <vt:lpstr>3. Web scraping</vt:lpstr>
      <vt:lpstr>4. Feature Engineering</vt:lpstr>
      <vt:lpstr>4. Feature Engineering</vt:lpstr>
      <vt:lpstr>5. Machine Learning</vt:lpstr>
      <vt:lpstr>5. Machine Learning</vt:lpstr>
      <vt:lpstr>5. Machine Learning</vt:lpstr>
      <vt:lpstr>5. Machine Learning</vt:lpstr>
      <vt:lpstr>5. Machine Learning</vt:lpstr>
      <vt:lpstr>6. Applet</vt:lpstr>
      <vt:lpstr>6. Applet</vt:lpstr>
      <vt:lpstr>6. Applet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6500 Assignment 1</dc:title>
  <dc:creator>Willem van der Schans</dc:creator>
  <cp:lastModifiedBy>Willem van der Schans</cp:lastModifiedBy>
  <cp:revision>15</cp:revision>
  <dcterms:modified xsi:type="dcterms:W3CDTF">2020-04-18T00:00:06Z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