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2"/>
  </p:notesMasterIdLst>
  <p:handoutMasterIdLst>
    <p:handoutMasterId r:id="rId13"/>
  </p:handoutMasterIdLst>
  <p:sldIdLst>
    <p:sldId id="315" r:id="rId5"/>
    <p:sldId id="266" r:id="rId6"/>
    <p:sldId id="314" r:id="rId7"/>
    <p:sldId id="271" r:id="rId8"/>
    <p:sldId id="309" r:id="rId9"/>
    <p:sldId id="312" r:id="rId10"/>
    <p:sldId id="31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27" autoAdjust="0"/>
    <p:restoredTop sz="95388" autoAdjust="0"/>
  </p:normalViewPr>
  <p:slideViewPr>
    <p:cSldViewPr snapToGrid="0">
      <p:cViewPr>
        <p:scale>
          <a:sx n="47" d="100"/>
          <a:sy n="47" d="100"/>
        </p:scale>
        <p:origin x="1958" y="739"/>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12/12/2024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12/12/2024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374389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219126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3572555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222160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Pictur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1" y="825689"/>
            <a:ext cx="7685728" cy="3741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30" y="825687"/>
            <a:ext cx="5957384" cy="3741551"/>
          </a:xfrm>
        </p:spPr>
        <p:txBody>
          <a:bodyPr tIns="182880" anchor="ctr" anchorCtr="0">
            <a:noAutofit/>
          </a:bodyPr>
          <a:lstStyle>
            <a:lvl1pPr>
              <a:lnSpc>
                <a:spcPct val="100000"/>
              </a:lnSpc>
              <a:defRPr sz="40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36013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p:nvPr>
        </p:nvSpPr>
        <p:spPr>
          <a:xfrm>
            <a:off x="7710836" y="-2"/>
            <a:ext cx="44811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marL="0" indent="0" algn="ctr">
              <a:buNone/>
              <a:defRPr sz="1400"/>
            </a:lvl1pPr>
          </a:lstStyle>
          <a:p>
            <a:r>
              <a:rPr lang="en-US"/>
              <a:t>Click icon to add picture</a:t>
            </a: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42498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143079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 uri="{C183D7F6-B498-43B3-948B-1728B52AA6E4}">
                <adec:decorative xmlns:adec="http://schemas.microsoft.com/office/drawing/2017/decorative" val="1"/>
              </a:ext>
            </a:extLst>
          </p:cNvPr>
          <p:cNvSpPr/>
          <p:nvPr userDrawn="1"/>
        </p:nvSpPr>
        <p:spPr>
          <a:xfrm>
            <a:off x="6410325" y="-4078"/>
            <a:ext cx="5787773"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 uri="{C183D7F6-B498-43B3-948B-1728B52AA6E4}">
                <adec:decorative xmlns:adec="http://schemas.microsoft.com/office/drawing/2017/decorative" val="1"/>
              </a:ext>
            </a:extLst>
          </p:cNvPr>
          <p:cNvSpPr/>
          <p:nvPr userDrawn="1"/>
        </p:nvSpPr>
        <p:spPr>
          <a:xfrm>
            <a:off x="1524" y="1031500"/>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 uri="{C183D7F6-B498-43B3-948B-1728B52AA6E4}">
                <adec:decorative xmlns:adec="http://schemas.microsoft.com/office/drawing/2017/decorative" val="1"/>
              </a:ext>
            </a:extLst>
          </p:cNvPr>
          <p:cNvSpPr/>
          <p:nvPr userDrawn="1"/>
        </p:nvSpPr>
        <p:spPr>
          <a:xfrm>
            <a:off x="6446677" y="1095508"/>
            <a:ext cx="57422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8EC5ED-FCAE-682A-C050-58786819ECD3}"/>
              </a:ext>
            </a:extLst>
          </p:cNvPr>
          <p:cNvSpPr>
            <a:spLocks noGrp="1"/>
          </p:cNvSpPr>
          <p:nvPr>
            <p:ph type="title"/>
          </p:nvPr>
        </p:nvSpPr>
        <p:spPr>
          <a:xfrm>
            <a:off x="6757416" y="1316736"/>
            <a:ext cx="5120640" cy="3392424"/>
          </a:xfrm>
        </p:spPr>
        <p:txBody>
          <a:bodyPr anchor="b"/>
          <a:lstStyle>
            <a:lvl1pPr>
              <a:lnSpc>
                <a:spcPct val="100000"/>
              </a:lnSpc>
              <a:defRPr/>
            </a:lvl1pPr>
          </a:lstStyle>
          <a:p>
            <a:r>
              <a:rPr lang="en-US"/>
              <a:t>Click to edit Master title style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6749828" y="4816366"/>
            <a:ext cx="5125300" cy="1068929"/>
          </a:xfrm>
        </p:spPr>
        <p:txBody>
          <a:bodyPr anchor="t" anchorCtr="0">
            <a:noAutofit/>
          </a:bodyPr>
          <a:lstStyle>
            <a:lvl1pPr marL="0" indent="0">
              <a:lnSpc>
                <a:spcPct val="100000"/>
              </a:lnSpc>
              <a:buNone/>
              <a:defRPr sz="2000" b="0"/>
            </a:lvl1pPr>
          </a:lstStyle>
          <a:p>
            <a:r>
              <a:rPr lang="en-US" sz="2000" dirty="0">
                <a:solidFill>
                  <a:schemeClr val="tx2"/>
                </a:solidFill>
              </a:rPr>
              <a:t>Click to add subtitle</a:t>
            </a:r>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p:nvPr>
        </p:nvSpPr>
        <p:spPr>
          <a:xfrm>
            <a:off x="-6099" y="1095509"/>
            <a:ext cx="6391656" cy="5016892"/>
          </a:xfrm>
        </p:spPr>
        <p:txBody>
          <a:bodyPr anchor="t">
            <a:normAutofit/>
          </a:bodyPr>
          <a:lstStyle>
            <a:lvl1pPr marL="0" indent="0" algn="ctr">
              <a:buNone/>
              <a:defRPr sz="1400"/>
            </a:lvl1pPr>
          </a:lstStyle>
          <a:p>
            <a:r>
              <a:rPr lang="en-US"/>
              <a:t>Click icon to add picture</a:t>
            </a:r>
            <a:endParaRPr lang="en-US" dirty="0"/>
          </a:p>
        </p:txBody>
      </p:sp>
      <p:sp>
        <p:nvSpPr>
          <p:cNvPr id="32" name="Rectangle 31">
            <a:extLst>
              <a:ext uri="{FF2B5EF4-FFF2-40B4-BE49-F238E27FC236}">
                <a16:creationId xmlns:a16="http://schemas.microsoft.com/office/drawing/2014/main" id="{247A5DB4-1ED7-4630-89AF-F1802E44EF89}"/>
              </a:ext>
              <a:ext uri="{C183D7F6-B498-43B3-948B-1728B52AA6E4}">
                <adec:decorative xmlns:adec="http://schemas.microsoft.com/office/drawing/2017/decorative" val="1"/>
              </a:ext>
            </a:extLst>
          </p:cNvPr>
          <p:cNvSpPr/>
          <p:nvPr userDrawn="1"/>
        </p:nvSpPr>
        <p:spPr>
          <a:xfrm>
            <a:off x="0" y="6144405"/>
            <a:ext cx="644667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 uri="{C183D7F6-B498-43B3-948B-1728B52AA6E4}">
                <adec:decorative xmlns:adec="http://schemas.microsoft.com/office/drawing/2017/decorative" val="1"/>
              </a:ext>
            </a:extLst>
          </p:cNvPr>
          <p:cNvSpPr/>
          <p:nvPr userDrawn="1"/>
        </p:nvSpPr>
        <p:spPr>
          <a:xfrm>
            <a:off x="6446677" y="6167615"/>
            <a:ext cx="5742273"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 uri="{C183D7F6-B498-43B3-948B-1728B52AA6E4}">
                <adec:decorative xmlns:adec="http://schemas.microsoft.com/office/drawing/2017/decorative" val="1"/>
              </a:ext>
            </a:extLst>
          </p:cNvPr>
          <p:cNvSpPr/>
          <p:nvPr userDrawn="1"/>
        </p:nvSpPr>
        <p:spPr>
          <a:xfrm>
            <a:off x="1524" y="6112249"/>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 uri="{C183D7F6-B498-43B3-948B-1728B52AA6E4}">
                <adec:decorative xmlns:adec="http://schemas.microsoft.com/office/drawing/2017/decorative" val="1"/>
              </a:ext>
            </a:extLst>
          </p:cNvPr>
          <p:cNvSpPr/>
          <p:nvPr userDrawn="1"/>
        </p:nvSpPr>
        <p:spPr>
          <a:xfrm>
            <a:off x="637949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0742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ontent + Picture">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anchor="b" anchorCtr="0">
            <a:noAutofit/>
          </a:bodyPr>
          <a:lstStyle>
            <a:lvl1pPr>
              <a:lnSpc>
                <a:spcPct val="100000"/>
              </a:lnSpc>
              <a:defRPr sz="3200"/>
            </a:lvl1pPr>
          </a:lstStyle>
          <a:p>
            <a:r>
              <a:rPr lang="en-US" dirty="0"/>
              <a:t>Click to add title</a:t>
            </a:r>
          </a:p>
        </p:txBody>
      </p:sp>
      <p:sp>
        <p:nvSpPr>
          <p:cNvPr id="4" name="Content Placeholder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anchor="t">
            <a:normAutofit/>
          </a:bodyPr>
          <a:lstStyle>
            <a:lvl1pPr marL="0" indent="0">
              <a:lnSpc>
                <a:spcPct val="100000"/>
              </a:lnSpc>
              <a:spcAft>
                <a:spcPts val="600"/>
              </a:spcAft>
              <a:buNone/>
              <a:defRPr sz="1800" b="0"/>
            </a:lvl1pPr>
            <a:lvl2pPr>
              <a:lnSpc>
                <a:spcPct val="100000"/>
              </a:lnSpc>
              <a:spcAft>
                <a:spcPts val="600"/>
              </a:spcAft>
              <a:defRPr sz="1800"/>
            </a:lvl2pPr>
            <a:lvl3pPr>
              <a:lnSpc>
                <a:spcPct val="100000"/>
              </a:lnSpc>
              <a:spcAft>
                <a:spcPts val="600"/>
              </a:spcAft>
              <a:defRPr sz="1800"/>
            </a:lvl3pPr>
            <a:lvl4pPr>
              <a:lnSpc>
                <a:spcPct val="100000"/>
              </a:lnSpc>
              <a:spcAft>
                <a:spcPts val="600"/>
              </a:spcAft>
              <a:defRPr sz="1800"/>
            </a:lvl4pPr>
            <a:lvl5pPr>
              <a:lnSpc>
                <a:spcPct val="100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a:lstStyle>
            <a:lvl1pPr algn="ctr">
              <a:defRPr>
                <a:effectLst/>
              </a:defRPr>
            </a:lvl1pPr>
          </a:lstStyle>
          <a:p>
            <a:pPr algn="l"/>
            <a:r>
              <a:rPr lang="en-US" dirty="0"/>
              <a:t>Presentation Title</a:t>
            </a:r>
          </a:p>
        </p:txBody>
      </p:sp>
      <p:sp>
        <p:nvSpPr>
          <p:cNvPr id="10" name="Date Placeholder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a:lstStyle>
            <a:lvl1pPr algn="ctr">
              <a:defRPr>
                <a:effectLst/>
              </a:defRPr>
            </a:lvl1pPr>
          </a:lstStyle>
          <a:p>
            <a:r>
              <a:rPr lang="en-US" dirty="0">
                <a:solidFill>
                  <a:schemeClr val="tx2"/>
                </a:solidFill>
              </a:rPr>
              <a:t>9/8/20XX</a:t>
            </a:r>
            <a:endParaRPr lang="en-US" dirty="0"/>
          </a:p>
        </p:txBody>
      </p:sp>
      <p:sp>
        <p:nvSpPr>
          <p:cNvPr id="11" name="Slide Number Placeholder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8418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3752"/>
            <a:ext cx="10013709" cy="103327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15" name="Content Placeholder 2">
            <a:extLst>
              <a:ext uri="{FF2B5EF4-FFF2-40B4-BE49-F238E27FC236}">
                <a16:creationId xmlns:a16="http://schemas.microsoft.com/office/drawing/2014/main" id="{5778233C-CCEC-FC64-A709-616569B37D23}"/>
              </a:ext>
            </a:extLst>
          </p:cNvPr>
          <p:cNvSpPr>
            <a:spLocks noGrp="1"/>
          </p:cNvSpPr>
          <p:nvPr>
            <p:ph sz="quarter" idx="18" hasCustomPrompt="1"/>
          </p:nvPr>
        </p:nvSpPr>
        <p:spPr>
          <a:xfrm>
            <a:off x="1542563"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67FEFA15-354D-6389-9102-922A664A73AE}"/>
              </a:ext>
            </a:extLst>
          </p:cNvPr>
          <p:cNvSpPr>
            <a:spLocks noGrp="1"/>
          </p:cNvSpPr>
          <p:nvPr>
            <p:ph sz="quarter" idx="19" hasCustomPrompt="1"/>
          </p:nvPr>
        </p:nvSpPr>
        <p:spPr>
          <a:xfrm>
            <a:off x="6966630"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D874FDF0-F4BE-433D-86EE-9E1832D4388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24306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0" y="0"/>
            <a:ext cx="4016188"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988518"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4506511" y="1393926"/>
            <a:ext cx="7042570" cy="1626225"/>
          </a:xfrm>
        </p:spPr>
        <p:txBody>
          <a:bodyPr anchor="b" anchorCtr="0">
            <a:noAutofit/>
          </a:bodyPr>
          <a:lstStyle>
            <a:lvl1pPr>
              <a:lnSpc>
                <a:spcPct val="100000"/>
              </a:lnSpc>
              <a:defRPr sz="3200"/>
            </a:lvl1pPr>
          </a:lstStyle>
          <a:p>
            <a:r>
              <a:rPr lang="en-US" dirty="0"/>
              <a:t>Click to add title</a:t>
            </a:r>
          </a:p>
        </p:txBody>
      </p:sp>
      <p:sp>
        <p:nvSpPr>
          <p:cNvPr id="2" name="Content Placeholder 2">
            <a:extLst>
              <a:ext uri="{FF2B5EF4-FFF2-40B4-BE49-F238E27FC236}">
                <a16:creationId xmlns:a16="http://schemas.microsoft.com/office/drawing/2014/main" id="{FEF27B53-079D-232F-8AA5-ED461B34E8D2}"/>
              </a:ext>
            </a:extLst>
          </p:cNvPr>
          <p:cNvSpPr>
            <a:spLocks noGrp="1"/>
          </p:cNvSpPr>
          <p:nvPr>
            <p:ph sz="quarter" idx="16" hasCustomPrompt="1"/>
          </p:nvPr>
        </p:nvSpPr>
        <p:spPr>
          <a:xfrm>
            <a:off x="4506741" y="3153103"/>
            <a:ext cx="7042335" cy="2648312"/>
          </a:xfrm>
        </p:spPr>
        <p:txBody>
          <a:bodyPr anchor="t">
            <a:normAutofit/>
          </a:bodyPr>
          <a:lstStyle>
            <a:lvl1pPr marL="0" indent="0">
              <a:lnSpc>
                <a:spcPct val="125000"/>
              </a:lnSpc>
              <a:spcAft>
                <a:spcPts val="600"/>
              </a:spcAft>
              <a:buNone/>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4041913" y="6144405"/>
            <a:ext cx="8150087" cy="713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0"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3986412"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4">
            <a:extLst>
              <a:ext uri="{FF2B5EF4-FFF2-40B4-BE49-F238E27FC236}">
                <a16:creationId xmlns:a16="http://schemas.microsoft.com/office/drawing/2014/main" id="{4F4FDF97-2780-775F-9416-96F7A90662B2}"/>
              </a:ext>
            </a:extLst>
          </p:cNvPr>
          <p:cNvSpPr>
            <a:spLocks noGrp="1"/>
          </p:cNvSpPr>
          <p:nvPr>
            <p:ph type="ftr" sz="quarter" idx="11"/>
          </p:nvPr>
        </p:nvSpPr>
        <p:spPr>
          <a:xfrm>
            <a:off x="6172202" y="6309360"/>
            <a:ext cx="4280135" cy="457200"/>
          </a:xfrm>
        </p:spPr>
        <p:txBody>
          <a:bodyPr/>
          <a:lstStyle>
            <a:lvl1pPr algn="ctr">
              <a:defRPr>
                <a:effectLst/>
              </a:defRPr>
            </a:lvl1pPr>
          </a:lstStyle>
          <a:p>
            <a:r>
              <a:rPr lang="en-US" dirty="0"/>
              <a:t>Presentation Title</a:t>
            </a:r>
          </a:p>
        </p:txBody>
      </p:sp>
      <p:sp>
        <p:nvSpPr>
          <p:cNvPr id="24" name="Date Placeholder 3">
            <a:extLst>
              <a:ext uri="{FF2B5EF4-FFF2-40B4-BE49-F238E27FC236}">
                <a16:creationId xmlns:a16="http://schemas.microsoft.com/office/drawing/2014/main" id="{A03787D1-4AB7-2166-D4DB-A3878CBB24F1}"/>
              </a:ext>
            </a:extLst>
          </p:cNvPr>
          <p:cNvSpPr>
            <a:spLocks noGrp="1"/>
          </p:cNvSpPr>
          <p:nvPr>
            <p:ph type="dt" sz="half" idx="10"/>
          </p:nvPr>
        </p:nvSpPr>
        <p:spPr>
          <a:xfrm>
            <a:off x="4506511" y="6309360"/>
            <a:ext cx="1513289" cy="457200"/>
          </a:xfrm>
        </p:spPr>
        <p:txBody>
          <a:bodyPr/>
          <a:lstStyle>
            <a:lvl1pPr>
              <a:defRPr>
                <a:effectLst/>
              </a:defRPr>
            </a:lvl1pPr>
          </a:lstStyle>
          <a:p>
            <a:r>
              <a:rPr lang="en-US" dirty="0">
                <a:solidFill>
                  <a:schemeClr val="tx2"/>
                </a:solidFill>
              </a:rPr>
              <a:t>9/8/20XX</a:t>
            </a:r>
            <a:endParaRPr lang="en-US" dirty="0"/>
          </a:p>
        </p:txBody>
      </p:sp>
      <p:sp>
        <p:nvSpPr>
          <p:cNvPr id="25" name="Slide Number Placeholder 5">
            <a:extLst>
              <a:ext uri="{FF2B5EF4-FFF2-40B4-BE49-F238E27FC236}">
                <a16:creationId xmlns:a16="http://schemas.microsoft.com/office/drawing/2014/main" id="{4F8C5CD2-BF99-0846-2E4A-179E6C459F1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81800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3" r:id="rId16"/>
    <p:sldLayoutId id="2147483705" r:id="rId17"/>
    <p:sldLayoutId id="2147483682" r:id="rId18"/>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ctr">
            <a:normAutofit/>
          </a:bodyPr>
          <a:lstStyle/>
          <a:p>
            <a:r>
              <a:rPr lang="en-US" dirty="0"/>
              <a:t>Self Study Project</a:t>
            </a:r>
          </a:p>
        </p:txBody>
      </p:sp>
      <p:sp>
        <p:nvSpPr>
          <p:cNvPr id="3" name="TextBox 2">
            <a:extLst>
              <a:ext uri="{FF2B5EF4-FFF2-40B4-BE49-F238E27FC236}">
                <a16:creationId xmlns:a16="http://schemas.microsoft.com/office/drawing/2014/main" id="{616875A1-A05A-94FB-E7B8-9A860CBE26A6}"/>
              </a:ext>
            </a:extLst>
          </p:cNvPr>
          <p:cNvSpPr txBox="1"/>
          <p:nvPr/>
        </p:nvSpPr>
        <p:spPr>
          <a:xfrm>
            <a:off x="1613807" y="3660712"/>
            <a:ext cx="2144159" cy="369332"/>
          </a:xfrm>
          <a:prstGeom prst="rect">
            <a:avLst/>
          </a:prstGeom>
          <a:noFill/>
        </p:spPr>
        <p:txBody>
          <a:bodyPr wrap="square" rtlCol="0">
            <a:spAutoFit/>
          </a:bodyPr>
          <a:lstStyle/>
          <a:p>
            <a:r>
              <a:rPr lang="en-US" dirty="0"/>
              <a:t>-Zachary Nash</a:t>
            </a:r>
          </a:p>
        </p:txBody>
      </p:sp>
    </p:spTree>
    <p:extLst>
      <p:ext uri="{BB962C8B-B14F-4D97-AF65-F5344CB8AC3E}">
        <p14:creationId xmlns:p14="http://schemas.microsoft.com/office/powerpoint/2010/main" val="232390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361923"/>
            <a:ext cx="6623040" cy="924077"/>
          </a:xfrm>
        </p:spPr>
        <p:txBody>
          <a:bodyPr>
            <a:normAutofit/>
          </a:bodyPr>
          <a:lstStyle/>
          <a:p>
            <a:r>
              <a:rPr lang="en-US" dirty="0"/>
              <a:t>Finding the Question</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p:txBody>
          <a:bodyPr>
            <a:normAutofit/>
          </a:bodyPr>
          <a:lstStyle/>
          <a:p>
            <a:r>
              <a:rPr lang="en-US" dirty="0"/>
              <a:t>What are my routines?</a:t>
            </a:r>
          </a:p>
          <a:p>
            <a:r>
              <a:rPr lang="en-US" dirty="0"/>
              <a:t>What can I reasonably collect Data on?</a:t>
            </a:r>
          </a:p>
          <a:p>
            <a:r>
              <a:rPr lang="en-US" dirty="0"/>
              <a:t>Is the study worthwhile?</a:t>
            </a:r>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6" name="Rectangle 1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463825" y="1709530"/>
            <a:ext cx="3754671" cy="2528515"/>
          </a:xfrm>
        </p:spPr>
        <p:txBody>
          <a:bodyPr vert="horz" lIns="109728" tIns="109728" rIns="109728" bIns="91440" rtlCol="0" anchor="b">
            <a:normAutofit/>
          </a:bodyPr>
          <a:lstStyle/>
          <a:p>
            <a:pPr>
              <a:lnSpc>
                <a:spcPct val="115000"/>
              </a:lnSpc>
            </a:pPr>
            <a:r>
              <a:rPr lang="en-US" sz="2500" b="0"/>
              <a:t>Am I any more active when hosting as opposed to just not working?</a:t>
            </a:r>
          </a:p>
        </p:txBody>
      </p:sp>
      <p:sp>
        <p:nvSpPr>
          <p:cNvPr id="22" name="Rectangle 21">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with numbers and letters&#10;&#10;Description automatically generated">
            <a:extLst>
              <a:ext uri="{FF2B5EF4-FFF2-40B4-BE49-F238E27FC236}">
                <a16:creationId xmlns:a16="http://schemas.microsoft.com/office/drawing/2014/main" id="{D2F26681-940F-DF7D-4269-0CA578B30C2D}"/>
              </a:ext>
            </a:extLst>
          </p:cNvPr>
          <p:cNvPicPr>
            <a:picLocks noChangeAspect="1"/>
          </p:cNvPicPr>
          <p:nvPr/>
        </p:nvPicPr>
        <p:blipFill>
          <a:blip r:embed="rId3"/>
          <a:stretch>
            <a:fillRect/>
          </a:stretch>
        </p:blipFill>
        <p:spPr>
          <a:xfrm>
            <a:off x="5312285" y="1114697"/>
            <a:ext cx="6236248" cy="4978516"/>
          </a:xfrm>
          <a:prstGeom prst="rect">
            <a:avLst/>
          </a:prstGeom>
        </p:spPr>
      </p:pic>
      <p:sp>
        <p:nvSpPr>
          <p:cNvPr id="24" name="Rectangle 23">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02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a:xfrm>
            <a:off x="6757416" y="1316736"/>
            <a:ext cx="5120640" cy="952935"/>
          </a:xfrm>
        </p:spPr>
        <p:txBody>
          <a:bodyPr/>
          <a:lstStyle/>
          <a:p>
            <a:r>
              <a:rPr lang="en-US" dirty="0"/>
              <a:t>Data</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6754488" y="2269672"/>
            <a:ext cx="5120640" cy="3615624"/>
          </a:xfrm>
        </p:spPr>
        <p:txBody>
          <a:bodyPr/>
          <a:lstStyle/>
          <a:p>
            <a:pPr marL="342900" indent="-342900">
              <a:buFont typeface="Wingdings" panose="05000000000000000000" pitchFamily="2" charset="2"/>
              <a:buChar char="q"/>
            </a:pPr>
            <a:r>
              <a:rPr lang="en-US" b="1" dirty="0"/>
              <a:t>Collection</a:t>
            </a:r>
            <a:endParaRPr lang="en-US" sz="1600" i="1" dirty="0"/>
          </a:p>
          <a:p>
            <a:pPr marL="342900" indent="-342900">
              <a:buFont typeface="Wingdings" panose="05000000000000000000" pitchFamily="2" charset="2"/>
              <a:buChar char="q"/>
            </a:pPr>
            <a:r>
              <a:rPr lang="en-US" b="1" dirty="0"/>
              <a:t>20 Observations</a:t>
            </a:r>
          </a:p>
          <a:p>
            <a:pPr marL="342900" lvl="1" indent="-342900">
              <a:buFont typeface="Wingdings" panose="05000000000000000000" pitchFamily="2" charset="2"/>
              <a:buChar char="q"/>
            </a:pPr>
            <a:r>
              <a:rPr lang="en-US" b="1" dirty="0"/>
              <a:t>Variables:</a:t>
            </a:r>
          </a:p>
          <a:p>
            <a:pPr lvl="1"/>
            <a:r>
              <a:rPr lang="en-US" i="1" dirty="0"/>
              <a:t>	Host Shift? No Shift?</a:t>
            </a:r>
          </a:p>
          <a:p>
            <a:pPr marL="285750" lvl="1" indent="-285750">
              <a:buFont typeface="Wingdings" panose="05000000000000000000" pitchFamily="2" charset="2"/>
              <a:buChar char="q"/>
            </a:pPr>
            <a:r>
              <a:rPr lang="en-US" b="1" dirty="0"/>
              <a:t>Steps Taken?</a:t>
            </a:r>
          </a:p>
          <a:p>
            <a:pPr lvl="2" indent="0">
              <a:buNone/>
            </a:pPr>
            <a:r>
              <a:rPr lang="en-US" dirty="0"/>
              <a:t>	Health App</a:t>
            </a:r>
          </a:p>
        </p:txBody>
      </p:sp>
      <p:pic>
        <p:nvPicPr>
          <p:cNvPr id="3" name="Picture 2" descr="A red heart on a white background&#10;&#10;Description automatically generated">
            <a:extLst>
              <a:ext uri="{FF2B5EF4-FFF2-40B4-BE49-F238E27FC236}">
                <a16:creationId xmlns:a16="http://schemas.microsoft.com/office/drawing/2014/main" id="{97E93ADD-BA39-36FA-AB77-8AA987CA6651}"/>
              </a:ext>
            </a:extLst>
          </p:cNvPr>
          <p:cNvPicPr>
            <a:picLocks noChangeAspect="1"/>
          </p:cNvPicPr>
          <p:nvPr/>
        </p:nvPicPr>
        <p:blipFill>
          <a:blip r:embed="rId3"/>
          <a:stretch>
            <a:fillRect/>
          </a:stretch>
        </p:blipFill>
        <p:spPr>
          <a:xfrm>
            <a:off x="7933683" y="4455051"/>
            <a:ext cx="2762250" cy="1657350"/>
          </a:xfrm>
          <a:prstGeom prst="rect">
            <a:avLst/>
          </a:prstGeom>
        </p:spPr>
      </p:pic>
      <p:pic>
        <p:nvPicPr>
          <p:cNvPr id="6" name="Picture 5">
            <a:extLst>
              <a:ext uri="{FF2B5EF4-FFF2-40B4-BE49-F238E27FC236}">
                <a16:creationId xmlns:a16="http://schemas.microsoft.com/office/drawing/2014/main" id="{21ECD477-F164-A0E9-8461-801BCC8D06FF}"/>
              </a:ext>
            </a:extLst>
          </p:cNvPr>
          <p:cNvPicPr>
            <a:picLocks noChangeAspect="1"/>
          </p:cNvPicPr>
          <p:nvPr/>
        </p:nvPicPr>
        <p:blipFill>
          <a:blip r:embed="rId4"/>
          <a:stretch>
            <a:fillRect/>
          </a:stretch>
        </p:blipFill>
        <p:spPr>
          <a:xfrm>
            <a:off x="0" y="0"/>
            <a:ext cx="6385557" cy="6858000"/>
          </a:xfrm>
          <a:prstGeom prst="rect">
            <a:avLst/>
          </a:prstGeom>
        </p:spPr>
      </p:pic>
    </p:spTree>
    <p:extLst>
      <p:ext uri="{BB962C8B-B14F-4D97-AF65-F5344CB8AC3E}">
        <p14:creationId xmlns:p14="http://schemas.microsoft.com/office/powerpoint/2010/main" val="277979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B65A9-1ACB-EE49-7672-A927F8F3463B}"/>
              </a:ext>
            </a:extLst>
          </p:cNvPr>
          <p:cNvSpPr>
            <a:spLocks noGrp="1"/>
          </p:cNvSpPr>
          <p:nvPr>
            <p:ph type="title"/>
          </p:nvPr>
        </p:nvSpPr>
        <p:spPr>
          <a:xfrm>
            <a:off x="1535371" y="1044054"/>
            <a:ext cx="10013709" cy="1030360"/>
          </a:xfrm>
        </p:spPr>
        <p:txBody>
          <a:bodyPr vert="horz" lIns="109728" tIns="109728" rIns="109728" bIns="91440" rtlCol="0" anchor="ctr">
            <a:normAutofit/>
          </a:bodyPr>
          <a:lstStyle/>
          <a:p>
            <a:pPr>
              <a:lnSpc>
                <a:spcPct val="150000"/>
              </a:lnSpc>
            </a:pPr>
            <a:r>
              <a:rPr lang="en-US" sz="3600">
                <a:solidFill>
                  <a:schemeClr val="bg1"/>
                </a:solidFill>
              </a:rPr>
              <a:t>Hypothesis Testing</a:t>
            </a:r>
          </a:p>
        </p:txBody>
      </p:sp>
      <p:sp>
        <p:nvSpPr>
          <p:cNvPr id="21" name="Rectangle 20">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2BBAABBD-8A7F-A90C-3E5F-9B47E6255AA6}"/>
              </a:ext>
            </a:extLst>
          </p:cNvPr>
          <p:cNvSpPr>
            <a:spLocks noGrp="1"/>
          </p:cNvSpPr>
          <p:nvPr>
            <p:ph sz="quarter" idx="15"/>
          </p:nvPr>
        </p:nvSpPr>
        <p:spPr>
          <a:xfrm>
            <a:off x="1535371" y="2702257"/>
            <a:ext cx="9935571" cy="3426158"/>
          </a:xfrm>
        </p:spPr>
        <p:txBody>
          <a:bodyPr vert="horz" lIns="109728" tIns="109728" rIns="109728" bIns="91440" rtlCol="0" anchor="t">
            <a:normAutofit/>
          </a:bodyPr>
          <a:lstStyle/>
          <a:p>
            <a:pPr>
              <a:lnSpc>
                <a:spcPct val="140000"/>
              </a:lnSpc>
            </a:pPr>
            <a:r>
              <a:rPr lang="en-US" dirty="0"/>
              <a:t>Claim: the mean number of steps taken on days when I work as a restaurant host is greater than the mean number of steps taken on days when I do not work altogether.</a:t>
            </a:r>
          </a:p>
          <a:p>
            <a:pPr>
              <a:lnSpc>
                <a:spcPct val="140000"/>
              </a:lnSpc>
            </a:pPr>
            <a:r>
              <a:rPr lang="en-US" dirty="0"/>
              <a:t>Variables:</a:t>
            </a:r>
          </a:p>
          <a:p>
            <a:pPr>
              <a:lnSpc>
                <a:spcPct val="140000"/>
              </a:lnSpc>
            </a:pPr>
            <a:r>
              <a:rPr lang="en-US" dirty="0"/>
              <a:t>	Dependent – Step Count</a:t>
            </a:r>
          </a:p>
          <a:p>
            <a:pPr>
              <a:lnSpc>
                <a:spcPct val="140000"/>
              </a:lnSpc>
            </a:pPr>
            <a:r>
              <a:rPr lang="en-US" dirty="0"/>
              <a:t>	Independent – Did I host or have day off</a:t>
            </a:r>
          </a:p>
        </p:txBody>
      </p:sp>
    </p:spTree>
    <p:extLst>
      <p:ext uri="{BB962C8B-B14F-4D97-AF65-F5344CB8AC3E}">
        <p14:creationId xmlns:p14="http://schemas.microsoft.com/office/powerpoint/2010/main" val="117010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542563" y="502269"/>
            <a:ext cx="4753581" cy="1481979"/>
          </a:xfrm>
        </p:spPr>
        <p:txBody>
          <a:bodyPr>
            <a:normAutofit/>
          </a:bodyPr>
          <a:lstStyle/>
          <a:p>
            <a:pPr lvl="1"/>
            <a:r>
              <a:rPr lang="en-US" dirty="0"/>
              <a:t>Step 1:</a:t>
            </a:r>
            <a:br>
              <a:rPr lang="en-US" dirty="0"/>
            </a:br>
            <a:r>
              <a:rPr lang="en-US" dirty="0"/>
              <a:t>	</a:t>
            </a:r>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9"/>
          </p:nvPr>
        </p:nvSpPr>
        <p:spPr>
          <a:xfrm>
            <a:off x="6966630" y="502270"/>
            <a:ext cx="4753581" cy="1481978"/>
          </a:xfrm>
        </p:spPr>
        <p:txBody>
          <a:bodyPr>
            <a:normAutofit/>
          </a:bodyPr>
          <a:lstStyle/>
          <a:p>
            <a:r>
              <a:rPr lang="en-US" dirty="0"/>
              <a:t>Step 2: Test Selection</a:t>
            </a:r>
          </a:p>
          <a:p>
            <a:r>
              <a:rPr lang="en-US" dirty="0"/>
              <a:t>Because we are dealing with means we use a 2 Sample T-Test</a:t>
            </a:r>
          </a:p>
        </p:txBody>
      </p:sp>
      <p:sp>
        <p:nvSpPr>
          <p:cNvPr id="5" name="TextBox 4">
            <a:extLst>
              <a:ext uri="{FF2B5EF4-FFF2-40B4-BE49-F238E27FC236}">
                <a16:creationId xmlns:a16="http://schemas.microsoft.com/office/drawing/2014/main" id="{23B052AE-5B1E-07B4-B07C-BC84C3339465}"/>
              </a:ext>
            </a:extLst>
          </p:cNvPr>
          <p:cNvSpPr txBox="1"/>
          <p:nvPr/>
        </p:nvSpPr>
        <p:spPr>
          <a:xfrm>
            <a:off x="1542563" y="2233709"/>
            <a:ext cx="2470548" cy="923330"/>
          </a:xfrm>
          <a:prstGeom prst="rect">
            <a:avLst/>
          </a:prstGeom>
          <a:noFill/>
        </p:spPr>
        <p:txBody>
          <a:bodyPr wrap="none" rtlCol="0">
            <a:spAutoFit/>
          </a:bodyPr>
          <a:lstStyle/>
          <a:p>
            <a:r>
              <a:rPr lang="en-US" dirty="0"/>
              <a:t>Step 3: </a:t>
            </a:r>
          </a:p>
          <a:p>
            <a:r>
              <a:rPr lang="en-US" dirty="0"/>
              <a:t>	T = 1.2016 </a:t>
            </a:r>
          </a:p>
          <a:p>
            <a:r>
              <a:rPr lang="en-US" dirty="0"/>
              <a:t>	P =  0.1226</a:t>
            </a:r>
          </a:p>
        </p:txBody>
      </p:sp>
      <p:sp>
        <p:nvSpPr>
          <p:cNvPr id="6" name="TextBox 5">
            <a:extLst>
              <a:ext uri="{FF2B5EF4-FFF2-40B4-BE49-F238E27FC236}">
                <a16:creationId xmlns:a16="http://schemas.microsoft.com/office/drawing/2014/main" id="{0DC1F3F3-2C64-EC70-9CFB-EDAFEB0270E8}"/>
              </a:ext>
            </a:extLst>
          </p:cNvPr>
          <p:cNvSpPr txBox="1"/>
          <p:nvPr/>
        </p:nvSpPr>
        <p:spPr>
          <a:xfrm>
            <a:off x="7282544" y="2890157"/>
            <a:ext cx="4033156" cy="1477328"/>
          </a:xfrm>
          <a:prstGeom prst="rect">
            <a:avLst/>
          </a:prstGeom>
          <a:noFill/>
        </p:spPr>
        <p:txBody>
          <a:bodyPr wrap="square" rtlCol="0">
            <a:spAutoFit/>
          </a:bodyPr>
          <a:lstStyle/>
          <a:p>
            <a:r>
              <a:rPr lang="en-US" dirty="0"/>
              <a:t>Step 4:</a:t>
            </a:r>
          </a:p>
          <a:p>
            <a:endParaRPr lang="en-US" dirty="0"/>
          </a:p>
          <a:p>
            <a:r>
              <a:rPr lang="en-US" dirty="0"/>
              <a:t>Using a significance level of 0.05, we reject the null hypothesis</a:t>
            </a:r>
          </a:p>
          <a:p>
            <a:r>
              <a:rPr lang="en-US" dirty="0"/>
              <a:t>	 </a:t>
            </a:r>
          </a:p>
        </p:txBody>
      </p:sp>
      <p:pic>
        <p:nvPicPr>
          <p:cNvPr id="8" name="Picture 7">
            <a:extLst>
              <a:ext uri="{FF2B5EF4-FFF2-40B4-BE49-F238E27FC236}">
                <a16:creationId xmlns:a16="http://schemas.microsoft.com/office/drawing/2014/main" id="{6906E59E-D5BA-FC8B-3ADC-DDE926ACF626}"/>
              </a:ext>
            </a:extLst>
          </p:cNvPr>
          <p:cNvPicPr>
            <a:picLocks noChangeAspect="1"/>
          </p:cNvPicPr>
          <p:nvPr/>
        </p:nvPicPr>
        <p:blipFill>
          <a:blip r:embed="rId3"/>
          <a:stretch>
            <a:fillRect/>
          </a:stretch>
        </p:blipFill>
        <p:spPr>
          <a:xfrm>
            <a:off x="1918805" y="922345"/>
            <a:ext cx="3241024" cy="747929"/>
          </a:xfrm>
          <a:prstGeom prst="rect">
            <a:avLst/>
          </a:prstGeom>
        </p:spPr>
      </p:pic>
      <p:pic>
        <p:nvPicPr>
          <p:cNvPr id="10" name="Picture 9">
            <a:extLst>
              <a:ext uri="{FF2B5EF4-FFF2-40B4-BE49-F238E27FC236}">
                <a16:creationId xmlns:a16="http://schemas.microsoft.com/office/drawing/2014/main" id="{330ADEFA-00CD-A281-98EC-D685124C83F4}"/>
              </a:ext>
            </a:extLst>
          </p:cNvPr>
          <p:cNvPicPr>
            <a:picLocks noChangeAspect="1"/>
          </p:cNvPicPr>
          <p:nvPr/>
        </p:nvPicPr>
        <p:blipFill>
          <a:blip r:embed="rId4"/>
          <a:stretch>
            <a:fillRect/>
          </a:stretch>
        </p:blipFill>
        <p:spPr>
          <a:xfrm>
            <a:off x="1918805" y="1606757"/>
            <a:ext cx="3241024" cy="708974"/>
          </a:xfrm>
          <a:prstGeom prst="rect">
            <a:avLst/>
          </a:prstGeom>
        </p:spPr>
      </p:pic>
      <p:pic>
        <p:nvPicPr>
          <p:cNvPr id="12" name="Picture 11">
            <a:extLst>
              <a:ext uri="{FF2B5EF4-FFF2-40B4-BE49-F238E27FC236}">
                <a16:creationId xmlns:a16="http://schemas.microsoft.com/office/drawing/2014/main" id="{2252C909-EB1E-0AD8-3AD5-AA5A812FC7CF}"/>
              </a:ext>
            </a:extLst>
          </p:cNvPr>
          <p:cNvPicPr>
            <a:picLocks noChangeAspect="1"/>
          </p:cNvPicPr>
          <p:nvPr/>
        </p:nvPicPr>
        <p:blipFill>
          <a:blip r:embed="rId5"/>
          <a:stretch>
            <a:fillRect/>
          </a:stretch>
        </p:blipFill>
        <p:spPr>
          <a:xfrm>
            <a:off x="1372657" y="3066987"/>
            <a:ext cx="5062091" cy="1673589"/>
          </a:xfrm>
          <a:prstGeom prst="rect">
            <a:avLst/>
          </a:prstGeom>
        </p:spPr>
      </p:pic>
    </p:spTree>
    <p:extLst>
      <p:ext uri="{BB962C8B-B14F-4D97-AF65-F5344CB8AC3E}">
        <p14:creationId xmlns:p14="http://schemas.microsoft.com/office/powerpoint/2010/main" val="123070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2769-08DE-E62F-163A-27A5442A9FF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EAD3192-D337-8C2E-FAAC-9B46B5DFBD21}"/>
              </a:ext>
            </a:extLst>
          </p:cNvPr>
          <p:cNvSpPr>
            <a:spLocks noGrp="1"/>
          </p:cNvSpPr>
          <p:nvPr>
            <p:ph sz="quarter" idx="16"/>
          </p:nvPr>
        </p:nvSpPr>
        <p:spPr>
          <a:xfrm>
            <a:off x="4506741" y="3153102"/>
            <a:ext cx="7298816" cy="2970111"/>
          </a:xfrm>
        </p:spPr>
        <p:txBody>
          <a:bodyPr>
            <a:normAutofit/>
          </a:bodyPr>
          <a:lstStyle/>
          <a:p>
            <a:r>
              <a:rPr lang="en-US" dirty="0"/>
              <a:t>Since the p-value ended up being .1226, greater than 0.05, we reject the null hypothesis. There is not significant evidence to back the claim that the mean number of steps taken on days when I work as a restaurant host is greater than the mean number of steps taken on days when I do not work altogether.</a:t>
            </a:r>
          </a:p>
          <a:p>
            <a:r>
              <a:rPr lang="en-US" dirty="0"/>
              <a:t> </a:t>
            </a:r>
          </a:p>
        </p:txBody>
      </p:sp>
      <p:pic>
        <p:nvPicPr>
          <p:cNvPr id="5" name="Picture 4">
            <a:extLst>
              <a:ext uri="{FF2B5EF4-FFF2-40B4-BE49-F238E27FC236}">
                <a16:creationId xmlns:a16="http://schemas.microsoft.com/office/drawing/2014/main" id="{66D31ECD-8A9C-E1B5-77FA-4C60D4F78D30}"/>
              </a:ext>
            </a:extLst>
          </p:cNvPr>
          <p:cNvPicPr>
            <a:picLocks noChangeAspect="1"/>
          </p:cNvPicPr>
          <p:nvPr/>
        </p:nvPicPr>
        <p:blipFill>
          <a:blip r:embed="rId3"/>
          <a:stretch>
            <a:fillRect/>
          </a:stretch>
        </p:blipFill>
        <p:spPr>
          <a:xfrm>
            <a:off x="0" y="1309673"/>
            <a:ext cx="3935185" cy="4535956"/>
          </a:xfrm>
          <a:prstGeom prst="rect">
            <a:avLst/>
          </a:prstGeom>
        </p:spPr>
      </p:pic>
    </p:spTree>
    <p:extLst>
      <p:ext uri="{BB962C8B-B14F-4D97-AF65-F5344CB8AC3E}">
        <p14:creationId xmlns:p14="http://schemas.microsoft.com/office/powerpoint/2010/main" val="4065057152"/>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2.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{C110CEA8-FEEF-4778-A6D2-BD6436F7716F}tf56000440_win32</Template>
  <TotalTime>723</TotalTime>
  <Words>237</Words>
  <Application>Microsoft Office PowerPoint</Application>
  <PresentationFormat>Widescreen</PresentationFormat>
  <Paragraphs>40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Meiryo</vt:lpstr>
      <vt:lpstr>Calibri</vt:lpstr>
      <vt:lpstr>Corbel</vt:lpstr>
      <vt:lpstr>Wingdings</vt:lpstr>
      <vt:lpstr>ShojiVTI</vt:lpstr>
      <vt:lpstr>Self Study Project</vt:lpstr>
      <vt:lpstr>Finding the Question</vt:lpstr>
      <vt:lpstr>Am I any more active when hosting as opposed to just not working?</vt:lpstr>
      <vt:lpstr>Data</vt:lpstr>
      <vt:lpstr>Hypothesis Testing</vt:lpstr>
      <vt:lpstr>Hypothesis 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Zachary Nash</dc:creator>
  <cp:lastModifiedBy>Zachary Nash</cp:lastModifiedBy>
  <cp:revision>1</cp:revision>
  <dcterms:created xsi:type="dcterms:W3CDTF">2024-12-12T11:12:41Z</dcterms:created>
  <dcterms:modified xsi:type="dcterms:W3CDTF">2024-12-12T23:16:21Z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