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7" r:id="rId2"/>
    <p:sldId id="256" r:id="rId3"/>
    <p:sldId id="259" r:id="rId4"/>
    <p:sldId id="261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安藤　歩夢" initials="安藤　歩夢" lastIdx="1" clrIdx="0">
    <p:extLst>
      <p:ext uri="{19B8F6BF-5375-455C-9EA6-DF929625EA0E}">
        <p15:presenceInfo xmlns:p15="http://schemas.microsoft.com/office/powerpoint/2012/main" userId="S::fko2447064@stu.o-hara.ac.jp::97dcaf07-b1c4-4be4-9867-11fbbe4b55f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3F7FC-EB20-4001-85B5-DB3B30242BEF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6AA8-EBDA-439E-A420-BF39F1061C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473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3F7FC-EB20-4001-85B5-DB3B30242BEF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6AA8-EBDA-439E-A420-BF39F1061C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8587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3F7FC-EB20-4001-85B5-DB3B30242BEF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6AA8-EBDA-439E-A420-BF39F1061C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7223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3F7FC-EB20-4001-85B5-DB3B30242BEF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6AA8-EBDA-439E-A420-BF39F1061C1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0839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3F7FC-EB20-4001-85B5-DB3B30242BEF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6AA8-EBDA-439E-A420-BF39F1061C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3837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3F7FC-EB20-4001-85B5-DB3B30242BEF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6AA8-EBDA-439E-A420-BF39F1061C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47856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3F7FC-EB20-4001-85B5-DB3B30242BEF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6AA8-EBDA-439E-A420-BF39F1061C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5851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3F7FC-EB20-4001-85B5-DB3B30242BEF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6AA8-EBDA-439E-A420-BF39F1061C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1146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3F7FC-EB20-4001-85B5-DB3B30242BEF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6AA8-EBDA-439E-A420-BF39F1061C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3063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3F7FC-EB20-4001-85B5-DB3B30242BEF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6AA8-EBDA-439E-A420-BF39F1061C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3634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3F7FC-EB20-4001-85B5-DB3B30242BEF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6AA8-EBDA-439E-A420-BF39F1061C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2806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3F7FC-EB20-4001-85B5-DB3B30242BEF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6AA8-EBDA-439E-A420-BF39F1061C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2949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3F7FC-EB20-4001-85B5-DB3B30242BEF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6AA8-EBDA-439E-A420-BF39F1061C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1748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3F7FC-EB20-4001-85B5-DB3B30242BEF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6AA8-EBDA-439E-A420-BF39F1061C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7304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3F7FC-EB20-4001-85B5-DB3B30242BEF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6AA8-EBDA-439E-A420-BF39F1061C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5682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3F7FC-EB20-4001-85B5-DB3B30242BEF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6AA8-EBDA-439E-A420-BF39F1061C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404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3F7FC-EB20-4001-85B5-DB3B30242BEF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06AA8-EBDA-439E-A420-BF39F1061C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1915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823F7FC-EB20-4001-85B5-DB3B30242BEF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06AA8-EBDA-439E-A420-BF39F1061C1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89654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kumimoji="1"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7C1C4B3-F722-414E-B293-D8D13F3715C0}"/>
              </a:ext>
            </a:extLst>
          </p:cNvPr>
          <p:cNvSpPr txBox="1"/>
          <p:nvPr/>
        </p:nvSpPr>
        <p:spPr>
          <a:xfrm>
            <a:off x="1201550" y="812568"/>
            <a:ext cx="8322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タイトル名</a:t>
            </a:r>
            <a:endParaRPr kumimoji="1" lang="en-US" altLang="ja-JP" sz="2000" dirty="0">
              <a:latin typeface="HG創英ﾌﾟﾚｾﾞﾝｽEB" panose="02020809000000000000" pitchFamily="17" charset="-128"/>
              <a:ea typeface="HG創英ﾌﾟﾚｾﾞﾝｽEB" panose="02020809000000000000" pitchFamily="17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C3802BD3-DA11-43BB-B9E2-1EBF7738F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31" y="4114800"/>
            <a:ext cx="1595437" cy="2836333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66C8488-BCBC-43A1-A8A3-D5FBADC20A6D}"/>
              </a:ext>
            </a:extLst>
          </p:cNvPr>
          <p:cNvSpPr/>
          <p:nvPr/>
        </p:nvSpPr>
        <p:spPr>
          <a:xfrm>
            <a:off x="2963332" y="1272116"/>
            <a:ext cx="4881194" cy="1761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古城のラメン</a:t>
            </a:r>
            <a:endParaRPr lang="en-US" altLang="ja-JP" sz="4000" i="1" dirty="0">
              <a:solidFill>
                <a:schemeClr val="accent4">
                  <a:lumMod val="60000"/>
                  <a:lumOff val="40000"/>
                </a:schemeClr>
              </a:solidFill>
              <a:latin typeface="HG創英ﾌﾟﾚｾﾞﾝｽEB" panose="02020809000000000000" pitchFamily="17" charset="-128"/>
              <a:ea typeface="HG創英ﾌﾟﾚｾﾞﾝｽEB" panose="02020809000000000000" pitchFamily="17" charset="-128"/>
            </a:endParaRPr>
          </a:p>
          <a:p>
            <a:pPr algn="ctr"/>
            <a:endParaRPr kumimoji="1" lang="ja-JP" altLang="en-US" dirty="0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61899FC4-82E1-469F-8BFC-6681178A19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5239" y="3408621"/>
            <a:ext cx="4258772" cy="2746908"/>
          </a:xfrm>
          <a:prstGeom prst="rect">
            <a:avLst/>
          </a:prstGeom>
        </p:spPr>
      </p:pic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279C79C8-7F13-4B15-B6D4-EC52889BFA46}"/>
              </a:ext>
            </a:extLst>
          </p:cNvPr>
          <p:cNvSpPr/>
          <p:nvPr/>
        </p:nvSpPr>
        <p:spPr>
          <a:xfrm>
            <a:off x="3456596" y="3542906"/>
            <a:ext cx="3894667" cy="18542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使用言語：</a:t>
            </a:r>
            <a:r>
              <a:rPr lang="en-US" altLang="ja-JP" dirty="0">
                <a:solidFill>
                  <a:schemeClr val="tx1">
                    <a:lumMod val="95000"/>
                    <a:lumOff val="5000"/>
                  </a:schemeClr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C++</a:t>
            </a:r>
          </a:p>
          <a:p>
            <a:pPr algn="ctr"/>
            <a:r>
              <a:rPr lang="ja-JP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開発環境</a:t>
            </a:r>
            <a:r>
              <a:rPr kumimoji="1" lang="ja-JP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：</a:t>
            </a:r>
            <a:r>
              <a:rPr kumimoji="1" lang="en-US" altLang="ja-JP" dirty="0">
                <a:solidFill>
                  <a:schemeClr val="tx1">
                    <a:lumMod val="95000"/>
                    <a:lumOff val="5000"/>
                  </a:schemeClr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DX</a:t>
            </a:r>
            <a:r>
              <a:rPr kumimoji="1" lang="ja-JP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ライブラリ</a:t>
            </a:r>
            <a:endParaRPr kumimoji="1" lang="en-US" altLang="ja-JP" dirty="0">
              <a:solidFill>
                <a:schemeClr val="tx1">
                  <a:lumMod val="95000"/>
                  <a:lumOff val="5000"/>
                </a:schemeClr>
              </a:solidFill>
              <a:latin typeface="HG創英ﾌﾟﾚｾﾞﾝｽEB" panose="02020809000000000000" pitchFamily="17" charset="-128"/>
              <a:ea typeface="HG創英ﾌﾟﾚｾﾞﾝｽEB" panose="02020809000000000000" pitchFamily="17" charset="-128"/>
            </a:endParaRPr>
          </a:p>
          <a:p>
            <a:pPr algn="ctr"/>
            <a:r>
              <a:rPr kumimoji="1" lang="en-US" altLang="ja-JP" dirty="0">
                <a:solidFill>
                  <a:schemeClr val="tx1">
                    <a:lumMod val="95000"/>
                    <a:lumOff val="5000"/>
                  </a:schemeClr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1</a:t>
            </a:r>
            <a:r>
              <a:rPr kumimoji="1" lang="ja-JP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人プレイ専用</a:t>
            </a:r>
            <a:endParaRPr kumimoji="1" lang="ja-JP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937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36D7B155-8733-4B1E-BB4A-F3239F6B873F}"/>
              </a:ext>
            </a:extLst>
          </p:cNvPr>
          <p:cNvSpPr/>
          <p:nvPr/>
        </p:nvSpPr>
        <p:spPr>
          <a:xfrm>
            <a:off x="154249" y="145364"/>
            <a:ext cx="4758267" cy="66981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参考作品：</a:t>
            </a:r>
            <a:r>
              <a:rPr kumimoji="1" lang="ja-JP" altLang="en-US" sz="3200" dirty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悪魔城ドラキュラ　</a:t>
            </a:r>
            <a:r>
              <a:rPr lang="ja-JP" altLang="en-US" sz="3200" dirty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　</a:t>
            </a:r>
            <a:endParaRPr kumimoji="1" lang="en-US" altLang="ja-JP" sz="3200" dirty="0">
              <a:latin typeface="HG創英ﾌﾟﾚｾﾞﾝｽEB" panose="02020809000000000000" pitchFamily="17" charset="-128"/>
              <a:ea typeface="HG創英ﾌﾟﾚｾﾞﾝｽEB" panose="02020809000000000000" pitchFamily="17" charset="-128"/>
            </a:endParaRPr>
          </a:p>
          <a:p>
            <a:pPr algn="ctr"/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47C378D-3BB7-4789-A347-2CEFF244B6EC}"/>
              </a:ext>
            </a:extLst>
          </p:cNvPr>
          <p:cNvSpPr/>
          <p:nvPr/>
        </p:nvSpPr>
        <p:spPr>
          <a:xfrm>
            <a:off x="154249" y="893233"/>
            <a:ext cx="11741418" cy="58194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 dirty="0">
                <a:solidFill>
                  <a:schemeClr val="bg1">
                    <a:lumMod val="85000"/>
                    <a:lumOff val="15000"/>
                  </a:schemeClr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ジャンル</a:t>
            </a:r>
            <a:endParaRPr lang="en-US" altLang="ja-JP" sz="2000" dirty="0">
              <a:solidFill>
                <a:schemeClr val="bg1">
                  <a:lumMod val="85000"/>
                  <a:lumOff val="15000"/>
                </a:schemeClr>
              </a:solidFill>
              <a:latin typeface="HG創英ﾌﾟﾚｾﾞﾝｽEB" panose="02020809000000000000" pitchFamily="17" charset="-128"/>
              <a:ea typeface="HG創英ﾌﾟﾚｾﾞﾝｽEB" panose="02020809000000000000" pitchFamily="17" charset="-128"/>
            </a:endParaRPr>
          </a:p>
          <a:p>
            <a:r>
              <a:rPr kumimoji="1" lang="en-US" altLang="ja-JP" sz="2000" dirty="0">
                <a:solidFill>
                  <a:schemeClr val="bg1">
                    <a:lumMod val="85000"/>
                    <a:lumOff val="15000"/>
                  </a:schemeClr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	</a:t>
            </a:r>
            <a:r>
              <a:rPr kumimoji="1" lang="ja-JP" alt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探索型</a:t>
            </a:r>
            <a:r>
              <a:rPr kumimoji="1" lang="en-US" altLang="ja-JP" dirty="0">
                <a:solidFill>
                  <a:schemeClr val="bg1">
                    <a:lumMod val="85000"/>
                    <a:lumOff val="15000"/>
                  </a:schemeClr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2D</a:t>
            </a:r>
            <a:r>
              <a:rPr kumimoji="1" lang="ja-JP" alt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アクションゲーム</a:t>
            </a:r>
            <a:endParaRPr kumimoji="1" lang="en-US" altLang="ja-JP" dirty="0">
              <a:solidFill>
                <a:schemeClr val="bg1">
                  <a:lumMod val="85000"/>
                  <a:lumOff val="15000"/>
                </a:schemeClr>
              </a:solidFill>
              <a:latin typeface="HG創英ﾌﾟﾚｾﾞﾝｽEB" panose="02020809000000000000" pitchFamily="17" charset="-128"/>
              <a:ea typeface="HG創英ﾌﾟﾚｾﾞﾝｽEB" panose="02020809000000000000" pitchFamily="17" charset="-128"/>
            </a:endParaRPr>
          </a:p>
          <a:p>
            <a:endParaRPr lang="en-US" altLang="ja-JP" dirty="0">
              <a:solidFill>
                <a:schemeClr val="bg1">
                  <a:lumMod val="85000"/>
                  <a:lumOff val="15000"/>
                </a:schemeClr>
              </a:solidFill>
              <a:latin typeface="HG創英ﾌﾟﾚｾﾞﾝｽEB" panose="02020809000000000000" pitchFamily="17" charset="-128"/>
              <a:ea typeface="HG創英ﾌﾟﾚｾﾞﾝｽEB" panose="02020809000000000000" pitchFamily="17" charset="-128"/>
            </a:endParaRPr>
          </a:p>
          <a:p>
            <a:r>
              <a:rPr lang="ja-JP" altLang="en-US" sz="2000" dirty="0">
                <a:solidFill>
                  <a:schemeClr val="bg1">
                    <a:lumMod val="85000"/>
                    <a:lumOff val="15000"/>
                  </a:schemeClr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クリア条件</a:t>
            </a:r>
            <a:endParaRPr lang="en-US" altLang="ja-JP" sz="2000" dirty="0">
              <a:solidFill>
                <a:schemeClr val="bg1">
                  <a:lumMod val="85000"/>
                  <a:lumOff val="15000"/>
                </a:schemeClr>
              </a:solidFill>
              <a:latin typeface="HG創英ﾌﾟﾚｾﾞﾝｽEB" panose="02020809000000000000" pitchFamily="17" charset="-128"/>
              <a:ea typeface="HG創英ﾌﾟﾚｾﾞﾝｽEB" panose="02020809000000000000" pitchFamily="17" charset="-128"/>
            </a:endParaRPr>
          </a:p>
          <a:p>
            <a:r>
              <a:rPr lang="en-US" altLang="ja-JP" sz="2000" dirty="0">
                <a:solidFill>
                  <a:schemeClr val="bg1">
                    <a:lumMod val="85000"/>
                    <a:lumOff val="15000"/>
                  </a:schemeClr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	</a:t>
            </a:r>
            <a:r>
              <a:rPr lang="ja-JP" alt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ボスを討伐し赤い玉を獲得すると１面</a:t>
            </a:r>
            <a:r>
              <a:rPr lang="ja-JP" altLang="en-US" u="sng" dirty="0">
                <a:solidFill>
                  <a:srgbClr val="C00000"/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クリア</a:t>
            </a:r>
            <a:r>
              <a:rPr lang="ja-JP" alt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、６面までクリアすると</a:t>
            </a:r>
            <a:r>
              <a:rPr lang="ja-JP" altLang="en-US" u="sng" dirty="0">
                <a:solidFill>
                  <a:srgbClr val="C00000"/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ゲームクリア</a:t>
            </a:r>
            <a:r>
              <a:rPr lang="ja-JP" alt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となる。</a:t>
            </a:r>
            <a:endParaRPr lang="en-US" altLang="ja-JP" dirty="0">
              <a:solidFill>
                <a:schemeClr val="bg1">
                  <a:lumMod val="85000"/>
                  <a:lumOff val="15000"/>
                </a:schemeClr>
              </a:solidFill>
              <a:latin typeface="HG創英ﾌﾟﾚｾﾞﾝｽEB" panose="02020809000000000000" pitchFamily="17" charset="-128"/>
              <a:ea typeface="HG創英ﾌﾟﾚｾﾞﾝｽEB" panose="02020809000000000000" pitchFamily="17" charset="-128"/>
            </a:endParaRPr>
          </a:p>
          <a:p>
            <a:endParaRPr kumimoji="1" lang="en-US" altLang="ja-JP" dirty="0">
              <a:solidFill>
                <a:schemeClr val="bg1">
                  <a:lumMod val="85000"/>
                  <a:lumOff val="15000"/>
                </a:schemeClr>
              </a:solidFill>
              <a:latin typeface="HG創英ﾌﾟﾚｾﾞﾝｽEB" panose="02020809000000000000" pitchFamily="17" charset="-128"/>
              <a:ea typeface="HG創英ﾌﾟﾚｾﾞﾝｽEB" panose="02020809000000000000" pitchFamily="17" charset="-128"/>
            </a:endParaRPr>
          </a:p>
          <a:p>
            <a:r>
              <a:rPr kumimoji="1" lang="ja-JP" altLang="en-US" sz="2000" dirty="0">
                <a:solidFill>
                  <a:schemeClr val="bg1">
                    <a:lumMod val="85000"/>
                    <a:lumOff val="15000"/>
                  </a:schemeClr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ミス</a:t>
            </a:r>
            <a:r>
              <a:rPr kumimoji="1" lang="en-US" altLang="ja-JP" sz="2000" dirty="0">
                <a:solidFill>
                  <a:schemeClr val="bg1">
                    <a:lumMod val="85000"/>
                    <a:lumOff val="15000"/>
                  </a:schemeClr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/</a:t>
            </a:r>
            <a:r>
              <a:rPr kumimoji="1" lang="ja-JP" altLang="en-US" sz="2000" dirty="0">
                <a:solidFill>
                  <a:schemeClr val="bg1">
                    <a:lumMod val="85000"/>
                    <a:lumOff val="15000"/>
                  </a:schemeClr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ゲームオーバー条件</a:t>
            </a:r>
            <a:endParaRPr kumimoji="1" lang="en-US" altLang="ja-JP" sz="2000" dirty="0">
              <a:solidFill>
                <a:schemeClr val="bg1">
                  <a:lumMod val="85000"/>
                  <a:lumOff val="15000"/>
                </a:schemeClr>
              </a:solidFill>
              <a:latin typeface="HG創英ﾌﾟﾚｾﾞﾝｽEB" panose="02020809000000000000" pitchFamily="17" charset="-128"/>
              <a:ea typeface="HG創英ﾌﾟﾚｾﾞﾝｽEB" panose="02020809000000000000" pitchFamily="17" charset="-128"/>
            </a:endParaRPr>
          </a:p>
          <a:p>
            <a:r>
              <a:rPr kumimoji="1" lang="en-US" altLang="ja-JP" sz="2000" dirty="0">
                <a:solidFill>
                  <a:schemeClr val="bg1">
                    <a:lumMod val="85000"/>
                    <a:lumOff val="15000"/>
                  </a:schemeClr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	</a:t>
            </a:r>
            <a:r>
              <a:rPr kumimoji="1" lang="ja-JP" alt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プレイヤーの</a:t>
            </a:r>
            <a:r>
              <a:rPr kumimoji="1" lang="en-US" altLang="ja-JP" dirty="0">
                <a:solidFill>
                  <a:schemeClr val="bg1">
                    <a:lumMod val="85000"/>
                    <a:lumOff val="15000"/>
                  </a:schemeClr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HP</a:t>
            </a:r>
            <a:r>
              <a:rPr kumimoji="1" lang="ja-JP" alt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か残り時間が</a:t>
            </a:r>
            <a:r>
              <a:rPr kumimoji="1" lang="en-US" altLang="ja-JP" dirty="0">
                <a:solidFill>
                  <a:schemeClr val="bg1">
                    <a:lumMod val="85000"/>
                    <a:lumOff val="15000"/>
                  </a:schemeClr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0</a:t>
            </a:r>
            <a:r>
              <a:rPr lang="ja-JP" alt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になる。または床の穴から落下すると、</a:t>
            </a:r>
            <a:r>
              <a:rPr lang="en-US" altLang="ja-JP" dirty="0">
                <a:solidFill>
                  <a:schemeClr val="bg1">
                    <a:lumMod val="85000"/>
                    <a:lumOff val="15000"/>
                  </a:schemeClr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	</a:t>
            </a:r>
            <a:r>
              <a:rPr lang="ja-JP" altLang="en-US" u="sng" dirty="0">
                <a:solidFill>
                  <a:srgbClr val="C00000"/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ミス</a:t>
            </a:r>
            <a:r>
              <a:rPr lang="ja-JP" alt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となり、そのステージの最初か</a:t>
            </a:r>
            <a:r>
              <a:rPr lang="en-US" altLang="ja-JP" dirty="0">
                <a:solidFill>
                  <a:schemeClr val="bg1">
                    <a:lumMod val="85000"/>
                    <a:lumOff val="15000"/>
                  </a:schemeClr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	</a:t>
            </a:r>
            <a:r>
              <a:rPr lang="ja-JP" alt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らスタート。</a:t>
            </a:r>
            <a:endParaRPr lang="en-US" altLang="ja-JP" dirty="0">
              <a:solidFill>
                <a:schemeClr val="bg1">
                  <a:lumMod val="85000"/>
                  <a:lumOff val="15000"/>
                </a:schemeClr>
              </a:solidFill>
              <a:latin typeface="HG創英ﾌﾟﾚｾﾞﾝｽEB" panose="02020809000000000000" pitchFamily="17" charset="-128"/>
              <a:ea typeface="HG創英ﾌﾟﾚｾﾞﾝｽEB" panose="02020809000000000000" pitchFamily="17" charset="-128"/>
            </a:endParaRPr>
          </a:p>
          <a:p>
            <a:r>
              <a:rPr lang="en-US" altLang="ja-JP" dirty="0">
                <a:solidFill>
                  <a:schemeClr val="bg1">
                    <a:lumMod val="85000"/>
                    <a:lumOff val="15000"/>
                  </a:schemeClr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	</a:t>
            </a:r>
            <a:r>
              <a:rPr lang="ja-JP" alt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残機が０の時に</a:t>
            </a:r>
            <a:r>
              <a:rPr kumimoji="1" lang="ja-JP" alt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プレイヤーの</a:t>
            </a:r>
            <a:r>
              <a:rPr kumimoji="1" lang="en-US" altLang="ja-JP" dirty="0">
                <a:solidFill>
                  <a:schemeClr val="bg1">
                    <a:lumMod val="85000"/>
                    <a:lumOff val="15000"/>
                  </a:schemeClr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HP</a:t>
            </a:r>
            <a:r>
              <a:rPr kumimoji="1" lang="ja-JP" alt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が</a:t>
            </a:r>
            <a:r>
              <a:rPr kumimoji="1" lang="en-US" altLang="ja-JP" dirty="0">
                <a:solidFill>
                  <a:schemeClr val="bg1">
                    <a:lumMod val="85000"/>
                    <a:lumOff val="15000"/>
                  </a:schemeClr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0</a:t>
            </a:r>
            <a:r>
              <a:rPr lang="ja-JP" alt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になると、</a:t>
            </a:r>
            <a:r>
              <a:rPr lang="ja-JP" altLang="en-US" u="sng" dirty="0">
                <a:solidFill>
                  <a:srgbClr val="C00000"/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ゲームオーバー</a:t>
            </a:r>
            <a:r>
              <a:rPr lang="ja-JP" alt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となる。コンテニューした場合はその面の最初</a:t>
            </a:r>
            <a:r>
              <a:rPr lang="en-US" altLang="ja-JP" dirty="0">
                <a:solidFill>
                  <a:schemeClr val="bg1">
                    <a:lumMod val="85000"/>
                    <a:lumOff val="15000"/>
                  </a:schemeClr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	</a:t>
            </a:r>
            <a:r>
              <a:rPr lang="ja-JP" alt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からスタート。ミスやコンテニュー時には所持アイテムがすべて</a:t>
            </a:r>
            <a:endParaRPr lang="en-US" altLang="ja-JP" dirty="0">
              <a:solidFill>
                <a:schemeClr val="bg1">
                  <a:lumMod val="85000"/>
                  <a:lumOff val="15000"/>
                </a:schemeClr>
              </a:solidFill>
              <a:latin typeface="HG創英ﾌﾟﾚｾﾞﾝｽEB" panose="02020809000000000000" pitchFamily="17" charset="-128"/>
              <a:ea typeface="HG創英ﾌﾟﾚｾﾞﾝｽEB" panose="02020809000000000000" pitchFamily="17" charset="-128"/>
            </a:endParaRPr>
          </a:p>
          <a:p>
            <a:r>
              <a:rPr lang="en-US" altLang="ja-JP" dirty="0">
                <a:solidFill>
                  <a:schemeClr val="bg1">
                    <a:lumMod val="85000"/>
                    <a:lumOff val="15000"/>
                  </a:schemeClr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	</a:t>
            </a:r>
            <a:r>
              <a:rPr lang="ja-JP" altLang="en-US" u="sng" dirty="0">
                <a:solidFill>
                  <a:srgbClr val="C00000"/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初期化</a:t>
            </a:r>
            <a:r>
              <a:rPr lang="ja-JP" alt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される。</a:t>
            </a:r>
            <a:endParaRPr lang="en-US" altLang="ja-JP" dirty="0">
              <a:solidFill>
                <a:schemeClr val="bg1">
                  <a:lumMod val="85000"/>
                  <a:lumOff val="15000"/>
                </a:schemeClr>
              </a:solidFill>
              <a:latin typeface="HG創英ﾌﾟﾚｾﾞﾝｽEB" panose="02020809000000000000" pitchFamily="17" charset="-128"/>
              <a:ea typeface="HG創英ﾌﾟﾚｾﾞﾝｽEB" panose="02020809000000000000" pitchFamily="17" charset="-128"/>
            </a:endParaRPr>
          </a:p>
          <a:p>
            <a:endParaRPr lang="en-US" altLang="ja-JP" dirty="0">
              <a:solidFill>
                <a:schemeClr val="bg1">
                  <a:lumMod val="85000"/>
                  <a:lumOff val="15000"/>
                </a:schemeClr>
              </a:solidFill>
              <a:latin typeface="HG創英ﾌﾟﾚｾﾞﾝｽEB" panose="02020809000000000000" pitchFamily="17" charset="-128"/>
              <a:ea typeface="HG創英ﾌﾟﾚｾﾞﾝｽEB" panose="02020809000000000000" pitchFamily="17" charset="-128"/>
            </a:endParaRPr>
          </a:p>
          <a:p>
            <a:r>
              <a:rPr lang="ja-JP" altLang="en-US" sz="2000" dirty="0">
                <a:solidFill>
                  <a:schemeClr val="bg1">
                    <a:lumMod val="85000"/>
                    <a:lumOff val="15000"/>
                  </a:schemeClr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その他</a:t>
            </a:r>
            <a:r>
              <a:rPr lang="ja-JP" alt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：アイテムはクサリ、ナイフ、オノ、聖水、クロス、懐中時計</a:t>
            </a:r>
            <a:endParaRPr lang="en-US" altLang="ja-JP" dirty="0">
              <a:solidFill>
                <a:schemeClr val="bg1">
                  <a:lumMod val="85000"/>
                  <a:lumOff val="15000"/>
                </a:schemeClr>
              </a:solidFill>
              <a:latin typeface="HG創英ﾌﾟﾚｾﾞﾝｽEB" panose="02020809000000000000" pitchFamily="17" charset="-128"/>
              <a:ea typeface="HG創英ﾌﾟﾚｾﾞﾝｽEB" panose="02020809000000000000" pitchFamily="17" charset="-128"/>
            </a:endParaRPr>
          </a:p>
          <a:p>
            <a:r>
              <a:rPr lang="en-US" altLang="ja-JP" dirty="0">
                <a:solidFill>
                  <a:schemeClr val="bg1">
                    <a:lumMod val="85000"/>
                    <a:lumOff val="15000"/>
                  </a:schemeClr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	</a:t>
            </a:r>
            <a:r>
              <a:rPr lang="ja-JP" alt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ハート（小・大）、連射</a:t>
            </a:r>
            <a:r>
              <a:rPr lang="en-US" altLang="ja-JP" dirty="0">
                <a:solidFill>
                  <a:schemeClr val="bg1">
                    <a:lumMod val="85000"/>
                    <a:lumOff val="15000"/>
                  </a:schemeClr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Ⅱ</a:t>
            </a:r>
            <a:r>
              <a:rPr lang="ja-JP" alt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・</a:t>
            </a:r>
            <a:r>
              <a:rPr lang="en-US" altLang="ja-JP" dirty="0">
                <a:solidFill>
                  <a:schemeClr val="bg1">
                    <a:lumMod val="85000"/>
                    <a:lumOff val="15000"/>
                  </a:schemeClr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Ⅲ</a:t>
            </a:r>
            <a:r>
              <a:rPr lang="ja-JP" alt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、ロザリオ、肉、赤い玉</a:t>
            </a:r>
            <a:r>
              <a:rPr lang="en-US" altLang="ja-JP" dirty="0">
                <a:solidFill>
                  <a:schemeClr val="bg1">
                    <a:lumMod val="85000"/>
                    <a:lumOff val="15000"/>
                  </a:schemeClr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(</a:t>
            </a:r>
            <a:r>
              <a:rPr lang="ja-JP" alt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魔力の玉</a:t>
            </a:r>
            <a:r>
              <a:rPr lang="en-US" altLang="ja-JP" dirty="0">
                <a:solidFill>
                  <a:schemeClr val="bg1">
                    <a:lumMod val="85000"/>
                    <a:lumOff val="15000"/>
                  </a:schemeClr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)</a:t>
            </a:r>
            <a:r>
              <a:rPr lang="ja-JP" alt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、</a:t>
            </a:r>
            <a:endParaRPr lang="en-US" altLang="ja-JP" dirty="0">
              <a:solidFill>
                <a:schemeClr val="bg1">
                  <a:lumMod val="85000"/>
                  <a:lumOff val="15000"/>
                </a:schemeClr>
              </a:solidFill>
              <a:latin typeface="HG創英ﾌﾟﾚｾﾞﾝｽEB" panose="02020809000000000000" pitchFamily="17" charset="-128"/>
              <a:ea typeface="HG創英ﾌﾟﾚｾﾞﾝｽEB" panose="02020809000000000000" pitchFamily="17" charset="-128"/>
            </a:endParaRPr>
          </a:p>
          <a:p>
            <a:r>
              <a:rPr lang="en-US" altLang="ja-JP" dirty="0">
                <a:solidFill>
                  <a:schemeClr val="bg1">
                    <a:lumMod val="85000"/>
                    <a:lumOff val="15000"/>
                  </a:schemeClr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	</a:t>
            </a:r>
            <a:r>
              <a:rPr lang="ja-JP" alt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透明薬、ドル袋の計</a:t>
            </a:r>
            <a:r>
              <a:rPr lang="en-US" altLang="ja-JP" dirty="0">
                <a:solidFill>
                  <a:schemeClr val="bg1">
                    <a:lumMod val="85000"/>
                    <a:lumOff val="15000"/>
                  </a:schemeClr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15</a:t>
            </a:r>
            <a:r>
              <a:rPr lang="ja-JP" alt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個。</a:t>
            </a:r>
            <a:endParaRPr lang="en-US" altLang="ja-JP" dirty="0">
              <a:solidFill>
                <a:schemeClr val="bg1">
                  <a:lumMod val="85000"/>
                  <a:lumOff val="15000"/>
                </a:schemeClr>
              </a:solidFill>
              <a:latin typeface="HG創英ﾌﾟﾚｾﾞﾝｽEB" panose="02020809000000000000" pitchFamily="17" charset="-128"/>
              <a:ea typeface="HG創英ﾌﾟﾚｾﾞﾝｽEB" panose="02020809000000000000" pitchFamily="17" charset="-128"/>
            </a:endParaRPr>
          </a:p>
          <a:p>
            <a:r>
              <a:rPr lang="en-US" altLang="ja-JP" dirty="0">
                <a:solidFill>
                  <a:schemeClr val="bg1">
                    <a:lumMod val="85000"/>
                    <a:lumOff val="15000"/>
                  </a:schemeClr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	</a:t>
            </a:r>
            <a:r>
              <a:rPr lang="ja-JP" alt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ナイフ、オノ、聖水、クロス、懐中時計は</a:t>
            </a:r>
            <a:r>
              <a:rPr lang="ja-JP" altLang="en-US" u="sng" dirty="0">
                <a:solidFill>
                  <a:srgbClr val="C00000"/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サブウェポン</a:t>
            </a:r>
            <a:r>
              <a:rPr lang="ja-JP" alt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となり、</a:t>
            </a:r>
            <a:endParaRPr lang="en-US" altLang="ja-JP" dirty="0">
              <a:solidFill>
                <a:schemeClr val="bg1">
                  <a:lumMod val="85000"/>
                  <a:lumOff val="15000"/>
                </a:schemeClr>
              </a:solidFill>
              <a:latin typeface="HG創英ﾌﾟﾚｾﾞﾝｽEB" panose="02020809000000000000" pitchFamily="17" charset="-128"/>
              <a:ea typeface="HG創英ﾌﾟﾚｾﾞﾝｽEB" panose="02020809000000000000" pitchFamily="17" charset="-128"/>
            </a:endParaRPr>
          </a:p>
          <a:p>
            <a:r>
              <a:rPr lang="en-US" altLang="ja-JP" dirty="0">
                <a:solidFill>
                  <a:schemeClr val="bg1">
                    <a:lumMod val="85000"/>
                    <a:lumOff val="15000"/>
                  </a:schemeClr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	</a:t>
            </a:r>
            <a:r>
              <a:rPr lang="ja-JP" altLang="en-US" u="sng" dirty="0">
                <a:solidFill>
                  <a:srgbClr val="C00000"/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↑＋</a:t>
            </a:r>
            <a:r>
              <a:rPr lang="en-US" altLang="ja-JP" u="sng" dirty="0">
                <a:solidFill>
                  <a:srgbClr val="C00000"/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B</a:t>
            </a:r>
            <a:r>
              <a:rPr lang="ja-JP" altLang="en-US" u="sng" dirty="0">
                <a:solidFill>
                  <a:srgbClr val="C00000"/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ボタン</a:t>
            </a:r>
            <a:r>
              <a:rPr lang="ja-JP" alt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で使用可能。</a:t>
            </a:r>
            <a:endParaRPr lang="en-US" altLang="ja-JP" dirty="0">
              <a:solidFill>
                <a:schemeClr val="bg1">
                  <a:lumMod val="85000"/>
                  <a:lumOff val="15000"/>
                </a:schemeClr>
              </a:solidFill>
              <a:latin typeface="HG創英ﾌﾟﾚｾﾞﾝｽEB" panose="02020809000000000000" pitchFamily="17" charset="-128"/>
              <a:ea typeface="HG創英ﾌﾟﾚｾﾞﾝｽEB" panose="02020809000000000000" pitchFamily="17" charset="-128"/>
            </a:endParaRPr>
          </a:p>
          <a:p>
            <a:r>
              <a:rPr lang="en-US" altLang="ja-JP" dirty="0">
                <a:solidFill>
                  <a:schemeClr val="bg1">
                    <a:lumMod val="85000"/>
                    <a:lumOff val="15000"/>
                  </a:schemeClr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	</a:t>
            </a:r>
            <a:r>
              <a:rPr lang="ja-JP" alt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敵キャラの数はザコ敵</a:t>
            </a:r>
            <a:r>
              <a:rPr lang="en-US" altLang="ja-JP" dirty="0">
                <a:solidFill>
                  <a:schemeClr val="bg1">
                    <a:lumMod val="85000"/>
                    <a:lumOff val="15000"/>
                  </a:schemeClr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15</a:t>
            </a:r>
            <a:r>
              <a:rPr lang="ja-JP" alt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種類、ボス</a:t>
            </a:r>
            <a:r>
              <a:rPr lang="en-US" altLang="ja-JP" dirty="0">
                <a:solidFill>
                  <a:schemeClr val="bg1">
                    <a:lumMod val="85000"/>
                    <a:lumOff val="15000"/>
                  </a:schemeClr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6</a:t>
            </a:r>
            <a:r>
              <a:rPr lang="ja-JP" alt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種類の計</a:t>
            </a:r>
            <a:r>
              <a:rPr lang="en-US" altLang="ja-JP" dirty="0">
                <a:solidFill>
                  <a:schemeClr val="bg1">
                    <a:lumMod val="85000"/>
                    <a:lumOff val="15000"/>
                  </a:schemeClr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21</a:t>
            </a:r>
            <a:r>
              <a:rPr lang="ja-JP" altLang="en-US" dirty="0">
                <a:solidFill>
                  <a:schemeClr val="bg1">
                    <a:lumMod val="85000"/>
                    <a:lumOff val="15000"/>
                  </a:schemeClr>
                </a:solidFill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体</a:t>
            </a:r>
            <a:endParaRPr kumimoji="1" lang="ja-JP" altLang="en-US" dirty="0">
              <a:solidFill>
                <a:schemeClr val="bg1">
                  <a:lumMod val="85000"/>
                  <a:lumOff val="15000"/>
                </a:schemeClr>
              </a:solidFill>
            </a:endParaRPr>
          </a:p>
          <a:p>
            <a:pPr algn="ctr"/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A0DF680-2CE1-42DC-AB24-1781BF52B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919" y="3951681"/>
            <a:ext cx="3785348" cy="283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877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2A74D0CA-EED7-4627-93C4-FDFA22222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6393" y="4456091"/>
            <a:ext cx="2632755" cy="2632755"/>
          </a:xfrm>
          <a:prstGeom prst="rect">
            <a:avLst/>
          </a:prstGeom>
        </p:spPr>
      </p:pic>
      <p:graphicFrame>
        <p:nvGraphicFramePr>
          <p:cNvPr id="10" name="表 10">
            <a:extLst>
              <a:ext uri="{FF2B5EF4-FFF2-40B4-BE49-F238E27FC236}">
                <a16:creationId xmlns:a16="http://schemas.microsoft.com/office/drawing/2014/main" id="{67D05FD1-57DD-4F7E-98D4-974FBC11C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662685"/>
              </p:ext>
            </p:extLst>
          </p:nvPr>
        </p:nvGraphicFramePr>
        <p:xfrm>
          <a:off x="1513624" y="414202"/>
          <a:ext cx="10496280" cy="56867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2016">
                  <a:extLst>
                    <a:ext uri="{9D8B030D-6E8A-4147-A177-3AD203B41FA5}">
                      <a16:colId xmlns:a16="http://schemas.microsoft.com/office/drawing/2014/main" val="4128668455"/>
                    </a:ext>
                  </a:extLst>
                </a:gridCol>
                <a:gridCol w="3864032">
                  <a:extLst>
                    <a:ext uri="{9D8B030D-6E8A-4147-A177-3AD203B41FA5}">
                      <a16:colId xmlns:a16="http://schemas.microsoft.com/office/drawing/2014/main" val="1707219441"/>
                    </a:ext>
                  </a:extLst>
                </a:gridCol>
                <a:gridCol w="4560232">
                  <a:extLst>
                    <a:ext uri="{9D8B030D-6E8A-4147-A177-3AD203B41FA5}">
                      <a16:colId xmlns:a16="http://schemas.microsoft.com/office/drawing/2014/main" val="1738545710"/>
                    </a:ext>
                  </a:extLst>
                </a:gridCol>
              </a:tblGrid>
              <a:tr h="33351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概要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元の作品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今作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059049"/>
                  </a:ext>
                </a:extLst>
              </a:tr>
              <a:tr h="383269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HG創英ﾌﾟﾚｾﾞﾝｽEB" panose="02020809000000000000" pitchFamily="17" charset="-128"/>
                          <a:ea typeface="HG創英ﾌﾟﾚｾﾞﾝｽEB" panose="02020809000000000000" pitchFamily="17" charset="-128"/>
                        </a:rPr>
                        <a:t>ステージ数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HG創英ﾌﾟﾚｾﾞﾝｽEB" panose="02020809000000000000" pitchFamily="17" charset="-128"/>
                          <a:ea typeface="HG創英ﾌﾟﾚｾﾞﾝｽEB" panose="02020809000000000000" pitchFamily="17" charset="-128"/>
                        </a:rPr>
                        <a:t>1</a:t>
                      </a:r>
                      <a:r>
                        <a:rPr kumimoji="1" lang="ja-JP" altLang="en-US" dirty="0">
                          <a:latin typeface="HG創英ﾌﾟﾚｾﾞﾝｽEB" panose="02020809000000000000" pitchFamily="17" charset="-128"/>
                          <a:ea typeface="HG創英ﾌﾟﾚｾﾞﾝｽEB" panose="02020809000000000000" pitchFamily="17" charset="-128"/>
                        </a:rPr>
                        <a:t>面</a:t>
                      </a:r>
                      <a:r>
                        <a:rPr kumimoji="1" lang="en-US" altLang="ja-JP" dirty="0">
                          <a:latin typeface="HG創英ﾌﾟﾚｾﾞﾝｽEB" panose="02020809000000000000" pitchFamily="17" charset="-128"/>
                          <a:ea typeface="HG創英ﾌﾟﾚｾﾞﾝｽEB" panose="02020809000000000000" pitchFamily="17" charset="-128"/>
                        </a:rPr>
                        <a:t>3</a:t>
                      </a:r>
                      <a:r>
                        <a:rPr kumimoji="1" lang="ja-JP" altLang="en-US" dirty="0">
                          <a:latin typeface="HG創英ﾌﾟﾚｾﾞﾝｽEB" panose="02020809000000000000" pitchFamily="17" charset="-128"/>
                          <a:ea typeface="HG創英ﾌﾟﾚｾﾞﾝｽEB" panose="02020809000000000000" pitchFamily="17" charset="-128"/>
                        </a:rPr>
                        <a:t>ステージの</a:t>
                      </a:r>
                      <a:r>
                        <a:rPr kumimoji="1" lang="en-US" altLang="ja-JP" dirty="0">
                          <a:latin typeface="HG創英ﾌﾟﾚｾﾞﾝｽEB" panose="02020809000000000000" pitchFamily="17" charset="-128"/>
                          <a:ea typeface="HG創英ﾌﾟﾚｾﾞﾝｽEB" panose="02020809000000000000" pitchFamily="17" charset="-128"/>
                        </a:rPr>
                        <a:t>6</a:t>
                      </a:r>
                      <a:r>
                        <a:rPr kumimoji="1" lang="ja-JP" altLang="en-US" dirty="0">
                          <a:latin typeface="HG創英ﾌﾟﾚｾﾞﾝｽEB" panose="02020809000000000000" pitchFamily="17" charset="-128"/>
                          <a:ea typeface="HG創英ﾌﾟﾚｾﾞﾝｽEB" panose="02020809000000000000" pitchFamily="17" charset="-128"/>
                        </a:rPr>
                        <a:t>面構成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HG創英ﾌﾟﾚｾﾞﾝｽEB" panose="02020809000000000000" pitchFamily="17" charset="-128"/>
                          <a:ea typeface="HG創英ﾌﾟﾚｾﾞﾝｽEB" panose="02020809000000000000" pitchFamily="17" charset="-128"/>
                        </a:rPr>
                        <a:t>1</a:t>
                      </a:r>
                      <a:r>
                        <a:rPr kumimoji="1" lang="ja-JP" altLang="en-US" dirty="0">
                          <a:latin typeface="HG創英ﾌﾟﾚｾﾞﾝｽEB" panose="02020809000000000000" pitchFamily="17" charset="-128"/>
                          <a:ea typeface="HG創英ﾌﾟﾚｾﾞﾝｽEB" panose="02020809000000000000" pitchFamily="17" charset="-128"/>
                        </a:rPr>
                        <a:t>面</a:t>
                      </a:r>
                      <a:r>
                        <a:rPr kumimoji="1" lang="en-US" altLang="ja-JP" dirty="0">
                          <a:latin typeface="HG創英ﾌﾟﾚｾﾞﾝｽEB" panose="02020809000000000000" pitchFamily="17" charset="-128"/>
                          <a:ea typeface="HG創英ﾌﾟﾚｾﾞﾝｽEB" panose="02020809000000000000" pitchFamily="17" charset="-128"/>
                        </a:rPr>
                        <a:t>3</a:t>
                      </a:r>
                      <a:r>
                        <a:rPr kumimoji="1" lang="ja-JP" altLang="en-US" dirty="0">
                          <a:latin typeface="HG創英ﾌﾟﾚｾﾞﾝｽEB" panose="02020809000000000000" pitchFamily="17" charset="-128"/>
                          <a:ea typeface="HG創英ﾌﾟﾚｾﾞﾝｽEB" panose="02020809000000000000" pitchFamily="17" charset="-128"/>
                        </a:rPr>
                        <a:t>ステージの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  <a:latin typeface="HG創英ﾌﾟﾚｾﾞﾝｽEB" panose="02020809000000000000" pitchFamily="17" charset="-128"/>
                          <a:ea typeface="HG創英ﾌﾟﾚｾﾞﾝｽEB" panose="02020809000000000000" pitchFamily="17" charset="-128"/>
                        </a:rPr>
                        <a:t>2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  <a:latin typeface="HG創英ﾌﾟﾚｾﾞﾝｽEB" panose="02020809000000000000" pitchFamily="17" charset="-128"/>
                          <a:ea typeface="HG創英ﾌﾟﾚｾﾞﾝｽEB" panose="02020809000000000000" pitchFamily="17" charset="-128"/>
                        </a:rPr>
                        <a:t>面構成</a:t>
                      </a:r>
                      <a:endParaRPr kumimoji="1" lang="en-US" altLang="ja-JP" dirty="0">
                        <a:solidFill>
                          <a:srgbClr val="FF0000"/>
                        </a:solidFill>
                        <a:latin typeface="HG創英ﾌﾟﾚｾﾞﾝｽEB" panose="02020809000000000000" pitchFamily="17" charset="-128"/>
                        <a:ea typeface="HG創英ﾌﾟﾚｾﾞﾝｽEB" panose="02020809000000000000" pitchFamily="17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9461915"/>
                  </a:ext>
                </a:extLst>
              </a:tr>
              <a:tr h="833775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HG創英ﾌﾟﾚｾﾞﾝｽEB" panose="02020809000000000000" pitchFamily="17" charset="-128"/>
                          <a:ea typeface="HG創英ﾌﾟﾚｾﾞﾝｽEB" panose="02020809000000000000" pitchFamily="17" charset="-128"/>
                        </a:rPr>
                        <a:t>クリア条件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dirty="0">
                          <a:latin typeface="HG創英ﾌﾟﾚｾﾞﾝｽEB" panose="02020809000000000000" pitchFamily="17" charset="-128"/>
                          <a:ea typeface="HG創英ﾌﾟﾚｾﾞﾝｽEB" panose="02020809000000000000" pitchFamily="17" charset="-128"/>
                        </a:rPr>
                        <a:t>ボスを討伐し赤い球を獲得すると１面クリア６面までクリアするとゲームクリア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>
                          <a:solidFill>
                            <a:srgbClr val="FF0000"/>
                          </a:solidFill>
                          <a:latin typeface="HG創英ﾌﾟﾚｾﾞﾝｽEB" panose="02020809000000000000" pitchFamily="17" charset="-128"/>
                          <a:ea typeface="HG創英ﾌﾟﾚｾﾞﾝｽEB" panose="02020809000000000000" pitchFamily="17" charset="-128"/>
                        </a:rPr>
                        <a:t>ボスを討伐し赤い球を獲得するとゲームクリア</a:t>
                      </a:r>
                      <a:endParaRPr kumimoji="1" lang="en-US" altLang="ja-JP" dirty="0">
                        <a:solidFill>
                          <a:srgbClr val="FF0000"/>
                        </a:solidFill>
                        <a:latin typeface="HG創英ﾌﾟﾚｾﾞﾝｽEB" panose="02020809000000000000" pitchFamily="17" charset="-128"/>
                        <a:ea typeface="HG創英ﾌﾟﾚｾﾞﾝｽEB" panose="02020809000000000000" pitchFamily="17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4383462"/>
                  </a:ext>
                </a:extLst>
              </a:tr>
              <a:tr h="2334569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HG創英ﾌﾟﾚｾﾞﾝｽEB" panose="02020809000000000000" pitchFamily="17" charset="-128"/>
                          <a:ea typeface="HG創英ﾌﾟﾚｾﾞﾝｽEB" panose="02020809000000000000" pitchFamily="17" charset="-128"/>
                        </a:rPr>
                        <a:t>ゲームオーバー・ミス条件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HG創英ﾌﾟﾚｾﾞﾝｽEB" panose="02020809000000000000" pitchFamily="17" charset="-128"/>
                          <a:ea typeface="HG創英ﾌﾟﾚｾﾞﾝｽEB" panose="02020809000000000000" pitchFamily="17" charset="-128"/>
                        </a:rPr>
                        <a:t>プレイヤーの</a:t>
                      </a:r>
                      <a:r>
                        <a:rPr kumimoji="1" lang="en-US" altLang="ja-JP" dirty="0">
                          <a:latin typeface="HG創英ﾌﾟﾚｾﾞﾝｽEB" panose="02020809000000000000" pitchFamily="17" charset="-128"/>
                          <a:ea typeface="HG創英ﾌﾟﾚｾﾞﾝｽEB" panose="02020809000000000000" pitchFamily="17" charset="-128"/>
                        </a:rPr>
                        <a:t>HP</a:t>
                      </a:r>
                      <a:r>
                        <a:rPr kumimoji="1" lang="ja-JP" altLang="en-US" dirty="0">
                          <a:latin typeface="HG創英ﾌﾟﾚｾﾞﾝｽEB" panose="02020809000000000000" pitchFamily="17" charset="-128"/>
                          <a:ea typeface="HG創英ﾌﾟﾚｾﾞﾝｽEB" panose="02020809000000000000" pitchFamily="17" charset="-128"/>
                        </a:rPr>
                        <a:t>か残り時間が</a:t>
                      </a:r>
                      <a:r>
                        <a:rPr kumimoji="1" lang="en-US" altLang="ja-JP" dirty="0">
                          <a:latin typeface="HG創英ﾌﾟﾚｾﾞﾝｽEB" panose="02020809000000000000" pitchFamily="17" charset="-128"/>
                          <a:ea typeface="HG創英ﾌﾟﾚｾﾞﾝｽEB" panose="02020809000000000000" pitchFamily="17" charset="-128"/>
                        </a:rPr>
                        <a:t>0</a:t>
                      </a:r>
                      <a:r>
                        <a:rPr lang="ja-JP" altLang="en-US" dirty="0">
                          <a:latin typeface="HG創英ﾌﾟﾚｾﾞﾝｽEB" panose="02020809000000000000" pitchFamily="17" charset="-128"/>
                          <a:ea typeface="HG創英ﾌﾟﾚｾﾞﾝｽEB" panose="02020809000000000000" pitchFamily="17" charset="-128"/>
                        </a:rPr>
                        <a:t>になる。または床の穴から落下すると、ミスとなり、そのステージの最初からスタート。残機が０の時に</a:t>
                      </a:r>
                      <a:r>
                        <a:rPr kumimoji="1" lang="ja-JP" altLang="en-US" dirty="0">
                          <a:latin typeface="HG創英ﾌﾟﾚｾﾞﾝｽEB" panose="02020809000000000000" pitchFamily="17" charset="-128"/>
                          <a:ea typeface="HG創英ﾌﾟﾚｾﾞﾝｽEB" panose="02020809000000000000" pitchFamily="17" charset="-128"/>
                        </a:rPr>
                        <a:t>プレイヤーの</a:t>
                      </a:r>
                      <a:r>
                        <a:rPr kumimoji="1" lang="en-US" altLang="ja-JP" dirty="0">
                          <a:latin typeface="HG創英ﾌﾟﾚｾﾞﾝｽEB" panose="02020809000000000000" pitchFamily="17" charset="-128"/>
                          <a:ea typeface="HG創英ﾌﾟﾚｾﾞﾝｽEB" panose="02020809000000000000" pitchFamily="17" charset="-128"/>
                        </a:rPr>
                        <a:t>HP</a:t>
                      </a:r>
                      <a:r>
                        <a:rPr kumimoji="1" lang="ja-JP" altLang="en-US" dirty="0">
                          <a:latin typeface="HG創英ﾌﾟﾚｾﾞﾝｽEB" panose="02020809000000000000" pitchFamily="17" charset="-128"/>
                          <a:ea typeface="HG創英ﾌﾟﾚｾﾞﾝｽEB" panose="02020809000000000000" pitchFamily="17" charset="-128"/>
                        </a:rPr>
                        <a:t>が</a:t>
                      </a:r>
                      <a:r>
                        <a:rPr kumimoji="1" lang="en-US" altLang="ja-JP" dirty="0">
                          <a:latin typeface="HG創英ﾌﾟﾚｾﾞﾝｽEB" panose="02020809000000000000" pitchFamily="17" charset="-128"/>
                          <a:ea typeface="HG創英ﾌﾟﾚｾﾞﾝｽEB" panose="02020809000000000000" pitchFamily="17" charset="-128"/>
                        </a:rPr>
                        <a:t>0</a:t>
                      </a:r>
                      <a:r>
                        <a:rPr lang="ja-JP" altLang="en-US" dirty="0">
                          <a:latin typeface="HG創英ﾌﾟﾚｾﾞﾝｽEB" panose="02020809000000000000" pitchFamily="17" charset="-128"/>
                          <a:ea typeface="HG創英ﾌﾟﾚｾﾞﾝｽEB" panose="02020809000000000000" pitchFamily="17" charset="-128"/>
                        </a:rPr>
                        <a:t>になると、ゲームオーバーとなり、コンテニューした場合はその面の最初からスタートする。ミスやコンテニュー時には所持アイテムが初期化される。</a:t>
                      </a:r>
                      <a:endParaRPr lang="en-US" altLang="ja-JP" dirty="0">
                        <a:latin typeface="HG創英ﾌﾟﾚｾﾞﾝｽEB" panose="02020809000000000000" pitchFamily="17" charset="-128"/>
                        <a:ea typeface="HG創英ﾌﾟﾚｾﾞﾝｽEB" panose="02020809000000000000" pitchFamily="17" charset="-128"/>
                      </a:endParaRPr>
                    </a:p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>
                          <a:solidFill>
                            <a:schemeClr val="bg1"/>
                          </a:solidFill>
                          <a:latin typeface="HG創英ﾌﾟﾚｾﾞﾝｽEB" panose="02020809000000000000" pitchFamily="17" charset="-128"/>
                          <a:ea typeface="HG創英ﾌﾟﾚｾﾞﾝｽEB" panose="02020809000000000000" pitchFamily="17" charset="-128"/>
                        </a:rPr>
                        <a:t>同様</a:t>
                      </a:r>
                      <a:endParaRPr kumimoji="1" lang="en-US" altLang="ja-JP" dirty="0">
                        <a:solidFill>
                          <a:schemeClr val="bg1"/>
                        </a:solidFill>
                        <a:latin typeface="HG創英ﾌﾟﾚｾﾞﾝｽEB" panose="02020809000000000000" pitchFamily="17" charset="-128"/>
                        <a:ea typeface="HG創英ﾌﾟﾚｾﾞﾝｽEB" panose="02020809000000000000" pitchFamily="17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7610933"/>
                  </a:ext>
                </a:extLst>
              </a:tr>
              <a:tr h="1083907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HG創英ﾌﾟﾚｾﾞﾝｽEB" panose="02020809000000000000" pitchFamily="17" charset="-128"/>
                          <a:ea typeface="HG創英ﾌﾟﾚｾﾞﾝｽEB" panose="02020809000000000000" pitchFamily="17" charset="-128"/>
                        </a:rPr>
                        <a:t>アイテム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dirty="0">
                          <a:latin typeface="HG創英ﾌﾟﾚｾﾞﾝｽEB" panose="02020809000000000000" pitchFamily="17" charset="-128"/>
                          <a:ea typeface="HG創英ﾌﾟﾚｾﾞﾝｽEB" panose="02020809000000000000" pitchFamily="17" charset="-128"/>
                        </a:rPr>
                        <a:t>クサリ、ナイフ、オノ、聖水、クロス、懐中時計ハート（小・大）、連射</a:t>
                      </a:r>
                      <a:r>
                        <a:rPr lang="en-US" altLang="ja-JP" dirty="0">
                          <a:latin typeface="HG創英ﾌﾟﾚｾﾞﾝｽEB" panose="02020809000000000000" pitchFamily="17" charset="-128"/>
                          <a:ea typeface="HG創英ﾌﾟﾚｾﾞﾝｽEB" panose="02020809000000000000" pitchFamily="17" charset="-128"/>
                        </a:rPr>
                        <a:t>Ⅱ</a:t>
                      </a:r>
                      <a:r>
                        <a:rPr lang="ja-JP" altLang="en-US" dirty="0">
                          <a:latin typeface="HG創英ﾌﾟﾚｾﾞﾝｽEB" panose="02020809000000000000" pitchFamily="17" charset="-128"/>
                          <a:ea typeface="HG創英ﾌﾟﾚｾﾞﾝｽEB" panose="02020809000000000000" pitchFamily="17" charset="-128"/>
                        </a:rPr>
                        <a:t>・</a:t>
                      </a:r>
                      <a:r>
                        <a:rPr lang="en-US" altLang="ja-JP" dirty="0">
                          <a:latin typeface="HG創英ﾌﾟﾚｾﾞﾝｽEB" panose="02020809000000000000" pitchFamily="17" charset="-128"/>
                          <a:ea typeface="HG創英ﾌﾟﾚｾﾞﾝｽEB" panose="02020809000000000000" pitchFamily="17" charset="-128"/>
                        </a:rPr>
                        <a:t>Ⅲ</a:t>
                      </a:r>
                      <a:r>
                        <a:rPr lang="ja-JP" altLang="en-US" dirty="0">
                          <a:latin typeface="HG創英ﾌﾟﾚｾﾞﾝｽEB" panose="02020809000000000000" pitchFamily="17" charset="-128"/>
                          <a:ea typeface="HG創英ﾌﾟﾚｾﾞﾝｽEB" panose="02020809000000000000" pitchFamily="17" charset="-128"/>
                        </a:rPr>
                        <a:t>、ロザリオ、肉、赤い玉、透明薬、ドル袋の計</a:t>
                      </a:r>
                      <a:r>
                        <a:rPr lang="en-US" altLang="ja-JP" dirty="0">
                          <a:latin typeface="HG創英ﾌﾟﾚｾﾞﾝｽEB" panose="02020809000000000000" pitchFamily="17" charset="-128"/>
                          <a:ea typeface="HG創英ﾌﾟﾚｾﾞﾝｽEB" panose="02020809000000000000" pitchFamily="17" charset="-128"/>
                        </a:rPr>
                        <a:t>15</a:t>
                      </a:r>
                      <a:r>
                        <a:rPr lang="ja-JP" altLang="en-US" dirty="0">
                          <a:latin typeface="HG創英ﾌﾟﾚｾﾞﾝｽEB" panose="02020809000000000000" pitchFamily="17" charset="-128"/>
                          <a:ea typeface="HG創英ﾌﾟﾚｾﾞﾝｽEB" panose="02020809000000000000" pitchFamily="17" charset="-128"/>
                        </a:rPr>
                        <a:t>個</a:t>
                      </a:r>
                      <a:endParaRPr lang="en-US" altLang="ja-JP" dirty="0">
                        <a:latin typeface="HG創英ﾌﾟﾚｾﾞﾝｽEB" panose="02020809000000000000" pitchFamily="17" charset="-128"/>
                        <a:ea typeface="HG創英ﾌﾟﾚｾﾞﾝｽEB" panose="02020809000000000000" pitchFamily="17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>
                          <a:latin typeface="HG創英ﾌﾟﾚｾﾞﾝｽEB" panose="02020809000000000000" pitchFamily="17" charset="-128"/>
                          <a:ea typeface="HG創英ﾌﾟﾚｾﾞﾝｽEB" panose="02020809000000000000" pitchFamily="17" charset="-128"/>
                        </a:rPr>
                        <a:t>ナイフ、オノ、時計、肉、</a:t>
                      </a:r>
                      <a:r>
                        <a:rPr lang="ja-JP" altLang="en-US" dirty="0">
                          <a:solidFill>
                            <a:srgbClr val="FF0000"/>
                          </a:solidFill>
                          <a:latin typeface="HG創英ﾌﾟﾚｾﾞﾝｽEB" panose="02020809000000000000" pitchFamily="17" charset="-128"/>
                          <a:ea typeface="HG創英ﾌﾟﾚｾﾞﾝｽEB" panose="02020809000000000000" pitchFamily="17" charset="-128"/>
                        </a:rPr>
                        <a:t>ポーション（悪魔城のハート小）</a:t>
                      </a:r>
                      <a:r>
                        <a:rPr lang="ja-JP" altLang="en-US" dirty="0">
                          <a:solidFill>
                            <a:schemeClr val="bg1"/>
                          </a:solidFill>
                          <a:latin typeface="HG創英ﾌﾟﾚｾﾞﾝｽEB" panose="02020809000000000000" pitchFamily="17" charset="-128"/>
                          <a:ea typeface="HG創英ﾌﾟﾚｾﾞﾝｽEB" panose="02020809000000000000" pitchFamily="17" charset="-128"/>
                        </a:rPr>
                        <a:t>の</a:t>
                      </a:r>
                      <a:r>
                        <a:rPr lang="ja-JP" altLang="en-US" dirty="0">
                          <a:solidFill>
                            <a:srgbClr val="FF0000"/>
                          </a:solidFill>
                          <a:latin typeface="HG創英ﾌﾟﾚｾﾞﾝｽEB" panose="02020809000000000000" pitchFamily="17" charset="-128"/>
                          <a:ea typeface="HG創英ﾌﾟﾚｾﾞﾝｽEB" panose="02020809000000000000" pitchFamily="17" charset="-128"/>
                        </a:rPr>
                        <a:t>計</a:t>
                      </a:r>
                      <a:r>
                        <a:rPr lang="en-US" altLang="ja-JP" dirty="0">
                          <a:solidFill>
                            <a:srgbClr val="FF0000"/>
                          </a:solidFill>
                          <a:latin typeface="HG創英ﾌﾟﾚｾﾞﾝｽEB" panose="02020809000000000000" pitchFamily="17" charset="-128"/>
                          <a:ea typeface="HG創英ﾌﾟﾚｾﾞﾝｽEB" panose="02020809000000000000" pitchFamily="17" charset="-128"/>
                        </a:rPr>
                        <a:t>5</a:t>
                      </a:r>
                      <a:r>
                        <a:rPr lang="ja-JP" altLang="en-US" dirty="0">
                          <a:solidFill>
                            <a:srgbClr val="FF0000"/>
                          </a:solidFill>
                          <a:latin typeface="HG創英ﾌﾟﾚｾﾞﾝｽEB" panose="02020809000000000000" pitchFamily="17" charset="-128"/>
                          <a:ea typeface="HG創英ﾌﾟﾚｾﾞﾝｽEB" panose="02020809000000000000" pitchFamily="17" charset="-128"/>
                        </a:rPr>
                        <a:t>個</a:t>
                      </a:r>
                      <a:endParaRPr lang="en-US" altLang="ja-JP" dirty="0">
                        <a:solidFill>
                          <a:srgbClr val="FF0000"/>
                        </a:solidFill>
                        <a:latin typeface="HG創英ﾌﾟﾚｾﾞﾝｽEB" panose="02020809000000000000" pitchFamily="17" charset="-128"/>
                        <a:ea typeface="HG創英ﾌﾟﾚｾﾞﾝｽEB" panose="02020809000000000000" pitchFamily="17" charset="-128"/>
                      </a:endParaRPr>
                    </a:p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3048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8625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2A74D0CA-EED7-4627-93C4-FDFA22222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3393" y="734774"/>
            <a:ext cx="2632755" cy="2632755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A24A955E-B0BE-4207-BAC2-C5D52F7432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727" y="2427259"/>
            <a:ext cx="4336082" cy="4065077"/>
          </a:xfrm>
          <a:prstGeom prst="rect">
            <a:avLst/>
          </a:prstGeom>
        </p:spPr>
      </p:pic>
      <p:graphicFrame>
        <p:nvGraphicFramePr>
          <p:cNvPr id="10" name="表 10">
            <a:extLst>
              <a:ext uri="{FF2B5EF4-FFF2-40B4-BE49-F238E27FC236}">
                <a16:creationId xmlns:a16="http://schemas.microsoft.com/office/drawing/2014/main" id="{67D05FD1-57DD-4F7E-98D4-974FBC11C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509328"/>
              </p:ext>
            </p:extLst>
          </p:nvPr>
        </p:nvGraphicFramePr>
        <p:xfrm>
          <a:off x="1339404" y="734774"/>
          <a:ext cx="9852338" cy="166342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61463">
                  <a:extLst>
                    <a:ext uri="{9D8B030D-6E8A-4147-A177-3AD203B41FA5}">
                      <a16:colId xmlns:a16="http://schemas.microsoft.com/office/drawing/2014/main" val="4128668455"/>
                    </a:ext>
                  </a:extLst>
                </a:gridCol>
                <a:gridCol w="3903133">
                  <a:extLst>
                    <a:ext uri="{9D8B030D-6E8A-4147-A177-3AD203B41FA5}">
                      <a16:colId xmlns:a16="http://schemas.microsoft.com/office/drawing/2014/main" val="1707219441"/>
                    </a:ext>
                  </a:extLst>
                </a:gridCol>
                <a:gridCol w="4587742">
                  <a:extLst>
                    <a:ext uri="{9D8B030D-6E8A-4147-A177-3AD203B41FA5}">
                      <a16:colId xmlns:a16="http://schemas.microsoft.com/office/drawing/2014/main" val="1738545710"/>
                    </a:ext>
                  </a:extLst>
                </a:gridCol>
              </a:tblGrid>
              <a:tr h="33351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概要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元の作品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今作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059049"/>
                  </a:ext>
                </a:extLst>
              </a:tr>
              <a:tr h="383269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敵キャラ数</a:t>
                      </a:r>
                      <a:endParaRPr kumimoji="1" lang="ja-JP" altLang="en-US" dirty="0">
                        <a:latin typeface="HG創英ﾌﾟﾚｾﾞﾝｽEB" panose="02020809000000000000" pitchFamily="17" charset="-128"/>
                        <a:ea typeface="HG創英ﾌﾟﾚｾﾞﾝｽEB" panose="02020809000000000000" pitchFamily="17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ザコ敵</a:t>
                      </a:r>
                      <a:r>
                        <a:rPr lang="en-US" altLang="ja-JP" dirty="0"/>
                        <a:t>15</a:t>
                      </a:r>
                      <a:r>
                        <a:rPr lang="ja-JP" altLang="en-US" dirty="0"/>
                        <a:t>種類、ボス</a:t>
                      </a:r>
                      <a:r>
                        <a:rPr lang="en-US" altLang="ja-JP" dirty="0"/>
                        <a:t>6</a:t>
                      </a:r>
                      <a:r>
                        <a:rPr lang="ja-JP" altLang="en-US" dirty="0"/>
                        <a:t>種類の計</a:t>
                      </a:r>
                      <a:r>
                        <a:rPr lang="en-US" altLang="ja-JP" dirty="0"/>
                        <a:t>21</a:t>
                      </a:r>
                      <a:r>
                        <a:rPr lang="ja-JP" altLang="en-US" dirty="0"/>
                        <a:t>体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dirty="0"/>
                        <a:t>ザコ</a:t>
                      </a:r>
                      <a:r>
                        <a:rPr kumimoji="1" lang="ja-JP" altLang="en-US" dirty="0"/>
                        <a:t>敵は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種類</a:t>
                      </a:r>
                      <a:r>
                        <a:rPr kumimoji="1" lang="ja-JP" altLang="en-US" dirty="0"/>
                        <a:t>、ボス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種類</a:t>
                      </a:r>
                      <a:r>
                        <a:rPr kumimoji="1" lang="ja-JP" altLang="en-US" dirty="0"/>
                        <a:t>の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計</a:t>
                      </a: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4856647"/>
                  </a:ext>
                </a:extLst>
              </a:tr>
              <a:tr h="383269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操作方法</a:t>
                      </a:r>
                      <a:endParaRPr kumimoji="1" lang="ja-JP" altLang="en-US" dirty="0">
                        <a:latin typeface="HG創英ﾌﾟﾚｾﾞﾝｽEB" panose="02020809000000000000" pitchFamily="17" charset="-128"/>
                        <a:ea typeface="HG創英ﾌﾟﾚｾﾞﾝｽEB" panose="02020809000000000000" pitchFamily="17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　　</a:t>
                      </a:r>
                      <a:r>
                        <a:rPr kumimoji="1" lang="en-US" altLang="ja-JP" dirty="0"/>
                        <a:t>A</a:t>
                      </a:r>
                      <a:r>
                        <a:rPr kumimoji="1" lang="ja-JP" altLang="en-US" dirty="0"/>
                        <a:t>ボタン：ジャンプ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　　</a:t>
                      </a:r>
                      <a:r>
                        <a:rPr kumimoji="1" lang="en-US" altLang="ja-JP" dirty="0"/>
                        <a:t>B</a:t>
                      </a:r>
                      <a:r>
                        <a:rPr kumimoji="1" lang="ja-JP" altLang="en-US" dirty="0"/>
                        <a:t>ボタン：ムチ攻撃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↑＋</a:t>
                      </a:r>
                      <a:r>
                        <a:rPr kumimoji="1" lang="en-US" altLang="ja-JP" dirty="0"/>
                        <a:t>B</a:t>
                      </a:r>
                      <a:r>
                        <a:rPr kumimoji="1" lang="ja-JP" altLang="en-US" dirty="0"/>
                        <a:t>ボタン：アイテム攻撃</a:t>
                      </a:r>
                      <a:endParaRPr kumimoji="1" lang="ja-JP" altLang="en-US" dirty="0">
                        <a:latin typeface="HG創英ﾌﾟﾚｾﾞﾝｽEB" panose="02020809000000000000" pitchFamily="17" charset="-128"/>
                        <a:ea typeface="HG創英ﾌﾟﾚｾﾞﾝｽEB" panose="02020809000000000000" pitchFamily="17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dirty="0"/>
                        <a:t>A</a:t>
                      </a:r>
                      <a:r>
                        <a:rPr lang="ja-JP" altLang="en-US" dirty="0"/>
                        <a:t>ボタン：ジャンプ</a:t>
                      </a:r>
                      <a:endParaRPr lang="en-US" altLang="ja-JP" dirty="0"/>
                    </a:p>
                    <a:p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ja-JP" altLang="en-US" dirty="0">
                          <a:solidFill>
                            <a:srgbClr val="FF0000"/>
                          </a:solidFill>
                        </a:rPr>
                        <a:t>ボタン：近接攻撃</a:t>
                      </a:r>
                      <a:endParaRPr lang="en-US" altLang="ja-JP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en-US" altLang="ja-JP" dirty="0">
                          <a:solidFill>
                            <a:srgbClr val="FF0000"/>
                          </a:solidFill>
                        </a:rPr>
                        <a:t>B</a:t>
                      </a:r>
                      <a:r>
                        <a:rPr lang="ja-JP" altLang="en-US" dirty="0">
                          <a:solidFill>
                            <a:srgbClr val="FF0000"/>
                          </a:solidFill>
                        </a:rPr>
                        <a:t>ボタン：アイテム攻撃</a:t>
                      </a:r>
                      <a:endParaRPr lang="en-US" altLang="ja-JP" dirty="0">
                        <a:solidFill>
                          <a:srgbClr val="FF0000"/>
                        </a:solidFill>
                        <a:latin typeface="HG創英ﾌﾟﾚｾﾞﾝｽEB" panose="02020809000000000000" pitchFamily="17" charset="-128"/>
                        <a:ea typeface="HG創英ﾌﾟﾚｾﾞﾝｽEB" panose="02020809000000000000" pitchFamily="17" charset="-128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9461915"/>
                  </a:ext>
                </a:extLst>
              </a:tr>
            </a:tbl>
          </a:graphicData>
        </a:graphic>
      </p:graphicFrame>
      <p:sp>
        <p:nvSpPr>
          <p:cNvPr id="6" name="四角形: 対角を切り取る 5">
            <a:extLst>
              <a:ext uri="{FF2B5EF4-FFF2-40B4-BE49-F238E27FC236}">
                <a16:creationId xmlns:a16="http://schemas.microsoft.com/office/drawing/2014/main" id="{271FC81F-AC65-4AF4-8BA8-8B3A6DE494E0}"/>
              </a:ext>
            </a:extLst>
          </p:cNvPr>
          <p:cNvSpPr/>
          <p:nvPr/>
        </p:nvSpPr>
        <p:spPr>
          <a:xfrm>
            <a:off x="649818" y="2816922"/>
            <a:ext cx="5615755" cy="3167216"/>
          </a:xfrm>
          <a:prstGeom prst="snip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2000" i="1" dirty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アピールしたいポイント</a:t>
            </a:r>
            <a:endParaRPr lang="en-US" altLang="ja-JP" sz="2000" i="1" dirty="0">
              <a:latin typeface="HG創英ﾌﾟﾚｾﾞﾝｽEB" panose="02020809000000000000" pitchFamily="17" charset="-128"/>
              <a:ea typeface="HG創英ﾌﾟﾚｾﾞﾝｽEB" panose="02020809000000000000" pitchFamily="17" charset="-128"/>
            </a:endParaRPr>
          </a:p>
          <a:p>
            <a:r>
              <a:rPr lang="ja-JP" altLang="en-US" dirty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・吊り天井などの</a:t>
            </a:r>
            <a:r>
              <a:rPr lang="ja-JP" altLang="en-US" u="sng" dirty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ステージギミックの再現</a:t>
            </a:r>
            <a:endParaRPr lang="en-US" altLang="ja-JP" u="sng" dirty="0">
              <a:latin typeface="HG創英ﾌﾟﾚｾﾞﾝｽEB" panose="02020809000000000000" pitchFamily="17" charset="-128"/>
              <a:ea typeface="HG創英ﾌﾟﾚｾﾞﾝｽEB" panose="02020809000000000000" pitchFamily="17" charset="-128"/>
            </a:endParaRPr>
          </a:p>
          <a:p>
            <a:endParaRPr lang="en-US" altLang="ja-JP" dirty="0">
              <a:latin typeface="HG創英ﾌﾟﾚｾﾞﾝｽEB" panose="02020809000000000000" pitchFamily="17" charset="-128"/>
              <a:ea typeface="HG創英ﾌﾟﾚｾﾞﾝｽEB" panose="02020809000000000000" pitchFamily="17" charset="-128"/>
            </a:endParaRPr>
          </a:p>
          <a:p>
            <a:r>
              <a:rPr kumimoji="1" lang="ja-JP" altLang="en-US" dirty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・被ダメージ時の</a:t>
            </a:r>
            <a:r>
              <a:rPr kumimoji="1" lang="ja-JP" altLang="en-US" u="sng" dirty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ノックバックの再現</a:t>
            </a:r>
            <a:endParaRPr kumimoji="1" lang="en-US" altLang="ja-JP" u="sng" dirty="0">
              <a:latin typeface="HG創英ﾌﾟﾚｾﾞﾝｽEB" panose="02020809000000000000" pitchFamily="17" charset="-128"/>
              <a:ea typeface="HG創英ﾌﾟﾚｾﾞﾝｽEB" panose="02020809000000000000" pitchFamily="17" charset="-128"/>
            </a:endParaRPr>
          </a:p>
          <a:p>
            <a:endParaRPr kumimoji="1" lang="en-US" altLang="ja-JP" dirty="0">
              <a:latin typeface="HG創英ﾌﾟﾚｾﾞﾝｽEB" panose="02020809000000000000" pitchFamily="17" charset="-128"/>
              <a:ea typeface="HG創英ﾌﾟﾚｾﾞﾝｽEB" panose="02020809000000000000" pitchFamily="17" charset="-128"/>
            </a:endParaRPr>
          </a:p>
          <a:p>
            <a:r>
              <a:rPr lang="ja-JP" altLang="en-US" dirty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・階段の</a:t>
            </a:r>
            <a:r>
              <a:rPr lang="ja-JP" altLang="en-US" u="sng" dirty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昇降判定</a:t>
            </a:r>
            <a:endParaRPr lang="en-US" altLang="ja-JP" u="sng" dirty="0">
              <a:latin typeface="HG創英ﾌﾟﾚｾﾞﾝｽEB" panose="02020809000000000000" pitchFamily="17" charset="-128"/>
              <a:ea typeface="HG創英ﾌﾟﾚｾﾞﾝｽEB" panose="02020809000000000000" pitchFamily="17" charset="-128"/>
            </a:endParaRPr>
          </a:p>
          <a:p>
            <a:endParaRPr lang="en-US" altLang="ja-JP" dirty="0">
              <a:latin typeface="HG創英ﾌﾟﾚｾﾞﾝｽEB" panose="02020809000000000000" pitchFamily="17" charset="-128"/>
              <a:ea typeface="HG創英ﾌﾟﾚｾﾞﾝｽEB" panose="02020809000000000000" pitchFamily="17" charset="-128"/>
            </a:endParaRPr>
          </a:p>
          <a:p>
            <a:r>
              <a:rPr lang="ja-JP" altLang="en-US" dirty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・</a:t>
            </a:r>
            <a:r>
              <a:rPr lang="ja-JP" altLang="en-US" u="sng" dirty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シーン遷移</a:t>
            </a:r>
            <a:endParaRPr lang="en-US" altLang="ja-JP" u="sng" dirty="0">
              <a:latin typeface="HG創英ﾌﾟﾚｾﾞﾝｽEB" panose="02020809000000000000" pitchFamily="17" charset="-128"/>
              <a:ea typeface="HG創英ﾌﾟﾚｾﾞﾝｽEB" panose="02020809000000000000" pitchFamily="17" charset="-128"/>
            </a:endParaRPr>
          </a:p>
          <a:p>
            <a:endParaRPr lang="en-US" altLang="ja-JP" dirty="0">
              <a:latin typeface="HG創英ﾌﾟﾚｾﾞﾝｽEB" panose="02020809000000000000" pitchFamily="17" charset="-128"/>
              <a:ea typeface="HG創英ﾌﾟﾚｾﾞﾝｽEB" panose="02020809000000000000" pitchFamily="17" charset="-128"/>
            </a:endParaRPr>
          </a:p>
          <a:p>
            <a:r>
              <a:rPr lang="ja-JP" altLang="en-US" dirty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・</a:t>
            </a:r>
            <a:r>
              <a:rPr lang="ja-JP" altLang="en-US" u="sng" dirty="0">
                <a:latin typeface="HG創英ﾌﾟﾚｾﾞﾝｽEB" panose="02020809000000000000" pitchFamily="17" charset="-128"/>
                <a:ea typeface="HG創英ﾌﾟﾚｾﾞﾝｽEB" panose="02020809000000000000" pitchFamily="17" charset="-128"/>
              </a:rPr>
              <a:t>操作性の再現</a:t>
            </a:r>
            <a:endParaRPr kumimoji="1" lang="en-US" altLang="ja-JP" u="sng" dirty="0">
              <a:latin typeface="HG創英ﾌﾟﾚｾﾞﾝｽEB" panose="02020809000000000000" pitchFamily="17" charset="-128"/>
              <a:ea typeface="HG創英ﾌﾟﾚｾﾞﾝｽEB" panose="02020809000000000000" pitchFamily="17" charset="-128"/>
            </a:endParaRPr>
          </a:p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65105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462E288A-F726-43BB-8826-8758A22A02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028282"/>
              </p:ext>
            </p:extLst>
          </p:nvPr>
        </p:nvGraphicFramePr>
        <p:xfrm>
          <a:off x="1086892" y="1092201"/>
          <a:ext cx="10018215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6326">
                  <a:extLst>
                    <a:ext uri="{9D8B030D-6E8A-4147-A177-3AD203B41FA5}">
                      <a16:colId xmlns:a16="http://schemas.microsoft.com/office/drawing/2014/main" val="1359248313"/>
                    </a:ext>
                  </a:extLst>
                </a:gridCol>
                <a:gridCol w="1267973">
                  <a:extLst>
                    <a:ext uri="{9D8B030D-6E8A-4147-A177-3AD203B41FA5}">
                      <a16:colId xmlns:a16="http://schemas.microsoft.com/office/drawing/2014/main" val="1583098891"/>
                    </a:ext>
                  </a:extLst>
                </a:gridCol>
                <a:gridCol w="6953916">
                  <a:extLst>
                    <a:ext uri="{9D8B030D-6E8A-4147-A177-3AD203B41FA5}">
                      <a16:colId xmlns:a16="http://schemas.microsoft.com/office/drawing/2014/main" val="1293397229"/>
                    </a:ext>
                  </a:extLst>
                </a:gridCol>
              </a:tblGrid>
              <a:tr h="353906"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>
                          <a:latin typeface="HGS創英ﾌﾟﾚｾﾞﾝｽEB" panose="02020800000000000000" pitchFamily="18" charset="-128"/>
                          <a:ea typeface="HGS創英ﾌﾟﾚｾﾞﾝｽEB" panose="02020800000000000000" pitchFamily="18" charset="-128"/>
                        </a:rPr>
                        <a:t>制作期間の目安</a:t>
                      </a:r>
                      <a:endParaRPr kumimoji="1" lang="en-US" altLang="ja-JP" sz="1800" dirty="0">
                        <a:latin typeface="HGS創英ﾌﾟﾚｾﾞﾝｽEB" panose="02020800000000000000" pitchFamily="18" charset="-128"/>
                        <a:ea typeface="HGS創英ﾌﾟﾚｾﾞﾝｽEB" panose="02020800000000000000" pitchFamily="18" charset="-12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946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HGS創英ﾌﾟﾚｾﾞﾝｽEB" panose="02020800000000000000" pitchFamily="18" charset="-128"/>
                          <a:ea typeface="HGS創英ﾌﾟﾚｾﾞﾝｽEB" panose="02020800000000000000" pitchFamily="18" charset="-128"/>
                        </a:rPr>
                        <a:t>バージョン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HGS創英ﾌﾟﾚｾﾞﾝｽEB" panose="02020800000000000000" pitchFamily="18" charset="-128"/>
                          <a:ea typeface="HGS創英ﾌﾟﾚｾﾞﾝｽEB" panose="02020800000000000000" pitchFamily="18" charset="-128"/>
                        </a:rPr>
                        <a:t>制作日数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HGS創英ﾌﾟﾚｾﾞﾝｽEB" panose="02020800000000000000" pitchFamily="18" charset="-128"/>
                          <a:ea typeface="HGS創英ﾌﾟﾚｾﾞﾝｽEB" panose="02020800000000000000" pitchFamily="18" charset="-128"/>
                        </a:rPr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292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HGS創英ﾌﾟﾚｾﾞﾝｽEB" panose="02020800000000000000" pitchFamily="18" charset="-128"/>
                          <a:ea typeface="HGS創英ﾌﾟﾚｾﾞﾝｽEB" panose="02020800000000000000" pitchFamily="18" charset="-128"/>
                        </a:rPr>
                        <a:t>プロト版完成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latin typeface="HGS創英ﾌﾟﾚｾﾞﾝｽEB" panose="02020800000000000000" pitchFamily="18" charset="-128"/>
                          <a:ea typeface="HGS創英ﾌﾟﾚｾﾞﾝｽEB" panose="02020800000000000000" pitchFamily="18" charset="-128"/>
                        </a:rPr>
                        <a:t>12/5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>
                          <a:latin typeface="HGS創英ﾌﾟﾚｾﾞﾝｽEB" panose="02020800000000000000" pitchFamily="18" charset="-128"/>
                          <a:ea typeface="HGS創英ﾌﾟﾚｾﾞﾝｽEB" panose="02020800000000000000" pitchFamily="18" charset="-128"/>
                        </a:rPr>
                        <a:t>0</a:t>
                      </a:r>
                      <a:r>
                        <a:rPr lang="ja-JP" altLang="en-US" dirty="0">
                          <a:latin typeface="HGS創英ﾌﾟﾚｾﾞﾝｽEB" panose="02020800000000000000" pitchFamily="18" charset="-128"/>
                          <a:ea typeface="HGS創英ﾌﾟﾚｾﾞﾝｽEB" panose="02020800000000000000" pitchFamily="18" charset="-128"/>
                        </a:rPr>
                        <a:t>面～</a:t>
                      </a:r>
                      <a:r>
                        <a:rPr lang="en-US" altLang="ja-JP" dirty="0">
                          <a:latin typeface="HGS創英ﾌﾟﾚｾﾞﾝｽEB" panose="02020800000000000000" pitchFamily="18" charset="-128"/>
                          <a:ea typeface="HGS創英ﾌﾟﾚｾﾞﾝｽEB" panose="02020800000000000000" pitchFamily="18" charset="-128"/>
                        </a:rPr>
                        <a:t>1</a:t>
                      </a:r>
                      <a:r>
                        <a:rPr lang="ja-JP" altLang="en-US" dirty="0">
                          <a:latin typeface="HGS創英ﾌﾟﾚｾﾞﾝｽEB" panose="02020800000000000000" pitchFamily="18" charset="-128"/>
                          <a:ea typeface="HGS創英ﾌﾟﾚｾﾞﾝｽEB" panose="02020800000000000000" pitchFamily="18" charset="-128"/>
                        </a:rPr>
                        <a:t>面までのマップ作成、プレイヤーや敵、アイテムの配置、シーン遷移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863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>
                          <a:latin typeface="HGS創英ﾌﾟﾚｾﾞﾝｽEB" panose="02020800000000000000" pitchFamily="18" charset="-128"/>
                          <a:ea typeface="HGS創英ﾌﾟﾚｾﾞﾝｽEB" panose="02020800000000000000" pitchFamily="18" charset="-128"/>
                        </a:rPr>
                        <a:t>α</a:t>
                      </a:r>
                      <a:r>
                        <a:rPr lang="ja-JP" altLang="en-US" dirty="0">
                          <a:latin typeface="HGS創英ﾌﾟﾚｾﾞﾝｽEB" panose="02020800000000000000" pitchFamily="18" charset="-128"/>
                          <a:ea typeface="HGS創英ﾌﾟﾚｾﾞﾝｽEB" panose="02020800000000000000" pitchFamily="18" charset="-128"/>
                        </a:rPr>
                        <a:t>版完成 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>
                          <a:latin typeface="HGS創英ﾌﾟﾚｾﾞﾝｽEB" panose="02020800000000000000" pitchFamily="18" charset="-128"/>
                          <a:ea typeface="HGS創英ﾌﾟﾚｾﾞﾝｽEB" panose="02020800000000000000" pitchFamily="18" charset="-128"/>
                        </a:rPr>
                        <a:t>1/5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HGS創英ﾌﾟﾚｾﾞﾝｽEB" panose="02020800000000000000" pitchFamily="18" charset="-128"/>
                          <a:ea typeface="HGS創英ﾌﾟﾚｾﾞﾝｽEB" panose="02020800000000000000" pitchFamily="18" charset="-128"/>
                        </a:rPr>
                        <a:t>壊れる物体の作成</a:t>
                      </a:r>
                      <a:r>
                        <a:rPr lang="ja-JP" altLang="en-US" dirty="0">
                          <a:latin typeface="HGS創英ﾌﾟﾚｾﾞﾝｽEB" panose="02020800000000000000" pitchFamily="18" charset="-128"/>
                          <a:ea typeface="HGS創英ﾌﾟﾚｾﾞﾝｽEB" panose="02020800000000000000" pitchFamily="18" charset="-128"/>
                        </a:rPr>
                        <a:t>、</a:t>
                      </a:r>
                      <a:r>
                        <a:rPr kumimoji="1" lang="ja-JP" altLang="en-US" dirty="0">
                          <a:latin typeface="HGS創英ﾌﾟﾚｾﾞﾝｽEB" panose="02020800000000000000" pitchFamily="18" charset="-128"/>
                          <a:ea typeface="HGS創英ﾌﾟﾚｾﾞﾝｽEB" panose="02020800000000000000" pitchFamily="18" charset="-128"/>
                        </a:rPr>
                        <a:t>スコア計算完成、敵スポーン位置の調整、</a:t>
                      </a:r>
                      <a:endParaRPr kumimoji="1" lang="en-US" altLang="ja-JP" dirty="0">
                        <a:latin typeface="HGS創英ﾌﾟﾚｾﾞﾝｽEB" panose="02020800000000000000" pitchFamily="18" charset="-128"/>
                        <a:ea typeface="HGS創英ﾌﾟﾚｾﾞﾝｽEB" panose="02020800000000000000" pitchFamily="18" charset="-128"/>
                      </a:endParaRPr>
                    </a:p>
                    <a:p>
                      <a:r>
                        <a:rPr kumimoji="1" lang="ja-JP" altLang="en-US" dirty="0">
                          <a:latin typeface="HGS創英ﾌﾟﾚｾﾞﾝｽEB" panose="02020800000000000000" pitchFamily="18" charset="-128"/>
                          <a:ea typeface="HGS創英ﾌﾟﾚｾﾞﾝｽEB" panose="02020800000000000000" pitchFamily="18" charset="-128"/>
                        </a:rPr>
                        <a:t>アイテム配置の調整、ボスとプレイヤーの耐久力設定、ステージギミックの</a:t>
                      </a:r>
                      <a:r>
                        <a:rPr lang="ja-JP" altLang="en-US" dirty="0">
                          <a:latin typeface="HGS創英ﾌﾟﾚｾﾞﾝｽEB" panose="02020800000000000000" pitchFamily="18" charset="-128"/>
                          <a:ea typeface="HGS創英ﾌﾟﾚｾﾞﾝｽEB" panose="02020800000000000000" pitchFamily="18" charset="-128"/>
                        </a:rPr>
                        <a:t>作成</a:t>
                      </a:r>
                      <a:r>
                        <a:rPr kumimoji="1" lang="ja-JP" altLang="en-US" dirty="0">
                          <a:latin typeface="HGS創英ﾌﾟﾚｾﾞﾝｽEB" panose="02020800000000000000" pitchFamily="18" charset="-128"/>
                          <a:ea typeface="HGS創英ﾌﾟﾚｾﾞﾝｽEB" panose="02020800000000000000" pitchFamily="18" charset="-128"/>
                        </a:rPr>
                        <a:t>、背景の描画</a:t>
                      </a:r>
                      <a:endParaRPr kumimoji="1" lang="en-US" altLang="ja-JP" dirty="0">
                        <a:latin typeface="HGS創英ﾌﾟﾚｾﾞﾝｽEB" panose="02020800000000000000" pitchFamily="18" charset="-128"/>
                        <a:ea typeface="HGS創英ﾌﾟﾚｾﾞﾝｽEB" panose="02020800000000000000" pitchFamily="18" charset="-128"/>
                      </a:endParaRPr>
                    </a:p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3494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ja-JP" dirty="0">
                          <a:latin typeface="HGS創英ﾌﾟﾚｾﾞﾝｽEB" panose="02020800000000000000" pitchFamily="18" charset="-128"/>
                          <a:ea typeface="HGS創英ﾌﾟﾚｾﾞﾝｽEB" panose="02020800000000000000" pitchFamily="18" charset="-128"/>
                        </a:rPr>
                        <a:t>β</a:t>
                      </a:r>
                      <a:r>
                        <a:rPr lang="ja-JP" altLang="en-US" dirty="0">
                          <a:latin typeface="HGS創英ﾌﾟﾚｾﾞﾝｽEB" panose="02020800000000000000" pitchFamily="18" charset="-128"/>
                          <a:ea typeface="HGS創英ﾌﾟﾚｾﾞﾝｽEB" panose="02020800000000000000" pitchFamily="18" charset="-128"/>
                        </a:rPr>
                        <a:t> 版完成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>
                          <a:latin typeface="HGS創英ﾌﾟﾚｾﾞﾝｽEB" panose="02020800000000000000" pitchFamily="18" charset="-128"/>
                          <a:ea typeface="HGS創英ﾌﾟﾚｾﾞﾝｽEB" panose="02020800000000000000" pitchFamily="18" charset="-128"/>
                        </a:rPr>
                        <a:t>1/17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HGS創英ﾌﾟﾚｾﾞﾝｽEB" panose="02020800000000000000" pitchFamily="18" charset="-128"/>
                          <a:ea typeface="HGS創英ﾌﾟﾚｾﾞﾝｽEB" panose="02020800000000000000" pitchFamily="18" charset="-128"/>
                        </a:rPr>
                        <a:t>エフェクト追加、敵スポーン位置の再調整、効果音</a:t>
                      </a:r>
                      <a:r>
                        <a:rPr lang="ja-JP" altLang="en-US" dirty="0">
                          <a:latin typeface="HGS創英ﾌﾟﾚｾﾞﾝｽEB" panose="02020800000000000000" pitchFamily="18" charset="-128"/>
                          <a:ea typeface="HGS創英ﾌﾟﾚｾﾞﾝｽEB" panose="02020800000000000000" pitchFamily="18" charset="-128"/>
                        </a:rPr>
                        <a:t>・</a:t>
                      </a:r>
                      <a:r>
                        <a:rPr kumimoji="1" lang="en-US" altLang="ja-JP" dirty="0">
                          <a:latin typeface="HGS創英ﾌﾟﾚｾﾞﾝｽEB" panose="02020800000000000000" pitchFamily="18" charset="-128"/>
                          <a:ea typeface="HGS創英ﾌﾟﾚｾﾞﾝｽEB" panose="02020800000000000000" pitchFamily="18" charset="-128"/>
                        </a:rPr>
                        <a:t>BGM</a:t>
                      </a:r>
                      <a:r>
                        <a:rPr kumimoji="1" lang="ja-JP" altLang="en-US" dirty="0">
                          <a:latin typeface="HGS創英ﾌﾟﾚｾﾞﾝｽEB" panose="02020800000000000000" pitchFamily="18" charset="-128"/>
                          <a:ea typeface="HGS創英ﾌﾟﾚｾﾞﾝｽEB" panose="02020800000000000000" pitchFamily="18" charset="-128"/>
                        </a:rPr>
                        <a:t>の追加、</a:t>
                      </a:r>
                      <a:endParaRPr lang="en-US" altLang="ja-JP" dirty="0">
                        <a:latin typeface="HGS創英ﾌﾟﾚｾﾞﾝｽEB" panose="02020800000000000000" pitchFamily="18" charset="-128"/>
                        <a:ea typeface="HGS創英ﾌﾟﾚｾﾞﾝｽEB" panose="02020800000000000000" pitchFamily="18" charset="-128"/>
                      </a:endParaRPr>
                    </a:p>
                    <a:p>
                      <a:r>
                        <a:rPr kumimoji="1" lang="ja-JP" altLang="en-US" dirty="0">
                          <a:latin typeface="HGS創英ﾌﾟﾚｾﾞﾝｽEB" panose="02020800000000000000" pitchFamily="18" charset="-128"/>
                          <a:ea typeface="HGS創英ﾌﾟﾚｾﾞﾝｽEB" panose="02020800000000000000" pitchFamily="18" charset="-128"/>
                        </a:rPr>
                        <a:t>ボスとプレイヤーの耐久力調整、ステージギミックの調整、背景の調整</a:t>
                      </a:r>
                      <a:endParaRPr kumimoji="1" lang="en-US" altLang="ja-JP" dirty="0">
                        <a:latin typeface="HGS創英ﾌﾟﾚｾﾞﾝｽEB" panose="02020800000000000000" pitchFamily="18" charset="-128"/>
                        <a:ea typeface="HGS創英ﾌﾟﾚｾﾞﾝｽEB" panose="020208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35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latin typeface="HGS創英ﾌﾟﾚｾﾞﾝｽEB" panose="02020800000000000000" pitchFamily="18" charset="-128"/>
                          <a:ea typeface="HGS創英ﾌﾟﾚｾﾞﾝｽEB" panose="02020800000000000000" pitchFamily="18" charset="-128"/>
                        </a:rPr>
                        <a:t>マスター版完成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dirty="0">
                          <a:latin typeface="HGS創英ﾌﾟﾚｾﾞﾝｽEB" panose="02020800000000000000" pitchFamily="18" charset="-128"/>
                          <a:ea typeface="HGS創英ﾌﾟﾚｾﾞﾝｽEB" panose="02020800000000000000" pitchFamily="18" charset="-128"/>
                        </a:rPr>
                        <a:t>1/25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>
                          <a:latin typeface="HGS創英ﾌﾟﾚｾﾞﾝｽEB" panose="02020800000000000000" pitchFamily="18" charset="-128"/>
                          <a:ea typeface="HGS創英ﾌﾟﾚｾﾞﾝｽEB" panose="02020800000000000000" pitchFamily="18" charset="-128"/>
                        </a:rPr>
                        <a:t>バグや細かい部分の修正</a:t>
                      </a:r>
                      <a:endParaRPr lang="en-US" altLang="ja-JP" dirty="0">
                        <a:latin typeface="HGS創英ﾌﾟﾚｾﾞﾝｽEB" panose="02020800000000000000" pitchFamily="18" charset="-128"/>
                        <a:ea typeface="HGS創英ﾌﾟﾚｾﾞﾝｽEB" panose="02020800000000000000" pitchFamily="18" charset="-128"/>
                      </a:endParaRPr>
                    </a:p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948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25517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イオン">
  <a:themeElements>
    <a:clrScheme name="イオン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イオン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イオン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TM02836342[[fn=イオン]]</Template>
  <TotalTime>1479</TotalTime>
  <Words>633</Words>
  <Application>Microsoft Office PowerPoint</Application>
  <PresentationFormat>ワイド画面</PresentationFormat>
  <Paragraphs>79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HGS創英ﾌﾟﾚｾﾞﾝｽEB</vt:lpstr>
      <vt:lpstr>HG創英ﾌﾟﾚｾﾞﾝｽEB</vt:lpstr>
      <vt:lpstr>Arial</vt:lpstr>
      <vt:lpstr>Century Gothic</vt:lpstr>
      <vt:lpstr>Wingdings 3</vt:lpstr>
      <vt:lpstr>イオン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安藤　歩夢</dc:creator>
  <cp:lastModifiedBy>安藤　歩夢</cp:lastModifiedBy>
  <cp:revision>56</cp:revision>
  <dcterms:created xsi:type="dcterms:W3CDTF">2024-10-29T02:00:02Z</dcterms:created>
  <dcterms:modified xsi:type="dcterms:W3CDTF">2024-12-02T07:53:30Z</dcterms:modified>
</cp:coreProperties>
</file>