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12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2AF049E1-587E-40E2-82D6-C57E3F644B8D}">
          <p14:sldIdLst>
            <p14:sldId id="257"/>
            <p14:sldId id="312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1148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3ED5F8-2EFD-41BF-8B9D-90EDD15EC9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1750A1-9EC5-4A7D-AA28-5D60A3EB36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409DB-904B-416F-B140-DDA133CC3C1B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B32B73-5E84-45C3-9D9E-939DEAF865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76C60-1072-4105-B3B2-8A538487AF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AABC-1CB0-4D44-BFBB-D1C53757C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79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52734-9312-4CE8-AB54-61BD4D97431D}" type="datetimeFigureOut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298F1-6E9F-4E71-AC42-BE65CDA5578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54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76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07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621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70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4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9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49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94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65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76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7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Complete graph</a:t>
            </a:r>
            <a:r>
              <a:rPr lang="ko-KR" altLang="en-US" dirty="0"/>
              <a:t> 상에서 </a:t>
            </a:r>
            <a:r>
              <a:rPr lang="en-US" altLang="ko-KR" dirty="0"/>
              <a:t>3</a:t>
            </a:r>
            <a:r>
              <a:rPr lang="ko-KR" altLang="en-US" dirty="0"/>
              <a:t>개의 노드를 보았을 때 그 노드들 사이의 </a:t>
            </a:r>
            <a:r>
              <a:rPr lang="en-US" altLang="ko-KR" dirty="0"/>
              <a:t>edge</a:t>
            </a:r>
            <a:r>
              <a:rPr lang="ko-KR" altLang="en-US" dirty="0"/>
              <a:t>의 연결 상태에 따라  </a:t>
            </a:r>
            <a:r>
              <a:rPr lang="en-US" altLang="ko-KR" dirty="0"/>
              <a:t>balance</a:t>
            </a:r>
            <a:r>
              <a:rPr lang="ko-KR" altLang="en-US" dirty="0"/>
              <a:t>하거나 </a:t>
            </a:r>
            <a:r>
              <a:rPr lang="en-US" altLang="ko-KR" dirty="0"/>
              <a:t>un</a:t>
            </a:r>
            <a:r>
              <a:rPr lang="ko-KR" altLang="en-US" dirty="0"/>
              <a:t>하거나 눌 수 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20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00E5-19E4-4F6A-8BC4-7A8B24E68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3D2FE-21EB-4177-8C79-99F9C3A07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A3AC3-2769-47F6-A567-E7D86FBA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8F0A-8980-41ED-90FF-641F2088661B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B10BB-CA3B-44D0-9B23-28110F0F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41C8C-912D-48F9-8273-09D8A54E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34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C2611-DEFB-41FC-B81A-E2CFC444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751A6-C2E2-457E-89DC-E0CAF626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EEA39-9DAA-42AC-A6E1-EBCB7F40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C07F-AFF3-429A-A90B-FA3C345C8B2D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62599-B468-430B-91CA-1AF3729E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DA502-A5FA-4C56-8218-76483AA5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7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620C2-6E81-40D1-940F-B86D18399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3CEB92-AE50-45F3-8CEA-15E79EED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723BA-7763-4E52-B4FF-20265EF9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C48-4D24-477F-BA5E-FA38DE5C4A23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130ED-B7C2-4CD2-83A4-DDFCBD01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4FA7F-CE33-456E-8909-C02CE33C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04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838D-044D-4B3E-9E8E-C97C5EED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C0A3D-8FD3-4FC6-BF09-ADF2DE8E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A6682-3A0E-4093-89F2-301DC94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F838-9AB4-4590-8DEC-285FAE7BE669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73041-55BC-496C-8BE4-CAF3D12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08920-1C4F-4910-9818-7BC43FB0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99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0059-BAD7-4BEC-8334-12ECDB50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DE85-0B80-43EE-9590-FE920F22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9618D-3FC8-4B90-8109-53E106BC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2FA7-780C-42CD-9D71-60F12AAEB8E3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D04A6-BCF4-4F34-BBC9-4DCCFFB9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5E3F9-219B-425D-926D-111FAE76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8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EDF3-F61C-45CA-AD84-38F9E62E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6E8CA-772A-4CB2-BAE0-E8BCEB31F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0DA11-D4F2-427C-9121-FCABF5E2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2A82B-9E41-4CAF-B11C-0C5BDB76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08E-B0DB-405C-BD03-56058003807B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EDF3A-0CFA-48BC-9BEB-F26EC6E9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15E63-D3CF-409F-97E7-A8D43F4A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89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FD0C2-FAB8-4310-9959-04401E62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A4AC7-6071-4652-AF01-890FAD86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62D2D-2732-4CAD-AB85-4700F3715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66E38-C0A8-4EF7-B6CF-DA3428E5B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C17A62-B0E7-4B7C-B877-F8273E992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9BB3E6-3ACF-4AC6-ABC6-3BCAEA08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1E4-5C25-4567-B177-72A6D86BCB1E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D05900-47EC-4D04-9F67-849E6700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FD569A-66D6-4CA3-9BE9-DE45F7B8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69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99BEC-6F62-4D71-8B28-00D6460F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585B7-5B03-4B57-8F7D-651535F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47E2-43BA-4E77-B803-F8D07BB3FA64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8734A1-C11F-4ADB-8CBA-46D08F55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55A32-FE0D-47AE-AFC7-6402CCC6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5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58D21B-37C6-4872-9E19-C2680B20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CB7-B519-4C53-9C19-81C1AB3FF87F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E86BA-3F17-4570-87CF-34CDDDE3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5B38F-AD07-4649-BFA3-F36A9A28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D568F-58E2-4630-A79F-BD71054A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1593B-E5F8-4519-B7C9-AA551AE8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401F3-D833-4D52-BE56-50449DDFF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84FBD-C970-49DB-9BE2-01795948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F923-B343-4FE1-B58D-0A0E1050561A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8EEF5-6235-4C23-9289-BD2EB762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02358-3150-43BD-A98A-4F2BFB22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69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BBFF4-C4E9-4627-B17F-ABE202D5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EE64EC-3257-4552-B945-918133F12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88C9B-2101-4A34-9B2E-1A990A20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1F523-51D6-44AC-A650-221C7B44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D38C-10EA-4B53-9126-087A34B76428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97D5E-55B3-4FE9-98C8-941E8AA5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F5EC6-021E-4931-A36F-DF726CE2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02F604-01B4-4324-B315-E295E92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35E4F-FD8C-40AD-99D0-74B7047B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AED46-E618-4000-B7B7-534858901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4715-1E5C-4059-B6BE-48452248A6B6}" type="datetime1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86CF3-F9AB-4D00-A1C9-5E41741F7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2013314264 </a:t>
            </a:r>
            <a:r>
              <a:rPr lang="ko-KR" altLang="en-US"/>
              <a:t>이계준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C62C6-6C7D-482D-B761-D48191A32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E03E-02CD-4BCF-B512-7811911C73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96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blog/%ed%8c%8c%ec%9d%b4%ec%8d%ac-%eb%9d%bc%ec%9d%b4%eb%b8%8c%eb%9f%ac%eb%a6%ac%eb%a5%bc-%ed%99%9c%ec%9a%a9%ed%95%9c-%eb%a8%b8%ec%8b%a0%eb%9f%ac%eb%8b%9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97730" y="1879600"/>
            <a:ext cx="6473271" cy="2469760"/>
            <a:chOff x="3056532" y="1902486"/>
            <a:chExt cx="4085984" cy="929720"/>
          </a:xfrm>
        </p:grpSpPr>
        <p:sp>
          <p:nvSpPr>
            <p:cNvPr id="5" name="TextBox 4"/>
            <p:cNvSpPr txBox="1"/>
            <p:nvPr/>
          </p:nvSpPr>
          <p:spPr>
            <a:xfrm>
              <a:off x="3321318" y="1902486"/>
              <a:ext cx="1693616" cy="192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6532" y="2327007"/>
              <a:ext cx="3916804" cy="196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Spam detection with Decision Tree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305740" y="2156402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30512" y="2716346"/>
              <a:ext cx="3112004" cy="11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</a:rPr>
                <a:t>2013314264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n-ea"/>
                </a:rPr>
                <a:t> 이계준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0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10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513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Apply to Real data(</a:t>
            </a:r>
            <a:r>
              <a:rPr lang="en-US" altLang="ko-KR" sz="3200" b="1" dirty="0" err="1"/>
              <a:t>cont</a:t>
            </a:r>
            <a:r>
              <a:rPr lang="en-US" altLang="ko-KR" sz="3200" b="1" dirty="0"/>
              <a:t>) </a:t>
            </a:r>
            <a:endParaRPr lang="ko-KR" altLang="en-US" sz="3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E1B91-E4A2-4790-8FA8-7E766068314D}"/>
              </a:ext>
            </a:extLst>
          </p:cNvPr>
          <p:cNvSpPr/>
          <p:nvPr/>
        </p:nvSpPr>
        <p:spPr>
          <a:xfrm>
            <a:off x="1253724" y="4072029"/>
            <a:ext cx="587032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 Blue Node mean Spam session</a:t>
            </a:r>
          </a:p>
          <a:p>
            <a:endParaRPr lang="en-US" altLang="ko-KR" sz="2000" dirty="0"/>
          </a:p>
          <a:p>
            <a:r>
              <a:rPr lang="en-US" altLang="ko-KR" sz="2000" dirty="0"/>
              <a:t> Orange Node mean Ham session</a:t>
            </a:r>
          </a:p>
          <a:p>
            <a:endParaRPr lang="en-US" altLang="ko-KR" sz="2000" dirty="0"/>
          </a:p>
          <a:p>
            <a:r>
              <a:rPr lang="en-US" altLang="ko-KR" sz="2000" dirty="0"/>
              <a:t> Blur Node mean very exactly separate two class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E801B12-7C61-489B-A85F-DD02BE6AD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28763"/>
              </p:ext>
            </p:extLst>
          </p:nvPr>
        </p:nvGraphicFramePr>
        <p:xfrm>
          <a:off x="7355044" y="2108200"/>
          <a:ext cx="3017904" cy="132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5968">
                  <a:extLst>
                    <a:ext uri="{9D8B030D-6E8A-4147-A177-3AD203B41FA5}">
                      <a16:colId xmlns:a16="http://schemas.microsoft.com/office/drawing/2014/main" val="1527577028"/>
                    </a:ext>
                  </a:extLst>
                </a:gridCol>
                <a:gridCol w="1005968">
                  <a:extLst>
                    <a:ext uri="{9D8B030D-6E8A-4147-A177-3AD203B41FA5}">
                      <a16:colId xmlns:a16="http://schemas.microsoft.com/office/drawing/2014/main" val="2059020424"/>
                    </a:ext>
                  </a:extLst>
                </a:gridCol>
                <a:gridCol w="1005968">
                  <a:extLst>
                    <a:ext uri="{9D8B030D-6E8A-4147-A177-3AD203B41FA5}">
                      <a16:colId xmlns:a16="http://schemas.microsoft.com/office/drawing/2014/main" val="3486476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Calibri" panose="020F0502020204030204" pitchFamily="34" charset="0"/>
                        </a:rPr>
                        <a:t>Predict/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Calibri" panose="020F0502020204030204" pitchFamily="34" charset="0"/>
                        </a:rPr>
                        <a:t>Real</a:t>
                      </a:r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libri" panose="020F0502020204030204" pitchFamily="34" charset="0"/>
                        </a:rPr>
                        <a:t>Ham</a:t>
                      </a:r>
                      <a:endParaRPr lang="ko-KR" altLang="en-US" sz="16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libri" panose="020F0502020204030204" pitchFamily="34" charset="0"/>
                        </a:rPr>
                        <a:t>Spam</a:t>
                      </a:r>
                      <a:endParaRPr lang="ko-KR" altLang="en-US" sz="16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5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Ham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689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99029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B44F3A0-C0D3-4B72-92FF-C9BBABC00563}"/>
              </a:ext>
            </a:extLst>
          </p:cNvPr>
          <p:cNvSpPr txBox="1"/>
          <p:nvPr/>
        </p:nvSpPr>
        <p:spPr>
          <a:xfrm>
            <a:off x="7603619" y="4072029"/>
            <a:ext cx="252620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Precision = 0.8975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Recall = 0.8877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F1 – Score = 0.8926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56B501-3CEA-4794-9AF0-41C9DA75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00" y="1861774"/>
            <a:ext cx="3957961" cy="213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6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3E03E-02CD-4BCF-B512-7811911C73B3}" type="slidenum">
              <a:rPr lang="ko-KR" altLang="en-US" smtClean="0"/>
              <a:t>11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5597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Limitation of Decision Tree </a:t>
            </a:r>
            <a:endParaRPr lang="ko-KR" altLang="en-US" sz="3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E1B91-E4A2-4790-8FA8-7E766068314D}"/>
              </a:ext>
            </a:extLst>
          </p:cNvPr>
          <p:cNvSpPr/>
          <p:nvPr/>
        </p:nvSpPr>
        <p:spPr>
          <a:xfrm>
            <a:off x="1100697" y="173692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A52594-A2E5-401E-85A7-98F22C8FCF27}"/>
              </a:ext>
            </a:extLst>
          </p:cNvPr>
          <p:cNvSpPr/>
          <p:nvPr/>
        </p:nvSpPr>
        <p:spPr>
          <a:xfrm>
            <a:off x="1051769" y="1520070"/>
            <a:ext cx="7372724" cy="1417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Underfitting</a:t>
            </a:r>
            <a:r>
              <a:rPr lang="en-US" altLang="ko-KR" sz="2000" dirty="0"/>
              <a:t>: overly simple, does not even fit available data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Overfitting</a:t>
            </a:r>
            <a:r>
              <a:rPr lang="en-US" altLang="ko-KR" sz="2000" dirty="0"/>
              <a:t>: too complicated, perfectly classifies training data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DDA27B-6719-4386-AF1B-E106F803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967" y="2588114"/>
            <a:ext cx="5502065" cy="34892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161F52-E81B-4ECB-8EBC-A5F3EBA20281}"/>
              </a:ext>
            </a:extLst>
          </p:cNvPr>
          <p:cNvSpPr txBox="1"/>
          <p:nvPr/>
        </p:nvSpPr>
        <p:spPr>
          <a:xfrm>
            <a:off x="5349064" y="5893813"/>
            <a:ext cx="127849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&lt;Figure 2&gt;</a:t>
            </a:r>
          </a:p>
        </p:txBody>
      </p:sp>
    </p:spTree>
    <p:extLst>
      <p:ext uri="{BB962C8B-B14F-4D97-AF65-F5344CB8AC3E}">
        <p14:creationId xmlns:p14="http://schemas.microsoft.com/office/powerpoint/2010/main" val="156398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3E03E-02CD-4BCF-B512-7811911C73B3}" type="slidenum">
              <a:rPr lang="ko-KR" altLang="en-US" smtClean="0"/>
              <a:t>12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Citation</a:t>
            </a:r>
            <a:endParaRPr lang="ko-KR" altLang="en-US" sz="3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E1B91-E4A2-4790-8FA8-7E766068314D}"/>
              </a:ext>
            </a:extLst>
          </p:cNvPr>
          <p:cNvSpPr/>
          <p:nvPr/>
        </p:nvSpPr>
        <p:spPr>
          <a:xfrm>
            <a:off x="1100697" y="173692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28C77-D9EB-49C1-8C97-F033B071D5C3}"/>
              </a:ext>
            </a:extLst>
          </p:cNvPr>
          <p:cNvSpPr txBox="1"/>
          <p:nvPr/>
        </p:nvSpPr>
        <p:spPr>
          <a:xfrm>
            <a:off x="1148241" y="1937109"/>
            <a:ext cx="5984652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Figure 1, 2  : </a:t>
            </a:r>
            <a:r>
              <a:rPr lang="ko-KR" altLang="en-US" dirty="0">
                <a:latin typeface="+mj-lt"/>
              </a:rPr>
              <a:t>“</a:t>
            </a:r>
            <a:r>
              <a:rPr lang="ko-KR" altLang="en-US" dirty="0" err="1">
                <a:latin typeface="+mj-lt"/>
                <a:hlinkClick r:id="rId3"/>
              </a:rPr>
              <a:t>파이썬</a:t>
            </a:r>
            <a:r>
              <a:rPr lang="ko-KR" altLang="en-US" dirty="0">
                <a:latin typeface="+mj-lt"/>
                <a:hlinkClick r:id="rId3"/>
              </a:rPr>
              <a:t> 라이브러리를 활용한 </a:t>
            </a:r>
            <a:r>
              <a:rPr lang="ko-KR" altLang="en-US" dirty="0" err="1">
                <a:latin typeface="+mj-lt"/>
                <a:hlinkClick r:id="rId3"/>
              </a:rPr>
              <a:t>머신러닝</a:t>
            </a:r>
            <a:r>
              <a:rPr lang="ko-KR" altLang="en-US" dirty="0">
                <a:latin typeface="+mj-lt"/>
              </a:rPr>
              <a:t>“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lt"/>
              </a:rPr>
              <a:t>Data set : Other assignment problem set</a:t>
            </a:r>
          </a:p>
        </p:txBody>
      </p:sp>
    </p:spTree>
    <p:extLst>
      <p:ext uri="{BB962C8B-B14F-4D97-AF65-F5344CB8AC3E}">
        <p14:creationId xmlns:p14="http://schemas.microsoft.com/office/powerpoint/2010/main" val="25995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13/13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5380099" y="3062546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Q &amp; A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252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2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4518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Classification Problem</a:t>
            </a:r>
            <a:endParaRPr lang="ko-KR" altLang="en-US" sz="3200" b="1" dirty="0"/>
          </a:p>
        </p:txBody>
      </p:sp>
      <p:pic>
        <p:nvPicPr>
          <p:cNvPr id="1026" name="Picture 2" descr="2-23">
            <a:extLst>
              <a:ext uri="{FF2B5EF4-FFF2-40B4-BE49-F238E27FC236}">
                <a16:creationId xmlns:a16="http://schemas.microsoft.com/office/drawing/2014/main" id="{FE4C5FE6-E618-4185-A70F-25DFFEFD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447800"/>
            <a:ext cx="59531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3191F8-C725-4F25-AF7B-60F217C5013B}"/>
              </a:ext>
            </a:extLst>
          </p:cNvPr>
          <p:cNvSpPr/>
          <p:nvPr/>
        </p:nvSpPr>
        <p:spPr>
          <a:xfrm>
            <a:off x="5394531" y="5405776"/>
            <a:ext cx="1350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</a:rPr>
              <a:t>&lt;Figure</a:t>
            </a:r>
            <a:r>
              <a:rPr lang="ko-KR" altLang="en-US" sz="1600" b="1" dirty="0">
                <a:latin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</a:rPr>
              <a:t>1 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655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3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279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Decision Tree</a:t>
            </a:r>
            <a:endParaRPr lang="ko-KR" altLang="en-US" sz="32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CA7CF-40A7-4B6D-BE80-F9A329B94A5D}"/>
              </a:ext>
            </a:extLst>
          </p:cNvPr>
          <p:cNvGrpSpPr/>
          <p:nvPr/>
        </p:nvGrpSpPr>
        <p:grpSpPr>
          <a:xfrm>
            <a:off x="1051769" y="2585376"/>
            <a:ext cx="4120853" cy="2561244"/>
            <a:chOff x="1195785" y="2267626"/>
            <a:chExt cx="4120853" cy="25612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569CE9-79A4-4183-BCEB-7F26730D994F}"/>
                </a:ext>
              </a:extLst>
            </p:cNvPr>
            <p:cNvSpPr txBox="1"/>
            <p:nvPr/>
          </p:nvSpPr>
          <p:spPr>
            <a:xfrm>
              <a:off x="1765947" y="2267626"/>
              <a:ext cx="16409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</a:rPr>
                <a:t>Height &gt;=180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4870D7E-7A66-43EB-A69D-A9810465E0C3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flipH="1">
              <a:off x="1615560" y="2636958"/>
              <a:ext cx="970853" cy="795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2AE4E1A-B2AD-4522-B934-870AB47EF6A7}"/>
                </a:ext>
              </a:extLst>
            </p:cNvPr>
            <p:cNvCxnSpPr>
              <a:cxnSpLocks/>
              <a:stCxn id="17" idx="2"/>
              <a:endCxn id="25" idx="0"/>
            </p:cNvCxnSpPr>
            <p:nvPr/>
          </p:nvCxnSpPr>
          <p:spPr>
            <a:xfrm>
              <a:off x="2586413" y="2636958"/>
              <a:ext cx="1123090" cy="776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77A219-2EF6-4F7E-BD7E-3A48632D6D1E}"/>
                </a:ext>
              </a:extLst>
            </p:cNvPr>
            <p:cNvSpPr txBox="1"/>
            <p:nvPr/>
          </p:nvSpPr>
          <p:spPr>
            <a:xfrm>
              <a:off x="1195785" y="3432816"/>
              <a:ext cx="8395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MEN</a:t>
              </a:r>
              <a:endParaRPr lang="ko-KR" altLang="en-US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94935-58F1-4ADF-9891-5C8730B67C7B}"/>
                </a:ext>
              </a:extLst>
            </p:cNvPr>
            <p:cNvSpPr txBox="1"/>
            <p:nvPr/>
          </p:nvSpPr>
          <p:spPr>
            <a:xfrm>
              <a:off x="1424033" y="2982803"/>
              <a:ext cx="67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</a:rPr>
                <a:t>Yes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D6C284-83E6-4CB1-8005-6C3BA06498C9}"/>
                </a:ext>
              </a:extLst>
            </p:cNvPr>
            <p:cNvSpPr txBox="1"/>
            <p:nvPr/>
          </p:nvSpPr>
          <p:spPr>
            <a:xfrm>
              <a:off x="3406879" y="2948145"/>
              <a:ext cx="528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</a:rPr>
                <a:t>No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1AA3557-61DD-4800-B530-697A4C372DEE}"/>
                </a:ext>
              </a:extLst>
            </p:cNvPr>
            <p:cNvGrpSpPr/>
            <p:nvPr/>
          </p:nvGrpSpPr>
          <p:grpSpPr>
            <a:xfrm>
              <a:off x="2651064" y="3413567"/>
              <a:ext cx="2337309" cy="832369"/>
              <a:chOff x="1418930" y="2161812"/>
              <a:chExt cx="2337309" cy="83236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E06B7E-5352-46BC-8F3D-7EDD2E7FE18C}"/>
                  </a:ext>
                </a:extLst>
              </p:cNvPr>
              <p:cNvSpPr txBox="1"/>
              <p:nvPr/>
            </p:nvSpPr>
            <p:spPr>
              <a:xfrm>
                <a:off x="1763485" y="2161812"/>
                <a:ext cx="14277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</a:rPr>
                  <a:t>Weight &gt; 70</a:t>
                </a:r>
                <a:endParaRPr lang="ko-KR" altLang="en-US" b="1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4E7E8EA0-EC63-435D-B828-75768155ED0F}"/>
                  </a:ext>
                </a:extLst>
              </p:cNvPr>
              <p:cNvCxnSpPr>
                <a:cxnSpLocks/>
                <a:stCxn id="25" idx="2"/>
                <a:endCxn id="30" idx="0"/>
              </p:cNvCxnSpPr>
              <p:nvPr/>
            </p:nvCxnSpPr>
            <p:spPr>
              <a:xfrm flipH="1">
                <a:off x="1555545" y="2531144"/>
                <a:ext cx="921824" cy="453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610B9EA8-5FC9-45A1-98EA-2D7142A1FD2E}"/>
                  </a:ext>
                </a:extLst>
              </p:cNvPr>
              <p:cNvCxnSpPr>
                <a:cxnSpLocks/>
                <a:stCxn id="25" idx="2"/>
                <a:endCxn id="31" idx="0"/>
              </p:cNvCxnSpPr>
              <p:nvPr/>
            </p:nvCxnSpPr>
            <p:spPr>
              <a:xfrm>
                <a:off x="2477369" y="2531144"/>
                <a:ext cx="1101383" cy="463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207C17-B936-4E79-A5A8-BD8BBC578D40}"/>
                  </a:ext>
                </a:extLst>
              </p:cNvPr>
              <p:cNvSpPr txBox="1"/>
              <p:nvPr/>
            </p:nvSpPr>
            <p:spPr>
              <a:xfrm>
                <a:off x="1418930" y="2530705"/>
                <a:ext cx="653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alibri" panose="020F0502020204030204" pitchFamily="34" charset="0"/>
                  </a:rPr>
                  <a:t>Yes</a:t>
                </a:r>
                <a:endParaRPr lang="ko-KR" alt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FA3DF-FB16-42E5-BB67-3AE1990040E6}"/>
                  </a:ext>
                </a:extLst>
              </p:cNvPr>
              <p:cNvSpPr txBox="1"/>
              <p:nvPr/>
            </p:nvSpPr>
            <p:spPr>
              <a:xfrm>
                <a:off x="3227728" y="2530705"/>
                <a:ext cx="528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alibri" panose="020F0502020204030204" pitchFamily="34" charset="0"/>
                  </a:rPr>
                  <a:t>No</a:t>
                </a:r>
                <a:endParaRPr lang="ko-KR" alt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421A637-4D73-4EC8-8A72-353E1F087B4B}"/>
                </a:ext>
              </a:extLst>
            </p:cNvPr>
            <p:cNvSpPr/>
            <p:nvPr/>
          </p:nvSpPr>
          <p:spPr>
            <a:xfrm>
              <a:off x="2281926" y="4235988"/>
              <a:ext cx="1011505" cy="58293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2BDC6007-70DE-478E-A931-C08977DB5024}"/>
                </a:ext>
              </a:extLst>
            </p:cNvPr>
            <p:cNvSpPr/>
            <p:nvPr/>
          </p:nvSpPr>
          <p:spPr>
            <a:xfrm>
              <a:off x="4305133" y="4245936"/>
              <a:ext cx="1011505" cy="58293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</a:endParaRPr>
            </a:p>
          </p:txBody>
        </p:sp>
      </p:grpSp>
      <p:pic>
        <p:nvPicPr>
          <p:cNvPr id="3074" name="Picture 2" descr="ìº¡í´ ìë©ë¦¬ì¹´ì ëí ì´ë¯¸ì§ ê²ìê²°ê³¼">
            <a:extLst>
              <a:ext uri="{FF2B5EF4-FFF2-40B4-BE49-F238E27FC236}">
                <a16:creationId xmlns:a16="http://schemas.microsoft.com/office/drawing/2014/main" id="{C22250FF-6338-4C17-870A-56FCA95E6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96" y="2317893"/>
            <a:ext cx="1490805" cy="14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¤íì´ëë§¨ì ëí ì´ë¯¸ì§ ê²ìê²°ê³¼">
            <a:extLst>
              <a:ext uri="{FF2B5EF4-FFF2-40B4-BE49-F238E27FC236}">
                <a16:creationId xmlns:a16="http://schemas.microsoft.com/office/drawing/2014/main" id="{DA9A9B34-4FCD-48EC-96BB-99274A58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15" y="2234969"/>
            <a:ext cx="1389225" cy="14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ê´ë ¨ ì´ë¯¸ì§">
            <a:extLst>
              <a:ext uri="{FF2B5EF4-FFF2-40B4-BE49-F238E27FC236}">
                <a16:creationId xmlns:a16="http://schemas.microsoft.com/office/drawing/2014/main" id="{ABCDD665-7959-4888-B03D-AAD3B4E2B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41" y="1830540"/>
            <a:ext cx="1319761" cy="214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9120B30-CE68-49B1-BD02-9ADF57E72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0538"/>
              </p:ext>
            </p:extLst>
          </p:nvPr>
        </p:nvGraphicFramePr>
        <p:xfrm>
          <a:off x="5980682" y="4389619"/>
          <a:ext cx="502984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5968">
                  <a:extLst>
                    <a:ext uri="{9D8B030D-6E8A-4147-A177-3AD203B41FA5}">
                      <a16:colId xmlns:a16="http://schemas.microsoft.com/office/drawing/2014/main" val="1527577028"/>
                    </a:ext>
                  </a:extLst>
                </a:gridCol>
                <a:gridCol w="1005968">
                  <a:extLst>
                    <a:ext uri="{9D8B030D-6E8A-4147-A177-3AD203B41FA5}">
                      <a16:colId xmlns:a16="http://schemas.microsoft.com/office/drawing/2014/main" val="2059020424"/>
                    </a:ext>
                  </a:extLst>
                </a:gridCol>
                <a:gridCol w="1005968">
                  <a:extLst>
                    <a:ext uri="{9D8B030D-6E8A-4147-A177-3AD203B41FA5}">
                      <a16:colId xmlns:a16="http://schemas.microsoft.com/office/drawing/2014/main" val="3486476995"/>
                    </a:ext>
                  </a:extLst>
                </a:gridCol>
                <a:gridCol w="1005968">
                  <a:extLst>
                    <a:ext uri="{9D8B030D-6E8A-4147-A177-3AD203B41FA5}">
                      <a16:colId xmlns:a16="http://schemas.microsoft.com/office/drawing/2014/main" val="2359148393"/>
                    </a:ext>
                  </a:extLst>
                </a:gridCol>
                <a:gridCol w="1005968">
                  <a:extLst>
                    <a:ext uri="{9D8B030D-6E8A-4147-A177-3AD203B41FA5}">
                      <a16:colId xmlns:a16="http://schemas.microsoft.com/office/drawing/2014/main" val="2271530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libri" panose="020F0502020204030204" pitchFamily="34" charset="0"/>
                        </a:rPr>
                        <a:t>Height</a:t>
                      </a:r>
                      <a:endParaRPr lang="ko-KR" altLang="en-US" sz="16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libri" panose="020F0502020204030204" pitchFamily="34" charset="0"/>
                        </a:rPr>
                        <a:t>weight</a:t>
                      </a:r>
                      <a:endParaRPr lang="ko-KR" altLang="en-US" sz="16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libri" panose="020F0502020204030204" pitchFamily="34" charset="0"/>
                        </a:rPr>
                        <a:t>Hair</a:t>
                      </a:r>
                      <a:endParaRPr lang="ko-KR" altLang="en-US" sz="16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latin typeface="Calibri" panose="020F0502020204030204" pitchFamily="34" charset="0"/>
                        </a:rPr>
                        <a:t>Sex</a:t>
                      </a:r>
                      <a:endParaRPr lang="ko-KR" altLang="en-US" sz="16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5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Captin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Short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689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Spiderman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Short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99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Black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Woman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613511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EC7E9C6-3449-4EE2-B275-C6A73B8F8155}"/>
              </a:ext>
            </a:extLst>
          </p:cNvPr>
          <p:cNvSpPr txBox="1"/>
          <p:nvPr/>
        </p:nvSpPr>
        <p:spPr>
          <a:xfrm>
            <a:off x="1084911" y="1471314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Example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72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4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282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Example Step</a:t>
            </a:r>
            <a:endParaRPr lang="ko-KR" altLang="en-US" sz="32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CFBC78-A931-4857-A366-885CFF78D902}"/>
              </a:ext>
            </a:extLst>
          </p:cNvPr>
          <p:cNvGrpSpPr/>
          <p:nvPr/>
        </p:nvGrpSpPr>
        <p:grpSpPr>
          <a:xfrm>
            <a:off x="1051769" y="2215778"/>
            <a:ext cx="2303960" cy="1623585"/>
            <a:chOff x="1051769" y="2317376"/>
            <a:chExt cx="3192489" cy="207512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DD3FB3-4A20-4234-AAA0-5092992107C0}"/>
                </a:ext>
              </a:extLst>
            </p:cNvPr>
            <p:cNvSpPr/>
            <p:nvPr/>
          </p:nvSpPr>
          <p:spPr>
            <a:xfrm>
              <a:off x="1051769" y="2317376"/>
              <a:ext cx="3192489" cy="2075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4F1A4B1D-AF49-41C7-97C7-FB48B77FC092}"/>
                </a:ext>
              </a:extLst>
            </p:cNvPr>
            <p:cNvSpPr/>
            <p:nvPr/>
          </p:nvSpPr>
          <p:spPr>
            <a:xfrm>
              <a:off x="3009530" y="2838951"/>
              <a:ext cx="115410" cy="12619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F83711DB-388A-4D5E-A7BF-0A45991D4205}"/>
                </a:ext>
              </a:extLst>
            </p:cNvPr>
            <p:cNvSpPr/>
            <p:nvPr/>
          </p:nvSpPr>
          <p:spPr>
            <a:xfrm>
              <a:off x="1628110" y="3807819"/>
              <a:ext cx="115410" cy="126191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A63270FF-22CB-4CC0-8AAD-C1E95FA18DEB}"/>
                </a:ext>
              </a:extLst>
            </p:cNvPr>
            <p:cNvSpPr/>
            <p:nvPr/>
          </p:nvSpPr>
          <p:spPr>
            <a:xfrm>
              <a:off x="3009530" y="3552628"/>
              <a:ext cx="115410" cy="12619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7CBD8A6-959C-4D55-B59F-2488BE5A422D}"/>
              </a:ext>
            </a:extLst>
          </p:cNvPr>
          <p:cNvGrpSpPr/>
          <p:nvPr/>
        </p:nvGrpSpPr>
        <p:grpSpPr>
          <a:xfrm>
            <a:off x="8121588" y="2233468"/>
            <a:ext cx="2457057" cy="2574617"/>
            <a:chOff x="8121588" y="2233468"/>
            <a:chExt cx="2457057" cy="257461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AACF17-1053-42E6-B397-35D6E50EDFFC}"/>
                </a:ext>
              </a:extLst>
            </p:cNvPr>
            <p:cNvSpPr/>
            <p:nvPr/>
          </p:nvSpPr>
          <p:spPr>
            <a:xfrm>
              <a:off x="8121588" y="3048264"/>
              <a:ext cx="1236429" cy="80595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7B91545-1014-4894-BA79-3AE6C6413C73}"/>
                </a:ext>
              </a:extLst>
            </p:cNvPr>
            <p:cNvSpPr/>
            <p:nvPr/>
          </p:nvSpPr>
          <p:spPr>
            <a:xfrm>
              <a:off x="9358017" y="3048264"/>
              <a:ext cx="1220628" cy="8059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CBC5267-3106-4824-BFAA-B293EC01DA2D}"/>
                </a:ext>
              </a:extLst>
            </p:cNvPr>
            <p:cNvSpPr/>
            <p:nvPr/>
          </p:nvSpPr>
          <p:spPr>
            <a:xfrm>
              <a:off x="8121588" y="2233468"/>
              <a:ext cx="1236429" cy="8059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A73CB02-D0B1-414B-959F-F55DC34AF499}"/>
                </a:ext>
              </a:extLst>
            </p:cNvPr>
            <p:cNvSpPr/>
            <p:nvPr/>
          </p:nvSpPr>
          <p:spPr>
            <a:xfrm>
              <a:off x="9358017" y="2233468"/>
              <a:ext cx="1220628" cy="8059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44AE267-C5F2-4A1A-8700-FEB99A283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8017" y="3863060"/>
              <a:ext cx="0" cy="5449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5205CA-EB62-405E-9C5C-3157F64ADE44}"/>
                </a:ext>
              </a:extLst>
            </p:cNvPr>
            <p:cNvSpPr txBox="1"/>
            <p:nvPr/>
          </p:nvSpPr>
          <p:spPr>
            <a:xfrm>
              <a:off x="8532265" y="4516476"/>
              <a:ext cx="1673218" cy="29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Weight &gt; 70</a:t>
              </a:r>
              <a:endParaRPr lang="ko-KR" altLang="en-US" b="1" dirty="0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6099EC2F-532A-45A6-BC0C-765DAEC650DA}"/>
                </a:ext>
              </a:extLst>
            </p:cNvPr>
            <p:cNvSpPr/>
            <p:nvPr/>
          </p:nvSpPr>
          <p:spPr>
            <a:xfrm>
              <a:off x="9622029" y="2661371"/>
              <a:ext cx="89147" cy="9963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84B222EB-A5BD-4EB5-BB07-563119C039FE}"/>
                </a:ext>
              </a:extLst>
            </p:cNvPr>
            <p:cNvSpPr/>
            <p:nvPr/>
          </p:nvSpPr>
          <p:spPr>
            <a:xfrm>
              <a:off x="8554966" y="3426348"/>
              <a:ext cx="89147" cy="99635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8121B24D-5A78-4D0C-AD22-667995ADED5F}"/>
                </a:ext>
              </a:extLst>
            </p:cNvPr>
            <p:cNvSpPr/>
            <p:nvPr/>
          </p:nvSpPr>
          <p:spPr>
            <a:xfrm>
              <a:off x="9622029" y="3224860"/>
              <a:ext cx="89147" cy="9963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9E78F0-4497-4473-AB7A-61ACCD96B35C}"/>
              </a:ext>
            </a:extLst>
          </p:cNvPr>
          <p:cNvGrpSpPr/>
          <p:nvPr/>
        </p:nvGrpSpPr>
        <p:grpSpPr>
          <a:xfrm>
            <a:off x="4591075" y="2233468"/>
            <a:ext cx="2295166" cy="2639224"/>
            <a:chOff x="4163628" y="2215778"/>
            <a:chExt cx="2295166" cy="263922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9D2C5C-A4B7-49AB-A855-6E5A42E8584C}"/>
                </a:ext>
              </a:extLst>
            </p:cNvPr>
            <p:cNvSpPr txBox="1"/>
            <p:nvPr/>
          </p:nvSpPr>
          <p:spPr>
            <a:xfrm>
              <a:off x="4576358" y="4485670"/>
              <a:ext cx="1673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Height &gt; 70</a:t>
              </a:r>
              <a:endParaRPr lang="ko-KR" altLang="en-US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4B2ED1-45C8-4BDC-BEE9-E21CCDA6E090}"/>
                </a:ext>
              </a:extLst>
            </p:cNvPr>
            <p:cNvSpPr/>
            <p:nvPr/>
          </p:nvSpPr>
          <p:spPr>
            <a:xfrm>
              <a:off x="4163628" y="2215778"/>
              <a:ext cx="2295166" cy="8147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8F4005-DCBC-4AB5-954C-0D99AC56A141}"/>
                </a:ext>
              </a:extLst>
            </p:cNvPr>
            <p:cNvSpPr/>
            <p:nvPr/>
          </p:nvSpPr>
          <p:spPr>
            <a:xfrm>
              <a:off x="4163822" y="3039419"/>
              <a:ext cx="2294964" cy="80595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5ED1B224-029F-4398-AF13-5B6F75B9D535}"/>
                </a:ext>
              </a:extLst>
            </p:cNvPr>
            <p:cNvSpPr/>
            <p:nvPr/>
          </p:nvSpPr>
          <p:spPr>
            <a:xfrm>
              <a:off x="5554274" y="2645940"/>
              <a:ext cx="89147" cy="9963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연결자 51">
              <a:extLst>
                <a:ext uri="{FF2B5EF4-FFF2-40B4-BE49-F238E27FC236}">
                  <a16:creationId xmlns:a16="http://schemas.microsoft.com/office/drawing/2014/main" id="{C4493672-6827-48E5-A811-3CD21581B07A}"/>
                </a:ext>
              </a:extLst>
            </p:cNvPr>
            <p:cNvSpPr/>
            <p:nvPr/>
          </p:nvSpPr>
          <p:spPr>
            <a:xfrm>
              <a:off x="4487211" y="3410917"/>
              <a:ext cx="89147" cy="99635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F60F48B9-4B5F-43C7-AE1D-350FEAA0D71C}"/>
                </a:ext>
              </a:extLst>
            </p:cNvPr>
            <p:cNvSpPr/>
            <p:nvPr/>
          </p:nvSpPr>
          <p:spPr>
            <a:xfrm>
              <a:off x="5554274" y="3209429"/>
              <a:ext cx="89147" cy="9963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940DA47-A6CE-4A1A-B9A2-DCA7904AB022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V="1">
              <a:off x="5311304" y="3039419"/>
              <a:ext cx="0" cy="13685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10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5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6211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How to choose Good attribute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74E6A6-E114-4EB6-A079-750517E6B3AC}"/>
                  </a:ext>
                </a:extLst>
              </p:cNvPr>
              <p:cNvSpPr txBox="1"/>
              <p:nvPr/>
            </p:nvSpPr>
            <p:spPr>
              <a:xfrm>
                <a:off x="1100697" y="3579416"/>
                <a:ext cx="5626250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74E6A6-E114-4EB6-A079-750517E6B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7" y="3579416"/>
                <a:ext cx="5626250" cy="613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5CFB2AF6-B9D7-4B89-9432-D711348E2321}"/>
              </a:ext>
            </a:extLst>
          </p:cNvPr>
          <p:cNvSpPr txBox="1"/>
          <p:nvPr/>
        </p:nvSpPr>
        <p:spPr>
          <a:xfrm>
            <a:off x="1123749" y="1668759"/>
            <a:ext cx="5007589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/>
              <a:t>H(D) </a:t>
            </a:r>
            <a:r>
              <a:rPr lang="en-US" altLang="ko-KR" sz="2000" dirty="0"/>
              <a:t>= Entropy of Decision Tree</a:t>
            </a:r>
          </a:p>
          <a:p>
            <a:pPr>
              <a:lnSpc>
                <a:spcPct val="150000"/>
              </a:lnSpc>
            </a:pPr>
            <a:r>
              <a:rPr lang="en-US" altLang="ko-KR" sz="2000" i="1" dirty="0"/>
              <a:t>I </a:t>
            </a:r>
            <a:r>
              <a:rPr lang="en-US" altLang="ko-KR" sz="2000" dirty="0"/>
              <a:t>= Information Entropy of attribute Tree</a:t>
            </a:r>
            <a:r>
              <a:rPr lang="en-US" altLang="ko-KR" sz="2000" i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i="1" dirty="0"/>
              <a:t>p </a:t>
            </a:r>
            <a:r>
              <a:rPr lang="en-US" altLang="ko-KR" sz="2000" dirty="0"/>
              <a:t>= number of positive label data</a:t>
            </a:r>
          </a:p>
          <a:p>
            <a:pPr>
              <a:lnSpc>
                <a:spcPct val="150000"/>
              </a:lnSpc>
            </a:pPr>
            <a:r>
              <a:rPr lang="en-US" altLang="ko-KR" sz="2000" i="1" dirty="0"/>
              <a:t>n</a:t>
            </a:r>
            <a:r>
              <a:rPr lang="en-US" altLang="ko-KR" sz="2000" dirty="0"/>
              <a:t> = number of negative label data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F73FF3-5C84-4A4A-962B-59848D9BEE9B}"/>
                  </a:ext>
                </a:extLst>
              </p:cNvPr>
              <p:cNvSpPr/>
              <p:nvPr/>
            </p:nvSpPr>
            <p:spPr>
              <a:xfrm>
                <a:off x="1148241" y="5095182"/>
                <a:ext cx="268285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F73FF3-5C84-4A4A-962B-59848D9BE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41" y="5095182"/>
                <a:ext cx="2682850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91167DA-92AB-438B-A9D0-2A651F1A9755}"/>
                  </a:ext>
                </a:extLst>
              </p:cNvPr>
              <p:cNvSpPr/>
              <p:nvPr/>
            </p:nvSpPr>
            <p:spPr>
              <a:xfrm>
                <a:off x="1126708" y="4139474"/>
                <a:ext cx="6677725" cy="956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 a subset of Decision tree data divided by attribute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A is a attribute of Decision tree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91167DA-92AB-438B-A9D0-2A651F1A9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08" y="4139474"/>
                <a:ext cx="6677725" cy="956159"/>
              </a:xfrm>
              <a:prstGeom prst="rect">
                <a:avLst/>
              </a:prstGeom>
              <a:blipFill>
                <a:blip r:embed="rId5"/>
                <a:stretch>
                  <a:fillRect l="-1005"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86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6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7363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How to choose Good attribute(</a:t>
            </a:r>
            <a:r>
              <a:rPr lang="en-US" altLang="ko-KR" sz="3200" b="1" dirty="0" err="1"/>
              <a:t>cont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E1B91-E4A2-4790-8FA8-7E766068314D}"/>
              </a:ext>
            </a:extLst>
          </p:cNvPr>
          <p:cNvSpPr/>
          <p:nvPr/>
        </p:nvSpPr>
        <p:spPr>
          <a:xfrm>
            <a:off x="1100697" y="173692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74FAB7F-EA57-4495-A665-3C695A233B20}"/>
                  </a:ext>
                </a:extLst>
              </p:cNvPr>
              <p:cNvSpPr/>
              <p:nvPr/>
            </p:nvSpPr>
            <p:spPr>
              <a:xfrm>
                <a:off x="1148241" y="1681924"/>
                <a:ext cx="6754157" cy="495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We are choosing highest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ko-KR" sz="2000" dirty="0"/>
                  <a:t> value for lower entropy. 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74FAB7F-EA57-4495-A665-3C695A233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41" y="1681924"/>
                <a:ext cx="6754157" cy="495392"/>
              </a:xfrm>
              <a:prstGeom prst="rect">
                <a:avLst/>
              </a:prstGeom>
              <a:blipFill>
                <a:blip r:embed="rId3"/>
                <a:stretch>
                  <a:fillRect l="-903" r="-542" b="-20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FFC4DC6B-ACAD-4A84-A728-8DB3BF399613}"/>
              </a:ext>
            </a:extLst>
          </p:cNvPr>
          <p:cNvGrpSpPr/>
          <p:nvPr/>
        </p:nvGrpSpPr>
        <p:grpSpPr>
          <a:xfrm>
            <a:off x="1100697" y="2408794"/>
            <a:ext cx="4120853" cy="2561244"/>
            <a:chOff x="1195785" y="2267626"/>
            <a:chExt cx="4120853" cy="25612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42B375-B0A4-4C0D-BFDF-6A15ECEA8EBE}"/>
                </a:ext>
              </a:extLst>
            </p:cNvPr>
            <p:cNvSpPr txBox="1"/>
            <p:nvPr/>
          </p:nvSpPr>
          <p:spPr>
            <a:xfrm>
              <a:off x="1765947" y="2267626"/>
              <a:ext cx="16409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</a:rPr>
                <a:t>Height &gt;=180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6C33FEE-E66D-49CF-933A-CEA841618161}"/>
                </a:ext>
              </a:extLst>
            </p:cNvPr>
            <p:cNvCxnSpPr>
              <a:cxnSpLocks/>
              <a:stCxn id="20" idx="2"/>
              <a:endCxn id="24" idx="0"/>
            </p:cNvCxnSpPr>
            <p:nvPr/>
          </p:nvCxnSpPr>
          <p:spPr>
            <a:xfrm flipH="1">
              <a:off x="1615560" y="2636958"/>
              <a:ext cx="970853" cy="795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722E45-56D9-4405-85EB-5CE7B36A8266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>
              <a:off x="2586413" y="2636958"/>
              <a:ext cx="1123090" cy="776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E8DF30-74B3-4A31-9688-85BEA4B9DC6C}"/>
                </a:ext>
              </a:extLst>
            </p:cNvPr>
            <p:cNvSpPr txBox="1"/>
            <p:nvPr/>
          </p:nvSpPr>
          <p:spPr>
            <a:xfrm>
              <a:off x="1195785" y="3432816"/>
              <a:ext cx="8395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MEN</a:t>
              </a:r>
              <a:endParaRPr lang="ko-KR" altLang="en-US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A2EB5E-6738-4311-A811-EB8415DB92F7}"/>
                </a:ext>
              </a:extLst>
            </p:cNvPr>
            <p:cNvSpPr txBox="1"/>
            <p:nvPr/>
          </p:nvSpPr>
          <p:spPr>
            <a:xfrm>
              <a:off x="1424033" y="2982803"/>
              <a:ext cx="67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</a:rPr>
                <a:t>Yes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AEE905-918B-4409-95C2-41DB9AC191E9}"/>
                </a:ext>
              </a:extLst>
            </p:cNvPr>
            <p:cNvSpPr txBox="1"/>
            <p:nvPr/>
          </p:nvSpPr>
          <p:spPr>
            <a:xfrm>
              <a:off x="3406879" y="2948145"/>
              <a:ext cx="528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</a:rPr>
                <a:t>No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417EA59-69F1-4152-BF4F-991509FD4863}"/>
                </a:ext>
              </a:extLst>
            </p:cNvPr>
            <p:cNvGrpSpPr/>
            <p:nvPr/>
          </p:nvGrpSpPr>
          <p:grpSpPr>
            <a:xfrm>
              <a:off x="2651064" y="3413567"/>
              <a:ext cx="2337309" cy="832369"/>
              <a:chOff x="1418930" y="2161812"/>
              <a:chExt cx="2337309" cy="83236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EA7C80-2015-4AAD-8F06-3B27A94D2815}"/>
                  </a:ext>
                </a:extLst>
              </p:cNvPr>
              <p:cNvSpPr txBox="1"/>
              <p:nvPr/>
            </p:nvSpPr>
            <p:spPr>
              <a:xfrm>
                <a:off x="1763485" y="2161812"/>
                <a:ext cx="14277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</a:rPr>
                  <a:t>Weight &gt; 70</a:t>
                </a:r>
                <a:endParaRPr lang="ko-KR" altLang="en-US" b="1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CE1FA958-D071-4FE8-9BF9-266BEC2F9F97}"/>
                  </a:ext>
                </a:extLst>
              </p:cNvPr>
              <p:cNvCxnSpPr>
                <a:cxnSpLocks/>
                <a:stCxn id="30" idx="2"/>
                <a:endCxn id="28" idx="0"/>
              </p:cNvCxnSpPr>
              <p:nvPr/>
            </p:nvCxnSpPr>
            <p:spPr>
              <a:xfrm flipH="1">
                <a:off x="1555545" y="2531144"/>
                <a:ext cx="921824" cy="453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E7440E4-DA9E-41C8-89D0-3F00EF01C552}"/>
                  </a:ext>
                </a:extLst>
              </p:cNvPr>
              <p:cNvCxnSpPr>
                <a:cxnSpLocks/>
                <a:stCxn id="30" idx="2"/>
                <a:endCxn id="29" idx="0"/>
              </p:cNvCxnSpPr>
              <p:nvPr/>
            </p:nvCxnSpPr>
            <p:spPr>
              <a:xfrm>
                <a:off x="2477369" y="2531144"/>
                <a:ext cx="1101383" cy="463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E1D43D-87A9-47D4-A5A0-2A5F2C9BB703}"/>
                  </a:ext>
                </a:extLst>
              </p:cNvPr>
              <p:cNvSpPr txBox="1"/>
              <p:nvPr/>
            </p:nvSpPr>
            <p:spPr>
              <a:xfrm>
                <a:off x="1418930" y="2530705"/>
                <a:ext cx="653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alibri" panose="020F0502020204030204" pitchFamily="34" charset="0"/>
                  </a:rPr>
                  <a:t>Yes</a:t>
                </a:r>
                <a:endParaRPr lang="ko-KR" alt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246942-D387-4500-9D66-6AF1A098F711}"/>
                  </a:ext>
                </a:extLst>
              </p:cNvPr>
              <p:cNvSpPr txBox="1"/>
              <p:nvPr/>
            </p:nvSpPr>
            <p:spPr>
              <a:xfrm>
                <a:off x="3227728" y="2530705"/>
                <a:ext cx="528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alibri" panose="020F0502020204030204" pitchFamily="34" charset="0"/>
                  </a:rPr>
                  <a:t>No</a:t>
                </a:r>
                <a:endParaRPr lang="ko-KR" alt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60B34B02-FFF1-4868-A7DF-CEEC95B06001}"/>
                </a:ext>
              </a:extLst>
            </p:cNvPr>
            <p:cNvSpPr/>
            <p:nvPr/>
          </p:nvSpPr>
          <p:spPr>
            <a:xfrm>
              <a:off x="2281926" y="4235988"/>
              <a:ext cx="1011505" cy="58293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CDCA5138-3D0D-497D-AA03-1314AD7934BD}"/>
                </a:ext>
              </a:extLst>
            </p:cNvPr>
            <p:cNvSpPr/>
            <p:nvPr/>
          </p:nvSpPr>
          <p:spPr>
            <a:xfrm>
              <a:off x="4305133" y="4245936"/>
              <a:ext cx="1011505" cy="58293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AF74AE-EEF4-4F1C-AF72-F60DB22936D5}"/>
              </a:ext>
            </a:extLst>
          </p:cNvPr>
          <p:cNvGrpSpPr/>
          <p:nvPr/>
        </p:nvGrpSpPr>
        <p:grpSpPr>
          <a:xfrm>
            <a:off x="6996799" y="2927341"/>
            <a:ext cx="3227601" cy="1534522"/>
            <a:chOff x="6374277" y="2947029"/>
            <a:chExt cx="3227601" cy="15345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3F0A38-A38D-40B2-A182-AA8FE1490D70}"/>
                </a:ext>
              </a:extLst>
            </p:cNvPr>
            <p:cNvSpPr txBox="1"/>
            <p:nvPr/>
          </p:nvSpPr>
          <p:spPr>
            <a:xfrm>
              <a:off x="6944439" y="2947029"/>
              <a:ext cx="16409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</a:rPr>
                <a:t>Weight &gt; 70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C363092-AC5B-4D44-A5C1-46E59F158E64}"/>
                </a:ext>
              </a:extLst>
            </p:cNvPr>
            <p:cNvCxnSpPr>
              <a:cxnSpLocks/>
              <a:stCxn id="37" idx="2"/>
              <a:endCxn id="40" idx="0"/>
            </p:cNvCxnSpPr>
            <p:nvPr/>
          </p:nvCxnSpPr>
          <p:spPr>
            <a:xfrm flipH="1">
              <a:off x="6794052" y="3316361"/>
              <a:ext cx="970853" cy="795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69777DE-FEAA-4D7C-9CA5-2C39696384F7}"/>
                </a:ext>
              </a:extLst>
            </p:cNvPr>
            <p:cNvCxnSpPr>
              <a:cxnSpLocks/>
              <a:stCxn id="37" idx="2"/>
              <a:endCxn id="46" idx="0"/>
            </p:cNvCxnSpPr>
            <p:nvPr/>
          </p:nvCxnSpPr>
          <p:spPr>
            <a:xfrm>
              <a:off x="7764905" y="3316361"/>
              <a:ext cx="1123090" cy="78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4D50CB-87D0-4D68-9E4D-EAA7621C6A5F}"/>
                </a:ext>
              </a:extLst>
            </p:cNvPr>
            <p:cNvSpPr txBox="1"/>
            <p:nvPr/>
          </p:nvSpPr>
          <p:spPr>
            <a:xfrm>
              <a:off x="6374277" y="4112219"/>
              <a:ext cx="8395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MEN</a:t>
              </a:r>
              <a:endParaRPr lang="ko-KR" altLang="en-US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FEA681-4D71-4065-8CE5-9B57BA21FF1A}"/>
                </a:ext>
              </a:extLst>
            </p:cNvPr>
            <p:cNvSpPr txBox="1"/>
            <p:nvPr/>
          </p:nvSpPr>
          <p:spPr>
            <a:xfrm>
              <a:off x="6602525" y="3662206"/>
              <a:ext cx="67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</a:rPr>
                <a:t>Yes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5ACEA1-2257-4959-9A3D-18F5BC120027}"/>
                </a:ext>
              </a:extLst>
            </p:cNvPr>
            <p:cNvSpPr txBox="1"/>
            <p:nvPr/>
          </p:nvSpPr>
          <p:spPr>
            <a:xfrm>
              <a:off x="8585371" y="3627548"/>
              <a:ext cx="528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</a:rPr>
                <a:t>No</a:t>
              </a:r>
              <a:endParaRPr lang="ko-KR" alt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C44CD2-B041-4704-BA42-FEC7FA00DD0D}"/>
                </a:ext>
              </a:extLst>
            </p:cNvPr>
            <p:cNvSpPr txBox="1"/>
            <p:nvPr/>
          </p:nvSpPr>
          <p:spPr>
            <a:xfrm>
              <a:off x="8174111" y="4101848"/>
              <a:ext cx="142776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WOMAN</a:t>
              </a:r>
              <a:endParaRPr lang="ko-KR" altLang="en-US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639F9B9-A410-4D3A-9095-A04848E774F3}"/>
                  </a:ext>
                </a:extLst>
              </p:cNvPr>
              <p:cNvSpPr/>
              <p:nvPr/>
            </p:nvSpPr>
            <p:spPr>
              <a:xfrm>
                <a:off x="6591810" y="5232906"/>
                <a:ext cx="4037580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2, 0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639F9B9-A410-4D3A-9095-A04848E77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810" y="5232906"/>
                <a:ext cx="4037580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6083D34-01E4-4BBC-89A7-3B716F68FCD8}"/>
                  </a:ext>
                </a:extLst>
              </p:cNvPr>
              <p:cNvSpPr/>
              <p:nvPr/>
            </p:nvSpPr>
            <p:spPr>
              <a:xfrm>
                <a:off x="1100697" y="5232907"/>
                <a:ext cx="4159152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1/3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6083D34-01E4-4BBC-89A7-3B716F68F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7" y="5232907"/>
                <a:ext cx="4159152" cy="582147"/>
              </a:xfrm>
              <a:prstGeom prst="rect">
                <a:avLst/>
              </a:prstGeom>
              <a:blipFill>
                <a:blip r:embed="rId5"/>
                <a:stretch>
                  <a:fillRect r="-4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87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7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398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Apply to Real data </a:t>
            </a:r>
            <a:endParaRPr lang="ko-KR" altLang="en-US" sz="3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E1B91-E4A2-4790-8FA8-7E766068314D}"/>
              </a:ext>
            </a:extLst>
          </p:cNvPr>
          <p:cNvSpPr/>
          <p:nvPr/>
        </p:nvSpPr>
        <p:spPr>
          <a:xfrm>
            <a:off x="1100697" y="173692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B4AA7-10F4-46F9-9DDB-93D3032A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95" y="1775705"/>
            <a:ext cx="9982923" cy="35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8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513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Apply to Real data(</a:t>
            </a:r>
            <a:r>
              <a:rPr lang="en-US" altLang="ko-KR" sz="3200" b="1" dirty="0" err="1"/>
              <a:t>cont</a:t>
            </a:r>
            <a:r>
              <a:rPr lang="en-US" altLang="ko-KR" sz="3200" b="1" dirty="0"/>
              <a:t>) </a:t>
            </a:r>
            <a:endParaRPr lang="ko-KR" altLang="en-US" sz="3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E1B91-E4A2-4790-8FA8-7E766068314D}"/>
              </a:ext>
            </a:extLst>
          </p:cNvPr>
          <p:cNvSpPr/>
          <p:nvPr/>
        </p:nvSpPr>
        <p:spPr>
          <a:xfrm>
            <a:off x="1100697" y="173692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0C002D-5B7E-4F3F-B6F1-D79A4FCA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69" y="1310536"/>
            <a:ext cx="9783194" cy="47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31371" y="344696"/>
            <a:ext cx="10599197" cy="88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164637"/>
            <a:ext cx="1103445" cy="384043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4451" y="257576"/>
            <a:ext cx="1199456" cy="256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DBP</a:t>
            </a:r>
            <a:endParaRPr lang="ko-KR" altLang="en-US" sz="1067" b="1" spc="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1018" y="187755"/>
            <a:ext cx="60959" cy="360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6708" y="108798"/>
            <a:ext cx="2406605" cy="38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+mn-ea"/>
              </a:rPr>
              <a:t>Spam detection with Decision Tree</a:t>
            </a:r>
            <a:endParaRPr lang="ko-KR" altLang="en-US" sz="1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  <a:p>
            <a:endParaRPr lang="ko-KR" altLang="en-US" sz="9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26708" y="345453"/>
            <a:ext cx="1233624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954927" y="305974"/>
            <a:ext cx="386628" cy="95087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37912F-2205-421B-B2F9-E571889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2013314264 </a:t>
            </a:r>
            <a:r>
              <a:rPr lang="ko-KR" altLang="en-US" dirty="0"/>
              <a:t>이계준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DB121-113C-43BB-B7E0-5E60511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E03E-02CD-4BCF-B512-7811911C73B3}" type="slidenum">
              <a:rPr lang="ko-KR" altLang="en-US" smtClean="0"/>
              <a:t>9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77E8F-A948-4248-8E19-7D7C7A41EDA4}"/>
              </a:ext>
            </a:extLst>
          </p:cNvPr>
          <p:cNvSpPr txBox="1"/>
          <p:nvPr/>
        </p:nvSpPr>
        <p:spPr>
          <a:xfrm>
            <a:off x="1051769" y="716940"/>
            <a:ext cx="513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Apply to Real data(</a:t>
            </a:r>
            <a:r>
              <a:rPr lang="en-US" altLang="ko-KR" sz="3200" b="1" dirty="0" err="1"/>
              <a:t>cont</a:t>
            </a:r>
            <a:r>
              <a:rPr lang="en-US" altLang="ko-KR" sz="3200" b="1" dirty="0"/>
              <a:t>) </a:t>
            </a:r>
            <a:endParaRPr lang="ko-KR" altLang="en-US" sz="3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1E1B91-E4A2-4790-8FA8-7E766068314D}"/>
              </a:ext>
            </a:extLst>
          </p:cNvPr>
          <p:cNvSpPr/>
          <p:nvPr/>
        </p:nvSpPr>
        <p:spPr>
          <a:xfrm>
            <a:off x="1100697" y="173692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3949EBA-91C2-44AB-BDB0-F85B7C5A2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1520070"/>
            <a:ext cx="11221375" cy="42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716</Words>
  <Application>Microsoft Office PowerPoint</Application>
  <PresentationFormat>와이드스크린</PresentationFormat>
  <Paragraphs>169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10X10 Bold</vt:lpstr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이계준</dc:creator>
  <cp:lastModifiedBy>이계준</cp:lastModifiedBy>
  <cp:revision>158</cp:revision>
  <dcterms:created xsi:type="dcterms:W3CDTF">2017-11-01T06:29:35Z</dcterms:created>
  <dcterms:modified xsi:type="dcterms:W3CDTF">2018-12-06T10:41:17Z</dcterms:modified>
</cp:coreProperties>
</file>