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8" r:id="rId2"/>
    <p:sldId id="259" r:id="rId3"/>
    <p:sldId id="260" r:id="rId4"/>
    <p:sldId id="261" r:id="rId5"/>
    <p:sldId id="262" r:id="rId6"/>
    <p:sldId id="268" r:id="rId7"/>
    <p:sldId id="269" r:id="rId8"/>
    <p:sldId id="270" r:id="rId9"/>
    <p:sldId id="263" r:id="rId10"/>
    <p:sldId id="264" r:id="rId11"/>
    <p:sldId id="265" r:id="rId12"/>
    <p:sldId id="266" r:id="rId13"/>
    <p:sldId id="271" r:id="rId14"/>
    <p:sldId id="272" r:id="rId15"/>
    <p:sldId id="274" r:id="rId16"/>
    <p:sldId id="273" r:id="rId17"/>
    <p:sldId id="275" r:id="rId18"/>
    <p:sldId id="276" r:id="rId19"/>
    <p:sldId id="277" r:id="rId20"/>
    <p:sldId id="267" r:id="rId21"/>
    <p:sldId id="278" r:id="rId22"/>
    <p:sldId id="279" r:id="rId23"/>
    <p:sldId id="281" r:id="rId24"/>
    <p:sldId id="282"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300F"/>
    <a:srgbClr val="F05030"/>
    <a:srgbClr val="EC806A"/>
    <a:srgbClr val="E762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91583" autoAdjust="0"/>
  </p:normalViewPr>
  <p:slideViewPr>
    <p:cSldViewPr snapToGrid="0">
      <p:cViewPr>
        <p:scale>
          <a:sx n="70" d="100"/>
          <a:sy n="70" d="100"/>
        </p:scale>
        <p:origin x="25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482096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37912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5/5/2021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45728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1554" y="1017767"/>
            <a:ext cx="7231784" cy="1777478"/>
          </a:xfrm>
        </p:spPr>
        <p:txBody>
          <a:bodyPr anchor="ctr">
            <a:normAutofit/>
          </a:bodyPr>
          <a:lstStyle/>
          <a:p>
            <a:r>
              <a:rPr lang="en-US" sz="5400" dirty="0">
                <a:solidFill>
                  <a:schemeClr val="tx2"/>
                </a:solidFill>
              </a:rPr>
              <a:t>To Do List</a:t>
            </a:r>
          </a:p>
        </p:txBody>
      </p:sp>
      <p:sp>
        <p:nvSpPr>
          <p:cNvPr id="3" name="Content Placeholder 2"/>
          <p:cNvSpPr>
            <a:spLocks noGrp="1"/>
          </p:cNvSpPr>
          <p:nvPr>
            <p:ph type="subTitle" idx="1"/>
          </p:nvPr>
        </p:nvSpPr>
        <p:spPr>
          <a:xfrm>
            <a:off x="536679" y="2282190"/>
            <a:ext cx="3699641" cy="2756844"/>
          </a:xfrm>
        </p:spPr>
        <p:txBody>
          <a:bodyPr anchor="ctr">
            <a:normAutofit/>
          </a:bodyPr>
          <a:lstStyle/>
          <a:p>
            <a:r>
              <a:rPr lang="es-ES" sz="2400" dirty="0"/>
              <a:t>Ofer Greenberg</a:t>
            </a:r>
          </a:p>
          <a:p>
            <a:r>
              <a:rPr lang="es-ES" sz="2400" dirty="0" err="1"/>
              <a:t>Quan</a:t>
            </a:r>
            <a:r>
              <a:rPr lang="es-ES" sz="2400" dirty="0"/>
              <a:t> Nguyen	</a:t>
            </a:r>
          </a:p>
          <a:p>
            <a:r>
              <a:rPr lang="es-ES" sz="2400" dirty="0" err="1"/>
              <a:t>Quang</a:t>
            </a:r>
            <a:r>
              <a:rPr lang="es-ES" sz="2400" dirty="0"/>
              <a:t> </a:t>
            </a:r>
            <a:r>
              <a:rPr lang="es-ES" sz="2400" dirty="0" err="1"/>
              <a:t>Vu</a:t>
            </a:r>
            <a:r>
              <a:rPr lang="es-ES" sz="2400" dirty="0"/>
              <a:t>		</a:t>
            </a:r>
          </a:p>
          <a:p>
            <a:r>
              <a:rPr lang="es-ES" sz="2400" dirty="0"/>
              <a:t>Allen David El</a:t>
            </a:r>
            <a:endParaRPr sz="2400" dirty="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75808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a:solidFill>
            <a:schemeClr val="bg1">
              <a:lumMod val="85000"/>
            </a:schemeClr>
          </a:solidFill>
        </p:spPr>
        <p:txBody>
          <a:bodyPr anchor="ctr">
            <a:normAutofit/>
          </a:bodyPr>
          <a:lstStyle/>
          <a:p>
            <a:pPr algn="ctr"/>
            <a:r>
              <a:rPr lang="en-US" sz="3200" dirty="0">
                <a:solidFill>
                  <a:schemeClr val="tx1"/>
                </a:solidFill>
              </a:rPr>
              <a:t>Code</a:t>
            </a:r>
            <a:br>
              <a:rPr lang="en-US" sz="3200" dirty="0">
                <a:solidFill>
                  <a:schemeClr val="tx1"/>
                </a:solidFill>
              </a:rPr>
            </a:br>
            <a:r>
              <a:rPr lang="en-US" sz="2000" dirty="0">
                <a:solidFill>
                  <a:schemeClr val="tx1"/>
                </a:solidFill>
              </a:rPr>
              <a:t>Model Package</a:t>
            </a:r>
            <a:endParaRPr lang="en-US" sz="3200" dirty="0">
              <a:solidFill>
                <a:schemeClr val="tx1"/>
              </a:solidFill>
            </a:endParaRPr>
          </a:p>
        </p:txBody>
      </p:sp>
      <p:sp>
        <p:nvSpPr>
          <p:cNvPr id="6" name="Content Placeholder 2">
            <a:extLst>
              <a:ext uri="{FF2B5EF4-FFF2-40B4-BE49-F238E27FC236}">
                <a16:creationId xmlns:a16="http://schemas.microsoft.com/office/drawing/2014/main" id="{3819E3BB-C695-4009-9321-E43008073C56}"/>
              </a:ext>
            </a:extLst>
          </p:cNvPr>
          <p:cNvSpPr>
            <a:spLocks noGrp="1"/>
          </p:cNvSpPr>
          <p:nvPr>
            <p:ph idx="1"/>
          </p:nvPr>
        </p:nvSpPr>
        <p:spPr>
          <a:xfrm>
            <a:off x="5155905" y="508900"/>
            <a:ext cx="6108179" cy="5865549"/>
          </a:xfrm>
        </p:spPr>
        <p:txBody>
          <a:bodyPr anchor="ctr">
            <a:normAutofit/>
          </a:bodyPr>
          <a:lstStyle/>
          <a:p>
            <a:r>
              <a:rPr lang="en-US" dirty="0"/>
              <a:t>The model package holds the </a:t>
            </a:r>
            <a:r>
              <a:rPr lang="en-US" dirty="0" err="1"/>
              <a:t>ToDoModel</a:t>
            </a:r>
            <a:r>
              <a:rPr lang="en-US" dirty="0"/>
              <a:t> class as well as the </a:t>
            </a:r>
            <a:r>
              <a:rPr lang="en-US" dirty="0" err="1"/>
              <a:t>ToDoList</a:t>
            </a:r>
            <a:r>
              <a:rPr lang="en-US" dirty="0"/>
              <a:t> and </a:t>
            </a:r>
            <a:r>
              <a:rPr lang="en-US" dirty="0" err="1"/>
              <a:t>ToDoTask</a:t>
            </a:r>
            <a:r>
              <a:rPr lang="en-US" dirty="0"/>
              <a:t> classes.</a:t>
            </a:r>
          </a:p>
          <a:p>
            <a:r>
              <a:rPr lang="en-US" dirty="0"/>
              <a:t> All contain similar getters and setters with the model holding the data as </a:t>
            </a:r>
            <a:r>
              <a:rPr lang="en-US" dirty="0" err="1"/>
              <a:t>ArrayList</a:t>
            </a:r>
            <a:r>
              <a:rPr lang="en-US" dirty="0"/>
              <a:t>&lt;</a:t>
            </a:r>
            <a:r>
              <a:rPr lang="en-US" dirty="0" err="1"/>
              <a:t>ToDoList</a:t>
            </a:r>
            <a:r>
              <a:rPr lang="en-US" dirty="0"/>
              <a:t>&gt; which is serialized </a:t>
            </a:r>
          </a:p>
          <a:p>
            <a:r>
              <a:rPr lang="en-US" dirty="0"/>
              <a:t>The </a:t>
            </a:r>
            <a:r>
              <a:rPr lang="en-US" dirty="0" err="1"/>
              <a:t>ToDoList</a:t>
            </a:r>
            <a:r>
              <a:rPr lang="en-US" dirty="0"/>
              <a:t> holds its data as </a:t>
            </a:r>
            <a:r>
              <a:rPr lang="en-US" dirty="0" err="1"/>
              <a:t>ArrayList</a:t>
            </a:r>
            <a:r>
              <a:rPr lang="en-US" dirty="0"/>
              <a:t>&lt;</a:t>
            </a:r>
            <a:r>
              <a:rPr lang="en-US" dirty="0" err="1"/>
              <a:t>ToDoTask</a:t>
            </a:r>
            <a:r>
              <a:rPr lang="en-US" dirty="0"/>
              <a:t>&gt;</a:t>
            </a:r>
          </a:p>
        </p:txBody>
      </p:sp>
    </p:spTree>
    <p:extLst>
      <p:ext uri="{BB962C8B-B14F-4D97-AF65-F5344CB8AC3E}">
        <p14:creationId xmlns:p14="http://schemas.microsoft.com/office/powerpoint/2010/main" val="1456758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a:solidFill>
            <a:schemeClr val="bg1">
              <a:lumMod val="85000"/>
            </a:schemeClr>
          </a:solidFill>
        </p:spPr>
        <p:txBody>
          <a:bodyPr anchor="ctr">
            <a:normAutofit/>
          </a:bodyPr>
          <a:lstStyle/>
          <a:p>
            <a:pPr algn="ctr"/>
            <a:r>
              <a:rPr lang="en-US" sz="3200" dirty="0">
                <a:solidFill>
                  <a:schemeClr val="tx1"/>
                </a:solidFill>
              </a:rPr>
              <a:t>Code</a:t>
            </a:r>
            <a:br>
              <a:rPr lang="en-US" sz="3200" dirty="0">
                <a:solidFill>
                  <a:schemeClr val="tx1"/>
                </a:solidFill>
              </a:rPr>
            </a:br>
            <a:r>
              <a:rPr lang="en-US" sz="2000" dirty="0">
                <a:solidFill>
                  <a:schemeClr val="tx1"/>
                </a:solidFill>
              </a:rPr>
              <a:t>control package</a:t>
            </a:r>
            <a:endParaRPr lang="en-US" sz="3200" dirty="0">
              <a:solidFill>
                <a:schemeClr val="tx1"/>
              </a:solidFill>
            </a:endParaRPr>
          </a:p>
        </p:txBody>
      </p:sp>
      <p:sp>
        <p:nvSpPr>
          <p:cNvPr id="6" name="Content Placeholder 2">
            <a:extLst>
              <a:ext uri="{FF2B5EF4-FFF2-40B4-BE49-F238E27FC236}">
                <a16:creationId xmlns:a16="http://schemas.microsoft.com/office/drawing/2014/main" id="{B7616033-A499-4E9A-86B0-0E2753B77ECC}"/>
              </a:ext>
            </a:extLst>
          </p:cNvPr>
          <p:cNvSpPr>
            <a:spLocks noGrp="1"/>
          </p:cNvSpPr>
          <p:nvPr>
            <p:ph idx="1"/>
          </p:nvPr>
        </p:nvSpPr>
        <p:spPr>
          <a:xfrm>
            <a:off x="5455737" y="582009"/>
            <a:ext cx="6108179" cy="4336832"/>
          </a:xfrm>
        </p:spPr>
        <p:txBody>
          <a:bodyPr anchor="ctr">
            <a:normAutofit/>
          </a:bodyPr>
          <a:lstStyle/>
          <a:p>
            <a:r>
              <a:rPr lang="en-US" dirty="0"/>
              <a:t>The control package contains the </a:t>
            </a:r>
            <a:r>
              <a:rPr lang="en-US" dirty="0" err="1"/>
              <a:t>ToDoControl</a:t>
            </a:r>
            <a:r>
              <a:rPr lang="en-US" dirty="0"/>
              <a:t> class which communicates between the view and the model</a:t>
            </a:r>
          </a:p>
          <a:p>
            <a:pPr marL="0" indent="0">
              <a:buNone/>
            </a:pPr>
            <a:endParaRPr lang="en-US" dirty="0"/>
          </a:p>
          <a:p>
            <a:r>
              <a:rPr lang="en-US" dirty="0"/>
              <a:t>The control also provide sorting support</a:t>
            </a:r>
          </a:p>
          <a:p>
            <a:pPr marL="0" indent="0">
              <a:buNone/>
            </a:pPr>
            <a:endParaRPr lang="en-US" dirty="0"/>
          </a:p>
          <a:p>
            <a:r>
              <a:rPr lang="en-US" dirty="0"/>
              <a:t>When a list is sorted a certain way, the control first update the model, then the view receives current lists through the regular display methods. This reduces number of ways the view is interacting with model through the control. </a:t>
            </a:r>
          </a:p>
        </p:txBody>
      </p:sp>
    </p:spTree>
    <p:extLst>
      <p:ext uri="{BB962C8B-B14F-4D97-AF65-F5344CB8AC3E}">
        <p14:creationId xmlns:p14="http://schemas.microsoft.com/office/powerpoint/2010/main" val="395009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a:solidFill>
            <a:schemeClr val="bg1">
              <a:lumMod val="85000"/>
            </a:schemeClr>
          </a:solidFill>
        </p:spPr>
        <p:txBody>
          <a:bodyPr anchor="ctr">
            <a:normAutofit/>
          </a:bodyPr>
          <a:lstStyle/>
          <a:p>
            <a:pPr algn="ctr"/>
            <a:r>
              <a:rPr lang="en-US" sz="3200" dirty="0">
                <a:solidFill>
                  <a:schemeClr val="tx1"/>
                </a:solidFill>
              </a:rPr>
              <a:t>Code</a:t>
            </a:r>
            <a:br>
              <a:rPr lang="en-US" sz="3200" dirty="0">
                <a:solidFill>
                  <a:schemeClr val="tx1"/>
                </a:solidFill>
              </a:rPr>
            </a:br>
            <a:r>
              <a:rPr lang="en-US" sz="2000" dirty="0">
                <a:solidFill>
                  <a:schemeClr val="tx1"/>
                </a:solidFill>
              </a:rPr>
              <a:t>Test package</a:t>
            </a:r>
            <a:endParaRPr lang="en-US" sz="3200" dirty="0">
              <a:solidFill>
                <a:schemeClr val="tx1"/>
              </a:solidFill>
            </a:endParaRPr>
          </a:p>
        </p:txBody>
      </p:sp>
      <p:sp>
        <p:nvSpPr>
          <p:cNvPr id="6" name="Content Placeholder 2">
            <a:extLst>
              <a:ext uri="{FF2B5EF4-FFF2-40B4-BE49-F238E27FC236}">
                <a16:creationId xmlns:a16="http://schemas.microsoft.com/office/drawing/2014/main" id="{8B26D268-639F-492B-93B7-71151E7F09BF}"/>
              </a:ext>
            </a:extLst>
          </p:cNvPr>
          <p:cNvSpPr>
            <a:spLocks noGrp="1"/>
          </p:cNvSpPr>
          <p:nvPr>
            <p:ph idx="1"/>
          </p:nvPr>
        </p:nvSpPr>
        <p:spPr>
          <a:xfrm>
            <a:off x="5455737" y="582009"/>
            <a:ext cx="6108179" cy="3968970"/>
          </a:xfrm>
        </p:spPr>
        <p:txBody>
          <a:bodyPr anchor="ctr">
            <a:normAutofit/>
          </a:bodyPr>
          <a:lstStyle/>
          <a:p>
            <a:r>
              <a:rPr lang="en-US" dirty="0"/>
              <a:t>The test cases were developed and updated to support all the features in the model and control classes</a:t>
            </a:r>
          </a:p>
          <a:p>
            <a:endParaRPr lang="en-US" dirty="0"/>
          </a:p>
          <a:p>
            <a:r>
              <a:rPr lang="en-US" dirty="0"/>
              <a:t>We strived for 100% converge and got over 90% for both the model the control the </a:t>
            </a:r>
            <a:r>
              <a:rPr lang="en-US" dirty="0" err="1"/>
              <a:t>ToDoTask</a:t>
            </a:r>
            <a:r>
              <a:rPr lang="en-US" dirty="0"/>
              <a:t> and </a:t>
            </a:r>
            <a:r>
              <a:rPr lang="en-US" dirty="0" err="1"/>
              <a:t>ToDoList</a:t>
            </a:r>
            <a:endParaRPr lang="en-US" dirty="0"/>
          </a:p>
          <a:p>
            <a:endParaRPr lang="en-US" dirty="0"/>
          </a:p>
          <a:p>
            <a:r>
              <a:rPr lang="en-US" dirty="0"/>
              <a:t>The test cases helped us correct many issues with the program while we were working on it rather than at the end.</a:t>
            </a:r>
          </a:p>
        </p:txBody>
      </p:sp>
    </p:spTree>
    <p:extLst>
      <p:ext uri="{BB962C8B-B14F-4D97-AF65-F5344CB8AC3E}">
        <p14:creationId xmlns:p14="http://schemas.microsoft.com/office/powerpoint/2010/main" val="1908455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a:solidFill>
            <a:srgbClr val="00B0F0"/>
          </a:solidFill>
        </p:spPr>
        <p:txBody>
          <a:bodyPr anchor="ctr">
            <a:normAutofit/>
          </a:bodyPr>
          <a:lstStyle/>
          <a:p>
            <a:pPr algn="ctr"/>
            <a:r>
              <a:rPr lang="en-US" sz="3200" dirty="0">
                <a:solidFill>
                  <a:srgbClr val="FFFFFF"/>
                </a:solidFill>
              </a:rPr>
              <a:t>Final product</a:t>
            </a:r>
            <a:br>
              <a:rPr lang="en-US" sz="3200" dirty="0">
                <a:solidFill>
                  <a:srgbClr val="FFFFFF"/>
                </a:solidFill>
              </a:rPr>
            </a:br>
            <a:endParaRPr lang="en-US" sz="3200" dirty="0">
              <a:solidFill>
                <a:srgbClr val="FFFFFF"/>
              </a:solidFill>
            </a:endParaRPr>
          </a:p>
        </p:txBody>
      </p:sp>
      <p:sp>
        <p:nvSpPr>
          <p:cNvPr id="6" name="Content Placeholder 2">
            <a:extLst>
              <a:ext uri="{FF2B5EF4-FFF2-40B4-BE49-F238E27FC236}">
                <a16:creationId xmlns:a16="http://schemas.microsoft.com/office/drawing/2014/main" id="{8B26D268-639F-492B-93B7-71151E7F09BF}"/>
              </a:ext>
            </a:extLst>
          </p:cNvPr>
          <p:cNvSpPr>
            <a:spLocks noGrp="1"/>
          </p:cNvSpPr>
          <p:nvPr>
            <p:ph idx="1"/>
          </p:nvPr>
        </p:nvSpPr>
        <p:spPr>
          <a:xfrm>
            <a:off x="5455737" y="582008"/>
            <a:ext cx="6108179" cy="5566543"/>
          </a:xfrm>
        </p:spPr>
        <p:txBody>
          <a:bodyPr anchor="ctr">
            <a:normAutofit/>
          </a:bodyPr>
          <a:lstStyle/>
          <a:p>
            <a:r>
              <a:rPr lang="en-US" dirty="0"/>
              <a:t>In the following slides you will see all the features in the GUI</a:t>
            </a:r>
          </a:p>
          <a:p>
            <a:r>
              <a:rPr lang="en-US" dirty="0"/>
              <a:t>Using illustrations, we will try to explain how things are set up behind the scene </a:t>
            </a:r>
            <a:r>
              <a:rPr lang="en-US" sz="1400" dirty="0"/>
              <a:t>(to be accurate, on the scene… JavaFX humor)</a:t>
            </a:r>
            <a:endParaRPr lang="en-US" dirty="0"/>
          </a:p>
        </p:txBody>
      </p:sp>
    </p:spTree>
    <p:extLst>
      <p:ext uri="{BB962C8B-B14F-4D97-AF65-F5344CB8AC3E}">
        <p14:creationId xmlns:p14="http://schemas.microsoft.com/office/powerpoint/2010/main" val="910145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EF2C-2AE0-4396-BC35-D23ED9357728}"/>
              </a:ext>
            </a:extLst>
          </p:cNvPr>
          <p:cNvSpPr>
            <a:spLocks noGrp="1"/>
          </p:cNvSpPr>
          <p:nvPr>
            <p:ph type="title"/>
          </p:nvPr>
        </p:nvSpPr>
        <p:spPr>
          <a:xfrm>
            <a:off x="581192" y="702156"/>
            <a:ext cx="3013346" cy="1013800"/>
          </a:xfrm>
          <a:solidFill>
            <a:srgbClr val="00B0F0"/>
          </a:solidFill>
        </p:spPr>
        <p:txBody>
          <a:bodyPr/>
          <a:lstStyle/>
          <a:p>
            <a:r>
              <a:rPr lang="en-US" sz="2800" dirty="0">
                <a:solidFill>
                  <a:srgbClr val="FFFFFF"/>
                </a:solidFill>
              </a:rPr>
              <a:t>Final product</a:t>
            </a:r>
            <a:endParaRPr lang="en-US" dirty="0"/>
          </a:p>
        </p:txBody>
      </p:sp>
      <p:pic>
        <p:nvPicPr>
          <p:cNvPr id="5" name="Picture 4">
            <a:extLst>
              <a:ext uri="{FF2B5EF4-FFF2-40B4-BE49-F238E27FC236}">
                <a16:creationId xmlns:a16="http://schemas.microsoft.com/office/drawing/2014/main" id="{21362E60-46FD-4DD5-89E5-A6422795DD98}"/>
              </a:ext>
            </a:extLst>
          </p:cNvPr>
          <p:cNvPicPr>
            <a:picLocks noChangeAspect="1"/>
          </p:cNvPicPr>
          <p:nvPr/>
        </p:nvPicPr>
        <p:blipFill rotWithShape="1">
          <a:blip r:embed="rId2"/>
          <a:srcRect l="10439" t="1182" r="12754" b="7031"/>
          <a:stretch/>
        </p:blipFill>
        <p:spPr>
          <a:xfrm>
            <a:off x="2842260" y="1910443"/>
            <a:ext cx="6861552" cy="4612277"/>
          </a:xfrm>
          <a:prstGeom prst="rect">
            <a:avLst/>
          </a:prstGeom>
        </p:spPr>
      </p:pic>
      <p:cxnSp>
        <p:nvCxnSpPr>
          <p:cNvPr id="7" name="Straight Arrow Connector 6">
            <a:extLst>
              <a:ext uri="{FF2B5EF4-FFF2-40B4-BE49-F238E27FC236}">
                <a16:creationId xmlns:a16="http://schemas.microsoft.com/office/drawing/2014/main" id="{9BD4B292-CF70-4192-A71F-7BA4FA64485E}"/>
              </a:ext>
            </a:extLst>
          </p:cNvPr>
          <p:cNvCxnSpPr>
            <a:cxnSpLocks/>
          </p:cNvCxnSpPr>
          <p:nvPr/>
        </p:nvCxnSpPr>
        <p:spPr>
          <a:xfrm flipH="1">
            <a:off x="2550017" y="4004357"/>
            <a:ext cx="565698" cy="302475"/>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78BDAA-79BB-446A-AAB1-739F564C7455}"/>
              </a:ext>
            </a:extLst>
          </p:cNvPr>
          <p:cNvCxnSpPr>
            <a:cxnSpLocks/>
          </p:cNvCxnSpPr>
          <p:nvPr/>
        </p:nvCxnSpPr>
        <p:spPr>
          <a:xfrm>
            <a:off x="9043181" y="3172327"/>
            <a:ext cx="952874" cy="372505"/>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344A72-AB1E-426E-9C12-8D0521EC7662}"/>
              </a:ext>
            </a:extLst>
          </p:cNvPr>
          <p:cNvCxnSpPr>
            <a:cxnSpLocks/>
          </p:cNvCxnSpPr>
          <p:nvPr/>
        </p:nvCxnSpPr>
        <p:spPr>
          <a:xfrm flipH="1">
            <a:off x="2488188" y="2387660"/>
            <a:ext cx="1441947" cy="833522"/>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8A5AF33-A3F3-4A04-AC29-8A1624820569}"/>
              </a:ext>
            </a:extLst>
          </p:cNvPr>
          <p:cNvCxnSpPr>
            <a:cxnSpLocks/>
          </p:cNvCxnSpPr>
          <p:nvPr/>
        </p:nvCxnSpPr>
        <p:spPr>
          <a:xfrm>
            <a:off x="9402680" y="2387660"/>
            <a:ext cx="593375" cy="190853"/>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7F0F7A9-9017-498C-AE81-703B9755E4ED}"/>
              </a:ext>
            </a:extLst>
          </p:cNvPr>
          <p:cNvCxnSpPr>
            <a:cxnSpLocks/>
          </p:cNvCxnSpPr>
          <p:nvPr/>
        </p:nvCxnSpPr>
        <p:spPr>
          <a:xfrm>
            <a:off x="9618145" y="4306832"/>
            <a:ext cx="377910" cy="116267"/>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99A329E-F2FB-44BE-82FA-1337B68348D1}"/>
              </a:ext>
            </a:extLst>
          </p:cNvPr>
          <p:cNvCxnSpPr>
            <a:cxnSpLocks/>
          </p:cNvCxnSpPr>
          <p:nvPr/>
        </p:nvCxnSpPr>
        <p:spPr>
          <a:xfrm flipV="1">
            <a:off x="9402680" y="5638800"/>
            <a:ext cx="593375" cy="323650"/>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BB5647F-23E6-4618-98A8-74393DD38407}"/>
              </a:ext>
            </a:extLst>
          </p:cNvPr>
          <p:cNvCxnSpPr>
            <a:cxnSpLocks/>
          </p:cNvCxnSpPr>
          <p:nvPr/>
        </p:nvCxnSpPr>
        <p:spPr>
          <a:xfrm>
            <a:off x="7158244" y="6080214"/>
            <a:ext cx="2837811" cy="244386"/>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97770F5-9632-4002-ABDB-2E62E52AE9DF}"/>
              </a:ext>
            </a:extLst>
          </p:cNvPr>
          <p:cNvCxnSpPr>
            <a:cxnSpLocks/>
          </p:cNvCxnSpPr>
          <p:nvPr/>
        </p:nvCxnSpPr>
        <p:spPr>
          <a:xfrm flipH="1">
            <a:off x="2438400" y="2139747"/>
            <a:ext cx="403861" cy="247913"/>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6052E77-606E-44EA-9F1D-1FE7A17E6033}"/>
              </a:ext>
            </a:extLst>
          </p:cNvPr>
          <p:cNvSpPr txBox="1"/>
          <p:nvPr/>
        </p:nvSpPr>
        <p:spPr>
          <a:xfrm>
            <a:off x="9996055" y="2483086"/>
            <a:ext cx="1801090" cy="307777"/>
          </a:xfrm>
          <a:prstGeom prst="rect">
            <a:avLst/>
          </a:prstGeom>
          <a:noFill/>
        </p:spPr>
        <p:txBody>
          <a:bodyPr wrap="square" rtlCol="0">
            <a:spAutoFit/>
          </a:bodyPr>
          <a:lstStyle/>
          <a:p>
            <a:r>
              <a:rPr lang="en-US" sz="1400" dirty="0">
                <a:solidFill>
                  <a:srgbClr val="F05030"/>
                </a:solidFill>
              </a:rPr>
              <a:t>tasks controls panel</a:t>
            </a:r>
          </a:p>
        </p:txBody>
      </p:sp>
      <p:sp>
        <p:nvSpPr>
          <p:cNvPr id="50" name="TextBox 49">
            <a:extLst>
              <a:ext uri="{FF2B5EF4-FFF2-40B4-BE49-F238E27FC236}">
                <a16:creationId xmlns:a16="http://schemas.microsoft.com/office/drawing/2014/main" id="{5381A788-D08D-42C8-8FDD-D1202220CBC3}"/>
              </a:ext>
            </a:extLst>
          </p:cNvPr>
          <p:cNvSpPr txBox="1"/>
          <p:nvPr/>
        </p:nvSpPr>
        <p:spPr>
          <a:xfrm>
            <a:off x="9996055" y="3358579"/>
            <a:ext cx="1801090" cy="738664"/>
          </a:xfrm>
          <a:prstGeom prst="rect">
            <a:avLst/>
          </a:prstGeom>
          <a:noFill/>
        </p:spPr>
        <p:txBody>
          <a:bodyPr wrap="square" rtlCol="0">
            <a:spAutoFit/>
          </a:bodyPr>
          <a:lstStyle/>
          <a:p>
            <a:r>
              <a:rPr lang="en-US" sz="1400" dirty="0" err="1">
                <a:solidFill>
                  <a:srgbClr val="F05030"/>
                </a:solidFill>
              </a:rPr>
              <a:t>ListView</a:t>
            </a:r>
            <a:r>
              <a:rPr lang="en-US" sz="1400" dirty="0">
                <a:solidFill>
                  <a:srgbClr val="F05030"/>
                </a:solidFill>
              </a:rPr>
              <a:t> object holding current</a:t>
            </a:r>
          </a:p>
          <a:p>
            <a:r>
              <a:rPr lang="en-US" sz="1400" dirty="0" err="1">
                <a:solidFill>
                  <a:srgbClr val="F05030"/>
                </a:solidFill>
              </a:rPr>
              <a:t>ToDoTask</a:t>
            </a:r>
            <a:r>
              <a:rPr lang="en-US" sz="1400" dirty="0">
                <a:solidFill>
                  <a:srgbClr val="F05030"/>
                </a:solidFill>
              </a:rPr>
              <a:t> objects</a:t>
            </a:r>
          </a:p>
        </p:txBody>
      </p:sp>
      <p:sp>
        <p:nvSpPr>
          <p:cNvPr id="51" name="TextBox 50">
            <a:extLst>
              <a:ext uri="{FF2B5EF4-FFF2-40B4-BE49-F238E27FC236}">
                <a16:creationId xmlns:a16="http://schemas.microsoft.com/office/drawing/2014/main" id="{F6CDDBE2-95BE-44A6-8CEF-AD96A8A60B97}"/>
              </a:ext>
            </a:extLst>
          </p:cNvPr>
          <p:cNvSpPr txBox="1"/>
          <p:nvPr/>
        </p:nvSpPr>
        <p:spPr>
          <a:xfrm>
            <a:off x="9996055" y="4268298"/>
            <a:ext cx="1801090" cy="738664"/>
          </a:xfrm>
          <a:prstGeom prst="rect">
            <a:avLst/>
          </a:prstGeom>
          <a:noFill/>
        </p:spPr>
        <p:txBody>
          <a:bodyPr wrap="square" rtlCol="0">
            <a:spAutoFit/>
          </a:bodyPr>
          <a:lstStyle/>
          <a:p>
            <a:r>
              <a:rPr lang="en-US" sz="1400" dirty="0">
                <a:solidFill>
                  <a:srgbClr val="F05030"/>
                </a:solidFill>
              </a:rPr>
              <a:t>Moving task placement control, for manual ordering</a:t>
            </a:r>
          </a:p>
        </p:txBody>
      </p:sp>
      <p:sp>
        <p:nvSpPr>
          <p:cNvPr id="52" name="TextBox 51">
            <a:extLst>
              <a:ext uri="{FF2B5EF4-FFF2-40B4-BE49-F238E27FC236}">
                <a16:creationId xmlns:a16="http://schemas.microsoft.com/office/drawing/2014/main" id="{C16471CA-7B33-4F55-971F-D3E8D166BA37}"/>
              </a:ext>
            </a:extLst>
          </p:cNvPr>
          <p:cNvSpPr txBox="1"/>
          <p:nvPr/>
        </p:nvSpPr>
        <p:spPr>
          <a:xfrm>
            <a:off x="9996055" y="5111783"/>
            <a:ext cx="1801090" cy="954107"/>
          </a:xfrm>
          <a:prstGeom prst="rect">
            <a:avLst/>
          </a:prstGeom>
          <a:noFill/>
        </p:spPr>
        <p:txBody>
          <a:bodyPr wrap="square" rtlCol="0">
            <a:spAutoFit/>
          </a:bodyPr>
          <a:lstStyle/>
          <a:p>
            <a:r>
              <a:rPr lang="en-US" sz="1400" dirty="0">
                <a:solidFill>
                  <a:srgbClr val="F05030"/>
                </a:solidFill>
              </a:rPr>
              <a:t>Random color changer for both list and task panel, try to click it!</a:t>
            </a:r>
          </a:p>
        </p:txBody>
      </p:sp>
      <p:sp>
        <p:nvSpPr>
          <p:cNvPr id="53" name="TextBox 52">
            <a:extLst>
              <a:ext uri="{FF2B5EF4-FFF2-40B4-BE49-F238E27FC236}">
                <a16:creationId xmlns:a16="http://schemas.microsoft.com/office/drawing/2014/main" id="{F1C7D3C8-3340-48FE-B3C4-83FD9DE4C577}"/>
              </a:ext>
            </a:extLst>
          </p:cNvPr>
          <p:cNvSpPr txBox="1"/>
          <p:nvPr/>
        </p:nvSpPr>
        <p:spPr>
          <a:xfrm>
            <a:off x="9996055" y="6170711"/>
            <a:ext cx="1801090" cy="307777"/>
          </a:xfrm>
          <a:prstGeom prst="rect">
            <a:avLst/>
          </a:prstGeom>
          <a:noFill/>
        </p:spPr>
        <p:txBody>
          <a:bodyPr wrap="square" rtlCol="0">
            <a:spAutoFit/>
          </a:bodyPr>
          <a:lstStyle/>
          <a:p>
            <a:r>
              <a:rPr lang="en-US" sz="1400" dirty="0">
                <a:solidFill>
                  <a:srgbClr val="F05030"/>
                </a:solidFill>
              </a:rPr>
              <a:t>Sorting control panel</a:t>
            </a:r>
          </a:p>
        </p:txBody>
      </p:sp>
      <p:sp>
        <p:nvSpPr>
          <p:cNvPr id="54" name="TextBox 53">
            <a:extLst>
              <a:ext uri="{FF2B5EF4-FFF2-40B4-BE49-F238E27FC236}">
                <a16:creationId xmlns:a16="http://schemas.microsoft.com/office/drawing/2014/main" id="{12101703-E41D-4854-B5EA-D7C23BAEB716}"/>
              </a:ext>
            </a:extLst>
          </p:cNvPr>
          <p:cNvSpPr txBox="1"/>
          <p:nvPr/>
        </p:nvSpPr>
        <p:spPr>
          <a:xfrm>
            <a:off x="1589384" y="2194741"/>
            <a:ext cx="912614" cy="307777"/>
          </a:xfrm>
          <a:prstGeom prst="rect">
            <a:avLst/>
          </a:prstGeom>
          <a:noFill/>
        </p:spPr>
        <p:txBody>
          <a:bodyPr wrap="square" rtlCol="0">
            <a:spAutoFit/>
          </a:bodyPr>
          <a:lstStyle/>
          <a:p>
            <a:r>
              <a:rPr lang="en-US" sz="1400" dirty="0">
                <a:solidFill>
                  <a:srgbClr val="F05030"/>
                </a:solidFill>
              </a:rPr>
              <a:t>menu bar </a:t>
            </a:r>
          </a:p>
        </p:txBody>
      </p:sp>
      <p:sp>
        <p:nvSpPr>
          <p:cNvPr id="55" name="TextBox 54">
            <a:extLst>
              <a:ext uri="{FF2B5EF4-FFF2-40B4-BE49-F238E27FC236}">
                <a16:creationId xmlns:a16="http://schemas.microsoft.com/office/drawing/2014/main" id="{4F1BC462-A2FC-4250-9993-CB127DBF680F}"/>
              </a:ext>
            </a:extLst>
          </p:cNvPr>
          <p:cNvSpPr txBox="1"/>
          <p:nvPr/>
        </p:nvSpPr>
        <p:spPr>
          <a:xfrm>
            <a:off x="895049" y="3141194"/>
            <a:ext cx="1801090" cy="307777"/>
          </a:xfrm>
          <a:prstGeom prst="rect">
            <a:avLst/>
          </a:prstGeom>
          <a:noFill/>
        </p:spPr>
        <p:txBody>
          <a:bodyPr wrap="square" rtlCol="0">
            <a:spAutoFit/>
          </a:bodyPr>
          <a:lstStyle/>
          <a:p>
            <a:r>
              <a:rPr lang="en-US" sz="1400" dirty="0">
                <a:solidFill>
                  <a:srgbClr val="F05030"/>
                </a:solidFill>
              </a:rPr>
              <a:t>lists controls panel</a:t>
            </a:r>
          </a:p>
        </p:txBody>
      </p:sp>
      <p:sp>
        <p:nvSpPr>
          <p:cNvPr id="56" name="TextBox 55">
            <a:extLst>
              <a:ext uri="{FF2B5EF4-FFF2-40B4-BE49-F238E27FC236}">
                <a16:creationId xmlns:a16="http://schemas.microsoft.com/office/drawing/2014/main" id="{820F615C-8EA9-4796-B45B-42BA1D120EEE}"/>
              </a:ext>
            </a:extLst>
          </p:cNvPr>
          <p:cNvSpPr txBox="1"/>
          <p:nvPr/>
        </p:nvSpPr>
        <p:spPr>
          <a:xfrm>
            <a:off x="1211994" y="4187583"/>
            <a:ext cx="1470290" cy="738664"/>
          </a:xfrm>
          <a:prstGeom prst="rect">
            <a:avLst/>
          </a:prstGeom>
          <a:noFill/>
        </p:spPr>
        <p:txBody>
          <a:bodyPr wrap="square" rtlCol="0">
            <a:spAutoFit/>
          </a:bodyPr>
          <a:lstStyle/>
          <a:p>
            <a:r>
              <a:rPr lang="en-US" sz="1400" dirty="0" err="1">
                <a:solidFill>
                  <a:srgbClr val="F05030"/>
                </a:solidFill>
              </a:rPr>
              <a:t>ListView</a:t>
            </a:r>
            <a:r>
              <a:rPr lang="en-US" sz="1400" dirty="0">
                <a:solidFill>
                  <a:srgbClr val="F05030"/>
                </a:solidFill>
              </a:rPr>
              <a:t> object holding all the </a:t>
            </a:r>
          </a:p>
          <a:p>
            <a:r>
              <a:rPr lang="en-US" sz="1400" dirty="0" err="1">
                <a:solidFill>
                  <a:srgbClr val="F05030"/>
                </a:solidFill>
              </a:rPr>
              <a:t>ToDoList</a:t>
            </a:r>
            <a:r>
              <a:rPr lang="en-US" sz="1400" dirty="0">
                <a:solidFill>
                  <a:srgbClr val="F05030"/>
                </a:solidFill>
              </a:rPr>
              <a:t> objects</a:t>
            </a:r>
          </a:p>
        </p:txBody>
      </p:sp>
    </p:spTree>
    <p:extLst>
      <p:ext uri="{BB962C8B-B14F-4D97-AF65-F5344CB8AC3E}">
        <p14:creationId xmlns:p14="http://schemas.microsoft.com/office/powerpoint/2010/main" val="286983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EF2C-2AE0-4396-BC35-D23ED9357728}"/>
              </a:ext>
            </a:extLst>
          </p:cNvPr>
          <p:cNvSpPr>
            <a:spLocks noGrp="1"/>
          </p:cNvSpPr>
          <p:nvPr>
            <p:ph type="title"/>
          </p:nvPr>
        </p:nvSpPr>
        <p:spPr>
          <a:xfrm>
            <a:off x="581192" y="702156"/>
            <a:ext cx="3013346" cy="1013800"/>
          </a:xfrm>
          <a:solidFill>
            <a:srgbClr val="00B0F0"/>
          </a:solidFill>
        </p:spPr>
        <p:txBody>
          <a:bodyPr/>
          <a:lstStyle/>
          <a:p>
            <a:r>
              <a:rPr lang="en-US" sz="2800" dirty="0">
                <a:solidFill>
                  <a:srgbClr val="FFFFFF"/>
                </a:solidFill>
              </a:rPr>
              <a:t>Final product</a:t>
            </a:r>
            <a:endParaRPr lang="en-US" dirty="0"/>
          </a:p>
        </p:txBody>
      </p:sp>
      <p:pic>
        <p:nvPicPr>
          <p:cNvPr id="5" name="Picture 4">
            <a:extLst>
              <a:ext uri="{FF2B5EF4-FFF2-40B4-BE49-F238E27FC236}">
                <a16:creationId xmlns:a16="http://schemas.microsoft.com/office/drawing/2014/main" id="{21362E60-46FD-4DD5-89E5-A6422795DD98}"/>
              </a:ext>
            </a:extLst>
          </p:cNvPr>
          <p:cNvPicPr>
            <a:picLocks noChangeAspect="1"/>
          </p:cNvPicPr>
          <p:nvPr/>
        </p:nvPicPr>
        <p:blipFill rotWithShape="1">
          <a:blip r:embed="rId2"/>
          <a:srcRect l="10439" t="1182" r="12754" b="7031"/>
          <a:stretch/>
        </p:blipFill>
        <p:spPr>
          <a:xfrm>
            <a:off x="2842260" y="1910443"/>
            <a:ext cx="6861552" cy="4612277"/>
          </a:xfrm>
          <a:prstGeom prst="rect">
            <a:avLst/>
          </a:prstGeom>
        </p:spPr>
      </p:pic>
      <p:cxnSp>
        <p:nvCxnSpPr>
          <p:cNvPr id="7" name="Straight Arrow Connector 6">
            <a:extLst>
              <a:ext uri="{FF2B5EF4-FFF2-40B4-BE49-F238E27FC236}">
                <a16:creationId xmlns:a16="http://schemas.microsoft.com/office/drawing/2014/main" id="{9BD4B292-CF70-4192-A71F-7BA4FA64485E}"/>
              </a:ext>
            </a:extLst>
          </p:cNvPr>
          <p:cNvCxnSpPr>
            <a:cxnSpLocks/>
          </p:cNvCxnSpPr>
          <p:nvPr/>
        </p:nvCxnSpPr>
        <p:spPr>
          <a:xfrm flipH="1">
            <a:off x="2550017" y="4004357"/>
            <a:ext cx="565698" cy="302475"/>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78BDAA-79BB-446A-AAB1-739F564C7455}"/>
              </a:ext>
            </a:extLst>
          </p:cNvPr>
          <p:cNvCxnSpPr>
            <a:cxnSpLocks/>
          </p:cNvCxnSpPr>
          <p:nvPr/>
        </p:nvCxnSpPr>
        <p:spPr>
          <a:xfrm>
            <a:off x="9043181" y="3172327"/>
            <a:ext cx="952874" cy="372505"/>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344A72-AB1E-426E-9C12-8D0521EC7662}"/>
              </a:ext>
            </a:extLst>
          </p:cNvPr>
          <p:cNvCxnSpPr>
            <a:cxnSpLocks/>
          </p:cNvCxnSpPr>
          <p:nvPr/>
        </p:nvCxnSpPr>
        <p:spPr>
          <a:xfrm flipH="1">
            <a:off x="2488188" y="2387660"/>
            <a:ext cx="1441947" cy="833522"/>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8A5AF33-A3F3-4A04-AC29-8A1624820569}"/>
              </a:ext>
            </a:extLst>
          </p:cNvPr>
          <p:cNvCxnSpPr>
            <a:cxnSpLocks/>
          </p:cNvCxnSpPr>
          <p:nvPr/>
        </p:nvCxnSpPr>
        <p:spPr>
          <a:xfrm>
            <a:off x="9402680" y="2387660"/>
            <a:ext cx="593375" cy="190853"/>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7F0F7A9-9017-498C-AE81-703B9755E4ED}"/>
              </a:ext>
            </a:extLst>
          </p:cNvPr>
          <p:cNvCxnSpPr>
            <a:cxnSpLocks/>
          </p:cNvCxnSpPr>
          <p:nvPr/>
        </p:nvCxnSpPr>
        <p:spPr>
          <a:xfrm>
            <a:off x="9618145" y="4306832"/>
            <a:ext cx="377910" cy="116267"/>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99A329E-F2FB-44BE-82FA-1337B68348D1}"/>
              </a:ext>
            </a:extLst>
          </p:cNvPr>
          <p:cNvCxnSpPr>
            <a:cxnSpLocks/>
          </p:cNvCxnSpPr>
          <p:nvPr/>
        </p:nvCxnSpPr>
        <p:spPr>
          <a:xfrm flipV="1">
            <a:off x="9402680" y="5638800"/>
            <a:ext cx="593375" cy="323650"/>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BB5647F-23E6-4618-98A8-74393DD38407}"/>
              </a:ext>
            </a:extLst>
          </p:cNvPr>
          <p:cNvCxnSpPr>
            <a:cxnSpLocks/>
          </p:cNvCxnSpPr>
          <p:nvPr/>
        </p:nvCxnSpPr>
        <p:spPr>
          <a:xfrm>
            <a:off x="7158244" y="6080214"/>
            <a:ext cx="2837811" cy="244386"/>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97770F5-9632-4002-ABDB-2E62E52AE9DF}"/>
              </a:ext>
            </a:extLst>
          </p:cNvPr>
          <p:cNvCxnSpPr>
            <a:cxnSpLocks/>
          </p:cNvCxnSpPr>
          <p:nvPr/>
        </p:nvCxnSpPr>
        <p:spPr>
          <a:xfrm flipH="1">
            <a:off x="2438400" y="2139747"/>
            <a:ext cx="403861" cy="247913"/>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6052E77-606E-44EA-9F1D-1FE7A17E6033}"/>
              </a:ext>
            </a:extLst>
          </p:cNvPr>
          <p:cNvSpPr txBox="1"/>
          <p:nvPr/>
        </p:nvSpPr>
        <p:spPr>
          <a:xfrm>
            <a:off x="9996055" y="2483086"/>
            <a:ext cx="1801090" cy="307777"/>
          </a:xfrm>
          <a:prstGeom prst="rect">
            <a:avLst/>
          </a:prstGeom>
          <a:noFill/>
        </p:spPr>
        <p:txBody>
          <a:bodyPr wrap="square" rtlCol="0">
            <a:spAutoFit/>
          </a:bodyPr>
          <a:lstStyle/>
          <a:p>
            <a:r>
              <a:rPr lang="en-US" sz="1400" dirty="0">
                <a:solidFill>
                  <a:srgbClr val="F05030"/>
                </a:solidFill>
              </a:rPr>
              <a:t>tasks controls panel</a:t>
            </a:r>
          </a:p>
        </p:txBody>
      </p:sp>
      <p:sp>
        <p:nvSpPr>
          <p:cNvPr id="50" name="TextBox 49">
            <a:extLst>
              <a:ext uri="{FF2B5EF4-FFF2-40B4-BE49-F238E27FC236}">
                <a16:creationId xmlns:a16="http://schemas.microsoft.com/office/drawing/2014/main" id="{5381A788-D08D-42C8-8FDD-D1202220CBC3}"/>
              </a:ext>
            </a:extLst>
          </p:cNvPr>
          <p:cNvSpPr txBox="1"/>
          <p:nvPr/>
        </p:nvSpPr>
        <p:spPr>
          <a:xfrm>
            <a:off x="9996055" y="3358579"/>
            <a:ext cx="1801090" cy="738664"/>
          </a:xfrm>
          <a:prstGeom prst="rect">
            <a:avLst/>
          </a:prstGeom>
          <a:noFill/>
        </p:spPr>
        <p:txBody>
          <a:bodyPr wrap="square" rtlCol="0">
            <a:spAutoFit/>
          </a:bodyPr>
          <a:lstStyle/>
          <a:p>
            <a:r>
              <a:rPr lang="en-US" sz="1400" dirty="0" err="1">
                <a:solidFill>
                  <a:srgbClr val="F05030"/>
                </a:solidFill>
              </a:rPr>
              <a:t>ListView</a:t>
            </a:r>
            <a:r>
              <a:rPr lang="en-US" sz="1400" dirty="0">
                <a:solidFill>
                  <a:srgbClr val="F05030"/>
                </a:solidFill>
              </a:rPr>
              <a:t> object holding current</a:t>
            </a:r>
          </a:p>
          <a:p>
            <a:r>
              <a:rPr lang="en-US" sz="1400" dirty="0" err="1">
                <a:solidFill>
                  <a:srgbClr val="F05030"/>
                </a:solidFill>
              </a:rPr>
              <a:t>ToDoTask</a:t>
            </a:r>
            <a:r>
              <a:rPr lang="en-US" sz="1400" dirty="0">
                <a:solidFill>
                  <a:srgbClr val="F05030"/>
                </a:solidFill>
              </a:rPr>
              <a:t> objects</a:t>
            </a:r>
          </a:p>
        </p:txBody>
      </p:sp>
      <p:sp>
        <p:nvSpPr>
          <p:cNvPr id="51" name="TextBox 50">
            <a:extLst>
              <a:ext uri="{FF2B5EF4-FFF2-40B4-BE49-F238E27FC236}">
                <a16:creationId xmlns:a16="http://schemas.microsoft.com/office/drawing/2014/main" id="{F6CDDBE2-95BE-44A6-8CEF-AD96A8A60B97}"/>
              </a:ext>
            </a:extLst>
          </p:cNvPr>
          <p:cNvSpPr txBox="1"/>
          <p:nvPr/>
        </p:nvSpPr>
        <p:spPr>
          <a:xfrm>
            <a:off x="9996055" y="4268298"/>
            <a:ext cx="1801090" cy="738664"/>
          </a:xfrm>
          <a:prstGeom prst="rect">
            <a:avLst/>
          </a:prstGeom>
          <a:noFill/>
        </p:spPr>
        <p:txBody>
          <a:bodyPr wrap="square" rtlCol="0">
            <a:spAutoFit/>
          </a:bodyPr>
          <a:lstStyle/>
          <a:p>
            <a:r>
              <a:rPr lang="en-US" sz="1400" dirty="0">
                <a:solidFill>
                  <a:srgbClr val="F05030"/>
                </a:solidFill>
              </a:rPr>
              <a:t>Moving task placement control, for manual ordering</a:t>
            </a:r>
          </a:p>
        </p:txBody>
      </p:sp>
      <p:sp>
        <p:nvSpPr>
          <p:cNvPr id="52" name="TextBox 51">
            <a:extLst>
              <a:ext uri="{FF2B5EF4-FFF2-40B4-BE49-F238E27FC236}">
                <a16:creationId xmlns:a16="http://schemas.microsoft.com/office/drawing/2014/main" id="{C16471CA-7B33-4F55-971F-D3E8D166BA37}"/>
              </a:ext>
            </a:extLst>
          </p:cNvPr>
          <p:cNvSpPr txBox="1"/>
          <p:nvPr/>
        </p:nvSpPr>
        <p:spPr>
          <a:xfrm>
            <a:off x="9996055" y="5111783"/>
            <a:ext cx="1801090" cy="954107"/>
          </a:xfrm>
          <a:prstGeom prst="rect">
            <a:avLst/>
          </a:prstGeom>
          <a:noFill/>
        </p:spPr>
        <p:txBody>
          <a:bodyPr wrap="square" rtlCol="0">
            <a:spAutoFit/>
          </a:bodyPr>
          <a:lstStyle/>
          <a:p>
            <a:r>
              <a:rPr lang="en-US" sz="1400" dirty="0">
                <a:solidFill>
                  <a:srgbClr val="F05030"/>
                </a:solidFill>
              </a:rPr>
              <a:t>Random color changer for both list and task panel, try to click it!</a:t>
            </a:r>
          </a:p>
        </p:txBody>
      </p:sp>
      <p:sp>
        <p:nvSpPr>
          <p:cNvPr id="53" name="TextBox 52">
            <a:extLst>
              <a:ext uri="{FF2B5EF4-FFF2-40B4-BE49-F238E27FC236}">
                <a16:creationId xmlns:a16="http://schemas.microsoft.com/office/drawing/2014/main" id="{F1C7D3C8-3340-48FE-B3C4-83FD9DE4C577}"/>
              </a:ext>
            </a:extLst>
          </p:cNvPr>
          <p:cNvSpPr txBox="1"/>
          <p:nvPr/>
        </p:nvSpPr>
        <p:spPr>
          <a:xfrm>
            <a:off x="9996055" y="6170711"/>
            <a:ext cx="1801090" cy="307777"/>
          </a:xfrm>
          <a:prstGeom prst="rect">
            <a:avLst/>
          </a:prstGeom>
          <a:noFill/>
        </p:spPr>
        <p:txBody>
          <a:bodyPr wrap="square" rtlCol="0">
            <a:spAutoFit/>
          </a:bodyPr>
          <a:lstStyle/>
          <a:p>
            <a:r>
              <a:rPr lang="en-US" sz="1400" dirty="0">
                <a:solidFill>
                  <a:srgbClr val="F05030"/>
                </a:solidFill>
              </a:rPr>
              <a:t>Sorting control panel</a:t>
            </a:r>
          </a:p>
        </p:txBody>
      </p:sp>
      <p:sp>
        <p:nvSpPr>
          <p:cNvPr id="54" name="TextBox 53">
            <a:extLst>
              <a:ext uri="{FF2B5EF4-FFF2-40B4-BE49-F238E27FC236}">
                <a16:creationId xmlns:a16="http://schemas.microsoft.com/office/drawing/2014/main" id="{12101703-E41D-4854-B5EA-D7C23BAEB716}"/>
              </a:ext>
            </a:extLst>
          </p:cNvPr>
          <p:cNvSpPr txBox="1"/>
          <p:nvPr/>
        </p:nvSpPr>
        <p:spPr>
          <a:xfrm>
            <a:off x="1589384" y="2194741"/>
            <a:ext cx="912614" cy="307777"/>
          </a:xfrm>
          <a:prstGeom prst="rect">
            <a:avLst/>
          </a:prstGeom>
          <a:noFill/>
        </p:spPr>
        <p:txBody>
          <a:bodyPr wrap="square" rtlCol="0">
            <a:spAutoFit/>
          </a:bodyPr>
          <a:lstStyle/>
          <a:p>
            <a:r>
              <a:rPr lang="en-US" sz="1400" dirty="0">
                <a:solidFill>
                  <a:srgbClr val="F05030"/>
                </a:solidFill>
              </a:rPr>
              <a:t>menu bar </a:t>
            </a:r>
          </a:p>
        </p:txBody>
      </p:sp>
      <p:sp>
        <p:nvSpPr>
          <p:cNvPr id="55" name="TextBox 54">
            <a:extLst>
              <a:ext uri="{FF2B5EF4-FFF2-40B4-BE49-F238E27FC236}">
                <a16:creationId xmlns:a16="http://schemas.microsoft.com/office/drawing/2014/main" id="{4F1BC462-A2FC-4250-9993-CB127DBF680F}"/>
              </a:ext>
            </a:extLst>
          </p:cNvPr>
          <p:cNvSpPr txBox="1"/>
          <p:nvPr/>
        </p:nvSpPr>
        <p:spPr>
          <a:xfrm>
            <a:off x="895049" y="3141194"/>
            <a:ext cx="1801090" cy="307777"/>
          </a:xfrm>
          <a:prstGeom prst="rect">
            <a:avLst/>
          </a:prstGeom>
          <a:noFill/>
        </p:spPr>
        <p:txBody>
          <a:bodyPr wrap="square" rtlCol="0">
            <a:spAutoFit/>
          </a:bodyPr>
          <a:lstStyle/>
          <a:p>
            <a:r>
              <a:rPr lang="en-US" sz="1400" dirty="0">
                <a:solidFill>
                  <a:srgbClr val="F05030"/>
                </a:solidFill>
              </a:rPr>
              <a:t>lists controls panel</a:t>
            </a:r>
          </a:p>
        </p:txBody>
      </p:sp>
      <p:sp>
        <p:nvSpPr>
          <p:cNvPr id="56" name="TextBox 55">
            <a:extLst>
              <a:ext uri="{FF2B5EF4-FFF2-40B4-BE49-F238E27FC236}">
                <a16:creationId xmlns:a16="http://schemas.microsoft.com/office/drawing/2014/main" id="{820F615C-8EA9-4796-B45B-42BA1D120EEE}"/>
              </a:ext>
            </a:extLst>
          </p:cNvPr>
          <p:cNvSpPr txBox="1"/>
          <p:nvPr/>
        </p:nvSpPr>
        <p:spPr>
          <a:xfrm>
            <a:off x="1211994" y="4187583"/>
            <a:ext cx="1470290" cy="738664"/>
          </a:xfrm>
          <a:prstGeom prst="rect">
            <a:avLst/>
          </a:prstGeom>
          <a:noFill/>
        </p:spPr>
        <p:txBody>
          <a:bodyPr wrap="square" rtlCol="0">
            <a:spAutoFit/>
          </a:bodyPr>
          <a:lstStyle/>
          <a:p>
            <a:r>
              <a:rPr lang="en-US" sz="1400" dirty="0" err="1">
                <a:solidFill>
                  <a:srgbClr val="F05030"/>
                </a:solidFill>
              </a:rPr>
              <a:t>ListView</a:t>
            </a:r>
            <a:r>
              <a:rPr lang="en-US" sz="1400" dirty="0">
                <a:solidFill>
                  <a:srgbClr val="F05030"/>
                </a:solidFill>
              </a:rPr>
              <a:t> object holding all the </a:t>
            </a:r>
          </a:p>
          <a:p>
            <a:r>
              <a:rPr lang="en-US" sz="1400" dirty="0" err="1">
                <a:solidFill>
                  <a:srgbClr val="F05030"/>
                </a:solidFill>
              </a:rPr>
              <a:t>ToDoList</a:t>
            </a:r>
            <a:r>
              <a:rPr lang="en-US" sz="1400" dirty="0">
                <a:solidFill>
                  <a:srgbClr val="F05030"/>
                </a:solidFill>
              </a:rPr>
              <a:t> objects</a:t>
            </a:r>
          </a:p>
        </p:txBody>
      </p:sp>
    </p:spTree>
    <p:extLst>
      <p:ext uri="{BB962C8B-B14F-4D97-AF65-F5344CB8AC3E}">
        <p14:creationId xmlns:p14="http://schemas.microsoft.com/office/powerpoint/2010/main" val="292761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EF2C-2AE0-4396-BC35-D23ED9357728}"/>
              </a:ext>
            </a:extLst>
          </p:cNvPr>
          <p:cNvSpPr>
            <a:spLocks noGrp="1"/>
          </p:cNvSpPr>
          <p:nvPr>
            <p:ph type="title"/>
          </p:nvPr>
        </p:nvSpPr>
        <p:spPr>
          <a:xfrm>
            <a:off x="581192" y="702156"/>
            <a:ext cx="3013346" cy="1013800"/>
          </a:xfrm>
          <a:solidFill>
            <a:srgbClr val="00B0F0"/>
          </a:solidFill>
        </p:spPr>
        <p:txBody>
          <a:bodyPr/>
          <a:lstStyle/>
          <a:p>
            <a:r>
              <a:rPr lang="en-US" sz="2800" dirty="0">
                <a:solidFill>
                  <a:srgbClr val="FFFFFF"/>
                </a:solidFill>
              </a:rPr>
              <a:t>Final product</a:t>
            </a:r>
            <a:endParaRPr lang="en-US" dirty="0"/>
          </a:p>
        </p:txBody>
      </p:sp>
      <p:pic>
        <p:nvPicPr>
          <p:cNvPr id="43" name="Picture 42">
            <a:extLst>
              <a:ext uri="{FF2B5EF4-FFF2-40B4-BE49-F238E27FC236}">
                <a16:creationId xmlns:a16="http://schemas.microsoft.com/office/drawing/2014/main" id="{35273218-DE76-4A47-AEC1-EDADC31BA436}"/>
              </a:ext>
            </a:extLst>
          </p:cNvPr>
          <p:cNvPicPr>
            <a:picLocks noChangeAspect="1"/>
          </p:cNvPicPr>
          <p:nvPr/>
        </p:nvPicPr>
        <p:blipFill rotWithShape="1">
          <a:blip r:embed="rId2"/>
          <a:srcRect l="10138" t="1235" r="12709" b="7037"/>
          <a:stretch/>
        </p:blipFill>
        <p:spPr>
          <a:xfrm>
            <a:off x="2459327" y="1928799"/>
            <a:ext cx="6692462" cy="4475696"/>
          </a:xfrm>
          <a:prstGeom prst="rect">
            <a:avLst/>
          </a:prstGeom>
        </p:spPr>
      </p:pic>
      <p:cxnSp>
        <p:nvCxnSpPr>
          <p:cNvPr id="71" name="Straight Arrow Connector 70">
            <a:extLst>
              <a:ext uri="{FF2B5EF4-FFF2-40B4-BE49-F238E27FC236}">
                <a16:creationId xmlns:a16="http://schemas.microsoft.com/office/drawing/2014/main" id="{4DE0A3D8-627B-4BE8-8DC5-82FE533BC4BA}"/>
              </a:ext>
            </a:extLst>
          </p:cNvPr>
          <p:cNvCxnSpPr>
            <a:cxnSpLocks/>
            <a:endCxn id="72" idx="3"/>
          </p:cNvCxnSpPr>
          <p:nvPr/>
        </p:nvCxnSpPr>
        <p:spPr>
          <a:xfrm flipH="1">
            <a:off x="6400801" y="5877074"/>
            <a:ext cx="1694610" cy="786006"/>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3C94C6D-99D1-4CF8-A980-49B32BB30A54}"/>
              </a:ext>
            </a:extLst>
          </p:cNvPr>
          <p:cNvSpPr txBox="1"/>
          <p:nvPr/>
        </p:nvSpPr>
        <p:spPr>
          <a:xfrm>
            <a:off x="4103211" y="6509191"/>
            <a:ext cx="2297590" cy="307777"/>
          </a:xfrm>
          <a:prstGeom prst="rect">
            <a:avLst/>
          </a:prstGeom>
          <a:noFill/>
        </p:spPr>
        <p:txBody>
          <a:bodyPr wrap="square" rtlCol="0">
            <a:spAutoFit/>
          </a:bodyPr>
          <a:lstStyle/>
          <a:p>
            <a:r>
              <a:rPr lang="en-US" sz="1400" dirty="0">
                <a:solidFill>
                  <a:srgbClr val="F05030"/>
                </a:solidFill>
              </a:rPr>
              <a:t>Control color of left element</a:t>
            </a:r>
          </a:p>
        </p:txBody>
      </p:sp>
      <p:cxnSp>
        <p:nvCxnSpPr>
          <p:cNvPr id="73" name="Straight Arrow Connector 72">
            <a:extLst>
              <a:ext uri="{FF2B5EF4-FFF2-40B4-BE49-F238E27FC236}">
                <a16:creationId xmlns:a16="http://schemas.microsoft.com/office/drawing/2014/main" id="{FA30BC55-174E-4205-A231-D5E3CFA5B582}"/>
              </a:ext>
            </a:extLst>
          </p:cNvPr>
          <p:cNvCxnSpPr>
            <a:cxnSpLocks/>
          </p:cNvCxnSpPr>
          <p:nvPr/>
        </p:nvCxnSpPr>
        <p:spPr>
          <a:xfrm>
            <a:off x="8793000" y="5886228"/>
            <a:ext cx="707583" cy="333828"/>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80E525A7-C3AD-4968-B459-2E62C60AF386}"/>
              </a:ext>
            </a:extLst>
          </p:cNvPr>
          <p:cNvSpPr txBox="1"/>
          <p:nvPr/>
        </p:nvSpPr>
        <p:spPr>
          <a:xfrm>
            <a:off x="9500583" y="6096718"/>
            <a:ext cx="2771361" cy="307777"/>
          </a:xfrm>
          <a:prstGeom prst="rect">
            <a:avLst/>
          </a:prstGeom>
          <a:noFill/>
        </p:spPr>
        <p:txBody>
          <a:bodyPr wrap="square" rtlCol="0">
            <a:spAutoFit/>
          </a:bodyPr>
          <a:lstStyle/>
          <a:p>
            <a:r>
              <a:rPr lang="en-US" sz="1400" dirty="0">
                <a:solidFill>
                  <a:srgbClr val="F05030"/>
                </a:solidFill>
              </a:rPr>
              <a:t>Control color of right element</a:t>
            </a:r>
          </a:p>
        </p:txBody>
      </p:sp>
      <p:cxnSp>
        <p:nvCxnSpPr>
          <p:cNvPr id="77" name="Straight Arrow Connector 76">
            <a:extLst>
              <a:ext uri="{FF2B5EF4-FFF2-40B4-BE49-F238E27FC236}">
                <a16:creationId xmlns:a16="http://schemas.microsoft.com/office/drawing/2014/main" id="{52264F38-0A7C-4720-847F-322B161254AB}"/>
              </a:ext>
            </a:extLst>
          </p:cNvPr>
          <p:cNvCxnSpPr>
            <a:cxnSpLocks/>
          </p:cNvCxnSpPr>
          <p:nvPr/>
        </p:nvCxnSpPr>
        <p:spPr>
          <a:xfrm flipH="1">
            <a:off x="1693333" y="2405740"/>
            <a:ext cx="1613299" cy="1023260"/>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384F5779-60CB-416F-8EFB-38B734F46511}"/>
              </a:ext>
            </a:extLst>
          </p:cNvPr>
          <p:cNvSpPr txBox="1"/>
          <p:nvPr/>
        </p:nvSpPr>
        <p:spPr>
          <a:xfrm>
            <a:off x="515045" y="3429000"/>
            <a:ext cx="1939657" cy="307777"/>
          </a:xfrm>
          <a:prstGeom prst="rect">
            <a:avLst/>
          </a:prstGeom>
          <a:noFill/>
        </p:spPr>
        <p:txBody>
          <a:bodyPr wrap="square" rtlCol="0">
            <a:spAutoFit/>
          </a:bodyPr>
          <a:lstStyle/>
          <a:p>
            <a:r>
              <a:rPr lang="en-US" sz="1400" dirty="0">
                <a:solidFill>
                  <a:srgbClr val="F05030"/>
                </a:solidFill>
              </a:rPr>
              <a:t>Restore default colors</a:t>
            </a:r>
          </a:p>
        </p:txBody>
      </p:sp>
    </p:spTree>
    <p:extLst>
      <p:ext uri="{BB962C8B-B14F-4D97-AF65-F5344CB8AC3E}">
        <p14:creationId xmlns:p14="http://schemas.microsoft.com/office/powerpoint/2010/main" val="563863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EF2C-2AE0-4396-BC35-D23ED9357728}"/>
              </a:ext>
            </a:extLst>
          </p:cNvPr>
          <p:cNvSpPr>
            <a:spLocks noGrp="1"/>
          </p:cNvSpPr>
          <p:nvPr>
            <p:ph type="title"/>
          </p:nvPr>
        </p:nvSpPr>
        <p:spPr>
          <a:xfrm>
            <a:off x="581192" y="702156"/>
            <a:ext cx="3013346" cy="1013800"/>
          </a:xfrm>
          <a:solidFill>
            <a:srgbClr val="00B0F0"/>
          </a:solidFill>
        </p:spPr>
        <p:txBody>
          <a:bodyPr/>
          <a:lstStyle/>
          <a:p>
            <a:r>
              <a:rPr lang="en-US" sz="2800" dirty="0">
                <a:solidFill>
                  <a:srgbClr val="FFFFFF"/>
                </a:solidFill>
              </a:rPr>
              <a:t>Final product</a:t>
            </a:r>
            <a:endParaRPr lang="en-US" dirty="0"/>
          </a:p>
        </p:txBody>
      </p:sp>
      <p:pic>
        <p:nvPicPr>
          <p:cNvPr id="6" name="Picture 5">
            <a:extLst>
              <a:ext uri="{FF2B5EF4-FFF2-40B4-BE49-F238E27FC236}">
                <a16:creationId xmlns:a16="http://schemas.microsoft.com/office/drawing/2014/main" id="{91CCEA09-11A4-436D-9F95-9E64F577B40D}"/>
              </a:ext>
            </a:extLst>
          </p:cNvPr>
          <p:cNvPicPr>
            <a:picLocks noChangeAspect="1"/>
          </p:cNvPicPr>
          <p:nvPr/>
        </p:nvPicPr>
        <p:blipFill rotWithShape="1">
          <a:blip r:embed="rId2"/>
          <a:srcRect l="13036" t="1587" r="9732" b="6826"/>
          <a:stretch/>
        </p:blipFill>
        <p:spPr>
          <a:xfrm>
            <a:off x="6486574" y="1064187"/>
            <a:ext cx="5226455" cy="3486317"/>
          </a:xfrm>
          <a:prstGeom prst="rect">
            <a:avLst/>
          </a:prstGeom>
        </p:spPr>
      </p:pic>
      <p:pic>
        <p:nvPicPr>
          <p:cNvPr id="14" name="Picture 13">
            <a:extLst>
              <a:ext uri="{FF2B5EF4-FFF2-40B4-BE49-F238E27FC236}">
                <a16:creationId xmlns:a16="http://schemas.microsoft.com/office/drawing/2014/main" id="{E3828DAB-F842-4551-BE2F-B91D4229A32B}"/>
              </a:ext>
            </a:extLst>
          </p:cNvPr>
          <p:cNvPicPr>
            <a:picLocks noChangeAspect="1"/>
          </p:cNvPicPr>
          <p:nvPr/>
        </p:nvPicPr>
        <p:blipFill rotWithShape="1">
          <a:blip r:embed="rId2"/>
          <a:srcRect l="38097" t="38333" r="39640" b="27342"/>
          <a:stretch/>
        </p:blipFill>
        <p:spPr>
          <a:xfrm>
            <a:off x="5040285" y="3032203"/>
            <a:ext cx="2892577" cy="2508606"/>
          </a:xfrm>
          <a:prstGeom prst="rect">
            <a:avLst/>
          </a:prstGeom>
          <a:ln w="28575" cmpd="sng">
            <a:solidFill>
              <a:srgbClr val="FF0000"/>
            </a:solidFill>
          </a:ln>
        </p:spPr>
      </p:pic>
      <p:cxnSp>
        <p:nvCxnSpPr>
          <p:cNvPr id="20" name="Straight Arrow Connector 19">
            <a:extLst>
              <a:ext uri="{FF2B5EF4-FFF2-40B4-BE49-F238E27FC236}">
                <a16:creationId xmlns:a16="http://schemas.microsoft.com/office/drawing/2014/main" id="{13B8DC4B-AFE3-476F-BD8D-A8EA0F91ABFF}"/>
              </a:ext>
            </a:extLst>
          </p:cNvPr>
          <p:cNvCxnSpPr>
            <a:cxnSpLocks/>
          </p:cNvCxnSpPr>
          <p:nvPr/>
        </p:nvCxnSpPr>
        <p:spPr>
          <a:xfrm flipH="1" flipV="1">
            <a:off x="3696617" y="3429000"/>
            <a:ext cx="1681271" cy="1525977"/>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1179515-7E91-4D31-BC68-EF296A594759}"/>
              </a:ext>
            </a:extLst>
          </p:cNvPr>
          <p:cNvCxnSpPr>
            <a:cxnSpLocks/>
          </p:cNvCxnSpPr>
          <p:nvPr/>
        </p:nvCxnSpPr>
        <p:spPr>
          <a:xfrm flipH="1" flipV="1">
            <a:off x="3696617" y="3941618"/>
            <a:ext cx="1681270" cy="1136074"/>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46885CE-C830-402D-BB2B-54FEFD5BD8B5}"/>
              </a:ext>
            </a:extLst>
          </p:cNvPr>
          <p:cNvCxnSpPr>
            <a:cxnSpLocks/>
          </p:cNvCxnSpPr>
          <p:nvPr/>
        </p:nvCxnSpPr>
        <p:spPr>
          <a:xfrm flipH="1" flipV="1">
            <a:off x="3696617" y="4550504"/>
            <a:ext cx="1681270" cy="714223"/>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1669A42-78B9-4BC6-B2CC-BFCF1642709C}"/>
              </a:ext>
            </a:extLst>
          </p:cNvPr>
          <p:cNvCxnSpPr>
            <a:cxnSpLocks/>
          </p:cNvCxnSpPr>
          <p:nvPr/>
        </p:nvCxnSpPr>
        <p:spPr>
          <a:xfrm flipH="1" flipV="1">
            <a:off x="3696617" y="5321739"/>
            <a:ext cx="1681270" cy="44018"/>
          </a:xfrm>
          <a:prstGeom prst="straightConnector1">
            <a:avLst/>
          </a:prstGeom>
          <a:ln w="38100">
            <a:solidFill>
              <a:srgbClr val="D3300F"/>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4FB5844-DA1D-4059-8831-6D7187AD3170}"/>
              </a:ext>
            </a:extLst>
          </p:cNvPr>
          <p:cNvSpPr txBox="1"/>
          <p:nvPr/>
        </p:nvSpPr>
        <p:spPr>
          <a:xfrm>
            <a:off x="936171" y="3121223"/>
            <a:ext cx="2832265" cy="307777"/>
          </a:xfrm>
          <a:prstGeom prst="rect">
            <a:avLst/>
          </a:prstGeom>
          <a:noFill/>
        </p:spPr>
        <p:txBody>
          <a:bodyPr wrap="square" rtlCol="0">
            <a:spAutoFit/>
          </a:bodyPr>
          <a:lstStyle/>
          <a:p>
            <a:r>
              <a:rPr lang="en-US" sz="1400" dirty="0">
                <a:solidFill>
                  <a:srgbClr val="F05030"/>
                </a:solidFill>
              </a:rPr>
              <a:t>Status: important and/or completed </a:t>
            </a:r>
          </a:p>
        </p:txBody>
      </p:sp>
      <p:sp>
        <p:nvSpPr>
          <p:cNvPr id="33" name="TextBox 32">
            <a:extLst>
              <a:ext uri="{FF2B5EF4-FFF2-40B4-BE49-F238E27FC236}">
                <a16:creationId xmlns:a16="http://schemas.microsoft.com/office/drawing/2014/main" id="{AC842536-0B75-44F6-A8A6-732675EACBDF}"/>
              </a:ext>
            </a:extLst>
          </p:cNvPr>
          <p:cNvSpPr txBox="1"/>
          <p:nvPr/>
        </p:nvSpPr>
        <p:spPr>
          <a:xfrm>
            <a:off x="2305334" y="3754583"/>
            <a:ext cx="1453739" cy="307777"/>
          </a:xfrm>
          <a:prstGeom prst="rect">
            <a:avLst/>
          </a:prstGeom>
          <a:noFill/>
        </p:spPr>
        <p:txBody>
          <a:bodyPr wrap="square" rtlCol="0">
            <a:spAutoFit/>
          </a:bodyPr>
          <a:lstStyle/>
          <a:p>
            <a:r>
              <a:rPr lang="en-US" sz="1400" dirty="0">
                <a:solidFill>
                  <a:srgbClr val="F05030"/>
                </a:solidFill>
              </a:rPr>
              <a:t>Task name - title</a:t>
            </a:r>
          </a:p>
        </p:txBody>
      </p:sp>
      <p:sp>
        <p:nvSpPr>
          <p:cNvPr id="34" name="TextBox 33">
            <a:extLst>
              <a:ext uri="{FF2B5EF4-FFF2-40B4-BE49-F238E27FC236}">
                <a16:creationId xmlns:a16="http://schemas.microsoft.com/office/drawing/2014/main" id="{4358D3B9-F087-4BAF-9D58-240B60ADB7D7}"/>
              </a:ext>
            </a:extLst>
          </p:cNvPr>
          <p:cNvSpPr txBox="1"/>
          <p:nvPr/>
        </p:nvSpPr>
        <p:spPr>
          <a:xfrm>
            <a:off x="2516657" y="4396615"/>
            <a:ext cx="1134112" cy="307777"/>
          </a:xfrm>
          <a:prstGeom prst="rect">
            <a:avLst/>
          </a:prstGeom>
          <a:noFill/>
        </p:spPr>
        <p:txBody>
          <a:bodyPr wrap="square" rtlCol="0">
            <a:spAutoFit/>
          </a:bodyPr>
          <a:lstStyle/>
          <a:p>
            <a:r>
              <a:rPr lang="en-US" sz="1400" dirty="0">
                <a:solidFill>
                  <a:srgbClr val="F05030"/>
                </a:solidFill>
              </a:rPr>
              <a:t>Task location</a:t>
            </a:r>
          </a:p>
        </p:txBody>
      </p:sp>
      <p:sp>
        <p:nvSpPr>
          <p:cNvPr id="35" name="TextBox 34">
            <a:extLst>
              <a:ext uri="{FF2B5EF4-FFF2-40B4-BE49-F238E27FC236}">
                <a16:creationId xmlns:a16="http://schemas.microsoft.com/office/drawing/2014/main" id="{F2DB72D8-BB87-47B9-9C4B-3FAA9517E72D}"/>
              </a:ext>
            </a:extLst>
          </p:cNvPr>
          <p:cNvSpPr txBox="1"/>
          <p:nvPr/>
        </p:nvSpPr>
        <p:spPr>
          <a:xfrm>
            <a:off x="2516657" y="5167850"/>
            <a:ext cx="1134112" cy="307777"/>
          </a:xfrm>
          <a:prstGeom prst="rect">
            <a:avLst/>
          </a:prstGeom>
          <a:noFill/>
        </p:spPr>
        <p:txBody>
          <a:bodyPr wrap="square" rtlCol="0">
            <a:spAutoFit/>
          </a:bodyPr>
          <a:lstStyle/>
          <a:p>
            <a:r>
              <a:rPr lang="en-US" sz="1400" dirty="0">
                <a:solidFill>
                  <a:srgbClr val="F05030"/>
                </a:solidFill>
              </a:rPr>
              <a:t>Task notes</a:t>
            </a:r>
          </a:p>
        </p:txBody>
      </p:sp>
    </p:spTree>
    <p:extLst>
      <p:ext uri="{BB962C8B-B14F-4D97-AF65-F5344CB8AC3E}">
        <p14:creationId xmlns:p14="http://schemas.microsoft.com/office/powerpoint/2010/main" val="1196464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EF2C-2AE0-4396-BC35-D23ED9357728}"/>
              </a:ext>
            </a:extLst>
          </p:cNvPr>
          <p:cNvSpPr>
            <a:spLocks noGrp="1"/>
          </p:cNvSpPr>
          <p:nvPr>
            <p:ph type="title"/>
          </p:nvPr>
        </p:nvSpPr>
        <p:spPr>
          <a:xfrm>
            <a:off x="581191" y="702156"/>
            <a:ext cx="11055637" cy="1013800"/>
          </a:xfrm>
          <a:solidFill>
            <a:srgbClr val="00B0F0"/>
          </a:solidFill>
        </p:spPr>
        <p:txBody>
          <a:bodyPr/>
          <a:lstStyle/>
          <a:p>
            <a:r>
              <a:rPr lang="en-US" sz="2800" dirty="0">
                <a:solidFill>
                  <a:srgbClr val="FFFFFF"/>
                </a:solidFill>
              </a:rPr>
              <a:t>Final product – menu Items </a:t>
            </a:r>
            <a:endParaRPr lang="en-US" dirty="0"/>
          </a:p>
        </p:txBody>
      </p:sp>
      <p:pic>
        <p:nvPicPr>
          <p:cNvPr id="9" name="Picture 8">
            <a:extLst>
              <a:ext uri="{FF2B5EF4-FFF2-40B4-BE49-F238E27FC236}">
                <a16:creationId xmlns:a16="http://schemas.microsoft.com/office/drawing/2014/main" id="{DB3F7BE2-CF1A-489A-B818-0B723A93FE06}"/>
              </a:ext>
            </a:extLst>
          </p:cNvPr>
          <p:cNvPicPr>
            <a:picLocks noChangeAspect="1"/>
          </p:cNvPicPr>
          <p:nvPr/>
        </p:nvPicPr>
        <p:blipFill rotWithShape="1">
          <a:blip r:embed="rId2"/>
          <a:srcRect l="13125" t="1605" r="59930" b="76132"/>
          <a:stretch/>
        </p:blipFill>
        <p:spPr>
          <a:xfrm>
            <a:off x="397932" y="2028868"/>
            <a:ext cx="4188121" cy="1946483"/>
          </a:xfrm>
          <a:prstGeom prst="rect">
            <a:avLst/>
          </a:prstGeom>
        </p:spPr>
      </p:pic>
      <p:pic>
        <p:nvPicPr>
          <p:cNvPr id="11" name="Picture 10">
            <a:extLst>
              <a:ext uri="{FF2B5EF4-FFF2-40B4-BE49-F238E27FC236}">
                <a16:creationId xmlns:a16="http://schemas.microsoft.com/office/drawing/2014/main" id="{040A4E56-5708-482D-BD5F-C6EC39A819A1}"/>
              </a:ext>
            </a:extLst>
          </p:cNvPr>
          <p:cNvPicPr>
            <a:picLocks noChangeAspect="1"/>
          </p:cNvPicPr>
          <p:nvPr/>
        </p:nvPicPr>
        <p:blipFill rotWithShape="1">
          <a:blip r:embed="rId3"/>
          <a:srcRect l="13194" t="1857" r="59861" b="76379"/>
          <a:stretch/>
        </p:blipFill>
        <p:spPr>
          <a:xfrm>
            <a:off x="6185209" y="2180236"/>
            <a:ext cx="4284157" cy="1946483"/>
          </a:xfrm>
          <a:prstGeom prst="rect">
            <a:avLst/>
          </a:prstGeom>
        </p:spPr>
      </p:pic>
      <p:pic>
        <p:nvPicPr>
          <p:cNvPr id="13" name="Picture 12">
            <a:extLst>
              <a:ext uri="{FF2B5EF4-FFF2-40B4-BE49-F238E27FC236}">
                <a16:creationId xmlns:a16="http://schemas.microsoft.com/office/drawing/2014/main" id="{B65C744F-0AAE-4F4D-B906-0D652C75E5A9}"/>
              </a:ext>
            </a:extLst>
          </p:cNvPr>
          <p:cNvPicPr>
            <a:picLocks noChangeAspect="1"/>
          </p:cNvPicPr>
          <p:nvPr/>
        </p:nvPicPr>
        <p:blipFill rotWithShape="1">
          <a:blip r:embed="rId4"/>
          <a:srcRect l="13125" t="1587" r="59554" b="74979"/>
          <a:stretch/>
        </p:blipFill>
        <p:spPr>
          <a:xfrm>
            <a:off x="397931" y="4351514"/>
            <a:ext cx="4188121" cy="2020616"/>
          </a:xfrm>
          <a:prstGeom prst="rect">
            <a:avLst/>
          </a:prstGeom>
        </p:spPr>
      </p:pic>
      <p:pic>
        <p:nvPicPr>
          <p:cNvPr id="16" name="Picture 15">
            <a:extLst>
              <a:ext uri="{FF2B5EF4-FFF2-40B4-BE49-F238E27FC236}">
                <a16:creationId xmlns:a16="http://schemas.microsoft.com/office/drawing/2014/main" id="{E01240C3-B5EB-45E0-B719-E0277F5793E3}"/>
              </a:ext>
            </a:extLst>
          </p:cNvPr>
          <p:cNvPicPr>
            <a:picLocks noChangeAspect="1"/>
          </p:cNvPicPr>
          <p:nvPr/>
        </p:nvPicPr>
        <p:blipFill rotWithShape="1">
          <a:blip r:embed="rId5"/>
          <a:srcRect l="13124" t="1695" r="60000" b="76349"/>
          <a:stretch/>
        </p:blipFill>
        <p:spPr>
          <a:xfrm>
            <a:off x="6185209" y="4357565"/>
            <a:ext cx="4397282" cy="2020616"/>
          </a:xfrm>
          <a:prstGeom prst="rect">
            <a:avLst/>
          </a:prstGeom>
        </p:spPr>
      </p:pic>
    </p:spTree>
    <p:extLst>
      <p:ext uri="{BB962C8B-B14F-4D97-AF65-F5344CB8AC3E}">
        <p14:creationId xmlns:p14="http://schemas.microsoft.com/office/powerpoint/2010/main" val="3286213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EF2C-2AE0-4396-BC35-D23ED9357728}"/>
              </a:ext>
            </a:extLst>
          </p:cNvPr>
          <p:cNvSpPr>
            <a:spLocks noGrp="1"/>
          </p:cNvSpPr>
          <p:nvPr>
            <p:ph type="title"/>
          </p:nvPr>
        </p:nvSpPr>
        <p:spPr>
          <a:xfrm>
            <a:off x="581191" y="702156"/>
            <a:ext cx="11055637" cy="1013800"/>
          </a:xfrm>
          <a:solidFill>
            <a:srgbClr val="00B0F0"/>
          </a:solidFill>
        </p:spPr>
        <p:txBody>
          <a:bodyPr/>
          <a:lstStyle/>
          <a:p>
            <a:r>
              <a:rPr lang="en-US" sz="2800" dirty="0">
                <a:solidFill>
                  <a:srgbClr val="FFFFFF"/>
                </a:solidFill>
              </a:rPr>
              <a:t>Final product – Input prompts</a:t>
            </a:r>
            <a:endParaRPr lang="en-US" dirty="0"/>
          </a:p>
        </p:txBody>
      </p:sp>
      <p:sp>
        <p:nvSpPr>
          <p:cNvPr id="3" name="TextBox 2">
            <a:extLst>
              <a:ext uri="{FF2B5EF4-FFF2-40B4-BE49-F238E27FC236}">
                <a16:creationId xmlns:a16="http://schemas.microsoft.com/office/drawing/2014/main" id="{60C7E524-BD60-4239-83B5-346C3D9D1A39}"/>
              </a:ext>
            </a:extLst>
          </p:cNvPr>
          <p:cNvSpPr txBox="1"/>
          <p:nvPr/>
        </p:nvSpPr>
        <p:spPr>
          <a:xfrm>
            <a:off x="1415142" y="2307771"/>
            <a:ext cx="1099457" cy="369332"/>
          </a:xfrm>
          <a:prstGeom prst="rect">
            <a:avLst/>
          </a:prstGeom>
          <a:noFill/>
        </p:spPr>
        <p:txBody>
          <a:bodyPr wrap="square" rtlCol="0">
            <a:spAutoFit/>
          </a:bodyPr>
          <a:lstStyle/>
          <a:p>
            <a:r>
              <a:rPr lang="en-US" dirty="0"/>
              <a:t>Add List</a:t>
            </a:r>
          </a:p>
        </p:txBody>
      </p:sp>
      <p:sp>
        <p:nvSpPr>
          <p:cNvPr id="8" name="TextBox 7">
            <a:extLst>
              <a:ext uri="{FF2B5EF4-FFF2-40B4-BE49-F238E27FC236}">
                <a16:creationId xmlns:a16="http://schemas.microsoft.com/office/drawing/2014/main" id="{A2DA3F14-0976-4356-AD8A-F4B7B1E000DD}"/>
              </a:ext>
            </a:extLst>
          </p:cNvPr>
          <p:cNvSpPr txBox="1"/>
          <p:nvPr/>
        </p:nvSpPr>
        <p:spPr>
          <a:xfrm>
            <a:off x="3352799" y="2307771"/>
            <a:ext cx="1709058" cy="369332"/>
          </a:xfrm>
          <a:prstGeom prst="rect">
            <a:avLst/>
          </a:prstGeom>
          <a:noFill/>
        </p:spPr>
        <p:txBody>
          <a:bodyPr wrap="square" rtlCol="0">
            <a:spAutoFit/>
          </a:bodyPr>
          <a:lstStyle/>
          <a:p>
            <a:r>
              <a:rPr lang="en-US" dirty="0"/>
              <a:t>Rename List</a:t>
            </a:r>
          </a:p>
        </p:txBody>
      </p:sp>
      <p:sp>
        <p:nvSpPr>
          <p:cNvPr id="10" name="TextBox 9">
            <a:extLst>
              <a:ext uri="{FF2B5EF4-FFF2-40B4-BE49-F238E27FC236}">
                <a16:creationId xmlns:a16="http://schemas.microsoft.com/office/drawing/2014/main" id="{B7D82FDC-3391-426F-8F15-DE19C8F3F340}"/>
              </a:ext>
            </a:extLst>
          </p:cNvPr>
          <p:cNvSpPr txBox="1"/>
          <p:nvPr/>
        </p:nvSpPr>
        <p:spPr>
          <a:xfrm>
            <a:off x="6109009" y="2307771"/>
            <a:ext cx="1402134" cy="369332"/>
          </a:xfrm>
          <a:prstGeom prst="rect">
            <a:avLst/>
          </a:prstGeom>
          <a:noFill/>
        </p:spPr>
        <p:txBody>
          <a:bodyPr wrap="square" rtlCol="0">
            <a:spAutoFit/>
          </a:bodyPr>
          <a:lstStyle/>
          <a:p>
            <a:r>
              <a:rPr lang="en-US" dirty="0"/>
              <a:t>Add Task</a:t>
            </a:r>
          </a:p>
        </p:txBody>
      </p:sp>
      <p:sp>
        <p:nvSpPr>
          <p:cNvPr id="12" name="TextBox 11">
            <a:extLst>
              <a:ext uri="{FF2B5EF4-FFF2-40B4-BE49-F238E27FC236}">
                <a16:creationId xmlns:a16="http://schemas.microsoft.com/office/drawing/2014/main" id="{C85B2062-8D28-41E5-8995-D15048A78498}"/>
              </a:ext>
            </a:extLst>
          </p:cNvPr>
          <p:cNvSpPr txBox="1"/>
          <p:nvPr/>
        </p:nvSpPr>
        <p:spPr>
          <a:xfrm>
            <a:off x="8873980" y="2307771"/>
            <a:ext cx="1402134" cy="369332"/>
          </a:xfrm>
          <a:prstGeom prst="rect">
            <a:avLst/>
          </a:prstGeom>
          <a:noFill/>
        </p:spPr>
        <p:txBody>
          <a:bodyPr wrap="square" rtlCol="0">
            <a:spAutoFit/>
          </a:bodyPr>
          <a:lstStyle/>
          <a:p>
            <a:r>
              <a:rPr lang="en-US" dirty="0"/>
              <a:t>Edit Task</a:t>
            </a:r>
          </a:p>
        </p:txBody>
      </p:sp>
      <p:pic>
        <p:nvPicPr>
          <p:cNvPr id="5" name="Picture 4">
            <a:extLst>
              <a:ext uri="{FF2B5EF4-FFF2-40B4-BE49-F238E27FC236}">
                <a16:creationId xmlns:a16="http://schemas.microsoft.com/office/drawing/2014/main" id="{E46124B4-BC19-40A2-9E65-20B1682D438E}"/>
              </a:ext>
            </a:extLst>
          </p:cNvPr>
          <p:cNvPicPr>
            <a:picLocks noChangeAspect="1"/>
          </p:cNvPicPr>
          <p:nvPr/>
        </p:nvPicPr>
        <p:blipFill rotWithShape="1">
          <a:blip r:embed="rId3"/>
          <a:srcRect l="43661" t="24222" r="43563" b="53888"/>
          <a:stretch/>
        </p:blipFill>
        <p:spPr>
          <a:xfrm>
            <a:off x="1137013" y="2663760"/>
            <a:ext cx="1557746" cy="1501141"/>
          </a:xfrm>
          <a:prstGeom prst="rect">
            <a:avLst/>
          </a:prstGeom>
        </p:spPr>
      </p:pic>
      <p:pic>
        <p:nvPicPr>
          <p:cNvPr id="7" name="Picture 6">
            <a:extLst>
              <a:ext uri="{FF2B5EF4-FFF2-40B4-BE49-F238E27FC236}">
                <a16:creationId xmlns:a16="http://schemas.microsoft.com/office/drawing/2014/main" id="{89D939C1-80A1-4648-95F1-9C28351E6E1D}"/>
              </a:ext>
            </a:extLst>
          </p:cNvPr>
          <p:cNvPicPr>
            <a:picLocks noChangeAspect="1"/>
          </p:cNvPicPr>
          <p:nvPr/>
        </p:nvPicPr>
        <p:blipFill rotWithShape="1">
          <a:blip r:embed="rId4"/>
          <a:srcRect l="38375" t="25336" r="38729" b="54555"/>
          <a:stretch/>
        </p:blipFill>
        <p:spPr>
          <a:xfrm>
            <a:off x="1786890" y="5142045"/>
            <a:ext cx="2791460" cy="1379035"/>
          </a:xfrm>
          <a:prstGeom prst="rect">
            <a:avLst/>
          </a:prstGeom>
        </p:spPr>
      </p:pic>
      <p:pic>
        <p:nvPicPr>
          <p:cNvPr id="15" name="Picture 14">
            <a:extLst>
              <a:ext uri="{FF2B5EF4-FFF2-40B4-BE49-F238E27FC236}">
                <a16:creationId xmlns:a16="http://schemas.microsoft.com/office/drawing/2014/main" id="{7F4CA517-4C53-4335-88A6-FED8AB8C6F57}"/>
              </a:ext>
            </a:extLst>
          </p:cNvPr>
          <p:cNvPicPr>
            <a:picLocks noChangeAspect="1"/>
          </p:cNvPicPr>
          <p:nvPr/>
        </p:nvPicPr>
        <p:blipFill rotWithShape="1">
          <a:blip r:embed="rId3"/>
          <a:srcRect l="43661" t="24222" r="43563" b="53888"/>
          <a:stretch/>
        </p:blipFill>
        <p:spPr>
          <a:xfrm>
            <a:off x="3248814" y="2625660"/>
            <a:ext cx="1557746" cy="1501141"/>
          </a:xfrm>
          <a:prstGeom prst="rect">
            <a:avLst/>
          </a:prstGeom>
        </p:spPr>
      </p:pic>
      <p:cxnSp>
        <p:nvCxnSpPr>
          <p:cNvPr id="17" name="Straight Connector 16">
            <a:extLst>
              <a:ext uri="{FF2B5EF4-FFF2-40B4-BE49-F238E27FC236}">
                <a16:creationId xmlns:a16="http://schemas.microsoft.com/office/drawing/2014/main" id="{BCAEEB54-1B6E-420D-8CFA-DB03AE83F881}"/>
              </a:ext>
            </a:extLst>
          </p:cNvPr>
          <p:cNvCxnSpPr/>
          <p:nvPr/>
        </p:nvCxnSpPr>
        <p:spPr>
          <a:xfrm>
            <a:off x="1415142" y="4126801"/>
            <a:ext cx="0" cy="597599"/>
          </a:xfrm>
          <a:prstGeom prst="line">
            <a:avLst/>
          </a:prstGeom>
          <a:ln>
            <a:solidFill>
              <a:srgbClr val="D3300F"/>
            </a:solidFill>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DE38C51D-0F29-450D-99F5-553F8E9A4A28}"/>
              </a:ext>
            </a:extLst>
          </p:cNvPr>
          <p:cNvCxnSpPr>
            <a:cxnSpLocks/>
          </p:cNvCxnSpPr>
          <p:nvPr/>
        </p:nvCxnSpPr>
        <p:spPr>
          <a:xfrm>
            <a:off x="1415142" y="4724400"/>
            <a:ext cx="2792186" cy="0"/>
          </a:xfrm>
          <a:prstGeom prst="line">
            <a:avLst/>
          </a:prstGeom>
          <a:ln>
            <a:solidFill>
              <a:srgbClr val="D3300F"/>
            </a:solidFill>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7A1F1A0C-A9D1-409E-8EE5-2E7D9BB3EFDF}"/>
              </a:ext>
            </a:extLst>
          </p:cNvPr>
          <p:cNvCxnSpPr>
            <a:cxnSpLocks/>
          </p:cNvCxnSpPr>
          <p:nvPr/>
        </p:nvCxnSpPr>
        <p:spPr>
          <a:xfrm flipV="1">
            <a:off x="4207328" y="4724400"/>
            <a:ext cx="0" cy="388305"/>
          </a:xfrm>
          <a:prstGeom prst="line">
            <a:avLst/>
          </a:prstGeom>
          <a:ln>
            <a:solidFill>
              <a:srgbClr val="D3300F"/>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565570D4-75F1-42AC-87C2-5F09602E16BD}"/>
              </a:ext>
            </a:extLst>
          </p:cNvPr>
          <p:cNvCxnSpPr>
            <a:cxnSpLocks/>
          </p:cNvCxnSpPr>
          <p:nvPr/>
        </p:nvCxnSpPr>
        <p:spPr>
          <a:xfrm flipV="1">
            <a:off x="3292928" y="4071769"/>
            <a:ext cx="0" cy="652631"/>
          </a:xfrm>
          <a:prstGeom prst="line">
            <a:avLst/>
          </a:prstGeom>
          <a:ln>
            <a:solidFill>
              <a:srgbClr val="D3300F"/>
            </a:solidFill>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FCAD3FDC-B21A-4653-970F-2B2FB7E83941}"/>
              </a:ext>
            </a:extLst>
          </p:cNvPr>
          <p:cNvSpPr txBox="1"/>
          <p:nvPr/>
        </p:nvSpPr>
        <p:spPr>
          <a:xfrm>
            <a:off x="2861732" y="4757625"/>
            <a:ext cx="1312333" cy="415498"/>
          </a:xfrm>
          <a:prstGeom prst="rect">
            <a:avLst/>
          </a:prstGeom>
          <a:noFill/>
          <a:ln>
            <a:solidFill>
              <a:srgbClr val="D3300F"/>
            </a:solidFill>
          </a:ln>
        </p:spPr>
        <p:txBody>
          <a:bodyPr wrap="square" rtlCol="0">
            <a:spAutoFit/>
          </a:bodyPr>
          <a:lstStyle/>
          <a:p>
            <a:r>
              <a:rPr lang="en-US" sz="1000" dirty="0"/>
              <a:t>Appropriate error messages if empty</a:t>
            </a:r>
          </a:p>
        </p:txBody>
      </p:sp>
      <p:pic>
        <p:nvPicPr>
          <p:cNvPr id="27" name="Picture 26">
            <a:extLst>
              <a:ext uri="{FF2B5EF4-FFF2-40B4-BE49-F238E27FC236}">
                <a16:creationId xmlns:a16="http://schemas.microsoft.com/office/drawing/2014/main" id="{126A7321-2449-4424-A70C-25E9A207ED6B}"/>
              </a:ext>
            </a:extLst>
          </p:cNvPr>
          <p:cNvPicPr>
            <a:picLocks noChangeAspect="1"/>
          </p:cNvPicPr>
          <p:nvPr/>
        </p:nvPicPr>
        <p:blipFill rotWithShape="1">
          <a:blip r:embed="rId5"/>
          <a:srcRect l="41527" t="21000" r="41500" b="46012"/>
          <a:stretch/>
        </p:blipFill>
        <p:spPr>
          <a:xfrm>
            <a:off x="5644760" y="2625660"/>
            <a:ext cx="2069320" cy="2262282"/>
          </a:xfrm>
          <a:prstGeom prst="rect">
            <a:avLst/>
          </a:prstGeom>
        </p:spPr>
      </p:pic>
      <p:pic>
        <p:nvPicPr>
          <p:cNvPr id="29" name="Picture 28">
            <a:extLst>
              <a:ext uri="{FF2B5EF4-FFF2-40B4-BE49-F238E27FC236}">
                <a16:creationId xmlns:a16="http://schemas.microsoft.com/office/drawing/2014/main" id="{6C342576-4490-40D5-BFFC-7A925502E63E}"/>
              </a:ext>
            </a:extLst>
          </p:cNvPr>
          <p:cNvPicPr>
            <a:picLocks noChangeAspect="1"/>
          </p:cNvPicPr>
          <p:nvPr/>
        </p:nvPicPr>
        <p:blipFill rotWithShape="1">
          <a:blip r:embed="rId6"/>
          <a:srcRect l="41847" t="21146" r="41634" b="46507"/>
          <a:stretch/>
        </p:blipFill>
        <p:spPr>
          <a:xfrm>
            <a:off x="8568133" y="2677103"/>
            <a:ext cx="2013829" cy="2218371"/>
          </a:xfrm>
          <a:prstGeom prst="rect">
            <a:avLst/>
          </a:prstGeom>
        </p:spPr>
      </p:pic>
    </p:spTree>
    <p:extLst>
      <p:ext uri="{BB962C8B-B14F-4D97-AF65-F5344CB8AC3E}">
        <p14:creationId xmlns:p14="http://schemas.microsoft.com/office/powerpoint/2010/main" val="2477084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Contents</a:t>
            </a: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sz="2000" dirty="0"/>
              <a:t>Introduction </a:t>
            </a:r>
          </a:p>
          <a:p>
            <a:r>
              <a:rPr lang="en-US" sz="2000" dirty="0"/>
              <a:t>Process</a:t>
            </a:r>
          </a:p>
          <a:p>
            <a:r>
              <a:rPr lang="en-US" sz="2000" dirty="0"/>
              <a:t>Sprints</a:t>
            </a:r>
          </a:p>
          <a:p>
            <a:r>
              <a:rPr lang="en-US" sz="2000" dirty="0"/>
              <a:t>Code</a:t>
            </a:r>
          </a:p>
          <a:p>
            <a:r>
              <a:rPr lang="en-US" sz="2000" dirty="0"/>
              <a:t>Final Product</a:t>
            </a:r>
          </a:p>
          <a:p>
            <a:pPr marL="0" indent="0">
              <a:buNone/>
            </a:pPr>
            <a:endParaRPr lang="en-US" sz="2000" dirty="0"/>
          </a:p>
          <a:p>
            <a:r>
              <a:rPr lang="en-US" sz="1600" dirty="0"/>
              <a:t>Supporting Documents </a:t>
            </a:r>
          </a:p>
        </p:txBody>
      </p:sp>
    </p:spTree>
    <p:extLst>
      <p:ext uri="{BB962C8B-B14F-4D97-AF65-F5344CB8AC3E}">
        <p14:creationId xmlns:p14="http://schemas.microsoft.com/office/powerpoint/2010/main" val="3404169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a:solidFill>
            <a:srgbClr val="92D050"/>
          </a:solidFill>
        </p:spPr>
        <p:txBody>
          <a:bodyPr anchor="ctr">
            <a:normAutofit/>
          </a:bodyPr>
          <a:lstStyle/>
          <a:p>
            <a:pPr algn="ctr"/>
            <a:r>
              <a:rPr lang="en-US" sz="3200" dirty="0">
                <a:solidFill>
                  <a:srgbClr val="FFFFFF"/>
                </a:solidFill>
              </a:rPr>
              <a:t>Supporting Documents</a:t>
            </a:r>
            <a:br>
              <a:rPr lang="en-US" sz="3200" dirty="0">
                <a:solidFill>
                  <a:srgbClr val="FFFFFF"/>
                </a:solidFill>
              </a:rPr>
            </a:br>
            <a:r>
              <a:rPr lang="en-US" sz="1600" dirty="0" err="1">
                <a:solidFill>
                  <a:srgbClr val="FFFFFF"/>
                </a:solidFill>
              </a:rPr>
              <a:t>uml</a:t>
            </a:r>
            <a:r>
              <a:rPr lang="en-US" sz="1600" dirty="0">
                <a:solidFill>
                  <a:srgbClr val="FFFFFF"/>
                </a:solidFill>
              </a:rPr>
              <a:t>, notes and other docs</a:t>
            </a:r>
            <a:endParaRPr lang="en-US" sz="3200" dirty="0">
              <a:solidFill>
                <a:srgbClr val="FFFFFF"/>
              </a:solidFill>
            </a:endParaRPr>
          </a:p>
        </p:txBody>
      </p:sp>
      <p:sp>
        <p:nvSpPr>
          <p:cNvPr id="3" name="Content Placeholder 2"/>
          <p:cNvSpPr>
            <a:spLocks noGrp="1"/>
          </p:cNvSpPr>
          <p:nvPr>
            <p:ph type="body" idx="1"/>
          </p:nvPr>
        </p:nvSpPr>
        <p:spPr>
          <a:xfrm>
            <a:off x="5155905" y="516876"/>
            <a:ext cx="2997495" cy="830650"/>
          </a:xfrm>
        </p:spPr>
        <p:txBody>
          <a:bodyPr anchor="ctr">
            <a:normAutofit/>
          </a:bodyPr>
          <a:lstStyle/>
          <a:p>
            <a:pPr marL="0" indent="0">
              <a:buNone/>
            </a:pPr>
            <a:r>
              <a:rPr lang="en-US" sz="2800" u="sng" dirty="0"/>
              <a:t>Initial class diagram </a:t>
            </a:r>
            <a:endParaRPr sz="2800" u="sng" dirty="0"/>
          </a:p>
        </p:txBody>
      </p:sp>
      <p:pic>
        <p:nvPicPr>
          <p:cNvPr id="5" name="Picture 4">
            <a:extLst>
              <a:ext uri="{FF2B5EF4-FFF2-40B4-BE49-F238E27FC236}">
                <a16:creationId xmlns:a16="http://schemas.microsoft.com/office/drawing/2014/main" id="{A462D521-30A7-452C-9DE6-09AC82721F02}"/>
              </a:ext>
            </a:extLst>
          </p:cNvPr>
          <p:cNvPicPr>
            <a:picLocks noChangeAspect="1"/>
          </p:cNvPicPr>
          <p:nvPr/>
        </p:nvPicPr>
        <p:blipFill rotWithShape="1">
          <a:blip r:embed="rId2"/>
          <a:srcRect l="28838" t="16241" r="33661" b="7082"/>
          <a:stretch/>
        </p:blipFill>
        <p:spPr>
          <a:xfrm>
            <a:off x="5173598" y="1770908"/>
            <a:ext cx="3871187" cy="4452507"/>
          </a:xfrm>
          <a:prstGeom prst="rect">
            <a:avLst/>
          </a:prstGeom>
        </p:spPr>
      </p:pic>
      <p:pic>
        <p:nvPicPr>
          <p:cNvPr id="7" name="Picture 6">
            <a:extLst>
              <a:ext uri="{FF2B5EF4-FFF2-40B4-BE49-F238E27FC236}">
                <a16:creationId xmlns:a16="http://schemas.microsoft.com/office/drawing/2014/main" id="{4E4E0626-D4D6-4FED-BB65-94F7341EB5FA}"/>
              </a:ext>
            </a:extLst>
          </p:cNvPr>
          <p:cNvPicPr>
            <a:picLocks noChangeAspect="1"/>
          </p:cNvPicPr>
          <p:nvPr/>
        </p:nvPicPr>
        <p:blipFill rotWithShape="1">
          <a:blip r:embed="rId3"/>
          <a:srcRect l="30714" t="46032" r="57566" b="19047"/>
          <a:stretch/>
        </p:blipFill>
        <p:spPr>
          <a:xfrm>
            <a:off x="9189480" y="1864402"/>
            <a:ext cx="1428912" cy="2394858"/>
          </a:xfrm>
          <a:prstGeom prst="rect">
            <a:avLst/>
          </a:prstGeom>
        </p:spPr>
      </p:pic>
    </p:spTree>
    <p:extLst>
      <p:ext uri="{BB962C8B-B14F-4D97-AF65-F5344CB8AC3E}">
        <p14:creationId xmlns:p14="http://schemas.microsoft.com/office/powerpoint/2010/main" val="606994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a:solidFill>
            <a:srgbClr val="92D050"/>
          </a:solidFill>
        </p:spPr>
        <p:txBody>
          <a:bodyPr anchor="ctr">
            <a:normAutofit/>
          </a:bodyPr>
          <a:lstStyle/>
          <a:p>
            <a:pPr algn="ctr"/>
            <a:r>
              <a:rPr lang="en-US" sz="3200" dirty="0">
                <a:solidFill>
                  <a:srgbClr val="FFFFFF"/>
                </a:solidFill>
              </a:rPr>
              <a:t>Supporting Documents</a:t>
            </a:r>
            <a:br>
              <a:rPr lang="en-US" sz="3200" dirty="0">
                <a:solidFill>
                  <a:srgbClr val="FFFFFF"/>
                </a:solidFill>
              </a:rPr>
            </a:br>
            <a:r>
              <a:rPr lang="en-US" sz="1600" dirty="0" err="1">
                <a:solidFill>
                  <a:srgbClr val="FFFFFF"/>
                </a:solidFill>
              </a:rPr>
              <a:t>uml</a:t>
            </a:r>
            <a:r>
              <a:rPr lang="en-US" sz="1600" dirty="0">
                <a:solidFill>
                  <a:srgbClr val="FFFFFF"/>
                </a:solidFill>
              </a:rPr>
              <a:t>, notes and other docs</a:t>
            </a:r>
            <a:endParaRPr lang="en-US" sz="3200" dirty="0">
              <a:solidFill>
                <a:srgbClr val="FFFFFF"/>
              </a:solidFill>
            </a:endParaRPr>
          </a:p>
        </p:txBody>
      </p:sp>
      <p:sp>
        <p:nvSpPr>
          <p:cNvPr id="3" name="Content Placeholder 2"/>
          <p:cNvSpPr>
            <a:spLocks noGrp="1"/>
          </p:cNvSpPr>
          <p:nvPr>
            <p:ph type="body" idx="1"/>
          </p:nvPr>
        </p:nvSpPr>
        <p:spPr>
          <a:xfrm>
            <a:off x="5155905" y="516876"/>
            <a:ext cx="6108179" cy="830650"/>
          </a:xfrm>
        </p:spPr>
        <p:txBody>
          <a:bodyPr anchor="ctr">
            <a:normAutofit/>
          </a:bodyPr>
          <a:lstStyle/>
          <a:p>
            <a:pPr marL="0" indent="0">
              <a:buNone/>
            </a:pPr>
            <a:r>
              <a:rPr lang="en-US" sz="2800" dirty="0"/>
              <a:t>Initial UI design</a:t>
            </a:r>
            <a:endParaRPr sz="2800" dirty="0"/>
          </a:p>
        </p:txBody>
      </p:sp>
      <p:pic>
        <p:nvPicPr>
          <p:cNvPr id="1026" name="Picture 2">
            <a:extLst>
              <a:ext uri="{FF2B5EF4-FFF2-40B4-BE49-F238E27FC236}">
                <a16:creationId xmlns:a16="http://schemas.microsoft.com/office/drawing/2014/main" id="{CC977B1E-E5FB-4ECF-93C3-FA23D5FF5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3899" y="1432642"/>
            <a:ext cx="4717671" cy="472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741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a:solidFill>
            <a:srgbClr val="92D050"/>
          </a:solidFill>
        </p:spPr>
        <p:txBody>
          <a:bodyPr anchor="ctr">
            <a:normAutofit/>
          </a:bodyPr>
          <a:lstStyle/>
          <a:p>
            <a:pPr algn="ctr"/>
            <a:r>
              <a:rPr lang="en-US" sz="3200" dirty="0">
                <a:solidFill>
                  <a:srgbClr val="FFFFFF"/>
                </a:solidFill>
              </a:rPr>
              <a:t>Supporting Documents</a:t>
            </a:r>
            <a:br>
              <a:rPr lang="en-US" sz="3200" dirty="0">
                <a:solidFill>
                  <a:srgbClr val="FFFFFF"/>
                </a:solidFill>
              </a:rPr>
            </a:br>
            <a:r>
              <a:rPr lang="en-US" sz="1600" dirty="0" err="1">
                <a:solidFill>
                  <a:srgbClr val="FFFFFF"/>
                </a:solidFill>
              </a:rPr>
              <a:t>uml</a:t>
            </a:r>
            <a:r>
              <a:rPr lang="en-US" sz="1600" dirty="0">
                <a:solidFill>
                  <a:srgbClr val="FFFFFF"/>
                </a:solidFill>
              </a:rPr>
              <a:t>, notes and other docs</a:t>
            </a:r>
            <a:endParaRPr lang="en-US" sz="3200" dirty="0">
              <a:solidFill>
                <a:srgbClr val="FFFFFF"/>
              </a:solidFill>
            </a:endParaRPr>
          </a:p>
        </p:txBody>
      </p:sp>
      <p:sp>
        <p:nvSpPr>
          <p:cNvPr id="3" name="Content Placeholder 2"/>
          <p:cNvSpPr>
            <a:spLocks noGrp="1"/>
          </p:cNvSpPr>
          <p:nvPr>
            <p:ph type="body" idx="1"/>
          </p:nvPr>
        </p:nvSpPr>
        <p:spPr>
          <a:xfrm>
            <a:off x="5155905" y="516876"/>
            <a:ext cx="6108179" cy="830650"/>
          </a:xfrm>
        </p:spPr>
        <p:txBody>
          <a:bodyPr anchor="ctr">
            <a:normAutofit/>
          </a:bodyPr>
          <a:lstStyle/>
          <a:p>
            <a:pPr marL="0" indent="0">
              <a:buNone/>
            </a:pPr>
            <a:r>
              <a:rPr lang="en-US" sz="2800" dirty="0"/>
              <a:t>Initial methods assignment </a:t>
            </a:r>
            <a:endParaRPr sz="2800" dirty="0"/>
          </a:p>
        </p:txBody>
      </p:sp>
      <p:pic>
        <p:nvPicPr>
          <p:cNvPr id="6" name="Picture 5">
            <a:extLst>
              <a:ext uri="{FF2B5EF4-FFF2-40B4-BE49-F238E27FC236}">
                <a16:creationId xmlns:a16="http://schemas.microsoft.com/office/drawing/2014/main" id="{54AA7A1E-2A09-4E22-9151-79632590BB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55905" y="1578893"/>
            <a:ext cx="4771866" cy="4625964"/>
          </a:xfrm>
          <a:prstGeom prst="rect">
            <a:avLst/>
          </a:prstGeom>
          <a:noFill/>
          <a:ln>
            <a:noFill/>
          </a:ln>
        </p:spPr>
      </p:pic>
    </p:spTree>
    <p:extLst>
      <p:ext uri="{BB962C8B-B14F-4D97-AF65-F5344CB8AC3E}">
        <p14:creationId xmlns:p14="http://schemas.microsoft.com/office/powerpoint/2010/main" val="1489629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a:solidFill>
            <a:srgbClr val="92D050"/>
          </a:solidFill>
        </p:spPr>
        <p:txBody>
          <a:bodyPr anchor="ctr">
            <a:normAutofit/>
          </a:bodyPr>
          <a:lstStyle/>
          <a:p>
            <a:pPr algn="ctr"/>
            <a:r>
              <a:rPr lang="en-US" sz="3200" dirty="0">
                <a:solidFill>
                  <a:srgbClr val="FFFFFF"/>
                </a:solidFill>
              </a:rPr>
              <a:t>Supporting Documents</a:t>
            </a:r>
            <a:br>
              <a:rPr lang="en-US" sz="3200" dirty="0">
                <a:solidFill>
                  <a:srgbClr val="FFFFFF"/>
                </a:solidFill>
              </a:rPr>
            </a:br>
            <a:r>
              <a:rPr lang="en-US" sz="1600" dirty="0" err="1">
                <a:solidFill>
                  <a:srgbClr val="FFFFFF"/>
                </a:solidFill>
              </a:rPr>
              <a:t>uml</a:t>
            </a:r>
            <a:r>
              <a:rPr lang="en-US" sz="1600" dirty="0">
                <a:solidFill>
                  <a:srgbClr val="FFFFFF"/>
                </a:solidFill>
              </a:rPr>
              <a:t>, notes and other docs</a:t>
            </a:r>
            <a:endParaRPr lang="en-US" sz="3200" dirty="0">
              <a:solidFill>
                <a:srgbClr val="FFFFFF"/>
              </a:solidFill>
            </a:endParaRPr>
          </a:p>
        </p:txBody>
      </p:sp>
      <p:sp>
        <p:nvSpPr>
          <p:cNvPr id="3" name="Content Placeholder 2"/>
          <p:cNvSpPr>
            <a:spLocks noGrp="1"/>
          </p:cNvSpPr>
          <p:nvPr>
            <p:ph type="body" idx="1"/>
          </p:nvPr>
        </p:nvSpPr>
        <p:spPr>
          <a:xfrm>
            <a:off x="5155905" y="516876"/>
            <a:ext cx="6108179" cy="830650"/>
          </a:xfrm>
        </p:spPr>
        <p:txBody>
          <a:bodyPr anchor="ctr">
            <a:normAutofit/>
          </a:bodyPr>
          <a:lstStyle/>
          <a:p>
            <a:pPr marL="0" indent="0">
              <a:buNone/>
            </a:pPr>
            <a:r>
              <a:rPr lang="en-US" sz="2800" dirty="0"/>
              <a:t>Initial methods assignment </a:t>
            </a:r>
            <a:endParaRPr sz="2800" dirty="0"/>
          </a:p>
        </p:txBody>
      </p:sp>
      <p:pic>
        <p:nvPicPr>
          <p:cNvPr id="4" name="Picture 3">
            <a:extLst>
              <a:ext uri="{FF2B5EF4-FFF2-40B4-BE49-F238E27FC236}">
                <a16:creationId xmlns:a16="http://schemas.microsoft.com/office/drawing/2014/main" id="{92AD5107-21FA-458B-99FD-ECCDCEC31AEE}"/>
              </a:ext>
            </a:extLst>
          </p:cNvPr>
          <p:cNvPicPr>
            <a:picLocks noChangeAspect="1"/>
          </p:cNvPicPr>
          <p:nvPr/>
        </p:nvPicPr>
        <p:blipFill>
          <a:blip r:embed="rId2"/>
          <a:stretch>
            <a:fillRect/>
          </a:stretch>
        </p:blipFill>
        <p:spPr>
          <a:xfrm>
            <a:off x="5293768" y="1447799"/>
            <a:ext cx="3301103" cy="4452257"/>
          </a:xfrm>
          <a:prstGeom prst="rect">
            <a:avLst/>
          </a:prstGeom>
        </p:spPr>
      </p:pic>
    </p:spTree>
    <p:extLst>
      <p:ext uri="{BB962C8B-B14F-4D97-AF65-F5344CB8AC3E}">
        <p14:creationId xmlns:p14="http://schemas.microsoft.com/office/powerpoint/2010/main" val="658988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a:solidFill>
            <a:srgbClr val="92D050"/>
          </a:solidFill>
        </p:spPr>
        <p:txBody>
          <a:bodyPr anchor="ctr">
            <a:normAutofit/>
          </a:bodyPr>
          <a:lstStyle/>
          <a:p>
            <a:pPr algn="ctr"/>
            <a:r>
              <a:rPr lang="en-US" sz="3200" dirty="0">
                <a:solidFill>
                  <a:srgbClr val="FFFFFF"/>
                </a:solidFill>
              </a:rPr>
              <a:t>Supporting Documents</a:t>
            </a:r>
            <a:br>
              <a:rPr lang="en-US" sz="3200" dirty="0">
                <a:solidFill>
                  <a:srgbClr val="FFFFFF"/>
                </a:solidFill>
              </a:rPr>
            </a:br>
            <a:r>
              <a:rPr lang="en-US" sz="1600" dirty="0" err="1">
                <a:solidFill>
                  <a:srgbClr val="FFFFFF"/>
                </a:solidFill>
              </a:rPr>
              <a:t>uml</a:t>
            </a:r>
            <a:r>
              <a:rPr lang="en-US" sz="1600" dirty="0">
                <a:solidFill>
                  <a:srgbClr val="FFFFFF"/>
                </a:solidFill>
              </a:rPr>
              <a:t>, notes and other docs</a:t>
            </a:r>
            <a:endParaRPr lang="en-US" sz="3200" dirty="0">
              <a:solidFill>
                <a:srgbClr val="FFFFFF"/>
              </a:solidFill>
            </a:endParaRPr>
          </a:p>
        </p:txBody>
      </p:sp>
      <p:sp>
        <p:nvSpPr>
          <p:cNvPr id="3" name="Content Placeholder 2"/>
          <p:cNvSpPr>
            <a:spLocks noGrp="1"/>
          </p:cNvSpPr>
          <p:nvPr>
            <p:ph type="body" idx="1"/>
          </p:nvPr>
        </p:nvSpPr>
        <p:spPr>
          <a:xfrm>
            <a:off x="5155905" y="516876"/>
            <a:ext cx="6108179" cy="830650"/>
          </a:xfrm>
        </p:spPr>
        <p:txBody>
          <a:bodyPr anchor="ctr">
            <a:normAutofit/>
          </a:bodyPr>
          <a:lstStyle/>
          <a:p>
            <a:pPr marL="0" indent="0">
              <a:buNone/>
            </a:pPr>
            <a:r>
              <a:rPr lang="en-US" sz="2800" dirty="0"/>
              <a:t>Initial methods assignment </a:t>
            </a:r>
            <a:endParaRPr sz="2800" dirty="0"/>
          </a:p>
        </p:txBody>
      </p:sp>
      <p:pic>
        <p:nvPicPr>
          <p:cNvPr id="7" name="Picture 6">
            <a:extLst>
              <a:ext uri="{FF2B5EF4-FFF2-40B4-BE49-F238E27FC236}">
                <a16:creationId xmlns:a16="http://schemas.microsoft.com/office/drawing/2014/main" id="{4244526A-AC0B-4D14-81A8-1BC27B1572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46914" y="1616177"/>
            <a:ext cx="3570514" cy="3619500"/>
          </a:xfrm>
          <a:prstGeom prst="rect">
            <a:avLst/>
          </a:prstGeom>
          <a:noFill/>
          <a:ln>
            <a:noFill/>
          </a:ln>
        </p:spPr>
      </p:pic>
    </p:spTree>
    <p:extLst>
      <p:ext uri="{BB962C8B-B14F-4D97-AF65-F5344CB8AC3E}">
        <p14:creationId xmlns:p14="http://schemas.microsoft.com/office/powerpoint/2010/main" val="3534032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B1B54D8-61B9-4E41-91E4-B804FA69E6A1}"/>
              </a:ext>
            </a:extLst>
          </p:cNvPr>
          <p:cNvSpPr>
            <a:spLocks noGrp="1"/>
          </p:cNvSpPr>
          <p:nvPr>
            <p:ph type="title"/>
          </p:nvPr>
        </p:nvSpPr>
        <p:spPr>
          <a:xfrm>
            <a:off x="842448" y="892628"/>
            <a:ext cx="3207037" cy="642257"/>
          </a:xfrm>
          <a:solidFill>
            <a:schemeClr val="bg1">
              <a:lumMod val="50000"/>
            </a:schemeClr>
          </a:solidFill>
        </p:spPr>
        <p:txBody>
          <a:bodyPr>
            <a:normAutofit fontScale="90000"/>
          </a:bodyPr>
          <a:lstStyle/>
          <a:p>
            <a:r>
              <a:rPr lang="en-US" sz="4400" dirty="0"/>
              <a:t>Thank You</a:t>
            </a:r>
          </a:p>
        </p:txBody>
      </p:sp>
    </p:spTree>
    <p:extLst>
      <p:ext uri="{BB962C8B-B14F-4D97-AF65-F5344CB8AC3E}">
        <p14:creationId xmlns:p14="http://schemas.microsoft.com/office/powerpoint/2010/main" val="31193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a:solidFill>
            <a:schemeClr val="accent4">
              <a:lumMod val="75000"/>
            </a:schemeClr>
          </a:solidFill>
        </p:spPr>
        <p:txBody>
          <a:bodyPr anchor="ctr">
            <a:normAutofit/>
          </a:bodyPr>
          <a:lstStyle/>
          <a:p>
            <a:r>
              <a:rPr lang="en-US" sz="2700" dirty="0">
                <a:solidFill>
                  <a:srgbClr val="FFFFFF"/>
                </a:solidFill>
              </a:rPr>
              <a:t>Introduction</a:t>
            </a:r>
          </a:p>
        </p:txBody>
      </p:sp>
      <p:sp>
        <p:nvSpPr>
          <p:cNvPr id="3" name="Content Placeholder 2"/>
          <p:cNvSpPr>
            <a:spLocks noGrp="1"/>
          </p:cNvSpPr>
          <p:nvPr>
            <p:ph idx="1"/>
          </p:nvPr>
        </p:nvSpPr>
        <p:spPr>
          <a:xfrm>
            <a:off x="5050802" y="916603"/>
            <a:ext cx="6108179" cy="5252414"/>
          </a:xfrm>
        </p:spPr>
        <p:txBody>
          <a:bodyPr anchor="ctr">
            <a:normAutofit/>
          </a:bodyPr>
          <a:lstStyle/>
          <a:p>
            <a:r>
              <a:rPr lang="en-US" sz="2000" dirty="0"/>
              <a:t>For this project, our team was tasked with designing a to-do-list program with the following functionalities:</a:t>
            </a:r>
          </a:p>
          <a:p>
            <a:pPr lvl="1"/>
            <a:r>
              <a:rPr lang="en-US" dirty="0"/>
              <a:t>Add/Remove/Rename to-do lists</a:t>
            </a:r>
          </a:p>
          <a:p>
            <a:pPr lvl="1"/>
            <a:r>
              <a:rPr lang="en-US" dirty="0"/>
              <a:t>Add/Remove/Rename tasks to the lists</a:t>
            </a:r>
          </a:p>
          <a:p>
            <a:pPr lvl="1"/>
            <a:r>
              <a:rPr lang="en-US" dirty="0"/>
              <a:t>Sort the lists based on due date/ creation date and alphabetically </a:t>
            </a:r>
          </a:p>
          <a:p>
            <a:pPr lvl="1"/>
            <a:r>
              <a:rPr lang="en-US" dirty="0"/>
              <a:t>Mark tasks as done/undone and important</a:t>
            </a:r>
          </a:p>
          <a:p>
            <a:pPr lvl="1"/>
            <a:r>
              <a:rPr lang="en-US" dirty="0"/>
              <a:t>Provide a visual interface </a:t>
            </a:r>
          </a:p>
          <a:p>
            <a:pPr lvl="1"/>
            <a:r>
              <a:rPr lang="en-US" dirty="0"/>
              <a:t>Include an additional feature of our own</a:t>
            </a:r>
          </a:p>
          <a:p>
            <a:pPr lvl="1"/>
            <a:r>
              <a:rPr lang="en-US" dirty="0"/>
              <a:t>Provide proper documentation of the process, testing code and final product</a:t>
            </a:r>
          </a:p>
          <a:p>
            <a:pPr marL="324000" lvl="1" indent="0">
              <a:buNone/>
            </a:pPr>
            <a:endParaRPr lang="en-US" dirty="0"/>
          </a:p>
          <a:p>
            <a:r>
              <a:rPr lang="en-US" sz="2000" dirty="0"/>
              <a:t>As a team we wanted to deliver a finished product that is esthetically appealing and robust.</a:t>
            </a:r>
          </a:p>
          <a:p>
            <a:pPr marL="0" indent="0">
              <a:buNone/>
            </a:pPr>
            <a:endParaRPr lang="en-US" dirty="0"/>
          </a:p>
          <a:p>
            <a:pPr lvl="2"/>
            <a:endParaRPr dirty="0"/>
          </a:p>
        </p:txBody>
      </p:sp>
    </p:spTree>
    <p:extLst>
      <p:ext uri="{BB962C8B-B14F-4D97-AF65-F5344CB8AC3E}">
        <p14:creationId xmlns:p14="http://schemas.microsoft.com/office/powerpoint/2010/main" val="51628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a:solidFill>
            <a:schemeClr val="accent1">
              <a:lumMod val="40000"/>
              <a:lumOff val="60000"/>
            </a:schemeClr>
          </a:solidFill>
        </p:spPr>
        <p:txBody>
          <a:bodyPr anchor="ctr">
            <a:normAutofit/>
          </a:bodyPr>
          <a:lstStyle/>
          <a:p>
            <a:r>
              <a:rPr lang="en-US" sz="3200" dirty="0">
                <a:solidFill>
                  <a:srgbClr val="FFFFFF"/>
                </a:solidFill>
              </a:rPr>
              <a:t>Process </a:t>
            </a:r>
          </a:p>
        </p:txBody>
      </p:sp>
      <p:sp>
        <p:nvSpPr>
          <p:cNvPr id="10" name="Content Placeholder 2">
            <a:extLst>
              <a:ext uri="{FF2B5EF4-FFF2-40B4-BE49-F238E27FC236}">
                <a16:creationId xmlns:a16="http://schemas.microsoft.com/office/drawing/2014/main" id="{780FF5E4-6131-41CD-88EC-9D3A61AC4CFA}"/>
              </a:ext>
            </a:extLst>
          </p:cNvPr>
          <p:cNvSpPr>
            <a:spLocks noGrp="1"/>
          </p:cNvSpPr>
          <p:nvPr>
            <p:ph idx="1"/>
          </p:nvPr>
        </p:nvSpPr>
        <p:spPr>
          <a:xfrm>
            <a:off x="5155905" y="1113764"/>
            <a:ext cx="6108179" cy="4624327"/>
          </a:xfrm>
        </p:spPr>
        <p:txBody>
          <a:bodyPr anchor="ctr">
            <a:normAutofit/>
          </a:bodyPr>
          <a:lstStyle/>
          <a:p>
            <a:pPr marL="0" indent="0">
              <a:buNone/>
            </a:pPr>
            <a:r>
              <a:rPr lang="en-US" dirty="0"/>
              <a:t>For the development of this product, our team worked through three platforms</a:t>
            </a:r>
          </a:p>
          <a:p>
            <a:r>
              <a:rPr lang="en-US" dirty="0"/>
              <a:t>IDE – per member’s preference</a:t>
            </a:r>
          </a:p>
          <a:p>
            <a:r>
              <a:rPr lang="en-US" dirty="0" err="1"/>
              <a:t>Github</a:t>
            </a:r>
            <a:r>
              <a:rPr lang="en-US" dirty="0"/>
              <a:t> – for sharing code</a:t>
            </a:r>
          </a:p>
          <a:p>
            <a:r>
              <a:rPr lang="en-US" dirty="0"/>
              <a:t>Trello – for managing and documenting progress </a:t>
            </a:r>
          </a:p>
          <a:p>
            <a:r>
              <a:rPr lang="en-US" dirty="0"/>
              <a:t>Draw.io - for visualization </a:t>
            </a:r>
          </a:p>
          <a:p>
            <a:r>
              <a:rPr lang="en-US" dirty="0"/>
              <a:t>Discord – as the main line of communication </a:t>
            </a:r>
          </a:p>
          <a:p>
            <a:endParaRPr dirty="0"/>
          </a:p>
        </p:txBody>
      </p:sp>
    </p:spTree>
    <p:extLst>
      <p:ext uri="{BB962C8B-B14F-4D97-AF65-F5344CB8AC3E}">
        <p14:creationId xmlns:p14="http://schemas.microsoft.com/office/powerpoint/2010/main" val="109985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a:solidFill>
            <a:schemeClr val="accent3">
              <a:lumMod val="75000"/>
            </a:schemeClr>
          </a:solidFill>
        </p:spPr>
        <p:txBody>
          <a:bodyPr anchor="ctr">
            <a:normAutofit/>
          </a:bodyPr>
          <a:lstStyle/>
          <a:p>
            <a:r>
              <a:rPr lang="en-US" sz="3200" dirty="0">
                <a:solidFill>
                  <a:srgbClr val="FFFFFF"/>
                </a:solidFill>
              </a:rPr>
              <a:t>Sprints</a:t>
            </a:r>
          </a:p>
        </p:txBody>
      </p:sp>
      <p:sp>
        <p:nvSpPr>
          <p:cNvPr id="3" name="Content Placeholder 2"/>
          <p:cNvSpPr>
            <a:spLocks noGrp="1"/>
          </p:cNvSpPr>
          <p:nvPr>
            <p:ph idx="1"/>
          </p:nvPr>
        </p:nvSpPr>
        <p:spPr>
          <a:xfrm>
            <a:off x="5155905" y="1113764"/>
            <a:ext cx="6108179" cy="4624327"/>
          </a:xfrm>
        </p:spPr>
        <p:txBody>
          <a:bodyPr anchor="ctr">
            <a:normAutofit lnSpcReduction="10000"/>
          </a:bodyPr>
          <a:lstStyle/>
          <a:p>
            <a:pPr marL="0" indent="0">
              <a:buNone/>
            </a:pPr>
            <a:r>
              <a:rPr lang="en-US" dirty="0"/>
              <a:t>The development cycle included 3 sprints and a last day crunch</a:t>
            </a:r>
          </a:p>
          <a:p>
            <a:r>
              <a:rPr lang="en-US" dirty="0"/>
              <a:t>Sprint I – in the meeting we decided on program architecture and split the work for building the foundation of the program, the classes and core method headers without implementations.</a:t>
            </a:r>
          </a:p>
          <a:p>
            <a:pPr lvl="1"/>
            <a:endParaRPr lang="en-US" dirty="0"/>
          </a:p>
          <a:p>
            <a:r>
              <a:rPr lang="en-US" dirty="0"/>
              <a:t>Sprint II – in the meeting we decided on methods inputs and outputs and split the work of providing implementations to all the methods except the view class </a:t>
            </a:r>
          </a:p>
          <a:p>
            <a:endParaRPr lang="en-US" dirty="0"/>
          </a:p>
          <a:p>
            <a:r>
              <a:rPr lang="en-US" dirty="0"/>
              <a:t>Sprint III – in the meeting we discussed adjustment to the methods inputs/outputs, decided on a wow factor and the GUI implementation. In the sprint we finished and tested the implementation of the entire program.</a:t>
            </a:r>
          </a:p>
          <a:p>
            <a:endParaRPr dirty="0"/>
          </a:p>
        </p:txBody>
      </p:sp>
    </p:spTree>
    <p:extLst>
      <p:ext uri="{BB962C8B-B14F-4D97-AF65-F5344CB8AC3E}">
        <p14:creationId xmlns:p14="http://schemas.microsoft.com/office/powerpoint/2010/main" val="94716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a:solidFill>
            <a:schemeClr val="accent3">
              <a:lumMod val="75000"/>
            </a:schemeClr>
          </a:solidFill>
        </p:spPr>
        <p:txBody>
          <a:bodyPr anchor="ctr">
            <a:normAutofit/>
          </a:bodyPr>
          <a:lstStyle/>
          <a:p>
            <a:r>
              <a:rPr lang="en-US" sz="3200" dirty="0">
                <a:solidFill>
                  <a:srgbClr val="FFFFFF"/>
                </a:solidFill>
              </a:rPr>
              <a:t>Sprint I</a:t>
            </a:r>
          </a:p>
        </p:txBody>
      </p:sp>
      <p:sp>
        <p:nvSpPr>
          <p:cNvPr id="3" name="Content Placeholder 2"/>
          <p:cNvSpPr>
            <a:spLocks noGrp="1"/>
          </p:cNvSpPr>
          <p:nvPr>
            <p:ph idx="1"/>
          </p:nvPr>
        </p:nvSpPr>
        <p:spPr>
          <a:xfrm>
            <a:off x="5155905" y="1113764"/>
            <a:ext cx="6108179" cy="4624327"/>
          </a:xfrm>
        </p:spPr>
        <p:txBody>
          <a:bodyPr anchor="ctr">
            <a:normAutofit/>
          </a:bodyPr>
          <a:lstStyle/>
          <a:p>
            <a:r>
              <a:rPr lang="en-US" dirty="0"/>
              <a:t>Formed a line of communication through emails and then discord.</a:t>
            </a:r>
          </a:p>
          <a:p>
            <a:r>
              <a:rPr lang="en-US" dirty="0"/>
              <a:t>Agreed on a simple MVC model and created a preliminary class diagram (</a:t>
            </a:r>
            <a:r>
              <a:rPr lang="en-US" dirty="0">
                <a:hlinkClick r:id="rId2" action="ppaction://hlinksldjump"/>
              </a:rPr>
              <a:t>see in supported documents</a:t>
            </a:r>
            <a:r>
              <a:rPr lang="en-US" dirty="0"/>
              <a:t>)</a:t>
            </a:r>
          </a:p>
          <a:p>
            <a:r>
              <a:rPr lang="en-US" dirty="0"/>
              <a:t>Assigned classes or a combination of classes with overall comparable size,  for each team member to create method headers based on the UML design.</a:t>
            </a:r>
          </a:p>
          <a:p>
            <a:endParaRPr lang="en-US" dirty="0"/>
          </a:p>
          <a:p>
            <a:r>
              <a:rPr lang="en-US" dirty="0"/>
              <a:t>Lesson Learned:</a:t>
            </a:r>
          </a:p>
          <a:p>
            <a:pPr lvl="1"/>
            <a:r>
              <a:rPr lang="en-US" dirty="0"/>
              <a:t>Decide on inputs and outputs early on</a:t>
            </a:r>
          </a:p>
          <a:p>
            <a:pPr lvl="1"/>
            <a:r>
              <a:rPr lang="en-US" dirty="0"/>
              <a:t>Discuss basic style and formatting before sprint </a:t>
            </a:r>
            <a:endParaRPr dirty="0"/>
          </a:p>
        </p:txBody>
      </p:sp>
    </p:spTree>
    <p:extLst>
      <p:ext uri="{BB962C8B-B14F-4D97-AF65-F5344CB8AC3E}">
        <p14:creationId xmlns:p14="http://schemas.microsoft.com/office/powerpoint/2010/main" val="3452110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a:solidFill>
            <a:schemeClr val="accent3">
              <a:lumMod val="75000"/>
            </a:schemeClr>
          </a:solidFill>
        </p:spPr>
        <p:txBody>
          <a:bodyPr anchor="ctr">
            <a:normAutofit/>
          </a:bodyPr>
          <a:lstStyle/>
          <a:p>
            <a:r>
              <a:rPr lang="en-US" sz="3200" dirty="0">
                <a:solidFill>
                  <a:srgbClr val="FFFFFF"/>
                </a:solidFill>
              </a:rPr>
              <a:t>Sprint II</a:t>
            </a:r>
          </a:p>
        </p:txBody>
      </p:sp>
      <p:sp>
        <p:nvSpPr>
          <p:cNvPr id="3" name="Content Placeholder 2"/>
          <p:cNvSpPr>
            <a:spLocks noGrp="1"/>
          </p:cNvSpPr>
          <p:nvPr>
            <p:ph idx="1"/>
          </p:nvPr>
        </p:nvSpPr>
        <p:spPr>
          <a:xfrm>
            <a:off x="5155905" y="1113764"/>
            <a:ext cx="6108179" cy="4624327"/>
          </a:xfrm>
        </p:spPr>
        <p:txBody>
          <a:bodyPr anchor="ctr">
            <a:normAutofit/>
          </a:bodyPr>
          <a:lstStyle/>
          <a:p>
            <a:r>
              <a:rPr lang="en-US" dirty="0"/>
              <a:t>In this scrum we went method by method and discussed the inputs and outputs.</a:t>
            </a:r>
          </a:p>
          <a:p>
            <a:r>
              <a:rPr lang="en-US" dirty="0"/>
              <a:t>We randomly assigned an equal number of methods to each team member, for them to create an initial implementation</a:t>
            </a:r>
          </a:p>
          <a:p>
            <a:r>
              <a:rPr lang="en-US" dirty="0"/>
              <a:t>We also discussed the proper way to document our progress</a:t>
            </a:r>
          </a:p>
          <a:p>
            <a:pPr marL="0" indent="0">
              <a:buNone/>
            </a:pPr>
            <a:endParaRPr lang="en-US" dirty="0"/>
          </a:p>
          <a:p>
            <a:r>
              <a:rPr lang="en-US" dirty="0"/>
              <a:t>Lesson Learned:</a:t>
            </a:r>
          </a:p>
          <a:p>
            <a:pPr lvl="1"/>
            <a:r>
              <a:rPr lang="en-US" dirty="0"/>
              <a:t>When assignment methods, we should in the future write peoples names as a comment, right on the file so we don’t accidently work on the same methods or neglect a method.</a:t>
            </a:r>
          </a:p>
          <a:p>
            <a:pPr lvl="1"/>
            <a:r>
              <a:rPr lang="en-US" dirty="0"/>
              <a:t>Read the specs as a team again to make sure we didn’t miss requirements </a:t>
            </a:r>
            <a:endParaRPr dirty="0"/>
          </a:p>
        </p:txBody>
      </p:sp>
    </p:spTree>
    <p:extLst>
      <p:ext uri="{BB962C8B-B14F-4D97-AF65-F5344CB8AC3E}">
        <p14:creationId xmlns:p14="http://schemas.microsoft.com/office/powerpoint/2010/main" val="89499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a:solidFill>
            <a:schemeClr val="accent3">
              <a:lumMod val="75000"/>
            </a:schemeClr>
          </a:solidFill>
        </p:spPr>
        <p:txBody>
          <a:bodyPr anchor="ctr">
            <a:normAutofit/>
          </a:bodyPr>
          <a:lstStyle/>
          <a:p>
            <a:r>
              <a:rPr lang="en-US" sz="3200" dirty="0">
                <a:solidFill>
                  <a:srgbClr val="FFFFFF"/>
                </a:solidFill>
              </a:rPr>
              <a:t>Sprint III</a:t>
            </a:r>
          </a:p>
        </p:txBody>
      </p:sp>
      <p:sp>
        <p:nvSpPr>
          <p:cNvPr id="3" name="Content Placeholder 2"/>
          <p:cNvSpPr>
            <a:spLocks noGrp="1"/>
          </p:cNvSpPr>
          <p:nvPr>
            <p:ph idx="1"/>
          </p:nvPr>
        </p:nvSpPr>
        <p:spPr>
          <a:xfrm>
            <a:off x="5155905" y="315310"/>
            <a:ext cx="6108179" cy="6059140"/>
          </a:xfrm>
        </p:spPr>
        <p:txBody>
          <a:bodyPr anchor="ctr">
            <a:normAutofit/>
          </a:bodyPr>
          <a:lstStyle/>
          <a:p>
            <a:r>
              <a:rPr lang="en-US" dirty="0"/>
              <a:t>In this sprint we focused on the view model and test cases. </a:t>
            </a:r>
          </a:p>
          <a:p>
            <a:r>
              <a:rPr lang="en-US" dirty="0"/>
              <a:t>We decided to work on the backend, model and control, and the frontend, view, separately so team members can work freely on a class without creating conflicts</a:t>
            </a:r>
          </a:p>
          <a:p>
            <a:r>
              <a:rPr lang="en-US" dirty="0"/>
              <a:t>We alternated roles to make sure everyone touches every aspect of the program, from GUI through model and test cases. </a:t>
            </a:r>
          </a:p>
          <a:p>
            <a:r>
              <a:rPr lang="en-US" dirty="0"/>
              <a:t>The goal was to get the GUI working, then in the last day crunch, sort out possible bugs.</a:t>
            </a:r>
          </a:p>
          <a:p>
            <a:endParaRPr lang="en-US" dirty="0"/>
          </a:p>
          <a:p>
            <a:r>
              <a:rPr lang="en-US" dirty="0"/>
              <a:t>Lesson Learned:</a:t>
            </a:r>
          </a:p>
          <a:p>
            <a:pPr lvl="1"/>
            <a:r>
              <a:rPr lang="en-US" dirty="0"/>
              <a:t>When working on an interface, getting the aesthetic can be difficult when the class is cluttered, so planning using a diagram what object to use would’ve been useful. </a:t>
            </a:r>
          </a:p>
          <a:p>
            <a:pPr lvl="1"/>
            <a:r>
              <a:rPr lang="en-US" dirty="0"/>
              <a:t> preferably finish the design and then move to </a:t>
            </a:r>
            <a:r>
              <a:rPr lang="en-US" dirty="0" err="1"/>
              <a:t>implememntation</a:t>
            </a:r>
            <a:r>
              <a:rPr lang="en-US" dirty="0"/>
              <a:t> </a:t>
            </a:r>
          </a:p>
        </p:txBody>
      </p:sp>
    </p:spTree>
    <p:extLst>
      <p:ext uri="{BB962C8B-B14F-4D97-AF65-F5344CB8AC3E}">
        <p14:creationId xmlns:p14="http://schemas.microsoft.com/office/powerpoint/2010/main" val="18289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a:solidFill>
            <a:schemeClr val="bg1">
              <a:lumMod val="85000"/>
            </a:schemeClr>
          </a:solidFill>
        </p:spPr>
        <p:txBody>
          <a:bodyPr anchor="ctr">
            <a:normAutofit/>
          </a:bodyPr>
          <a:lstStyle/>
          <a:p>
            <a:pPr algn="ctr"/>
            <a:r>
              <a:rPr lang="en-US" sz="3200" dirty="0">
                <a:solidFill>
                  <a:schemeClr val="tx1"/>
                </a:solidFill>
              </a:rPr>
              <a:t>Code</a:t>
            </a:r>
            <a:br>
              <a:rPr lang="en-US" sz="3200" dirty="0">
                <a:solidFill>
                  <a:schemeClr val="tx1"/>
                </a:solidFill>
              </a:rPr>
            </a:br>
            <a:r>
              <a:rPr lang="en-US" sz="2000" dirty="0">
                <a:solidFill>
                  <a:schemeClr val="tx1"/>
                </a:solidFill>
              </a:rPr>
              <a:t>view package </a:t>
            </a:r>
            <a:endParaRPr lang="en-US" sz="3200" dirty="0">
              <a:solidFill>
                <a:schemeClr val="tx1"/>
              </a:solidFill>
            </a:endParaRPr>
          </a:p>
        </p:txBody>
      </p:sp>
      <p:sp>
        <p:nvSpPr>
          <p:cNvPr id="6" name="Content Placeholder 2">
            <a:extLst>
              <a:ext uri="{FF2B5EF4-FFF2-40B4-BE49-F238E27FC236}">
                <a16:creationId xmlns:a16="http://schemas.microsoft.com/office/drawing/2014/main" id="{03B3B0F8-40FD-40A0-B22A-91E0F3CCDB1D}"/>
              </a:ext>
            </a:extLst>
          </p:cNvPr>
          <p:cNvSpPr>
            <a:spLocks noGrp="1"/>
          </p:cNvSpPr>
          <p:nvPr>
            <p:ph idx="1"/>
          </p:nvPr>
        </p:nvSpPr>
        <p:spPr>
          <a:xfrm>
            <a:off x="5455737" y="582009"/>
            <a:ext cx="6108179" cy="1334814"/>
          </a:xfrm>
        </p:spPr>
        <p:txBody>
          <a:bodyPr anchor="ctr">
            <a:normAutofit fontScale="92500" lnSpcReduction="10000"/>
          </a:bodyPr>
          <a:lstStyle/>
          <a:p>
            <a:r>
              <a:rPr lang="en-US" dirty="0"/>
              <a:t>The view package contains the GUI</a:t>
            </a:r>
          </a:p>
          <a:p>
            <a:r>
              <a:rPr lang="en-US" dirty="0"/>
              <a:t>The code is organized, top to bottom, in a way that allowed us to collaborate most efficiently. </a:t>
            </a:r>
          </a:p>
          <a:p>
            <a:r>
              <a:rPr lang="en-US" dirty="0"/>
              <a:t>The colors reflect code complexity </a:t>
            </a:r>
          </a:p>
        </p:txBody>
      </p:sp>
      <p:sp>
        <p:nvSpPr>
          <p:cNvPr id="4" name="Rectangle 3">
            <a:extLst>
              <a:ext uri="{FF2B5EF4-FFF2-40B4-BE49-F238E27FC236}">
                <a16:creationId xmlns:a16="http://schemas.microsoft.com/office/drawing/2014/main" id="{47462B41-7F4F-4260-AACF-F290AA1F112A}"/>
              </a:ext>
            </a:extLst>
          </p:cNvPr>
          <p:cNvSpPr/>
          <p:nvPr/>
        </p:nvSpPr>
        <p:spPr>
          <a:xfrm>
            <a:off x="5455737" y="2180896"/>
            <a:ext cx="5945850" cy="409903"/>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GUI Elements declared as fields and grouped by topic</a:t>
            </a:r>
          </a:p>
        </p:txBody>
      </p:sp>
      <p:sp>
        <p:nvSpPr>
          <p:cNvPr id="8" name="Rectangle 7">
            <a:extLst>
              <a:ext uri="{FF2B5EF4-FFF2-40B4-BE49-F238E27FC236}">
                <a16:creationId xmlns:a16="http://schemas.microsoft.com/office/drawing/2014/main" id="{9D08EB13-DA9B-4DA4-9851-33B2D22B07B9}"/>
              </a:ext>
            </a:extLst>
          </p:cNvPr>
          <p:cNvSpPr/>
          <p:nvPr/>
        </p:nvSpPr>
        <p:spPr>
          <a:xfrm>
            <a:off x="5455737" y="2590799"/>
            <a:ext cx="5945850" cy="83031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Application start</a:t>
            </a:r>
          </a:p>
          <a:p>
            <a:r>
              <a:rPr lang="en-US" dirty="0">
                <a:solidFill>
                  <a:schemeClr val="tx1"/>
                </a:solidFill>
              </a:rPr>
              <a:t>-&gt; calls set up methods</a:t>
            </a:r>
          </a:p>
          <a:p>
            <a:r>
              <a:rPr lang="en-US" dirty="0">
                <a:solidFill>
                  <a:schemeClr val="tx1"/>
                </a:solidFill>
              </a:rPr>
              <a:t>-&gt; lambda handlers to each button calling methods </a:t>
            </a:r>
          </a:p>
        </p:txBody>
      </p:sp>
      <p:sp>
        <p:nvSpPr>
          <p:cNvPr id="10" name="Rectangle 9">
            <a:extLst>
              <a:ext uri="{FF2B5EF4-FFF2-40B4-BE49-F238E27FC236}">
                <a16:creationId xmlns:a16="http://schemas.microsoft.com/office/drawing/2014/main" id="{4C98A703-15AC-41F8-A48F-BE3AEAB2B909}"/>
              </a:ext>
            </a:extLst>
          </p:cNvPr>
          <p:cNvSpPr/>
          <p:nvPr/>
        </p:nvSpPr>
        <p:spPr>
          <a:xfrm>
            <a:off x="5455737" y="3429000"/>
            <a:ext cx="5945850" cy="1263833"/>
          </a:xfrm>
          <a:prstGeom prst="rect">
            <a:avLst/>
          </a:prstGeom>
          <a:solidFill>
            <a:srgbClr val="D330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Setup methods</a:t>
            </a:r>
          </a:p>
          <a:p>
            <a:r>
              <a:rPr lang="en-US" dirty="0">
                <a:solidFill>
                  <a:schemeClr val="tx1"/>
                </a:solidFill>
              </a:rPr>
              <a:t>-&gt; put elements into grids </a:t>
            </a:r>
          </a:p>
          <a:p>
            <a:r>
              <a:rPr lang="en-US" dirty="0">
                <a:solidFill>
                  <a:schemeClr val="tx1"/>
                </a:solidFill>
              </a:rPr>
              <a:t>-&gt; call styling methods to configure looks and esthetics </a:t>
            </a:r>
          </a:p>
        </p:txBody>
      </p:sp>
      <p:sp>
        <p:nvSpPr>
          <p:cNvPr id="12" name="Rectangle 11">
            <a:extLst>
              <a:ext uri="{FF2B5EF4-FFF2-40B4-BE49-F238E27FC236}">
                <a16:creationId xmlns:a16="http://schemas.microsoft.com/office/drawing/2014/main" id="{8887F7FD-2670-4F01-87DC-C4329997B531}"/>
              </a:ext>
            </a:extLst>
          </p:cNvPr>
          <p:cNvSpPr/>
          <p:nvPr/>
        </p:nvSpPr>
        <p:spPr>
          <a:xfrm>
            <a:off x="5455737" y="4703342"/>
            <a:ext cx="5945850" cy="1418823"/>
          </a:xfrm>
          <a:prstGeom prst="rect">
            <a:avLst/>
          </a:prstGeom>
          <a:solidFill>
            <a:srgbClr val="EC80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Behaviore</a:t>
            </a:r>
            <a:r>
              <a:rPr lang="en-US" dirty="0">
                <a:solidFill>
                  <a:schemeClr val="tx1"/>
                </a:solidFill>
              </a:rPr>
              <a:t> Implementation </a:t>
            </a:r>
          </a:p>
          <a:p>
            <a:r>
              <a:rPr lang="en-US" dirty="0">
                <a:solidFill>
                  <a:schemeClr val="tx1"/>
                </a:solidFill>
              </a:rPr>
              <a:t>-&gt; Method for each program behavior </a:t>
            </a:r>
          </a:p>
          <a:p>
            <a:r>
              <a:rPr lang="en-US" dirty="0">
                <a:solidFill>
                  <a:schemeClr val="tx1"/>
                </a:solidFill>
              </a:rPr>
              <a:t>-&gt; organized method by topic (list related, task related, sorting, updating, style)</a:t>
            </a:r>
          </a:p>
        </p:txBody>
      </p:sp>
    </p:spTree>
    <p:extLst>
      <p:ext uri="{BB962C8B-B14F-4D97-AF65-F5344CB8AC3E}">
        <p14:creationId xmlns:p14="http://schemas.microsoft.com/office/powerpoint/2010/main" val="259988542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Web8A7F</Template>
  <TotalTime>245</TotalTime>
  <Words>1127</Words>
  <Application>Microsoft Office PowerPoint</Application>
  <PresentationFormat>Widescreen</PresentationFormat>
  <Paragraphs>146</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Gill Sans MT</vt:lpstr>
      <vt:lpstr>Wingdings 2</vt:lpstr>
      <vt:lpstr>Dividend</vt:lpstr>
      <vt:lpstr>To Do List</vt:lpstr>
      <vt:lpstr>Contents</vt:lpstr>
      <vt:lpstr>Introduction</vt:lpstr>
      <vt:lpstr>Process </vt:lpstr>
      <vt:lpstr>Sprints</vt:lpstr>
      <vt:lpstr>Sprint I</vt:lpstr>
      <vt:lpstr>Sprint II</vt:lpstr>
      <vt:lpstr>Sprint III</vt:lpstr>
      <vt:lpstr>Code view package </vt:lpstr>
      <vt:lpstr>Code Model Package</vt:lpstr>
      <vt:lpstr>Code control package</vt:lpstr>
      <vt:lpstr>Code Test package</vt:lpstr>
      <vt:lpstr>Final product </vt:lpstr>
      <vt:lpstr>Final product</vt:lpstr>
      <vt:lpstr>Final product</vt:lpstr>
      <vt:lpstr>Final product</vt:lpstr>
      <vt:lpstr>Final product</vt:lpstr>
      <vt:lpstr>Final product – menu Items </vt:lpstr>
      <vt:lpstr>Final product – Input prompts</vt:lpstr>
      <vt:lpstr>Supporting Documents uml, notes and other docs</vt:lpstr>
      <vt:lpstr>Supporting Documents uml, notes and other docs</vt:lpstr>
      <vt:lpstr>Supporting Documents uml, notes and other docs</vt:lpstr>
      <vt:lpstr>Supporting Documents uml, notes and other docs</vt:lpstr>
      <vt:lpstr>Supporting Documents uml, notes and other docs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Do List</dc:title>
  <dc:creator>Ofer Greenberg</dc:creator>
  <cp:lastModifiedBy>Ofer Greenberg</cp:lastModifiedBy>
  <cp:revision>74</cp:revision>
  <dcterms:created xsi:type="dcterms:W3CDTF">2021-05-02T02:01:31Z</dcterms:created>
  <dcterms:modified xsi:type="dcterms:W3CDTF">2021-05-05T10:55:52Z</dcterms:modified>
</cp:coreProperties>
</file>