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73600" cx="30243775"/>
  <p:notesSz cx="7099300" cy="10234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43">
          <p15:clr>
            <a:srgbClr val="A4A3A4"/>
          </p15:clr>
        </p15:guide>
        <p15:guide id="2" orient="horz" pos="26169">
          <p15:clr>
            <a:srgbClr val="A4A3A4"/>
          </p15:clr>
        </p15:guide>
        <p15:guide id="3" orient="horz" pos="25896">
          <p15:clr>
            <a:srgbClr val="A4A3A4"/>
          </p15:clr>
        </p15:guide>
        <p15:guide id="4" orient="horz" pos="767">
          <p15:clr>
            <a:srgbClr val="A4A3A4"/>
          </p15:clr>
        </p15:guide>
        <p15:guide id="5" orient="horz" pos="4895">
          <p15:clr>
            <a:srgbClr val="A4A3A4"/>
          </p15:clr>
        </p15:guide>
        <p15:guide id="6" orient="horz" pos="25579">
          <p15:clr>
            <a:srgbClr val="A4A3A4"/>
          </p15:clr>
        </p15:guide>
        <p15:guide id="7" orient="horz" pos="12425">
          <p15:clr>
            <a:srgbClr val="A4A3A4"/>
          </p15:clr>
        </p15:guide>
        <p15:guide id="8" orient="horz" pos="12878">
          <p15:clr>
            <a:srgbClr val="A4A3A4"/>
          </p15:clr>
        </p15:guide>
        <p15:guide id="9" orient="horz" pos="15464">
          <p15:clr>
            <a:srgbClr val="A4A3A4"/>
          </p15:clr>
        </p15:guide>
        <p15:guide id="10" orient="horz" pos="15010">
          <p15:clr>
            <a:srgbClr val="A4A3A4"/>
          </p15:clr>
        </p15:guide>
        <p15:guide id="11" orient="horz" pos="19093">
          <p15:clr>
            <a:srgbClr val="A4A3A4"/>
          </p15:clr>
        </p15:guide>
        <p15:guide id="12" orient="horz" pos="18639">
          <p15:clr>
            <a:srgbClr val="A4A3A4"/>
          </p15:clr>
        </p15:guide>
        <p15:guide id="13" orient="horz" pos="5349">
          <p15:clr>
            <a:srgbClr val="A4A3A4"/>
          </p15:clr>
        </p15:guide>
        <p15:guide id="14" orient="horz" pos="5575">
          <p15:clr>
            <a:srgbClr val="A4A3A4"/>
          </p15:clr>
        </p15:guide>
        <p15:guide id="15" orient="horz" pos="8116">
          <p15:clr>
            <a:srgbClr val="A4A3A4"/>
          </p15:clr>
        </p15:guide>
        <p15:guide id="16" orient="horz" pos="24173">
          <p15:clr>
            <a:srgbClr val="A4A3A4"/>
          </p15:clr>
        </p15:guide>
        <p15:guide id="17" orient="horz" pos="24626">
          <p15:clr>
            <a:srgbClr val="A4A3A4"/>
          </p15:clr>
        </p15:guide>
        <p15:guide id="18" orient="horz" pos="24400">
          <p15:clr>
            <a:srgbClr val="A4A3A4"/>
          </p15:clr>
        </p15:guide>
        <p15:guide id="19" orient="horz" pos="4623">
          <p15:clr>
            <a:srgbClr val="A4A3A4"/>
          </p15:clr>
        </p15:guide>
        <p15:guide id="20" orient="horz" pos="8796">
          <p15:clr>
            <a:srgbClr val="A4A3A4"/>
          </p15:clr>
        </p15:guide>
        <p15:guide id="21" pos="9385">
          <p15:clr>
            <a:srgbClr val="A4A3A4"/>
          </p15:clr>
        </p15:guide>
        <p15:guide id="22" pos="676">
          <p15:clr>
            <a:srgbClr val="A4A3A4"/>
          </p15:clr>
        </p15:guide>
        <p15:guide id="23" pos="18684">
          <p15:clr>
            <a:srgbClr val="A4A3A4"/>
          </p15:clr>
        </p15:guide>
        <p15:guide id="24" pos="18865">
          <p15:clr>
            <a:srgbClr val="A4A3A4"/>
          </p15:clr>
        </p15:guide>
        <p15:guide id="25" pos="177">
          <p15:clr>
            <a:srgbClr val="A4A3A4"/>
          </p15:clr>
        </p15:guide>
        <p15:guide id="26" pos="9657">
          <p15:clr>
            <a:srgbClr val="A4A3A4"/>
          </p15:clr>
        </p15:guide>
        <p15:guide id="27" pos="9203">
          <p15:clr>
            <a:srgbClr val="A4A3A4"/>
          </p15:clr>
        </p15:guide>
        <p15:guide id="28" pos="1266">
          <p15:clr>
            <a:srgbClr val="A4A3A4"/>
          </p15:clr>
        </p15:guide>
        <p15:guide id="29" pos="10156">
          <p15:clr>
            <a:srgbClr val="A4A3A4"/>
          </p15:clr>
        </p15:guide>
        <p15:guide id="30" pos="14148">
          <p15:clr>
            <a:srgbClr val="A4A3A4"/>
          </p15:clr>
        </p15:guide>
        <p15:guide id="31" pos="13966">
          <p15:clr>
            <a:srgbClr val="A4A3A4"/>
          </p15:clr>
        </p15:guide>
        <p15:guide id="32" pos="18593">
          <p15:clr>
            <a:srgbClr val="A4A3A4"/>
          </p15:clr>
        </p15:guide>
        <p15:guide id="33" pos="268">
          <p15:clr>
            <a:srgbClr val="A4A3A4"/>
          </p15:clr>
        </p15:guide>
        <p15:guide id="34" pos="97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tyTzEQ82xOdyOltU+MArrkTL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43" orient="horz"/>
        <p:guide pos="26169" orient="horz"/>
        <p:guide pos="25896" orient="horz"/>
        <p:guide pos="767" orient="horz"/>
        <p:guide pos="4895" orient="horz"/>
        <p:guide pos="25579" orient="horz"/>
        <p:guide pos="12425" orient="horz"/>
        <p:guide pos="12878" orient="horz"/>
        <p:guide pos="15464" orient="horz"/>
        <p:guide pos="15010" orient="horz"/>
        <p:guide pos="19093" orient="horz"/>
        <p:guide pos="18639" orient="horz"/>
        <p:guide pos="5349" orient="horz"/>
        <p:guide pos="5575" orient="horz"/>
        <p:guide pos="8116" orient="horz"/>
        <p:guide pos="24173" orient="horz"/>
        <p:guide pos="24626" orient="horz"/>
        <p:guide pos="24400" orient="horz"/>
        <p:guide pos="4623" orient="horz"/>
        <p:guide pos="8796" orient="horz"/>
        <p:guide pos="9385"/>
        <p:guide pos="676"/>
        <p:guide pos="18684"/>
        <p:guide pos="18865"/>
        <p:guide pos="177"/>
        <p:guide pos="9657"/>
        <p:guide pos="9203"/>
        <p:guide pos="1266"/>
        <p:guide pos="10156"/>
        <p:guide pos="14148"/>
        <p:guide pos="13966"/>
        <p:guide pos="18593"/>
        <p:guide pos="268"/>
        <p:guide pos="97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76455" cy="511959"/>
          </a:xfrm>
          <a:prstGeom prst="rect">
            <a:avLst/>
          </a:prstGeom>
          <a:noFill/>
          <a:ln>
            <a:noFill/>
          </a:ln>
        </p:spPr>
        <p:txBody>
          <a:bodyPr anchorCtr="0" anchor="t" bIns="16100" lIns="32225" spcFirstLastPara="1" rIns="32225" wrap="square" tIns="1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02" y="0"/>
            <a:ext cx="3076455" cy="511959"/>
          </a:xfrm>
          <a:prstGeom prst="rect">
            <a:avLst/>
          </a:prstGeom>
          <a:noFill/>
          <a:ln>
            <a:noFill/>
          </a:ln>
        </p:spPr>
        <p:txBody>
          <a:bodyPr anchorCtr="0" anchor="t" bIns="16100" lIns="32225" spcFirstLastPara="1" rIns="32225" wrap="square" tIns="16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93925" y="768350"/>
            <a:ext cx="271145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04" y="4861612"/>
            <a:ext cx="5679440" cy="46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16100" lIns="32225" spcFirstLastPara="1" rIns="32225" wrap="square" tIns="16100">
            <a:noAutofit/>
          </a:bodyPr>
          <a:lstStyle>
            <a:lvl1pPr indent="-228600" lvl="0" marL="457200" marR="0" rtl="0" algn="l">
              <a:spcBef>
                <a:spcPts val="57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57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57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57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57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0950"/>
            <a:ext cx="3076455" cy="511959"/>
          </a:xfrm>
          <a:prstGeom prst="rect">
            <a:avLst/>
          </a:prstGeom>
          <a:noFill/>
          <a:ln>
            <a:noFill/>
          </a:ln>
        </p:spPr>
        <p:txBody>
          <a:bodyPr anchorCtr="0" anchor="b" bIns="16100" lIns="32225" spcFirstLastPara="1" rIns="32225" wrap="square" tIns="1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02" y="9720950"/>
            <a:ext cx="3076455" cy="511959"/>
          </a:xfrm>
          <a:prstGeom prst="rect">
            <a:avLst/>
          </a:prstGeom>
          <a:noFill/>
          <a:ln>
            <a:noFill/>
          </a:ln>
        </p:spPr>
        <p:txBody>
          <a:bodyPr anchorCtr="0" anchor="b" bIns="16100" lIns="32225" spcFirstLastPara="1" rIns="32225" wrap="square" tIns="16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4021202" y="9720950"/>
            <a:ext cx="3076455" cy="511959"/>
          </a:xfrm>
          <a:prstGeom prst="rect">
            <a:avLst/>
          </a:prstGeom>
          <a:noFill/>
          <a:ln>
            <a:noFill/>
          </a:ln>
        </p:spPr>
        <p:txBody>
          <a:bodyPr anchorCtr="0" anchor="b" bIns="16100" lIns="32225" spcFirstLastPara="1" rIns="32225" wrap="square" tIns="16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193925" y="768350"/>
            <a:ext cx="271145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10204" y="4861612"/>
            <a:ext cx="5679440" cy="46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16100" lIns="32225" spcFirstLastPara="1" rIns="32225" wrap="square" tIns="1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511550" y="1716332"/>
            <a:ext cx="27220365" cy="712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511550" y="9981173"/>
            <a:ext cx="27220365" cy="2822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511550" y="1716332"/>
            <a:ext cx="27220365" cy="712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009385" y="10483335"/>
            <a:ext cx="28224689" cy="27220365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084914" y="16558864"/>
            <a:ext cx="36489530" cy="6804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6644993" y="9872876"/>
            <a:ext cx="36489530" cy="20176443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2267325" y="13286609"/>
            <a:ext cx="25708812" cy="917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537144" y="24238208"/>
            <a:ext cx="21169177" cy="10931641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Gulim"/>
              <a:buNone/>
              <a:defRPr/>
            </a:lvl1pPr>
            <a:lvl2pPr lvl="1" algn="ctr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Gulim"/>
              <a:buNone/>
              <a:defRPr/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Gulim"/>
              <a:buNone/>
              <a:defRPr/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389546" y="27486266"/>
            <a:ext cx="25706320" cy="84943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389546" y="18128763"/>
            <a:ext cx="25706320" cy="9357504"/>
          </a:xfrm>
          <a:prstGeom prst="rect">
            <a:avLst/>
          </a:prstGeom>
          <a:noFill/>
          <a:ln>
            <a:noFill/>
          </a:ln>
        </p:spPr>
        <p:txBody>
          <a:bodyPr anchorCtr="0" anchor="b" bIns="208600" lIns="417200" spcFirstLastPara="1" rIns="417200" wrap="square" tIns="208600">
            <a:noAutofit/>
          </a:bodyPr>
          <a:lstStyle>
            <a:lvl1pPr indent="-228600" lvl="0" marL="4572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sz="31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511550" y="1716332"/>
            <a:ext cx="27220365" cy="712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511549" y="9981173"/>
            <a:ext cx="13489208" cy="2822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5080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ulim"/>
              <a:buChar char="•"/>
              <a:defRPr sz="4400"/>
            </a:lvl1pPr>
            <a:lvl2pPr indent="-469900" lvl="1" marL="9144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Char char="–"/>
              <a:defRPr sz="3800"/>
            </a:lvl2pPr>
            <a:lvl3pPr indent="-42545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•"/>
              <a:defRPr sz="31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5240211" y="9981173"/>
            <a:ext cx="13491703" cy="2822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5080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ulim"/>
              <a:buChar char="•"/>
              <a:defRPr sz="4400"/>
            </a:lvl1pPr>
            <a:lvl2pPr indent="-469900" lvl="1" marL="9144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Char char="–"/>
              <a:defRPr sz="3800"/>
            </a:lvl2pPr>
            <a:lvl3pPr indent="-42545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•"/>
              <a:defRPr sz="31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»"/>
              <a:defRPr sz="2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11550" y="1713840"/>
            <a:ext cx="27220365" cy="7127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11551" y="9574541"/>
            <a:ext cx="13364492" cy="3991471"/>
          </a:xfrm>
          <a:prstGeom prst="rect">
            <a:avLst/>
          </a:prstGeom>
          <a:noFill/>
          <a:ln>
            <a:noFill/>
          </a:ln>
        </p:spPr>
        <p:txBody>
          <a:bodyPr anchorCtr="0" anchor="b" bIns="208600" lIns="417200" spcFirstLastPara="1" rIns="417200" wrap="square" tIns="208600">
            <a:noAutofit/>
          </a:bodyPr>
          <a:lstStyle>
            <a:lvl1pPr indent="-2286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None/>
              <a:defRPr b="1" sz="3800"/>
            </a:lvl1pPr>
            <a:lvl2pPr indent="-228600" lvl="1" marL="9144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1" sz="31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1" sz="2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511551" y="13566013"/>
            <a:ext cx="13364492" cy="24642343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4699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Char char="•"/>
              <a:defRPr sz="3800"/>
            </a:lvl1pPr>
            <a:lvl2pPr indent="-425450" lvl="1" marL="9144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–"/>
              <a:defRPr sz="31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5362431" y="9574541"/>
            <a:ext cx="13369482" cy="3991471"/>
          </a:xfrm>
          <a:prstGeom prst="rect">
            <a:avLst/>
          </a:prstGeom>
          <a:noFill/>
          <a:ln>
            <a:noFill/>
          </a:ln>
        </p:spPr>
        <p:txBody>
          <a:bodyPr anchorCtr="0" anchor="b" bIns="208600" lIns="417200" spcFirstLastPara="1" rIns="417200" wrap="square" tIns="208600">
            <a:noAutofit/>
          </a:bodyPr>
          <a:lstStyle>
            <a:lvl1pPr indent="-2286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None/>
              <a:defRPr b="1" sz="3800"/>
            </a:lvl1pPr>
            <a:lvl2pPr indent="-228600" lvl="1" marL="9144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1" sz="31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1" sz="2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None/>
              <a:defRPr b="1" sz="25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5362431" y="13566013"/>
            <a:ext cx="13369482" cy="24642343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469900" lvl="0" marL="4572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Char char="•"/>
              <a:defRPr sz="3800"/>
            </a:lvl1pPr>
            <a:lvl2pPr indent="-425450" lvl="1" marL="9144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–"/>
              <a:defRPr sz="31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ulim"/>
              <a:buChar char="»"/>
              <a:defRPr sz="25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511550" y="1716332"/>
            <a:ext cx="27220365" cy="712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511550" y="1703860"/>
            <a:ext cx="9949788" cy="7247014"/>
          </a:xfrm>
          <a:prstGeom prst="rect">
            <a:avLst/>
          </a:prstGeom>
          <a:noFill/>
          <a:ln>
            <a:noFill/>
          </a:ln>
        </p:spPr>
        <p:txBody>
          <a:bodyPr anchorCtr="0" anchor="b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1825507" y="1703861"/>
            <a:ext cx="16906407" cy="36504496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54610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ulim"/>
              <a:buChar char="•"/>
              <a:defRPr sz="5000"/>
            </a:lvl1pPr>
            <a:lvl2pPr indent="-508000" lvl="1" marL="914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ulim"/>
              <a:buChar char="–"/>
              <a:defRPr sz="4400"/>
            </a:lvl2pPr>
            <a:lvl3pPr indent="-469900" lvl="2" marL="13716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Char char="•"/>
              <a:defRPr sz="3800"/>
            </a:lvl3pPr>
            <a:lvl4pPr indent="-425450" lvl="3" marL="18288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–"/>
              <a:defRPr sz="3100"/>
            </a:lvl4pPr>
            <a:lvl5pPr indent="-425450" lvl="4" marL="22860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»"/>
              <a:defRPr sz="3100"/>
            </a:lvl5pPr>
            <a:lvl6pPr indent="-425450" lvl="5" marL="27432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»"/>
              <a:defRPr sz="3100"/>
            </a:lvl6pPr>
            <a:lvl7pPr indent="-425450" lvl="6" marL="32004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»"/>
              <a:defRPr sz="3100"/>
            </a:lvl7pPr>
            <a:lvl8pPr indent="-425450" lvl="7" marL="3657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»"/>
              <a:defRPr sz="3100"/>
            </a:lvl8pPr>
            <a:lvl9pPr indent="-425450" lvl="8" marL="41148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Char char="»"/>
              <a:defRPr sz="31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511550" y="8950873"/>
            <a:ext cx="9949788" cy="29257482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928966" y="29941022"/>
            <a:ext cx="18146077" cy="3534947"/>
          </a:xfrm>
          <a:prstGeom prst="rect">
            <a:avLst/>
          </a:prstGeom>
          <a:noFill/>
          <a:ln>
            <a:noFill/>
          </a:ln>
        </p:spPr>
        <p:txBody>
          <a:bodyPr anchorCtr="0" anchor="b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928966" y="3821833"/>
            <a:ext cx="18146077" cy="25665158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ulim"/>
              <a:buNone/>
              <a:defRPr b="0" i="0" sz="5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ulim"/>
              <a:buNone/>
              <a:defRPr b="0" i="0" sz="4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ulim"/>
              <a:buNone/>
              <a:defRPr b="0" i="0" sz="3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ulim"/>
              <a:buNone/>
              <a:defRPr b="0" i="0" sz="3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928966" y="33475969"/>
            <a:ext cx="18146077" cy="50192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  <a:defRPr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11550" y="1716332"/>
            <a:ext cx="27220365" cy="7127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600" lIns="417200" spcFirstLastPara="1" rIns="417200" wrap="square" tIns="208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11550" y="9981173"/>
            <a:ext cx="27220365" cy="2822468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-1155700" lvl="0" marL="457200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Gulim"/>
              <a:buChar char="•"/>
              <a:defRPr b="0" i="0" sz="14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1035050" lvl="1" marL="914400" marR="0" rtl="0" algn="l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Gulim"/>
              <a:buChar char="–"/>
              <a:defRPr b="0" i="0" sz="127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92710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Gulim"/>
              <a:buChar char="•"/>
              <a:defRPr b="0" i="0" sz="1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–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»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806450" lvl="5" marL="27432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»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806450" lvl="6" marL="32004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»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806450" lvl="7" marL="36576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»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806450" lvl="8" marL="4114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Gulim"/>
              <a:buChar char="»"/>
              <a:defRPr b="0" i="0" sz="9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511549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0333911" y="38949272"/>
            <a:ext cx="9575641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1675520" y="38949272"/>
            <a:ext cx="7056393" cy="2971150"/>
          </a:xfrm>
          <a:prstGeom prst="rect">
            <a:avLst/>
          </a:prstGeom>
          <a:noFill/>
          <a:ln>
            <a:noFill/>
          </a:ln>
        </p:spPr>
        <p:txBody>
          <a:bodyPr anchorCtr="0" anchor="t" bIns="208600" lIns="417200" spcFirstLastPara="1" rIns="417200" wrap="square" tIns="2086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9.png"/><Relationship Id="rId11" Type="http://schemas.openxmlformats.org/officeDocument/2006/relationships/image" Target="../media/image2.png"/><Relationship Id="rId22" Type="http://schemas.openxmlformats.org/officeDocument/2006/relationships/image" Target="../media/image7.png"/><Relationship Id="rId10" Type="http://schemas.openxmlformats.org/officeDocument/2006/relationships/image" Target="../media/image17.png"/><Relationship Id="rId21" Type="http://schemas.openxmlformats.org/officeDocument/2006/relationships/image" Target="../media/image13.png"/><Relationship Id="rId13" Type="http://schemas.openxmlformats.org/officeDocument/2006/relationships/image" Target="../media/image5.png"/><Relationship Id="rId24" Type="http://schemas.openxmlformats.org/officeDocument/2006/relationships/image" Target="../media/image10.png"/><Relationship Id="rId12" Type="http://schemas.openxmlformats.org/officeDocument/2006/relationships/image" Target="../media/image4.png"/><Relationship Id="rId2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7" Type="http://schemas.openxmlformats.org/officeDocument/2006/relationships/image" Target="../media/image11.png"/><Relationship Id="rId16" Type="http://schemas.openxmlformats.org/officeDocument/2006/relationships/image" Target="../media/image14.png"/><Relationship Id="rId5" Type="http://schemas.openxmlformats.org/officeDocument/2006/relationships/hyperlink" Target="https://arxiv.org/abs/1709.06871" TargetMode="External"/><Relationship Id="rId19" Type="http://schemas.openxmlformats.org/officeDocument/2006/relationships/image" Target="../media/image6.png"/><Relationship Id="rId6" Type="http://schemas.openxmlformats.org/officeDocument/2006/relationships/hyperlink" Target="https://github.com/tensorflow/models" TargetMode="External"/><Relationship Id="rId18" Type="http://schemas.openxmlformats.org/officeDocument/2006/relationships/image" Target="../media/image16.png"/><Relationship Id="rId7" Type="http://schemas.openxmlformats.org/officeDocument/2006/relationships/hyperlink" Target="https://github.com/endernewton/tf-faster-rcnn" TargetMode="External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105025" y="4012565"/>
            <a:ext cx="26033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ulim"/>
              <a:buNone/>
            </a:pPr>
            <a:r>
              <a:t/>
            </a:r>
            <a:endParaRPr b="1" i="0" sz="36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Times New Roman"/>
              <a:buNone/>
            </a:pPr>
            <a:r>
              <a:t/>
            </a:r>
            <a:endParaRPr b="1" i="0" sz="36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2013-11386 김경문</a:t>
            </a:r>
            <a:endParaRPr b="1" i="0" sz="36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2014-19180 유주승</a:t>
            </a:r>
            <a:endParaRPr b="1" sz="36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ulim"/>
              <a:buNone/>
            </a:pPr>
            <a:r>
              <a:t/>
            </a:r>
            <a:endParaRPr b="1" i="0" sz="36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62900" y="13992799"/>
            <a:ext cx="14619600" cy="4456800"/>
          </a:xfrm>
          <a:prstGeom prst="roundRect">
            <a:avLst>
              <a:gd fmla="val 4838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sz="2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sz="2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sz="2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0241876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843020" y="587375"/>
            <a:ext cx="22557600" cy="4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Gulim"/>
              <a:buNone/>
            </a:pPr>
            <a:r>
              <a:t/>
            </a:r>
            <a:endParaRPr b="1" i="0" sz="10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algun Gothic"/>
              <a:buNone/>
            </a:pPr>
            <a:r>
              <a:rPr b="1" lang="en-US" sz="10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딥러닝을 활용한 해충 진단</a:t>
            </a:r>
            <a:endParaRPr b="1" sz="10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algun Gothic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algun Gothic"/>
              <a:buNone/>
            </a:pPr>
            <a:r>
              <a:rPr b="1" lang="en-US" sz="5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성보화학</a:t>
            </a:r>
            <a:endParaRPr b="1" sz="5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11045" l="0" r="0" t="0"/>
          <a:stretch/>
        </p:blipFill>
        <p:spPr>
          <a:xfrm>
            <a:off x="0" y="41549956"/>
            <a:ext cx="30243778" cy="12236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0" y="0"/>
            <a:ext cx="2183700" cy="0"/>
          </a:xfrm>
          <a:prstGeom prst="rect">
            <a:avLst/>
          </a:prstGeom>
          <a:solidFill>
            <a:srgbClr val="5D8BCA"/>
          </a:solidFill>
          <a:ln>
            <a:noFill/>
          </a:ln>
        </p:spPr>
        <p:txBody>
          <a:bodyPr anchorCtr="0" anchor="ctr" bIns="0" lIns="899825" spcFirstLastPara="1" rIns="6300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837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86975" y="26152607"/>
            <a:ext cx="14617800" cy="14934000"/>
          </a:xfrm>
          <a:prstGeom prst="roundRect">
            <a:avLst>
              <a:gd fmla="val 1976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5849" y="25689800"/>
            <a:ext cx="3528000" cy="9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5000"/>
              <a:buFont typeface="Malgun Gothic"/>
              <a:buNone/>
            </a:pPr>
            <a:r>
              <a:rPr b="1" lang="en-US" sz="5000" cap="none" strike="noStrike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5000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Progress</a:t>
            </a:r>
            <a:r>
              <a:rPr b="1" lang="en-US" sz="5000" cap="none" strike="noStrike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5000" cap="none" strike="noStrike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354575" y="28701350"/>
            <a:ext cx="14618400" cy="7111500"/>
          </a:xfrm>
          <a:prstGeom prst="roundRect">
            <a:avLst>
              <a:gd fmla="val 3689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6392326" y="28169385"/>
            <a:ext cx="8022900" cy="9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5000"/>
              <a:buFont typeface="Malgun Gothic"/>
              <a:buNone/>
            </a:pPr>
            <a:r>
              <a:rPr b="1" lang="en-US" sz="4300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Limitations &amp; Future works</a:t>
            </a:r>
            <a:endParaRPr b="1" sz="4300" cap="none" strike="noStrike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628275" y="29170100"/>
            <a:ext cx="13754700" cy="6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Noto Sans Symbols"/>
              <a:buChar char="▪"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</a:t>
            </a: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보화학 측에서 제공한 데이터가 질적,  양적으로 굉장히 부족함.</a:t>
            </a:r>
            <a:endParaRPr b="1"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성보화학 측에서 제공한 데이터 중 사용할 수 있는 데이터는 30장 이하에, 검색 엔진을 통하여 단순 다운로드한 데이터가 많음.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단순 다운로드를 제외한 이미지의 경우에도, 같은 곤충 개체를 짧은 시간 간격으로 촬영한 사진이 존재하여 다양성이 부족하며, 다른 벌레가 같은 폴더에 있는 경우도 있음.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부족한 데이터를 보충하는 과정에서 검색엔진의 이용. 참고논문인 아이피102 데이터와 달리 레이블링 과정에서 전문적인 도움을 받지 못함. 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▪"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 셋에 대한 더 정확한 정의가 필요</a:t>
            </a:r>
            <a:endParaRPr b="1"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유충, 성충 그리고 그 사이에 있는 해충들의 성장 단계 구분의 필요성</a:t>
            </a:r>
            <a:endParaRPr b="1"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▪"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더 정리가 잘된 데이터 셋을 기반으로 재시도를 해볼 필요가 있음</a:t>
            </a:r>
            <a:endParaRPr b="1"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5364000" y="7716525"/>
            <a:ext cx="14609400" cy="20175900"/>
          </a:xfrm>
          <a:prstGeom prst="roundRect">
            <a:avLst>
              <a:gd fmla="val 1948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392331" y="7240275"/>
            <a:ext cx="30393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825" lIns="143675" spcFirstLastPara="1" rIns="143675" wrap="square" tIns="718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Results </a:t>
            </a:r>
            <a:endParaRPr b="1" sz="5000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0"/>
            <a:ext cx="837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0"/>
            <a:ext cx="837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77550" y="26703026"/>
            <a:ext cx="142056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첫 번째 접근 방법으로, Faster RCNN 모델을 사용하여 구현 시도.</a:t>
            </a:r>
            <a:endParaRPr b="1" sz="2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899795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data의 부족으로 인하여, data augmentat</a:t>
            </a: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ion을 사용하여 보완 시도.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899795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Layers로 VGG16을 이용.  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899795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IP102 Dataset으로 VGG16을 학습시킨 후, Faster RCNN의 </a:t>
            </a: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Layer의 가중치 초기값으로 사용하여 전이학습 시도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899795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256, Learning rate 0.0001, Weights decay 0.0001, Momentum 0.9, Learning rate decay 0.1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354472" y="8202930"/>
            <a:ext cx="13754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Noto Sans Symbols"/>
              <a:buChar char="▪"/>
            </a:pPr>
            <a:r>
              <a:rPr b="1" lang="en-US" sz="3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RCNN</a:t>
            </a:r>
            <a:endParaRPr b="1" sz="3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86375" y="7716525"/>
            <a:ext cx="14619000" cy="5540400"/>
          </a:xfrm>
          <a:prstGeom prst="roundRect">
            <a:avLst>
              <a:gd fmla="val 4838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590675" y="7240275"/>
            <a:ext cx="19146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825" lIns="143675" spcFirstLastPara="1" rIns="143675" wrap="square" tIns="718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Goals</a:t>
            </a:r>
            <a:endParaRPr b="1" sz="4800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01040" y="8202930"/>
            <a:ext cx="13774500" cy="6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3200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78500" y="19157775"/>
            <a:ext cx="14619600" cy="6192600"/>
          </a:xfrm>
          <a:prstGeom prst="roundRect">
            <a:avLst>
              <a:gd fmla="val 4838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5354172" y="18132425"/>
            <a:ext cx="137547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Noto Sans Symbols"/>
              <a:buChar char="▪"/>
            </a:pPr>
            <a:r>
              <a:rPr b="1" lang="en-US" sz="3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Net</a:t>
            </a:r>
            <a:endParaRPr b="1" sz="3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Noto Sans Symbols"/>
              <a:buNone/>
            </a:pPr>
            <a:r>
              <a:t/>
            </a:r>
            <a:endParaRPr b="1" sz="3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340845" y="18734950"/>
            <a:ext cx="2026800" cy="8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5000"/>
              <a:buFont typeface="Malgun Gothic"/>
              <a:buNone/>
            </a:pPr>
            <a:r>
              <a:rPr b="1" lang="en-US" sz="5000" cap="none" strike="noStrike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Data</a:t>
            </a:r>
            <a:endParaRPr b="1" sz="5000" cap="none" strike="noStrike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77550" y="33326750"/>
            <a:ext cx="14205600" cy="7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의 부족 및 성보화학의 요청으로, Mob</a:t>
            </a:r>
            <a:r>
              <a:rPr b="1" lang="en-US" sz="2200" u="sng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 Net을 통하여 스마트폰에서 on device object detection의 시도.</a:t>
            </a:r>
            <a:endParaRPr b="1" sz="2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699" lvl="0" marL="442594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On-device에서 object detection을 돌리기 위해선 모델의 경량화가 필요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Google의 Tensorflow Lite 및 소스 코드 지원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699" lvl="0" marL="442594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사용된 Hyperparameters: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rate: 0.001, Learning Rate Decay every 5000 steps by 0.5, # of steps: 43317 steps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classes for detection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Augmentation: Random horizontal flip, Random Crop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699" lvl="0" marL="442594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ssd-mobilenet-v2 -&gt; checkpoint file 생성 -&gt; inference file(.pb) 생성 -&gt; tflite 파일 export -&gt; android studio -&gt; apk file 빌드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590047" y="13476888"/>
            <a:ext cx="3343800" cy="10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5000"/>
              <a:buFont typeface="Malgun Gothic"/>
              <a:buNone/>
            </a:pPr>
            <a:r>
              <a:rPr b="1" lang="en-US" sz="5000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Approach</a:t>
            </a:r>
            <a:endParaRPr b="1" sz="5000" cap="none" strike="noStrike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5289525" y="36694606"/>
            <a:ext cx="14618400" cy="4359300"/>
          </a:xfrm>
          <a:prstGeom prst="roundRect">
            <a:avLst>
              <a:gd fmla="val 3689" name="adj"/>
            </a:avLst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ulim"/>
              <a:buNone/>
            </a:pPr>
            <a:r>
              <a:t/>
            </a:r>
            <a:endParaRPr b="0" sz="2600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495620" y="37133617"/>
            <a:ext cx="142062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0" lang="en-US" sz="1800" u="sng" cap="none" strike="noStrike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https://arxiv.org/abs/1709.06871</a:t>
            </a:r>
            <a:r>
              <a:rPr b="0" lang="en-US" sz="1800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(데이터 사용 시 추가 요구)</a:t>
            </a:r>
            <a:endParaRPr b="0" sz="1800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lang="en-US" sz="1800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Artificial Intelligence: A Modern Approach, 3rd Ed. ,Peter Norvig and Stuart J. Russell</a:t>
            </a:r>
            <a:endParaRPr b="0" sz="1800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lang="en-US" sz="1800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ASR Lectures 4&amp;5(Hidden Markov Models and Gaussian Mixture Models), Hirosh Shimodara and Steve Renals, January 2017</a:t>
            </a:r>
            <a:endParaRPr b="0" sz="1800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u="sng">
                <a:hlinkClick r:id="rId6"/>
              </a:rPr>
              <a:t>https://github.com/tensorflow/models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u="sng">
                <a:hlinkClick r:id="rId7"/>
              </a:rPr>
              <a:t>https://github.com/endernewton/tf-faster-rcnn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Xiaoping Wu, College of Computer Science, Nankai University, Tianjin, China, School of Computer Science and Informatics, Cardiff University, Cardiff, UK. IP102: A Large-Scale Benchmark Dataset for Insect Pest Recognition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Mark Sandler Andrew Howard Menglong Zhu Andrey Zhmoginov Liang-Chieh Chen Google Inc. MobileNetV2: Inverted Residuals and Linear Bottlenecks</a:t>
            </a:r>
            <a:endParaRPr sz="1800"/>
          </a:p>
          <a:p>
            <a:pPr indent="0" lvl="0" marL="18161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777777"/>
              </a:buClr>
              <a:buSzPts val="3200"/>
              <a:buFont typeface="Arial"/>
              <a:buNone/>
            </a:pPr>
            <a:r>
              <a:t/>
            </a:r>
            <a:endParaRPr b="0" sz="3200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6017874" y="36239323"/>
            <a:ext cx="5784900" cy="81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1750" lIns="143500" spcFirstLastPara="1" rIns="14350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5000"/>
              <a:buFont typeface="Malgun Gothic"/>
              <a:buNone/>
            </a:pPr>
            <a:r>
              <a:rPr b="1" lang="en-US" sz="4300" cap="none" strike="noStrike">
                <a:solidFill>
                  <a:srgbClr val="1126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 &amp; Citation</a:t>
            </a:r>
            <a:endParaRPr b="1" sz="4300" cap="none" strike="noStrike">
              <a:solidFill>
                <a:srgbClr val="1126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550" y="29590900"/>
            <a:ext cx="6553298" cy="3371400"/>
          </a:xfrm>
          <a:prstGeom prst="rect">
            <a:avLst/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28947" y="29586297"/>
            <a:ext cx="6556248" cy="3374136"/>
          </a:xfrm>
          <a:prstGeom prst="rect">
            <a:avLst/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"/>
          <p:cNvSpPr/>
          <p:nvPr/>
        </p:nvSpPr>
        <p:spPr>
          <a:xfrm>
            <a:off x="630925" y="8192488"/>
            <a:ext cx="13775100" cy="5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noAutofit/>
          </a:bodyPr>
          <a:lstStyle/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263F"/>
              </a:buClr>
              <a:buSzPts val="2200"/>
              <a:buFont typeface="Noto Sans Symbols"/>
              <a:buChar char="▪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 농민들에게 작물에 기생하는 해충을 진단할 수 있는 방법이 많지 않다. 현재 대중적으로 사용되는 해충 진단 방법은: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인터넷(e.g. 농사로)을  참고하여 육안으로 진단 혹은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전문 연구소에 진단 의뢰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와 같은 방법들이 있지만, 이러한 방법들은 농민들이 빠르고 정확하게 해충을 진단하는데에 있어서 불편함을 야기한다.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따라서 이러한 문제점을 해결하고자 해충 진단 딥러닝 네트워크를 훈련 시키고 이후 만들어질 수 있는 해충 진단 프로그램의 가능성을 검증한다.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685450" y="14443900"/>
            <a:ext cx="137745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세분화된 목표 설정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IP102 Dataset을 활용한 Insect Detection에 대한 가능성 검증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성보화학에서 주어진 각 종류별의 Insect Data 확보 및 Annotation 작업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딥러닝 모델 검증 및 테스팅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+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간단한 모바일 데모 어플리케이션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572938" y="9662927"/>
            <a:ext cx="4588501" cy="299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74838" y="9660400"/>
            <a:ext cx="4590289" cy="299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15538464" y="9020713"/>
            <a:ext cx="4588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 b="1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0429864" y="9029363"/>
            <a:ext cx="4588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 Data</a:t>
            </a:r>
            <a:endParaRPr b="1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5465908" y="12924659"/>
            <a:ext cx="142056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18161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mAP 0.5</a:t>
            </a:r>
            <a:endParaRPr b="1" sz="2200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 augmentat</a:t>
            </a: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 없이, raw data로 학습 (90000 iteration)  : 52.28%</a:t>
            </a:r>
            <a:endParaRPr b="0" sz="2200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 augmentation을 통하여 학습 (85000 iteration) : 62.62%</a:t>
            </a:r>
            <a:endParaRPr b="0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IP102 데이터로 학습시킨 Convolut</a:t>
            </a: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 layer + 데이터 augmentation (90000 iteration) : 49.02%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IP102 데이터로 학습시킨 Convolut</a:t>
            </a:r>
            <a:r>
              <a:rPr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 layer + 데이터 augmentation (150000 iteration) : 52.35%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Char char="○"/>
            </a:pPr>
            <a:r>
              <a:t/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174138" y="9660400"/>
            <a:ext cx="4590287" cy="299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>
            <a:off x="25210389" y="9005863"/>
            <a:ext cx="4588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750" lIns="143500" spcFirstLastPara="1" rIns="143500" wrap="square" tIns="71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IP102</a:t>
            </a:r>
            <a:r>
              <a:rPr b="1" lang="en-US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Aug Data</a:t>
            </a:r>
            <a:endParaRPr b="1" sz="2200" cap="none" strike="noStrike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16475" y="15500225"/>
            <a:ext cx="39909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673488" y="15373237"/>
            <a:ext cx="3674426" cy="264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113975" y="15364188"/>
            <a:ext cx="3674425" cy="2658251"/>
          </a:xfrm>
          <a:prstGeom prst="rect">
            <a:avLst/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09250" y="19760000"/>
            <a:ext cx="5784900" cy="453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8309250" y="24438200"/>
            <a:ext cx="5784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IP102 Dataset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1050" y="19752051"/>
            <a:ext cx="7149625" cy="51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113984" y="19388313"/>
            <a:ext cx="3343801" cy="687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25113963" y="26525988"/>
            <a:ext cx="3343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삼성 갤럭시 S8+ 기종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ssd_mobilenetv2_coco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6930" y="34086455"/>
            <a:ext cx="6139801" cy="2389175"/>
          </a:xfrm>
          <a:prstGeom prst="rect">
            <a:avLst/>
          </a:prstGeom>
          <a:noFill/>
          <a:ln cap="flat" cmpd="sng" w="63500">
            <a:solidFill>
              <a:srgbClr val="1E464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"/>
          <p:cNvSpPr txBox="1"/>
          <p:nvPr/>
        </p:nvSpPr>
        <p:spPr>
          <a:xfrm>
            <a:off x="7294400" y="35248875"/>
            <a:ext cx="7090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Performance comparison of MobileNetV2 + SSDLite and other realtime detectors on the COCO dataset object detection task.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6578438" y="24736675"/>
            <a:ext cx="3113925" cy="2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577438" y="24656300"/>
            <a:ext cx="3187176" cy="29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6017877" y="18878800"/>
            <a:ext cx="7690318" cy="3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323775" y="21917600"/>
            <a:ext cx="3528000" cy="28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0126975" y="22047625"/>
            <a:ext cx="3772906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25773525" y="5403100"/>
            <a:ext cx="3990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자유전공학부 유주승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컴퓨터공학부 김경문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이신목</dc:creator>
</cp:coreProperties>
</file>