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EE92-7F71-4D5B-8A94-FF4289CB5022}" type="datetimeFigureOut">
              <a:rPr lang="ko-KR" altLang="en-US" smtClean="0"/>
              <a:pPr/>
              <a:t>2009-05-13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8FC1-B234-4FA5-AE7D-E05D9AED8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프로그램 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5/16</a:t>
            </a:r>
          </a:p>
          <a:p>
            <a:r>
              <a:rPr lang="ko-KR" altLang="en-US" dirty="0" err="1" smtClean="0"/>
              <a:t>성삼</a:t>
            </a:r>
            <a:r>
              <a:rPr lang="ko-KR" altLang="en-US" dirty="0" err="1"/>
              <a:t>선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593" y="571480"/>
            <a:ext cx="4572000" cy="61436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:</a:t>
            </a:r>
          </a:p>
          <a:p>
            <a:r>
              <a:rPr lang="en-US" altLang="ko-KR" sz="800" dirty="0"/>
              <a:t>:</a:t>
            </a:r>
            <a:endParaRPr lang="en-US" altLang="ko-KR" sz="800" dirty="0" smtClean="0"/>
          </a:p>
          <a:p>
            <a:r>
              <a:rPr lang="en-US" altLang="ko-KR" sz="800" dirty="0" smtClean="0"/>
              <a:t>Result of calculation of MES</a:t>
            </a:r>
          </a:p>
          <a:p>
            <a:r>
              <a:rPr lang="en-US" altLang="ko-KR" sz="800" dirty="0" smtClean="0"/>
              <a:t># combination: one of all possible cases generated by </a:t>
            </a:r>
            <a:r>
              <a:rPr lang="en-US" altLang="ko-KR" sz="800" dirty="0" err="1" smtClean="0"/>
              <a:t>paralogous</a:t>
            </a:r>
            <a:r>
              <a:rPr lang="en-US" altLang="ko-KR" sz="800" dirty="0" smtClean="0"/>
              <a:t> sequences.</a:t>
            </a:r>
          </a:p>
          <a:p>
            <a:r>
              <a:rPr lang="en-US" altLang="ko-KR" sz="800" dirty="0" smtClean="0"/>
              <a:t># MES: the minimum evolution score of a </a:t>
            </a:r>
            <a:r>
              <a:rPr lang="en-US" altLang="ko-KR" sz="800" dirty="0" err="1" smtClean="0"/>
              <a:t>phylogenetic</a:t>
            </a:r>
            <a:r>
              <a:rPr lang="en-US" altLang="ko-KR" sz="800" dirty="0" smtClean="0"/>
              <a:t> tree comprising the sequences of </a:t>
            </a:r>
            <a:r>
              <a:rPr lang="en-US" altLang="ko-KR" sz="800" dirty="0" err="1" smtClean="0"/>
              <a:t>backbone_list</a:t>
            </a:r>
            <a:r>
              <a:rPr lang="en-US" altLang="ko-KR" sz="800" dirty="0" smtClean="0"/>
              <a:t> and a combination.</a:t>
            </a:r>
          </a:p>
          <a:p>
            <a:r>
              <a:rPr lang="en-US" altLang="ko-KR" sz="800" dirty="0" smtClean="0"/>
              <a:t># </a:t>
            </a:r>
            <a:r>
              <a:rPr lang="en-US" altLang="ko-KR" sz="800" dirty="0" err="1" smtClean="0"/>
              <a:t>diff_MES</a:t>
            </a:r>
            <a:r>
              <a:rPr lang="en-US" altLang="ko-KR" sz="800" dirty="0" smtClean="0"/>
              <a:t>: the difference of scores between two </a:t>
            </a:r>
            <a:r>
              <a:rPr lang="en-US" altLang="ko-KR" sz="800" dirty="0" err="1" smtClean="0"/>
              <a:t>phylogenetic</a:t>
            </a:r>
            <a:r>
              <a:rPr lang="en-US" altLang="ko-KR" sz="800" dirty="0" smtClean="0"/>
              <a:t> trees; one consists of the sequences of </a:t>
            </a:r>
            <a:r>
              <a:rPr lang="en-US" altLang="ko-KR" sz="800" dirty="0" err="1" smtClean="0"/>
              <a:t>backbone_list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the other consists of the sequences of </a:t>
            </a:r>
            <a:r>
              <a:rPr lang="en-US" altLang="ko-KR" sz="800" dirty="0" err="1" smtClean="0"/>
              <a:t>backbone_list</a:t>
            </a:r>
            <a:r>
              <a:rPr lang="en-US" altLang="ko-KR" sz="800" dirty="0" smtClean="0"/>
              <a:t> and a combination.</a:t>
            </a:r>
          </a:p>
          <a:p>
            <a:r>
              <a:rPr lang="en-US" altLang="ko-KR" sz="800" dirty="0" smtClean="0"/>
              <a:t># * indicates a minimum of MES.</a:t>
            </a:r>
          </a:p>
          <a:p>
            <a:r>
              <a:rPr lang="en-US" altLang="ko-KR" sz="800" dirty="0" smtClean="0"/>
              <a:t>&gt;index	combination			MES	</a:t>
            </a:r>
            <a:r>
              <a:rPr lang="en-US" altLang="ko-KR" sz="800" dirty="0" err="1" smtClean="0"/>
              <a:t>diff_MES</a:t>
            </a:r>
            <a:endParaRPr lang="en-US" altLang="ko-KR" sz="800" dirty="0" smtClean="0"/>
          </a:p>
          <a:p>
            <a:r>
              <a:rPr lang="en-US" altLang="ko-KR" sz="800" dirty="0" smtClean="0"/>
              <a:t>*	[S22_Shss]	S17_Sxls,S16_Sbvs,S10_Sdgs,S31_Seqs,S1_Srns,S6_Smms,S26_Sofs	0.87874	0.14091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&gt;List of </a:t>
            </a:r>
            <a:r>
              <a:rPr lang="en-US" altLang="ko-KR" sz="800" b="1" dirty="0" err="1" smtClean="0">
                <a:solidFill>
                  <a:schemeClr val="accent5">
                    <a:lumMod val="75000"/>
                  </a:schemeClr>
                </a:solidFill>
              </a:rPr>
              <a:t>orthologous</a:t>
            </a:r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 sequences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S14_Stzs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S18_Sggs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S13_Slus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S7_Seks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S9_Srus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S4_Soks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S21_Sxps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S11_Sxns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S27_Sios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S32_Sgbs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S28_Soqs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S22_Shss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S5_Sees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S30_Sfes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S17_Sxls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S33_Sxls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S16_Sbvs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S19_Sbvs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S10_Sdgs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S31_Seqs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S12_Seqs</a:t>
            </a:r>
          </a:p>
          <a:p>
            <a:r>
              <a:rPr lang="en-US" altLang="ko-KR" sz="800" b="1" dirty="0" smtClean="0">
                <a:solidFill>
                  <a:schemeClr val="accent2"/>
                </a:solidFill>
              </a:rPr>
              <a:t>S1_Srns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S24_Srns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S29_Srns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S6_Smms</a:t>
            </a:r>
          </a:p>
          <a:p>
            <a:r>
              <a:rPr lang="en-US" altLang="ko-KR" sz="800" b="1" dirty="0" smtClean="0">
                <a:solidFill>
                  <a:schemeClr val="accent5">
                    <a:lumMod val="75000"/>
                  </a:schemeClr>
                </a:solidFill>
              </a:rPr>
              <a:t>S26_Sofs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&gt;Missed gene in the list of </a:t>
            </a:r>
            <a:r>
              <a:rPr lang="en-US" altLang="ko-KR" sz="800" dirty="0" err="1" smtClean="0"/>
              <a:t>orthologous</a:t>
            </a:r>
            <a:r>
              <a:rPr lang="en-US" altLang="ko-KR" sz="800" dirty="0" smtClean="0"/>
              <a:t> sequences</a:t>
            </a:r>
          </a:p>
          <a:p>
            <a:r>
              <a:rPr lang="en-US" altLang="ko-KR" sz="800" dirty="0" smtClean="0"/>
              <a:t>:</a:t>
            </a:r>
          </a:p>
          <a:p>
            <a:r>
              <a:rPr lang="en-US" altLang="ko-KR" sz="800" dirty="0"/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30063" y="571480"/>
            <a:ext cx="4319218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accent2"/>
                </a:solidFill>
              </a:rPr>
              <a:t>rn_ENSRNOP00000044267_S_rns   	S1_Srns                       </a:t>
            </a:r>
          </a:p>
          <a:p>
            <a:r>
              <a:rPr lang="en-US" altLang="ko-KR" sz="800" dirty="0" smtClean="0"/>
              <a:t>mm_ENSMUSP00000063784_S_mms   	S2_Smms            </a:t>
            </a:r>
          </a:p>
          <a:p>
            <a:r>
              <a:rPr lang="en-US" altLang="ko-KR" sz="800" dirty="0" smtClean="0"/>
              <a:t>dg_ENSCAFP00000004649_S_dgs   	S3_Sdgs                       </a:t>
            </a:r>
          </a:p>
          <a:p>
            <a:r>
              <a:rPr lang="en-US" altLang="ko-KR" sz="800" dirty="0" smtClean="0"/>
              <a:t>ok_ENSOCUP00000000108_S_oks   	S4_Soks                       </a:t>
            </a:r>
          </a:p>
          <a:p>
            <a:r>
              <a:rPr lang="en-US" altLang="ko-KR" sz="800" dirty="0" smtClean="0"/>
              <a:t>ee_ENSETEP00000000130_S_ees   	S5_Sees                       </a:t>
            </a:r>
          </a:p>
          <a:p>
            <a:r>
              <a:rPr lang="en-US" altLang="ko-KR" sz="800" dirty="0" smtClean="0"/>
              <a:t>mm_ENSMUSP00000066902_S_mms   	S6_Smms                       </a:t>
            </a:r>
          </a:p>
          <a:p>
            <a:r>
              <a:rPr lang="en-US" altLang="ko-KR" sz="800" dirty="0" smtClean="0"/>
              <a:t>ek_ENSEEUP00000006106_S_eks   	S7_Seks                       </a:t>
            </a:r>
          </a:p>
          <a:p>
            <a:r>
              <a:rPr lang="en-US" altLang="ko-KR" sz="800" dirty="0" smtClean="0"/>
              <a:t>dg_ENSCAFP00000004650_S_dgs   	S8_Sdgs</a:t>
            </a:r>
          </a:p>
          <a:p>
            <a:r>
              <a:rPr lang="en-US" altLang="ko-KR" sz="800" dirty="0" smtClean="0"/>
              <a:t>:</a:t>
            </a:r>
          </a:p>
          <a:p>
            <a:r>
              <a:rPr lang="en-US" altLang="ko-KR" sz="800" dirty="0"/>
              <a:t>: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728564" y="2194896"/>
            <a:ext cx="431921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&gt;rn_ENSRNOP00000044267_S_rns</a:t>
            </a:r>
          </a:p>
          <a:p>
            <a:r>
              <a:rPr lang="en-US" altLang="ko-KR" sz="800" dirty="0" smtClean="0"/>
              <a:t>PGCPGMWDNITCWKPAQVGEMVLVSCPEVFR-IFNPDQVWMTETIGDSG-----FADSNSLEITDMGVVGRNCTEDGWSE</a:t>
            </a:r>
          </a:p>
          <a:p>
            <a:r>
              <a:rPr lang="en-US" altLang="ko-KR" sz="800" dirty="0" smtClean="0"/>
              <a:t>PFPHYFDACGFDDYEP-ESGDQDYYYLSVKALYTVGYSTSLATLTTAMVILCRFRKLHCTRNFIHMNLFVSFMLRAISVF</a:t>
            </a:r>
          </a:p>
          <a:p>
            <a:r>
              <a:rPr lang="en-US" altLang="ko-KR" sz="800" dirty="0" smtClean="0"/>
              <a:t>IKDWILYAEQDSSHCFVSTVECKAVMVFFHYCVVSNYFWLFIEGLYLFTLLVETFFPERRYFYWYTIIGWGTPTVCVTVW</a:t>
            </a:r>
          </a:p>
          <a:p>
            <a:r>
              <a:rPr lang="en-US" altLang="ko-KR" sz="800" dirty="0" smtClean="0"/>
              <a:t>AVLRLYFDDAGCWDMNDSTALWWVIKGPVVGSIMVNFVLFIGIIIILVQKLQSPDMGGNESSIYLR--------------</a:t>
            </a:r>
          </a:p>
          <a:p>
            <a:r>
              <a:rPr lang="en-US" altLang="ko-KR" sz="800" dirty="0" smtClean="0"/>
              <a:t>------------------------------------------LARSTLLLIPLFGIHYTVFAFSPENVSKRERLVFELGL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&gt;mm_ENSMUSP00000063784_S_mms</a:t>
            </a:r>
          </a:p>
          <a:p>
            <a:r>
              <a:rPr lang="en-US" altLang="ko-KR" sz="800" dirty="0" smtClean="0"/>
              <a:t>PGCPGMWDNITCWKPAQIGEMVLVSCPEVFR-IFNPDQVWMTETIGDSG-----FADSNSLEITDMGVVGRNCTEDGWSE</a:t>
            </a:r>
          </a:p>
          <a:p>
            <a:r>
              <a:rPr lang="en-US" altLang="ko-KR" sz="800" dirty="0" smtClean="0"/>
              <a:t>PFPHYFDACGFDDYEP-ESGDQDYYYLSVKALYTVGYSTSLVTLTTAMVILCRFRKLHCTRNFIHMNLFVSFMLRAISVF</a:t>
            </a:r>
          </a:p>
          <a:p>
            <a:r>
              <a:rPr lang="en-US" altLang="ko-KR" sz="800" dirty="0" smtClean="0"/>
              <a:t>IKDWILYAEQDSSHCFVSTVECKAVMVFFHYCVVSNYFWLFIEGLYLFTLLVETFFPERRYFYWYTIIGWGTPTVCVTVW</a:t>
            </a:r>
          </a:p>
          <a:p>
            <a:r>
              <a:rPr lang="en-US" altLang="ko-KR" sz="800" dirty="0" smtClean="0"/>
              <a:t>AVLRLYFDDAGCWDMNDSTALWWVIKGPVVGSIMVNFVLFIGIIIILVQKLQSPDMGGNESSIYFSCVQKCYCKPQRAQQ</a:t>
            </a:r>
          </a:p>
          <a:p>
            <a:r>
              <a:rPr lang="en-US" altLang="ko-KR" sz="800" dirty="0" smtClean="0"/>
              <a:t>HSCKMSELSTITLR----------------------------LARSTLLLIPLFGIHYTVFAFSPENVSKRERLVFELGL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&gt;dg_ENSCAFP00000004649_S_dgs</a:t>
            </a:r>
          </a:p>
          <a:p>
            <a:r>
              <a:rPr lang="en-US" altLang="ko-KR" sz="800" dirty="0" smtClean="0"/>
              <a:t>SGCPGMWDNLTCWKPARVGEMVLVSCPELFRIFNPDQVWELETIDREFD-----FPDTNSLDLSDMRVVSRNCTEDGWSE</a:t>
            </a:r>
          </a:p>
          <a:p>
            <a:r>
              <a:rPr lang="en-US" altLang="ko-KR" sz="800" dirty="0" smtClean="0"/>
              <a:t>PFPHYVDACGFDEYDEYEPGDQDYYYLSVKALYTVGYSTSLVTLTTAMVILCRFRKLHCTRNFIHMNLFVSFMLRAISVF</a:t>
            </a:r>
          </a:p>
          <a:p>
            <a:r>
              <a:rPr lang="en-US" altLang="ko-KR" sz="800" dirty="0" smtClean="0"/>
              <a:t>IKDWILYAEQDSNHCFVSTVECKAIMVFFHYCVVSNYFWLFIEGLYLFTLLVETFFPERRYFYWYTIIGWGTPTVCVSVW</a:t>
            </a:r>
          </a:p>
          <a:p>
            <a:r>
              <a:rPr lang="en-US" altLang="ko-KR" sz="800" dirty="0" smtClean="0"/>
              <a:t>AMLRLYFDDTGCWDMNDNTALWWVIKGPVVGSIMVNFVLFIGIIVILVQKLQSPDMGGNESSIYFS--------------</a:t>
            </a:r>
          </a:p>
          <a:p>
            <a:r>
              <a:rPr lang="en-US" altLang="ko-KR" sz="800" dirty="0" smtClean="0"/>
              <a:t>--------------CVQKCYCKPQRAQQHSCKMSELSTITLRLARSTLLLIPLFGIHYTVFAFSPENVSKRERLVFELGL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:</a:t>
            </a:r>
          </a:p>
          <a:p>
            <a:r>
              <a:rPr lang="en-US" altLang="ko-KR" sz="800" dirty="0"/>
              <a:t>: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214290"/>
            <a:ext cx="191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S22_Shss_tot.out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86314" y="186142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input.aln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6314" y="21429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input.idx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8926" y="57750"/>
            <a:ext cx="161454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파일들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034" y="785794"/>
            <a:ext cx="457200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800" dirty="0" smtClean="0"/>
              <a:t>&gt;rn_ENSRNOP00000044267_S_rns</a:t>
            </a:r>
          </a:p>
          <a:p>
            <a:r>
              <a:rPr lang="en-US" altLang="ko-KR" sz="800" dirty="0" smtClean="0"/>
              <a:t>PGCPGMWDNITCWKPAQVGEMVLVSCPEVFR-IFNPDQVWMTETIGDSG-----FADSNSLEITDMGVVGRNCTEDGWSE</a:t>
            </a:r>
          </a:p>
          <a:p>
            <a:r>
              <a:rPr lang="en-US" altLang="ko-KR" sz="800" dirty="0" smtClean="0"/>
              <a:t>PFPHYFDACGFDDYEP-ESGDQDYYYLSVKALYTVGYSTSLATLTTAMVILCRFRKLHCTRNFIHMNLFVSFMLRAISVF</a:t>
            </a:r>
          </a:p>
          <a:p>
            <a:r>
              <a:rPr lang="en-US" altLang="ko-KR" sz="800" dirty="0" smtClean="0"/>
              <a:t>IKDWILYAEQDSSHCFVSTVECKAVMVFFHYCVVSNYFWLFIEGLYLFTLLVETFFPERRYFYWYTIIGWGTPTVCVTVW</a:t>
            </a:r>
          </a:p>
          <a:p>
            <a:r>
              <a:rPr lang="en-US" altLang="ko-KR" sz="800" dirty="0" smtClean="0"/>
              <a:t>AVLRLYFDDAGCWDMNDSTALWWVIKGPVVGSIMVNFVLFIGIIIILVQKLQSPDMGGNESSIYLR--------------</a:t>
            </a:r>
          </a:p>
          <a:p>
            <a:r>
              <a:rPr lang="en-US" altLang="ko-KR" sz="800" dirty="0" smtClean="0"/>
              <a:t>------------------------------------------LARSTLLLIPLFGIHYTVFAFSPENVSKRERLVFELGL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&gt;ok_ENSOCUP00000000108_S_oks</a:t>
            </a:r>
          </a:p>
          <a:p>
            <a:r>
              <a:rPr lang="en-US" altLang="ko-KR" sz="800" dirty="0" smtClean="0"/>
              <a:t>PGCPGMWDNITCWKPAHVGEMVLVSCPELFR-IFNPDQAWETDTIGEFD-----FAESTSLDLADMGVVSRNCTEDGWSE</a:t>
            </a:r>
          </a:p>
          <a:p>
            <a:r>
              <a:rPr lang="en-US" altLang="ko-KR" sz="800" dirty="0" smtClean="0"/>
              <a:t>PFPHYFDACGFDEYES-EPGDQDYYYLSVKALYTVGYSTSLVTLTTAMVILCRFRKLHCTRNFIHMNLFVSFMLRAISVF</a:t>
            </a:r>
          </a:p>
          <a:p>
            <a:r>
              <a:rPr lang="en-US" altLang="ko-KR" sz="800" dirty="0" smtClean="0"/>
              <a:t>IKDWILYAEQDSNHCFVSTVECKAVMVFFHYCVVSNYFWLFIEGLYLFTLLVETFFPERRYFYWYTMIGWGTPTVCVAVW</a:t>
            </a:r>
          </a:p>
          <a:p>
            <a:r>
              <a:rPr lang="en-US" altLang="ko-KR" sz="800" dirty="0" smtClean="0"/>
              <a:t>ATLRLYFDDTGCWDMNDSTALWWVIKGPVVASIMVNFVLFIGIIIILVQKLQSPDTGGNESSIYLR--------------</a:t>
            </a:r>
          </a:p>
          <a:p>
            <a:r>
              <a:rPr lang="en-US" altLang="ko-KR" sz="800" dirty="0" smtClean="0"/>
              <a:t>------------------------------------------LARSTLLLIPLFGIHYTVFAFSPENVSKRERLVFELGL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&gt;ee_ENSETEP00000000130_S_ees</a:t>
            </a:r>
          </a:p>
          <a:p>
            <a:r>
              <a:rPr lang="en-US" altLang="ko-KR" sz="800" dirty="0" smtClean="0"/>
              <a:t>PGCPGMWDNITCWKPAHVGEMVLVSCPELFR-IFNPDPAWETESIGESD-----FDDSNSLGLSDTGVVSRNCTEEGWSE</a:t>
            </a:r>
          </a:p>
          <a:p>
            <a:r>
              <a:rPr lang="en-US" altLang="ko-KR" sz="800" dirty="0" smtClean="0"/>
              <a:t>PFPHYFDACGFAEYEY-ETGDQDYYYLSVKALYTVGYSTSLVTLTTAMVILCRFRKLHCTRNFIHMNLFVSFMLRAISVF</a:t>
            </a:r>
          </a:p>
          <a:p>
            <a:r>
              <a:rPr lang="en-US" altLang="ko-KR" sz="800" dirty="0" smtClean="0"/>
              <a:t>IKDWILYAEQDNNHCFISTVECKAIMVFFHYCVVSNYFWLFIEGLYLFTLLVETFFPERRYFYWYTIIGWRTPTVCVTVW</a:t>
            </a:r>
          </a:p>
          <a:p>
            <a:r>
              <a:rPr lang="en-US" altLang="ko-KR" sz="800" dirty="0" smtClean="0"/>
              <a:t>AVLRFYFDDSGCWDMNDNTALWWVIKGPVVGSIMVNFVLFVGIIVILVQKLQSPDMGGNES-------------------</a:t>
            </a:r>
          </a:p>
          <a:p>
            <a:r>
              <a:rPr lang="en-US" altLang="ko-KR" sz="800" dirty="0" smtClean="0"/>
              <a:t>---------SVYLR----------------------------LSRSTLLLIPLFGIHYTVFAFSPENVSKRERLVFELGL</a:t>
            </a:r>
          </a:p>
          <a:p>
            <a:r>
              <a:rPr lang="en-US" altLang="ko-KR" sz="800" dirty="0" smtClean="0"/>
              <a:t>GSFQ</a:t>
            </a:r>
          </a:p>
          <a:p>
            <a:r>
              <a:rPr lang="en-US" altLang="ko-KR" sz="800" dirty="0" smtClean="0"/>
              <a:t>&gt;mm_ENSMUSP00000066902_S_mms</a:t>
            </a:r>
          </a:p>
          <a:p>
            <a:r>
              <a:rPr lang="en-US" altLang="ko-KR" sz="800" dirty="0" smtClean="0"/>
              <a:t>PGCPGMWDNITCWKPAQIGEMVLVSCPEVFR-IFNPDQVWMTETIGDSG-----FADSNSLEITDMGVVGRNCTEDGWSE</a:t>
            </a:r>
          </a:p>
          <a:p>
            <a:r>
              <a:rPr lang="en-US" altLang="ko-KR" sz="800" dirty="0" smtClean="0"/>
              <a:t>PFPHYFDACGFDDYEP-ESGDQDYYYLSVKALYTVGYSTSLVTLTTAMVILCRFRKLHCTRNFIHMNLFVSFMLRAISVF</a:t>
            </a:r>
          </a:p>
          <a:p>
            <a:r>
              <a:rPr lang="en-US" altLang="ko-KR" sz="800" dirty="0" smtClean="0"/>
              <a:t>IKDWILYAEQDSSHCFVSTVECKAVMVFFHYCVVSNYFWLFIEGLYLFTLLVETFFPERRYFYWYTIIGWGTPTVCVTVW</a:t>
            </a:r>
          </a:p>
          <a:p>
            <a:r>
              <a:rPr lang="en-US" altLang="ko-KR" sz="800" dirty="0" smtClean="0"/>
              <a:t>AVLRLYFDDAGCWDMNDSTALWWVIKGPVVGSIMVNFVLFIGIIIILVQKLQSPDMGGNES-------------------</a:t>
            </a:r>
          </a:p>
          <a:p>
            <a:r>
              <a:rPr lang="en-US" altLang="ko-KR" sz="800" dirty="0" smtClean="0"/>
              <a:t>---------SIYLR----------------------------LARSTLLLIPLFGIHYTVFAFSPENVSKRERLVFELGL</a:t>
            </a:r>
          </a:p>
          <a:p>
            <a:r>
              <a:rPr lang="en-US" altLang="ko-KR" sz="800" dirty="0" smtClean="0"/>
              <a:t>GSFQ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85786" y="428604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newfile.fa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57750"/>
            <a:ext cx="160813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6015" y="228599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가 있어야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“S22_Shss_tot.out” </a:t>
            </a:r>
            <a:r>
              <a:rPr lang="ko-KR" altLang="en-US" dirty="0" smtClean="0"/>
              <a:t>파일에서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List of 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</a:rPr>
              <a:t>orthologous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 sequences 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로만 </a:t>
            </a:r>
            <a:r>
              <a:rPr lang="en-US" altLang="ko-KR" dirty="0" err="1" smtClean="0"/>
              <a:t>fasta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만드려고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r>
              <a:rPr lang="en-US" altLang="ko-KR" dirty="0" smtClean="0"/>
              <a:t>Sequence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파일</a:t>
            </a:r>
            <a:r>
              <a:rPr lang="en-US" altLang="ko-KR" dirty="0" smtClean="0"/>
              <a:t>(“</a:t>
            </a:r>
            <a:r>
              <a:rPr lang="en-US" altLang="ko-KR" dirty="0" smtClean="0"/>
              <a:t>input.aln”)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이름이 </a:t>
            </a:r>
            <a:r>
              <a:rPr lang="en-US" altLang="ko-KR" dirty="0" smtClean="0"/>
              <a:t>full name </a:t>
            </a:r>
            <a:r>
              <a:rPr lang="ko-KR" altLang="en-US" dirty="0" smtClean="0"/>
              <a:t>으로 정의 되어 있고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ID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full name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“index.idx” </a:t>
            </a:r>
            <a:r>
              <a:rPr lang="ko-KR" altLang="en-US" dirty="0" smtClean="0"/>
              <a:t>파일에 매칭되어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newfile.fa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새로운 </a:t>
            </a:r>
            <a:r>
              <a:rPr lang="en-US" altLang="ko-KR" dirty="0" err="1" smtClean="0"/>
              <a:t>fasta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 slim </a:t>
            </a:r>
            <a:r>
              <a:rPr lang="ko-KR" altLang="en-US" dirty="0" smtClean="0"/>
              <a:t>개수 구하기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714356"/>
            <a:ext cx="4572000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 smtClean="0"/>
              <a:t>format-version: 1.0</a:t>
            </a:r>
          </a:p>
          <a:p>
            <a:r>
              <a:rPr lang="en-US" altLang="ko-KR" sz="900" dirty="0" smtClean="0"/>
              <a:t>date: 27:09:2004 16:06</a:t>
            </a:r>
          </a:p>
          <a:p>
            <a:r>
              <a:rPr lang="en-US" altLang="ko-KR" sz="900" dirty="0" smtClean="0"/>
              <a:t>saved-by: </a:t>
            </a:r>
            <a:r>
              <a:rPr lang="en-US" altLang="ko-KR" sz="900" dirty="0" err="1" smtClean="0"/>
              <a:t>gwg</a:t>
            </a:r>
            <a:endParaRPr lang="en-US" altLang="ko-KR" sz="900" dirty="0" smtClean="0"/>
          </a:p>
          <a:p>
            <a:r>
              <a:rPr lang="en-US" altLang="ko-KR" sz="900" dirty="0" smtClean="0"/>
              <a:t>auto-generated-by: DAG-Edit 1.418</a:t>
            </a:r>
          </a:p>
          <a:p>
            <a:r>
              <a:rPr lang="en-US" altLang="ko-KR" sz="900" dirty="0" smtClean="0"/>
              <a:t>default-namespace: </a:t>
            </a:r>
            <a:r>
              <a:rPr lang="en-US" altLang="ko-KR" sz="900" dirty="0" err="1" smtClean="0"/>
              <a:t>gene_ontology</a:t>
            </a:r>
            <a:endParaRPr lang="en-US" altLang="ko-KR" sz="900" dirty="0" smtClean="0"/>
          </a:p>
          <a:p>
            <a:r>
              <a:rPr lang="en-US" altLang="ko-KR" sz="900" dirty="0" smtClean="0"/>
              <a:t>remark: </a:t>
            </a:r>
            <a:r>
              <a:rPr lang="en-US" altLang="ko-KR" sz="900" dirty="0" err="1" smtClean="0"/>
              <a:t>cvs</a:t>
            </a:r>
            <a:r>
              <a:rPr lang="en-US" altLang="ko-KR" sz="900" dirty="0" smtClean="0"/>
              <a:t> version: $Revision: 1.1 $</a:t>
            </a:r>
          </a:p>
          <a:p>
            <a:r>
              <a:rPr lang="en-US" altLang="ko-KR" sz="900" dirty="0" err="1" smtClean="0"/>
              <a:t>subsetdef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goslim_goa</a:t>
            </a:r>
            <a:r>
              <a:rPr lang="en-US" altLang="ko-KR" sz="900" dirty="0" smtClean="0"/>
              <a:t> "GOA GO slim"</a:t>
            </a:r>
          </a:p>
          <a:p>
            <a:r>
              <a:rPr lang="en-US" altLang="ko-KR" sz="900" dirty="0" err="1" smtClean="0"/>
              <a:t>subsetdef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goslim_yeast</a:t>
            </a:r>
            <a:r>
              <a:rPr lang="en-US" altLang="ko-KR" sz="900" dirty="0" smtClean="0"/>
              <a:t> "Yeast GO slim"</a:t>
            </a:r>
          </a:p>
          <a:p>
            <a:r>
              <a:rPr lang="en-US" altLang="ko-KR" sz="900" dirty="0" err="1" smtClean="0"/>
              <a:t>subsetdef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goslim_plant</a:t>
            </a:r>
            <a:r>
              <a:rPr lang="en-US" altLang="ko-KR" sz="900" dirty="0" smtClean="0"/>
              <a:t> "Plant GO slim"</a:t>
            </a:r>
          </a:p>
          <a:p>
            <a:r>
              <a:rPr lang="en-US" altLang="ko-KR" sz="900" dirty="0" err="1" smtClean="0"/>
              <a:t>subsetdef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goslim_generic</a:t>
            </a:r>
            <a:r>
              <a:rPr lang="en-US" altLang="ko-KR" sz="900" dirty="0" smtClean="0"/>
              <a:t> "Generic GO slim"</a:t>
            </a:r>
          </a:p>
          <a:p>
            <a:r>
              <a:rPr lang="en-US" altLang="ko-KR" sz="900" dirty="0" smtClean="0"/>
              <a:t>remark: </a:t>
            </a:r>
            <a:r>
              <a:rPr lang="en-US" altLang="ko-KR" sz="900" dirty="0" err="1" smtClean="0"/>
              <a:t>GO_Slim_name:GOA</a:t>
            </a:r>
            <a:r>
              <a:rPr lang="en-US" altLang="ko-KR" sz="900" dirty="0" smtClean="0"/>
              <a:t> and whole proteome analysis</a:t>
            </a:r>
          </a:p>
          <a:p>
            <a:r>
              <a:rPr lang="en-US" altLang="ko-KR" sz="900" dirty="0" smtClean="0"/>
              <a:t>remark: </a:t>
            </a:r>
            <a:r>
              <a:rPr lang="en-US" altLang="ko-KR" sz="900" dirty="0" err="1" smtClean="0"/>
              <a:t>GO_Slim_authors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N.Mulder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M.Pruess</a:t>
            </a:r>
            <a:endParaRPr lang="en-US" altLang="ko-KR" sz="900" dirty="0" smtClean="0"/>
          </a:p>
          <a:p>
            <a:r>
              <a:rPr lang="en-US" altLang="ko-KR" sz="900" dirty="0" smtClean="0"/>
              <a:t>remark: </a:t>
            </a:r>
            <a:r>
              <a:rPr lang="en-US" altLang="ko-KR" sz="900" dirty="0" err="1" smtClean="0"/>
              <a:t>GO_Slim_author_contact</a:t>
            </a:r>
            <a:r>
              <a:rPr lang="en-US" altLang="ko-KR" sz="900" dirty="0" smtClean="0"/>
              <a:t>: goa@ebi.ac.uk</a:t>
            </a:r>
          </a:p>
          <a:p>
            <a:r>
              <a:rPr lang="en-US" altLang="ko-KR" sz="900" dirty="0" smtClean="0"/>
              <a:t>remark: </a:t>
            </a:r>
            <a:r>
              <a:rPr lang="en-US" altLang="ko-KR" sz="900" dirty="0" err="1" smtClean="0"/>
              <a:t>GO_Slim_reference:Brief</a:t>
            </a:r>
            <a:r>
              <a:rPr lang="en-US" altLang="ko-KR" sz="900" dirty="0" smtClean="0"/>
              <a:t> Bioinform.3:285-295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[Term]</a:t>
            </a:r>
          </a:p>
          <a:p>
            <a:r>
              <a:rPr lang="en-US" altLang="ko-KR" sz="900" dirty="0" smtClean="0"/>
              <a:t>id: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GO:0000004</a:t>
            </a:r>
          </a:p>
          <a:p>
            <a:r>
              <a:rPr lang="en-US" altLang="ko-KR" sz="900" dirty="0" smtClean="0"/>
              <a:t>name: </a:t>
            </a:r>
            <a:r>
              <a:rPr lang="en-US" altLang="ko-KR" sz="900" dirty="0" err="1" smtClean="0"/>
              <a:t>biological_process</a:t>
            </a:r>
            <a:r>
              <a:rPr lang="en-US" altLang="ko-KR" sz="900" dirty="0" smtClean="0"/>
              <a:t> unknown</a:t>
            </a:r>
          </a:p>
          <a:p>
            <a:r>
              <a:rPr lang="en-US" altLang="ko-KR" sz="900" dirty="0" smtClean="0"/>
              <a:t>namespace: </a:t>
            </a:r>
            <a:r>
              <a:rPr lang="en-US" altLang="ko-KR" sz="900" b="1" dirty="0" smtClean="0">
                <a:solidFill>
                  <a:srgbClr val="C00000"/>
                </a:solidFill>
              </a:rPr>
              <a:t>process</a:t>
            </a:r>
          </a:p>
          <a:p>
            <a:r>
              <a:rPr lang="en-US" altLang="ko-KR" sz="900" dirty="0" smtClean="0"/>
              <a:t>def: "Used for the annotation of gene products whose process is not known or cannot be inferred." [</a:t>
            </a:r>
            <a:r>
              <a:rPr lang="en-US" altLang="ko-KR" sz="900" dirty="0" err="1" smtClean="0"/>
              <a:t>SGD:curators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goslim_generic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rgbClr val="C00000"/>
                </a:solidFill>
              </a:rPr>
              <a:t>subset: </a:t>
            </a:r>
            <a:r>
              <a:rPr lang="en-US" altLang="ko-KR" sz="900" b="1" dirty="0" err="1" smtClean="0">
                <a:solidFill>
                  <a:srgbClr val="C00000"/>
                </a:solidFill>
              </a:rPr>
              <a:t>goslim_goa</a:t>
            </a:r>
            <a:endParaRPr lang="en-US" altLang="ko-KR" sz="900" b="1" dirty="0" smtClean="0">
              <a:solidFill>
                <a:srgbClr val="C00000"/>
              </a:solidFill>
            </a:endParaRPr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goslim_plant</a:t>
            </a:r>
            <a:endParaRPr lang="en-US" altLang="ko-KR" sz="900" dirty="0" smtClean="0"/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goslim_yeast</a:t>
            </a:r>
            <a:endParaRPr lang="en-US" altLang="ko-KR" sz="900" dirty="0" smtClean="0"/>
          </a:p>
          <a:p>
            <a:r>
              <a:rPr lang="en-US" altLang="ko-KR" sz="900" dirty="0" err="1" smtClean="0"/>
              <a:t>is_a</a:t>
            </a:r>
            <a:r>
              <a:rPr lang="en-US" altLang="ko-KR" sz="900" dirty="0" smtClean="0"/>
              <a:t>: GO:0008150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[Term]</a:t>
            </a:r>
          </a:p>
          <a:p>
            <a:r>
              <a:rPr lang="en-US" altLang="ko-KR" sz="900" dirty="0" smtClean="0"/>
              <a:t>id: GO:0003674</a:t>
            </a:r>
          </a:p>
          <a:p>
            <a:r>
              <a:rPr lang="en-US" altLang="ko-KR" sz="900" dirty="0" smtClean="0"/>
              <a:t>name: </a:t>
            </a:r>
            <a:r>
              <a:rPr lang="en-US" altLang="ko-KR" sz="900" dirty="0" err="1" smtClean="0"/>
              <a:t>molecular_function</a:t>
            </a:r>
            <a:endParaRPr lang="en-US" altLang="ko-KR" sz="900" dirty="0" smtClean="0"/>
          </a:p>
          <a:p>
            <a:r>
              <a:rPr lang="en-US" altLang="ko-KR" sz="900" dirty="0" smtClean="0"/>
              <a:t>namespace: function</a:t>
            </a:r>
          </a:p>
          <a:p>
            <a:r>
              <a:rPr lang="en-US" altLang="ko-KR" sz="900" dirty="0" smtClean="0"/>
              <a:t>def: "Elemental activities\, such as catalysis or binding\, describing the actions of a gene product at the molecular level. A given gene product may exhibit one or more </a:t>
            </a:r>
            <a:r>
              <a:rPr lang="en-US" altLang="ko-KR" sz="900" dirty="0" err="1" smtClean="0"/>
              <a:t>molecul</a:t>
            </a:r>
            <a:endParaRPr lang="en-US" altLang="ko-KR" sz="900" dirty="0" smtClean="0"/>
          </a:p>
          <a:p>
            <a:r>
              <a:rPr lang="en-US" altLang="ko-KR" sz="900" dirty="0" err="1" smtClean="0"/>
              <a:t>ar</a:t>
            </a:r>
            <a:r>
              <a:rPr lang="en-US" altLang="ko-KR" sz="900" dirty="0" smtClean="0"/>
              <a:t> functions." [</a:t>
            </a:r>
            <a:r>
              <a:rPr lang="en-US" altLang="ko-KR" sz="900" dirty="0" err="1" smtClean="0"/>
              <a:t>GO:curators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goslim_generic</a:t>
            </a:r>
            <a:endParaRPr lang="en-US" altLang="ko-KR" sz="900" dirty="0" smtClean="0"/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goslim_goa</a:t>
            </a:r>
            <a:endParaRPr lang="en-US" altLang="ko-KR" sz="900" dirty="0" smtClean="0"/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goslim_plant</a:t>
            </a:r>
            <a:endParaRPr lang="en-US" altLang="ko-KR" sz="900" dirty="0" smtClean="0"/>
          </a:p>
          <a:p>
            <a:r>
              <a:rPr lang="en-US" altLang="ko-KR" sz="900" dirty="0" smtClean="0"/>
              <a:t>subset: </a:t>
            </a:r>
            <a:r>
              <a:rPr lang="en-US" altLang="ko-KR" sz="900" dirty="0" err="1" smtClean="0"/>
              <a:t>goslim_yeast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/>
              <a:t>: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1428728" y="357166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goslim_goa.obo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57750"/>
            <a:ext cx="138371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571612"/>
            <a:ext cx="4572000" cy="21698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l-PL" altLang="ko-KR" sz="900" dirty="0" smtClean="0"/>
              <a:t>process 26      GO:0000004,GO:0006118,GO:0006139,GO:0006519,GO:0006810,GO:0006928,GO:0006944,GO:0007154,GO:0007275,GO:0007582,GO:0007610,GO:0008150,GO:0008151,GO:0008152,GO:0008219,GO:0009056,GO:0009058,GO:0009405,GO:0009987,GO:0030154,GO:0043062,GO:0043170,GO:0046903,GO:0050789,GO:0050875,GO:0050896</a:t>
            </a:r>
          </a:p>
          <a:p>
            <a:r>
              <a:rPr lang="pl-PL" altLang="ko-KR" sz="900" dirty="0" smtClean="0"/>
              <a:t>function        32      GO:0003674,GO:0003676,GO:0003774,GO:0003824,GO:0004386,GO:0004871,GO:0004872,GO:0005198,GO:0005215,GO:0005386,GO:0005488,GO:0005489,GO:0005515,GO:0005554,GO:0008402,GO:0008565,GO:0008907,GO:0015075,GO:0015267,GO:0015646,GO:0016209,GO:0016301,GO:0016491,GO:0016740,GO:0016787,GO:0016829,GO:0016853,GO:0016874,GO:0030188,GO:0030234,GO:0030528,GO:0045182</a:t>
            </a:r>
          </a:p>
          <a:p>
            <a:r>
              <a:rPr lang="pl-PL" altLang="ko-KR" sz="900" dirty="0" smtClean="0"/>
              <a:t>component       14      GO:0005575,GO:0005576,GO:0005578,GO:0005615,GO:0005622,GO:0005623,GO:0005634,GO:0005694,GO:0005737,GO:0005941,GO:0008372,GO:0009986,GO:0016020,GO:0030312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071546"/>
            <a:ext cx="212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kind_goslim.result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57750"/>
            <a:ext cx="160813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“goslim_goa.obo” </a:t>
            </a:r>
            <a:r>
              <a:rPr lang="ko-KR" altLang="en-US" dirty="0" smtClean="0"/>
              <a:t>에서 많은 </a:t>
            </a:r>
            <a:r>
              <a:rPr lang="en-US" altLang="ko-KR" dirty="0" smtClean="0"/>
              <a:t>[Term]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	subset: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goslim_goa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ko-KR" altLang="en-US" dirty="0" smtClean="0"/>
              <a:t>이 포함된 </a:t>
            </a:r>
            <a:r>
              <a:rPr lang="en-US" altLang="ko-KR" dirty="0" smtClean="0"/>
              <a:t>[Term] </a:t>
            </a:r>
            <a:r>
              <a:rPr lang="ko-KR" altLang="en-US" dirty="0" smtClean="0"/>
              <a:t>만을 사용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해당하는 </a:t>
            </a:r>
            <a:r>
              <a:rPr lang="en-US" altLang="ko-KR" dirty="0" smtClean="0"/>
              <a:t>[Term] </a:t>
            </a:r>
            <a:r>
              <a:rPr lang="ko-KR" altLang="en-US" dirty="0" smtClean="0"/>
              <a:t>들을 </a:t>
            </a:r>
            <a:r>
              <a:rPr lang="en-US" altLang="ko-KR" dirty="0" err="1" smtClean="0"/>
              <a:t>Process,component,function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별로 모으면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process </a:t>
            </a:r>
            <a:r>
              <a:rPr lang="ko-KR" altLang="en-US" dirty="0" smtClean="0"/>
              <a:t>냐</a:t>
            </a:r>
            <a:r>
              <a:rPr lang="en-US" altLang="ko-KR" dirty="0" smtClean="0"/>
              <a:t>,component</a:t>
            </a:r>
            <a:r>
              <a:rPr lang="ko-KR" altLang="en-US" dirty="0" smtClean="0"/>
              <a:t>냐</a:t>
            </a:r>
            <a:r>
              <a:rPr lang="en-US" altLang="ko-KR" dirty="0" smtClean="0"/>
              <a:t>, function </a:t>
            </a:r>
            <a:r>
              <a:rPr lang="ko-KR" altLang="en-US" dirty="0" smtClean="0"/>
              <a:t>이냐는 각 </a:t>
            </a:r>
            <a:r>
              <a:rPr lang="en-US" altLang="ko-KR" dirty="0" smtClean="0"/>
              <a:t>[Term] 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C00000"/>
                </a:solidFill>
              </a:rPr>
              <a:t>namespace: process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로 정의 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[Term]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C00000"/>
                </a:solidFill>
              </a:rPr>
              <a:t>id: GO:0000004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로 정의된 </a:t>
            </a:r>
            <a:r>
              <a:rPr lang="en-US" altLang="ko-KR" dirty="0" err="1" smtClean="0"/>
              <a:t>goid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가지고 와서 “</a:t>
            </a:r>
            <a:r>
              <a:rPr lang="en-US" altLang="ko-KR" dirty="0" err="1" smtClean="0"/>
              <a:t>kind_goslim.result</a:t>
            </a:r>
            <a:r>
              <a:rPr lang="en-US" altLang="ko-KR" dirty="0" smtClean="0"/>
              <a:t> “ </a:t>
            </a:r>
            <a:r>
              <a:rPr lang="ko-KR" altLang="en-US" dirty="0" smtClean="0"/>
              <a:t>처럼 만들면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각각 </a:t>
            </a:r>
            <a:r>
              <a:rPr lang="en-US" altLang="ko-KR" dirty="0" err="1" smtClean="0"/>
              <a:t>process,function,component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해당하는 </a:t>
            </a:r>
            <a:r>
              <a:rPr lang="en-US" altLang="ko-KR" dirty="0" err="1" smtClean="0"/>
              <a:t>goid</a:t>
            </a:r>
            <a:r>
              <a:rPr lang="ko-KR" altLang="en-US" dirty="0" smtClean="0"/>
              <a:t>가 몇 개인지도 표시해주세요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sz="3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485</Words>
  <Application>Microsoft Office PowerPoint</Application>
  <PresentationFormat>화면 슬라이드 쇼(4:3)</PresentationFormat>
  <Paragraphs>174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제 3회 프로그램 경진대회</vt:lpstr>
      <vt:lpstr>문제 1</vt:lpstr>
      <vt:lpstr>슬라이드 3</vt:lpstr>
      <vt:lpstr>슬라이드 4</vt:lpstr>
      <vt:lpstr>문제</vt:lpstr>
      <vt:lpstr>문제2</vt:lpstr>
      <vt:lpstr>슬라이드 7</vt:lpstr>
      <vt:lpstr>슬라이드 8</vt:lpstr>
      <vt:lpstr>슬라이드 9</vt:lpstr>
    </vt:vector>
  </TitlesOfParts>
  <Company>with Black Vista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 SP3</dc:creator>
  <cp:lastModifiedBy>Windows XP SP3</cp:lastModifiedBy>
  <cp:revision>10</cp:revision>
  <dcterms:created xsi:type="dcterms:W3CDTF">2009-05-13T03:49:19Z</dcterms:created>
  <dcterms:modified xsi:type="dcterms:W3CDTF">2009-05-13T05:11:28Z</dcterms:modified>
</cp:coreProperties>
</file>