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0" r:id="rId8"/>
    <p:sldId id="261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C2BE-78CF-49DA-A4F2-868D5CF975EE}" type="datetimeFigureOut">
              <a:rPr lang="ko-KR" altLang="en-US" smtClean="0"/>
              <a:pPr/>
              <a:t>2009-06-19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C812-8349-429B-B1D4-48498FBB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회 프로그램 경진대회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성삼선</a:t>
            </a:r>
            <a:endParaRPr lang="en-US" altLang="ko-KR" dirty="0" smtClean="0"/>
          </a:p>
          <a:p>
            <a:r>
              <a:rPr lang="en-US" altLang="ko-KR" dirty="0" smtClean="0"/>
              <a:t>6/20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0034" y="1571612"/>
            <a:ext cx="8215370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&gt;NCTC8325_NC_007795|ref|NC_007795.1|:517-1878	</a:t>
            </a:r>
            <a:r>
              <a:rPr lang="en-US" altLang="ko-KR" sz="1200" b="1" dirty="0" smtClean="0"/>
              <a:t>USA300_NC_010079|ref|NC_010079.1|:544-1905</a:t>
            </a:r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ko-KR" sz="1200" b="1" dirty="0" smtClean="0"/>
              <a:t>COL_NC_002951|ref|NC_002951.2|:544-1905</a:t>
            </a:r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ko-KR" sz="1200" b="1" dirty="0" smtClean="0"/>
              <a:t>Newman_NC_009641|ref|NC_009641.1|:517-1878,USA30</a:t>
            </a:r>
          </a:p>
          <a:p>
            <a:r>
              <a:rPr lang="en-US" altLang="ko-KR" sz="1200" b="1" dirty="0" smtClean="0"/>
              <a:t>0_TCH1516_NC_007793|ref|NC_007793.1|:544-1905,NCTC8325_NC_007795|ref|NC_007795.1|:517-1878,MW2_NC_003923|ref|NC_003923.1|:517-1878,MSSA476_NC_002953|ref|NC_002953.3|:517-1878,N315</a:t>
            </a:r>
          </a:p>
          <a:p>
            <a:r>
              <a:rPr lang="en-US" altLang="ko-KR" sz="1200" b="1" dirty="0" smtClean="0"/>
              <a:t>_NC_002745|ref|NC_002745.2|:517-1878,Mu3_NC_009782|ref|NC_009782.1|:517-1878,JH1_NC_009632|ref|NC_009632.1|:641-2002,JH9_NC_009487|ref|NC_009487.1|:572-1933,MU50_NC_002758|ref|NC_002758.2|:517-1878,RF122_NC_007622|ref|NC_007622.1|:517-1878,MRSA252_NC_002952|ref|NC_002952.2|:517-1878</a:t>
            </a:r>
          </a:p>
          <a:p>
            <a:r>
              <a:rPr lang="en-US" altLang="ko-KR" sz="1200" dirty="0" smtClean="0"/>
              <a:t>&gt;NCTC8325_NC_007795|ref|NC_007795.1|:2156-3289	</a:t>
            </a:r>
            <a:r>
              <a:rPr lang="en-US" altLang="ko-KR" sz="1200" b="1" dirty="0" smtClean="0"/>
              <a:t>USA300_NC_010079|ref|NC_010079.1|:2183-3316,COL_NC_002951|ref|NC_002951.2|:2183-3316,Newman_NC_009641|ref|NC_009641.1|:2163-3296,US</a:t>
            </a:r>
          </a:p>
          <a:p>
            <a:r>
              <a:rPr lang="en-US" altLang="ko-KR" sz="1200" b="1" dirty="0" smtClean="0"/>
              <a:t>A300_TCH1516_NC_007793|ref|NC_007793.1|:2183-3316,NCTC8325_NC_007795|ref|NC_007795.1|:2156-3289,MW2_NC_003923|ref|NC_003923.1|:2156-3289,MSSA476_NC_002953|ref|NC_002953.3|:2156-32</a:t>
            </a:r>
          </a:p>
          <a:p>
            <a:r>
              <a:rPr lang="en-US" altLang="ko-KR" sz="1200" b="1" dirty="0" smtClean="0"/>
              <a:t>89,N315_NC_002745|ref|NC_002745.2|:2156-3289,Mu3_NC_009782|ref|NC_009782.1|:2156-3289,JH1_NC_009632|ref|NC_009632.1|:2280-3413,JH9_NC_009487|ref|NC_009487.1|:2211-3344,MU50_NC_002</a:t>
            </a:r>
          </a:p>
          <a:p>
            <a:r>
              <a:rPr lang="en-US" altLang="ko-KR" sz="1200" b="1" dirty="0" smtClean="0"/>
              <a:t>758|ref|NC_002758.2|:2156-3289,MRSA252_NC_002952|ref|NC_002952.2|:2156-3289,RF122_NC_007622|ref|NC_007622.1|:2156-3289</a:t>
            </a:r>
          </a:p>
          <a:p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: 1481 line</a:t>
            </a: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4071934" y="1500174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71934" y="3000372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형 설명선 5"/>
          <p:cNvSpPr/>
          <p:nvPr/>
        </p:nvSpPr>
        <p:spPr>
          <a:xfrm>
            <a:off x="4000496" y="785794"/>
            <a:ext cx="914400" cy="612648"/>
          </a:xfrm>
          <a:prstGeom prst="wedgeEllipseCallout">
            <a:avLst>
              <a:gd name="adj1" fmla="val -20833"/>
              <a:gd name="adj2" fmla="val 68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TAB </a:t>
            </a:r>
            <a:r>
              <a:rPr lang="ko-KR" altLang="en-US" sz="1200" dirty="0" smtClean="0"/>
              <a:t>으로 구분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5429264"/>
            <a:ext cx="7983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파일은 모두 </a:t>
            </a:r>
            <a:r>
              <a:rPr lang="en-US" altLang="ko-KR" dirty="0" smtClean="0"/>
              <a:t>nucleotide </a:t>
            </a:r>
            <a:r>
              <a:rPr lang="ko-KR" altLang="en-US" dirty="0" smtClean="0"/>
              <a:t>위치로 만든 유전자 이름으로 구성되어있습니다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각각의 이름을 </a:t>
            </a:r>
            <a:r>
              <a:rPr lang="en-US" altLang="ko-KR" dirty="0" smtClean="0"/>
              <a:t>protein </a:t>
            </a:r>
            <a:r>
              <a:rPr lang="ko-KR" altLang="en-US" dirty="0" smtClean="0"/>
              <a:t>이름으로 바꾸는 작업입니다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유전자 이름과  </a:t>
            </a:r>
            <a:r>
              <a:rPr lang="en-US" altLang="ko-KR" dirty="0" smtClean="0"/>
              <a:t>protein id </a:t>
            </a:r>
            <a:r>
              <a:rPr lang="ko-KR" altLang="en-US" dirty="0" smtClean="0"/>
              <a:t>의 매칭파일은 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종별로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개가 있으며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INDEX </a:t>
            </a:r>
            <a:r>
              <a:rPr lang="ko-KR" altLang="en-US" dirty="0" smtClean="0"/>
              <a:t>라는 폴더에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143768" y="714356"/>
            <a:ext cx="914400" cy="612648"/>
          </a:xfrm>
          <a:prstGeom prst="wedgeRoundRectCallout">
            <a:avLst>
              <a:gd name="adj1" fmla="val -57726"/>
              <a:gd name="adj2" fmla="val 94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콤마</a:t>
            </a:r>
            <a:r>
              <a:rPr lang="en-US" altLang="ko-KR" sz="1200" dirty="0" smtClean="0"/>
              <a:t>(,) 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구분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00034" y="1142984"/>
            <a:ext cx="2847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NCTC8325_NC_007795.blastn.newpara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8596" y="1785926"/>
            <a:ext cx="835824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USA300_NC_010079</a:t>
            </a:r>
            <a:r>
              <a:rPr lang="en-US" altLang="ko-KR" b="1" dirty="0" smtClean="0"/>
              <a:t>|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ref|NC_010079.1|:544-1905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아이디에 대한 </a:t>
            </a:r>
            <a:r>
              <a:rPr lang="en-US" altLang="ko-KR" dirty="0" smtClean="0"/>
              <a:t>protein id(</a:t>
            </a:r>
            <a:r>
              <a:rPr lang="en-US" altLang="ko-K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gi|161508267|ref|YP_001573926.1|)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찾는다면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143248"/>
            <a:ext cx="570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INDEX/S.aureus_</a:t>
            </a:r>
            <a:r>
              <a:rPr lang="en-US" altLang="ko-KR" b="1" dirty="0" smtClean="0">
                <a:solidFill>
                  <a:schemeClr val="accent2"/>
                </a:solidFill>
              </a:rPr>
              <a:t>USA300_NC_010079</a:t>
            </a:r>
            <a:r>
              <a:rPr lang="en-US" altLang="ko-KR" dirty="0" smtClean="0"/>
              <a:t>.index </a:t>
            </a:r>
            <a:r>
              <a:rPr lang="ko-KR" altLang="en-US" dirty="0" smtClean="0"/>
              <a:t>파일에서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00034" y="3643314"/>
            <a:ext cx="600077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gi|161508267|ref|YP_001573926.1|</a:t>
            </a:r>
            <a:r>
              <a:rPr lang="en-US" altLang="ko-KR" sz="1200" dirty="0" smtClean="0"/>
              <a:t>        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ref|NC_010079.1|:544-1905</a:t>
            </a:r>
          </a:p>
          <a:p>
            <a:r>
              <a:rPr lang="en-US" altLang="ko-KR" sz="1200" dirty="0" smtClean="0"/>
              <a:t>gi|161508268|ref|YP_001573927.1|        ref|NC_010079.1|:2183-3316</a:t>
            </a:r>
          </a:p>
          <a:p>
            <a:r>
              <a:rPr lang="en-US" altLang="ko-KR" sz="1200" dirty="0" smtClean="0"/>
              <a:t>gi|161508269|ref|YP_001573928.1|        ref|NC_010079.1|:3697-3942</a:t>
            </a:r>
          </a:p>
          <a:p>
            <a:r>
              <a:rPr lang="en-US" altLang="ko-KR" sz="1200" dirty="0" smtClean="0"/>
              <a:t>gi|161508270|ref|YP_001573929.1|        ref|NC_010079.1|:3939-5051</a:t>
            </a:r>
          </a:p>
          <a:p>
            <a:r>
              <a:rPr lang="en-US" altLang="ko-KR" sz="1200" dirty="0" smtClean="0"/>
              <a:t>gi|161508271|ref|YP_001573930.1|        ref|NC_010079.1|:5061-6995</a:t>
            </a:r>
          </a:p>
          <a:p>
            <a:r>
              <a:rPr lang="en-US" altLang="ko-KR" sz="1200" dirty="0" smtClean="0"/>
              <a:t>gi|161508272|ref|YP_001573931.1|        ref|NC_010079.1|:7032-9695</a:t>
            </a:r>
          </a:p>
          <a:p>
            <a:r>
              <a:rPr lang="en-US" altLang="ko-KR" sz="1200" dirty="0" smtClean="0"/>
              <a:t>gi|161508273|ref|YP_001573932.1|        ref|NC_010079.1|:c10612-9782</a:t>
            </a:r>
          </a:p>
          <a:p>
            <a:r>
              <a:rPr lang="en-US" altLang="ko-KR" sz="1200" dirty="0" smtClean="0"/>
              <a:t>gi|161508274|ref|YP_001573933.1|        ref|NC_010079.1|:10920-12434</a:t>
            </a:r>
          </a:p>
          <a:p>
            <a:r>
              <a:rPr lang="en-US" altLang="ko-KR" sz="1200" dirty="0" smtClean="0"/>
              <a:t>gi|161508275|ref|YP_001573934.1|        ref|NC_010079.1|:12813-14099</a:t>
            </a:r>
          </a:p>
          <a:p>
            <a:r>
              <a:rPr lang="en-US" altLang="ko-KR" sz="1200" dirty="0" smtClean="0"/>
              <a:t>gi|161508276|ref|YP_001573935.1|        ref|NC_010079.1|:14749-15444</a:t>
            </a:r>
            <a:endParaRPr lang="ko-KR" altLang="en-US" sz="1200" dirty="0"/>
          </a:p>
        </p:txBody>
      </p:sp>
      <p:cxnSp>
        <p:nvCxnSpPr>
          <p:cNvPr id="17" name="구부러진 연결선 16"/>
          <p:cNvCxnSpPr/>
          <p:nvPr/>
        </p:nvCxnSpPr>
        <p:spPr>
          <a:xfrm rot="16200000" flipH="1">
            <a:off x="1678761" y="2107397"/>
            <a:ext cx="1214446" cy="1000132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 rot="16200000" flipH="1">
            <a:off x="3786182" y="2500306"/>
            <a:ext cx="1785950" cy="642942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 rot="5400000">
            <a:off x="2821769" y="2678901"/>
            <a:ext cx="1071570" cy="100013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8596" y="1785926"/>
            <a:ext cx="850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&gt;gi|88193824|ref|YP_498609.1|   </a:t>
            </a:r>
            <a:r>
              <a:rPr lang="en-US" altLang="ko-KR" sz="1200" b="1" dirty="0" smtClean="0"/>
              <a:t>gi|161508267|ref|YP_001573926.1|,gi|57651109|ref|YP_184912.1|,</a:t>
            </a:r>
          </a:p>
          <a:p>
            <a:r>
              <a:rPr lang="en-US" altLang="ko-KR" sz="1200" b="1" dirty="0" smtClean="0"/>
              <a:t>gi|151220213|ref|YP_001331036.1|,gi|87161673|ref|YP_492723.1|,gi|88193824|ref|YP_498609.1|,gi|21281730|ref|NP_644816.1|,gi|49484913|ref|YP_042134.1|,gi|15925706|ref|NP_373239.1|,gi|156978332|ref|YP_001440591.1|,gi|150392481|ref|YP_001315156.1|,gi|148266448|ref|YP_001245391.1|,gi|15922991|ref|NP_370525.1|,gi|82749778|ref|YP_415519.1|,gi|49482254|ref|YP_039478.1|</a:t>
            </a:r>
          </a:p>
          <a:p>
            <a:r>
              <a:rPr lang="en-US" altLang="ko-KR" sz="1200" dirty="0" smtClean="0"/>
              <a:t>&gt;gi|88193825|ref|YP_498610.1|    </a:t>
            </a:r>
            <a:r>
              <a:rPr lang="en-US" altLang="ko-KR" sz="1200" b="1" dirty="0" smtClean="0"/>
              <a:t>gi|161508268|ref|YP_001573927.1|,gi|57651110|ref|YP_184913.1|,</a:t>
            </a:r>
          </a:p>
          <a:p>
            <a:r>
              <a:rPr lang="en-US" altLang="ko-KR" sz="1200" b="1" dirty="0" smtClean="0"/>
              <a:t>gi|151220214|ref|YP_001331037.1|,gi|87160973|ref|YP_492724.1|,gi|88193825|ref|YP_498610.1|,gi|21281731|ref|NP_644817.1|,gi|49484914|ref|YP_042135.1|,gi|15925707|ref|NP_373240.1|,gi|156978333|ref|YP_001440592.1|,gi|150392482|ref|YP_001315157.1|,gi|148266449|ref|YP_001245392.1|,gi|15922992|ref|NP_370526.1|,gi|49482255|ref|YP_039479.1|,gi|82749779|ref|YP_415520.1|</a:t>
            </a:r>
            <a:endParaRPr lang="ko-KR" altLang="en-US" sz="1200" b="1" dirty="0"/>
          </a:p>
        </p:txBody>
      </p:sp>
      <p:sp>
        <p:nvSpPr>
          <p:cNvPr id="4" name="타원 3"/>
          <p:cNvSpPr/>
          <p:nvPr/>
        </p:nvSpPr>
        <p:spPr>
          <a:xfrm>
            <a:off x="2571736" y="1785926"/>
            <a:ext cx="214314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2500298" y="1071546"/>
            <a:ext cx="914400" cy="612648"/>
          </a:xfrm>
          <a:prstGeom prst="wedgeEllipseCallout">
            <a:avLst>
              <a:gd name="adj1" fmla="val -20833"/>
              <a:gd name="adj2" fmla="val 68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TAB </a:t>
            </a:r>
            <a:r>
              <a:rPr lang="ko-KR" altLang="en-US" sz="1200" dirty="0" smtClean="0"/>
              <a:t>으로 구분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572264" y="857232"/>
            <a:ext cx="914400" cy="612648"/>
          </a:xfrm>
          <a:prstGeom prst="wedgeRoundRectCallout">
            <a:avLst>
              <a:gd name="adj1" fmla="val -57726"/>
              <a:gd name="adj2" fmla="val 94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콤마</a:t>
            </a:r>
            <a:r>
              <a:rPr lang="en-US" altLang="ko-KR" sz="1200" dirty="0" smtClean="0"/>
              <a:t>(,) 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구분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7158" y="1911046"/>
            <a:ext cx="650085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SNP,Bootstrap_freq,</a:t>
            </a:r>
            <a:r>
              <a:rPr lang="en-US" altLang="ko-KR" sz="1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%</a:t>
            </a:r>
            <a:r>
              <a:rPr lang="en-US" altLang="ko-KR" sz="1200" dirty="0" smtClean="0"/>
              <a:t>,</a:t>
            </a:r>
            <a:r>
              <a:rPr lang="en-US" altLang="ko-KR" sz="1200" dirty="0" err="1" smtClean="0"/>
              <a:t>CVC,elastic_coeff,Chr,,,gene</a:t>
            </a:r>
            <a:r>
              <a:rPr lang="en-US" altLang="ko-KR" sz="1200" dirty="0" smtClean="0"/>
              <a:t>,,,,</a:t>
            </a:r>
          </a:p>
          <a:p>
            <a:r>
              <a:rPr lang="en-US" altLang="ko-KR" sz="1200" dirty="0" smtClean="0"/>
              <a:t>rs13025142_A,1000,</a:t>
            </a:r>
            <a:r>
              <a:rPr lang="en-US" altLang="ko-KR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altLang="ko-KR" sz="1200" dirty="0" smtClean="0"/>
              <a:t>,100,-0.217278736,2,85938656,2p11.2f,ST3GAL5,intron,,,</a:t>
            </a:r>
          </a:p>
          <a:p>
            <a:r>
              <a:rPr lang="en-US" altLang="ko-KR" sz="1200" dirty="0" smtClean="0"/>
              <a:t>rs17071510_T,1000,100,100,0.203445179,8,4658756,8p23.2b,CSMD1,intron,,,</a:t>
            </a:r>
          </a:p>
          <a:p>
            <a:r>
              <a:rPr lang="en-US" altLang="ko-KR" sz="1200" dirty="0" smtClean="0"/>
              <a:t>rs10961780_G,1000,100,100,-0.235261409,9,14888161,9p22.3c,FREM1,intron,,,</a:t>
            </a:r>
          </a:p>
          <a:p>
            <a:r>
              <a:rPr lang="en-US" altLang="ko-KR" sz="1200" dirty="0" smtClean="0"/>
              <a:t>rs10963686_A,1000,100,100,0.252499362,9,18621514,9p22.1b,ADAMTSL1,intron,,,</a:t>
            </a:r>
          </a:p>
          <a:p>
            <a:r>
              <a:rPr lang="en-US" altLang="ko-KR" sz="1200" dirty="0" smtClean="0"/>
              <a:t>rs10969367_G,1000,100,100,-0.234567966,9,29759617,9p21.1c,,,,,</a:t>
            </a:r>
          </a:p>
          <a:p>
            <a:r>
              <a:rPr lang="en-US" altLang="ko-KR" sz="1200" dirty="0" smtClean="0"/>
              <a:t>rs4766687_G,1000,100,100,0.204687234,12,112445188,12q24.13b,,,,,</a:t>
            </a:r>
          </a:p>
          <a:p>
            <a:r>
              <a:rPr lang="en-US" altLang="ko-KR" sz="1200" dirty="0" smtClean="0"/>
              <a:t>rs3812846_T,1000,100,100,0.218164627,13,75021299,13q22.2a,UCHL3,Upstream(5000bp),,,</a:t>
            </a:r>
          </a:p>
          <a:p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8204" y="152680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Height.csv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4000504"/>
            <a:ext cx="494398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콤</a:t>
            </a:r>
            <a:r>
              <a:rPr lang="ko-KR" altLang="en-US" sz="1200" dirty="0"/>
              <a:t>마</a:t>
            </a:r>
            <a:r>
              <a:rPr lang="en-US" altLang="ko-KR" sz="1200" dirty="0" smtClean="0"/>
              <a:t>(,) 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구분했을때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세번째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컬럼</a:t>
            </a:r>
            <a:r>
              <a:rPr lang="ko-KR" altLang="en-US" sz="1200" dirty="0" err="1"/>
              <a:t>이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Bootstrap % 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/>
              <a:t>이 </a:t>
            </a:r>
            <a:r>
              <a:rPr lang="en-US" altLang="ko-KR" sz="1200" dirty="0" smtClean="0"/>
              <a:t>Bootstrap % </a:t>
            </a:r>
            <a:r>
              <a:rPr lang="ko-KR" altLang="en-US" sz="1200" dirty="0" smtClean="0"/>
              <a:t>구간별로 </a:t>
            </a:r>
            <a:r>
              <a:rPr lang="ko-KR" altLang="en-US" sz="1200" dirty="0" smtClean="0"/>
              <a:t>파일을 쪼개는 작업입니다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누적입니다</a:t>
            </a:r>
            <a:r>
              <a:rPr lang="en-US" altLang="ko-KR" sz="1200" dirty="0" smtClean="0"/>
              <a:t>^^)</a:t>
            </a:r>
            <a:endParaRPr lang="en-US" altLang="ko-KR" sz="1200" dirty="0" smtClean="0"/>
          </a:p>
          <a:p>
            <a:r>
              <a:rPr lang="en-US" altLang="ko-KR" sz="1200" dirty="0" smtClean="0"/>
              <a:t>100 &lt;= Bootstrap % &lt; 99.0</a:t>
            </a:r>
          </a:p>
          <a:p>
            <a:r>
              <a:rPr lang="en-US" altLang="ko-KR" sz="1200" dirty="0" smtClean="0"/>
              <a:t>100 &lt;= Bootstrap % &lt; 98.0</a:t>
            </a:r>
            <a:endParaRPr lang="ko-KR" altLang="en-US" sz="1200" dirty="0" smtClean="0"/>
          </a:p>
          <a:p>
            <a:r>
              <a:rPr lang="en-US" altLang="ko-KR" sz="1200" dirty="0" smtClean="0"/>
              <a:t>100 &lt;= Bootstrap % &lt; 97.0</a:t>
            </a:r>
            <a:endParaRPr lang="ko-KR" altLang="en-US" sz="1200" dirty="0" smtClean="0"/>
          </a:p>
          <a:p>
            <a:r>
              <a:rPr lang="en-US" altLang="ko-KR" sz="1200" dirty="0" smtClean="0"/>
              <a:t>100 &lt;= Bootstrap % &lt; 96.0</a:t>
            </a:r>
          </a:p>
          <a:p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100 &lt;= Bootstrap % &lt; 70.0</a:t>
            </a:r>
          </a:p>
          <a:p>
            <a:r>
              <a:rPr lang="en-US" altLang="ko-KR" sz="1200" dirty="0" smtClean="0"/>
              <a:t>100 &lt;= Bootstrap % &lt; 65.0</a:t>
            </a:r>
          </a:p>
          <a:p>
            <a:r>
              <a:rPr lang="en-US" altLang="ko-KR" sz="1200" dirty="0" smtClean="0"/>
              <a:t>100 &lt;= Bootstrap % &lt; 60.0</a:t>
            </a:r>
          </a:p>
          <a:p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100 &lt;= Bootstrap % &lt; 40.0</a:t>
            </a:r>
          </a:p>
          <a:p>
            <a:r>
              <a:rPr lang="en-US" altLang="ko-KR" sz="1200" dirty="0" smtClean="0"/>
              <a:t>100 &lt;= Bootstrap % &lt; 00.0</a:t>
            </a:r>
            <a:endParaRPr lang="ko-KR" altLang="en-US" sz="1200" dirty="0" smtClean="0"/>
          </a:p>
        </p:txBody>
      </p:sp>
      <p:sp>
        <p:nvSpPr>
          <p:cNvPr id="7" name="오른쪽 중괄호 6"/>
          <p:cNvSpPr/>
          <p:nvPr/>
        </p:nvSpPr>
        <p:spPr>
          <a:xfrm>
            <a:off x="2643174" y="4500570"/>
            <a:ext cx="285752" cy="928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00364" y="478632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1.0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9" name="오른쪽 중괄호 8"/>
          <p:cNvSpPr/>
          <p:nvPr/>
        </p:nvSpPr>
        <p:spPr>
          <a:xfrm>
            <a:off x="2643174" y="5500702"/>
            <a:ext cx="142876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8926" y="571501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5.0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6929454" y="2143116"/>
            <a:ext cx="428628" cy="16430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33015" y="2643182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 </a:t>
            </a:r>
            <a:r>
              <a:rPr lang="ko-KR" altLang="en-US" dirty="0" smtClean="0"/>
              <a:t>제외하고</a:t>
            </a:r>
            <a:endParaRPr lang="en-US" altLang="ko-KR" dirty="0" smtClean="0"/>
          </a:p>
          <a:p>
            <a:r>
              <a:rPr lang="en-US" altLang="ko-KR" dirty="0" smtClean="0"/>
              <a:t>478 line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953802" y="820169"/>
          <a:ext cx="1975916" cy="5823541"/>
        </p:xfrm>
        <a:graphic>
          <a:graphicData uri="http://schemas.openxmlformats.org/drawingml/2006/table">
            <a:tbl>
              <a:tblPr/>
              <a:tblGrid>
                <a:gridCol w="533498"/>
                <a:gridCol w="1442418"/>
              </a:tblGrid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46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split_100.csv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73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split_99.csv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93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split_98.csv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107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split_97.csv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129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split_96.csv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144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split_95.csv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157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split_94.csv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161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split_93.csv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176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split_92.csv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187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split_91.csv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202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split_90.csv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219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split_89.csv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226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split_88.csv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236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split_87.csv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247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split_86.csv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255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split_85.csv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263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split_84.csv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275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split_83.csv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281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split_82.csv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290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split_81.csv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298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split_80.csv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309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split_79.csv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314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split_78.csv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321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split_77.csv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329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split_76.csv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331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split_75.csv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333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split_74.csv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340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split_73.csv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split_72.csv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359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split_71.csv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384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split_70.csv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406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split_65.csv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split_60.csv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442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split_55.csv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458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split_50.csv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466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split_45.csv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478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split_40.csv</a:t>
                      </a:r>
                    </a:p>
                  </a:txBody>
                  <a:tcPr marL="4993" marR="4993" marT="49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7158" y="2969311"/>
            <a:ext cx="5044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모두 </a:t>
            </a:r>
            <a:r>
              <a:rPr lang="en-US" altLang="ko-KR" dirty="0" smtClean="0"/>
              <a:t>37 </a:t>
            </a:r>
            <a:r>
              <a:rPr lang="ko-KR" altLang="en-US" dirty="0" smtClean="0"/>
              <a:t>개의 파일로 쪼개어지며</a:t>
            </a:r>
            <a:endParaRPr lang="en-US" altLang="ko-KR" dirty="0" smtClean="0"/>
          </a:p>
          <a:p>
            <a:r>
              <a:rPr lang="ko-KR" altLang="en-US" dirty="0" smtClean="0"/>
              <a:t>각각의 파일에 들어가는 개수는 다음과 </a:t>
            </a:r>
            <a:endParaRPr lang="en-US" altLang="ko-KR" dirty="0" smtClean="0"/>
          </a:p>
          <a:p>
            <a:r>
              <a:rPr lang="ko-KR" altLang="en-US" dirty="0" smtClean="0"/>
              <a:t>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파일이름은 상관없고 </a:t>
            </a:r>
            <a:endParaRPr lang="en-US" altLang="ko-KR" dirty="0" smtClean="0"/>
          </a:p>
          <a:p>
            <a:r>
              <a:rPr lang="en-US" altLang="ko-KR" dirty="0" smtClean="0"/>
              <a:t>37</a:t>
            </a:r>
            <a:r>
              <a:rPr lang="ko-KR" altLang="en-US" dirty="0" smtClean="0"/>
              <a:t>개의 파일에 들어있는 </a:t>
            </a:r>
            <a:r>
              <a:rPr lang="en-US" altLang="ko-KR" dirty="0" smtClean="0"/>
              <a:t>Line </a:t>
            </a:r>
            <a:r>
              <a:rPr lang="ko-KR" altLang="en-US" dirty="0" smtClean="0"/>
              <a:t>수로 </a:t>
            </a:r>
            <a:r>
              <a:rPr lang="ko-KR" altLang="en-US" dirty="0" err="1" smtClean="0"/>
              <a:t>정렬했을때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다음</a:t>
            </a:r>
            <a:r>
              <a:rPr lang="ko-KR" altLang="en-US" dirty="0"/>
              <a:t>과 </a:t>
            </a:r>
            <a:r>
              <a:rPr lang="ko-KR" altLang="en-US" dirty="0" smtClean="0"/>
              <a:t>같이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RESULT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0"/>
            <a:ext cx="507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Modeltest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수행결과 나온 파일입니다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466154"/>
            <a:ext cx="7003840" cy="6047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:</a:t>
            </a:r>
          </a:p>
          <a:p>
            <a:r>
              <a:rPr lang="en-US" altLang="ko-KR" sz="900" dirty="0" smtClean="0"/>
              <a:t>---------------------------------------------------------------</a:t>
            </a:r>
          </a:p>
          <a:p>
            <a:r>
              <a:rPr lang="en-US" altLang="ko-KR" sz="900" dirty="0" smtClean="0"/>
              <a:t>*                                                             *</a:t>
            </a:r>
          </a:p>
          <a:p>
            <a:r>
              <a:rPr lang="en-US" altLang="ko-KR" sz="900" dirty="0" smtClean="0"/>
              <a:t>*         HIERARCHICAL LIKELIHOD RATIO TESTS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9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hLRTs</a:t>
            </a:r>
            <a:r>
              <a:rPr lang="en-US" altLang="ko-KR" sz="900" dirty="0" smtClean="0"/>
              <a:t>)          *</a:t>
            </a:r>
          </a:p>
          <a:p>
            <a:r>
              <a:rPr lang="en-US" altLang="ko-KR" sz="900" dirty="0" smtClean="0"/>
              <a:t>*                                                             *</a:t>
            </a:r>
          </a:p>
          <a:p>
            <a:r>
              <a:rPr lang="en-US" altLang="ko-KR" sz="900" dirty="0" smtClean="0"/>
              <a:t>---------------------------------------------------------------</a:t>
            </a:r>
          </a:p>
          <a:p>
            <a:r>
              <a:rPr lang="en-US" altLang="ko-KR" sz="900" dirty="0" smtClean="0"/>
              <a:t>:</a:t>
            </a:r>
          </a:p>
          <a:p>
            <a:r>
              <a:rPr lang="en-US" altLang="ko-KR" sz="900" dirty="0" smtClean="0"/>
              <a:t>:</a:t>
            </a:r>
          </a:p>
          <a:p>
            <a:r>
              <a:rPr lang="en-US" altLang="ko-KR" sz="900" dirty="0" smtClean="0"/>
              <a:t>2(lnL1-lnL0) =    0.0000                   </a:t>
            </a:r>
            <a:r>
              <a:rPr lang="en-US" altLang="ko-KR" sz="900" dirty="0" err="1" smtClean="0"/>
              <a:t>df</a:t>
            </a:r>
            <a:r>
              <a:rPr lang="en-US" altLang="ko-KR" sz="900" dirty="0" smtClean="0"/>
              <a:t> = 1</a:t>
            </a:r>
          </a:p>
          <a:p>
            <a:r>
              <a:rPr lang="en-US" altLang="ko-KR" sz="900" dirty="0" smtClean="0"/>
              <a:t>   Using mixed chi-square distribution</a:t>
            </a:r>
          </a:p>
          <a:p>
            <a:r>
              <a:rPr lang="en-US" altLang="ko-KR" sz="900" dirty="0" smtClean="0"/>
              <a:t>   P-value = &gt;0.999999</a:t>
            </a:r>
          </a:p>
          <a:p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selected: </a:t>
            </a:r>
            <a:r>
              <a:rPr lang="en-US" altLang="ko-KR" sz="9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TrN+G</a:t>
            </a:r>
            <a:endParaRPr lang="en-US" altLang="ko-KR" sz="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900" dirty="0" smtClean="0"/>
              <a:t>  -</a:t>
            </a:r>
            <a:r>
              <a:rPr lang="en-US" altLang="ko-KR" sz="900" dirty="0" err="1" smtClean="0"/>
              <a:t>lnL</a:t>
            </a:r>
            <a:r>
              <a:rPr lang="en-US" altLang="ko-KR" sz="900" dirty="0" smtClean="0"/>
              <a:t>  =       4569.5513</a:t>
            </a:r>
          </a:p>
          <a:p>
            <a:r>
              <a:rPr lang="en-US" altLang="ko-KR" sz="900" dirty="0" smtClean="0"/>
              <a:t>   K    =       6</a:t>
            </a:r>
          </a:p>
          <a:p>
            <a:r>
              <a:rPr lang="en-US" altLang="ko-KR" sz="900" dirty="0" smtClean="0"/>
              <a:t>   Base frequencies:</a:t>
            </a:r>
          </a:p>
          <a:p>
            <a:r>
              <a:rPr lang="en-US" altLang="ko-KR" sz="900" dirty="0" smtClean="0"/>
              <a:t>:</a:t>
            </a:r>
          </a:p>
          <a:p>
            <a:r>
              <a:rPr lang="en-US" altLang="ko-KR" sz="900" dirty="0" smtClean="0"/>
              <a:t>:</a:t>
            </a:r>
          </a:p>
          <a:p>
            <a:r>
              <a:rPr lang="en-US" altLang="ko-KR" sz="900" dirty="0" smtClean="0"/>
              <a:t>BEGIN PAUP;</a:t>
            </a:r>
          </a:p>
          <a:p>
            <a:r>
              <a:rPr lang="en-US" altLang="ko-KR" sz="900" dirty="0" err="1" smtClean="0"/>
              <a:t>Lset</a:t>
            </a:r>
            <a:r>
              <a:rPr lang="en-US" altLang="ko-KR" sz="900" dirty="0" smtClean="0"/>
              <a:t>  Base=(0.3222 0.2239 0.2061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en-US" altLang="ko-KR" sz="9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Nst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=6  </a:t>
            </a:r>
            <a:r>
              <a:rPr lang="en-US" altLang="ko-KR" sz="900" dirty="0" err="1" smtClean="0"/>
              <a:t>Rmat</a:t>
            </a:r>
            <a:r>
              <a:rPr lang="en-US" altLang="ko-KR" sz="900" dirty="0" smtClean="0"/>
              <a:t>=(1.0000 1.8876 1.0000 1.0000 3.2701) 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Rates=gamma</a:t>
            </a:r>
            <a:r>
              <a:rPr lang="en-US" altLang="ko-KR" sz="900" dirty="0" smtClean="0"/>
              <a:t>  Shape=0.4992  </a:t>
            </a:r>
            <a:r>
              <a:rPr lang="en-US" altLang="ko-KR" sz="900" dirty="0" err="1" smtClean="0"/>
              <a:t>Pinvar</a:t>
            </a:r>
            <a:r>
              <a:rPr lang="en-US" altLang="ko-KR" sz="900" dirty="0" smtClean="0"/>
              <a:t>=0;</a:t>
            </a:r>
          </a:p>
          <a:p>
            <a:r>
              <a:rPr lang="en-US" altLang="ko-KR" sz="900" dirty="0" smtClean="0"/>
              <a:t>END;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--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---------------------------------------------------------------</a:t>
            </a:r>
          </a:p>
          <a:p>
            <a:r>
              <a:rPr lang="en-US" altLang="ko-KR" sz="900" dirty="0" smtClean="0"/>
              <a:t>*                                                             *</a:t>
            </a:r>
          </a:p>
          <a:p>
            <a:r>
              <a:rPr lang="en-US" altLang="ko-KR" sz="900" dirty="0" smtClean="0"/>
              <a:t>*             AKAIKE INFORMATION CRITERION (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AIC</a:t>
            </a:r>
            <a:r>
              <a:rPr lang="en-US" altLang="ko-KR" sz="900" dirty="0" smtClean="0"/>
              <a:t>)              *</a:t>
            </a:r>
          </a:p>
          <a:p>
            <a:r>
              <a:rPr lang="en-US" altLang="ko-KR" sz="900" dirty="0" smtClean="0"/>
              <a:t>*                                                             *</a:t>
            </a:r>
          </a:p>
          <a:p>
            <a:r>
              <a:rPr lang="en-US" altLang="ko-KR" sz="900" dirty="0" smtClean="0"/>
              <a:t>---------------------------------------------------------------</a:t>
            </a:r>
          </a:p>
          <a:p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selected: GTR+G</a:t>
            </a:r>
          </a:p>
          <a:p>
            <a:r>
              <a:rPr lang="en-US" altLang="ko-KR" sz="900" dirty="0" smtClean="0"/>
              <a:t>  -</a:t>
            </a:r>
            <a:r>
              <a:rPr lang="en-US" altLang="ko-KR" sz="900" dirty="0" err="1" smtClean="0"/>
              <a:t>lnL</a:t>
            </a:r>
            <a:r>
              <a:rPr lang="en-US" altLang="ko-KR" sz="900" dirty="0" smtClean="0"/>
              <a:t>  =       4564.4341</a:t>
            </a:r>
          </a:p>
          <a:p>
            <a:r>
              <a:rPr lang="en-US" altLang="ko-KR" sz="900" dirty="0" smtClean="0"/>
              <a:t>   K    =       9</a:t>
            </a:r>
          </a:p>
          <a:p>
            <a:r>
              <a:rPr lang="en-US" altLang="ko-KR" sz="900" dirty="0" smtClean="0"/>
              <a:t>   AIC  =       9146.8682</a:t>
            </a:r>
          </a:p>
          <a:p>
            <a:r>
              <a:rPr lang="en-US" altLang="ko-KR" sz="900" dirty="0" smtClean="0"/>
              <a:t>:</a:t>
            </a:r>
          </a:p>
          <a:p>
            <a:r>
              <a:rPr lang="en-US" altLang="ko-KR" sz="900" dirty="0" smtClean="0"/>
              <a:t>:</a:t>
            </a:r>
          </a:p>
          <a:p>
            <a:r>
              <a:rPr lang="en-US" altLang="ko-KR" sz="900" dirty="0" smtClean="0"/>
              <a:t>BEGIN PAUP;</a:t>
            </a:r>
          </a:p>
          <a:p>
            <a:r>
              <a:rPr lang="en-US" altLang="ko-KR" sz="900" dirty="0" err="1" smtClean="0"/>
              <a:t>Lset</a:t>
            </a:r>
            <a:r>
              <a:rPr lang="en-US" altLang="ko-KR" sz="900" dirty="0" smtClean="0"/>
              <a:t>  Base=(0.3088 0.2236 0.2185)  </a:t>
            </a:r>
            <a:r>
              <a:rPr lang="en-US" altLang="ko-KR" sz="9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Nst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=6</a:t>
            </a: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Rmat</a:t>
            </a:r>
            <a:r>
              <a:rPr lang="en-US" altLang="ko-KR" sz="900" dirty="0" smtClean="0"/>
              <a:t>=(1.7918 2.7627 1.8464 1.1748 4.8867)  </a:t>
            </a:r>
            <a:r>
              <a:rPr lang="en-US" altLang="ko-KR" sz="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Rates=gamma</a:t>
            </a:r>
            <a:r>
              <a:rPr lang="en-US" altLang="ko-KR" sz="900" dirty="0" smtClean="0"/>
              <a:t>  Shape=0.4989  </a:t>
            </a:r>
            <a:r>
              <a:rPr lang="en-US" altLang="ko-KR" sz="900" dirty="0" err="1" smtClean="0"/>
              <a:t>Pinvar</a:t>
            </a:r>
            <a:r>
              <a:rPr lang="en-US" altLang="ko-KR" sz="900" dirty="0" smtClean="0"/>
              <a:t>=0;</a:t>
            </a:r>
          </a:p>
          <a:p>
            <a:r>
              <a:rPr lang="en-US" altLang="ko-KR" sz="900" dirty="0" smtClean="0"/>
              <a:t>END;</a:t>
            </a:r>
          </a:p>
          <a:p>
            <a:endParaRPr lang="en-US" altLang="ko-KR" sz="900" dirty="0" smtClean="0"/>
          </a:p>
          <a:p>
            <a:r>
              <a:rPr lang="en-US" altLang="ko-KR" sz="900" dirty="0" smtClean="0"/>
              <a:t>--</a:t>
            </a:r>
          </a:p>
          <a:p>
            <a:endParaRPr lang="ko-KR" alt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hLRTs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AIC </a:t>
            </a:r>
            <a:r>
              <a:rPr lang="ko-KR" altLang="en-US" dirty="0" smtClean="0"/>
              <a:t>결과 선택된 </a:t>
            </a:r>
            <a:r>
              <a:rPr lang="en-US" altLang="ko-KR" dirty="0" err="1" smtClean="0"/>
              <a:t>model,Nst,Rates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비교하려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MODEL </a:t>
            </a:r>
            <a:r>
              <a:rPr lang="ko-KR" altLang="en-US" dirty="0" smtClean="0"/>
              <a:t>이라는 폴더에 </a:t>
            </a:r>
            <a:r>
              <a:rPr lang="en-US" altLang="ko-KR" dirty="0" err="1" smtClean="0"/>
              <a:t>Modeltest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결과 파일이 모두 </a:t>
            </a:r>
            <a:r>
              <a:rPr lang="en-US" altLang="ko-KR" dirty="0" smtClean="0"/>
              <a:t>13</a:t>
            </a:r>
            <a:r>
              <a:rPr lang="ko-KR" altLang="en-US" dirty="0" smtClean="0"/>
              <a:t>개가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13</a:t>
            </a:r>
            <a:r>
              <a:rPr lang="ko-KR" altLang="en-US" dirty="0" smtClean="0"/>
              <a:t>개의 파일에서 각각의 값을 가지고 와서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아래와 </a:t>
            </a:r>
            <a:r>
              <a:rPr lang="ko-KR" altLang="en-US" dirty="0" smtClean="0"/>
              <a:t>같은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만들어 주시면 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8662" y="1928802"/>
          <a:ext cx="6095999" cy="2915220"/>
        </p:xfrm>
        <a:graphic>
          <a:graphicData uri="http://schemas.openxmlformats.org/drawingml/2006/table">
            <a:tbl>
              <a:tblPr/>
              <a:tblGrid>
                <a:gridCol w="1257186"/>
                <a:gridCol w="859228"/>
                <a:gridCol w="771798"/>
                <a:gridCol w="675324"/>
                <a:gridCol w="590908"/>
                <a:gridCol w="1037104"/>
                <a:gridCol w="904451"/>
              </a:tblGrid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filename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hLRT_model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AIC_model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hLRT_Nst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AIC_Nst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hLRT_rates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AIC_rates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ortho_1138.model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F81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F81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ortho_63.model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HKY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TVM+I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Nst=6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ortho_467.model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ortho_613.model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F81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TrN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Nst=6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ortho_65.model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F81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ortho_1465.model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HKY+G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HKY+I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Rates=gamma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ortho_754.model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HKY+G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TIM+I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Nst=6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Rates=gamma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ortho_1414.model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F81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ortho_780.model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K81uf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K81uf+I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Nst=6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Nst=6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ortho_773.model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HKY+I+G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HKY+I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Rates=gamma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ortho_81.model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ortho_1442.model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HKY+I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ortho_561.model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F81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HKY+I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Nst=1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Nst=2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Rates=equal</a:t>
                      </a:r>
                    </a:p>
                  </a:txBody>
                  <a:tcPr marL="9053" marR="9053" marT="90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687</Words>
  <Application>Microsoft Office PowerPoint</Application>
  <PresentationFormat>화면 슬라이드 쇼(4:3)</PresentationFormat>
  <Paragraphs>301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제 4회 프로그램 경진대회</vt:lpstr>
      <vt:lpstr>문제 1</vt:lpstr>
      <vt:lpstr>Input 파일 &amp; 문제</vt:lpstr>
      <vt:lpstr>슬라이드 4</vt:lpstr>
      <vt:lpstr>문제2</vt:lpstr>
      <vt:lpstr>슬라이드 6</vt:lpstr>
      <vt:lpstr> </vt:lpstr>
      <vt:lpstr>RESULT</vt:lpstr>
      <vt:lpstr>문제3</vt:lpstr>
      <vt:lpstr>슬라이드 10</vt:lpstr>
      <vt:lpstr>슬라이드 11</vt:lpstr>
      <vt:lpstr>RESULT</vt:lpstr>
    </vt:vector>
  </TitlesOfParts>
  <Company>with Black Vista Theme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 SP3</dc:creator>
  <cp:lastModifiedBy>Windows XP SP3</cp:lastModifiedBy>
  <cp:revision>10</cp:revision>
  <dcterms:created xsi:type="dcterms:W3CDTF">2009-06-17T07:47:28Z</dcterms:created>
  <dcterms:modified xsi:type="dcterms:W3CDTF">2009-06-19T01:53:41Z</dcterms:modified>
</cp:coreProperties>
</file>