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331" r:id="rId4"/>
    <p:sldId id="260" r:id="rId5"/>
    <p:sldId id="284" r:id="rId6"/>
    <p:sldId id="286" r:id="rId7"/>
    <p:sldId id="288" r:id="rId8"/>
    <p:sldId id="285" r:id="rId9"/>
    <p:sldId id="289" r:id="rId10"/>
    <p:sldId id="290" r:id="rId11"/>
    <p:sldId id="332" r:id="rId12"/>
    <p:sldId id="333" r:id="rId13"/>
    <p:sldId id="318" r:id="rId14"/>
    <p:sldId id="320" r:id="rId15"/>
    <p:sldId id="323" r:id="rId16"/>
    <p:sldId id="319" r:id="rId17"/>
    <p:sldId id="321" r:id="rId18"/>
    <p:sldId id="334" r:id="rId19"/>
    <p:sldId id="335" r:id="rId20"/>
    <p:sldId id="299" r:id="rId21"/>
    <p:sldId id="301" r:id="rId22"/>
    <p:sldId id="304" r:id="rId23"/>
    <p:sldId id="302" r:id="rId24"/>
    <p:sldId id="303" r:id="rId25"/>
    <p:sldId id="311" r:id="rId26"/>
    <p:sldId id="312" r:id="rId27"/>
    <p:sldId id="337" r:id="rId28"/>
    <p:sldId id="336" r:id="rId29"/>
    <p:sldId id="283" r:id="rId30"/>
    <p:sldId id="313" r:id="rId31"/>
    <p:sldId id="314" r:id="rId32"/>
    <p:sldId id="315" r:id="rId33"/>
    <p:sldId id="316" r:id="rId34"/>
    <p:sldId id="317" r:id="rId35"/>
    <p:sldId id="338" r:id="rId36"/>
    <p:sldId id="258" r:id="rId37"/>
    <p:sldId id="339" r:id="rId38"/>
    <p:sldId id="264" r:id="rId39"/>
    <p:sldId id="291" r:id="rId40"/>
    <p:sldId id="297" r:id="rId41"/>
    <p:sldId id="298" r:id="rId42"/>
    <p:sldId id="292" r:id="rId43"/>
    <p:sldId id="293" r:id="rId44"/>
    <p:sldId id="294" r:id="rId45"/>
    <p:sldId id="295" r:id="rId46"/>
    <p:sldId id="296" r:id="rId47"/>
    <p:sldId id="341" r:id="rId48"/>
    <p:sldId id="340" r:id="rId49"/>
    <p:sldId id="325" r:id="rId50"/>
    <p:sldId id="326" r:id="rId51"/>
    <p:sldId id="327" r:id="rId52"/>
    <p:sldId id="328" r:id="rId53"/>
    <p:sldId id="329" r:id="rId54"/>
    <p:sldId id="342" r:id="rId55"/>
    <p:sldId id="266" r:id="rId56"/>
    <p:sldId id="305" r:id="rId57"/>
    <p:sldId id="306" r:id="rId58"/>
    <p:sldId id="310" r:id="rId59"/>
    <p:sldId id="307" r:id="rId60"/>
    <p:sldId id="308" r:id="rId61"/>
    <p:sldId id="309" r:id="rId62"/>
    <p:sldId id="343" r:id="rId63"/>
    <p:sldId id="267" r:id="rId64"/>
    <p:sldId id="330" r:id="rId6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F03"/>
    <a:srgbClr val="F85E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7" autoAdjust="0"/>
    <p:restoredTop sz="55901" autoAdjust="0"/>
  </p:normalViewPr>
  <p:slideViewPr>
    <p:cSldViewPr>
      <p:cViewPr>
        <p:scale>
          <a:sx n="47" d="100"/>
          <a:sy n="47" d="100"/>
        </p:scale>
        <p:origin x="-2429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7D700-ECCC-44A1-89E3-149177A5AEDE}" type="datetimeFigureOut">
              <a:rPr lang="ko-KR" altLang="en-US" smtClean="0"/>
              <a:t>2016-04-15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AEC4D-96A7-439E-9A67-897BE5FB1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58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79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79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728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 엔터프라이즈 개발을 편하게 해주는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경량급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프레임워크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프레임워크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란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계층이나 기술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 분야에 국한되지 않고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애플리케이션의 전 영역을 포괄하는 범용적인 프레임워크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말한다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오픈 소스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오픈 소스의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장점은 공개된 커뮤니티 공간 안에서 투명한 방식으로 다양한 참여를 통해 개발되기 때문에 매우 빠르고 유연한 개발이 가능하다는 것이다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오픈 소스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제품의 사용자는 소스코드를 다운받아서 품질과 기능을 얼마든지 검증하고 분석해볼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발견한 버그를 신고하거나 기능 개선을 제안했다면 그것이 어떻게 처리되는지도 지켜볼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중인 경우에도 소스코드까지 투명하게 공개되기 때문에 다양한 현장에 있는 사용자의 피드백이 그만큼 빨리 전달되고 반영된다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인기 있는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오픈 소스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제품이라면 베타 버전임에도 전 세계의 수많은 개발자가 자발적으로 다운받아서 사용해보고 다양한 방식으로 피드백을 주기도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 엔터프라이즈 개발을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편하게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스프링은 근본적인 부분에서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엔터프라이즈 개발의 복잡함을 제거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해내고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진정으로 개발을 편하게 해주는 해결책을 제시한다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728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MVC</a:t>
            </a: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애플리케이션 코드를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Model, </a:t>
            </a:r>
            <a:r>
              <a:rPr lang="en-US" altLang="ko-K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Veiw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Controller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나눈 패턴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비즈니스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로직과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프리젠테이션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로직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분리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애플리케이션으로 표현하려는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도메인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영역을 자바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클래스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표현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주로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비즈니스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로직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ex) Book, Staff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클래스</a:t>
            </a:r>
          </a:p>
          <a:p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</a:t>
            </a: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사용자에게 제공할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화면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프리젠테이션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로직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ex)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책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검색시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보이는 화면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</a:t>
            </a: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사용자로부터 요청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받아 해당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요청 처리 필요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로직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수행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해당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필요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제공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b="1" dirty="0" smtClean="0">
              <a:latin typeface="+mn-lt"/>
            </a:endParaRP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728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경량급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(lightweight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스프링 자체가 아주 가볍다거나 작은 규모의 코드로 이뤄졌다는 뜻은 아니다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그것은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불필요하게 무겁지 않다는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의미이다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 수준이 가볍다거나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스프링이 유치하고 용도가 제한적이라는 의미는 결코 아니다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고성능이면서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내구성도 좋은 스포츠카가 그저 덩치만 크고 성능은 떨어지는 차에 비해 오히려 중량은 가볍고 차체도 작다는 것과 마찬가지 개념이라 생각해도 좋을 것 같다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만들어진 코드가 지원하는 기술 수준은 비슷하더라도 그것을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훨씬 빠르고 간편하게 작성하게 해줌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으로써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생산성과 품질 면에서 유리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하다는 것이 바로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경량급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말로 표현되는 스프링의 특징이다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728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스프링은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EJB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복잡함이 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침투적 기술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처리기능이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필연적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다른 기술처리 기능과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함께 뒤섞여 작성될 수 밖에 없는 방식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코드나 규약들이 정의되고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되어야될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 밖에 없는 방식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있다고 보고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비침투적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기술의 구현을 별도로 분리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하여 실제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비즈니스 처리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로직과는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무관하게 작성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될 수 있는 방식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사용하여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기술코드가 비즈니스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로직에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직접 반영되지 않도록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분리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함으로써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비즈니스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처리의 변경에 유연하게 대처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 수 있도록 만들게 되었다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728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728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79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728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iBatis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객체와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테이블간의 관계를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매핑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시켜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효율적으로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처리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수있는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기능을 제공해 주는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ORM Framework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ORM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관계 </a:t>
            </a:r>
            <a:r>
              <a:rPr lang="ko-KR" alt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맵핑</a:t>
            </a:r>
            <a:endParaRPr lang="en-US" altLang="ko-KR" sz="12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iBatis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복잡한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매핑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지원하며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줄의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 없이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문장을 처리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자바코드를 현저히 줄여줌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728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>
                <a:latin typeface="+mj-lt"/>
              </a:rPr>
              <a:t>Maven</a:t>
            </a:r>
            <a:r>
              <a:rPr lang="en-US" altLang="ko-KR" dirty="0" smtClean="0">
                <a:latin typeface="+mj-lt"/>
              </a:rPr>
              <a:t> </a:t>
            </a:r>
            <a:r>
              <a:rPr lang="ko-KR" altLang="en-US" dirty="0" smtClean="0">
                <a:latin typeface="+mj-lt"/>
              </a:rPr>
              <a:t>이란 소스 코드로부터 배포 가능한 산출물</a:t>
            </a:r>
            <a:r>
              <a:rPr lang="en-US" altLang="ko-KR" dirty="0" smtClean="0">
                <a:latin typeface="+mj-lt"/>
              </a:rPr>
              <a:t>(artifact)</a:t>
            </a:r>
            <a:r>
              <a:rPr lang="ko-KR" altLang="en-US" dirty="0" smtClean="0">
                <a:latin typeface="+mj-lt"/>
              </a:rPr>
              <a:t>을 </a:t>
            </a:r>
            <a:r>
              <a:rPr lang="ko-KR" altLang="en-US" dirty="0" err="1" smtClean="0">
                <a:latin typeface="+mj-lt"/>
              </a:rPr>
              <a:t>빌드</a:t>
            </a:r>
            <a:r>
              <a:rPr lang="en-US" altLang="ko-KR" dirty="0" smtClean="0">
                <a:latin typeface="+mj-lt"/>
              </a:rPr>
              <a:t>(build)</a:t>
            </a:r>
            <a:r>
              <a:rPr lang="ko-KR" altLang="en-US" dirty="0" smtClean="0">
                <a:latin typeface="+mj-lt"/>
              </a:rPr>
              <a:t>하는</a:t>
            </a:r>
            <a:r>
              <a:rPr lang="ko-KR" altLang="en-US" baseline="0" dirty="0" smtClean="0">
                <a:latin typeface="+mj-lt"/>
              </a:rPr>
              <a:t> </a:t>
            </a:r>
            <a:r>
              <a:rPr lang="en-US" altLang="ko-KR" dirty="0" smtClean="0">
                <a:latin typeface="+mj-lt"/>
              </a:rPr>
              <a:t>‘</a:t>
            </a:r>
            <a:r>
              <a:rPr lang="ko-KR" altLang="en-US" b="1" dirty="0" err="1" smtClean="0">
                <a:latin typeface="+mj-lt"/>
              </a:rPr>
              <a:t>빌드</a:t>
            </a:r>
            <a:r>
              <a:rPr lang="ko-KR" altLang="en-US" b="1" dirty="0" smtClean="0">
                <a:latin typeface="+mj-lt"/>
              </a:rPr>
              <a:t> 툴</a:t>
            </a:r>
            <a:r>
              <a:rPr lang="en-US" altLang="ko-KR" b="1" dirty="0" smtClean="0">
                <a:latin typeface="+mj-lt"/>
              </a:rPr>
              <a:t>(build tool)’.</a:t>
            </a:r>
            <a:endParaRPr lang="ko-KR" altLang="en-US" b="1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79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Access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다양한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 솔루션 및 데이터베이스 접근 기술에 일관된 방식으로 대응하기 위한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조회하거나 입력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수정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삭제하는 기능을 수행하는 메커니즘을 단순화한다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전자정부 프레임워크에서는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사용한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Access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추상화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하여 간편하고 쉽게 사용할 수 있는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Mapper framework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iBATIS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Access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기능의 기반 오픈 소스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채택하였다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Access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대한 추상화된 접근 방식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간편하고 쉬운 </a:t>
            </a:r>
            <a:r>
              <a:rPr lang="en-US" altLang="ko-KR" b="1" dirty="0" smtClean="0"/>
              <a:t>API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자원 연결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해제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공통 에러 처리 등을 통합 지원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728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애플리케이션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퍼시스턴스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(Model)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계층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을 위한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SQL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매핑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프레임워크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아파치 오픈 소스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//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퍼시스턴스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프레임워크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-&gt;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데이터저장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조회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검색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관리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제공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7282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파일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모아두어서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수정시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자바 코드의 문자열을 찾아 수정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X.</a:t>
            </a:r>
            <a:endParaRPr lang="en-US" altLang="ko-KR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테이블과 자바객체 사이의 단순한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매핑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비교적 간단한 설정을 통해 처리합니다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캡슐화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하기 때문에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가독성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유지보수성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확장성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높여준다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소스코드로부터 </a:t>
            </a:r>
            <a:r>
              <a:rPr lang="en-US" altLang="ko-KR" b="1" dirty="0" smtClean="0"/>
              <a:t>SQL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문을 분리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하여 별도의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의미있는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문법의 </a:t>
            </a:r>
            <a:r>
              <a:rPr lang="en-US" altLang="ko-KR" dirty="0" smtClean="0"/>
              <a:t>XML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유지하고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이에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대한 빠른 참조구조를 내부적으로 구현하여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유지보수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튜닝의 용이성을 보장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7282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SQLMapConfig.xm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소스와 관련한 설정과 같은 상세 설정에 대한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모든것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포함되어 있으며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트랜잭션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관리에 대한 정보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포함될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존재할 수 있는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SQLMap.xml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파일을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구분지어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주고 로딩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시키는 역할을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7282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SQLMap.xml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이름처럼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테이블간에 관계에 대한 정보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가진다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파일은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하나의 애플리케이션에서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여러개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가질 수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있으며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문장들과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매핑되는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도메인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있는 곳에 위치한다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입력으로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쓰일 문장과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매핑되는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결과에 대한 내용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표기한다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파일은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쿼리를 포함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하기도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쿼리를 바꾸려면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애플리케이션의 자바 코드를 바꾸는 것이 아니라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바꾸어야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매핑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데이터베이스와 상호작용할 실제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문장을 사용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하여 이루어진다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사용하는 것은 개발자에게 매우 큰 융통성을 부여하며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프로그래밍 경험을 가진 누구에게나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iBATIS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쉽게 이해할 수 있게 해준다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7282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7282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791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443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Hibernate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JDBC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기반으로 추상화된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제공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하여 더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객체지향적인 방법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으로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관계형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데이터베이스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사용할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 있게 해주는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ORM(Object/Relation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Mapping)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프레임워크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443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테이블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자바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클래스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맵핑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해두고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하이버네이트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제공하는 방법으로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쿼리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작성한다면，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맵핑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정보가 달라짐에 따라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하이버네이트가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자동으로 쿼리를 생성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해줄 뿐 아니라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자바 코드로 쿼리를 작성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하는 방법도 제공하며，애플리케이션의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성능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향상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도움이 되는 여러 기능을 제공합니다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게다가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사용하려는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적합한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쿼리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하이버네이트가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직접 생성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해주기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때문에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독립적인 애플리케이션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개</a:t>
            </a: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발할 때도 특히 유용합니다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44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Apache</a:t>
            </a:r>
            <a:r>
              <a:rPr lang="en-US" altLang="ko-KR" baseline="0" dirty="0" smtClean="0"/>
              <a:t> Software Foundation</a:t>
            </a:r>
            <a:r>
              <a:rPr lang="ko-KR" altLang="en-US" baseline="0" dirty="0" smtClean="0"/>
              <a:t>에서 개발되고 있는 </a:t>
            </a:r>
            <a:r>
              <a:rPr lang="ko-KR" altLang="en-US" b="1" baseline="0" dirty="0" smtClean="0"/>
              <a:t>소프트웨어 프로젝트 관리 툴</a:t>
            </a:r>
            <a:r>
              <a:rPr lang="ko-KR" altLang="en-US" b="0" baseline="0" dirty="0" smtClean="0"/>
              <a:t>이며</a:t>
            </a:r>
            <a:r>
              <a:rPr lang="en-US" altLang="ko-KR" b="0" baseline="0" dirty="0" smtClean="0"/>
              <a:t>,</a:t>
            </a:r>
          </a:p>
          <a:p>
            <a:r>
              <a:rPr lang="en-US" altLang="ko-KR" b="1" dirty="0" smtClean="0"/>
              <a:t>Maven</a:t>
            </a:r>
            <a:r>
              <a:rPr lang="ko-KR" altLang="en-US" dirty="0" smtClean="0"/>
              <a:t>은 </a:t>
            </a:r>
            <a:r>
              <a:rPr lang="ko-KR" altLang="en-US" b="1" dirty="0" smtClean="0"/>
              <a:t>프로젝트 관리 툴 </a:t>
            </a:r>
            <a:r>
              <a:rPr lang="ko-KR" altLang="en-US" dirty="0" smtClean="0"/>
              <a:t>로써 프로젝트 관련한 여러 정보를 </a:t>
            </a:r>
            <a:r>
              <a:rPr lang="en-US" altLang="ko-KR" b="1" dirty="0" smtClean="0"/>
              <a:t>POM</a:t>
            </a:r>
            <a:r>
              <a:rPr lang="en-US" altLang="ko-KR" baseline="0" dirty="0" smtClean="0"/>
              <a:t> (project object model)</a:t>
            </a:r>
            <a:r>
              <a:rPr lang="ko-KR" altLang="en-US" baseline="0" dirty="0" smtClean="0"/>
              <a:t> 프로젝트 객체 모델에 에 집약해 놓음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791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Hibernate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기능</a:t>
            </a:r>
            <a:endParaRPr lang="en-US" altLang="ko-KR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조금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더 정확히는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write-behind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caching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이라고 하는데， 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기능은 뒤에서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설명할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하이버네이트의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가장 핵심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기본으로 제공해 주는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기능입니다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기능은 정말로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쿼리를 실행해야 하는 그 순간까지 최대한 쓰기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작업을 미루는 기능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443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Hibernate</a:t>
            </a:r>
            <a:r>
              <a:rPr lang="en-US" altLang="ko-KR" baseline="0" dirty="0" smtClean="0"/>
              <a:t> automatically detects object state changes in order to synchronize the updated state with the database.</a:t>
            </a:r>
          </a:p>
          <a:p>
            <a:r>
              <a:rPr lang="en-US" altLang="ko-KR" b="1" baseline="0" dirty="0" smtClean="0"/>
              <a:t>Dirty checking – </a:t>
            </a:r>
            <a:r>
              <a:rPr lang="ko-KR" altLang="en-US" b="1" baseline="0" dirty="0" smtClean="0"/>
              <a:t>상태변화 감지</a:t>
            </a:r>
            <a:r>
              <a:rPr lang="en-US" altLang="ko-KR" b="1" baseline="0" dirty="0" smtClean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443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Lazy Fetching(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지연 관계 폐지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하더라도 연관 관계에 따라 기본 설정 값이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다르며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연관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관계에 있는 객체가 키 값을 가지고 있는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인지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키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값이 없는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단순한 값 객체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(Value Object)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인지에 따라 그 동작 결과가 달라질 수도 있습니다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 서로 다른 옵션끼리 영향을 주어 예상과는 다른 쿼리가 실행될 수도 있습니다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443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443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2793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791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선언적인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설정으로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빌드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및 배포 시에 필요한 라이브러리들을 관리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로컬 및 원격 저장소에서 선언된 라이브러리들을 다운로드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받아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 smtClean="0"/>
              <a:t>개발자들이 </a:t>
            </a:r>
            <a:r>
              <a:rPr lang="ko-KR" altLang="en-US" b="1" dirty="0" smtClean="0"/>
              <a:t>직접 라이브러리를 찾고 설정하는 번거로움</a:t>
            </a:r>
            <a:r>
              <a:rPr lang="ko-KR" altLang="en-US" dirty="0" smtClean="0"/>
              <a:t>과 프로젝트 내부에서 </a:t>
            </a:r>
            <a:r>
              <a:rPr lang="ko-KR" altLang="en-US" b="1" dirty="0" smtClean="0"/>
              <a:t>사용하는 라이브러리 종류와 버전을 컨트롤 </a:t>
            </a:r>
            <a:r>
              <a:rPr lang="ko-KR" altLang="en-US" dirty="0" smtClean="0"/>
              <a:t>하는데 문제가 발생할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특히 </a:t>
            </a:r>
            <a:r>
              <a:rPr lang="ko-KR" altLang="en-US" b="1" dirty="0" smtClean="0"/>
              <a:t>통합 </a:t>
            </a:r>
            <a:r>
              <a:rPr lang="ko-KR" altLang="en-US" b="1" dirty="0" err="1" smtClean="0"/>
              <a:t>빌드</a:t>
            </a:r>
            <a:r>
              <a:rPr lang="ko-KR" altLang="en-US" b="1" dirty="0" smtClean="0"/>
              <a:t> 과정</a:t>
            </a:r>
            <a:r>
              <a:rPr lang="ko-KR" altLang="en-US" dirty="0" smtClean="0"/>
              <a:t>에서 라이브러리 관련 문제들이 빈번히 발생할 수 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메이븐은</a:t>
            </a:r>
            <a:r>
              <a:rPr lang="ko-KR" altLang="en-US" dirty="0" smtClean="0"/>
              <a:t> </a:t>
            </a:r>
            <a:r>
              <a:rPr lang="ko-KR" altLang="en-US" dirty="0" smtClean="0"/>
              <a:t>이를 효과적으로 처리하기 위해 </a:t>
            </a:r>
            <a:r>
              <a:rPr lang="ko-KR" altLang="en-US" b="1" dirty="0" smtClean="0"/>
              <a:t>의존성 관리 메커니즘</a:t>
            </a:r>
            <a:r>
              <a:rPr lang="ko-KR" altLang="en-US" dirty="0" smtClean="0"/>
              <a:t>을 제공하고 있으며 </a:t>
            </a:r>
            <a:r>
              <a:rPr lang="ko-KR" altLang="en-US" dirty="0" err="1" smtClean="0"/>
              <a:t>메이븐</a:t>
            </a:r>
            <a:r>
              <a:rPr lang="ko-KR" altLang="en-US" dirty="0" smtClean="0"/>
              <a:t> 개발자들은 프로젝트의 </a:t>
            </a:r>
            <a:r>
              <a:rPr lang="en-US" altLang="ko-KR" b="1" dirty="0" smtClean="0"/>
              <a:t>pom.xml</a:t>
            </a:r>
            <a:r>
              <a:rPr lang="ko-KR" altLang="en-US" b="1" dirty="0" smtClean="0"/>
              <a:t>에 </a:t>
            </a:r>
            <a:r>
              <a:rPr lang="en-US" altLang="ko-KR" b="1" dirty="0" smtClean="0"/>
              <a:t>dependency </a:t>
            </a:r>
            <a:r>
              <a:rPr lang="ko-KR" altLang="en-US" b="1" dirty="0" smtClean="0"/>
              <a:t>선언</a:t>
            </a:r>
            <a:r>
              <a:rPr lang="ko-KR" altLang="en-US" dirty="0" smtClean="0"/>
              <a:t>만으로 필요한 라이브러리들을 받아와 편하게 사용할 수 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r>
              <a:rPr lang="ko-KR" altLang="en-US" dirty="0" smtClean="0"/>
              <a:t>프로젝트 </a:t>
            </a:r>
            <a:r>
              <a:rPr lang="ko-KR" altLang="en-US" dirty="0" smtClean="0"/>
              <a:t>관리자의 경우 사용되고 있는 </a:t>
            </a:r>
            <a:r>
              <a:rPr lang="ko-KR" altLang="en-US" b="1" dirty="0" smtClean="0"/>
              <a:t>라이브러리와 버전을 효과적으로 컨트롤</a:t>
            </a:r>
            <a:r>
              <a:rPr lang="ko-KR" altLang="en-US" dirty="0" smtClean="0"/>
              <a:t>할 수 있으며 개발자들에게 </a:t>
            </a:r>
            <a:r>
              <a:rPr lang="ko-KR" altLang="en-US" b="1" dirty="0" smtClean="0"/>
              <a:t>검증되고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통일된 버전의 라이브러리를 제공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7959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b="1" dirty="0" smtClean="0"/>
              <a:t>라이브러리 다운로드 자동화</a:t>
            </a:r>
            <a:endParaRPr lang="en-US" altLang="ko-KR" b="1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필요한 라이브러리를 하나씩 다운로드 받을 </a:t>
            </a:r>
            <a:r>
              <a:rPr lang="ko-KR" altLang="en-US" dirty="0" smtClean="0"/>
              <a:t>필요 없이 </a:t>
            </a:r>
            <a:r>
              <a:rPr lang="ko-KR" altLang="en-US" b="1" dirty="0" smtClean="0"/>
              <a:t>필요하다고 선언만하면 </a:t>
            </a:r>
            <a:r>
              <a:rPr lang="ko-KR" altLang="en-US" b="1" dirty="0" err="1" smtClean="0"/>
              <a:t>메이븐이</a:t>
            </a:r>
            <a:r>
              <a:rPr lang="ko-KR" altLang="en-US" b="1" dirty="0" smtClean="0"/>
              <a:t> 자동으로 다운로드</a:t>
            </a:r>
            <a:r>
              <a:rPr lang="en-US" altLang="ko-KR" b="1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사용하는 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파일을 어디서 다운로드 하는 지 어느 버전인지 명시하면 </a:t>
            </a:r>
            <a:r>
              <a:rPr lang="ko-KR" altLang="en-US" dirty="0" err="1" smtClean="0"/>
              <a:t>코딩하지</a:t>
            </a:r>
            <a:r>
              <a:rPr lang="ko-KR" altLang="en-US" dirty="0" smtClean="0"/>
              <a:t> 않아도 </a:t>
            </a:r>
            <a:r>
              <a:rPr lang="ko-KR" altLang="en-US" dirty="0" err="1" smtClean="0"/>
              <a:t>메이븐이</a:t>
            </a:r>
            <a:r>
              <a:rPr lang="ko-KR" altLang="en-US" dirty="0" smtClean="0"/>
              <a:t> 알아서 관리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재다운로드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최신 버전 설치</a:t>
            </a:r>
            <a:r>
              <a:rPr lang="en-US" altLang="ko-KR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b="1" dirty="0" smtClean="0"/>
              <a:t>라이브러리 </a:t>
            </a:r>
            <a:r>
              <a:rPr lang="ko-KR" altLang="en-US" b="1" dirty="0" err="1" smtClean="0"/>
              <a:t>디렉트러</a:t>
            </a:r>
            <a:r>
              <a:rPr lang="ko-KR" altLang="en-US" b="1" dirty="0" smtClean="0"/>
              <a:t> 생성필요 </a:t>
            </a:r>
            <a:r>
              <a:rPr lang="en-US" altLang="ko-KR" b="1" dirty="0" smtClean="0"/>
              <a:t>X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245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 b="1" dirty="0" smtClean="0"/>
              <a:t>Scope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스코프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의존하는 범위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FontTx/>
              <a:buNone/>
            </a:pPr>
            <a:r>
              <a:rPr lang="en-US" altLang="ko-KR" dirty="0" smtClean="0"/>
              <a:t>• </a:t>
            </a:r>
            <a:r>
              <a:rPr lang="en-US" altLang="ko-KR" b="1" dirty="0" smtClean="0"/>
              <a:t>compile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스코프를</a:t>
            </a:r>
            <a:r>
              <a:rPr lang="ko-KR" altLang="en-US" dirty="0" smtClean="0"/>
              <a:t> 설정할지 않았을 때의 </a:t>
            </a:r>
            <a:r>
              <a:rPr lang="ko-KR" altLang="en-US" b="1" dirty="0" smtClean="0"/>
              <a:t>기본 </a:t>
            </a:r>
            <a:r>
              <a:rPr lang="ko-KR" altLang="en-US" b="1" dirty="0" err="1" smtClean="0"/>
              <a:t>스코프</a:t>
            </a:r>
            <a:r>
              <a:rPr lang="ko-KR" altLang="en-US" dirty="0" err="1" smtClean="0"/>
              <a:t>이다</a:t>
            </a:r>
            <a:r>
              <a:rPr lang="en-US" altLang="ko-KR" dirty="0" smtClean="0"/>
              <a:t>. </a:t>
            </a:r>
            <a:r>
              <a:rPr lang="ko-KR" altLang="en-US" b="1" dirty="0" smtClean="0"/>
              <a:t>컴파일</a:t>
            </a:r>
            <a:r>
              <a:rPr lang="ko-KR" altLang="en-US" dirty="0" smtClean="0"/>
              <a:t> 시에도 사용되며</a:t>
            </a:r>
            <a:r>
              <a:rPr lang="en-US" altLang="ko-KR" dirty="0" smtClean="0"/>
              <a:t>, </a:t>
            </a:r>
            <a:r>
              <a:rPr lang="ko-KR" altLang="en-US" b="1" dirty="0" smtClean="0"/>
              <a:t>배포</a:t>
            </a:r>
            <a:r>
              <a:rPr lang="ko-KR" altLang="en-US" dirty="0" smtClean="0"/>
              <a:t> 시에도 같이 배포되어야 하는 라이브러리이다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marL="0" indent="0">
              <a:buFontTx/>
              <a:buNone/>
            </a:pPr>
            <a:r>
              <a:rPr lang="en-US" altLang="ko-KR" dirty="0" smtClean="0"/>
              <a:t>• </a:t>
            </a:r>
            <a:r>
              <a:rPr lang="en-US" altLang="ko-KR" b="1" dirty="0" smtClean="0"/>
              <a:t>provided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예를 들어 </a:t>
            </a:r>
            <a:r>
              <a:rPr lang="en-US" altLang="ko-KR" dirty="0" smtClean="0"/>
              <a:t>servlet.jar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컨테이너에서 제공하므로 </a:t>
            </a:r>
            <a:r>
              <a:rPr lang="ko-KR" altLang="en-US" b="1" dirty="0" smtClean="0"/>
              <a:t>컴파일</a:t>
            </a:r>
            <a:r>
              <a:rPr lang="ko-KR" altLang="en-US" dirty="0" smtClean="0"/>
              <a:t> 시점에는 필요하지만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애플리케이션을 배포할 때 같이 </a:t>
            </a:r>
            <a:r>
              <a:rPr lang="ko-KR" altLang="en-US" b="1" dirty="0" smtClean="0"/>
              <a:t>배포될 필요는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이와 같은 상황에서 사용하는 </a:t>
            </a:r>
            <a:r>
              <a:rPr lang="ko-KR" altLang="en-US" dirty="0" err="1" smtClean="0"/>
              <a:t>스코프이다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marL="0" indent="0">
              <a:buFontTx/>
              <a:buNone/>
            </a:pPr>
            <a:r>
              <a:rPr lang="en-US" altLang="ko-KR" dirty="0" smtClean="0"/>
              <a:t>• </a:t>
            </a:r>
            <a:r>
              <a:rPr lang="en-US" altLang="ko-KR" b="1" dirty="0" smtClean="0"/>
              <a:t>runtime</a:t>
            </a:r>
            <a:r>
              <a:rPr lang="en-US" altLang="ko-KR" dirty="0" smtClean="0"/>
              <a:t>: runtime </a:t>
            </a:r>
            <a:r>
              <a:rPr lang="ko-KR" altLang="en-US" dirty="0" err="1" smtClean="0"/>
              <a:t>스코프는</a:t>
            </a:r>
            <a:r>
              <a:rPr lang="ko-KR" altLang="en-US" dirty="0" smtClean="0"/>
              <a:t> 말 그대로 </a:t>
            </a:r>
            <a:r>
              <a:rPr lang="ko-KR" altLang="en-US" b="1" dirty="0" smtClean="0"/>
              <a:t>컴파일 시에는 사용되지 않지만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애플리케이션을 실행할 때 사용</a:t>
            </a:r>
            <a:r>
              <a:rPr lang="ko-KR" altLang="en-US" dirty="0" smtClean="0"/>
              <a:t>되는 </a:t>
            </a:r>
            <a:r>
              <a:rPr lang="ko-KR" altLang="en-US" dirty="0" smtClean="0"/>
              <a:t>라이브러리일 </a:t>
            </a:r>
            <a:r>
              <a:rPr lang="ko-KR" altLang="en-US" dirty="0" smtClean="0"/>
              <a:t>경우 설정한다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marL="0" indent="0">
              <a:buFontTx/>
              <a:buNone/>
            </a:pPr>
            <a:r>
              <a:rPr lang="en-US" altLang="ko-KR" dirty="0" smtClean="0"/>
              <a:t>• </a:t>
            </a:r>
            <a:r>
              <a:rPr lang="en-US" altLang="ko-KR" b="1" dirty="0" smtClean="0"/>
              <a:t>test</a:t>
            </a:r>
            <a:r>
              <a:rPr lang="en-US" altLang="ko-KR" dirty="0" smtClean="0"/>
              <a:t>: </a:t>
            </a:r>
            <a:r>
              <a:rPr lang="ko-KR" altLang="en-US" b="1" dirty="0" smtClean="0"/>
              <a:t>테스트</a:t>
            </a:r>
            <a:r>
              <a:rPr lang="ko-KR" altLang="en-US" dirty="0" smtClean="0"/>
              <a:t>하는 시점에만 사용하는 라이브러리에 대한 </a:t>
            </a:r>
            <a:r>
              <a:rPr lang="ko-KR" altLang="en-US" dirty="0" err="1" smtClean="0"/>
              <a:t>스코프를</a:t>
            </a:r>
            <a:r>
              <a:rPr lang="ko-KR" altLang="en-US" dirty="0" smtClean="0"/>
              <a:t> 설정할 때 사용한다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marL="0" indent="0">
              <a:buFontTx/>
              <a:buNone/>
            </a:pPr>
            <a:r>
              <a:rPr lang="en-US" altLang="ko-KR" dirty="0" smtClean="0"/>
              <a:t>• </a:t>
            </a:r>
            <a:r>
              <a:rPr lang="en-US" altLang="ko-KR" b="1" dirty="0" smtClean="0"/>
              <a:t>system</a:t>
            </a:r>
            <a:r>
              <a:rPr lang="en-US" altLang="ko-KR" dirty="0" smtClean="0"/>
              <a:t>: system </a:t>
            </a:r>
            <a:r>
              <a:rPr lang="ko-KR" altLang="en-US" dirty="0" err="1" smtClean="0"/>
              <a:t>스코프는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provided</a:t>
            </a:r>
            <a:r>
              <a:rPr lang="ko-KR" altLang="en-US" b="1" dirty="0" smtClean="0"/>
              <a:t>와 비슷</a:t>
            </a:r>
            <a:r>
              <a:rPr lang="ko-KR" altLang="en-US" dirty="0" smtClean="0"/>
              <a:t>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단지 우리가 </a:t>
            </a:r>
            <a:r>
              <a:rPr lang="ko-KR" altLang="en-US" b="1" dirty="0" smtClean="0"/>
              <a:t>직접 </a:t>
            </a:r>
            <a:r>
              <a:rPr lang="en-US" altLang="ko-KR" b="1" dirty="0" smtClean="0"/>
              <a:t>jar </a:t>
            </a:r>
            <a:r>
              <a:rPr lang="ko-KR" altLang="en-US" b="1" dirty="0" smtClean="0"/>
              <a:t>파일을 제공</a:t>
            </a:r>
            <a:r>
              <a:rPr lang="ko-KR" altLang="en-US" dirty="0" smtClean="0"/>
              <a:t>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이 </a:t>
            </a:r>
            <a:r>
              <a:rPr lang="ko-KR" altLang="en-US" dirty="0" err="1" smtClean="0"/>
              <a:t>스코프의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파일은 저장소에서 관리되지 않을 수도 있다</a:t>
            </a:r>
            <a:r>
              <a:rPr lang="en-US" altLang="ko-KR" dirty="0" smtClean="0"/>
              <a:t>.</a:t>
            </a:r>
          </a:p>
          <a:p>
            <a:pPr marL="0" indent="0">
              <a:buFontTx/>
              <a:buNone/>
            </a:pPr>
            <a:r>
              <a:rPr lang="en-US" altLang="ko-KR" dirty="0" smtClean="0"/>
              <a:t>• </a:t>
            </a:r>
            <a:r>
              <a:rPr lang="en-US" altLang="ko-KR" b="1" dirty="0" smtClean="0"/>
              <a:t>import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메이븐</a:t>
            </a:r>
            <a:r>
              <a:rPr lang="ko-KR" altLang="en-US" dirty="0" smtClean="0"/>
              <a:t> </a:t>
            </a:r>
            <a:r>
              <a:rPr lang="en-US" altLang="ko-KR" dirty="0" smtClean="0"/>
              <a:t>2.0.9 </a:t>
            </a:r>
            <a:r>
              <a:rPr lang="ko-KR" altLang="en-US" dirty="0" smtClean="0"/>
              <a:t>이후 버전부터 사용 가능</a:t>
            </a:r>
            <a:r>
              <a:rPr lang="en-US" altLang="ko-KR" dirty="0" smtClean="0"/>
              <a:t>): </a:t>
            </a:r>
            <a:r>
              <a:rPr lang="ko-KR" altLang="en-US" b="1" dirty="0" smtClean="0"/>
              <a:t>다른 </a:t>
            </a:r>
            <a:r>
              <a:rPr lang="en-US" altLang="ko-KR" b="1" dirty="0" smtClean="0"/>
              <a:t>POM </a:t>
            </a:r>
            <a:r>
              <a:rPr lang="ko-KR" altLang="en-US" b="1" dirty="0" smtClean="0"/>
              <a:t>설정 파일에 정의되어 있는 의존 관계 설정을 현재 프로 </a:t>
            </a:r>
            <a:r>
              <a:rPr lang="ko-KR" altLang="en-US" b="1" dirty="0" err="1" smtClean="0"/>
              <a:t>젝트로</a:t>
            </a:r>
            <a:r>
              <a:rPr lang="ko-KR" altLang="en-US" b="1" dirty="0" smtClean="0"/>
              <a:t> 가져온다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범위는 </a:t>
            </a:r>
            <a:r>
              <a:rPr lang="ko-KR" altLang="en-US" dirty="0" err="1" smtClean="0"/>
              <a:t>엘리먼트에서만</a:t>
            </a:r>
            <a:r>
              <a:rPr lang="ko-KR" altLang="en-US" dirty="0" smtClean="0"/>
              <a:t> 사용 가능하다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245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별도의 설정 없이도 일반적인 기본 기능을 제공하는 것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CoC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이미 규약으로 정의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되어 있는 절차가 있기 때문에 마치 미리 정의해 둔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작업을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실행하듯 사용하면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그만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아까 살펴본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페이즈와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골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사용해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메이븐은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아무런 설정을 추가하지 않고도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메이븐에서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제공하는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기본적인 프로젝트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빌드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기능을 사용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할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 있습니다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00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baseline="0" dirty="0" smtClean="0">
                <a:latin typeface="+mj-lt"/>
                <a:ea typeface="DX시인과나" panose="02020600000000000000" pitchFamily="18" charset="-127"/>
              </a:rPr>
              <a:t>POM</a:t>
            </a:r>
            <a:r>
              <a:rPr lang="ko-KR" altLang="en-US" baseline="0" dirty="0" smtClean="0">
                <a:latin typeface="+mj-lt"/>
                <a:ea typeface="DX시인과나" panose="02020600000000000000" pitchFamily="18" charset="-127"/>
              </a:rPr>
              <a:t>을 바탕으로 </a:t>
            </a:r>
            <a:r>
              <a:rPr lang="ko-KR" altLang="en-US" b="1" baseline="0" dirty="0" smtClean="0">
                <a:latin typeface="+mj-lt"/>
                <a:ea typeface="DX시인과나" panose="02020600000000000000" pitchFamily="18" charset="-127"/>
              </a:rPr>
              <a:t>프로젝트 의존성 관리</a:t>
            </a:r>
            <a:r>
              <a:rPr lang="en-US" altLang="ko-KR" b="1" baseline="0" dirty="0" smtClean="0">
                <a:latin typeface="+mj-lt"/>
                <a:ea typeface="DX시인과나" panose="02020600000000000000" pitchFamily="18" charset="-127"/>
              </a:rPr>
              <a:t>, </a:t>
            </a:r>
            <a:r>
              <a:rPr lang="ko-KR" altLang="en-US" b="1" baseline="0" dirty="0" smtClean="0">
                <a:latin typeface="+mj-lt"/>
                <a:ea typeface="DX시인과나" panose="02020600000000000000" pitchFamily="18" charset="-127"/>
              </a:rPr>
              <a:t>라이브러리 관리</a:t>
            </a:r>
            <a:r>
              <a:rPr lang="en-US" altLang="ko-KR" b="1" baseline="0" dirty="0" smtClean="0">
                <a:latin typeface="+mj-lt"/>
                <a:ea typeface="DX시인과나" panose="02020600000000000000" pitchFamily="18" charset="-127"/>
              </a:rPr>
              <a:t>, </a:t>
            </a:r>
            <a:r>
              <a:rPr lang="ko-KR" altLang="en-US" b="1" baseline="0" dirty="0" smtClean="0">
                <a:latin typeface="+mj-lt"/>
                <a:ea typeface="DX시인과나" panose="02020600000000000000" pitchFamily="18" charset="-127"/>
              </a:rPr>
              <a:t>프로젝트 생명주기 관리 기능 </a:t>
            </a:r>
            <a:r>
              <a:rPr lang="ko-KR" altLang="en-US" baseline="0" dirty="0" smtClean="0">
                <a:latin typeface="+mj-lt"/>
                <a:ea typeface="DX시인과나" panose="02020600000000000000" pitchFamily="18" charset="-127"/>
              </a:rPr>
              <a:t>등을 제공</a:t>
            </a:r>
            <a:r>
              <a:rPr lang="en-US" altLang="ko-KR" baseline="0" dirty="0" smtClean="0">
                <a:latin typeface="+mj-lt"/>
                <a:ea typeface="DX시인과나" panose="02020600000000000000" pitchFamily="18" charset="-127"/>
              </a:rPr>
              <a:t>.</a:t>
            </a:r>
            <a:endParaRPr lang="ko-KR" altLang="en-US" dirty="0" smtClean="0">
              <a:latin typeface="+mj-lt"/>
              <a:ea typeface="DX시인과나" panose="02020600000000000000" pitchFamily="18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baseline="0" dirty="0" smtClean="0">
                <a:latin typeface="+mj-lt"/>
                <a:ea typeface="DX시인과나" panose="02020600000000000000" pitchFamily="18" charset="-127"/>
              </a:rPr>
              <a:t>POM</a:t>
            </a:r>
            <a:r>
              <a:rPr lang="en-US" altLang="ko-KR" baseline="0" dirty="0" smtClean="0">
                <a:latin typeface="+mj-lt"/>
                <a:ea typeface="DX시인과나" panose="02020600000000000000" pitchFamily="18" charset="-127"/>
              </a:rPr>
              <a:t> </a:t>
            </a:r>
            <a:r>
              <a:rPr lang="ko-KR" altLang="en-US" baseline="0" dirty="0" smtClean="0">
                <a:latin typeface="+mj-lt"/>
                <a:ea typeface="DX시인과나" panose="02020600000000000000" pitchFamily="18" charset="-127"/>
              </a:rPr>
              <a:t>이란 </a:t>
            </a:r>
            <a:r>
              <a:rPr lang="ko-KR" altLang="en-US" b="1" dirty="0" smtClean="0">
                <a:latin typeface="+mj-lt"/>
                <a:ea typeface="DX시인과나" panose="02020600000000000000" pitchFamily="18" charset="-127"/>
              </a:rPr>
              <a:t>프로젝트의 구조와 내용</a:t>
            </a:r>
            <a:r>
              <a:rPr lang="ko-KR" altLang="en-US" dirty="0" smtClean="0">
                <a:latin typeface="+mj-lt"/>
                <a:ea typeface="DX시인과나" panose="02020600000000000000" pitchFamily="18" charset="-127"/>
              </a:rPr>
              <a:t>을 설명하고 있으며 </a:t>
            </a:r>
            <a:r>
              <a:rPr lang="ko-KR" altLang="en-US" b="1" dirty="0" smtClean="0">
                <a:latin typeface="+mj-lt"/>
                <a:ea typeface="DX시인과나" panose="02020600000000000000" pitchFamily="18" charset="-127"/>
              </a:rPr>
              <a:t>프로젝트 관리 및 </a:t>
            </a:r>
            <a:r>
              <a:rPr lang="ko-KR" altLang="en-US" b="1" dirty="0" err="1" smtClean="0">
                <a:latin typeface="+mj-lt"/>
                <a:ea typeface="DX시인과나" panose="02020600000000000000" pitchFamily="18" charset="-127"/>
              </a:rPr>
              <a:t>빌드에</a:t>
            </a:r>
            <a:r>
              <a:rPr lang="ko-KR" altLang="en-US" b="1" dirty="0" smtClean="0">
                <a:latin typeface="+mj-lt"/>
                <a:ea typeface="DX시인과나" panose="02020600000000000000" pitchFamily="18" charset="-127"/>
              </a:rPr>
              <a:t> 필요한 환경 설정</a:t>
            </a:r>
            <a:r>
              <a:rPr lang="en-US" altLang="ko-KR" b="1" dirty="0" smtClean="0">
                <a:latin typeface="+mj-lt"/>
                <a:ea typeface="DX시인과나" panose="02020600000000000000" pitchFamily="18" charset="-127"/>
              </a:rPr>
              <a:t>, </a:t>
            </a:r>
            <a:r>
              <a:rPr lang="ko-KR" altLang="en-US" b="1" dirty="0" smtClean="0">
                <a:latin typeface="+mj-lt"/>
                <a:ea typeface="DX시인과나" panose="02020600000000000000" pitchFamily="18" charset="-127"/>
              </a:rPr>
              <a:t>의존성 </a:t>
            </a:r>
            <a:r>
              <a:rPr lang="ko-KR" altLang="en-US" dirty="0" smtClean="0">
                <a:latin typeface="+mj-lt"/>
                <a:ea typeface="DX시인과나" panose="02020600000000000000" pitchFamily="18" charset="-127"/>
              </a:rPr>
              <a:t>등의 정보가 들어있음</a:t>
            </a:r>
            <a:r>
              <a:rPr lang="en-US" altLang="ko-KR" dirty="0" smtClean="0">
                <a:latin typeface="+mj-lt"/>
                <a:ea typeface="DX시인과나" panose="02020600000000000000" pitchFamily="18" charset="-127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>
                <a:latin typeface="+mj-lt"/>
                <a:ea typeface="DX시인과나" panose="02020600000000000000" pitchFamily="18" charset="-127"/>
              </a:rPr>
              <a:t>이러한 </a:t>
            </a:r>
            <a:r>
              <a:rPr lang="en-US" altLang="ko-KR" baseline="0" dirty="0" smtClean="0">
                <a:latin typeface="+mj-lt"/>
                <a:ea typeface="DX시인과나" panose="02020600000000000000" pitchFamily="18" charset="-127"/>
              </a:rPr>
              <a:t>POM</a:t>
            </a:r>
            <a:r>
              <a:rPr lang="ko-KR" altLang="en-US" baseline="0" dirty="0" smtClean="0">
                <a:latin typeface="+mj-lt"/>
                <a:ea typeface="DX시인과나" panose="02020600000000000000" pitchFamily="18" charset="-127"/>
              </a:rPr>
              <a:t>을 바탕으로 확장 가능한 </a:t>
            </a:r>
            <a:r>
              <a:rPr lang="ko-KR" altLang="en-US" b="1" baseline="0" dirty="0" smtClean="0">
                <a:latin typeface="+mj-lt"/>
                <a:ea typeface="DX시인과나" panose="02020600000000000000" pitchFamily="18" charset="-127"/>
              </a:rPr>
              <a:t>플러그인 아키텍처</a:t>
            </a:r>
            <a:r>
              <a:rPr lang="ko-KR" altLang="en-US" b="0" baseline="0" dirty="0" smtClean="0">
                <a:latin typeface="+mj-lt"/>
                <a:ea typeface="DX시인과나" panose="02020600000000000000" pitchFamily="18" charset="-127"/>
              </a:rPr>
              <a:t>를</a:t>
            </a:r>
            <a:r>
              <a:rPr lang="ko-KR" altLang="en-US" b="1" baseline="0" dirty="0" smtClean="0">
                <a:latin typeface="+mj-lt"/>
                <a:ea typeface="DX시인과나" panose="02020600000000000000" pitchFamily="18" charset="-127"/>
              </a:rPr>
              <a:t> </a:t>
            </a:r>
            <a:r>
              <a:rPr lang="ko-KR" altLang="en-US" baseline="0" dirty="0" smtClean="0">
                <a:latin typeface="+mj-lt"/>
                <a:ea typeface="DX시인과나" panose="02020600000000000000" pitchFamily="18" charset="-127"/>
              </a:rPr>
              <a:t>통해 소프트웨어 </a:t>
            </a:r>
            <a:r>
              <a:rPr lang="ko-KR" altLang="en-US" baseline="0" dirty="0" err="1" smtClean="0">
                <a:latin typeface="+mj-lt"/>
                <a:ea typeface="DX시인과나" panose="02020600000000000000" pitchFamily="18" charset="-127"/>
              </a:rPr>
              <a:t>빌드와</a:t>
            </a:r>
            <a:r>
              <a:rPr lang="ko-KR" altLang="en-US" baseline="0" dirty="0" smtClean="0">
                <a:latin typeface="+mj-lt"/>
                <a:ea typeface="DX시인과나" panose="02020600000000000000" pitchFamily="18" charset="-127"/>
              </a:rPr>
              <a:t> 관련된 모든 과정을 </a:t>
            </a:r>
            <a:r>
              <a:rPr lang="ko-KR" altLang="en-US" b="1" baseline="0" dirty="0" smtClean="0">
                <a:latin typeface="+mj-lt"/>
                <a:ea typeface="DX시인과나" panose="02020600000000000000" pitchFamily="18" charset="-127"/>
              </a:rPr>
              <a:t>자동화</a:t>
            </a:r>
            <a:r>
              <a:rPr lang="en-US" altLang="ko-KR" baseline="0" dirty="0" smtClean="0">
                <a:latin typeface="+mj-lt"/>
                <a:ea typeface="DX시인과나" panose="02020600000000000000" pitchFamily="18" charset="-127"/>
              </a:rPr>
              <a:t>.</a:t>
            </a:r>
            <a:endParaRPr lang="ko-KR" altLang="en-US" dirty="0">
              <a:latin typeface="+mj-lt"/>
              <a:ea typeface="DX시인과나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791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메이븐에는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플러그 인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개념이 있어 서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메이븐이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제공하는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기본 기능 외에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추가로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플러그 인을 만들어서 미리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정의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되어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있는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빌드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과정 중에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부가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기능을 추가가능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 밖에도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이미 여러 개발자가 만들어 둔 유용한 여러 플러그인 덕분에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메이븐이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한층 더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유용하다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6556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메이븐에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설정할 수 있는 내용이 정말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많다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프로젝트 정보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의존성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의존성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저장소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，플러그인 저장소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플러그인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프로파일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등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다양한 설정 추가 가능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게다가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한층 더 설정 방법이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복잡해지는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이유는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메이븐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설정 파일이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애트리뷰트는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사용하지 않고 오직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엘리먼트만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해서이다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6922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 무엇보다 가장 큰 단점은 바로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학습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비용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앤트도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조금은 학습을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해야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사용할 수 있지만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앤트는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메이븐에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비하면 학습할 내용이 적은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편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메이븐은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POM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이란 무엇인가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?’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부터 시작해서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메이븐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저장소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페이즈와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골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의존성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스코프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pom.xml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설정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방법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메이븐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플러그인 등 학습할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것이 많다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95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791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95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en-US" altLang="ko-KR" sz="11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1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특징</a:t>
            </a:r>
            <a:r>
              <a:rPr lang="en-US" altLang="ko-KR" sz="11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POJO</a:t>
            </a:r>
            <a:r>
              <a:rPr lang="ko-KR" altLang="en-US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Plain Old Java Object</a:t>
            </a:r>
            <a:r>
              <a:rPr lang="ko-KR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첫 글자를 따서 만든 </a:t>
            </a:r>
            <a:r>
              <a:rPr lang="ko-KR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약자</a:t>
            </a:r>
            <a:r>
              <a:rPr lang="en-US" altLang="ko-KR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자바의 </a:t>
            </a:r>
            <a:r>
              <a:rPr lang="ko-KR" altLang="en-US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단순한 오브젝트를 사용</a:t>
            </a:r>
            <a:endParaRPr lang="en-US" altLang="ko-KR" sz="11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1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POJO</a:t>
            </a:r>
            <a:r>
              <a:rPr lang="ko-KR" altLang="en-US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ko-KR" altLang="en-US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</a:t>
            </a:r>
            <a:r>
              <a:rPr lang="ko-KR" altLang="en-US" sz="1100" dirty="0" smtClean="0">
                <a:latin typeface="+mn-lt"/>
              </a:rPr>
              <a:t/>
            </a:r>
            <a:br>
              <a:rPr lang="ko-KR" altLang="en-US" sz="1100" dirty="0" smtClean="0">
                <a:latin typeface="+mn-lt"/>
              </a:rPr>
            </a:br>
            <a:r>
              <a:rPr lang="en-US" altLang="ko-KR" sz="1100" dirty="0" smtClean="0">
                <a:latin typeface="+mn-lt"/>
              </a:rPr>
              <a:t>- </a:t>
            </a:r>
            <a:r>
              <a:rPr lang="ko-KR" altLang="en-US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</a:t>
            </a:r>
            <a:r>
              <a:rPr lang="ko-KR" altLang="en-US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규약</a:t>
            </a:r>
            <a:r>
              <a:rPr lang="en-US" altLang="ko-KR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(contract)</a:t>
            </a:r>
            <a:r>
              <a:rPr lang="ko-KR" altLang="en-US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en-US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종속 </a:t>
            </a:r>
            <a:r>
              <a:rPr lang="en-US" altLang="ko-KR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</a:t>
            </a:r>
            <a:r>
              <a:rPr lang="ko-KR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POJO</a:t>
            </a:r>
            <a:r>
              <a:rPr lang="ko-KR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자바 언어와 꼭 </a:t>
            </a:r>
            <a:r>
              <a:rPr lang="ko-KR" altLang="en-US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필요한 </a:t>
            </a:r>
            <a:r>
              <a:rPr lang="en-US" altLang="ko-KR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ko-KR" altLang="en-US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외에는 종속되지 않아야 한다</a:t>
            </a:r>
            <a:r>
              <a:rPr lang="en-US" altLang="ko-KR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별다른 가치를 주지도 못하는 규약 따위에 종속되지 않아야 하고</a:t>
            </a:r>
            <a:r>
              <a:rPr lang="en-US" altLang="ko-KR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객체지향 </a:t>
            </a:r>
            <a:r>
              <a:rPr lang="ko-KR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설계의 자유로운 적용이 가능한 오브젝트여야만 </a:t>
            </a:r>
            <a:r>
              <a:rPr lang="en-US" altLang="ko-KR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POJO</a:t>
            </a:r>
            <a:r>
              <a:rPr lang="ko-KR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불릴 수 있다</a:t>
            </a:r>
            <a:r>
              <a:rPr lang="en-US" altLang="ko-KR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100" dirty="0" smtClean="0">
                <a:latin typeface="+mn-lt"/>
              </a:rPr>
              <a:t/>
            </a:r>
            <a:br>
              <a:rPr lang="ko-KR" altLang="en-US" sz="1100" dirty="0" smtClean="0">
                <a:latin typeface="+mn-lt"/>
              </a:rPr>
            </a:br>
            <a:r>
              <a:rPr lang="en-US" altLang="ko-KR" sz="1100" dirty="0" smtClean="0">
                <a:latin typeface="+mn-lt"/>
              </a:rPr>
              <a:t>- </a:t>
            </a:r>
            <a:r>
              <a:rPr lang="ko-KR" altLang="en-US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</a:t>
            </a:r>
            <a:r>
              <a:rPr lang="ko-KR" altLang="en-US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환경에 </a:t>
            </a:r>
            <a:r>
              <a:rPr lang="ko-KR" altLang="en-US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종속</a:t>
            </a:r>
            <a:r>
              <a:rPr lang="ko-KR" altLang="en-US" sz="11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1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ko-KR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100" dirty="0" smtClean="0">
                <a:latin typeface="+mn-lt"/>
              </a:rPr>
              <a:t/>
            </a:r>
            <a:br>
              <a:rPr lang="ko-KR" altLang="en-US" sz="1100" dirty="0" smtClean="0">
                <a:latin typeface="+mn-lt"/>
              </a:rPr>
            </a:br>
            <a:r>
              <a:rPr lang="ko-KR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진정한 </a:t>
            </a:r>
            <a:r>
              <a:rPr lang="en-US" altLang="ko-KR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POJO</a:t>
            </a:r>
            <a:r>
              <a:rPr lang="ko-KR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란 </a:t>
            </a:r>
            <a:r>
              <a:rPr lang="ko-KR" altLang="en-US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객체지향적인 원리에 충실</a:t>
            </a:r>
            <a:r>
              <a:rPr lang="ko-KR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하면서</a:t>
            </a:r>
            <a:r>
              <a:rPr lang="en-US" altLang="ko-KR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환경과 기술에 종속되지 않고 필요에 따라 재활용될 수 있는 방식으로 설계된 오브젝트</a:t>
            </a:r>
            <a:r>
              <a:rPr lang="ko-KR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말한다</a:t>
            </a:r>
            <a:r>
              <a:rPr lang="en-US" altLang="ko-KR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ko-KR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 </a:t>
            </a:r>
            <a:r>
              <a:rPr lang="en-US" altLang="ko-KR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POJO</a:t>
            </a:r>
            <a:r>
              <a:rPr lang="ko-KR" altLang="en-US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애플리케이션의 핵심 </a:t>
            </a:r>
            <a:r>
              <a:rPr lang="ko-KR" altLang="en-US" sz="11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로직과</a:t>
            </a:r>
            <a:r>
              <a:rPr lang="ko-KR" altLang="en-US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기능을 담아 설계하고 개발하는 방법을 </a:t>
            </a:r>
            <a:r>
              <a:rPr lang="en-US" altLang="ko-KR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POJO </a:t>
            </a:r>
            <a:r>
              <a:rPr lang="ko-KR" altLang="en-US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프로그래밍</a:t>
            </a:r>
            <a:r>
              <a:rPr lang="ko-KR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할 수 있다</a:t>
            </a:r>
            <a:r>
              <a:rPr lang="en-US" altLang="ko-KR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100" dirty="0" smtClean="0">
                <a:latin typeface="+mn-lt"/>
              </a:rPr>
              <a:t/>
            </a:r>
            <a:br>
              <a:rPr lang="ko-KR" altLang="en-US" sz="1100" dirty="0" smtClean="0">
                <a:latin typeface="+mn-lt"/>
              </a:rPr>
            </a:br>
            <a:r>
              <a:rPr lang="ko-KR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특정한 기술과 환경에 종속되지 않는 오브젝트는 그만큼 깔끔한 코드가 될 수 있다</a:t>
            </a:r>
            <a:r>
              <a:rPr lang="en-US" altLang="ko-KR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100" dirty="0" smtClean="0">
                <a:latin typeface="+mn-lt"/>
              </a:rPr>
              <a:t/>
            </a:r>
            <a:br>
              <a:rPr lang="ko-KR" altLang="en-US" sz="1100" dirty="0" smtClean="0">
                <a:latin typeface="+mn-lt"/>
              </a:rPr>
            </a:br>
            <a:r>
              <a:rPr lang="ko-KR" altLang="en-US" sz="1100" dirty="0" smtClean="0">
                <a:latin typeface="+mn-lt"/>
              </a:rPr>
              <a:t/>
            </a:r>
            <a:br>
              <a:rPr lang="ko-KR" altLang="en-US" sz="1100" dirty="0" smtClean="0">
                <a:latin typeface="+mn-lt"/>
              </a:rPr>
            </a:br>
            <a:r>
              <a:rPr lang="en-US" altLang="ko-KR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POJO</a:t>
            </a:r>
            <a:r>
              <a:rPr lang="ko-KR" altLang="en-US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개발된 코드는 자동화된 테스트에 매우 유리하다</a:t>
            </a:r>
            <a:r>
              <a:rPr lang="en-US" altLang="ko-KR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100" dirty="0" smtClean="0">
                <a:latin typeface="+mn-lt"/>
              </a:rPr>
              <a:t/>
            </a:r>
            <a:br>
              <a:rPr lang="ko-KR" altLang="en-US" sz="1100" dirty="0" smtClean="0">
                <a:latin typeface="+mn-lt"/>
              </a:rPr>
            </a:br>
            <a:r>
              <a:rPr lang="ko-KR" altLang="en-US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객체지향적인 설계를 자유롭게 적용</a:t>
            </a:r>
            <a:r>
              <a:rPr lang="ko-KR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 수 있다는 것도 큰 장점이다</a:t>
            </a:r>
            <a:r>
              <a:rPr lang="en-US" altLang="ko-KR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sz="1100" dirty="0">
              <a:latin typeface="+mn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95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IoC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란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Inversion of Control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 Injection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줄임말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한글로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번역하면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제어의 역전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의존적 주입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 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대신 해줌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IoC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미리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찜해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놓음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(DI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 의미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 두 개의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오브젝트를 분리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해서 만들고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두고 느슨하게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사용할 대상은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외부에서 지정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것일까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하는 것이 그렇지 않은 경우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직접 자신이 사용할 오브젝트를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키워드로 생성해서 사용하는 강한 결합을 쓰는 방법보다 나은 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무엇일까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간단한 답변은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유연한 확장이 가능하게 하기 위해서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할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개방 폐쇄 원칙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(OCP)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객체지향 설계 원칙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잘 설명될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유연한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확장이라는 장점은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OCP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확장에는 열려있다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해당한다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역시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OCP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변경에는 닫혀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말로도 설명이 가능하다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폐쇄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관점으로 볼 때 장점은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재사용이 가능하다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볼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A-&gt;B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의존관계를 갖는 오브젝트 구조라고 생각해보자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확장은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자유롭게 변경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될 수 있음을 의미한다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변경돼도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아무런 영향을 받지 않고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그대로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유지 가능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하다는 뜻이기도 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관점에서는 유연한 확장이고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관점으로 보자면 변경 없이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재사용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가능하다고 볼 수 있는 것이다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B1, B2, B3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구현 방법을 바뀌어도 된다고 볼 수도 있고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B1, B2, B3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처럼 의존 대상이 바뀌어도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그대로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재사용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가능하다고 볼 수도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일단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IoC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란 무엇인가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당신이 위의 컨테이너의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설명글을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꼼꼼히 읽어왔다면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IoC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지금 당신이 생각하고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있는게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맞다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바로 컨테이너다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컨테이너는 당신이 작성한 코드 컨트롤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객체의 생성과 소멸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대신 해주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는데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IoC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덕분에 우리는 미친 사람마냥 언제 호출될지도 모르는 코드를 마음껏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칠 수 있게 되었다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당신은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인터페이스의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이용하더라도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위와같이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구현부는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나중에 주입을 통해 해결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하므로 획기적인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분업과 동시에 구현 클래스를 쉽게 교체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 수 있다는 장점을 얻게 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b="1" dirty="0" err="1" smtClean="0"/>
              <a:t>IoC</a:t>
            </a:r>
            <a:r>
              <a:rPr lang="en-US" altLang="ko-KR" b="1" dirty="0" smtClean="0"/>
              <a:t>(Inversion of Control: </a:t>
            </a:r>
            <a:r>
              <a:rPr lang="ko-KR" altLang="en-US" b="1" dirty="0" err="1" smtClean="0"/>
              <a:t>역제어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컨테이너 </a:t>
            </a:r>
            <a:r>
              <a:rPr lang="ko-KR" altLang="en-US" b="1" dirty="0" smtClean="0"/>
              <a:t>개발자가 </a:t>
            </a:r>
            <a:r>
              <a:rPr lang="ko-KR" altLang="en-US" b="1" dirty="0" smtClean="0"/>
              <a:t>직접 객체를 생성을 하지 않고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객체의 생성에서 </a:t>
            </a:r>
            <a:r>
              <a:rPr lang="ko-KR" altLang="en-US" b="1" dirty="0" err="1" smtClean="0"/>
              <a:t>소멸까</a:t>
            </a:r>
            <a:r>
              <a:rPr lang="ko-KR" altLang="en-US" b="1" dirty="0" smtClean="0"/>
              <a:t> 지 컨테이너가 관리 </a:t>
            </a:r>
            <a:r>
              <a:rPr lang="en-US" altLang="ko-KR" b="1" dirty="0" smtClean="0"/>
              <a:t>Dependency </a:t>
            </a:r>
            <a:r>
              <a:rPr lang="en-US" altLang="ko-KR" b="1" dirty="0" smtClean="0"/>
              <a:t>Injection</a:t>
            </a:r>
            <a:r>
              <a:rPr lang="ko-KR" altLang="en-US" b="1" dirty="0" smtClean="0"/>
              <a:t>을 통해 객체간의 의존성 주입 </a:t>
            </a:r>
            <a:endParaRPr lang="en-US" altLang="ko-KR" b="1" dirty="0" smtClean="0"/>
          </a:p>
          <a:p>
            <a:r>
              <a:rPr lang="en-US" altLang="ko-KR" b="1" dirty="0" smtClean="0"/>
              <a:t>DI. Spring</a:t>
            </a:r>
            <a:r>
              <a:rPr lang="ko-KR" altLang="en-US" b="1" dirty="0" smtClean="0"/>
              <a:t>은 설정 파일이나 </a:t>
            </a:r>
            <a:r>
              <a:rPr lang="ko-KR" altLang="en-US" b="1" dirty="0" err="1" smtClean="0"/>
              <a:t>애노테이션을</a:t>
            </a:r>
            <a:r>
              <a:rPr lang="ko-KR" altLang="en-US" b="1" dirty="0" smtClean="0"/>
              <a:t> 통해서 객체간의 </a:t>
            </a:r>
            <a:r>
              <a:rPr lang="ko-KR" altLang="en-US" b="1" dirty="0" smtClean="0"/>
              <a:t>의존 </a:t>
            </a:r>
            <a:r>
              <a:rPr lang="ko-KR" altLang="en-US" b="1" dirty="0" smtClean="0"/>
              <a:t>관계를 설정 할 수 있도록 함 </a:t>
            </a:r>
            <a:r>
              <a:rPr lang="ko-KR" altLang="en-US" b="1" dirty="0" smtClean="0"/>
              <a:t>객체는 </a:t>
            </a:r>
            <a:r>
              <a:rPr lang="ko-KR" altLang="en-US" b="1" dirty="0" smtClean="0"/>
              <a:t>의존하고 있는 객체를 코드 상에서 직접 생성하고 나 검색할 필요가 </a:t>
            </a:r>
            <a:r>
              <a:rPr lang="ko-KR" altLang="en-US" b="1" dirty="0" smtClean="0"/>
              <a:t>없음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95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smtClean="0"/>
              <a:t>Spring</a:t>
            </a:r>
            <a:r>
              <a:rPr lang="ko-KR" altLang="en-US" dirty="0" smtClean="0"/>
              <a:t>은 자체적으로 </a:t>
            </a:r>
            <a:r>
              <a:rPr lang="en-US" altLang="ko-KR" b="1" dirty="0" smtClean="0"/>
              <a:t>AOP</a:t>
            </a:r>
            <a:r>
              <a:rPr lang="ko-KR" altLang="en-US" dirty="0" smtClean="0"/>
              <a:t>를 지원하고 있기 때문에 </a:t>
            </a:r>
            <a:r>
              <a:rPr lang="ko-KR" altLang="en-US" b="1" dirty="0" smtClean="0"/>
              <a:t>트랜잭션이나 </a:t>
            </a:r>
            <a:r>
              <a:rPr lang="ko-KR" altLang="en-US" b="1" dirty="0" err="1" smtClean="0"/>
              <a:t>로깅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보안과 같이 여러 비즈니스 모듈에서 공통적 으로 필요로 하는 공통관심 사항을 </a:t>
            </a:r>
            <a:r>
              <a:rPr lang="ko-KR" altLang="en-US" b="1" dirty="0" err="1" smtClean="0"/>
              <a:t>핵심로직과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분리시켜 각 모듈에 적용할 수 있음 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중복 </a:t>
            </a:r>
            <a:r>
              <a:rPr lang="ko-KR" altLang="en-US" b="1" dirty="0" smtClean="0"/>
              <a:t>코드 삭제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95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환경과 세부 기술의 변화에 관계없이 일관된 방식으로 기술에 접근할 수 있게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해주는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것이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PSA(Portable Service Abstraction)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POJO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개발된 코드는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환경이나 구현 방식에 종속적이지 않아야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특정 환경과 기술에 종속적이지 않다는 게 그런 기술을 사용하지 않는다는 뜻은 아니다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POJO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코드가 그런 기술에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직접 노출되어 만들어지지 않는다는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말이다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위해 스프링이 제공하는 대표적인 기술이 바로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일관성 있는 서비스 추상화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추상화란 하위 시스템의 공통점을 뽑아내서 분리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시키는 것을 말한다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그렇게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하면 하위 시스템이 어떤 것인지 알지 못해도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하위 시스템이 바뀌더라도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일관된 방법으로 접근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 수가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95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79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smtClean="0"/>
              <a:t>Maven</a:t>
            </a:r>
            <a:r>
              <a:rPr lang="ko-KR" altLang="en-US" b="0" dirty="0" smtClean="0"/>
              <a:t>은</a:t>
            </a:r>
            <a:r>
              <a:rPr lang="ko-KR" altLang="en-US" b="1" dirty="0" smtClean="0"/>
              <a:t> 플러그인 실행 프레임 워크</a:t>
            </a:r>
            <a:r>
              <a:rPr lang="en-US" altLang="ko-KR" b="1" dirty="0" smtClean="0"/>
              <a:t>.</a:t>
            </a:r>
          </a:p>
          <a:p>
            <a:r>
              <a:rPr lang="en-US" altLang="ko-KR" b="1" dirty="0" smtClean="0"/>
              <a:t>Maven</a:t>
            </a:r>
            <a:r>
              <a:rPr lang="ko-KR" altLang="en-US" dirty="0" smtClean="0"/>
              <a:t>의 </a:t>
            </a:r>
            <a:r>
              <a:rPr lang="ko-KR" altLang="en-US" b="1" dirty="0" smtClean="0"/>
              <a:t>플러그인</a:t>
            </a:r>
            <a:r>
              <a:rPr lang="ko-KR" altLang="en-US" dirty="0" smtClean="0"/>
              <a:t> 메커니즘에 의해 기능이 </a:t>
            </a:r>
            <a:r>
              <a:rPr lang="ko-KR" altLang="en-US" b="1" dirty="0" smtClean="0"/>
              <a:t>확장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모든 작업은 </a:t>
            </a:r>
            <a:r>
              <a:rPr lang="ko-KR" altLang="en-US" b="1" dirty="0" err="1" smtClean="0"/>
              <a:t>플러그인</a:t>
            </a:r>
            <a:r>
              <a:rPr lang="ko-KR" altLang="en-US" dirty="0" err="1" smtClean="0"/>
              <a:t>이</a:t>
            </a:r>
            <a:r>
              <a:rPr lang="ko-KR" altLang="en-US" dirty="0" smtClean="0"/>
              <a:t> 수행</a:t>
            </a:r>
            <a:r>
              <a:rPr lang="en-US" altLang="ko-KR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="1" baseline="0" dirty="0" err="1" smtClean="0"/>
              <a:t>플러그인</a:t>
            </a:r>
            <a:r>
              <a:rPr lang="ko-KR" altLang="en-US" baseline="0" dirty="0" err="1" smtClean="0"/>
              <a:t>은</a:t>
            </a:r>
            <a:r>
              <a:rPr lang="ko-KR" altLang="en-US" baseline="0" dirty="0" smtClean="0"/>
              <a:t> </a:t>
            </a:r>
            <a:r>
              <a:rPr lang="ko-KR" altLang="en-US" baseline="0" dirty="0" smtClean="0"/>
              <a:t>다른 산출물</a:t>
            </a:r>
            <a:r>
              <a:rPr lang="en-US" altLang="ko-KR" baseline="0" dirty="0" smtClean="0"/>
              <a:t>(artifacts)</a:t>
            </a:r>
            <a:r>
              <a:rPr lang="ko-KR" altLang="en-US" baseline="0" dirty="0" smtClean="0"/>
              <a:t>와 같이 저장소에서 관리되며 </a:t>
            </a:r>
            <a:r>
              <a:rPr lang="ko-KR" altLang="en-US" baseline="0" dirty="0" err="1" smtClean="0"/>
              <a:t>플러그인은</a:t>
            </a:r>
            <a:r>
              <a:rPr lang="ko-KR" altLang="en-US" baseline="0" dirty="0" smtClean="0"/>
              <a:t> </a:t>
            </a:r>
            <a:r>
              <a:rPr lang="ko-KR" altLang="en-US" b="1" baseline="0" dirty="0" smtClean="0"/>
              <a:t>골</a:t>
            </a:r>
            <a:r>
              <a:rPr lang="ko-KR" altLang="en-US" baseline="0" dirty="0" smtClean="0"/>
              <a:t>의 집합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골은 프로젝트 </a:t>
            </a:r>
            <a:r>
              <a:rPr lang="ko-KR" altLang="en-US" baseline="0" dirty="0" err="1" smtClean="0"/>
              <a:t>빌드</a:t>
            </a:r>
            <a:r>
              <a:rPr lang="ko-KR" altLang="en-US" baseline="0" dirty="0" smtClean="0"/>
              <a:t> 기능을 말하며 여러 골을 </a:t>
            </a:r>
            <a:r>
              <a:rPr lang="ko-KR" altLang="en-US" baseline="0" dirty="0" err="1" smtClean="0"/>
              <a:t>페이즈로</a:t>
            </a:r>
            <a:r>
              <a:rPr lang="ko-KR" altLang="en-US" baseline="0" dirty="0" smtClean="0"/>
              <a:t> 묶어서 한번에 여러 작업을 순차적으로 실행</a:t>
            </a:r>
            <a:r>
              <a:rPr lang="en-US" altLang="ko-KR" baseline="0" dirty="0" smtClean="0"/>
              <a:t>).</a:t>
            </a:r>
            <a:endParaRPr lang="en-US" altLang="ko-KR" dirty="0" smtClean="0"/>
          </a:p>
          <a:p>
            <a:r>
              <a:rPr lang="ko-KR" altLang="en-US" dirty="0" smtClean="0"/>
              <a:t>그리고 </a:t>
            </a:r>
            <a:r>
              <a:rPr lang="ko-KR" altLang="en-US" dirty="0" err="1" smtClean="0"/>
              <a:t>플러그인에는</a:t>
            </a:r>
            <a:r>
              <a:rPr lang="ko-KR" altLang="en-US" dirty="0" smtClean="0"/>
              <a:t> </a:t>
            </a:r>
            <a:r>
              <a:rPr lang="ko-KR" altLang="en-US" dirty="0" smtClean="0"/>
              <a:t>컴파일 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패키징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문서화 등등 수많은 </a:t>
            </a:r>
            <a:r>
              <a:rPr lang="ko-KR" altLang="en-US" dirty="0" err="1" smtClean="0"/>
              <a:t>플러그인이</a:t>
            </a:r>
            <a:r>
              <a:rPr lang="ko-KR" altLang="en-US" dirty="0" smtClean="0"/>
              <a:t> 존재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791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997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프로그래밍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Connection, Statement,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객체를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생성하고 관리해야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sqlMapClient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처리한다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문장은 별도의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파일로 관리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프로그래밍때보다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약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60%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코딩양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줄어듬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JDBC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코드만 사용했을 때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 finally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블록이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많아서 코드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가독성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떨어짐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객체 순서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신경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써야함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실제 작성하고 싶은 코드는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사용한 </a:t>
            </a:r>
            <a:r>
              <a:rPr lang="en-US" altLang="ko-K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PreparedStatement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객체 작성 부분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9978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smtClean="0"/>
              <a:t>SQL</a:t>
            </a:r>
            <a:r>
              <a:rPr lang="ko-KR" altLang="en-US" b="1" dirty="0" smtClean="0"/>
              <a:t>을 캡슐화</a:t>
            </a:r>
            <a:r>
              <a:rPr lang="ko-KR" altLang="en-US" dirty="0" smtClean="0"/>
              <a:t>해 </a:t>
            </a:r>
            <a:r>
              <a:rPr lang="ko-KR" altLang="en-US" b="1" dirty="0" smtClean="0"/>
              <a:t>외부로 분리</a:t>
            </a:r>
            <a:r>
              <a:rPr lang="ko-KR" altLang="en-US" dirty="0" smtClean="0"/>
              <a:t>해 </a:t>
            </a:r>
            <a:r>
              <a:rPr lang="ko-KR" altLang="en-US" b="1" dirty="0" smtClean="0"/>
              <a:t>배포와 테스트 </a:t>
            </a:r>
            <a:r>
              <a:rPr lang="ko-KR" altLang="en-US" dirty="0" smtClean="0"/>
              <a:t>하기 쉽고 </a:t>
            </a:r>
            <a:r>
              <a:rPr lang="ko-KR" altLang="en-US" dirty="0" err="1" smtClean="0"/>
              <a:t>이식성이</a:t>
            </a:r>
            <a:r>
              <a:rPr lang="ko-KR" altLang="en-US" dirty="0" smtClean="0"/>
              <a:t> </a:t>
            </a:r>
            <a:r>
              <a:rPr lang="ko-KR" altLang="en-US" dirty="0" smtClean="0"/>
              <a:t>높다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9978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 자원에 대한 관리를 자동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해준다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997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문과 소스 코드가 분리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된다는 것은 오히려 지나치게 많은 파일을 생성해서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관리상의 불편함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초래할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9978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자동으로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reload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하기 위해서 별도의 작업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필요하다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997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7918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맵핑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정보가 달라짐에 따라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하이버네이트가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자동으로 쿼리를 생성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해줄 뿐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아니라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자바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코드로 쿼리를 작성하는 방법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도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제공하며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애플리케이션의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성능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향상에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도움이 되는 여러 기능을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제공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게다가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사용하려는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적합한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쿼리를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하이버네이트가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직접 생성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해주기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때문에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독립적인 애플리케이션을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개발할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때도 특히 유용합니다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2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Maven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빌드는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소프트웨어 프로젝트의 핵심적인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Build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Lifecycle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개념을 따르고 있으며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,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j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빌드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초기화 단계부터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artifact(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산출물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의 배포까지의 생명 주기를 정의함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</a:t>
            </a:r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79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Maven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에서는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clean, build, site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의 세 가지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Lifecycle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을 제공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</a:t>
            </a: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컴파일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(compile),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테스트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(test),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패키지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(package),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배포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(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depooy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등의 과정은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빌드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Lifecycle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에 속함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Maven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은 모든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빌드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단위에 대한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Lifecycle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이 예약되어 있어서 개발자가 임의로 변경 할 수 없다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각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Lifecycle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은 순서를 갖는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단계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(phase)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로 구성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j-lt"/>
              <a:ea typeface="+mn-ea"/>
              <a:cs typeface="+mn-cs"/>
            </a:endParaRP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Clean: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	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빌드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시 생성되었던 산출물을 지운다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Default: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	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일반적인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빌드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프로세스를 위한 모델이다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Site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:	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프로젝트 문서와 사이트 작성을 수행한다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</a:t>
            </a:r>
          </a:p>
          <a:p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79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Phase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Lifecycle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각각의 단계를 의미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Phase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특정 순서에 따라서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실행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되도록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구조를 제공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최소한의 실행 단위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논리적인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개념이며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실질적인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작업을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수행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하는것은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Phase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실행하면 해당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Phase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연결된 플러그인의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실행된다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라이프사이클은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생성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작업을 수행한다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79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EC4D-96A7-439E-9A67-897BE5FB1BC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79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027F-3C94-4CFB-8484-BDD10387E4A2}" type="datetimeFigureOut">
              <a:rPr lang="ko-KR" altLang="en-US" smtClean="0"/>
              <a:t>2016-04-15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711A-E3BC-47D5-B953-6368C776F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71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027F-3C94-4CFB-8484-BDD10387E4A2}" type="datetimeFigureOut">
              <a:rPr lang="ko-KR" altLang="en-US" smtClean="0"/>
              <a:t>2016-04-15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711A-E3BC-47D5-B953-6368C776F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96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027F-3C94-4CFB-8484-BDD10387E4A2}" type="datetimeFigureOut">
              <a:rPr lang="ko-KR" altLang="en-US" smtClean="0"/>
              <a:t>2016-04-15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711A-E3BC-47D5-B953-6368C776F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09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027F-3C94-4CFB-8484-BDD10387E4A2}" type="datetimeFigureOut">
              <a:rPr lang="ko-KR" altLang="en-US" smtClean="0"/>
              <a:t>2016-04-15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711A-E3BC-47D5-B953-6368C776F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83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027F-3C94-4CFB-8484-BDD10387E4A2}" type="datetimeFigureOut">
              <a:rPr lang="ko-KR" altLang="en-US" smtClean="0"/>
              <a:t>2016-04-15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711A-E3BC-47D5-B953-6368C776F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86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027F-3C94-4CFB-8484-BDD10387E4A2}" type="datetimeFigureOut">
              <a:rPr lang="ko-KR" altLang="en-US" smtClean="0"/>
              <a:t>2016-04-15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711A-E3BC-47D5-B953-6368C776F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9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027F-3C94-4CFB-8484-BDD10387E4A2}" type="datetimeFigureOut">
              <a:rPr lang="ko-KR" altLang="en-US" smtClean="0"/>
              <a:t>2016-04-15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711A-E3BC-47D5-B953-6368C776F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28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027F-3C94-4CFB-8484-BDD10387E4A2}" type="datetimeFigureOut">
              <a:rPr lang="ko-KR" altLang="en-US" smtClean="0"/>
              <a:t>2016-04-15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711A-E3BC-47D5-B953-6368C776F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26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027F-3C94-4CFB-8484-BDD10387E4A2}" type="datetimeFigureOut">
              <a:rPr lang="ko-KR" altLang="en-US" smtClean="0"/>
              <a:t>2016-04-15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711A-E3BC-47D5-B953-6368C776F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39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027F-3C94-4CFB-8484-BDD10387E4A2}" type="datetimeFigureOut">
              <a:rPr lang="ko-KR" altLang="en-US" smtClean="0"/>
              <a:t>2016-04-15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711A-E3BC-47D5-B953-6368C776F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1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027F-3C94-4CFB-8484-BDD10387E4A2}" type="datetimeFigureOut">
              <a:rPr lang="ko-KR" altLang="en-US" smtClean="0"/>
              <a:t>2016-04-15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711A-E3BC-47D5-B953-6368C776F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84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7027F-3C94-4CFB-8484-BDD10387E4A2}" type="datetimeFigureOut">
              <a:rPr lang="ko-KR" altLang="en-US" smtClean="0"/>
              <a:t>2016-04-15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7711A-E3BC-47D5-B953-6368C776F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22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19139"/>
            <a:ext cx="7772400" cy="2619722"/>
          </a:xfrm>
        </p:spPr>
        <p:txBody>
          <a:bodyPr>
            <a:noAutofit/>
          </a:bodyPr>
          <a:lstStyle/>
          <a:p>
            <a:r>
              <a:rPr lang="en-US" altLang="ko-KR" sz="66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Arial Unicode MS" panose="020B0604020202020204" pitchFamily="50" charset="-127"/>
              </a:rPr>
              <a:t>Maven</a:t>
            </a:r>
            <a:r>
              <a:rPr lang="en-US" altLang="ko-KR" sz="6600" b="1" dirty="0" smtClean="0">
                <a:latin typeface="DX시인과나" panose="02020600000000000000" pitchFamily="18" charset="-127"/>
                <a:ea typeface="DX시인과나" panose="02020600000000000000" pitchFamily="18" charset="-127"/>
                <a:cs typeface="Arial Unicode MS" panose="020B0604020202020204" pitchFamily="50" charset="-127"/>
              </a:rPr>
              <a:t> </a:t>
            </a:r>
            <a:r>
              <a:rPr lang="en-US" altLang="ko-KR" sz="6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Arial Unicode MS" panose="020B0604020202020204" pitchFamily="50" charset="-127"/>
              </a:rPr>
              <a:t>+</a:t>
            </a:r>
            <a:br>
              <a:rPr lang="en-US" altLang="ko-KR" sz="6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Arial Unicode MS" panose="020B0604020202020204" pitchFamily="50" charset="-127"/>
              </a:rPr>
            </a:br>
            <a:r>
              <a:rPr lang="en-US" altLang="ko-KR" sz="66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Arial Unicode MS" panose="020B0604020202020204" pitchFamily="50" charset="-127"/>
              </a:rPr>
              <a:t>Spring</a:t>
            </a:r>
            <a:r>
              <a:rPr lang="en-US" altLang="ko-KR" sz="6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Arial Unicode MS" panose="020B0604020202020204" pitchFamily="50" charset="-127"/>
              </a:rPr>
              <a:t> +</a:t>
            </a:r>
            <a:br>
              <a:rPr lang="en-US" altLang="ko-KR" sz="6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Arial Unicode MS" panose="020B0604020202020204" pitchFamily="50" charset="-127"/>
              </a:rPr>
            </a:br>
            <a:r>
              <a:rPr lang="en-US" altLang="ko-KR" sz="6600" b="1" dirty="0" err="1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Arial Unicode MS" panose="020B0604020202020204" pitchFamily="50" charset="-127"/>
              </a:rPr>
              <a:t>iBatis</a:t>
            </a:r>
            <a:r>
              <a:rPr lang="en-US" altLang="ko-KR" sz="6600" b="1" dirty="0" smtClean="0">
                <a:latin typeface="DX시인과나" panose="02020600000000000000" pitchFamily="18" charset="-127"/>
                <a:ea typeface="DX시인과나" panose="02020600000000000000" pitchFamily="18" charset="-127"/>
                <a:cs typeface="Arial Unicode MS" panose="020B0604020202020204" pitchFamily="50" charset="-127"/>
              </a:rPr>
              <a:t> </a:t>
            </a:r>
            <a:r>
              <a:rPr lang="en-US" altLang="ko-KR" sz="6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Arial Unicode MS" panose="020B0604020202020204" pitchFamily="50" charset="-127"/>
              </a:rPr>
              <a:t>+</a:t>
            </a:r>
            <a:r>
              <a:rPr lang="en-US" altLang="ko-KR" sz="6600" b="1" dirty="0" smtClean="0">
                <a:latin typeface="DX시인과나" panose="02020600000000000000" pitchFamily="18" charset="-127"/>
                <a:ea typeface="DX시인과나" panose="02020600000000000000" pitchFamily="18" charset="-127"/>
                <a:cs typeface="Arial Unicode MS" panose="020B0604020202020204" pitchFamily="50" charset="-127"/>
              </a:rPr>
              <a:t/>
            </a:r>
            <a:br>
              <a:rPr lang="en-US" altLang="ko-KR" sz="6600" b="1" dirty="0" smtClean="0">
                <a:latin typeface="DX시인과나" panose="02020600000000000000" pitchFamily="18" charset="-127"/>
                <a:ea typeface="DX시인과나" panose="02020600000000000000" pitchFamily="18" charset="-127"/>
                <a:cs typeface="Arial Unicode MS" panose="020B0604020202020204" pitchFamily="50" charset="-127"/>
              </a:rPr>
            </a:br>
            <a:r>
              <a:rPr lang="en-US" altLang="ko-KR" sz="66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Arial Unicode MS" panose="020B0604020202020204" pitchFamily="50" charset="-127"/>
              </a:rPr>
              <a:t>Hibernate </a:t>
            </a:r>
            <a:r>
              <a:rPr lang="en-US" altLang="ko-KR" sz="6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Arial Unicode MS" panose="020B0604020202020204" pitchFamily="50" charset="-127"/>
              </a:rPr>
              <a:t>.</a:t>
            </a:r>
            <a:endParaRPr lang="ko-KR" altLang="en-US" sz="6600" b="1" dirty="0">
              <a:solidFill>
                <a:schemeClr val="tx1">
                  <a:lumMod val="50000"/>
                  <a:lumOff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902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What: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Maven </a:t>
            </a:r>
            <a:r>
              <a:rPr lang="en-US" altLang="ko-KR" sz="2000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– Lifecycle </a:t>
            </a:r>
            <a:r>
              <a:rPr lang="ko-KR" altLang="en-US" sz="2000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기반 </a:t>
            </a:r>
            <a:r>
              <a:rPr lang="en-US" altLang="ko-KR" sz="2000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Framework</a:t>
            </a:r>
            <a:r>
              <a:rPr lang="ko-KR" altLang="en-US" sz="2000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endParaRPr lang="ko-KR" altLang="en-US" sz="2000" dirty="0">
              <a:solidFill>
                <a:srgbClr val="E74F03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51" y="1281113"/>
            <a:ext cx="3971925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228725"/>
            <a:ext cx="44767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5167313"/>
            <a:ext cx="3276600" cy="819150"/>
          </a:xfrm>
          <a:prstGeom prst="rect">
            <a:avLst/>
          </a:prstGeom>
          <a:noFill/>
          <a:ln w="31750">
            <a:solidFill>
              <a:srgbClr val="E74F0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33627" y="6165304"/>
            <a:ext cx="221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-Default Lifecycle-</a:t>
            </a:r>
            <a:endParaRPr lang="ko-KR" altLang="en-US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71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What: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Maven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905506"/>
            <a:ext cx="524637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빌드</a:t>
            </a: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툴 </a:t>
            </a: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(Build Tool)</a:t>
            </a:r>
          </a:p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프로젝트 관리 툴</a:t>
            </a:r>
            <a:endParaRPr lang="en-US" altLang="ko-KR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POM (Project Object Model)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Lifecycle </a:t>
            </a: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기반 </a:t>
            </a: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Framework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687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What: </a:t>
            </a:r>
            <a:r>
              <a:rPr lang="en-US" altLang="ko-KR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Spring</a:t>
            </a:r>
            <a:endParaRPr lang="ko-KR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761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What: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S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pring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274838"/>
            <a:ext cx="68871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Open Source Application Framework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Lightweight</a:t>
            </a:r>
          </a:p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비침투적 기술</a:t>
            </a:r>
            <a:endParaRPr lang="en-US" altLang="ko-KR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679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What: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S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pring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2274838"/>
            <a:ext cx="68871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Open Source Application Framework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Lightweight</a:t>
            </a:r>
          </a:p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비침투적 기술</a:t>
            </a:r>
            <a:endParaRPr lang="en-US" altLang="ko-KR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25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What: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Spring </a:t>
            </a:r>
            <a:r>
              <a:rPr lang="en-US" altLang="ko-KR" sz="20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–open source application framework</a:t>
            </a:r>
            <a:endParaRPr lang="ko-KR" altLang="en-US" sz="2000" b="1" dirty="0">
              <a:solidFill>
                <a:srgbClr val="E74F03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905506"/>
            <a:ext cx="24843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MVC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Model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V</a:t>
            </a: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iew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146238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What: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S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pring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2274838"/>
            <a:ext cx="68871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Open Source Application Framework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Lightweight</a:t>
            </a:r>
          </a:p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비침투적 기술</a:t>
            </a:r>
            <a:endParaRPr lang="en-US" altLang="ko-KR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426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What: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S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pring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2274838"/>
            <a:ext cx="68871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Open Source Application Framework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Lightweight</a:t>
            </a:r>
          </a:p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비침투적 기술</a:t>
            </a:r>
            <a:endParaRPr lang="en-US" altLang="ko-KR" sz="3200" b="1" dirty="0" smtClean="0">
              <a:solidFill>
                <a:srgbClr val="E74F03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1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What: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S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pring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274838"/>
            <a:ext cx="68871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Open Source Application Framework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Lightweight</a:t>
            </a:r>
          </a:p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비침투적 기술</a:t>
            </a:r>
            <a:endParaRPr lang="en-US" altLang="ko-KR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79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What: </a:t>
            </a:r>
            <a:r>
              <a:rPr lang="en-US" altLang="ko-KR" sz="6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iBatis</a:t>
            </a:r>
            <a:endParaRPr lang="ko-KR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812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sz="6600" b="1" dirty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</a:t>
            </a:r>
            <a:r>
              <a:rPr lang="en-US" altLang="ko-KR" sz="66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hat ?</a:t>
            </a:r>
            <a:br>
              <a:rPr lang="en-US" altLang="ko-KR" sz="66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</a:br>
            <a:r>
              <a:rPr lang="en-US" altLang="ko-KR" sz="6600" b="1" dirty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</a:t>
            </a:r>
            <a:r>
              <a:rPr lang="en-US" altLang="ko-KR" sz="66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hy ?</a:t>
            </a:r>
            <a:endParaRPr lang="ko-KR" altLang="en-US" sz="6600" b="1" dirty="0">
              <a:solidFill>
                <a:srgbClr val="E74F03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92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What: </a:t>
            </a:r>
            <a:r>
              <a:rPr lang="en-US" altLang="ko-KR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iBatis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889980"/>
            <a:ext cx="320677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ORM Framework</a:t>
            </a:r>
          </a:p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추상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화</a:t>
            </a:r>
            <a:endParaRPr lang="en-US" altLang="ko-KR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SQL maps 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90957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What: </a:t>
            </a:r>
            <a:r>
              <a:rPr lang="en-US" altLang="ko-KR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iBatis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889980"/>
            <a:ext cx="320677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ORM Framework</a:t>
            </a:r>
          </a:p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추상화</a:t>
            </a:r>
            <a:endParaRPr lang="en-US" altLang="ko-KR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SQL maps 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54117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What: </a:t>
            </a:r>
            <a:r>
              <a:rPr lang="en-US" altLang="ko-KR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iBatis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889980"/>
            <a:ext cx="320677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ORM Framework</a:t>
            </a:r>
          </a:p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추상화</a:t>
            </a:r>
            <a:endParaRPr lang="en-US" altLang="ko-KR" sz="3200" b="1" dirty="0" smtClean="0">
              <a:solidFill>
                <a:srgbClr val="E74F03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SQL maps 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91513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What: </a:t>
            </a:r>
            <a:r>
              <a:rPr lang="en-US" altLang="ko-KR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iBatis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889980"/>
            <a:ext cx="320677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ORM Framework</a:t>
            </a:r>
          </a:p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추상화</a:t>
            </a:r>
            <a:endParaRPr lang="en-US" altLang="ko-KR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SQL maps 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54117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What: </a:t>
            </a:r>
            <a:r>
              <a:rPr lang="en-US" altLang="ko-KR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iBatis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889980"/>
            <a:ext cx="320677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ORM Framework</a:t>
            </a:r>
          </a:p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추상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화</a:t>
            </a:r>
            <a:endParaRPr lang="en-US" altLang="ko-KR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SQL maps 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54117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What: </a:t>
            </a:r>
            <a:r>
              <a:rPr lang="en-US" altLang="ko-KR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iBatis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20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-XML</a:t>
            </a:r>
            <a:endParaRPr lang="ko-KR" altLang="en-US" sz="2000" b="1" dirty="0">
              <a:solidFill>
                <a:srgbClr val="E74F03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644170"/>
            <a:ext cx="3630225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SQLMapConfig.xml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SQLMap.xml</a:t>
            </a:r>
            <a:endParaRPr lang="en-US" altLang="ko-KR" sz="3200" b="1" dirty="0" smtClean="0">
              <a:solidFill>
                <a:srgbClr val="E74F03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47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What: </a:t>
            </a:r>
            <a:r>
              <a:rPr lang="en-US" altLang="ko-KR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iBatis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20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-XML</a:t>
            </a:r>
            <a:endParaRPr lang="ko-KR" altLang="en-US" sz="2000" b="1" dirty="0">
              <a:solidFill>
                <a:srgbClr val="E74F03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644170"/>
            <a:ext cx="36302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SQLMapConfig.xml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SQLMap.xml</a:t>
            </a:r>
          </a:p>
        </p:txBody>
      </p:sp>
    </p:spTree>
    <p:extLst>
      <p:ext uri="{BB962C8B-B14F-4D97-AF65-F5344CB8AC3E}">
        <p14:creationId xmlns:p14="http://schemas.microsoft.com/office/powerpoint/2010/main" val="16702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What: </a:t>
            </a:r>
            <a:r>
              <a:rPr lang="en-US" altLang="ko-KR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iBatis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889980"/>
            <a:ext cx="320677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ORM Framework</a:t>
            </a:r>
          </a:p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추상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화</a:t>
            </a:r>
            <a:endParaRPr lang="en-US" altLang="ko-KR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SQL maps 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241202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What: </a:t>
            </a:r>
            <a:r>
              <a:rPr lang="en-US" altLang="ko-KR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Hibernate</a:t>
            </a:r>
            <a:endParaRPr lang="ko-KR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812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What: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Hibernate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536174"/>
            <a:ext cx="412394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ORM Framework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Object , Relation </a:t>
            </a:r>
            <a:r>
              <a:rPr lang="ko-KR" altLang="en-US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매핑</a:t>
            </a:r>
            <a:endParaRPr lang="en-US" altLang="ko-KR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Write Behind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Dirty Checking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Lazy Fetching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4558" y="3101611"/>
            <a:ext cx="936104" cy="50291"/>
          </a:xfrm>
          <a:prstGeom prst="rect">
            <a:avLst/>
          </a:prstGeom>
          <a:solidFill>
            <a:srgbClr val="E74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31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What: </a:t>
            </a:r>
            <a:r>
              <a:rPr lang="en-US" altLang="ko-KR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Maven</a:t>
            </a:r>
            <a:endParaRPr lang="ko-KR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24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What: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Hibernate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36174"/>
            <a:ext cx="412394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ORM Framework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Object , Relation </a:t>
            </a:r>
            <a:r>
              <a:rPr lang="ko-KR" altLang="en-US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매핑</a:t>
            </a:r>
            <a:endParaRPr lang="en-US" altLang="ko-KR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Write Behind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Dirty Checking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Lazy Fetching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4558" y="3101611"/>
            <a:ext cx="936104" cy="50291"/>
          </a:xfrm>
          <a:prstGeom prst="rect">
            <a:avLst/>
          </a:prstGeom>
          <a:solidFill>
            <a:srgbClr val="E74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35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What: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Hibernate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36174"/>
            <a:ext cx="412394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ORM Framework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Object , Relation </a:t>
            </a:r>
            <a:r>
              <a:rPr lang="ko-KR" altLang="en-US" sz="3200" b="1" dirty="0" err="1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맵핑</a:t>
            </a:r>
            <a:endParaRPr lang="en-US" altLang="ko-KR" sz="3200" b="1" dirty="0" smtClean="0">
              <a:solidFill>
                <a:srgbClr val="E74F03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Write Behind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Dirty Checking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Lazy Fetching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4558" y="3101611"/>
            <a:ext cx="936104" cy="50291"/>
          </a:xfrm>
          <a:prstGeom prst="rect">
            <a:avLst/>
          </a:prstGeom>
          <a:solidFill>
            <a:srgbClr val="E74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76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What: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Hibernate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36174"/>
            <a:ext cx="412394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ORM Framework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Object , Relation </a:t>
            </a:r>
            <a:r>
              <a:rPr lang="ko-KR" altLang="en-US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매핑</a:t>
            </a:r>
            <a:endParaRPr lang="en-US" altLang="ko-KR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Write Behind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Dirty Checking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Lazy Fetching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4558" y="3101611"/>
            <a:ext cx="936104" cy="50291"/>
          </a:xfrm>
          <a:prstGeom prst="rect">
            <a:avLst/>
          </a:prstGeom>
          <a:solidFill>
            <a:srgbClr val="E74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76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What: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Hibernate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36174"/>
            <a:ext cx="412394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ORM Framework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Object , Relation </a:t>
            </a:r>
            <a:r>
              <a:rPr lang="ko-KR" altLang="en-US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매핑</a:t>
            </a:r>
            <a:endParaRPr lang="en-US" altLang="ko-KR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Write Behind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Dirty Checking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Lazy Fetching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4558" y="3101611"/>
            <a:ext cx="936104" cy="50291"/>
          </a:xfrm>
          <a:prstGeom prst="rect">
            <a:avLst/>
          </a:prstGeom>
          <a:solidFill>
            <a:srgbClr val="E74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76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What: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Hibernate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36174"/>
            <a:ext cx="412394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ORM Framework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Object , Relation </a:t>
            </a:r>
            <a:r>
              <a:rPr lang="ko-KR" altLang="en-US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매핑</a:t>
            </a:r>
            <a:endParaRPr lang="en-US" altLang="ko-KR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Write Behind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Dirty Checking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Lazy Fetching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4558" y="3101611"/>
            <a:ext cx="936104" cy="50291"/>
          </a:xfrm>
          <a:prstGeom prst="rect">
            <a:avLst/>
          </a:prstGeom>
          <a:solidFill>
            <a:srgbClr val="E74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76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What: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Hibernate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536174"/>
            <a:ext cx="412394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ORM Framework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Object , Relation </a:t>
            </a:r>
            <a:r>
              <a:rPr lang="ko-KR" altLang="en-US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매핑</a:t>
            </a:r>
            <a:endParaRPr lang="en-US" altLang="ko-KR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Write Behind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Dirty Checking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Lazy Fetching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4558" y="3101611"/>
            <a:ext cx="936104" cy="50291"/>
          </a:xfrm>
          <a:prstGeom prst="rect">
            <a:avLst/>
          </a:prstGeom>
          <a:solidFill>
            <a:srgbClr val="E74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5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66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why </a:t>
            </a:r>
            <a:r>
              <a:rPr lang="en-US" altLang="ko-KR" sz="6600" b="1" dirty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?</a:t>
            </a:r>
            <a:endParaRPr lang="ko-KR" altLang="en-US" sz="6600" b="1" dirty="0">
              <a:solidFill>
                <a:srgbClr val="E74F03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538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Why: </a:t>
            </a:r>
            <a:r>
              <a:rPr lang="en-US" altLang="ko-KR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Maven</a:t>
            </a:r>
            <a:endParaRPr lang="ko-KR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736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Why: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Maven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958" y="1213009"/>
            <a:ext cx="4596130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장점</a:t>
            </a:r>
            <a:endParaRPr lang="en-US" altLang="ko-KR" sz="2800" b="1" dirty="0" smtClean="0">
              <a:solidFill>
                <a:srgbClr val="E74F03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의존성 관리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기본 규약 제공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유용한 여러 플러그인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자바 라이브러리 파일을 모아 관리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단점</a:t>
            </a:r>
            <a:endParaRPr lang="en-US" altLang="ko-KR" sz="2800" b="1" dirty="0" smtClean="0">
              <a:solidFill>
                <a:srgbClr val="E74F03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장황한 설명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높은 학습 비용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0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Why: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Maven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958" y="1213009"/>
            <a:ext cx="4596130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장점</a:t>
            </a:r>
            <a:endParaRPr lang="en-US" altLang="ko-KR" sz="2800" b="1" dirty="0" smtClean="0">
              <a:solidFill>
                <a:srgbClr val="E74F03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의존성 관리</a:t>
            </a:r>
            <a:endParaRPr lang="en-US" altLang="ko-KR" sz="2200" b="1" dirty="0" smtClean="0">
              <a:solidFill>
                <a:srgbClr val="E74F03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기본 규약 제공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유용한 여러 플러그인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자바 라이브러리 파일을 모아 관리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단점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장황한 설명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높은 학습 비용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679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What: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Maven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905506"/>
            <a:ext cx="524637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err="1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빌드</a:t>
            </a:r>
            <a:r>
              <a:rPr lang="ko-KR" altLang="en-US" sz="32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툴 </a:t>
            </a:r>
            <a:r>
              <a:rPr lang="en-US" altLang="ko-KR" sz="32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(Build Tool)</a:t>
            </a:r>
          </a:p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프로젝트 관리 툴</a:t>
            </a:r>
            <a:endParaRPr lang="en-US" altLang="ko-KR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POM (Project Object Model)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Lifecycle </a:t>
            </a: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기반 </a:t>
            </a: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Framework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595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329637"/>
            <a:ext cx="408622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Why: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Maven </a:t>
            </a:r>
            <a:r>
              <a:rPr lang="en-US" altLang="ko-KR" sz="20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–</a:t>
            </a:r>
            <a:r>
              <a:rPr lang="ko-KR" altLang="en-US" sz="20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의존성 관</a:t>
            </a:r>
            <a:r>
              <a:rPr lang="ko-KR" altLang="en-US" sz="2000" b="1" dirty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988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2574920"/>
            <a:ext cx="42146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 라이브러리 다운로드 자동화</a:t>
            </a:r>
            <a:endParaRPr lang="en-US" altLang="ko-KR" sz="2400" dirty="0" smtClean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 선언적 </a:t>
            </a:r>
            <a:r>
              <a:rPr lang="en-US" altLang="ko-KR" sz="24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(</a:t>
            </a:r>
            <a:r>
              <a:rPr lang="ko-KR" altLang="en-US" sz="24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명령식 </a:t>
            </a:r>
            <a:r>
              <a:rPr lang="en-US" altLang="ko-KR" sz="24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X)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ko-KR" altLang="en-US" sz="2400" dirty="0" err="1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메이븐이</a:t>
            </a:r>
            <a:r>
              <a:rPr lang="ko-KR" altLang="en-US" sz="24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 관리</a:t>
            </a:r>
            <a:endParaRPr lang="ko-KR" altLang="en-US" sz="24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259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329637"/>
            <a:ext cx="408622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Why: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Maven </a:t>
            </a:r>
            <a:r>
              <a:rPr lang="en-US" altLang="ko-KR" sz="20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–</a:t>
            </a:r>
            <a:r>
              <a:rPr lang="ko-KR" altLang="en-US" sz="20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의존성 관</a:t>
            </a:r>
            <a:r>
              <a:rPr lang="ko-KR" altLang="en-US" sz="2000" b="1" dirty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988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2574920"/>
            <a:ext cx="42146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 라이브러리 다운로드 자동화</a:t>
            </a:r>
            <a:endParaRPr lang="en-US" altLang="ko-KR" sz="2400" dirty="0" smtClean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 선언적 </a:t>
            </a:r>
            <a:r>
              <a:rPr lang="en-US" altLang="ko-KR" sz="24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(</a:t>
            </a:r>
            <a:r>
              <a:rPr lang="ko-KR" altLang="en-US" sz="24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명령식 </a:t>
            </a:r>
            <a:r>
              <a:rPr lang="en-US" altLang="ko-KR" sz="24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X)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ko-KR" altLang="en-US" sz="2400" dirty="0" err="1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메이븐이</a:t>
            </a:r>
            <a:r>
              <a:rPr lang="ko-KR" altLang="en-US" sz="24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 관리</a:t>
            </a:r>
            <a:endParaRPr lang="ko-KR" altLang="en-US" sz="24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80012" y="3334412"/>
            <a:ext cx="3960440" cy="16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788024" y="3515499"/>
            <a:ext cx="3600400" cy="273541"/>
          </a:xfrm>
          <a:prstGeom prst="rect">
            <a:avLst/>
          </a:prstGeom>
          <a:noFill/>
          <a:ln w="114300">
            <a:solidFill>
              <a:srgbClr val="E74F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1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Why: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Maven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958" y="1213009"/>
            <a:ext cx="4596130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장점</a:t>
            </a:r>
            <a:endParaRPr lang="en-US" altLang="ko-KR" sz="2800" b="1" dirty="0" smtClean="0">
              <a:solidFill>
                <a:srgbClr val="E74F03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의존성 관리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기본 규약 제공 </a:t>
            </a:r>
            <a:r>
              <a:rPr lang="en-US" altLang="ko-KR" sz="22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(</a:t>
            </a:r>
            <a:r>
              <a:rPr lang="en-US" altLang="ko-KR" sz="2200" b="1" dirty="0" err="1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CoC</a:t>
            </a:r>
            <a:r>
              <a:rPr lang="en-US" altLang="ko-KR" sz="22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유용한 여러 플러그인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자바 라이브러리 파일을 모아 관리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단점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장황한 설명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높은 학습 비용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50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Why: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Maven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958" y="1213009"/>
            <a:ext cx="4596130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장점</a:t>
            </a:r>
            <a:endParaRPr lang="en-US" altLang="ko-KR" sz="2800" b="1" dirty="0" smtClean="0">
              <a:solidFill>
                <a:srgbClr val="E74F03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의존성 관리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기본 규약 제공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유용한 여러 플러그인</a:t>
            </a:r>
            <a:endParaRPr lang="en-US" altLang="ko-KR" sz="2200" b="1" dirty="0" smtClean="0">
              <a:solidFill>
                <a:srgbClr val="E74F03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자바 라이브러리 파일을 모아 관리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단점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장황한 설명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높은 학습 비용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50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Why: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Maven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958" y="1213009"/>
            <a:ext cx="4596130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장점</a:t>
            </a:r>
            <a:endParaRPr lang="en-US" altLang="ko-KR" sz="2800" b="1" dirty="0" smtClean="0">
              <a:solidFill>
                <a:srgbClr val="E74F03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의존성 관리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기본 규약 제공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유용한 여러 플러그인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자바 라이브러리 파일을 모아 관리</a:t>
            </a:r>
            <a:endParaRPr lang="en-US" altLang="ko-KR" sz="2200" b="1" dirty="0" smtClean="0">
              <a:solidFill>
                <a:srgbClr val="E74F03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단점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장황한 설명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높은 학습 비용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50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Why: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Maven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958" y="1213009"/>
            <a:ext cx="4596130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장점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의존성 관리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기본 규약 제공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유용한 여러 플러그인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자바 라이브러리 파일을 모아 관리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단점</a:t>
            </a:r>
            <a:endParaRPr lang="en-US" altLang="ko-KR" sz="2800" b="1" dirty="0" smtClean="0">
              <a:solidFill>
                <a:srgbClr val="E74F03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장황한 </a:t>
            </a:r>
            <a:r>
              <a:rPr lang="ko-KR" altLang="en-US" sz="22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설명</a:t>
            </a:r>
            <a:r>
              <a:rPr lang="en-US" altLang="ko-KR" sz="22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, </a:t>
            </a:r>
            <a:r>
              <a:rPr lang="ko-KR" altLang="en-US" sz="22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설정</a:t>
            </a:r>
            <a:endParaRPr lang="en-US" altLang="ko-KR" sz="2200" b="1" dirty="0" smtClean="0">
              <a:solidFill>
                <a:srgbClr val="E74F03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높은 학습 비용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50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Why: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Maven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958" y="1213009"/>
            <a:ext cx="4596130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장점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의존성 관리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기본 규약 제공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유용한 여러 플러그인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자바 라이브러리 파일을 모아 관리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단점</a:t>
            </a:r>
            <a:endParaRPr lang="en-US" altLang="ko-KR" sz="2800" b="1" dirty="0" smtClean="0">
              <a:solidFill>
                <a:srgbClr val="E74F03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장황한 설명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높은 학습 비용</a:t>
            </a:r>
            <a:endParaRPr lang="en-US" altLang="ko-KR" sz="2200" b="1" dirty="0">
              <a:solidFill>
                <a:srgbClr val="E74F03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50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Why: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Maven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958" y="1213009"/>
            <a:ext cx="4596130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장점</a:t>
            </a:r>
            <a:endParaRPr lang="en-US" altLang="ko-KR" sz="2800" b="1" dirty="0" smtClean="0">
              <a:solidFill>
                <a:srgbClr val="E74F03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의존성 관리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기본 규약 제공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유용한 여러 플러그인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자바 라이브러리 파일을 모아 관리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단점</a:t>
            </a:r>
            <a:endParaRPr lang="en-US" altLang="ko-KR" sz="2800" b="1" dirty="0" smtClean="0">
              <a:solidFill>
                <a:srgbClr val="E74F03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장황한 설명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높은 학습 비용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923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Why: </a:t>
            </a:r>
            <a:r>
              <a:rPr lang="en-US" altLang="ko-KR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Spring</a:t>
            </a:r>
            <a:endParaRPr lang="ko-KR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216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Why: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Spring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7958" y="2090172"/>
            <a:ext cx="179728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POJO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IoC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/DI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AOP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PSA</a:t>
            </a:r>
          </a:p>
        </p:txBody>
      </p:sp>
    </p:spTree>
    <p:extLst>
      <p:ext uri="{BB962C8B-B14F-4D97-AF65-F5344CB8AC3E}">
        <p14:creationId xmlns:p14="http://schemas.microsoft.com/office/powerpoint/2010/main" val="332262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What: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Maven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905506"/>
            <a:ext cx="524637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빌드</a:t>
            </a: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툴 </a:t>
            </a: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(Build Tool)</a:t>
            </a:r>
          </a:p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프로젝트 관리 툴</a:t>
            </a:r>
            <a:endParaRPr lang="en-US" altLang="ko-KR" sz="3200" b="1" dirty="0" smtClean="0">
              <a:solidFill>
                <a:srgbClr val="E74F03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POM (Project Object Model)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Lifecycle </a:t>
            </a: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기반 </a:t>
            </a: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Framework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83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Why: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Spring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7958" y="2090172"/>
            <a:ext cx="179728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POJO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IoC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/DI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AOP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PSA</a:t>
            </a:r>
          </a:p>
        </p:txBody>
      </p:sp>
    </p:spTree>
    <p:extLst>
      <p:ext uri="{BB962C8B-B14F-4D97-AF65-F5344CB8AC3E}">
        <p14:creationId xmlns:p14="http://schemas.microsoft.com/office/powerpoint/2010/main" val="27484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Why: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Spring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7958" y="2090172"/>
            <a:ext cx="179728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POJO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b="1" dirty="0" err="1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IoC</a:t>
            </a:r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/DI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AOP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PSA</a:t>
            </a:r>
          </a:p>
        </p:txBody>
      </p:sp>
    </p:spTree>
    <p:extLst>
      <p:ext uri="{BB962C8B-B14F-4D97-AF65-F5344CB8AC3E}">
        <p14:creationId xmlns:p14="http://schemas.microsoft.com/office/powerpoint/2010/main" val="27484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Why: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Spring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7958" y="2090172"/>
            <a:ext cx="179728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POJO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IoC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/DI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AOP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PSA</a:t>
            </a:r>
          </a:p>
        </p:txBody>
      </p:sp>
    </p:spTree>
    <p:extLst>
      <p:ext uri="{BB962C8B-B14F-4D97-AF65-F5344CB8AC3E}">
        <p14:creationId xmlns:p14="http://schemas.microsoft.com/office/powerpoint/2010/main" val="27484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Why: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Spring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7958" y="2090172"/>
            <a:ext cx="179728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POJO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IoC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/DI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AOP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PSA</a:t>
            </a:r>
          </a:p>
        </p:txBody>
      </p:sp>
    </p:spTree>
    <p:extLst>
      <p:ext uri="{BB962C8B-B14F-4D97-AF65-F5344CB8AC3E}">
        <p14:creationId xmlns:p14="http://schemas.microsoft.com/office/powerpoint/2010/main" val="27484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Why: </a:t>
            </a:r>
            <a:r>
              <a:rPr lang="en-US" altLang="ko-KR" sz="6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iBatis</a:t>
            </a:r>
            <a:endParaRPr lang="ko-KR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693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Why: </a:t>
            </a:r>
            <a:r>
              <a:rPr lang="en-US" altLang="ko-KR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iBatis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958" y="1720840"/>
            <a:ext cx="344677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장점</a:t>
            </a:r>
            <a:endParaRPr lang="en-US" altLang="ko-KR" sz="2800" b="1" dirty="0" smtClean="0">
              <a:solidFill>
                <a:srgbClr val="E74F03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소스 코드의 간결함 유지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DB </a:t>
            </a: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자원 관리 자동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단점</a:t>
            </a:r>
            <a:endParaRPr lang="en-US" altLang="ko-KR" sz="2800" b="1" dirty="0" smtClean="0">
              <a:solidFill>
                <a:srgbClr val="E74F03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많은 파일 생성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XML </a:t>
            </a: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자동 </a:t>
            </a:r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reload </a:t>
            </a: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작업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88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Why: </a:t>
            </a:r>
            <a:r>
              <a:rPr lang="en-US" altLang="ko-KR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iBatis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958" y="1720840"/>
            <a:ext cx="344677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장점</a:t>
            </a:r>
            <a:endParaRPr lang="en-US" altLang="ko-KR" sz="2800" b="1" dirty="0" smtClean="0">
              <a:solidFill>
                <a:srgbClr val="E74F03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소스 코드의 간결함 유지</a:t>
            </a:r>
            <a:endParaRPr lang="en-US" altLang="ko-KR" sz="2200" b="1" dirty="0" smtClean="0">
              <a:solidFill>
                <a:srgbClr val="E74F03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DB </a:t>
            </a: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자원 관리 자동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단점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많은 파일 생성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XML </a:t>
            </a: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자동 </a:t>
            </a:r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reload </a:t>
            </a: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작업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41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Why: </a:t>
            </a:r>
            <a:r>
              <a:rPr lang="en-US" altLang="ko-KR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iBatis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20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– </a:t>
            </a:r>
            <a:r>
              <a:rPr lang="ko-KR" altLang="en-US" sz="20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소스코드의 간결함 유지</a:t>
            </a:r>
            <a:endParaRPr lang="ko-KR" altLang="en-US" sz="2000" b="1" dirty="0">
              <a:solidFill>
                <a:srgbClr val="E74F03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53340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509120"/>
            <a:ext cx="52006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24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Why: </a:t>
            </a:r>
            <a:r>
              <a:rPr lang="en-US" altLang="ko-KR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iBatis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958" y="1720840"/>
            <a:ext cx="344677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장점</a:t>
            </a:r>
            <a:endParaRPr lang="en-US" altLang="ko-KR" sz="2800" b="1" dirty="0" smtClean="0">
              <a:solidFill>
                <a:srgbClr val="E74F03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소스 코드의 간결함 유지</a:t>
            </a:r>
            <a:endParaRPr lang="en-US" altLang="ko-KR" sz="2200" b="1" dirty="0" smtClean="0">
              <a:solidFill>
                <a:srgbClr val="E74F03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DB </a:t>
            </a: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자원 관리 자동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단점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많은 파일 생성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XML </a:t>
            </a: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자동 </a:t>
            </a:r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reload </a:t>
            </a: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작업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028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Why: </a:t>
            </a:r>
            <a:r>
              <a:rPr lang="en-US" altLang="ko-KR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iBatis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958" y="1720840"/>
            <a:ext cx="344677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장점</a:t>
            </a:r>
            <a:endParaRPr lang="en-US" altLang="ko-KR" sz="2800" b="1" dirty="0" smtClean="0">
              <a:solidFill>
                <a:srgbClr val="E74F03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소스 코드의 간결함 유지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DB </a:t>
            </a:r>
            <a:r>
              <a:rPr lang="ko-KR" altLang="en-US" sz="22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자원 관리 자동</a:t>
            </a:r>
            <a:endParaRPr lang="en-US" altLang="ko-KR" sz="2200" b="1" dirty="0" smtClean="0">
              <a:solidFill>
                <a:srgbClr val="E74F03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단점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많은 파일 생성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XML </a:t>
            </a: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자동 </a:t>
            </a:r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reload </a:t>
            </a: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작업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10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What: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Maven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905506"/>
            <a:ext cx="524637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빌드</a:t>
            </a: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툴 </a:t>
            </a: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(Build Tool)</a:t>
            </a:r>
          </a:p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프로젝트 관리 툴</a:t>
            </a:r>
            <a:endParaRPr lang="en-US" altLang="ko-KR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POM (Project Object Model)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Lifecycle </a:t>
            </a: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기반 </a:t>
            </a: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Framework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739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Why: </a:t>
            </a:r>
            <a:r>
              <a:rPr lang="en-US" altLang="ko-KR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iBatis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958" y="1720840"/>
            <a:ext cx="344677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장점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소스 코드의 간결함 유지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DB </a:t>
            </a: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자원 관리 자동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단점</a:t>
            </a:r>
            <a:endParaRPr lang="en-US" altLang="ko-KR" sz="2800" b="1" dirty="0" smtClean="0">
              <a:solidFill>
                <a:srgbClr val="E74F03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많은 파일 생성</a:t>
            </a:r>
            <a:endParaRPr lang="en-US" altLang="ko-KR" sz="2200" b="1" dirty="0" smtClean="0">
              <a:solidFill>
                <a:srgbClr val="E74F03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XML </a:t>
            </a: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자동 </a:t>
            </a:r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reload </a:t>
            </a: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작업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1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Why: </a:t>
            </a:r>
            <a:r>
              <a:rPr lang="en-US" altLang="ko-KR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iBatis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958" y="1720840"/>
            <a:ext cx="344677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장점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소스 코드의 간결함 유지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DB </a:t>
            </a: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자원 관리 자동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단점</a:t>
            </a:r>
            <a:endParaRPr lang="en-US" altLang="ko-KR" sz="2800" b="1" dirty="0" smtClean="0">
              <a:solidFill>
                <a:srgbClr val="E74F03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많은 파일 생성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XML </a:t>
            </a:r>
            <a:r>
              <a:rPr lang="ko-KR" altLang="en-US" sz="22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자동 </a:t>
            </a:r>
            <a:r>
              <a:rPr lang="en-US" altLang="ko-KR" sz="22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reload </a:t>
            </a:r>
            <a:r>
              <a:rPr lang="ko-KR" altLang="en-US" sz="22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작업</a:t>
            </a:r>
            <a:endParaRPr lang="en-US" altLang="ko-KR" sz="2200" b="1" dirty="0">
              <a:solidFill>
                <a:srgbClr val="E74F03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1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Why: </a:t>
            </a:r>
            <a:r>
              <a:rPr lang="en-US" altLang="ko-KR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Hibernate</a:t>
            </a:r>
            <a:endParaRPr lang="ko-KR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379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Why: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Hibernate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905506"/>
            <a:ext cx="412394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Object , Relation </a:t>
            </a:r>
            <a:r>
              <a:rPr lang="ko-KR" altLang="en-US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매핑</a:t>
            </a:r>
            <a:endParaRPr lang="en-US" altLang="ko-KR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Write Behind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Dirty Checking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Lazy Fetching</a:t>
            </a:r>
          </a:p>
        </p:txBody>
      </p:sp>
    </p:spTree>
    <p:extLst>
      <p:ext uri="{BB962C8B-B14F-4D97-AF65-F5344CB8AC3E}">
        <p14:creationId xmlns:p14="http://schemas.microsoft.com/office/powerpoint/2010/main" val="350131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54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Q &amp; A.</a:t>
            </a:r>
            <a:endParaRPr lang="ko-KR" altLang="en-US" sz="5400" b="1" dirty="0">
              <a:solidFill>
                <a:srgbClr val="E74F03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36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What: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Maven </a:t>
            </a:r>
            <a:r>
              <a:rPr lang="en-US" altLang="ko-KR" sz="2000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- POM (Project Object Model)</a:t>
            </a:r>
            <a:endParaRPr lang="ko-KR" altLang="en-US" sz="2000" dirty="0">
              <a:solidFill>
                <a:srgbClr val="E74F03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767007"/>
            <a:ext cx="4918334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플러그인 </a:t>
            </a:r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(Plugin)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메이븐</a:t>
            </a:r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,</a:t>
            </a: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플러그인 실행 프레임워크</a:t>
            </a:r>
            <a:endParaRPr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기능 확장</a:t>
            </a:r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. (</a:t>
            </a: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모든 작업 수행</a:t>
            </a:r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저장소에서 관리</a:t>
            </a:r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골 </a:t>
            </a:r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(goal.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프로젝트 </a:t>
            </a:r>
            <a:r>
              <a:rPr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빌드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기능</a:t>
            </a:r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)</a:t>
            </a: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의 집합</a:t>
            </a:r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컴파일</a:t>
            </a:r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, </a:t>
            </a: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테스트</a:t>
            </a:r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, </a:t>
            </a:r>
            <a:r>
              <a:rPr lang="ko-KR" altLang="en-US" sz="2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패키징</a:t>
            </a:r>
            <a:r>
              <a:rPr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…</a:t>
            </a:r>
            <a:endParaRPr lang="ko-KR" alt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635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What: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Maven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905506"/>
            <a:ext cx="524637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빌드</a:t>
            </a: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툴 </a:t>
            </a: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(Build Tool)</a:t>
            </a:r>
          </a:p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프로젝트 관리 툴</a:t>
            </a:r>
            <a:endParaRPr lang="en-US" altLang="ko-KR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POM (Project Object Model)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Lifecycle </a:t>
            </a:r>
            <a:r>
              <a:rPr lang="ko-KR" altLang="en-US" sz="32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기반 </a:t>
            </a:r>
            <a:r>
              <a:rPr lang="en-US" altLang="ko-KR" sz="32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Framework</a:t>
            </a:r>
            <a:endParaRPr lang="ko-KR" altLang="en-US" sz="3200" b="1" dirty="0">
              <a:solidFill>
                <a:srgbClr val="E74F03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739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What: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Maven </a:t>
            </a:r>
            <a:r>
              <a:rPr lang="en-US" altLang="ko-KR" sz="2000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– Lifecycle </a:t>
            </a:r>
            <a:r>
              <a:rPr lang="ko-KR" altLang="en-US" sz="2000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기반 </a:t>
            </a:r>
            <a:r>
              <a:rPr lang="en-US" altLang="ko-KR" sz="2000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Framework</a:t>
            </a:r>
            <a:r>
              <a:rPr lang="ko-KR" altLang="en-US" sz="2000" dirty="0" smtClean="0">
                <a:solidFill>
                  <a:srgbClr val="E74F0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endParaRPr lang="ko-KR" altLang="en-US" sz="2000" dirty="0">
              <a:solidFill>
                <a:srgbClr val="E74F03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577975"/>
            <a:ext cx="7931150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110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3950</TotalTime>
  <Words>2517</Words>
  <Application>Microsoft Office PowerPoint</Application>
  <PresentationFormat>화면 슬라이드 쇼(4:3)</PresentationFormat>
  <Paragraphs>530</Paragraphs>
  <Slides>64</Slides>
  <Notes>57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65" baseType="lpstr">
      <vt:lpstr>Office 테마</vt:lpstr>
      <vt:lpstr>Maven + Spring + iBatis + Hibernate .</vt:lpstr>
      <vt:lpstr>what ? why ?</vt:lpstr>
      <vt:lpstr>What: Maven</vt:lpstr>
      <vt:lpstr>What: Maven</vt:lpstr>
      <vt:lpstr>What: Maven</vt:lpstr>
      <vt:lpstr>What: Maven</vt:lpstr>
      <vt:lpstr>What: Maven - POM (Project Object Model)</vt:lpstr>
      <vt:lpstr>What: Maven</vt:lpstr>
      <vt:lpstr>What: Maven – Lifecycle 기반 Framework </vt:lpstr>
      <vt:lpstr>What: Maven – Lifecycle 기반 Framework </vt:lpstr>
      <vt:lpstr>What: Maven</vt:lpstr>
      <vt:lpstr>What: Spring</vt:lpstr>
      <vt:lpstr>What: Spring</vt:lpstr>
      <vt:lpstr>What: Spring</vt:lpstr>
      <vt:lpstr>What: Spring –open source application framework</vt:lpstr>
      <vt:lpstr>What: Spring</vt:lpstr>
      <vt:lpstr>What: Spring</vt:lpstr>
      <vt:lpstr>What: Spring</vt:lpstr>
      <vt:lpstr>What: iBatis</vt:lpstr>
      <vt:lpstr>What: iBatis</vt:lpstr>
      <vt:lpstr>What: iBatis</vt:lpstr>
      <vt:lpstr>What: iBatis</vt:lpstr>
      <vt:lpstr>What: iBatis</vt:lpstr>
      <vt:lpstr>What: iBatis</vt:lpstr>
      <vt:lpstr>What: iBatis -XML</vt:lpstr>
      <vt:lpstr>What: iBatis -XML</vt:lpstr>
      <vt:lpstr>What: iBatis</vt:lpstr>
      <vt:lpstr>What: Hibernate</vt:lpstr>
      <vt:lpstr>What: Hibernate</vt:lpstr>
      <vt:lpstr>What: Hibernate</vt:lpstr>
      <vt:lpstr>What: Hibernate</vt:lpstr>
      <vt:lpstr>What: Hibernate</vt:lpstr>
      <vt:lpstr>What: Hibernate</vt:lpstr>
      <vt:lpstr>What: Hibernate</vt:lpstr>
      <vt:lpstr>What: Hibernate</vt:lpstr>
      <vt:lpstr>why ?</vt:lpstr>
      <vt:lpstr>Why: Maven</vt:lpstr>
      <vt:lpstr>Why: Maven</vt:lpstr>
      <vt:lpstr>Why: Maven</vt:lpstr>
      <vt:lpstr>Why: Maven –의존성 관리</vt:lpstr>
      <vt:lpstr>Why: Maven –의존성 관리</vt:lpstr>
      <vt:lpstr>Why: Maven</vt:lpstr>
      <vt:lpstr>Why: Maven</vt:lpstr>
      <vt:lpstr>Why: Maven</vt:lpstr>
      <vt:lpstr>Why: Maven</vt:lpstr>
      <vt:lpstr>Why: Maven</vt:lpstr>
      <vt:lpstr>Why: Maven</vt:lpstr>
      <vt:lpstr>Why: Spring</vt:lpstr>
      <vt:lpstr>Why: Spring</vt:lpstr>
      <vt:lpstr>Why: Spring</vt:lpstr>
      <vt:lpstr>Why: Spring</vt:lpstr>
      <vt:lpstr>Why: Spring</vt:lpstr>
      <vt:lpstr>Why: Spring</vt:lpstr>
      <vt:lpstr>Why: iBatis</vt:lpstr>
      <vt:lpstr>Why: iBatis</vt:lpstr>
      <vt:lpstr>Why: iBatis</vt:lpstr>
      <vt:lpstr>Why: iBatis – 소스코드의 간결함 유지</vt:lpstr>
      <vt:lpstr>Why: iBatis</vt:lpstr>
      <vt:lpstr>Why: iBatis</vt:lpstr>
      <vt:lpstr>Why: iBatis</vt:lpstr>
      <vt:lpstr>Why: iBatis</vt:lpstr>
      <vt:lpstr>Why: Hibernate</vt:lpstr>
      <vt:lpstr>Why: Hibernate</vt:lpstr>
      <vt:lpstr>Q &amp; 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 + Spring + iBatis + Hivernate .</dc:title>
  <dc:creator>KyeongSeo</dc:creator>
  <cp:lastModifiedBy>KyeongSeo</cp:lastModifiedBy>
  <cp:revision>61</cp:revision>
  <dcterms:created xsi:type="dcterms:W3CDTF">2016-03-27T13:50:28Z</dcterms:created>
  <dcterms:modified xsi:type="dcterms:W3CDTF">2016-04-17T10:38:57Z</dcterms:modified>
</cp:coreProperties>
</file>