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8" r:id="rId3"/>
    <p:sldId id="259" r:id="rId4"/>
    <p:sldId id="262" r:id="rId5"/>
    <p:sldId id="263" r:id="rId6"/>
    <p:sldId id="264" r:id="rId7"/>
    <p:sldId id="283" r:id="rId8"/>
    <p:sldId id="261" r:id="rId9"/>
    <p:sldId id="274" r:id="rId10"/>
    <p:sldId id="273" r:id="rId11"/>
    <p:sldId id="275" r:id="rId12"/>
    <p:sldId id="276" r:id="rId13"/>
    <p:sldId id="284" r:id="rId14"/>
    <p:sldId id="286" r:id="rId15"/>
    <p:sldId id="285" r:id="rId16"/>
    <p:sldId id="277" r:id="rId17"/>
    <p:sldId id="266" r:id="rId18"/>
    <p:sldId id="278" r:id="rId19"/>
    <p:sldId id="267" r:id="rId20"/>
    <p:sldId id="287" r:id="rId21"/>
    <p:sldId id="279" r:id="rId22"/>
    <p:sldId id="269" r:id="rId23"/>
    <p:sldId id="288" r:id="rId24"/>
    <p:sldId id="289" r:id="rId25"/>
    <p:sldId id="300" r:id="rId26"/>
    <p:sldId id="280" r:id="rId27"/>
    <p:sldId id="270" r:id="rId28"/>
    <p:sldId id="281" r:id="rId29"/>
    <p:sldId id="290" r:id="rId30"/>
    <p:sldId id="271" r:id="rId31"/>
    <p:sldId id="291" r:id="rId32"/>
    <p:sldId id="282" r:id="rId33"/>
    <p:sldId id="272" r:id="rId34"/>
    <p:sldId id="292" r:id="rId35"/>
    <p:sldId id="293" r:id="rId36"/>
    <p:sldId id="294" r:id="rId37"/>
    <p:sldId id="295" r:id="rId38"/>
    <p:sldId id="299" r:id="rId39"/>
    <p:sldId id="297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101033"/>
    <a:srgbClr val="141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69202" autoAdjust="0"/>
  </p:normalViewPr>
  <p:slideViewPr>
    <p:cSldViewPr>
      <p:cViewPr varScale="1">
        <p:scale>
          <a:sx n="56" d="100"/>
          <a:sy n="56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9562D-72C7-4E70-A5EB-89F67762C228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88A-444E-463E-9F9D-8AE8381EA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7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9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제공하지 않는 기능을 확장하는 방식으로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제공하는데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ng-app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지시자는사용하면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지시자 내에 속한 영역은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애플리케이션으로  인식시키는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71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모듈은 다른 모듈들을 이용할 수 있는데 </a:t>
            </a:r>
            <a:endParaRPr lang="en-US" altLang="ko-KR" dirty="0" smtClean="0"/>
          </a:p>
          <a:p>
            <a:r>
              <a:rPr lang="ko-KR" altLang="en-US" dirty="0" smtClean="0"/>
              <a:t>위와 같이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파라미터인</a:t>
            </a:r>
            <a:r>
              <a:rPr lang="ko-KR" altLang="en-US" dirty="0" smtClean="0"/>
              <a:t> 배열을 통해 의존성을 갖는 모듈을 추가로 지정할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7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Angular</a:t>
            </a:r>
            <a:r>
              <a:rPr lang="en-US" altLang="ko-KR" baseline="0" dirty="0" smtClean="0"/>
              <a:t>JS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표현식을</a:t>
            </a:r>
            <a:r>
              <a:rPr lang="ko-KR" altLang="en-US" baseline="0" dirty="0" smtClean="0"/>
              <a:t> 사용해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바인딩을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표현식은</a:t>
            </a:r>
            <a:r>
              <a:rPr lang="ko-KR" altLang="en-US" baseline="0" dirty="0" smtClean="0"/>
              <a:t> 이중괄호 안에 </a:t>
            </a:r>
            <a:r>
              <a:rPr lang="ko-KR" altLang="en-US" baseline="0" dirty="0" err="1" smtClean="0"/>
              <a:t>쓸수있고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지시자에도</a:t>
            </a:r>
            <a:r>
              <a:rPr lang="ko-KR" altLang="en-US" baseline="0" dirty="0" smtClean="0"/>
              <a:t> 쓸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위와 같이 </a:t>
            </a:r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표현식을</a:t>
            </a:r>
            <a:r>
              <a:rPr lang="ko-KR" altLang="en-US" baseline="0" dirty="0" smtClean="0"/>
              <a:t> 풀어서 결과를 정확하게 </a:t>
            </a:r>
            <a:r>
              <a:rPr lang="ko-KR" altLang="en-US" baseline="0" dirty="0" err="1" smtClean="0"/>
              <a:t>리턴합니다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2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컨트롤러는 모듈 내에 정의되며 함수와 값을 정의해서 애플리케이션의 동작을 정의하는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컨트롤러에는 비즈니스 </a:t>
            </a:r>
            <a:r>
              <a:rPr lang="ko-KR" altLang="en-US" baseline="0" dirty="0" err="1" smtClean="0"/>
              <a:t>로직이</a:t>
            </a:r>
            <a:r>
              <a:rPr lang="ko-KR" altLang="en-US" baseline="0" dirty="0" smtClean="0"/>
              <a:t> 구현되며 데이터와 이벤트 </a:t>
            </a:r>
            <a:r>
              <a:rPr lang="ko-KR" altLang="en-US" baseline="0" dirty="0" err="1" smtClean="0"/>
              <a:t>핸들러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함수등이</a:t>
            </a:r>
            <a:r>
              <a:rPr lang="ko-KR" altLang="en-US" baseline="0" dirty="0" smtClean="0"/>
              <a:t> 포함됩니다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컨트롤러는</a:t>
            </a:r>
            <a:r>
              <a:rPr lang="en-US" altLang="ko-KR" baseline="0" dirty="0" smtClean="0"/>
              <a:t> ng-controller </a:t>
            </a:r>
            <a:r>
              <a:rPr lang="ko-KR" altLang="en-US" baseline="0" dirty="0" err="1" smtClean="0"/>
              <a:t>지시자를</a:t>
            </a:r>
            <a:r>
              <a:rPr lang="ko-KR" altLang="en-US" baseline="0" dirty="0" smtClean="0"/>
              <a:t> 통해 지정됩니다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7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예제 코드를 보시면 </a:t>
            </a:r>
            <a:endParaRPr lang="en-US" altLang="ko-KR" dirty="0" smtClean="0"/>
          </a:p>
          <a:p>
            <a:r>
              <a:rPr lang="en-US" altLang="ko-KR" dirty="0" err="1" smtClean="0"/>
              <a:t>sampleApp</a:t>
            </a:r>
            <a:r>
              <a:rPr lang="ko-KR" altLang="en-US" dirty="0" smtClean="0"/>
              <a:t>이라는 모듈을 등록하고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ng-app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지시자를</a:t>
            </a:r>
            <a:r>
              <a:rPr lang="ko-KR" altLang="en-US" baseline="0" dirty="0" smtClean="0"/>
              <a:t> 이용해 </a:t>
            </a:r>
            <a:r>
              <a:rPr lang="en-US" altLang="ko-KR" baseline="0" dirty="0" smtClean="0"/>
              <a:t>AngularJS </a:t>
            </a:r>
            <a:r>
              <a:rPr lang="ko-KR" altLang="en-US" baseline="0" dirty="0" smtClean="0"/>
              <a:t>애플리케이션이라고 정의하고 바인딩 시킨걸 볼 수 있고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sampleApp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모듈에 </a:t>
            </a:r>
            <a:r>
              <a:rPr lang="en-US" altLang="ko-KR" dirty="0" err="1" smtClean="0"/>
              <a:t>mainCtrl</a:t>
            </a:r>
            <a:r>
              <a:rPr lang="ko-KR" altLang="en-US" dirty="0" smtClean="0"/>
              <a:t>이라는 컨트롤러를 정의했고 </a:t>
            </a:r>
            <a:r>
              <a:rPr lang="en-US" altLang="ko-KR" dirty="0" smtClean="0"/>
              <a:t>man</a:t>
            </a:r>
            <a:r>
              <a:rPr lang="en-US" altLang="ko-KR" baseline="0" dirty="0" smtClean="0"/>
              <a:t> data</a:t>
            </a:r>
            <a:r>
              <a:rPr lang="ko-KR" altLang="en-US" baseline="0" dirty="0" smtClean="0"/>
              <a:t>를 </a:t>
            </a:r>
            <a:r>
              <a:rPr lang="en-US" altLang="ko-KR" dirty="0" smtClean="0"/>
              <a:t>scope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통해 컨트롤러 </a:t>
            </a:r>
            <a:r>
              <a:rPr lang="ko-KR" altLang="en-US" dirty="0" err="1" smtClean="0"/>
              <a:t>스코프내의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moster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할당했습니다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아래 박스 안에 코드를 보면 </a:t>
            </a:r>
            <a:r>
              <a:rPr lang="en-US" altLang="ko-KR" dirty="0" smtClean="0"/>
              <a:t>ng-controller</a:t>
            </a:r>
            <a:r>
              <a:rPr lang="ko-KR" altLang="en-US" baseline="0" dirty="0" err="1" smtClean="0"/>
              <a:t>지시자를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이용해 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영역을 </a:t>
            </a:r>
            <a:r>
              <a:rPr lang="ko-KR" altLang="en-US" dirty="0" err="1" smtClean="0"/>
              <a:t>스코프로</a:t>
            </a:r>
            <a:r>
              <a:rPr lang="ko-KR" altLang="en-US" dirty="0" smtClean="0"/>
              <a:t> 갖는 </a:t>
            </a:r>
            <a:r>
              <a:rPr lang="en-US" altLang="ko-KR" baseline="0" dirty="0" err="1" smtClean="0"/>
              <a:t>mainCtrl</a:t>
            </a:r>
            <a:r>
              <a:rPr lang="ko-KR" altLang="en-US" baseline="0" dirty="0" smtClean="0"/>
              <a:t>컨트롤러를 </a:t>
            </a:r>
            <a:r>
              <a:rPr lang="ko-KR" altLang="en-US" baseline="0" dirty="0" smtClean="0"/>
              <a:t>정의한 것을 </a:t>
            </a:r>
            <a:r>
              <a:rPr lang="ko-KR" altLang="en-US" baseline="0" dirty="0" smtClean="0"/>
              <a:t>볼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7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제공하지 않는 기능을 확장하는 방식으로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제공하는데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도 있지만 직접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 수도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표현하거나 이벤트호출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등록할때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 컴포넌트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재사용시에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자주 사용하는 지시자 몇 개를 말하자면</a:t>
            </a:r>
            <a:endParaRPr lang="en-US" altLang="ko-KR" dirty="0" smtClean="0"/>
          </a:p>
          <a:p>
            <a:r>
              <a:rPr lang="en-US" altLang="ko-KR" dirty="0" smtClean="0"/>
              <a:t>ng-app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AngularJS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해당 영역이 애플리케이션으로 인식하게 해주고 애플리케이션 모듈을 붙이는 </a:t>
            </a:r>
            <a:r>
              <a:rPr lang="ko-KR" altLang="en-US" baseline="0" dirty="0" err="1" smtClean="0"/>
              <a:t>지시자입니다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ng-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은 애플리케이션의 초기값을 설정해주는 </a:t>
            </a:r>
            <a:r>
              <a:rPr lang="ko-KR" altLang="en-US" baseline="0" dirty="0" err="1" smtClean="0"/>
              <a:t>지시자고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ng-model</a:t>
            </a:r>
            <a:r>
              <a:rPr lang="ko-KR" altLang="en-US" baseline="0" dirty="0" smtClean="0"/>
              <a:t>은 데이터 바인딩을 위해 사용되는 </a:t>
            </a:r>
            <a:r>
              <a:rPr lang="ko-KR" altLang="en-US" baseline="0" dirty="0" err="1" smtClean="0"/>
              <a:t>지시자로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컨트롤의 값을 애플리케이션 데이터에 바인딩 하는 </a:t>
            </a:r>
            <a:r>
              <a:rPr lang="ko-KR" altLang="en-US" baseline="0" dirty="0" err="1" smtClean="0"/>
              <a:t>지시자입니다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ng-controller</a:t>
            </a:r>
            <a:r>
              <a:rPr lang="ko-KR" altLang="en-US" baseline="0" dirty="0" smtClean="0"/>
              <a:t>는 애플리케이션에 컨트롤러 객체를 정의하는 지시자 이고 </a:t>
            </a:r>
            <a:r>
              <a:rPr lang="en-US" altLang="ko-KR" baseline="0" dirty="0" smtClean="0"/>
              <a:t>ng-show/hide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HTML </a:t>
            </a:r>
            <a:r>
              <a:rPr lang="ko-KR" altLang="en-US" baseline="0" dirty="0" smtClean="0"/>
              <a:t>요소를 </a:t>
            </a:r>
            <a:r>
              <a:rPr lang="en-US" altLang="ko-KR" baseline="0" dirty="0" smtClean="0"/>
              <a:t>show</a:t>
            </a:r>
            <a:r>
              <a:rPr lang="ko-KR" altLang="en-US" baseline="0" dirty="0" smtClean="0"/>
              <a:t>하거나 </a:t>
            </a:r>
            <a:r>
              <a:rPr lang="en-US" altLang="ko-KR" baseline="0" dirty="0" smtClean="0"/>
              <a:t>hide</a:t>
            </a:r>
            <a:r>
              <a:rPr lang="ko-KR" altLang="en-US" baseline="0" dirty="0" smtClean="0"/>
              <a:t>하는 지시자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ng-repeat</a:t>
            </a:r>
            <a:r>
              <a:rPr lang="ko-KR" altLang="en-US" baseline="0" dirty="0" smtClean="0"/>
              <a:t>은 배열 또는 객체의 수만큼 </a:t>
            </a:r>
            <a:r>
              <a:rPr lang="en-US" altLang="ko-KR" baseline="0" dirty="0" smtClean="0"/>
              <a:t>HTML set</a:t>
            </a:r>
            <a:r>
              <a:rPr lang="ko-KR" altLang="en-US" baseline="0" dirty="0" smtClean="0"/>
              <a:t>을 반복하는 지시자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0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예제 코드를 보면 배열은 대괄호 안에 중괄호를 이용해 데이터를 넣습니다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ng-repeat</a:t>
            </a:r>
            <a:r>
              <a:rPr lang="ko-KR" altLang="en-US" baseline="0" dirty="0" smtClean="0"/>
              <a:t>은 배열 또는 객체의 수만큼 </a:t>
            </a:r>
            <a:r>
              <a:rPr lang="en-US" altLang="ko-KR" baseline="0" dirty="0" smtClean="0"/>
              <a:t>HTML set</a:t>
            </a:r>
            <a:r>
              <a:rPr lang="ko-KR" altLang="en-US" baseline="0" dirty="0" smtClean="0"/>
              <a:t>을 반복하는 지시자 입니다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ng-click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요소가 클릭 되었을 때 </a:t>
            </a:r>
            <a:r>
              <a:rPr lang="en-US" altLang="ko-KR" dirty="0" smtClean="0"/>
              <a:t>AngularJS</a:t>
            </a:r>
            <a:r>
              <a:rPr lang="ko-KR" altLang="en-US" dirty="0" smtClean="0"/>
              <a:t>에게 무엇을 </a:t>
            </a:r>
            <a:r>
              <a:rPr lang="ko-KR" altLang="en-US" dirty="0" smtClean="0"/>
              <a:t>해야 하는지 </a:t>
            </a:r>
            <a:r>
              <a:rPr lang="ko-KR" altLang="en-US" dirty="0" smtClean="0"/>
              <a:t>알려주는 </a:t>
            </a:r>
            <a:r>
              <a:rPr lang="ko-KR" altLang="en-US" dirty="0" err="1" smtClean="0"/>
              <a:t>지시자입니다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0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직접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생성하는 방법입니다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예제코드를 </a:t>
            </a:r>
            <a:r>
              <a:rPr lang="ko-KR" altLang="en-US" dirty="0" smtClean="0"/>
              <a:t>보면 모듈을 선언하고 모듈 안에 </a:t>
            </a:r>
            <a:r>
              <a:rPr lang="en-US" altLang="ko-KR" dirty="0" smtClean="0"/>
              <a:t>directive</a:t>
            </a:r>
            <a:r>
              <a:rPr lang="ko-KR" altLang="en-US" dirty="0" smtClean="0"/>
              <a:t>함수를 이용해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생성한 모습입니다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여기서 </a:t>
            </a:r>
            <a:r>
              <a:rPr lang="en-US" altLang="ko-KR" dirty="0" smtClean="0"/>
              <a:t>restrict 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인데요 위에 바디 밑에 보면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이용한 것을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0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가지를 사용해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선언할 수 있는데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첫번째는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선언하는 것이고 그 다음은</a:t>
            </a:r>
            <a:r>
              <a:rPr lang="ko-KR" altLang="en-US" baseline="0" dirty="0" smtClean="0"/>
              <a:t> 속성으로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클래스로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코맨트로</a:t>
            </a:r>
            <a:r>
              <a:rPr lang="ko-KR" altLang="en-US" baseline="0" dirty="0" smtClean="0"/>
              <a:t> 선언할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0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AngularJS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일하는 </a:t>
            </a:r>
            <a:r>
              <a:rPr lang="ko-KR" altLang="en-US" dirty="0" err="1" smtClean="0"/>
              <a:t>미스코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헤브리</a:t>
            </a:r>
            <a:r>
              <a:rPr lang="ko-KR" altLang="en-US" dirty="0" smtClean="0"/>
              <a:t> 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아담 </a:t>
            </a:r>
            <a:r>
              <a:rPr lang="ko-KR" altLang="en-US" baseline="0" dirty="0" err="1" smtClean="0"/>
              <a:t>아브론</a:t>
            </a:r>
            <a:r>
              <a:rPr lang="ko-KR" altLang="en-US" baseline="0" dirty="0" smtClean="0"/>
              <a:t> 이</a:t>
            </a:r>
            <a:r>
              <a:rPr lang="ko-KR" altLang="en-US" dirty="0" smtClean="0"/>
              <a:t>라는 사람들이 만든 클라이언트 사이드 오픈 소스 자바스크립트 프레임워크입니다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AngularJS</a:t>
            </a:r>
            <a:r>
              <a:rPr lang="ko-KR" altLang="en-US" dirty="0" smtClean="0"/>
              <a:t>는 프레임워크이기 때문에 다른 자바스크립트 라이브러리와 다르게</a:t>
            </a:r>
            <a:r>
              <a:rPr lang="ko-KR" altLang="en-US" baseline="0" dirty="0" smtClean="0"/>
              <a:t> 웹 어플리케이션에 필요한 정형화된 구조를 가진 구현체를 제공하고 우리가 작성한 코드들이 프레임워크의 빈 부분을 채우는 형태입니다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90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필터는 </a:t>
            </a:r>
            <a:r>
              <a:rPr lang="en-US" altLang="ko-KR" dirty="0" smtClean="0"/>
              <a:t>AngularJS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추가해 데이터</a:t>
            </a:r>
            <a:r>
              <a:rPr lang="ko-KR" altLang="en-US" baseline="0" dirty="0" smtClean="0"/>
              <a:t> 형식을 지정하는 기능인데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간단히 살펴보면 </a:t>
            </a:r>
            <a:r>
              <a:rPr lang="en-US" altLang="ko-KR" baseline="0" dirty="0" smtClean="0"/>
              <a:t>currency</a:t>
            </a:r>
            <a:r>
              <a:rPr lang="ko-KR" altLang="en-US" baseline="0" dirty="0" smtClean="0"/>
              <a:t>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date</a:t>
            </a:r>
            <a:r>
              <a:rPr lang="ko-KR" altLang="en-US" baseline="0" dirty="0" smtClean="0"/>
              <a:t>는 날짜 형식으로 바꿔주는 필터고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filter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배열내에서</a:t>
            </a:r>
            <a:r>
              <a:rPr lang="ko-KR" altLang="en-US" baseline="0" dirty="0" smtClean="0"/>
              <a:t> 하위</a:t>
            </a:r>
            <a:r>
              <a:rPr lang="en-US" altLang="ko-KR" baseline="0" dirty="0" smtClean="0"/>
              <a:t>set</a:t>
            </a:r>
            <a:r>
              <a:rPr lang="ko-KR" altLang="en-US" baseline="0" dirty="0" smtClean="0"/>
              <a:t>을 선택해주는 필터입니다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필터는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객체를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문자열로 변환해주는 </a:t>
            </a:r>
            <a:r>
              <a:rPr lang="ko-KR" altLang="en-US" baseline="0" dirty="0" smtClean="0"/>
              <a:t>필터이고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limitTo</a:t>
            </a:r>
            <a:r>
              <a:rPr lang="ko-KR" altLang="en-US" baseline="0" dirty="0" smtClean="0"/>
              <a:t>는 배열 또는 문자열을 지정된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수의 요소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문자로 제한합니다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lowercase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소문자로 </a:t>
            </a:r>
            <a:r>
              <a:rPr lang="en-US" altLang="ko-KR" baseline="0" dirty="0" smtClean="0"/>
              <a:t>uppercase</a:t>
            </a:r>
            <a:r>
              <a:rPr lang="ko-KR" altLang="en-US" baseline="0" dirty="0" smtClean="0"/>
              <a:t>는 대문자로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number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string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쓰인것을</a:t>
            </a:r>
            <a:r>
              <a:rPr lang="ko-KR" altLang="en-US" baseline="0" dirty="0" smtClean="0"/>
              <a:t> 숫자형태로 바꿔줍니다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orderBy</a:t>
            </a:r>
            <a:r>
              <a:rPr lang="ko-KR" altLang="en-US" baseline="0" dirty="0" smtClean="0"/>
              <a:t>는 오름차순으로 정렬해줍니다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64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two</a:t>
            </a:r>
            <a:r>
              <a:rPr lang="en-US" altLang="ko-KR" baseline="0" dirty="0" smtClean="0"/>
              <a:t> way data binding. </a:t>
            </a:r>
            <a:r>
              <a:rPr lang="ko-KR" altLang="en-US" baseline="0" dirty="0" smtClean="0"/>
              <a:t>양방향 데이터바인딩은 </a:t>
            </a:r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를 </a:t>
            </a:r>
            <a:r>
              <a:rPr lang="ko-KR" altLang="en-US" baseline="0" dirty="0" smtClean="0"/>
              <a:t>사용하는 개발자들이 편리하다는 </a:t>
            </a:r>
            <a:r>
              <a:rPr lang="ko-KR" altLang="en-US" baseline="0" dirty="0" smtClean="0"/>
              <a:t>기능 중에 </a:t>
            </a:r>
            <a:r>
              <a:rPr lang="ko-KR" altLang="en-US" baseline="0" dirty="0" smtClean="0"/>
              <a:t>하나인데요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양방향 데이터 </a:t>
            </a:r>
            <a:r>
              <a:rPr lang="ko-KR" altLang="en-US" baseline="0" dirty="0" smtClean="0"/>
              <a:t>바인딩에 대해 </a:t>
            </a:r>
            <a:r>
              <a:rPr lang="ko-KR" altLang="en-US" baseline="0" dirty="0" smtClean="0"/>
              <a:t>알아봅시다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23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AngularJS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내에서 데이터바인딩은 모델과 </a:t>
            </a:r>
            <a:r>
              <a:rPr lang="ko-KR" altLang="en-US" baseline="0" dirty="0" err="1" smtClean="0"/>
              <a:t>뷰</a:t>
            </a:r>
            <a:r>
              <a:rPr lang="ko-KR" altLang="en-US" baseline="0" dirty="0" smtClean="0"/>
              <a:t> 사이에서의 데이터의 변화에 대한 자동 동기화를 의미합니다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모델을 갱신하면 </a:t>
            </a:r>
            <a:r>
              <a:rPr lang="ko-KR" altLang="en-US" baseline="0" dirty="0" err="1" smtClean="0"/>
              <a:t>뷰에</a:t>
            </a:r>
            <a:r>
              <a:rPr lang="ko-KR" altLang="en-US" baseline="0" dirty="0" smtClean="0"/>
              <a:t> 반영되고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변경하면 모델에 별다른 </a:t>
            </a:r>
            <a:r>
              <a:rPr lang="ko-KR" altLang="en-US" baseline="0" dirty="0" err="1" smtClean="0"/>
              <a:t>작업없이도</a:t>
            </a:r>
            <a:r>
              <a:rPr lang="ko-KR" altLang="en-US" baseline="0" dirty="0" smtClean="0"/>
              <a:t> 반영되는 형태입니다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기존에 알던 </a:t>
            </a:r>
            <a:r>
              <a:rPr lang="ko-KR" altLang="en-US" baseline="0" dirty="0" err="1" smtClean="0"/>
              <a:t>단방향</a:t>
            </a:r>
            <a:r>
              <a:rPr lang="ko-KR" altLang="en-US" baseline="0" dirty="0" smtClean="0"/>
              <a:t> 데이터를 사용한 </a:t>
            </a:r>
            <a:r>
              <a:rPr lang="ko-KR" altLang="en-US" baseline="0" dirty="0" err="1" smtClean="0"/>
              <a:t>뷰</a:t>
            </a:r>
            <a:r>
              <a:rPr lang="ko-KR" altLang="en-US" baseline="0" dirty="0" smtClean="0"/>
              <a:t> 갱신은 그림과 같이 데이터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템플릿을 조합해 출력할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구성해 화면을 갱신하는 형태입니다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 데이터가 변경되면 변경된 데이터를 </a:t>
            </a:r>
            <a:r>
              <a:rPr lang="ko-KR" altLang="en-US" baseline="0" dirty="0" err="1" smtClean="0"/>
              <a:t>재조합해서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갱신하는 반복적인 과정을 거칩니다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반면 </a:t>
            </a:r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에서의 양방향 데이터 바인딩은 템플릿을 </a:t>
            </a:r>
            <a:r>
              <a:rPr lang="ko-KR" altLang="en-US" baseline="0" dirty="0" err="1" smtClean="0"/>
              <a:t>컴파일한</a:t>
            </a:r>
            <a:r>
              <a:rPr lang="ko-KR" altLang="en-US" baseline="0" dirty="0" smtClean="0"/>
              <a:t> 후 모델 </a:t>
            </a:r>
            <a:r>
              <a:rPr lang="ko-KR" altLang="en-US" baseline="0" dirty="0" err="1" smtClean="0"/>
              <a:t>뷰</a:t>
            </a:r>
            <a:r>
              <a:rPr lang="ko-KR" altLang="en-US" baseline="0" dirty="0" smtClean="0"/>
              <a:t> 간의 변화를 지속적으로 확인해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변화가 생기면 자동으로 업데이트를 수행합니다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한번 데이터 바인딩을 한 이후에는 별도로 </a:t>
            </a:r>
            <a:r>
              <a:rPr lang="ko-KR" altLang="en-US" baseline="0" dirty="0" err="1" smtClean="0"/>
              <a:t>뷰에</a:t>
            </a:r>
            <a:r>
              <a:rPr lang="ko-KR" altLang="en-US" baseline="0" dirty="0" smtClean="0"/>
              <a:t> 대한 업데이트를 신경 쓸 필요가 없어지며 모델과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완전히 분리해 관리할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1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예제코드를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아까 양방향 데이터 바인딩이 모델을 갱신하면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반영되고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갱신하면 모델에 반영되는 형태라고 설명해드렸는데</a:t>
            </a:r>
            <a:endParaRPr lang="en-US" altLang="ko-KR" dirty="0" smtClean="0"/>
          </a:p>
          <a:p>
            <a:r>
              <a:rPr lang="ko-KR" altLang="en-US" dirty="0" smtClean="0"/>
              <a:t>저기 </a:t>
            </a:r>
            <a:r>
              <a:rPr lang="ko-KR" altLang="en-US" dirty="0" err="1" smtClean="0"/>
              <a:t>모델값에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넣으면 </a:t>
            </a:r>
            <a:r>
              <a:rPr lang="ko-KR" altLang="en-US" dirty="0" err="1" smtClean="0"/>
              <a:t>뷰화면에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출력된것을</a:t>
            </a:r>
            <a:r>
              <a:rPr lang="ko-KR" altLang="en-US" dirty="0" smtClean="0"/>
              <a:t> 볼 </a:t>
            </a:r>
            <a:r>
              <a:rPr lang="ko-KR" altLang="en-US" dirty="0" err="1" smtClean="0"/>
              <a:t>수있습니다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모델을 다른 것으로 바꾸면 다시 반영이 되겠지요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화면에서 </a:t>
            </a:r>
            <a:r>
              <a:rPr lang="en-US" altLang="ko-KR" dirty="0" smtClean="0"/>
              <a:t>input</a:t>
            </a:r>
            <a:r>
              <a:rPr lang="ko-KR" altLang="en-US" baseline="0" dirty="0" smtClean="0"/>
              <a:t> 값에 다른 값을 넣으면 </a:t>
            </a:r>
            <a:r>
              <a:rPr lang="ko-KR" altLang="en-US" baseline="0" dirty="0" err="1" smtClean="0"/>
              <a:t>모델값이</a:t>
            </a:r>
            <a:r>
              <a:rPr lang="ko-KR" altLang="en-US" baseline="0" dirty="0" smtClean="0"/>
              <a:t> 자동으로 </a:t>
            </a:r>
            <a:r>
              <a:rPr lang="ko-KR" altLang="en-US" baseline="0" dirty="0" err="1" smtClean="0"/>
              <a:t>변경되는것을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angularJS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 바인딩을 지원하는 양방향 바인딩 프레임워크입니다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1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Angular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서비스는 </a:t>
            </a:r>
            <a:r>
              <a:rPr lang="en-US" altLang="ko-KR" baseline="0" dirty="0" smtClean="0"/>
              <a:t>DI</a:t>
            </a:r>
            <a:r>
              <a:rPr lang="ko-KR" altLang="en-US" baseline="0" dirty="0" smtClean="0"/>
              <a:t>를 사용해 서로 연결되는 대체 가능한 객체입니다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Angular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서비스를 제공하고 또 서비스를 만들 수 도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Angular</a:t>
            </a:r>
            <a:r>
              <a:rPr lang="ko-KR" altLang="en-US" dirty="0" smtClean="0"/>
              <a:t>가 기본으로 제공하는 서비스들은 앞에 달러표시로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살펴보면 </a:t>
            </a:r>
            <a:r>
              <a:rPr lang="en-US" altLang="ko-KR" dirty="0" smtClean="0"/>
              <a:t>$http </a:t>
            </a:r>
            <a:r>
              <a:rPr lang="ko-KR" altLang="en-US" dirty="0" smtClean="0"/>
              <a:t>서비스는 </a:t>
            </a:r>
            <a:r>
              <a:rPr lang="en-US" altLang="ko-KR" dirty="0" smtClean="0"/>
              <a:t>AngularJS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많이 쓰이는 서비스인데 이 서비스는 서버에 요청을 보내고</a:t>
            </a:r>
            <a:r>
              <a:rPr lang="ko-KR" altLang="en-US" baseline="0" dirty="0" smtClean="0"/>
              <a:t> 응답을 받는 </a:t>
            </a:r>
            <a:r>
              <a:rPr lang="ko-KR" altLang="en-US" baseline="0" dirty="0" smtClean="0"/>
              <a:t>서비스입니다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6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예제 코드를 보면 </a:t>
            </a:r>
            <a:r>
              <a:rPr lang="en-US" altLang="ko-KR" baseline="0" dirty="0" smtClean="0"/>
              <a:t>$http </a:t>
            </a:r>
            <a:r>
              <a:rPr lang="ko-KR" altLang="en-US" baseline="0" dirty="0" smtClean="0"/>
              <a:t>서비스 </a:t>
            </a:r>
            <a:r>
              <a:rPr lang="en-US" altLang="ko-KR" baseline="0" dirty="0" smtClean="0"/>
              <a:t>get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사용해 </a:t>
            </a:r>
            <a:r>
              <a:rPr lang="en-US" altLang="ko-KR" baseline="0" dirty="0" smtClean="0"/>
              <a:t>welcom.htm </a:t>
            </a:r>
            <a:r>
              <a:rPr lang="ko-KR" altLang="en-US" baseline="0" dirty="0" smtClean="0"/>
              <a:t>페이지에서 데이터를 가져와 </a:t>
            </a:r>
            <a:r>
              <a:rPr lang="ko-KR" altLang="en-US" baseline="0" dirty="0" smtClean="0"/>
              <a:t>출력한 것을 </a:t>
            </a:r>
            <a:r>
              <a:rPr lang="ko-KR" altLang="en-US" baseline="0" dirty="0" smtClean="0"/>
              <a:t>볼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$http</a:t>
            </a:r>
            <a:r>
              <a:rPr lang="ko-KR" altLang="en-US" baseline="0" dirty="0" smtClean="0"/>
              <a:t> 서비스에서는 </a:t>
            </a:r>
            <a:r>
              <a:rPr lang="en-US" altLang="ko-KR" baseline="0" dirty="0" smtClean="0"/>
              <a:t>get, post, put, delete </a:t>
            </a:r>
            <a:r>
              <a:rPr lang="ko-KR" altLang="en-US" baseline="0" dirty="0" smtClean="0"/>
              <a:t>등등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사용할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6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서비스입니다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 서비스는 메시지를 브라우저 콘솔에 출력해줍니다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6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서비스입니다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 서비스는 메시지를 브라우저 콘솔에 출력해줍니다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6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필터 서비스인데요 필터서비스는 아까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필터 기능과 같은 기능입니다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MVC</a:t>
            </a:r>
            <a:r>
              <a:rPr lang="ko-KR" altLang="en-US" baseline="0" dirty="0" smtClean="0"/>
              <a:t>패턴을 </a:t>
            </a:r>
            <a:r>
              <a:rPr lang="ko-KR" altLang="en-US" baseline="0" dirty="0" smtClean="0"/>
              <a:t>구현한 프레임워크입니다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그런데 전통적인 </a:t>
            </a:r>
            <a:r>
              <a:rPr lang="en-US" altLang="ko-KR" baseline="0" dirty="0" smtClean="0"/>
              <a:t>MVC </a:t>
            </a:r>
            <a:r>
              <a:rPr lang="ko-KR" altLang="en-US" baseline="0" dirty="0" smtClean="0"/>
              <a:t>패턴과는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독자적인 방식으로 </a:t>
            </a:r>
            <a:r>
              <a:rPr lang="en-US" altLang="ko-KR" baseline="0" dirty="0" smtClean="0"/>
              <a:t>MVVM(Model View </a:t>
            </a:r>
            <a:r>
              <a:rPr lang="en-US" altLang="ko-KR" baseline="0" dirty="0" err="1" smtClean="0"/>
              <a:t>ModelView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패턴과 비슷한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MVC </a:t>
            </a:r>
            <a:r>
              <a:rPr lang="ko-KR" altLang="en-US" baseline="0" dirty="0" smtClean="0"/>
              <a:t>패턴을 구현해 </a:t>
            </a:r>
            <a:r>
              <a:rPr lang="en-US" altLang="ko-KR" baseline="0" dirty="0" smtClean="0"/>
              <a:t>MVW </a:t>
            </a:r>
            <a:r>
              <a:rPr lang="ko-KR" altLang="en-US" baseline="0" dirty="0" smtClean="0"/>
              <a:t>프레임워크로 불립니다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SPA </a:t>
            </a:r>
            <a:r>
              <a:rPr lang="ko-KR" altLang="en-US" baseline="0" dirty="0" smtClean="0"/>
              <a:t>형태의 웹 어플리케이션 개발에 최적화된 데이터 중심적인 프레임워크입니다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9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SPA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single page application</a:t>
            </a:r>
            <a:r>
              <a:rPr lang="ko-KR" altLang="en-US" baseline="0" dirty="0" smtClean="0"/>
              <a:t>인데 </a:t>
            </a:r>
            <a:r>
              <a:rPr lang="en-US" altLang="ko-KR" baseline="0" dirty="0" err="1" smtClean="0"/>
              <a:t>gmail</a:t>
            </a:r>
            <a:r>
              <a:rPr lang="ko-KR" altLang="en-US" baseline="0" dirty="0" smtClean="0"/>
              <a:t>처럼 최초에 한번 전체 페이지를 로딩한 후 이후부터는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페이지 </a:t>
            </a:r>
            <a:r>
              <a:rPr lang="ko-KR" altLang="en-US" baseline="0" dirty="0" smtClean="0"/>
              <a:t>주소를 변경하지 않으면서 데이터만 변경해서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동적으로 </a:t>
            </a:r>
            <a:r>
              <a:rPr lang="ko-KR" altLang="en-US" baseline="0" dirty="0" err="1" smtClean="0"/>
              <a:t>로드해</a:t>
            </a:r>
            <a:r>
              <a:rPr lang="ko-KR" altLang="en-US" baseline="0" dirty="0" smtClean="0"/>
              <a:t> 사용하는 어플리케이션입니다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9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를 사용해본 개발자들이 생각하는 </a:t>
            </a:r>
            <a:r>
              <a:rPr lang="ko-KR" altLang="en-US" baseline="0" dirty="0" smtClean="0"/>
              <a:t>장점들입니다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MVW</a:t>
            </a:r>
            <a:r>
              <a:rPr lang="ko-KR" altLang="en-US" baseline="0" dirty="0" smtClean="0"/>
              <a:t>프레임워크이기 때문에 많은 양의 자바스크립트 코드를 구조적으로 작성할 수 있게 도와줘 유지보수가 좀 더 쉬워지고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 패턴이 동일하기 때문에 만약에 새로운 프로젝트를 맡았거나 새로운 팀원이 프로젝트를 분석할 때도 소요되는 시간이 더 줄어들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코드 재활용성은 </a:t>
            </a:r>
            <a:r>
              <a:rPr lang="en-US" altLang="ko-KR" baseline="0" dirty="0" smtClean="0"/>
              <a:t>AngularJS</a:t>
            </a:r>
            <a:r>
              <a:rPr lang="ko-KR" altLang="en-US" baseline="0" dirty="0" smtClean="0"/>
              <a:t>가 관련된 기능을 하나로 묶어 </a:t>
            </a:r>
            <a:r>
              <a:rPr lang="ko-KR" altLang="en-US" baseline="0" dirty="0" err="1" smtClean="0"/>
              <a:t>재사용성을</a:t>
            </a:r>
            <a:r>
              <a:rPr lang="ko-KR" altLang="en-US" baseline="0" dirty="0" smtClean="0"/>
              <a:t> 높이기 위해 모듈 기능을 제공하기 때문이 아닐까 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위와 같은 장점들이 </a:t>
            </a:r>
            <a:r>
              <a:rPr lang="ko-KR" altLang="en-US" dirty="0" smtClean="0"/>
              <a:t>있고 </a:t>
            </a:r>
            <a:r>
              <a:rPr lang="en-US" altLang="ko-KR" dirty="0" smtClean="0"/>
              <a:t>AngularJS</a:t>
            </a:r>
            <a:r>
              <a:rPr lang="ko-KR" altLang="en-US" dirty="0" smtClean="0"/>
              <a:t>를 사용하면 생산성이 </a:t>
            </a:r>
            <a:r>
              <a:rPr lang="ko-KR" altLang="en-US" dirty="0" smtClean="0"/>
              <a:t>향상됩니다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모듈은</a:t>
            </a:r>
            <a:r>
              <a:rPr lang="en-US" altLang="ko-KR" dirty="0" smtClean="0"/>
              <a:t> AngularJS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애플리케이션에서 객체들을 잘 조직화 하기 위해 사용되며</a:t>
            </a:r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관리하기 쉽고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할 수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쉽도록 만듭니다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한마디로 말해서 기능을 하나로 묶어 다른 코드와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낮추고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높여주는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 모듈 선언은 다음과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88A-444E-463E-9F9D-8AE8381EAC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101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5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3408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12776"/>
            <a:ext cx="7704856" cy="51845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56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9B08B-4926-4F23-90D4-467580637D00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8AAFC-1FC4-4DCE-80D6-EE93D38F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8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18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9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rgbClr val="101033"/>
          </a:solidFill>
        </p:spPr>
        <p:txBody>
          <a:bodyPr>
            <a:normAutofit/>
          </a:bodyPr>
          <a:lstStyle/>
          <a:p>
            <a:r>
              <a:rPr lang="en-US" altLang="ko-KR" sz="5400" b="1" dirty="0" smtClean="0">
                <a:solidFill>
                  <a:srgbClr val="FF0000"/>
                </a:solidFill>
              </a:rPr>
              <a:t>AngularJS</a:t>
            </a:r>
            <a:r>
              <a:rPr lang="en-US" altLang="ko-KR" sz="5400" b="1" dirty="0" smtClean="0"/>
              <a:t> </a:t>
            </a:r>
            <a:r>
              <a:rPr lang="en-US" altLang="ko-KR" sz="5400" dirty="0" smtClean="0"/>
              <a:t>?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JavaScript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8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does </a:t>
            </a:r>
            <a:r>
              <a:rPr lang="en-US" altLang="ko-KR" b="1" dirty="0" smtClean="0"/>
              <a:t>AngularJS</a:t>
            </a:r>
            <a:r>
              <a:rPr lang="en-US" altLang="ko-KR" dirty="0" smtClean="0"/>
              <a:t> Rock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/>
              <a:t>유지보수가 쉽다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개발속도가 빠르다</a:t>
            </a:r>
            <a:r>
              <a:rPr lang="en-US" altLang="ko-KR" sz="2400" dirty="0" smtClean="0"/>
              <a:t>.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코드 패턴이 동일해 개인간 차이에 따른 결과물의 차이가 적다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코드량이</a:t>
            </a:r>
            <a:r>
              <a:rPr lang="ko-KR" altLang="en-US" sz="2400" dirty="0" smtClean="0"/>
              <a:t> 감소한다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코드 </a:t>
            </a:r>
            <a:r>
              <a:rPr lang="ko-KR" altLang="en-US" sz="2400" dirty="0" err="1" smtClean="0"/>
              <a:t>재활용성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간편한 데이터 바인딩</a:t>
            </a:r>
            <a:r>
              <a:rPr lang="en-US" altLang="ko-KR" dirty="0" smtClean="0"/>
              <a:t> (</a:t>
            </a:r>
            <a:r>
              <a:rPr lang="ko-KR" altLang="en-US" dirty="0" smtClean="0"/>
              <a:t>양방향 데이터 바인딩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</p:txBody>
      </p:sp>
      <p:sp>
        <p:nvSpPr>
          <p:cNvPr id="4" name="Circle"/>
          <p:cNvSpPr>
            <a:spLocks/>
          </p:cNvSpPr>
          <p:nvPr/>
        </p:nvSpPr>
        <p:spPr bwMode="auto">
          <a:xfrm rot="9835007" flipH="1">
            <a:off x="4954298" y="3094162"/>
            <a:ext cx="3182385" cy="1645910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989887">
            <a:off x="5294364" y="3510827"/>
            <a:ext cx="2664296" cy="72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FF0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생산성 향상</a:t>
            </a:r>
            <a:endParaRPr lang="ko-KR" altLang="en-US" sz="4400" dirty="0">
              <a:solidFill>
                <a:srgbClr val="FFFF00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0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647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srgbClr val="FFFF00"/>
                </a:solidFill>
              </a:rPr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691680" y="2410867"/>
            <a:ext cx="5760640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Modules</a:t>
            </a:r>
            <a:endParaRPr lang="en-US" sz="88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maintainable / testable / readable</a:t>
            </a:r>
            <a:endParaRPr lang="ko-KR" altLang="en-US" dirty="0"/>
          </a:p>
        </p:txBody>
      </p:sp>
      <p:sp>
        <p:nvSpPr>
          <p:cNvPr id="10" name="Modal Dialog Overlay"/>
          <p:cNvSpPr>
            <a:spLocks/>
          </p:cNvSpPr>
          <p:nvPr/>
        </p:nvSpPr>
        <p:spPr bwMode="auto">
          <a:xfrm>
            <a:off x="460264" y="2050968"/>
            <a:ext cx="8223472" cy="7920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var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app = 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angular.</a:t>
            </a:r>
            <a:r>
              <a:rPr lang="en-US" sz="2800" dirty="0" err="1" smtClean="0">
                <a:solidFill>
                  <a:srgbClr val="FF0000"/>
                </a:solidFill>
                <a:cs typeface="Segoe UI" panose="020B0502040204020203" pitchFamily="34" charset="0"/>
              </a:rPr>
              <a:t>module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(‘</a:t>
            </a:r>
            <a:r>
              <a:rPr lang="en-US" sz="2800" dirty="0" err="1" smtClean="0">
                <a:solidFill>
                  <a:srgbClr val="FFFF00"/>
                </a:solidFill>
                <a:cs typeface="Segoe UI" panose="020B0502040204020203" pitchFamily="34" charset="0"/>
              </a:rPr>
              <a:t>myApp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’ ,[ ]);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maintainable / testable / readable</a:t>
            </a:r>
            <a:endParaRPr lang="ko-KR" altLang="en-US" dirty="0"/>
          </a:p>
        </p:txBody>
      </p:sp>
      <p:sp>
        <p:nvSpPr>
          <p:cNvPr id="10" name="Modal Dialog Overlay"/>
          <p:cNvSpPr>
            <a:spLocks/>
          </p:cNvSpPr>
          <p:nvPr/>
        </p:nvSpPr>
        <p:spPr bwMode="auto">
          <a:xfrm>
            <a:off x="460264" y="2050968"/>
            <a:ext cx="8223472" cy="7920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var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app = 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angular.</a:t>
            </a:r>
            <a:r>
              <a:rPr lang="en-US" sz="2800" dirty="0" err="1" smtClean="0">
                <a:solidFill>
                  <a:srgbClr val="FF0000"/>
                </a:solidFill>
                <a:cs typeface="Segoe UI" panose="020B0502040204020203" pitchFamily="34" charset="0"/>
              </a:rPr>
              <a:t>module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(‘</a:t>
            </a:r>
            <a:r>
              <a:rPr lang="en-US" sz="2800" dirty="0" err="1" smtClean="0">
                <a:solidFill>
                  <a:srgbClr val="FFFF00"/>
                </a:solidFill>
                <a:cs typeface="Segoe UI" panose="020B0502040204020203" pitchFamily="34" charset="0"/>
              </a:rPr>
              <a:t>myApp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’ ,[ ]);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Modal Dialog Overlay"/>
          <p:cNvSpPr>
            <a:spLocks/>
          </p:cNvSpPr>
          <p:nvPr/>
        </p:nvSpPr>
        <p:spPr bwMode="auto">
          <a:xfrm>
            <a:off x="460264" y="3068960"/>
            <a:ext cx="8223472" cy="7920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&lt;html </a:t>
            </a:r>
            <a:r>
              <a:rPr 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ng-app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=‘</a:t>
            </a:r>
            <a:r>
              <a:rPr lang="en-US" sz="2800" dirty="0" err="1" smtClean="0">
                <a:solidFill>
                  <a:srgbClr val="FFFF00"/>
                </a:solidFill>
                <a:cs typeface="Segoe UI" panose="020B0502040204020203" pitchFamily="34" charset="0"/>
              </a:rPr>
              <a:t>myApp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’&gt;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maintainable / testable / readable</a:t>
            </a:r>
            <a:endParaRPr lang="ko-KR" altLang="en-US" dirty="0"/>
          </a:p>
        </p:txBody>
      </p:sp>
      <p:sp>
        <p:nvSpPr>
          <p:cNvPr id="10" name="Modal Dialog Overlay"/>
          <p:cNvSpPr>
            <a:spLocks/>
          </p:cNvSpPr>
          <p:nvPr/>
        </p:nvSpPr>
        <p:spPr bwMode="auto">
          <a:xfrm>
            <a:off x="460264" y="2050968"/>
            <a:ext cx="8223472" cy="7920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var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app = 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angular.</a:t>
            </a:r>
            <a:r>
              <a:rPr lang="en-US" sz="2800" dirty="0" err="1" smtClean="0">
                <a:solidFill>
                  <a:srgbClr val="FF0000"/>
                </a:solidFill>
                <a:cs typeface="Segoe UI" panose="020B0502040204020203" pitchFamily="34" charset="0"/>
              </a:rPr>
              <a:t>module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(‘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myApp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’ ,[ ]);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6" name="Modal Dialog Overlay"/>
          <p:cNvSpPr>
            <a:spLocks/>
          </p:cNvSpPr>
          <p:nvPr/>
        </p:nvSpPr>
        <p:spPr bwMode="auto">
          <a:xfrm>
            <a:off x="460264" y="3068960"/>
            <a:ext cx="8223472" cy="7920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var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app = 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angular.</a:t>
            </a:r>
            <a:r>
              <a:rPr lang="en-US" sz="2800" dirty="0" err="1" smtClean="0">
                <a:solidFill>
                  <a:srgbClr val="FF0000"/>
                </a:solidFill>
                <a:cs typeface="Segoe UI" panose="020B0502040204020203" pitchFamily="34" charset="0"/>
              </a:rPr>
              <a:t>module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(‘</a:t>
            </a:r>
            <a:r>
              <a:rPr lang="en-US" sz="28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myApp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’ ,</a:t>
            </a:r>
            <a:r>
              <a:rPr 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[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 ‘</a:t>
            </a:r>
            <a:r>
              <a:rPr lang="en-US" sz="2800" dirty="0" smtClean="0">
                <a:solidFill>
                  <a:srgbClr val="FFFF00"/>
                </a:solidFill>
                <a:cs typeface="Segoe UI" panose="020B0502040204020203" pitchFamily="34" charset="0"/>
              </a:rPr>
              <a:t>myApp2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’ </a:t>
            </a:r>
            <a:r>
              <a:rPr 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]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);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srgbClr val="FFFF00"/>
                </a:solidFill>
              </a:rPr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259632" y="2410867"/>
            <a:ext cx="6624736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Expressions</a:t>
            </a:r>
            <a:endParaRPr lang="en-US" sz="88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Expressions</a:t>
            </a:r>
            <a:endParaRPr lang="ko-KR" altLang="en-US" dirty="0"/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460264" y="2290961"/>
            <a:ext cx="8223472" cy="7920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&lt;h1&gt;{{“Hello,” + “ AngularJS”}}&lt;/h1&gt;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284984"/>
            <a:ext cx="530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odal Dialog Overlay"/>
          <p:cNvSpPr>
            <a:spLocks/>
          </p:cNvSpPr>
          <p:nvPr/>
        </p:nvSpPr>
        <p:spPr bwMode="auto">
          <a:xfrm>
            <a:off x="460264" y="4235177"/>
            <a:ext cx="8223472" cy="7920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&lt;h1&gt;</a:t>
            </a:r>
            <a:r>
              <a:rPr lang="ko-KR" alt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도깨비는 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{{ 900 + 39 }}</a:t>
            </a:r>
            <a:r>
              <a:rPr lang="ko-KR" alt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살이다</a:t>
            </a:r>
            <a:r>
              <a:rPr lang="en-US" altLang="ko-KR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&lt;/h1&gt;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5243289"/>
            <a:ext cx="5305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83568" y="1412776"/>
            <a:ext cx="7704856" cy="5184576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{{ expression }}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FFFF00"/>
                </a:solidFill>
              </a:rPr>
              <a:t>C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259632" y="2410867"/>
            <a:ext cx="6624736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Controllers</a:t>
            </a:r>
            <a:endParaRPr lang="en-US" sz="88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Controllers are where we define our app’s behavior by </a:t>
            </a:r>
            <a:r>
              <a:rPr lang="en-US" altLang="ko-KR" dirty="0" smtClean="0"/>
              <a:t>defining functions </a:t>
            </a:r>
            <a:r>
              <a:rPr lang="en-US" altLang="ko-KR" dirty="0"/>
              <a:t>and values.</a:t>
            </a:r>
            <a:endParaRPr lang="en-US" altLang="ko-KR" dirty="0" smtClean="0"/>
          </a:p>
          <a:p>
            <a:r>
              <a:rPr lang="en-US" altLang="ko-KR" dirty="0" smtClean="0"/>
              <a:t>ng-controller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7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404664"/>
            <a:ext cx="7704856" cy="6192688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4000" b="1" dirty="0" smtClean="0"/>
              <a:t>AngularJS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4000" dirty="0"/>
              <a:t>Why does </a:t>
            </a:r>
            <a:r>
              <a:rPr lang="en-US" altLang="ko-KR" sz="4000" b="1" dirty="0"/>
              <a:t>AngularJS</a:t>
            </a:r>
            <a:r>
              <a:rPr lang="en-US" altLang="ko-KR" sz="4000" dirty="0"/>
              <a:t> Rock </a:t>
            </a:r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4000" b="1" dirty="0" smtClean="0"/>
              <a:t>AngularJS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348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ng-controller</a:t>
            </a:r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8" y="425446"/>
            <a:ext cx="8273500" cy="596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Line"/>
          <p:cNvCxnSpPr>
            <a:cxnSpLocks/>
          </p:cNvCxnSpPr>
          <p:nvPr/>
        </p:nvCxnSpPr>
        <p:spPr bwMode="auto">
          <a:xfrm>
            <a:off x="3951636" y="3059298"/>
            <a:ext cx="2664296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ne"/>
          <p:cNvCxnSpPr>
            <a:cxnSpLocks/>
          </p:cNvCxnSpPr>
          <p:nvPr/>
        </p:nvCxnSpPr>
        <p:spPr bwMode="auto">
          <a:xfrm>
            <a:off x="1333100" y="3408216"/>
            <a:ext cx="3589278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"/>
          <p:cNvCxnSpPr>
            <a:cxnSpLocks/>
          </p:cNvCxnSpPr>
          <p:nvPr/>
        </p:nvCxnSpPr>
        <p:spPr bwMode="auto">
          <a:xfrm>
            <a:off x="1291536" y="1103962"/>
            <a:ext cx="2664296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"/>
          <p:cNvSpPr>
            <a:spLocks/>
          </p:cNvSpPr>
          <p:nvPr/>
        </p:nvSpPr>
        <p:spPr bwMode="auto">
          <a:xfrm rot="10800000">
            <a:off x="479451" y="4635267"/>
            <a:ext cx="6331434" cy="1151513"/>
          </a:xfrm>
          <a:custGeom>
            <a:avLst/>
            <a:gdLst>
              <a:gd name="T0" fmla="*/ 1008 w 10616"/>
              <a:gd name="T1" fmla="*/ 502 h 7548"/>
              <a:gd name="T2" fmla="*/ 2792 w 10616"/>
              <a:gd name="T3" fmla="*/ 377 h 7548"/>
              <a:gd name="T4" fmla="*/ 8867 w 10616"/>
              <a:gd name="T5" fmla="*/ 279 h 7548"/>
              <a:gd name="T6" fmla="*/ 10429 w 10616"/>
              <a:gd name="T7" fmla="*/ 413 h 7548"/>
              <a:gd name="T8" fmla="*/ 10410 w 10616"/>
              <a:gd name="T9" fmla="*/ 4508 h 7548"/>
              <a:gd name="T10" fmla="*/ 10238 w 10616"/>
              <a:gd name="T11" fmla="*/ 7346 h 7548"/>
              <a:gd name="T12" fmla="*/ 6277 w 10616"/>
              <a:gd name="T13" fmla="*/ 7232 h 7548"/>
              <a:gd name="T14" fmla="*/ 258 w 10616"/>
              <a:gd name="T15" fmla="*/ 7422 h 7548"/>
              <a:gd name="T16" fmla="*/ 385 w 10616"/>
              <a:gd name="T17" fmla="*/ 185 h 7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6" h="7548">
                <a:moveTo>
                  <a:pt x="1008" y="502"/>
                </a:moveTo>
                <a:cubicBezTo>
                  <a:pt x="1620" y="546"/>
                  <a:pt x="2167" y="449"/>
                  <a:pt x="2792" y="377"/>
                </a:cubicBezTo>
                <a:cubicBezTo>
                  <a:pt x="5095" y="113"/>
                  <a:pt x="8125" y="0"/>
                  <a:pt x="8867" y="279"/>
                </a:cubicBezTo>
                <a:cubicBezTo>
                  <a:pt x="9191" y="401"/>
                  <a:pt x="10360" y="156"/>
                  <a:pt x="10429" y="413"/>
                </a:cubicBezTo>
                <a:cubicBezTo>
                  <a:pt x="10616" y="1107"/>
                  <a:pt x="10526" y="3870"/>
                  <a:pt x="10410" y="4508"/>
                </a:cubicBezTo>
                <a:cubicBezTo>
                  <a:pt x="10328" y="4954"/>
                  <a:pt x="10418" y="7167"/>
                  <a:pt x="10238" y="7346"/>
                </a:cubicBezTo>
                <a:cubicBezTo>
                  <a:pt x="10059" y="7526"/>
                  <a:pt x="6690" y="7237"/>
                  <a:pt x="6277" y="7232"/>
                </a:cubicBezTo>
                <a:cubicBezTo>
                  <a:pt x="4685" y="7210"/>
                  <a:pt x="2151" y="7548"/>
                  <a:pt x="258" y="7422"/>
                </a:cubicBezTo>
                <a:cubicBezTo>
                  <a:pt x="0" y="6373"/>
                  <a:pt x="385" y="1517"/>
                  <a:pt x="385" y="185"/>
                </a:cubicBezTo>
              </a:path>
            </a:pathLst>
          </a:custGeom>
          <a:noFill/>
          <a:ln w="69850" cap="rnd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93" y="5805257"/>
            <a:ext cx="3228163" cy="79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3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srgbClr val="FFFF00"/>
                </a:solidFill>
              </a:rPr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259632" y="2410867"/>
            <a:ext cx="6624736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Directives</a:t>
            </a:r>
            <a:endParaRPr lang="en-US" sz="88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2648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ng-app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ng-model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ng-controller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ng-show / ng-hide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ng-repeat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ng-click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59" y="1468759"/>
            <a:ext cx="2276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4638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02" y="2241252"/>
            <a:ext cx="1800225" cy="390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2513939"/>
            <a:ext cx="3419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0" y="2908059"/>
            <a:ext cx="32385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58" y="3212976"/>
            <a:ext cx="1867091" cy="3342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85" y="3698345"/>
            <a:ext cx="3857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5" y="3975402"/>
            <a:ext cx="1381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73" y="3956741"/>
            <a:ext cx="1666875" cy="7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2648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ng-app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ng-model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ng-controller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ng-show / ng-hide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ng-repeat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ng-click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01" y="309511"/>
            <a:ext cx="6087341" cy="423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97" y="4023725"/>
            <a:ext cx="2912604" cy="105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Line"/>
          <p:cNvCxnSpPr>
            <a:cxnSpLocks/>
          </p:cNvCxnSpPr>
          <p:nvPr/>
        </p:nvCxnSpPr>
        <p:spPr bwMode="auto">
          <a:xfrm>
            <a:off x="3203848" y="3745785"/>
            <a:ext cx="261522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13" y="5278093"/>
            <a:ext cx="5469255" cy="45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26" y="5837314"/>
            <a:ext cx="25050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2648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custom directives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87" y="2204864"/>
            <a:ext cx="5578221" cy="358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423125"/>
            <a:ext cx="3268980" cy="691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2648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custom directives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87" y="2204864"/>
            <a:ext cx="5578221" cy="358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8747"/>
            <a:ext cx="3438525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srgbClr val="FFFF00"/>
                </a:solidFill>
              </a:rPr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2 ways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691680" y="2410867"/>
            <a:ext cx="5760640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Filters</a:t>
            </a:r>
            <a:endParaRPr lang="en-US" sz="88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         </a:t>
            </a:r>
            <a:r>
              <a:rPr lang="en-US" altLang="ko-KR" sz="2400" dirty="0" smtClean="0">
                <a:solidFill>
                  <a:srgbClr val="FF0000"/>
                </a:solidFill>
              </a:rPr>
              <a:t>{{ expression | filter }}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currency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date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limitTo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lowercase / uppercase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number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orderBy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09" y="1531833"/>
            <a:ext cx="2996565" cy="24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54408"/>
            <a:ext cx="2000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14870"/>
            <a:ext cx="5210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86" y="2562225"/>
            <a:ext cx="337185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83" y="3138820"/>
            <a:ext cx="1171575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64" y="4020886"/>
            <a:ext cx="4381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607" y="5631970"/>
            <a:ext cx="10668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FFFF00"/>
                </a:solidFill>
              </a:rPr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439652" y="2410867"/>
            <a:ext cx="6264696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Two way Data Binding</a:t>
            </a:r>
            <a:endParaRPr lang="en-US" sz="72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FFFF00"/>
                </a:solidFill>
              </a:rPr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439652" y="2410867"/>
            <a:ext cx="6264696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Two way Data Binding</a:t>
            </a:r>
            <a:endParaRPr lang="en-US" sz="72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  <p:grpSp>
        <p:nvGrpSpPr>
          <p:cNvPr id="5" name="Star Rating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416583" y="908720"/>
            <a:ext cx="4310835" cy="714063"/>
            <a:chOff x="508000" y="1397000"/>
            <a:chExt cx="869432" cy="144016"/>
          </a:xfrm>
          <a:solidFill>
            <a:srgbClr val="FFFF00"/>
          </a:solidFill>
        </p:grpSpPr>
        <p:sp>
          <p:nvSpPr>
            <p:cNvPr id="6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grp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grp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6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AngularJS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dirty="0" smtClean="0"/>
              <a:t>client-side JavaScript Framework</a:t>
            </a:r>
          </a:p>
          <a:p>
            <a:pPr>
              <a:lnSpc>
                <a:spcPct val="300000"/>
              </a:lnSpc>
            </a:pPr>
            <a:r>
              <a:rPr lang="en-US" altLang="ko-KR" sz="2800" dirty="0" smtClean="0"/>
              <a:t>MV* (or MVW – Model View Whatever)</a:t>
            </a:r>
          </a:p>
          <a:p>
            <a:pPr>
              <a:lnSpc>
                <a:spcPct val="300000"/>
              </a:lnSpc>
            </a:pPr>
            <a:r>
              <a:rPr lang="en-US" altLang="ko-KR" sz="2800" dirty="0" smtClean="0"/>
              <a:t>SPA ( Single Page Application 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018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Two way Data Binding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에서 변수만 변경하면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DOM</a:t>
            </a:r>
            <a:r>
              <a:rPr lang="ko-KR" altLang="en-US" dirty="0" smtClean="0"/>
              <a:t>에서도 </a:t>
            </a:r>
            <a:r>
              <a:rPr lang="ko-KR" altLang="en-US" b="1" dirty="0" smtClean="0">
                <a:solidFill>
                  <a:srgbClr val="FFFF00"/>
                </a:solidFill>
              </a:rPr>
              <a:t>자동으로 동기화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에서 값이 변경되면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JavaScript </a:t>
            </a:r>
            <a:r>
              <a:rPr lang="ko-KR" altLang="en-US" dirty="0" smtClean="0"/>
              <a:t>변수도 </a:t>
            </a:r>
            <a:r>
              <a:rPr lang="ko-KR" altLang="en-US" b="1" dirty="0" smtClean="0">
                <a:solidFill>
                  <a:srgbClr val="FFFF00"/>
                </a:solidFill>
              </a:rPr>
              <a:t>자동 동기화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81" y="3573016"/>
            <a:ext cx="75482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9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Two way Data Binding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2" y="1282011"/>
            <a:ext cx="574167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8" y="2734521"/>
            <a:ext cx="4536758" cy="158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23" y="4826482"/>
            <a:ext cx="2816252" cy="1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18" y="4826482"/>
            <a:ext cx="3399949" cy="1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ircle"/>
          <p:cNvSpPr>
            <a:spLocks/>
          </p:cNvSpPr>
          <p:nvPr/>
        </p:nvSpPr>
        <p:spPr bwMode="auto">
          <a:xfrm flipV="1">
            <a:off x="2445179" y="1683392"/>
            <a:ext cx="724994" cy="439965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25400" cap="rnd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Modal Dialog Overlay"/>
          <p:cNvSpPr>
            <a:spLocks/>
          </p:cNvSpPr>
          <p:nvPr/>
        </p:nvSpPr>
        <p:spPr bwMode="auto">
          <a:xfrm>
            <a:off x="460264" y="2690918"/>
            <a:ext cx="8223472" cy="1476164"/>
          </a:xfrm>
          <a:prstGeom prst="rect">
            <a:avLst/>
          </a:prstGeom>
          <a:solidFill>
            <a:srgbClr val="C00000">
              <a:alpha val="82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HTML</a:t>
            </a:r>
            <a:r>
              <a:rPr lang="ko-KR" alt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과 </a:t>
            </a:r>
            <a:r>
              <a:rPr lang="en-US" altLang="ko-KR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JavaScript </a:t>
            </a:r>
            <a:r>
              <a:rPr lang="ko-KR" alt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양쪽 모두 바인딩을 지원하는</a:t>
            </a:r>
            <a:endParaRPr lang="en-US" altLang="ko-KR" sz="28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양방향 바인딩 프레임워크</a:t>
            </a:r>
            <a:endParaRPr lang="en-US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AngularJS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Expressions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C</a:t>
            </a:r>
            <a:r>
              <a:rPr lang="en-US" altLang="ko-KR" sz="2600" dirty="0" smtClean="0"/>
              <a:t>ontrollers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Two way Data Binding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4" name="Modal Dialog Overlay"/>
          <p:cNvSpPr>
            <a:spLocks/>
          </p:cNvSpPr>
          <p:nvPr/>
        </p:nvSpPr>
        <p:spPr bwMode="auto">
          <a:xfrm>
            <a:off x="1691680" y="2410867"/>
            <a:ext cx="5760640" cy="2036266"/>
          </a:xfrm>
          <a:prstGeom prst="rect">
            <a:avLst/>
          </a:prstGeom>
          <a:solidFill>
            <a:srgbClr val="FF0000">
              <a:alpha val="75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dirty="0" smtClean="0">
                <a:solidFill>
                  <a:srgbClr val="FFFF00"/>
                </a:solidFill>
                <a:cs typeface="Segoe UI" panose="020B0502040204020203" pitchFamily="34" charset="0"/>
              </a:rPr>
              <a:t>Service</a:t>
            </a:r>
            <a:endParaRPr lang="en-US" sz="8800" b="1" dirty="0">
              <a:solidFill>
                <a:srgbClr val="FFFF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49256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http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Fetching JSON data from a web service with $http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log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Logging messages to the JavaScript console with $log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filter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Filtering an array with $filter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2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49256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http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Fetching JSON data from a web service with $</a:t>
            </a:r>
            <a:r>
              <a:rPr lang="en-US" altLang="ko-KR" dirty="0" smtClean="0"/>
              <a:t>http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3" y="2996952"/>
            <a:ext cx="6166009" cy="33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Line"/>
          <p:cNvCxnSpPr>
            <a:cxnSpLocks/>
          </p:cNvCxnSpPr>
          <p:nvPr/>
        </p:nvCxnSpPr>
        <p:spPr bwMode="auto">
          <a:xfrm>
            <a:off x="2034993" y="4968464"/>
            <a:ext cx="3439703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902278"/>
            <a:ext cx="3705225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5152"/>
            <a:ext cx="478155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49256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http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Fetching JSON data from a web service with $http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log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Logging messages to the JavaScript console with $log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filter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Filtering an array with $filter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9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49256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http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Fetching JSON data from a web service with $http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log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Logging messages to the JavaScript console with $</a:t>
            </a:r>
            <a:r>
              <a:rPr lang="en-US" altLang="ko-KR" dirty="0" smtClean="0"/>
              <a:t>log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" y="4005064"/>
            <a:ext cx="7501890" cy="163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9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49256"/>
            <a:ext cx="7704856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http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Fetching JSON data from a web service with $http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log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Logging messages to the JavaScript console with $log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$</a:t>
            </a:r>
            <a:r>
              <a:rPr lang="en-US" altLang="ko-KR" b="1" dirty="0" smtClean="0"/>
              <a:t>filter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Filtering an array with $filter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35496"/>
            <a:ext cx="5781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89" y="5458172"/>
            <a:ext cx="2667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3183"/>
            <a:ext cx="1104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9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404664"/>
            <a:ext cx="7704856" cy="6192688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4000" b="1" dirty="0" smtClean="0"/>
              <a:t>AngularJS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4000" dirty="0"/>
              <a:t>Why does </a:t>
            </a:r>
            <a:r>
              <a:rPr lang="en-US" altLang="ko-KR" sz="4000" b="1" dirty="0"/>
              <a:t>AngularJS</a:t>
            </a:r>
            <a:r>
              <a:rPr lang="en-US" altLang="ko-KR" sz="4000" dirty="0"/>
              <a:t> Rock </a:t>
            </a:r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4000" b="1" dirty="0" smtClean="0"/>
              <a:t>AngularJS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033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 Mark"/>
          <p:cNvSpPr>
            <a:spLocks noChangeAspect="1" noEditPoints="1"/>
          </p:cNvSpPr>
          <p:nvPr/>
        </p:nvSpPr>
        <p:spPr bwMode="auto">
          <a:xfrm>
            <a:off x="3744062" y="2002265"/>
            <a:ext cx="1479734" cy="2321734"/>
          </a:xfrm>
          <a:custGeom>
            <a:avLst/>
            <a:gdLst>
              <a:gd name="T0" fmla="*/ 1719 w 3358"/>
              <a:gd name="T1" fmla="*/ 4132 h 5273"/>
              <a:gd name="T2" fmla="*/ 1894 w 3358"/>
              <a:gd name="T3" fmla="*/ 4536 h 5273"/>
              <a:gd name="T4" fmla="*/ 1719 w 3358"/>
              <a:gd name="T5" fmla="*/ 4132 h 5273"/>
              <a:gd name="T6" fmla="*/ 211 w 3358"/>
              <a:gd name="T7" fmla="*/ 752 h 5273"/>
              <a:gd name="T8" fmla="*/ 2811 w 3358"/>
              <a:gd name="T9" fmla="*/ 1156 h 5273"/>
              <a:gd name="T10" fmla="*/ 548 w 3358"/>
              <a:gd name="T11" fmla="*/ 3149 h 5273"/>
              <a:gd name="T12" fmla="*/ 1356 w 3358"/>
              <a:gd name="T13" fmla="*/ 3472 h 5273"/>
              <a:gd name="T14" fmla="*/ 2891 w 3358"/>
              <a:gd name="T15" fmla="*/ 3162 h 5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8" h="5273">
                <a:moveTo>
                  <a:pt x="1719" y="4132"/>
                </a:moveTo>
                <a:cubicBezTo>
                  <a:pt x="670" y="3919"/>
                  <a:pt x="1492" y="5273"/>
                  <a:pt x="1894" y="4536"/>
                </a:cubicBezTo>
                <a:cubicBezTo>
                  <a:pt x="2004" y="4336"/>
                  <a:pt x="1831" y="4225"/>
                  <a:pt x="1719" y="4132"/>
                </a:cubicBezTo>
                <a:close/>
                <a:moveTo>
                  <a:pt x="211" y="752"/>
                </a:moveTo>
                <a:cubicBezTo>
                  <a:pt x="426" y="0"/>
                  <a:pt x="3358" y="61"/>
                  <a:pt x="2811" y="1156"/>
                </a:cubicBezTo>
                <a:cubicBezTo>
                  <a:pt x="2471" y="1834"/>
                  <a:pt x="0" y="2053"/>
                  <a:pt x="548" y="3149"/>
                </a:cubicBezTo>
                <a:cubicBezTo>
                  <a:pt x="672" y="3398"/>
                  <a:pt x="1075" y="3472"/>
                  <a:pt x="1356" y="3472"/>
                </a:cubicBezTo>
                <a:cubicBezTo>
                  <a:pt x="1896" y="3463"/>
                  <a:pt x="2376" y="3295"/>
                  <a:pt x="2891" y="3162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AngularJS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 smtClean="0">
                <a:solidFill>
                  <a:srgbClr val="FFFF00"/>
                </a:solidFill>
              </a:rPr>
              <a:t>client-side JavaScript Framework</a:t>
            </a:r>
          </a:p>
          <a:p>
            <a:pPr>
              <a:lnSpc>
                <a:spcPct val="300000"/>
              </a:lnSpc>
            </a:pPr>
            <a:r>
              <a:rPr lang="en-US" altLang="ko-KR" sz="2800" dirty="0" smtClean="0"/>
              <a:t>MV* (or MVW – Model View Whatever)</a:t>
            </a:r>
          </a:p>
          <a:p>
            <a:pPr>
              <a:lnSpc>
                <a:spcPct val="300000"/>
              </a:lnSpc>
            </a:pPr>
            <a:r>
              <a:rPr lang="en-US" altLang="ko-KR" sz="2800" dirty="0" smtClean="0"/>
              <a:t>SPA ( Single Page Application 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23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AngularJS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dirty="0" smtClean="0"/>
              <a:t>client-side JavaScript Framework</a:t>
            </a:r>
          </a:p>
          <a:p>
            <a:pPr>
              <a:lnSpc>
                <a:spcPct val="300000"/>
              </a:lnSpc>
            </a:pPr>
            <a:r>
              <a:rPr lang="en-US" altLang="ko-KR" sz="2800" b="1" dirty="0" smtClean="0">
                <a:solidFill>
                  <a:srgbClr val="FFFF00"/>
                </a:solidFill>
              </a:rPr>
              <a:t>MV* (or MVW – Model View Whatever)</a:t>
            </a:r>
          </a:p>
          <a:p>
            <a:pPr lvl="1"/>
            <a:r>
              <a:rPr lang="en-US" altLang="ko-KR" b="1" dirty="0" smtClean="0"/>
              <a:t>MVC/MVVM design pattern</a:t>
            </a:r>
          </a:p>
          <a:p>
            <a:pPr>
              <a:lnSpc>
                <a:spcPct val="300000"/>
              </a:lnSpc>
            </a:pPr>
            <a:r>
              <a:rPr lang="en-US" altLang="ko-KR" sz="2800" dirty="0" smtClean="0"/>
              <a:t>SPA ( Single Page Application 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23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AngularJS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dirty="0" smtClean="0"/>
              <a:t>client-side JavaScript Framework</a:t>
            </a:r>
          </a:p>
          <a:p>
            <a:pPr>
              <a:lnSpc>
                <a:spcPct val="300000"/>
              </a:lnSpc>
            </a:pPr>
            <a:r>
              <a:rPr lang="en-US" altLang="ko-KR" sz="2800" dirty="0" smtClean="0"/>
              <a:t>MV* (or MVW – Model View Whatever)</a:t>
            </a:r>
          </a:p>
          <a:p>
            <a:pPr>
              <a:lnSpc>
                <a:spcPct val="300000"/>
              </a:lnSpc>
            </a:pPr>
            <a:r>
              <a:rPr lang="en-US" altLang="ko-KR" sz="2800" b="1" dirty="0" smtClean="0">
                <a:solidFill>
                  <a:srgbClr val="FFFF00"/>
                </a:solidFill>
              </a:rPr>
              <a:t>SPA ( Single Page Application )</a:t>
            </a:r>
            <a:endParaRPr lang="en-US" altLang="ko-KR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AngularJS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dirty="0" smtClean="0"/>
              <a:t>client-side JavaScript Framework</a:t>
            </a:r>
          </a:p>
          <a:p>
            <a:pPr>
              <a:lnSpc>
                <a:spcPct val="300000"/>
              </a:lnSpc>
            </a:pPr>
            <a:r>
              <a:rPr lang="en-US" altLang="ko-KR" sz="2800" dirty="0" smtClean="0"/>
              <a:t>MV* (or MVW – Model View Whatever)</a:t>
            </a:r>
          </a:p>
          <a:p>
            <a:pPr>
              <a:lnSpc>
                <a:spcPct val="300000"/>
              </a:lnSpc>
            </a:pPr>
            <a:r>
              <a:rPr lang="en-US" altLang="ko-KR" sz="2800" b="1" dirty="0" smtClean="0">
                <a:solidFill>
                  <a:srgbClr val="FFFF00"/>
                </a:solidFill>
              </a:rPr>
              <a:t>SPA ( Single Page Application )</a:t>
            </a:r>
            <a:endParaRPr lang="en-US" altLang="ko-KR" sz="28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4" y="259408"/>
            <a:ext cx="5328592" cy="314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33" y="3271496"/>
            <a:ext cx="5596483" cy="3206169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Underline"/>
          <p:cNvSpPr>
            <a:spLocks/>
          </p:cNvSpPr>
          <p:nvPr/>
        </p:nvSpPr>
        <p:spPr bwMode="auto">
          <a:xfrm>
            <a:off x="4239256" y="5748762"/>
            <a:ext cx="2016224" cy="146050"/>
          </a:xfrm>
          <a:custGeom>
            <a:avLst/>
            <a:gdLst>
              <a:gd name="T0" fmla="*/ 0 w 11475"/>
              <a:gd name="T1" fmla="*/ 887 h 1042"/>
              <a:gd name="T2" fmla="*/ 431 w 11475"/>
              <a:gd name="T3" fmla="*/ 671 h 1042"/>
              <a:gd name="T4" fmla="*/ 1980 w 11475"/>
              <a:gd name="T5" fmla="*/ 873 h 1042"/>
              <a:gd name="T6" fmla="*/ 3273 w 11475"/>
              <a:gd name="T7" fmla="*/ 348 h 1042"/>
              <a:gd name="T8" fmla="*/ 4135 w 11475"/>
              <a:gd name="T9" fmla="*/ 604 h 1042"/>
              <a:gd name="T10" fmla="*/ 5387 w 11475"/>
              <a:gd name="T11" fmla="*/ 348 h 1042"/>
              <a:gd name="T12" fmla="*/ 6734 w 11475"/>
              <a:gd name="T13" fmla="*/ 469 h 1042"/>
              <a:gd name="T14" fmla="*/ 7313 w 11475"/>
              <a:gd name="T15" fmla="*/ 671 h 1042"/>
              <a:gd name="T16" fmla="*/ 8229 w 11475"/>
              <a:gd name="T17" fmla="*/ 456 h 1042"/>
              <a:gd name="T18" fmla="*/ 8701 w 11475"/>
              <a:gd name="T19" fmla="*/ 698 h 1042"/>
              <a:gd name="T20" fmla="*/ 9354 w 11475"/>
              <a:gd name="T21" fmla="*/ 429 h 1042"/>
              <a:gd name="T22" fmla="*/ 10425 w 11475"/>
              <a:gd name="T23" fmla="*/ 510 h 1042"/>
              <a:gd name="T24" fmla="*/ 11475 w 11475"/>
              <a:gd name="T25" fmla="*/ 59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75" h="1042">
                <a:moveTo>
                  <a:pt x="0" y="887"/>
                </a:moveTo>
                <a:cubicBezTo>
                  <a:pt x="141" y="809"/>
                  <a:pt x="290" y="756"/>
                  <a:pt x="431" y="671"/>
                </a:cubicBezTo>
                <a:cubicBezTo>
                  <a:pt x="1549" y="0"/>
                  <a:pt x="1643" y="1042"/>
                  <a:pt x="1980" y="873"/>
                </a:cubicBezTo>
                <a:cubicBezTo>
                  <a:pt x="2303" y="712"/>
                  <a:pt x="2870" y="348"/>
                  <a:pt x="3273" y="348"/>
                </a:cubicBezTo>
                <a:cubicBezTo>
                  <a:pt x="3591" y="348"/>
                  <a:pt x="3831" y="756"/>
                  <a:pt x="4135" y="604"/>
                </a:cubicBezTo>
                <a:cubicBezTo>
                  <a:pt x="4294" y="524"/>
                  <a:pt x="5166" y="127"/>
                  <a:pt x="5387" y="348"/>
                </a:cubicBezTo>
                <a:cubicBezTo>
                  <a:pt x="5761" y="722"/>
                  <a:pt x="6190" y="288"/>
                  <a:pt x="6734" y="469"/>
                </a:cubicBezTo>
                <a:cubicBezTo>
                  <a:pt x="6863" y="512"/>
                  <a:pt x="7076" y="790"/>
                  <a:pt x="7313" y="671"/>
                </a:cubicBezTo>
                <a:cubicBezTo>
                  <a:pt x="7502" y="577"/>
                  <a:pt x="7985" y="334"/>
                  <a:pt x="8229" y="456"/>
                </a:cubicBezTo>
                <a:cubicBezTo>
                  <a:pt x="8281" y="482"/>
                  <a:pt x="8582" y="817"/>
                  <a:pt x="8701" y="698"/>
                </a:cubicBezTo>
                <a:cubicBezTo>
                  <a:pt x="8735" y="664"/>
                  <a:pt x="9190" y="347"/>
                  <a:pt x="9354" y="429"/>
                </a:cubicBezTo>
                <a:cubicBezTo>
                  <a:pt x="9998" y="751"/>
                  <a:pt x="10125" y="360"/>
                  <a:pt x="10425" y="510"/>
                </a:cubicBezTo>
                <a:cubicBezTo>
                  <a:pt x="10840" y="718"/>
                  <a:pt x="10977" y="757"/>
                  <a:pt x="11475" y="591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does </a:t>
            </a:r>
            <a:r>
              <a:rPr lang="en-US" altLang="ko-KR" b="1" dirty="0" smtClean="0"/>
              <a:t>AngularJS</a:t>
            </a:r>
            <a:r>
              <a:rPr lang="en-US" altLang="ko-KR" dirty="0" smtClean="0"/>
              <a:t> Rock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유지보수가 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개발속도가 빠르다</a:t>
            </a:r>
            <a:r>
              <a:rPr lang="en-US" altLang="ko-KR" dirty="0" smtClean="0"/>
              <a:t>.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코드 패턴이 동일해 개인간 차이에 따른 결과물의 차이가 적다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코드량이</a:t>
            </a:r>
            <a:r>
              <a:rPr lang="ko-KR" altLang="en-US" sz="2400" dirty="0" smtClean="0"/>
              <a:t> 감소한다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코드 </a:t>
            </a:r>
            <a:r>
              <a:rPr lang="ko-KR" altLang="en-US" sz="2400" dirty="0" err="1" smtClean="0"/>
              <a:t>재활용성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간편한 데이터 바인딩</a:t>
            </a:r>
            <a:r>
              <a:rPr lang="en-US" altLang="ko-KR" dirty="0" smtClean="0"/>
              <a:t> (</a:t>
            </a:r>
            <a:r>
              <a:rPr lang="ko-KR" altLang="en-US" dirty="0" smtClean="0"/>
              <a:t>양방향 데이터 바인딩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2756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does </a:t>
            </a:r>
            <a:r>
              <a:rPr lang="en-US" altLang="ko-KR" b="1" dirty="0" smtClean="0"/>
              <a:t>AngularJS</a:t>
            </a:r>
            <a:r>
              <a:rPr lang="en-US" altLang="ko-KR" dirty="0" smtClean="0"/>
              <a:t> Rock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유지보수가 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개발속도가 빠르다</a:t>
            </a:r>
            <a:r>
              <a:rPr lang="en-US" altLang="ko-KR" dirty="0" smtClean="0"/>
              <a:t>.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코드 패턴이 동일해 개인간 차이에 따른 결과물의 차이가 적다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코드량이</a:t>
            </a:r>
            <a:r>
              <a:rPr lang="ko-KR" altLang="en-US" sz="2400" dirty="0" smtClean="0"/>
              <a:t> 감소한다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코드 </a:t>
            </a:r>
            <a:r>
              <a:rPr lang="ko-KR" altLang="en-US" sz="2400" dirty="0" err="1" smtClean="0"/>
              <a:t>재활용성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간편한 데이터 바인딩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양방향 데이터 바인딩</a:t>
            </a:r>
            <a:r>
              <a:rPr lang="en-US" altLang="ko-KR" dirty="0" smtClean="0"/>
              <a:t>)</a:t>
            </a:r>
            <a:endParaRPr lang="en-US" altLang="ko-KR" sz="2400" dirty="0" smtClean="0"/>
          </a:p>
        </p:txBody>
      </p:sp>
      <p:sp>
        <p:nvSpPr>
          <p:cNvPr id="4" name="Rectangle"/>
          <p:cNvSpPr>
            <a:spLocks/>
          </p:cNvSpPr>
          <p:nvPr/>
        </p:nvSpPr>
        <p:spPr bwMode="auto">
          <a:xfrm rot="10800000">
            <a:off x="995272" y="3905759"/>
            <a:ext cx="2256416" cy="648072"/>
          </a:xfrm>
          <a:custGeom>
            <a:avLst/>
            <a:gdLst>
              <a:gd name="T0" fmla="*/ 1008 w 10616"/>
              <a:gd name="T1" fmla="*/ 502 h 7548"/>
              <a:gd name="T2" fmla="*/ 2792 w 10616"/>
              <a:gd name="T3" fmla="*/ 377 h 7548"/>
              <a:gd name="T4" fmla="*/ 8867 w 10616"/>
              <a:gd name="T5" fmla="*/ 279 h 7548"/>
              <a:gd name="T6" fmla="*/ 10429 w 10616"/>
              <a:gd name="T7" fmla="*/ 413 h 7548"/>
              <a:gd name="T8" fmla="*/ 10410 w 10616"/>
              <a:gd name="T9" fmla="*/ 4508 h 7548"/>
              <a:gd name="T10" fmla="*/ 10238 w 10616"/>
              <a:gd name="T11" fmla="*/ 7346 h 7548"/>
              <a:gd name="T12" fmla="*/ 6277 w 10616"/>
              <a:gd name="T13" fmla="*/ 7232 h 7548"/>
              <a:gd name="T14" fmla="*/ 258 w 10616"/>
              <a:gd name="T15" fmla="*/ 7422 h 7548"/>
              <a:gd name="T16" fmla="*/ 385 w 10616"/>
              <a:gd name="T17" fmla="*/ 185 h 7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6" h="7548">
                <a:moveTo>
                  <a:pt x="1008" y="502"/>
                </a:moveTo>
                <a:cubicBezTo>
                  <a:pt x="1620" y="546"/>
                  <a:pt x="2167" y="449"/>
                  <a:pt x="2792" y="377"/>
                </a:cubicBezTo>
                <a:cubicBezTo>
                  <a:pt x="5095" y="113"/>
                  <a:pt x="8125" y="0"/>
                  <a:pt x="8867" y="279"/>
                </a:cubicBezTo>
                <a:cubicBezTo>
                  <a:pt x="9191" y="401"/>
                  <a:pt x="10360" y="156"/>
                  <a:pt x="10429" y="413"/>
                </a:cubicBezTo>
                <a:cubicBezTo>
                  <a:pt x="10616" y="1107"/>
                  <a:pt x="10526" y="3870"/>
                  <a:pt x="10410" y="4508"/>
                </a:cubicBezTo>
                <a:cubicBezTo>
                  <a:pt x="10328" y="4954"/>
                  <a:pt x="10418" y="7167"/>
                  <a:pt x="10238" y="7346"/>
                </a:cubicBezTo>
                <a:cubicBezTo>
                  <a:pt x="10059" y="7526"/>
                  <a:pt x="6690" y="7237"/>
                  <a:pt x="6277" y="7232"/>
                </a:cubicBezTo>
                <a:cubicBezTo>
                  <a:pt x="4685" y="7210"/>
                  <a:pt x="2151" y="7548"/>
                  <a:pt x="258" y="7422"/>
                </a:cubicBezTo>
                <a:cubicBezTo>
                  <a:pt x="0" y="6373"/>
                  <a:pt x="385" y="1517"/>
                  <a:pt x="385" y="185"/>
                </a:cubicBezTo>
              </a:path>
            </a:pathLst>
          </a:custGeom>
          <a:noFill/>
          <a:ln w="38100" cap="rnd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1677</Words>
  <Application>Microsoft Office PowerPoint</Application>
  <PresentationFormat>화면 슬라이드 쇼(4:3)</PresentationFormat>
  <Paragraphs>339</Paragraphs>
  <Slides>39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AngularJS ?</vt:lpstr>
      <vt:lpstr>Index</vt:lpstr>
      <vt:lpstr>AngularJS ?</vt:lpstr>
      <vt:lpstr>AngularJS ?</vt:lpstr>
      <vt:lpstr>AngularJS ?</vt:lpstr>
      <vt:lpstr>AngularJS ?</vt:lpstr>
      <vt:lpstr>AngularJS ?</vt:lpstr>
      <vt:lpstr>Why does AngularJS Rock ?</vt:lpstr>
      <vt:lpstr>Why does AngularJS Rock ?</vt:lpstr>
      <vt:lpstr>Why does AngularJS Rock ?</vt:lpstr>
      <vt:lpstr>AngularJS</vt:lpstr>
      <vt:lpstr>AngularJS</vt:lpstr>
      <vt:lpstr>Modules</vt:lpstr>
      <vt:lpstr>Modules</vt:lpstr>
      <vt:lpstr>Modules</vt:lpstr>
      <vt:lpstr>AngularJS</vt:lpstr>
      <vt:lpstr>Expressions</vt:lpstr>
      <vt:lpstr>AngularJS</vt:lpstr>
      <vt:lpstr>Controllers</vt:lpstr>
      <vt:lpstr>Controllers</vt:lpstr>
      <vt:lpstr>AngularJS</vt:lpstr>
      <vt:lpstr>Directives</vt:lpstr>
      <vt:lpstr>Directives</vt:lpstr>
      <vt:lpstr>Directives</vt:lpstr>
      <vt:lpstr>Directives</vt:lpstr>
      <vt:lpstr>AngularJS</vt:lpstr>
      <vt:lpstr>Filter          {{ expression | filter }}</vt:lpstr>
      <vt:lpstr>AngularJS</vt:lpstr>
      <vt:lpstr>AngularJS</vt:lpstr>
      <vt:lpstr>Two way Data Binding</vt:lpstr>
      <vt:lpstr>Two way Data Binding</vt:lpstr>
      <vt:lpstr>AngularJS</vt:lpstr>
      <vt:lpstr>Service</vt:lpstr>
      <vt:lpstr>Service</vt:lpstr>
      <vt:lpstr>Service</vt:lpstr>
      <vt:lpstr>Service</vt:lpstr>
      <vt:lpstr>Service</vt:lpstr>
      <vt:lpstr>Index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KyeongSeo</dc:creator>
  <cp:lastModifiedBy>KyeongSeo</cp:lastModifiedBy>
  <cp:revision>80</cp:revision>
  <dcterms:created xsi:type="dcterms:W3CDTF">2017-01-05T00:44:26Z</dcterms:created>
  <dcterms:modified xsi:type="dcterms:W3CDTF">2017-01-06T09:27:54Z</dcterms:modified>
</cp:coreProperties>
</file>