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39" autoAdjust="0"/>
    <p:restoredTop sz="85963" autoAdjust="0"/>
  </p:normalViewPr>
  <p:slideViewPr>
    <p:cSldViewPr>
      <p:cViewPr>
        <p:scale>
          <a:sx n="70" d="100"/>
          <a:sy n="70" d="100"/>
        </p:scale>
        <p:origin x="-72" y="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101"/>
    </p:cViewPr>
  </p:sorterViewPr>
  <p:notesViewPr>
    <p:cSldViewPr>
      <p:cViewPr varScale="1">
        <p:scale>
          <a:sx n="62" d="100"/>
          <a:sy n="62" d="100"/>
        </p:scale>
        <p:origin x="-701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D234-9822-41D7-ACB3-0AD52DB45F2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C6361-30CD-410C-AF69-C67A20532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3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필드 단위로 패턴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텍스트 파일을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하여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검색하는 것처럼 사용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'/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ifconfig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'/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ifconfig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'{print $3":"$4}’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'/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ifconfig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'{print $0}‘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'/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ifconfig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'{print $3 $4}'</a:t>
            </a:r>
          </a:p>
          <a:p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연산조건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내장함수 사용 가능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3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exit</a:t>
            </a:r>
          </a:p>
          <a:p>
            <a:r>
              <a:rPr lang="ko-KR" altLang="en-US" dirty="0" smtClean="0"/>
              <a:t>스크립트 종료하고자 할 때 사용하는 내부 명령어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수행 후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끝날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로그아웃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true / false</a:t>
            </a:r>
          </a:p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스크립트에서 명령 실행 결과가 참인가 거짓인가 반환해주는 내부 명령어</a:t>
            </a:r>
          </a:p>
          <a:p>
            <a:r>
              <a:rPr lang="en-US" altLang="ko-KR" dirty="0" smtClean="0"/>
              <a:t>true </a:t>
            </a:r>
            <a:r>
              <a:rPr lang="ko-KR" altLang="en-US" dirty="0" smtClean="0"/>
              <a:t>종료 </a:t>
            </a:r>
            <a:r>
              <a:rPr lang="ko-KR" altLang="en-US" dirty="0" err="1" smtClean="0"/>
              <a:t>상태값을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명령의 실행 결과가 성공임을 의미</a:t>
            </a:r>
          </a:p>
          <a:p>
            <a:r>
              <a:rPr lang="en-US" altLang="ko-KR" dirty="0" smtClean="0"/>
              <a:t>false </a:t>
            </a:r>
            <a:r>
              <a:rPr lang="ko-KR" altLang="en-US" dirty="0" smtClean="0"/>
              <a:t>종료 </a:t>
            </a:r>
            <a:r>
              <a:rPr lang="ko-KR" altLang="en-US" dirty="0" err="1" smtClean="0"/>
              <a:t>상태값을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으로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명령의 실행 결과가 실패임을 의미</a:t>
            </a:r>
          </a:p>
          <a:p>
            <a:r>
              <a:rPr lang="en-US" altLang="ko-KR" dirty="0" smtClean="0"/>
              <a:t>set</a:t>
            </a:r>
          </a:p>
          <a:p>
            <a:r>
              <a:rPr lang="ko-KR" altLang="en-US" dirty="0" smtClean="0"/>
              <a:t>변수명과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지정할 때 사용</a:t>
            </a:r>
            <a:r>
              <a:rPr lang="en-US" altLang="ko-KR" dirty="0" smtClean="0"/>
              <a:t>.($1 </a:t>
            </a:r>
            <a:r>
              <a:rPr lang="ko-KR" altLang="en-US" dirty="0" smtClean="0"/>
              <a:t>부터 차례대로 대입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set[option] </a:t>
            </a:r>
            <a:r>
              <a:rPr lang="ko-KR" altLang="en-US" dirty="0" smtClean="0"/>
              <a:t>인자</a:t>
            </a:r>
          </a:p>
          <a:p>
            <a:r>
              <a:rPr lang="en-US" altLang="ko-KR" dirty="0" smtClean="0"/>
              <a:t>set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변수값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unset</a:t>
            </a:r>
          </a:p>
          <a:p>
            <a:r>
              <a:rPr lang="ko-KR" altLang="en-US" dirty="0" smtClean="0"/>
              <a:t>선언된 변수를 해제하기 위한 명령어</a:t>
            </a:r>
          </a:p>
          <a:p>
            <a:r>
              <a:rPr lang="en-US" altLang="ko-KR" dirty="0" smtClean="0"/>
              <a:t>unset [option]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aaaa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/bin"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echo $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aaaa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unset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aaaa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echo $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aaaa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/>
              <a:t># set	환경 변수 출력</a:t>
            </a:r>
          </a:p>
          <a:p>
            <a:pPr lvl="0" rtl="0">
              <a:spcBef>
                <a:spcPts val="0"/>
              </a:spcBef>
              <a:buNone/>
            </a:pPr>
            <a:r>
              <a:rPr lang="ko" altLang="ko-KR" dirty="0" smtClean="0"/>
              <a:t>공백이 있는 변수는 “ “로 묶어서 선언.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28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popd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pushd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marL="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dirs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모두 보여줌</a:t>
            </a:r>
            <a:endParaRPr lang="en-US" altLang="ko-KR" dirty="0" smtClean="0"/>
          </a:p>
          <a:p>
            <a:pPr marL="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-n    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목록 왼쪽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해당 항목 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+n   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목록 오른쪽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해당 항목 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dirs</a:t>
            </a:r>
            <a:r>
              <a:rPr lang="en-US" altLang="ko-KR" baseline="0" dirty="0" smtClean="0"/>
              <a:t> –v </a:t>
            </a:r>
            <a:r>
              <a:rPr lang="ko-KR" altLang="en-US" baseline="0" dirty="0" smtClean="0"/>
              <a:t>수직으로 보여줌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80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sleep</a:t>
            </a:r>
          </a:p>
          <a:p>
            <a:pPr lvl="1"/>
            <a:r>
              <a:rPr lang="ko-KR" altLang="en-US" dirty="0" smtClean="0"/>
              <a:t>주어진 명령 실행 후 다음 명령 실행 전 대기 시간 지정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sleep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(s)</a:t>
            </a:r>
            <a:r>
              <a:rPr lang="ko-KR" altLang="en-US" dirty="0" smtClean="0"/>
              <a:t>분</a:t>
            </a:r>
            <a:r>
              <a:rPr lang="en-US" altLang="ko-KR" dirty="0" smtClean="0"/>
              <a:t>(m)</a:t>
            </a:r>
            <a:r>
              <a:rPr lang="ko-KR" altLang="en-US" dirty="0" smtClean="0"/>
              <a:t>시</a:t>
            </a:r>
            <a:r>
              <a:rPr lang="en-US" altLang="ko-KR" dirty="0" smtClean="0"/>
              <a:t>(h)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(d)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단위</a:t>
            </a:r>
            <a:endParaRPr lang="en-US" altLang="ko-KR" dirty="0" smtClean="0"/>
          </a:p>
          <a:p>
            <a:r>
              <a:rPr lang="en-US" altLang="ko-KR" dirty="0" smtClean="0"/>
              <a:t>time</a:t>
            </a:r>
          </a:p>
          <a:p>
            <a:pPr lvl="1"/>
            <a:r>
              <a:rPr lang="ko-KR" altLang="en-US" dirty="0" smtClean="0"/>
              <a:t>주어진 작업하는데 걸리는 시간 체크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time make –j4</a:t>
            </a:r>
          </a:p>
          <a:p>
            <a:r>
              <a:rPr lang="en-US" altLang="ko-KR" dirty="0" smtClean="0"/>
              <a:t>source</a:t>
            </a:r>
          </a:p>
          <a:p>
            <a:pPr lvl="1"/>
            <a:r>
              <a:rPr lang="ko-KR" altLang="en-US" dirty="0" smtClean="0"/>
              <a:t>시스템을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않고 변경된 파일을 바로 적용할 수 있게 해주는 내부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source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nohup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로그아웃을 하더라도 실행시킨 프로세스 종료 </a:t>
            </a:r>
            <a:r>
              <a:rPr lang="en-US" altLang="ko-KR" dirty="0" smtClean="0"/>
              <a:t>X. </a:t>
            </a:r>
            <a:r>
              <a:rPr lang="ko-KR" altLang="en-US" dirty="0" smtClean="0"/>
              <a:t>계속 동작하도록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Hangup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신호 무시하고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우선권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증가시켜 백그라운드로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실행한 명령과 함께 백그라운드로 </a:t>
            </a:r>
            <a:r>
              <a:rPr lang="ko-KR" altLang="en-US" dirty="0" err="1" smtClean="0"/>
              <a:t>동작시켜야한다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nohup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</a:t>
            </a:r>
            <a:r>
              <a:rPr lang="en-US" altLang="ko-KR" dirty="0" smtClean="0"/>
              <a:t>&amp;</a:t>
            </a:r>
          </a:p>
          <a:p>
            <a:pPr lvl="1"/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clear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echo hello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 hello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ignoring input and appending output to ‘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nohup.out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cat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nohup.out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cat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nohup.out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–f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nohup.out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/>
              <a:t>make -j option :한번에 수행할수있는 명령(job)을 지정하는 옵션.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/>
              <a:t>예를들어 CPU코어가 4개면 한번에 수행할수있는 명령을 -j4로 지정해 </a:t>
            </a:r>
          </a:p>
          <a:p>
            <a:pPr lvl="0" rtl="0">
              <a:spcBef>
                <a:spcPts val="0"/>
              </a:spcBef>
              <a:buNone/>
            </a:pPr>
            <a:r>
              <a:rPr lang="ko" altLang="ko-KR" dirty="0" smtClean="0"/>
              <a:t>프로세스가 4개 생성되서 병렬로 수행. (명령수는 프로세스 수)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9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-F" " '{print $1}' test.txt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-F" " '{print $1":"$2}' test.txt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 test2.txt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-F":" '{print $0}' test2.txt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-F":" '{print $3}' test2.txt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'/^Bash/' test.txt</a:t>
            </a:r>
          </a:p>
          <a:p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'{print "Month : "$2}'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4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cat test3.dat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'{print $1}' test3.dat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'BEGIN{print "--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--"}''{print $1}' test3.dat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'/Bash/' test.txt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//Bash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글 있는 줄 출력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'/^Bash/' test.txt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//Bash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 줄 출력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rc.d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'{if ($1 ~/^d/) print $0}‘ //directory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BEGIN	</a:t>
            </a:r>
          </a:p>
          <a:p>
            <a:r>
              <a:rPr lang="ko-KR" altLang="en-US" dirty="0" err="1" smtClean="0"/>
              <a:t>입력화일을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전에 옆에 제시되는 </a:t>
            </a:r>
            <a:r>
              <a:rPr lang="ko-KR" altLang="en-US" dirty="0" err="1" smtClean="0"/>
              <a:t>문자을</a:t>
            </a:r>
            <a:r>
              <a:rPr lang="ko-KR" altLang="en-US" dirty="0" smtClean="0"/>
              <a:t> 실행시키도록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END	</a:t>
            </a:r>
          </a:p>
          <a:p>
            <a:r>
              <a:rPr lang="en-US" altLang="ko-KR" dirty="0" err="1" smtClean="0"/>
              <a:t>awk</a:t>
            </a:r>
            <a:r>
              <a:rPr lang="ko-KR" altLang="en-US" dirty="0" smtClean="0"/>
              <a:t>가 모든 입력을 처리한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옆에 제시되는 문장을 실행시키도록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expression‎	</a:t>
            </a:r>
          </a:p>
          <a:p>
            <a:r>
              <a:rPr lang="ko-KR" altLang="en-US" dirty="0" smtClean="0"/>
              <a:t>식을 평가한 후 이 식이 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non-zero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non-null</a:t>
            </a:r>
            <a:r>
              <a:rPr lang="ko-KR" altLang="en-US" dirty="0" smtClean="0"/>
              <a:t>인 경우 문장을 실행한다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/re/	</a:t>
            </a:r>
          </a:p>
          <a:p>
            <a:r>
              <a:rPr lang="ko-KR" altLang="en-US" dirty="0" smtClean="0"/>
              <a:t>정규식과 일치하는 문자열을 포함하고 있는 라인에서 문장을 실행한다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compound-pattern	</a:t>
            </a:r>
          </a:p>
          <a:p>
            <a:r>
              <a:rPr lang="ko-KR" altLang="en-US" dirty="0" smtClean="0"/>
              <a:t>복합패턴이라는 것으로 </a:t>
            </a:r>
            <a:r>
              <a:rPr lang="en-US" altLang="ko-KR" dirty="0" smtClean="0"/>
              <a:t>&amp;&amp;(and), ||(or) , !(not) </a:t>
            </a:r>
            <a:r>
              <a:rPr lang="ko-KR" altLang="en-US" dirty="0" smtClean="0"/>
              <a:t>그리고 괄호에 의해 연결시킨 것이다</a:t>
            </a:r>
            <a:r>
              <a:rPr lang="en-US" altLang="ko-KR" dirty="0" smtClean="0"/>
              <a:t>. expression‎</a:t>
            </a:r>
            <a:r>
              <a:rPr lang="ko-KR" altLang="en-US" dirty="0" smtClean="0"/>
              <a:t>의 경우와 마찬가지로 복합 패턴도 참인 경우의 문장을 실행시킨다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pattern1, pattern2	</a:t>
            </a:r>
          </a:p>
          <a:p>
            <a:r>
              <a:rPr lang="ko-KR" altLang="en-US" dirty="0" smtClean="0"/>
              <a:t>이러한 패턴을 범위 </a:t>
            </a:r>
            <a:r>
              <a:rPr lang="ko-KR" altLang="en-US" dirty="0" err="1" smtClean="0"/>
              <a:t>패턴이라한다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처리되고 있는 라인이 </a:t>
            </a:r>
            <a:r>
              <a:rPr lang="en-US" altLang="ko-KR" dirty="0" smtClean="0"/>
              <a:t>pattern1</a:t>
            </a:r>
            <a:r>
              <a:rPr lang="ko-KR" altLang="en-US" dirty="0" smtClean="0"/>
              <a:t>과 일치되고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다음에 따라오 는 라인 중 임의의 라인이 </a:t>
            </a:r>
            <a:r>
              <a:rPr lang="en-US" altLang="ko-KR" dirty="0" smtClean="0"/>
              <a:t>pattern2</a:t>
            </a:r>
            <a:r>
              <a:rPr lang="ko-KR" altLang="en-US" dirty="0" smtClean="0"/>
              <a:t>와 일치할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범위 패턴은 두 라인 사이의 각 라인과 일치한다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4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-F: '{if($1=="root") print $1}'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-F: '{if($1=="root"||$1=="bin") print $1}'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"There was a facility that would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a bunch of commands stored in a file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it was called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"run commands", and the file began to be called "a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Unix is a fossil from that usage.“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런레벨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이름이 지어져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아래에는 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런레벨에서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실행할 서비스나 프로세스들이 정의되어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1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지정된 명령과 기본 인수 뒤에 표준입력을 통해 명령 줄을 만들고 실행</a:t>
            </a:r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*.allow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xargs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ls -al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설정파일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검색해 출력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-name '*.txt'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xargs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-a test.txt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*.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xargs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 55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*.allow|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xargs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 ls –al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*.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xargs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 55 -x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option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-a file, --arg-file=file	표준 입력이 아닌 파일로부터 입력 문자열을 읽음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--null, -0		공백이 아닌 널 문자로 입력 문자열을 구분하고 따옴표 및 백슬래쉬는 보통 문자로 처리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--eof, -e		파일 종료 문자로 eof-str로 설정. 입력된 문자열에 eot 문자가 있으면 입력줄 나머지는 무시됨.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--help			도움말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-i , --replace		문자열 중에 replacestr을 찾아 표준 입력에서 받은 문자열로 치환해 명령행을 만듬.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-l, --max-lines		공백 없는 매개변수의 행 지정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-n, --max-args		인자 개수 지정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-p, --interactive	명령 행 실행때 마다 사용자에게 확인 요청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-s, --max-chars	명령 행의 최대 문자 크기 지정</a:t>
            </a:r>
          </a:p>
          <a:p>
            <a:pPr lvl="0" rt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-x, --exit		-s 옵션 지정 크기보다 클 경우 xargs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2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-u root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–l</a:t>
            </a:r>
          </a:p>
          <a:p>
            <a:pPr algn="l"/>
            <a:r>
              <a:rPr lang="ko-KR" altLang="en-US" dirty="0" smtClean="0"/>
              <a:t>동작중인 프로세스 가운데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사용자로 동작하고 있는 프로세스 개수 확인</a:t>
            </a:r>
            <a:r>
              <a:rPr lang="en-US" altLang="ko-KR" dirty="0" smtClean="0"/>
              <a:t>.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wc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파일내의 단어 수를 파악하고자 할 때 사용하는 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행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수를 검사하여 보고해줌</a:t>
            </a:r>
            <a:r>
              <a:rPr lang="en-US" altLang="ko-KR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-c </a:t>
            </a:r>
            <a:r>
              <a:rPr lang="ko-KR" altLang="en-US" dirty="0" smtClean="0"/>
              <a:t>문자 개수 출력</a:t>
            </a:r>
            <a:r>
              <a:rPr lang="en-US" altLang="ko-KR" dirty="0" smtClean="0"/>
              <a:t>, -w </a:t>
            </a:r>
            <a:r>
              <a:rPr lang="ko-KR" altLang="en-US" dirty="0" smtClean="0"/>
              <a:t>단어 개수 출력</a:t>
            </a:r>
            <a:r>
              <a:rPr lang="en-US" altLang="ko-KR" dirty="0" smtClean="0"/>
              <a:t>, -l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행 수 출력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algn="l"/>
            <a:r>
              <a:rPr lang="en-US" altLang="ko-KR" dirty="0" smtClean="0"/>
              <a:t>read</a:t>
            </a:r>
          </a:p>
          <a:p>
            <a:pPr algn="l"/>
            <a:r>
              <a:rPr lang="ko-KR" altLang="en-US" dirty="0" smtClean="0"/>
              <a:t>사용자로부터 표준 입력을 받아들여 변수로 저장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# read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err="1" smtClean="0"/>
              <a:t>nollinux</a:t>
            </a:r>
            <a:endParaRPr lang="en-US" altLang="ko-KR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# echo $ REPLY	// read</a:t>
            </a:r>
            <a:r>
              <a:rPr lang="ko-KR" altLang="en-US" dirty="0" smtClean="0"/>
              <a:t>로 입력한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확인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err="1" smtClean="0"/>
              <a:t>nollinux</a:t>
            </a:r>
            <a:endParaRPr lang="en-US" altLang="ko-KR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# read </a:t>
            </a:r>
            <a:r>
              <a:rPr lang="en-US" altLang="ko-KR" dirty="0" err="1" smtClean="0">
                <a:solidFill>
                  <a:schemeClr val="dk1"/>
                </a:solidFill>
              </a:rPr>
              <a:t>linux</a:t>
            </a:r>
            <a:r>
              <a:rPr lang="en-US" altLang="ko-KR" dirty="0" smtClean="0">
                <a:solidFill>
                  <a:schemeClr val="dk1"/>
                </a:solidFill>
              </a:rPr>
              <a:t>		//</a:t>
            </a:r>
            <a:r>
              <a:rPr lang="ko-KR" altLang="en-US" dirty="0" err="1" smtClean="0">
                <a:solidFill>
                  <a:schemeClr val="dk1"/>
                </a:solidFill>
              </a:rPr>
              <a:t>변수명</a:t>
            </a:r>
            <a:r>
              <a:rPr lang="ko-KR" altLang="en-US" dirty="0" smtClean="0">
                <a:solidFill>
                  <a:schemeClr val="dk1"/>
                </a:solidFill>
              </a:rPr>
              <a:t> 사용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err="1" smtClean="0">
                <a:solidFill>
                  <a:schemeClr val="dk1"/>
                </a:solidFill>
              </a:rPr>
              <a:t>nollinux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# echo $</a:t>
            </a:r>
            <a:r>
              <a:rPr lang="en-US" altLang="ko-KR" dirty="0" err="1" smtClean="0">
                <a:solidFill>
                  <a:schemeClr val="dk1"/>
                </a:solidFill>
              </a:rPr>
              <a:t>linux</a:t>
            </a:r>
            <a:r>
              <a:rPr lang="en-US" altLang="ko-KR" dirty="0" smtClean="0">
                <a:solidFill>
                  <a:schemeClr val="dk1"/>
                </a:solidFill>
              </a:rPr>
              <a:t>		// read</a:t>
            </a:r>
            <a:r>
              <a:rPr lang="ko-KR" altLang="en-US" dirty="0" smtClean="0">
                <a:solidFill>
                  <a:schemeClr val="dk1"/>
                </a:solidFill>
              </a:rPr>
              <a:t>로 입력한 </a:t>
            </a:r>
            <a:r>
              <a:rPr lang="ko-KR" altLang="en-US" dirty="0" err="1" smtClean="0">
                <a:solidFill>
                  <a:schemeClr val="dk1"/>
                </a:solidFill>
              </a:rPr>
              <a:t>변수값</a:t>
            </a:r>
            <a:r>
              <a:rPr lang="ko-KR" altLang="en-US" dirty="0" smtClean="0">
                <a:solidFill>
                  <a:schemeClr val="dk1"/>
                </a:solidFill>
              </a:rPr>
              <a:t> 확인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err="1" smtClean="0">
                <a:solidFill>
                  <a:schemeClr val="dk1"/>
                </a:solidFill>
              </a:rPr>
              <a:t>nollinux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algn="l"/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-a 	</a:t>
            </a:r>
            <a:r>
              <a:rPr lang="ko-KR" altLang="en-US" dirty="0" smtClean="0"/>
              <a:t>배열 변수 사용시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배열변수 인자는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)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-p	</a:t>
            </a:r>
            <a:r>
              <a:rPr lang="ko-KR" altLang="en-US" dirty="0" smtClean="0"/>
              <a:t>터미널로 변수 입력 받고자 할 때 출력할 문자열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-s	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문자가 보이지 않도록 함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-s array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-r	</a:t>
            </a:r>
            <a:r>
              <a:rPr lang="ko-KR" altLang="en-US" dirty="0" err="1" smtClean="0"/>
              <a:t>백슬래쉬</a:t>
            </a:r>
            <a:r>
              <a:rPr lang="ko-KR" altLang="en-US" dirty="0" smtClean="0"/>
              <a:t> 문자를 이스케이프 문자열로 간주 </a:t>
            </a:r>
            <a:r>
              <a:rPr lang="en-US" altLang="ko-KR" dirty="0" smtClean="0"/>
              <a:t>X</a:t>
            </a:r>
          </a:p>
          <a:p>
            <a:pPr algn="l"/>
            <a:endParaRPr lang="en-US" altLang="ko-KR" dirty="0" smtClean="0"/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2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] *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전후로 공백을 사용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3 -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&amp;&amp; echo true || echo false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-f test.txt &amp;&amp; echo true || echo false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01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3 -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&amp;&amp; echo true || echo false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-f test.txt &amp;&amp; echo true || echo false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7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-r	</a:t>
            </a:r>
            <a:r>
              <a:rPr lang="ko-KR" altLang="en-US" dirty="0" smtClean="0"/>
              <a:t>읽기만 가능한 변수 선언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	</a:t>
            </a:r>
            <a:r>
              <a:rPr lang="ko-KR" altLang="en-US" dirty="0" smtClean="0"/>
              <a:t>정수형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-a	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-f	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-x	</a:t>
            </a:r>
            <a:r>
              <a:rPr lang="ko-KR" altLang="en-US" dirty="0" smtClean="0"/>
              <a:t>변수 내보내기 선언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-x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= $value	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선언과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-r aa=5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 $aa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US" altLang="ko-KR" dirty="0" smtClean="0"/>
              <a:t>#declare –a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	//</a:t>
            </a:r>
            <a:r>
              <a:rPr lang="ko-KR" altLang="en-US" dirty="0" smtClean="0"/>
              <a:t>배열 선언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[0] = 100	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[1] = 200</a:t>
            </a:r>
          </a:p>
          <a:p>
            <a:r>
              <a:rPr lang="en-US" altLang="ko-KR" dirty="0" smtClean="0"/>
              <a:t>#echo ${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[0]} ${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[1]}</a:t>
            </a:r>
          </a:p>
          <a:p>
            <a:r>
              <a:rPr lang="en-US" altLang="ko-KR" dirty="0" smtClean="0"/>
              <a:t>declare –f		//</a:t>
            </a:r>
            <a:r>
              <a:rPr lang="ko-KR" altLang="en-US" dirty="0" smtClean="0"/>
              <a:t>스크립트 안에서 정의된 모든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2EE7-AEC1-45F1-A7FB-3A589F215D01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789-7B60-498C-8BBF-972604130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6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372" y="908720"/>
            <a:ext cx="8229600" cy="850106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2204864"/>
            <a:ext cx="8229600" cy="280831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Font typeface="Microsoft YaHei Light" panose="020B0502040204020203" pitchFamily="34" charset="-122"/>
              <a:buNone/>
              <a:defRPr sz="2400"/>
            </a:lvl1pPr>
            <a:lvl2pPr marL="800100" indent="-342900" algn="ctr">
              <a:lnSpc>
                <a:spcPct val="150000"/>
              </a:lnSpc>
              <a:buFont typeface="Microsoft YaHei Light" panose="020B0502040204020203" pitchFamily="34" charset="-122"/>
              <a:buChar char="-"/>
              <a:defRPr sz="1600"/>
            </a:lvl2pPr>
            <a:lvl3pPr marL="1200150" indent="-285750" algn="ctr">
              <a:lnSpc>
                <a:spcPct val="150000"/>
              </a:lnSpc>
              <a:buFont typeface="Microsoft YaHei Light" panose="020B0502040204020203" pitchFamily="34" charset="-122"/>
              <a:buChar char="-"/>
              <a:defRPr sz="1600"/>
            </a:lvl3pPr>
            <a:lvl4pPr marL="1600200" indent="-228600" algn="ctr">
              <a:buFont typeface="Arial" panose="020B0604020202020204" pitchFamily="34" charset="0"/>
              <a:buChar char="-"/>
              <a:defRPr sz="1500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5043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11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2EE7-AEC1-45F1-A7FB-3A589F215D01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1789-7B60-498C-8BBF-972604130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14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b="1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DejaVu Sans Mono" panose="020B0609030804020204" pitchFamily="49" charset="0"/>
              </a:rPr>
              <a:t>#!/bin/bash</a:t>
            </a:r>
            <a:endParaRPr lang="ko-KR" altLang="en-US" sz="6600" b="1" dirty="0">
              <a:latin typeface="Microsoft YaHei Light" panose="020B0502040204020203" pitchFamily="34" charset="-122"/>
              <a:ea typeface="HyhwpEQ" panose="02030600000101010101" pitchFamily="18" charset="-127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declare = typeset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declare</a:t>
            </a:r>
          </a:p>
          <a:p>
            <a:pPr marL="342900" indent="-342900">
              <a:buFontTx/>
              <a:buChar char="-"/>
            </a:pPr>
            <a:r>
              <a:rPr lang="en-US" altLang="ko-KR" b="1" dirty="0" smtClean="0"/>
              <a:t>shell script</a:t>
            </a:r>
            <a:r>
              <a:rPr lang="ko-KR" altLang="en-US" b="1" dirty="0" smtClean="0"/>
              <a:t>에서 변수를 정의할 때 사용되는 내부 명령어</a:t>
            </a:r>
            <a:endParaRPr lang="en-US" altLang="ko-KR" b="1" dirty="0" smtClean="0"/>
          </a:p>
          <a:p>
            <a:r>
              <a:rPr lang="en-US" altLang="ko-KR" b="1" dirty="0" smtClean="0"/>
              <a:t>declare [option] [</a:t>
            </a: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[=</a:t>
            </a:r>
            <a:r>
              <a:rPr lang="ko-KR" altLang="en-US" b="1" dirty="0" err="1" smtClean="0"/>
              <a:t>변수값</a:t>
            </a:r>
            <a:r>
              <a:rPr lang="en-US" altLang="ko-KR" b="1" dirty="0" smtClean="0"/>
              <a:t>]]</a:t>
            </a:r>
          </a:p>
          <a:p>
            <a:pPr marL="342900" lvl="2" indent="-342900">
              <a:buFontTx/>
              <a:buChar char="-"/>
            </a:pPr>
            <a:r>
              <a:rPr lang="en-US" altLang="ko-KR" dirty="0" smtClean="0"/>
              <a:t>r.</a:t>
            </a:r>
            <a:r>
              <a:rPr lang="ko-KR" altLang="en-US" dirty="0"/>
              <a:t> 읽기만 가능한 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342900" lvl="2" indent="-342900">
              <a:buFontTx/>
              <a:buChar char="-"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.  </a:t>
            </a:r>
            <a:r>
              <a:rPr lang="ko-KR" altLang="en-US" dirty="0"/>
              <a:t>정수형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342900" lvl="2" indent="-342900">
              <a:buFontTx/>
              <a:buChar char="-"/>
            </a:pPr>
            <a:r>
              <a:rPr lang="en-US" altLang="ko-KR" dirty="0" smtClean="0"/>
              <a:t>a.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342900" lvl="2" indent="-342900">
              <a:buFontTx/>
              <a:buChar char="-"/>
            </a:pPr>
            <a:r>
              <a:rPr lang="en-US" altLang="ko-KR" dirty="0" smtClean="0"/>
              <a:t>f.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342900" lvl="2" indent="-342900">
              <a:buFontTx/>
              <a:buChar char="-"/>
            </a:pPr>
            <a:r>
              <a:rPr lang="en-US" altLang="ko-KR" dirty="0" smtClean="0"/>
              <a:t>x.</a:t>
            </a:r>
            <a:r>
              <a:rPr lang="ko-KR" altLang="en-US" dirty="0"/>
              <a:t> 변수 내보내기 선언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530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exit/  true, </a:t>
            </a:r>
            <a:r>
              <a:rPr lang="en-US" altLang="ko-KR" dirty="0" smtClean="0"/>
              <a:t>false / </a:t>
            </a:r>
            <a:r>
              <a:rPr lang="en-US" altLang="ko-KR" dirty="0"/>
              <a:t>set / unset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92D050"/>
                </a:solidFill>
              </a:rPr>
              <a:t>exit .</a:t>
            </a:r>
            <a:r>
              <a:rPr lang="en-US" altLang="ko-KR" dirty="0" smtClean="0"/>
              <a:t> </a:t>
            </a:r>
            <a:r>
              <a:rPr lang="ko-KR" altLang="en-US" dirty="0"/>
              <a:t>스크립트 종료하고자 할 때 사용하는 내부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92D050"/>
                </a:solidFill>
              </a:rPr>
              <a:t>true / false </a:t>
            </a:r>
            <a:r>
              <a:rPr lang="en-US" altLang="ko-KR" dirty="0" smtClean="0"/>
              <a:t>. </a:t>
            </a:r>
            <a:r>
              <a:rPr lang="ko-KR" altLang="en-US" dirty="0"/>
              <a:t>명령 실행 결과가 참인가 거짓인가 반환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92D050"/>
                </a:solidFill>
              </a:rPr>
              <a:t>set</a:t>
            </a:r>
            <a:r>
              <a:rPr lang="en-US" altLang="ko-KR" dirty="0" smtClean="0"/>
              <a:t>[option]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. </a:t>
            </a:r>
            <a:r>
              <a:rPr lang="ko-KR" altLang="en-US" dirty="0"/>
              <a:t>변수명과 </a:t>
            </a:r>
            <a:r>
              <a:rPr lang="ko-KR" altLang="en-US" dirty="0" err="1"/>
              <a:t>변수값을</a:t>
            </a:r>
            <a:r>
              <a:rPr lang="ko-KR" altLang="en-US" dirty="0"/>
              <a:t> 지정할 때 사용</a:t>
            </a:r>
            <a:endParaRPr lang="en-US" altLang="ko-KR" dirty="0" smtClean="0"/>
          </a:p>
          <a:p>
            <a:r>
              <a:rPr lang="en-US" altLang="ko-KR" sz="2200" dirty="0" smtClean="0"/>
              <a:t>   set </a:t>
            </a:r>
            <a:r>
              <a:rPr lang="ko-KR" altLang="en-US" sz="2200" dirty="0" smtClean="0"/>
              <a:t>변수 </a:t>
            </a:r>
            <a:r>
              <a:rPr lang="en-US" altLang="ko-KR" sz="2200" dirty="0" smtClean="0"/>
              <a:t>= </a:t>
            </a:r>
            <a:r>
              <a:rPr lang="ko-KR" altLang="en-US" sz="2200" dirty="0" err="1" smtClean="0"/>
              <a:t>변수값</a:t>
            </a:r>
            <a:endParaRPr lang="en-US" altLang="ko-KR" sz="2200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92D050"/>
                </a:solidFill>
              </a:rPr>
              <a:t>unset</a:t>
            </a:r>
            <a:r>
              <a:rPr lang="en-US" altLang="ko-KR" dirty="0" smtClean="0"/>
              <a:t>.</a:t>
            </a:r>
            <a:r>
              <a:rPr lang="ko-KR" altLang="en-US" dirty="0"/>
              <a:t> 선언된 변수를 해제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603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243138" algn="l"/>
              </a:tabLst>
            </a:pPr>
            <a:r>
              <a:rPr lang="en-US" altLang="ko-KR" dirty="0" err="1" smtClean="0"/>
              <a:t>popd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pushd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dirs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2204864"/>
            <a:ext cx="8229600" cy="41764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directory </a:t>
            </a:r>
            <a:r>
              <a:rPr lang="ko-KR" altLang="en-US" b="1" dirty="0" smtClean="0"/>
              <a:t>목록 </a:t>
            </a:r>
            <a:r>
              <a:rPr lang="en-US" altLang="ko-KR" b="1" dirty="0" smtClean="0"/>
              <a:t>stack </a:t>
            </a:r>
            <a:r>
              <a:rPr lang="ko-KR" altLang="en-US" b="1" dirty="0" smtClean="0"/>
              <a:t>형태로 저장</a:t>
            </a:r>
            <a:endParaRPr lang="en-US" altLang="ko-KR" b="1" dirty="0" smtClean="0"/>
          </a:p>
          <a:p>
            <a:r>
              <a:rPr lang="en-US" altLang="ko-KR" b="1" dirty="0" err="1" smtClean="0"/>
              <a:t>popd</a:t>
            </a:r>
            <a:r>
              <a:rPr lang="en-US" altLang="ko-KR" b="1" dirty="0" smtClean="0"/>
              <a:t> [option]</a:t>
            </a:r>
          </a:p>
          <a:p>
            <a:r>
              <a:rPr lang="en-US" altLang="ko-KR" b="1" dirty="0" err="1" smtClean="0"/>
              <a:t>pushd</a:t>
            </a:r>
            <a:r>
              <a:rPr lang="en-US" altLang="ko-KR" b="1" dirty="0" smtClean="0"/>
              <a:t> [option] [</a:t>
            </a:r>
            <a:r>
              <a:rPr lang="en-US" altLang="ko-KR" b="1" dirty="0" err="1" smtClean="0"/>
              <a:t>dir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err="1" smtClean="0"/>
              <a:t>dirs</a:t>
            </a:r>
            <a:r>
              <a:rPr lang="en-US" altLang="ko-KR" b="1" dirty="0" smtClean="0"/>
              <a:t> [option]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option</a:t>
            </a:r>
          </a:p>
          <a:p>
            <a:pPr marL="342900" lvl="3" indent="-342900">
              <a:lnSpc>
                <a:spcPct val="150000"/>
              </a:lnSpc>
              <a:buFontTx/>
              <a:buChar char="-"/>
            </a:pPr>
            <a:r>
              <a:rPr lang="en-US" altLang="ko-KR" sz="1900" dirty="0" smtClean="0"/>
              <a:t>-n. </a:t>
            </a:r>
            <a:r>
              <a:rPr lang="ko-KR" altLang="en-US" sz="1900" dirty="0"/>
              <a:t>왼쪽 </a:t>
            </a:r>
            <a:r>
              <a:rPr lang="en-US" altLang="ko-KR" sz="1900" dirty="0"/>
              <a:t>n</a:t>
            </a:r>
            <a:r>
              <a:rPr lang="ko-KR" altLang="en-US" sz="1900" dirty="0"/>
              <a:t>번째 해당 항목 제거</a:t>
            </a:r>
            <a:r>
              <a:rPr lang="en-US" altLang="ko-KR" sz="1900" dirty="0"/>
              <a:t>/</a:t>
            </a:r>
            <a:r>
              <a:rPr lang="ko-KR" altLang="en-US" sz="1900" dirty="0"/>
              <a:t>추가</a:t>
            </a:r>
            <a:r>
              <a:rPr lang="en-US" altLang="ko-KR" sz="1900" dirty="0"/>
              <a:t>/</a:t>
            </a:r>
            <a:r>
              <a:rPr lang="ko-KR" altLang="en-US" sz="1900" dirty="0"/>
              <a:t>출력</a:t>
            </a:r>
            <a:r>
              <a:rPr lang="en-US" altLang="ko-KR" sz="19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900" dirty="0" smtClean="0"/>
              <a:t>+n. </a:t>
            </a:r>
            <a:r>
              <a:rPr lang="ko-KR" altLang="en-US" sz="1900" dirty="0" err="1"/>
              <a:t>디렉토리</a:t>
            </a:r>
            <a:r>
              <a:rPr lang="ko-KR" altLang="en-US" sz="1900" dirty="0"/>
              <a:t> 목록 오른쪽 </a:t>
            </a:r>
            <a:r>
              <a:rPr lang="en-US" altLang="ko-KR" sz="1900" dirty="0"/>
              <a:t>n</a:t>
            </a:r>
            <a:r>
              <a:rPr lang="ko-KR" altLang="en-US" sz="1900" dirty="0"/>
              <a:t>번째 해당 항목 제거</a:t>
            </a:r>
            <a:r>
              <a:rPr lang="en-US" altLang="ko-KR" sz="1900" dirty="0"/>
              <a:t>/</a:t>
            </a:r>
            <a:r>
              <a:rPr lang="ko-KR" altLang="en-US" sz="1900" dirty="0"/>
              <a:t>추가</a:t>
            </a:r>
            <a:r>
              <a:rPr lang="en-US" altLang="ko-KR" sz="1900" dirty="0"/>
              <a:t>/</a:t>
            </a:r>
            <a:r>
              <a:rPr lang="ko-KR" altLang="en-US" sz="1900" dirty="0"/>
              <a:t>출력</a:t>
            </a:r>
            <a:endParaRPr lang="en-US" altLang="ko-KR" sz="1900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25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sleep / time / source / </a:t>
            </a:r>
            <a:r>
              <a:rPr lang="en-US" altLang="ko-KR" dirty="0" err="1" smtClean="0"/>
              <a:t>nohup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2204864"/>
            <a:ext cx="8229600" cy="4104456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altLang="ko-KR" sz="2300" b="1" dirty="0" smtClean="0">
                <a:solidFill>
                  <a:srgbClr val="92D050"/>
                </a:solidFill>
                <a:latin typeface="+mn-ea"/>
              </a:rPr>
              <a:t>sleep</a:t>
            </a:r>
            <a:r>
              <a:rPr lang="en-US" altLang="ko-KR" sz="2300" b="1" dirty="0" smtClean="0">
                <a:latin typeface="+mn-ea"/>
              </a:rPr>
              <a:t>.</a:t>
            </a:r>
            <a:r>
              <a:rPr lang="en-US" altLang="ko-KR" sz="2300" dirty="0" smtClean="0"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주어진 명령 실행 후 다음 명령 실행 전 대기 시간 지정</a:t>
            </a:r>
            <a:r>
              <a:rPr lang="en-US" altLang="ko-KR" sz="2300" dirty="0" smtClean="0">
                <a:latin typeface="+mn-ea"/>
              </a:rPr>
              <a:t>.</a:t>
            </a:r>
          </a:p>
          <a:p>
            <a:pPr marL="0" lvl="1" indent="0">
              <a:buNone/>
            </a:pPr>
            <a:r>
              <a:rPr lang="en-US" altLang="ko-KR" sz="2300" b="1" dirty="0" smtClean="0">
                <a:solidFill>
                  <a:srgbClr val="92D050"/>
                </a:solidFill>
                <a:latin typeface="+mn-ea"/>
              </a:rPr>
              <a:t>time</a:t>
            </a:r>
            <a:r>
              <a:rPr lang="en-US" altLang="ko-KR" sz="2300" dirty="0" smtClean="0">
                <a:solidFill>
                  <a:srgbClr val="92D050"/>
                </a:solidFill>
                <a:latin typeface="+mn-ea"/>
              </a:rPr>
              <a:t>.</a:t>
            </a:r>
            <a:r>
              <a:rPr lang="en-US" altLang="ko-KR" sz="2300" dirty="0" smtClean="0"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주어진 작업하는데 걸리는 시간 </a:t>
            </a:r>
            <a:r>
              <a:rPr lang="ko-KR" altLang="en-US" sz="2300" dirty="0" smtClean="0">
                <a:latin typeface="+mn-ea"/>
              </a:rPr>
              <a:t>체크</a:t>
            </a:r>
            <a:endParaRPr lang="en-US" altLang="ko-KR" sz="2300" dirty="0" smtClean="0">
              <a:latin typeface="+mn-ea"/>
            </a:endParaRPr>
          </a:p>
          <a:p>
            <a:r>
              <a:rPr lang="en-US" altLang="ko-KR" sz="1800" dirty="0" smtClean="0">
                <a:latin typeface="+mn-ea"/>
              </a:rPr>
              <a:t>- time make –j4</a:t>
            </a:r>
          </a:p>
          <a:p>
            <a:pPr marL="0" lvl="1" indent="0">
              <a:buNone/>
            </a:pPr>
            <a:r>
              <a:rPr lang="en-US" altLang="ko-KR" sz="2300" dirty="0" smtClean="0">
                <a:solidFill>
                  <a:srgbClr val="92D050"/>
                </a:solidFill>
                <a:latin typeface="+mn-ea"/>
              </a:rPr>
              <a:t>source .</a:t>
            </a:r>
            <a:r>
              <a:rPr lang="ko-KR" altLang="en-US" sz="2300" dirty="0">
                <a:solidFill>
                  <a:srgbClr val="92D050"/>
                </a:solidFill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시스템을 </a:t>
            </a:r>
            <a:r>
              <a:rPr lang="ko-KR" altLang="en-US" sz="2300" dirty="0" err="1">
                <a:latin typeface="+mn-ea"/>
              </a:rPr>
              <a:t>재시작</a:t>
            </a:r>
            <a:r>
              <a:rPr lang="ko-KR" altLang="en-US" sz="2300" dirty="0">
                <a:latin typeface="+mn-ea"/>
              </a:rPr>
              <a:t> 않고 변경된 파일을 </a:t>
            </a:r>
            <a:endParaRPr lang="en-US" altLang="ko-KR" sz="2300" dirty="0" smtClean="0">
              <a:latin typeface="+mn-ea"/>
            </a:endParaRPr>
          </a:p>
          <a:p>
            <a:pPr marL="0" lvl="1" indent="0">
              <a:buNone/>
            </a:pPr>
            <a:r>
              <a:rPr lang="ko-KR" altLang="en-US" sz="2300" dirty="0" smtClean="0">
                <a:latin typeface="+mn-ea"/>
              </a:rPr>
              <a:t>바로 </a:t>
            </a:r>
            <a:r>
              <a:rPr lang="ko-KR" altLang="en-US" sz="2300" dirty="0">
                <a:latin typeface="+mn-ea"/>
              </a:rPr>
              <a:t>적용할 수 있게 해주는 내부 </a:t>
            </a:r>
            <a:r>
              <a:rPr lang="ko-KR" altLang="en-US" sz="2300" dirty="0" smtClean="0">
                <a:latin typeface="+mn-ea"/>
              </a:rPr>
              <a:t>명령어</a:t>
            </a:r>
            <a:endParaRPr lang="en-US" altLang="ko-KR" sz="2300" dirty="0" smtClean="0">
              <a:latin typeface="+mn-ea"/>
            </a:endParaRPr>
          </a:p>
          <a:p>
            <a:pPr marL="0" lvl="1" indent="0">
              <a:buNone/>
            </a:pPr>
            <a:endParaRPr lang="en-US" altLang="ko-KR" sz="500" dirty="0" smtClean="0">
              <a:latin typeface="+mn-ea"/>
            </a:endParaRPr>
          </a:p>
          <a:p>
            <a:r>
              <a:rPr lang="en-US" altLang="ko-KR" sz="2300" dirty="0" err="1" smtClean="0">
                <a:solidFill>
                  <a:srgbClr val="92D050"/>
                </a:solidFill>
                <a:latin typeface="+mn-ea"/>
              </a:rPr>
              <a:t>nohup</a:t>
            </a:r>
            <a:r>
              <a:rPr lang="en-US" altLang="ko-KR" sz="2300" dirty="0" smtClean="0">
                <a:latin typeface="+mn-ea"/>
              </a:rPr>
              <a:t>.</a:t>
            </a:r>
            <a:r>
              <a:rPr lang="ko-KR" altLang="en-US" sz="2300" dirty="0">
                <a:latin typeface="+mn-ea"/>
              </a:rPr>
              <a:t> 로그아웃을 하더라도 실행시킨 프로세스 종료 </a:t>
            </a:r>
            <a:r>
              <a:rPr lang="en-US" altLang="ko-KR" sz="2300" dirty="0">
                <a:latin typeface="+mn-ea"/>
              </a:rPr>
              <a:t>X. </a:t>
            </a:r>
            <a:endParaRPr lang="en-US" altLang="ko-KR" sz="2300" dirty="0" smtClean="0">
              <a:latin typeface="+mn-ea"/>
            </a:endParaRPr>
          </a:p>
          <a:p>
            <a:r>
              <a:rPr lang="ko-KR" altLang="en-US" sz="2300" dirty="0" smtClean="0">
                <a:latin typeface="+mn-ea"/>
              </a:rPr>
              <a:t>계속 </a:t>
            </a:r>
            <a:r>
              <a:rPr lang="ko-KR" altLang="en-US" sz="2300" dirty="0">
                <a:latin typeface="+mn-ea"/>
              </a:rPr>
              <a:t>동작하도록</a:t>
            </a:r>
          </a:p>
        </p:txBody>
      </p:sp>
    </p:spTree>
    <p:extLst>
      <p:ext uri="{BB962C8B-B14F-4D97-AF65-F5344CB8AC3E}">
        <p14:creationId xmlns:p14="http://schemas.microsoft.com/office/powerpoint/2010/main" val="22571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필드 단위로 패턴 검색</a:t>
            </a:r>
            <a:r>
              <a:rPr lang="en-US" altLang="ko-KR" b="1" dirty="0"/>
              <a:t>, </a:t>
            </a:r>
            <a:r>
              <a:rPr lang="ko-KR" altLang="en-US" b="1" dirty="0"/>
              <a:t>조작</a:t>
            </a:r>
            <a:endParaRPr lang="en-US" altLang="ko-KR" b="1" dirty="0"/>
          </a:p>
          <a:p>
            <a:r>
              <a:rPr lang="en-US" altLang="ko-KR" b="1" dirty="0" err="1"/>
              <a:t>awk</a:t>
            </a:r>
            <a:r>
              <a:rPr lang="en-US" altLang="ko-KR" b="1" dirty="0"/>
              <a:t> [options] ‘pattern{action}’ filename</a:t>
            </a:r>
            <a:endParaRPr lang="ko-KR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07" y="3745398"/>
            <a:ext cx="7218998" cy="1267778"/>
          </a:xfrm>
          <a:prstGeom prst="rect">
            <a:avLst/>
          </a:prstGeom>
          <a:noFill/>
          <a:ln w="381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54265"/>
              </p:ext>
            </p:extLst>
          </p:nvPr>
        </p:nvGraphicFramePr>
        <p:xfrm>
          <a:off x="611560" y="5270336"/>
          <a:ext cx="80649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00"/>
                <a:gridCol w="896100"/>
                <a:gridCol w="896100"/>
                <a:gridCol w="896100"/>
                <a:gridCol w="896100"/>
                <a:gridCol w="896100"/>
                <a:gridCol w="896100"/>
                <a:gridCol w="896100"/>
                <a:gridCol w="896100"/>
              </a:tblGrid>
              <a:tr h="273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rwxr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xr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-x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root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root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69440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Jul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2012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ifconfig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73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파일 유형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링크수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사용자명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파일크기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연도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73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1700808"/>
            <a:ext cx="8229600" cy="4680520"/>
          </a:xfrm>
        </p:spPr>
        <p:txBody>
          <a:bodyPr>
            <a:normAutofit fontScale="92500"/>
          </a:bodyPr>
          <a:lstStyle/>
          <a:p>
            <a:r>
              <a:rPr lang="en-US" altLang="ko-KR" b="1" dirty="0" err="1" smtClean="0"/>
              <a:t>awk</a:t>
            </a:r>
            <a:r>
              <a:rPr lang="en-US" altLang="ko-KR" b="1" dirty="0" smtClean="0"/>
              <a:t> [-F </a:t>
            </a:r>
            <a:r>
              <a:rPr lang="ko-KR" altLang="en-US" b="1" dirty="0" smtClean="0"/>
              <a:t>필드 </a:t>
            </a:r>
            <a:r>
              <a:rPr lang="ko-KR" altLang="en-US" b="1" dirty="0" err="1" smtClean="0"/>
              <a:t>구문자</a:t>
            </a:r>
            <a:r>
              <a:rPr lang="en-US" altLang="ko-KR" b="1" dirty="0" smtClean="0"/>
              <a:t>] ‘pattern{action}’ filename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err="1"/>
              <a:t>awk</a:t>
            </a:r>
            <a:r>
              <a:rPr lang="en-US" altLang="ko-KR" b="1" dirty="0"/>
              <a:t> –f </a:t>
            </a:r>
            <a:r>
              <a:rPr lang="en-US" altLang="ko-KR" b="1" dirty="0" err="1"/>
              <a:t>awk</a:t>
            </a:r>
            <a:r>
              <a:rPr lang="en-US" altLang="ko-KR" b="1" dirty="0"/>
              <a:t> </a:t>
            </a:r>
            <a:r>
              <a:rPr lang="ko-KR" altLang="en-US" b="1" dirty="0"/>
              <a:t>스크립트파일 </a:t>
            </a:r>
            <a:r>
              <a:rPr lang="en-US" altLang="ko-KR" b="1" dirty="0"/>
              <a:t>filename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529732"/>
            <a:ext cx="6431090" cy="1763364"/>
          </a:xfrm>
          <a:prstGeom prst="rect">
            <a:avLst/>
          </a:prstGeom>
          <a:noFill/>
          <a:ln w="381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7226332" cy="786023"/>
          </a:xfrm>
          <a:prstGeom prst="rect">
            <a:avLst/>
          </a:prstGeom>
          <a:noFill/>
          <a:ln w="381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87" y="4935103"/>
            <a:ext cx="7175621" cy="456400"/>
          </a:xfrm>
          <a:prstGeom prst="rect">
            <a:avLst/>
          </a:prstGeom>
          <a:noFill/>
          <a:ln w="381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dirty="0" smtClean="0"/>
              <a:t>Pattern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BEGIN , END , expression , /re/</a:t>
            </a:r>
          </a:p>
          <a:p>
            <a:pPr marL="0" indent="0">
              <a:buNone/>
            </a:pPr>
            <a:r>
              <a:rPr lang="en-US" altLang="ko-KR" dirty="0" smtClean="0"/>
              <a:t>compound-pattern ,  ( pattern1, pattern2 )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99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84521"/>
              </p:ext>
            </p:extLst>
          </p:nvPr>
        </p:nvGraphicFramePr>
        <p:xfrm>
          <a:off x="2843807" y="2852936"/>
          <a:ext cx="3888433" cy="3159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554"/>
                <a:gridCol w="3065879"/>
              </a:tblGrid>
              <a:tr h="10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==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값이 일치</a:t>
                      </a:r>
                      <a:endParaRPr lang="en-US" altLang="ko-KR" sz="1400" dirty="0" smtClean="0"/>
                    </a:p>
                  </a:txBody>
                  <a:tcPr marL="79083" marR="79083" marT="39542" marB="39542"/>
                </a:tc>
              </a:tr>
              <a:tr h="32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!==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값이 불일치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</a:tr>
              <a:tr h="32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&gt;=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값이 같거나 큼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</a:tr>
              <a:tr h="32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&gt;,&gt;=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크다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크거나 같다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</a:tr>
              <a:tr h="301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&lt;=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값이 같거나 작음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</a:tr>
              <a:tr h="32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&lt;,&lt;=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작다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작거나 같음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</a:tr>
              <a:tr h="32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~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정규식 사용해 해당필드 찾음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</a:tr>
              <a:tr h="32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!~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정규식에 해당되지 않는 필드를 찾음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</a:tr>
              <a:tr h="32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r>
                        <a:rPr lang="en-US" altLang="ko-KR" sz="1400" baseline="0" dirty="0" smtClean="0"/>
                        <a:t> &amp;&amp; B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A,B </a:t>
                      </a:r>
                      <a:r>
                        <a:rPr lang="ko-KR" altLang="en-US" sz="1400" dirty="0" smtClean="0"/>
                        <a:t>조건 모두 해당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</a:tr>
              <a:tr h="32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 || B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A,B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조건 중 하나 해당</a:t>
                      </a:r>
                      <a:endParaRPr lang="ko-KR" altLang="en-US" sz="1400" dirty="0"/>
                    </a:p>
                  </a:txBody>
                  <a:tcPr marL="79083" marR="79083" marT="39542" marB="3954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5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xargs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2204864"/>
            <a:ext cx="822960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ls, find, cat…  | </a:t>
            </a:r>
            <a:r>
              <a:rPr lang="en-US" altLang="ko-KR" b="1" dirty="0" err="1" smtClean="0">
                <a:solidFill>
                  <a:srgbClr val="92D050"/>
                </a:solidFill>
              </a:rPr>
              <a:t>xargs</a:t>
            </a:r>
            <a:r>
              <a:rPr lang="en-US" altLang="ko-KR" b="1" dirty="0" smtClean="0"/>
              <a:t> [option] [</a:t>
            </a:r>
            <a:r>
              <a:rPr lang="ko-KR" altLang="en-US" b="1" dirty="0" smtClean="0"/>
              <a:t>명령어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option</a:t>
            </a:r>
          </a:p>
          <a:p>
            <a:pPr lvl="0"/>
            <a:r>
              <a:rPr lang="en-US" altLang="ko-KR" sz="2000" dirty="0" smtClean="0"/>
              <a:t>-a . </a:t>
            </a:r>
            <a:r>
              <a:rPr lang="ko" altLang="ko-KR" sz="2000" dirty="0">
                <a:latin typeface="HeadLineA"/>
                <a:ea typeface="HeadLineA"/>
                <a:cs typeface="HeadLineA"/>
                <a:sym typeface="HeadLineA"/>
              </a:rPr>
              <a:t>표준 입력이 아닌 파일로부터 입력 문자열을 </a:t>
            </a:r>
            <a:r>
              <a:rPr lang="ko" altLang="ko-KR" sz="2000" dirty="0" smtClean="0">
                <a:latin typeface="HeadLineA"/>
                <a:ea typeface="HeadLineA"/>
                <a:cs typeface="HeadLineA"/>
                <a:sym typeface="HeadLineA"/>
              </a:rPr>
              <a:t>읽음</a:t>
            </a:r>
            <a:endParaRPr lang="en-US" altLang="ko-KR" sz="2000" dirty="0" smtClean="0"/>
          </a:p>
          <a:p>
            <a:pPr lvl="0"/>
            <a:r>
              <a:rPr lang="en-US" altLang="ko-KR" sz="2000" dirty="0" smtClean="0"/>
              <a:t>-s. </a:t>
            </a:r>
            <a:r>
              <a:rPr lang="ko" altLang="ko-KR" sz="2000" dirty="0">
                <a:latin typeface="HeadLineA"/>
                <a:ea typeface="HeadLineA"/>
                <a:cs typeface="HeadLineA"/>
                <a:sym typeface="HeadLineA"/>
              </a:rPr>
              <a:t>명령 행의 최대 문자 크기 </a:t>
            </a:r>
            <a:r>
              <a:rPr lang="ko" altLang="ko-KR" sz="2000" dirty="0" smtClean="0">
                <a:latin typeface="HeadLineA"/>
                <a:ea typeface="HeadLineA"/>
                <a:cs typeface="HeadLineA"/>
                <a:sym typeface="HeadLineA"/>
              </a:rPr>
              <a:t>지정</a:t>
            </a:r>
            <a:endParaRPr lang="en-US" altLang="ko-KR" sz="2000" dirty="0" smtClean="0"/>
          </a:p>
          <a:p>
            <a:pPr lvl="0"/>
            <a:r>
              <a:rPr lang="en-US" altLang="ko-KR" sz="2000" dirty="0" smtClean="0"/>
              <a:t>-p. </a:t>
            </a:r>
            <a:r>
              <a:rPr lang="ko" altLang="ko-KR" sz="2000" dirty="0">
                <a:latin typeface="HeadLineA"/>
                <a:ea typeface="HeadLineA"/>
                <a:cs typeface="HeadLineA"/>
                <a:sym typeface="HeadLineA"/>
              </a:rPr>
              <a:t>명령 행 실행때 마다 사용자에게 확인 </a:t>
            </a:r>
            <a:r>
              <a:rPr lang="ko" altLang="ko-KR" sz="2000" dirty="0" smtClean="0">
                <a:latin typeface="HeadLineA"/>
                <a:ea typeface="HeadLineA"/>
                <a:cs typeface="HeadLineA"/>
                <a:sym typeface="HeadLineA"/>
              </a:rPr>
              <a:t>요청</a:t>
            </a:r>
            <a:endParaRPr lang="en-US" altLang="ko-KR" sz="2000" dirty="0" smtClean="0"/>
          </a:p>
          <a:p>
            <a:pPr lvl="0"/>
            <a:r>
              <a:rPr lang="en-US" altLang="ko-KR" sz="2000" dirty="0" smtClean="0"/>
              <a:t>-x. </a:t>
            </a:r>
            <a:r>
              <a:rPr lang="ko" altLang="ko-KR" sz="2000" dirty="0">
                <a:latin typeface="HeadLineA"/>
                <a:ea typeface="HeadLineA"/>
                <a:cs typeface="HeadLineA"/>
                <a:sym typeface="HeadLineA"/>
              </a:rPr>
              <a:t>-s 옵션 지정 크기보다 클 경우 xargs 종료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19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wc</a:t>
            </a:r>
            <a:r>
              <a:rPr lang="en-US" altLang="ko-KR" dirty="0" smtClean="0"/>
              <a:t> &amp;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2204864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ko-KR" sz="2600" b="1" dirty="0" err="1" smtClean="0">
                <a:solidFill>
                  <a:srgbClr val="92D050"/>
                </a:solidFill>
              </a:rPr>
              <a:t>wc</a:t>
            </a:r>
            <a:r>
              <a:rPr lang="en-US" altLang="ko-KR" sz="2600" b="1" dirty="0" smtClean="0">
                <a:solidFill>
                  <a:srgbClr val="92D050"/>
                </a:solidFill>
              </a:rPr>
              <a:t> </a:t>
            </a:r>
            <a:r>
              <a:rPr lang="en-US" altLang="ko-KR" sz="2600" b="1" dirty="0" smtClean="0"/>
              <a:t>[-</a:t>
            </a:r>
            <a:r>
              <a:rPr lang="en-US" altLang="ko-KR" sz="2600" b="1" dirty="0" err="1" smtClean="0"/>
              <a:t>cwl</a:t>
            </a:r>
            <a:r>
              <a:rPr lang="en-US" altLang="ko-KR" sz="2600" b="1" dirty="0" smtClean="0"/>
              <a:t>] </a:t>
            </a:r>
            <a:r>
              <a:rPr lang="ko-KR" altLang="en-US" sz="2600" b="1" dirty="0" smtClean="0"/>
              <a:t>파일명</a:t>
            </a:r>
            <a:endParaRPr lang="en-US" altLang="ko-KR" sz="2600" b="1" dirty="0" smtClean="0"/>
          </a:p>
          <a:p>
            <a:pPr marL="0" lvl="1" indent="0">
              <a:buNone/>
            </a:pPr>
            <a:r>
              <a:rPr lang="en-US" altLang="ko-KR" dirty="0"/>
              <a:t>-c </a:t>
            </a:r>
            <a:r>
              <a:rPr lang="ko-KR" altLang="en-US" dirty="0"/>
              <a:t>문자 개수 출력</a:t>
            </a:r>
            <a:r>
              <a:rPr lang="en-US" altLang="ko-KR" dirty="0"/>
              <a:t>, -w </a:t>
            </a:r>
            <a:r>
              <a:rPr lang="ko-KR" altLang="en-US" dirty="0"/>
              <a:t>단어 개수 출력</a:t>
            </a:r>
            <a:r>
              <a:rPr lang="en-US" altLang="ko-KR" dirty="0"/>
              <a:t>, -l </a:t>
            </a:r>
            <a:r>
              <a:rPr lang="ko-KR" altLang="en-US" dirty="0"/>
              <a:t>행 수 </a:t>
            </a:r>
            <a:r>
              <a:rPr lang="ko-KR" altLang="en-US" dirty="0" smtClean="0"/>
              <a:t>출력</a:t>
            </a:r>
            <a:endParaRPr lang="en-US" altLang="ko-KR" sz="1200" dirty="0"/>
          </a:p>
          <a:p>
            <a:r>
              <a:rPr lang="en-US" altLang="ko-KR" sz="2600" b="1" dirty="0" smtClean="0">
                <a:solidFill>
                  <a:srgbClr val="92D050"/>
                </a:solidFill>
              </a:rPr>
              <a:t>read </a:t>
            </a:r>
            <a:r>
              <a:rPr lang="en-US" altLang="ko-KR" sz="2600" b="1" dirty="0" smtClean="0"/>
              <a:t>[option] </a:t>
            </a:r>
            <a:r>
              <a:rPr lang="ko-KR" altLang="en-US" sz="2600" b="1" dirty="0" err="1" smtClean="0"/>
              <a:t>변수명</a:t>
            </a:r>
            <a:endParaRPr lang="en-US" altLang="ko-KR" sz="2600" b="1" dirty="0" smtClean="0"/>
          </a:p>
          <a:p>
            <a:r>
              <a:rPr lang="en-US" altLang="ko-KR" sz="1800" dirty="0" smtClean="0"/>
              <a:t>$ REPLY </a:t>
            </a:r>
            <a:r>
              <a:rPr lang="ko-KR" altLang="en-US" sz="1800" dirty="0" err="1" smtClean="0"/>
              <a:t>변수값</a:t>
            </a:r>
            <a:r>
              <a:rPr lang="ko-KR" altLang="en-US" sz="1800" dirty="0" smtClean="0"/>
              <a:t> 확인</a:t>
            </a:r>
            <a:endParaRPr lang="en-US" altLang="ko-KR" sz="1800" dirty="0" smtClean="0"/>
          </a:p>
          <a:p>
            <a:r>
              <a:rPr lang="en-US" altLang="ko-KR" sz="1600" dirty="0" smtClean="0"/>
              <a:t>-a. </a:t>
            </a:r>
            <a:r>
              <a:rPr lang="ko-KR" altLang="en-US" sz="1600" dirty="0"/>
              <a:t>배열 변수 사용시 사용</a:t>
            </a:r>
            <a:endParaRPr lang="en-US" altLang="ko-KR" sz="1600" dirty="0" smtClean="0"/>
          </a:p>
          <a:p>
            <a:pPr marL="0" lvl="2" indent="0">
              <a:buNone/>
            </a:pPr>
            <a:r>
              <a:rPr lang="en-US" altLang="ko-KR" dirty="0" smtClean="0"/>
              <a:t>-p. </a:t>
            </a:r>
            <a:r>
              <a:rPr lang="ko-KR" altLang="en-US" dirty="0"/>
              <a:t>터미널로 변수 입력 받고자 할 때 출력할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marL="0" lvl="2" indent="0">
              <a:buNone/>
            </a:pPr>
            <a:r>
              <a:rPr lang="en-US" altLang="ko-KR" dirty="0" smtClean="0"/>
              <a:t>-s.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r>
              <a:rPr lang="ko-KR" altLang="en-US" dirty="0"/>
              <a:t>문자가 보이지 않도록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0" lvl="2" indent="0">
              <a:buNone/>
            </a:pPr>
            <a:r>
              <a:rPr lang="en-US" altLang="ko-KR" dirty="0" smtClean="0"/>
              <a:t>-r.</a:t>
            </a:r>
            <a:r>
              <a:rPr lang="ko-KR" altLang="en-US" dirty="0"/>
              <a:t> </a:t>
            </a:r>
            <a:r>
              <a:rPr lang="ko-KR" altLang="en-US" dirty="0" err="1"/>
              <a:t>백슬래쉬</a:t>
            </a:r>
            <a:r>
              <a:rPr lang="ko-KR" altLang="en-US" dirty="0"/>
              <a:t> 문자를 이스케이프 문자열로 간주 </a:t>
            </a:r>
            <a:r>
              <a:rPr lang="en-US" altLang="ko-KR" dirty="0"/>
              <a:t>X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12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주어진 </a:t>
            </a:r>
            <a:r>
              <a:rPr lang="ko-KR" altLang="en-US" b="1" dirty="0" err="1" smtClean="0"/>
              <a:t>조건식</a:t>
            </a:r>
            <a:r>
              <a:rPr lang="ko-KR" altLang="en-US" b="1" dirty="0" smtClean="0"/>
              <a:t> 평가하는 내장 명령어</a:t>
            </a:r>
            <a:endParaRPr lang="en-US" altLang="ko-KR" b="1" dirty="0"/>
          </a:p>
          <a:p>
            <a:r>
              <a:rPr lang="en-US" altLang="ko-KR" dirty="0" smtClean="0"/>
              <a:t>true = 0 </a:t>
            </a:r>
            <a:r>
              <a:rPr lang="ko-KR" altLang="en-US" dirty="0" smtClean="0"/>
              <a:t>반환  </a:t>
            </a:r>
            <a:r>
              <a:rPr lang="en-US" altLang="ko-KR" dirty="0" smtClean="0"/>
              <a:t>/  false = 1 </a:t>
            </a:r>
            <a:r>
              <a:rPr lang="ko-KR" altLang="en-US" dirty="0" smtClean="0"/>
              <a:t>반환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6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28" y="2116985"/>
            <a:ext cx="50387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16" y="404664"/>
            <a:ext cx="4032448" cy="6048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90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Microsoft YaHei Light"/>
        <a:ea typeface="Microsoft YaHei Light"/>
        <a:cs typeface=""/>
      </a:majorFont>
      <a:minorFont>
        <a:latin typeface="Microsoft YaHei Light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755</TotalTime>
  <Words>1014</Words>
  <Application>Microsoft Office PowerPoint</Application>
  <PresentationFormat>화면 슬라이드 쇼(4:3)</PresentationFormat>
  <Paragraphs>320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#!/bin/bash</vt:lpstr>
      <vt:lpstr>awk</vt:lpstr>
      <vt:lpstr>awk</vt:lpstr>
      <vt:lpstr>awk</vt:lpstr>
      <vt:lpstr>awk</vt:lpstr>
      <vt:lpstr>xargs</vt:lpstr>
      <vt:lpstr>wc &amp; read</vt:lpstr>
      <vt:lpstr>test</vt:lpstr>
      <vt:lpstr>PowerPoint 프레젠테이션</vt:lpstr>
      <vt:lpstr>declare = typeset</vt:lpstr>
      <vt:lpstr>exit/  true, false / set / unset</vt:lpstr>
      <vt:lpstr>popd / pushd / dirs</vt:lpstr>
      <vt:lpstr>sleep / time / source / nohup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Shell Script</dc:title>
  <dc:creator>KyeongSeo</dc:creator>
  <cp:lastModifiedBy>KyeongSeo</cp:lastModifiedBy>
  <cp:revision>61</cp:revision>
  <dcterms:created xsi:type="dcterms:W3CDTF">2016-04-15T06:29:24Z</dcterms:created>
  <dcterms:modified xsi:type="dcterms:W3CDTF">2016-04-19T05:05:44Z</dcterms:modified>
</cp:coreProperties>
</file>