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71" r:id="rId4"/>
    <p:sldId id="259" r:id="rId5"/>
    <p:sldId id="260" r:id="rId6"/>
    <p:sldId id="263" r:id="rId7"/>
    <p:sldId id="265" r:id="rId8"/>
    <p:sldId id="261" r:id="rId9"/>
    <p:sldId id="262" r:id="rId10"/>
    <p:sldId id="266" r:id="rId11"/>
    <p:sldId id="270" r:id="rId12"/>
    <p:sldId id="267" r:id="rId13"/>
    <p:sldId id="268" r:id="rId14"/>
    <p:sldId id="306" r:id="rId15"/>
    <p:sldId id="307" r:id="rId16"/>
    <p:sldId id="278" r:id="rId17"/>
    <p:sldId id="308" r:id="rId18"/>
    <p:sldId id="280" r:id="rId19"/>
    <p:sldId id="272" r:id="rId20"/>
    <p:sldId id="281" r:id="rId21"/>
    <p:sldId id="282" r:id="rId22"/>
    <p:sldId id="284" r:id="rId23"/>
    <p:sldId id="286" r:id="rId24"/>
    <p:sldId id="289" r:id="rId25"/>
    <p:sldId id="290" r:id="rId26"/>
    <p:sldId id="292" r:id="rId27"/>
    <p:sldId id="291" r:id="rId28"/>
    <p:sldId id="309" r:id="rId29"/>
    <p:sldId id="275" r:id="rId30"/>
    <p:sldId id="299" r:id="rId31"/>
    <p:sldId id="288" r:id="rId32"/>
    <p:sldId id="302" r:id="rId33"/>
    <p:sldId id="303" r:id="rId34"/>
    <p:sldId id="305" r:id="rId35"/>
    <p:sldId id="310" r:id="rId36"/>
    <p:sldId id="31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0" autoAdjust="0"/>
  </p:normalViewPr>
  <p:slideViewPr>
    <p:cSldViewPr>
      <p:cViewPr varScale="1">
        <p:scale>
          <a:sx n="91" d="100"/>
          <a:sy n="91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ㅣ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9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89E17241-7B83-4EE5-9628-E76EB875529D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620015D-9AA0-4E8F-BB3E-4D5A5E86258C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8837F08-E420-4692-A3D1-9968138FB6ED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0161587-6E7D-46AF-BEA4-96C866295EA0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659F92E7-841F-428B-B3C2-D05602AC9C01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C974C-CEDF-4709-BC5D-570093D9A8B2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FC63A4F-9031-4223-8A4A-3A578F0BE0A6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541334B-5E88-4248-B45C-D53D777736AE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993383B-F4B0-4519-92EB-23FFFE500AE1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D74C3-5EC5-4A2F-A369-CAFA85CEFF9A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3CE3064-C61C-4FE8-8E7C-17C50B6286FC}" type="datetime1">
              <a:rPr lang="ko-KR" altLang="en-US" smtClean="0"/>
              <a:pPr/>
              <a:t>2017-03-12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ML5_chapter02.ppt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문서의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기타 문서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‘&lt;’ </a:t>
            </a:r>
            <a:r>
              <a:rPr lang="ko-KR" altLang="en-US" dirty="0" smtClean="0"/>
              <a:t>문자나 </a:t>
            </a:r>
            <a:r>
              <a:rPr lang="en-US" altLang="ko-KR" dirty="0" smtClean="0"/>
              <a:t>‘&gt;’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따옴표 등은 특별한 목적이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엔티티</a:t>
            </a:r>
            <a:r>
              <a:rPr lang="en-US" altLang="ko-KR" dirty="0" smtClean="0"/>
              <a:t>(entity) </a:t>
            </a:r>
            <a:r>
              <a:rPr lang="ko-KR" altLang="en-US" dirty="0" smtClean="0"/>
              <a:t>코드로 표현 </a:t>
            </a:r>
            <a:r>
              <a:rPr lang="en-US" altLang="ko-KR" dirty="0" smtClean="0"/>
              <a:t>--- &amp;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공백</a:t>
            </a:r>
            <a:r>
              <a:rPr lang="en-US" altLang="ko-KR" dirty="0" smtClean="0"/>
              <a:t>  &lt;   &gt;    “   &amp;    </a:t>
            </a:r>
            <a:r>
              <a:rPr lang="en-US" altLang="ko-KR" dirty="0" smtClean="0">
                <a:latin typeface="맑은 고딕"/>
                <a:ea typeface="맑은 고딕"/>
              </a:rPr>
              <a:t>⇒</a:t>
            </a:r>
            <a:r>
              <a:rPr lang="en-US" altLang="ko-KR" dirty="0" smtClean="0"/>
              <a:t>    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 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 &amp;</a:t>
            </a:r>
            <a:r>
              <a:rPr lang="en-US" altLang="ko-KR" dirty="0" err="1" smtClean="0"/>
              <a:t>quot</a:t>
            </a:r>
            <a:r>
              <a:rPr lang="en-US" altLang="ko-KR" dirty="0" smtClean="0"/>
              <a:t>;  &amp;amp;</a:t>
            </a:r>
          </a:p>
          <a:p>
            <a:pPr lvl="1"/>
            <a:r>
              <a:rPr lang="ko-KR" altLang="en-US" dirty="0" smtClean="0"/>
              <a:t>키보드에서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못하는 문자는 </a:t>
            </a:r>
            <a:r>
              <a:rPr lang="en-US" altLang="ko-KR" dirty="0" smtClean="0"/>
              <a:t>&amp;#</a:t>
            </a:r>
            <a:r>
              <a:rPr lang="ko-KR" altLang="en-US" dirty="0" smtClean="0"/>
              <a:t>문자코드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ko-KR" dirty="0" smtClean="0"/>
              <a:t>ⓒ</a:t>
            </a:r>
            <a:r>
              <a:rPr lang="en-US" altLang="ko-KR" dirty="0" smtClean="0"/>
              <a:t>   </a:t>
            </a:r>
            <a:r>
              <a:rPr lang="ko-KR" altLang="ko-KR" dirty="0" smtClean="0"/>
              <a:t>￠ </a:t>
            </a:r>
            <a:r>
              <a:rPr lang="en-US" altLang="ko-KR" dirty="0" smtClean="0"/>
              <a:t>   </a:t>
            </a:r>
            <a:r>
              <a:rPr lang="ko-KR" altLang="ko-KR" dirty="0" smtClean="0"/>
              <a:t>￡</a:t>
            </a:r>
            <a:r>
              <a:rPr lang="en-US" altLang="ko-KR" dirty="0" smtClean="0"/>
              <a:t>   </a:t>
            </a:r>
            <a:r>
              <a:rPr lang="ko-KR" altLang="ko-KR" dirty="0" smtClean="0"/>
              <a:t>￥ </a:t>
            </a:r>
            <a:r>
              <a:rPr lang="en-US" altLang="ko-KR" dirty="0" smtClean="0"/>
              <a:t>  </a:t>
            </a:r>
            <a:r>
              <a:rPr lang="en-US" altLang="ko-KR" dirty="0" smtClean="0">
                <a:latin typeface="맑은 고딕"/>
              </a:rPr>
              <a:t>⇒</a:t>
            </a:r>
            <a:r>
              <a:rPr lang="en-US" altLang="ko-KR" dirty="0" smtClean="0"/>
              <a:t>  &amp;#169;  &amp;#x00a2;  &amp;#x00a3;  &amp;#x00a5;</a:t>
            </a:r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설명문</a:t>
            </a:r>
            <a:r>
              <a:rPr lang="en-US" altLang="ko-KR" dirty="0"/>
              <a:t> </a:t>
            </a:r>
            <a:r>
              <a:rPr lang="en-US" altLang="ko-KR" dirty="0" smtClean="0"/>
              <a:t>&lt;!-- </a:t>
            </a:r>
            <a:r>
              <a:rPr lang="ko-KR" altLang="ko-KR" dirty="0" smtClean="0"/>
              <a:t>설명문은 이렇게 작성</a:t>
            </a:r>
            <a:r>
              <a:rPr lang="en-US" altLang="ko-KR" dirty="0" smtClean="0"/>
              <a:t> --&gt;</a:t>
            </a:r>
            <a:endParaRPr lang="ko-KR" altLang="ko-KR" dirty="0" smtClean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591807"/>
            <a:ext cx="734481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 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인코딩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&lt;meta charset="UTF-8</a:t>
            </a:r>
            <a:r>
              <a:rPr lang="en-US" altLang="ko-KR" sz="1600" dirty="0" smtClean="0"/>
              <a:t>"&gt;</a:t>
            </a:r>
            <a:r>
              <a:rPr lang="ko-KR" altLang="en-US" sz="1600" dirty="0" smtClean="0"/>
              <a:t>에서 한글 깨질 때</a:t>
            </a:r>
            <a:endParaRPr lang="ko-KR" altLang="ko-KR" sz="1600" dirty="0"/>
          </a:p>
          <a:p>
            <a:pPr fontAlgn="base"/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문서 작성기에서 파일의 문자 인코딩도 </a:t>
            </a:r>
            <a:r>
              <a:rPr lang="en-US" altLang="ko-KR" sz="1600" dirty="0" smtClean="0"/>
              <a:t>UTF-8</a:t>
            </a:r>
            <a:r>
              <a:rPr lang="ko-KR" altLang="en-US" sz="1600" dirty="0" smtClean="0"/>
              <a:t>로 설정하거나</a:t>
            </a:r>
            <a:r>
              <a:rPr lang="en-US" altLang="ko-KR" sz="1600" dirty="0" smtClean="0"/>
              <a:t>,</a:t>
            </a:r>
          </a:p>
          <a:p>
            <a:pPr fontAlgn="base"/>
            <a:r>
              <a:rPr lang="en-US" altLang="ko-KR" sz="1600" dirty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meta </a:t>
            </a:r>
            <a:r>
              <a:rPr lang="en-US" altLang="ko-KR" sz="1600" dirty="0" smtClean="0"/>
              <a:t>http-</a:t>
            </a:r>
            <a:r>
              <a:rPr lang="en-US" altLang="ko-KR" sz="1600" dirty="0" err="1" smtClean="0"/>
              <a:t>equiv</a:t>
            </a:r>
            <a:r>
              <a:rPr lang="en-US" altLang="ko-KR" sz="1600" dirty="0" smtClean="0"/>
              <a:t>=“Content-Type” content=“text/html” charset</a:t>
            </a:r>
            <a:r>
              <a:rPr lang="en-US" altLang="ko-KR" sz="1600" dirty="0"/>
              <a:t>="UTF-8</a:t>
            </a:r>
            <a:r>
              <a:rPr lang="en-US" altLang="ko-KR" sz="1600" dirty="0" smtClean="0"/>
              <a:t>"&gt;</a:t>
            </a:r>
            <a:r>
              <a:rPr lang="ko-KR" altLang="en-US" sz="1600" dirty="0" smtClean="0"/>
              <a:t>로 설정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179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단락의 제목과 줄</a:t>
            </a:r>
            <a:endParaRPr lang="en-US" altLang="ko-KR" dirty="0" smtClean="0"/>
          </a:p>
          <a:p>
            <a:r>
              <a:rPr lang="en-US" altLang="ko-KR" dirty="0" smtClean="0"/>
              <a:t>2.2.2 </a:t>
            </a:r>
            <a:r>
              <a:rPr lang="ko-KR" altLang="en-US" dirty="0" smtClean="0"/>
              <a:t>단락 꾸미기</a:t>
            </a:r>
            <a:endParaRPr lang="en-US" altLang="ko-KR" dirty="0" smtClean="0"/>
          </a:p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단락과 텍스트 꾸미기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2.2.1 </a:t>
            </a:r>
            <a:r>
              <a:rPr lang="ko-KR" altLang="en-US" smtClean="0"/>
              <a:t>단락의 제목과 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(Headline) : &lt;h1&gt; ~ &lt;h6&gt;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&lt;H1&gt;</a:t>
            </a:r>
            <a:r>
              <a:rPr lang="ko-KR" altLang="en-US" dirty="0" smtClean="0"/>
              <a:t>이 제일 큰 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굵은 글자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띄운다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단락</a:t>
            </a:r>
            <a:r>
              <a:rPr lang="en-US" altLang="ko-KR" dirty="0" smtClean="0"/>
              <a:t>(Paragraph): &lt;p&gt;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문서에서 가장 기본적인 구</a:t>
            </a:r>
            <a:r>
              <a:rPr lang="ko-KR" altLang="en-US" dirty="0" smtClean="0"/>
              <a:t>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줄간격</a:t>
            </a:r>
            <a:r>
              <a:rPr lang="ko-KR" altLang="en-US" dirty="0" smtClean="0"/>
              <a:t> 띄운다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줄 바꿈</a:t>
            </a:r>
            <a:r>
              <a:rPr lang="en-US" altLang="ko-KR" dirty="0" smtClean="0"/>
              <a:t>(Line Break):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단락 내에서 줄만 바꾸고자 할 때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단독 태그 형태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608512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h1&gt;&amp;lt;H1&amp;gt;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1</a:t>
            </a:r>
            <a:r>
              <a:rPr lang="ko-KR" altLang="ko-KR" sz="1400" dirty="0"/>
              <a:t>호</a:t>
            </a:r>
            <a:r>
              <a:rPr lang="en-US" altLang="ko-KR" sz="1400" dirty="0"/>
              <a:t>&lt;/h1&gt;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h2&gt;&amp;lt;H2&amp;gt;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2</a:t>
            </a:r>
            <a:r>
              <a:rPr lang="ko-KR" altLang="ko-KR" sz="1400" dirty="0"/>
              <a:t>호</a:t>
            </a:r>
            <a:r>
              <a:rPr lang="en-US" altLang="ko-KR" sz="1400" dirty="0"/>
              <a:t>&lt;/h2&gt;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h3&gt;&amp;lt;H3&amp;gt;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3</a:t>
            </a:r>
            <a:r>
              <a:rPr lang="ko-KR" altLang="ko-KR" sz="1400" dirty="0"/>
              <a:t>호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h4&gt;&amp;lt;H4&amp;gt;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4</a:t>
            </a:r>
            <a:r>
              <a:rPr lang="ko-KR" altLang="ko-KR" sz="1400" dirty="0"/>
              <a:t>호</a:t>
            </a:r>
            <a:r>
              <a:rPr lang="en-US" altLang="ko-KR" sz="1400" dirty="0"/>
              <a:t>&lt;/h4&gt;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h5&gt;&amp;lt;H5&amp;gt;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5</a:t>
            </a:r>
            <a:r>
              <a:rPr lang="ko-KR" altLang="ko-KR" sz="1400" dirty="0"/>
              <a:t>호</a:t>
            </a:r>
            <a:r>
              <a:rPr lang="en-US" altLang="ko-KR" sz="1400" dirty="0"/>
              <a:t>&lt;/h5&gt;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h6&gt;&amp;lt;H6&amp;gt;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6</a:t>
            </a:r>
            <a:r>
              <a:rPr lang="ko-KR" altLang="ko-KR" sz="1400" dirty="0"/>
              <a:t>호</a:t>
            </a:r>
            <a:r>
              <a:rPr lang="en-US" altLang="ko-KR" sz="1400" dirty="0"/>
              <a:t>&lt;/h6&gt;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p&gt;</a:t>
            </a:r>
            <a:r>
              <a:rPr lang="ko-KR" altLang="ko-KR" sz="1400" dirty="0"/>
              <a:t>단락은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lt;p&amp;gt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요소로 표현한다</a:t>
            </a:r>
            <a:r>
              <a:rPr lang="en-US" altLang="ko-KR" sz="1400" dirty="0"/>
              <a:t>.</a:t>
            </a:r>
            <a:r>
              <a:rPr lang="en-US" altLang="ko-KR" sz="1400" dirty="0">
                <a:solidFill>
                  <a:srgbClr val="FF0000"/>
                </a:solidFill>
              </a:rPr>
              <a:t>&lt;/p&gt;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p&gt;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lt;p&amp;gt</a:t>
            </a:r>
            <a:r>
              <a:rPr lang="en-US" altLang="ko-KR" sz="1400" dirty="0"/>
              <a:t>;</a:t>
            </a:r>
            <a:r>
              <a:rPr lang="ko-KR" altLang="ko-KR" sz="1400" dirty="0"/>
              <a:t>요소는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단락이 끝나면 구분을 위하여 </a:t>
            </a:r>
            <a:r>
              <a:rPr lang="ko-KR" altLang="ko-KR" sz="1400" dirty="0" err="1"/>
              <a:t>줄간격을</a:t>
            </a:r>
            <a:r>
              <a:rPr lang="ko-KR" altLang="ko-KR" sz="1400" dirty="0"/>
              <a:t> 띄우지만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ko-KR" altLang="ko-KR" sz="1400" dirty="0" smtClean="0"/>
              <a:t>단순 </a:t>
            </a:r>
            <a:r>
              <a:rPr lang="ko-KR" altLang="ko-KR" sz="1400" dirty="0" err="1"/>
              <a:t>줄바꿈인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lt;br&amp;gt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요소는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 err="1"/>
              <a:t>줄간격을</a:t>
            </a:r>
            <a:r>
              <a:rPr lang="ko-KR" altLang="ko-KR" sz="1400" dirty="0"/>
              <a:t> 띄우지 않는다</a:t>
            </a:r>
            <a:r>
              <a:rPr lang="en-US" altLang="ko-KR" sz="1400" dirty="0"/>
              <a:t>.</a:t>
            </a:r>
            <a:r>
              <a:rPr lang="en-US" altLang="ko-KR" sz="1400" dirty="0">
                <a:solidFill>
                  <a:srgbClr val="FF0000"/>
                </a:solidFill>
              </a:rPr>
              <a:t>&lt;/p&gt;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96343"/>
            <a:ext cx="423540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단락 꾸미기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가로줄</a:t>
            </a:r>
            <a:r>
              <a:rPr lang="en-US" altLang="ko-KR" dirty="0"/>
              <a:t>(Horizontal Line): 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문단 </a:t>
            </a:r>
            <a:r>
              <a:rPr lang="ko-KR" altLang="ko-KR" dirty="0" smtClean="0"/>
              <a:t>간 </a:t>
            </a:r>
            <a:r>
              <a:rPr lang="ko-KR" altLang="ko-KR" dirty="0"/>
              <a:t>혹은 내용 사이에 구분을 확실히 하고자 할 때 </a:t>
            </a:r>
            <a:endParaRPr lang="en-US" altLang="ko-KR" dirty="0" smtClean="0"/>
          </a:p>
          <a:p>
            <a:pPr marL="1771650" lvl="4" indent="0">
              <a:buNone/>
            </a:pPr>
            <a:endParaRPr lang="en-US" altLang="ko-KR" dirty="0" smtClean="0"/>
          </a:p>
          <a:p>
            <a:r>
              <a:rPr lang="ko-KR" altLang="ko-KR" dirty="0"/>
              <a:t>작성된 형식 유지</a:t>
            </a:r>
            <a:r>
              <a:rPr lang="en-US" altLang="ko-KR" dirty="0"/>
              <a:t>(Pre-formatted Text): &lt;pre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 smtClean="0"/>
              <a:t>화면에 </a:t>
            </a:r>
            <a:r>
              <a:rPr lang="ko-KR" altLang="ko-KR" dirty="0"/>
              <a:t>입력한 상태 그대로 보이고자 할 </a:t>
            </a:r>
            <a:r>
              <a:rPr lang="ko-KR" altLang="ko-KR" dirty="0" smtClean="0"/>
              <a:t>때</a:t>
            </a:r>
            <a:endParaRPr lang="en-US" altLang="ko-KR" dirty="0" smtClean="0"/>
          </a:p>
          <a:p>
            <a:pPr lvl="1"/>
            <a:r>
              <a:rPr lang="ko-KR" altLang="ko-KR" dirty="0"/>
              <a:t>공백문자</a:t>
            </a:r>
            <a:r>
              <a:rPr lang="en-US" altLang="ko-KR" dirty="0"/>
              <a:t>(whitespace character</a:t>
            </a:r>
            <a:r>
              <a:rPr lang="en-US" altLang="ko-KR" dirty="0" smtClean="0"/>
              <a:t>): </a:t>
            </a:r>
            <a:r>
              <a:rPr lang="ko-KR" altLang="ko-KR" dirty="0" smtClean="0"/>
              <a:t>빈칸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탭</a:t>
            </a:r>
            <a:r>
              <a:rPr lang="en-US" altLang="ko-KR" dirty="0"/>
              <a:t>, </a:t>
            </a:r>
            <a:r>
              <a:rPr lang="ko-KR" altLang="ko-KR" dirty="0" err="1" smtClean="0"/>
              <a:t>줄바꿈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/>
              <a:t>단락 인용</a:t>
            </a:r>
            <a:r>
              <a:rPr lang="en-US" altLang="ko-KR" dirty="0"/>
              <a:t>(Block Quotation): &lt;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/>
              <a:t>다른 글의 내용을 단락 단위로 </a:t>
            </a:r>
            <a:r>
              <a:rPr lang="ko-KR" altLang="ko-KR" dirty="0" smtClean="0"/>
              <a:t>인용</a:t>
            </a:r>
            <a:r>
              <a:rPr lang="ko-KR" altLang="en-US" dirty="0" smtClean="0"/>
              <a:t>하여 포함시킬 때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/>
              <a:t>들여쓰기로 구분하여 </a:t>
            </a:r>
            <a:r>
              <a:rPr lang="ko-KR" altLang="ko-KR" dirty="0" smtClean="0"/>
              <a:t>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단락 꾸미기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824536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가로줄</a:t>
            </a:r>
            <a:r>
              <a:rPr lang="en-US" altLang="ko-KR" sz="1400" dirty="0"/>
              <a:t>(Horizontal Line) &amp;</a:t>
            </a:r>
            <a:r>
              <a:rPr lang="en-US" altLang="ko-KR" sz="1400" dirty="0" err="1"/>
              <a:t>lt;hr&amp;gt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가로줄은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lt;hr&amp;gt</a:t>
            </a:r>
            <a:r>
              <a:rPr lang="en-US" altLang="ko-KR" sz="1400" dirty="0"/>
              <a:t>;</a:t>
            </a:r>
            <a:r>
              <a:rPr lang="ko-KR" altLang="ko-KR" sz="1400" dirty="0"/>
              <a:t>요소를 이용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 /&gt;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자동으로 줄 바뀐다</a:t>
            </a: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형식 유지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lt;pre&amp;gt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pre&gt;&amp;</a:t>
            </a:r>
            <a:r>
              <a:rPr lang="en-US" altLang="ko-KR" sz="1400" dirty="0" err="1">
                <a:solidFill>
                  <a:srgbClr val="FF0000"/>
                </a:solidFill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</a:rPr>
              <a:t>;  p  r  e  </a:t>
            </a:r>
            <a:r>
              <a:rPr lang="ko-KR" altLang="ko-KR" sz="1400" dirty="0">
                <a:solidFill>
                  <a:srgbClr val="FF0000"/>
                </a:solidFill>
              </a:rPr>
              <a:t>요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ko-KR" sz="1400" dirty="0">
                <a:solidFill>
                  <a:srgbClr val="FF0000"/>
                </a:solidFill>
              </a:rPr>
              <a:t>소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ko-KR" sz="1400" dirty="0">
                <a:solidFill>
                  <a:srgbClr val="FF0000"/>
                </a:solidFill>
              </a:rPr>
              <a:t>는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ko-KR" sz="1400" dirty="0">
                <a:solidFill>
                  <a:srgbClr val="FF0000"/>
                </a:solidFill>
              </a:rPr>
              <a:t>공백문자를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ko-KR" sz="1400" dirty="0" smtClean="0">
                <a:solidFill>
                  <a:srgbClr val="FF0000"/>
                </a:solidFill>
              </a:rPr>
              <a:t>입력한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ko-KR" sz="1400" dirty="0">
                <a:solidFill>
                  <a:srgbClr val="FF0000"/>
                </a:solidFill>
              </a:rPr>
              <a:t>그대로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ko-KR" altLang="ko-KR" sz="1400" dirty="0" smtClean="0">
                <a:solidFill>
                  <a:srgbClr val="FF0000"/>
                </a:solidFill>
              </a:rPr>
              <a:t>화면에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</a:t>
            </a:r>
            <a:r>
              <a:rPr lang="ko-KR" altLang="ko-KR" sz="1400" dirty="0">
                <a:solidFill>
                  <a:srgbClr val="FF0000"/>
                </a:solidFill>
              </a:rPr>
              <a:t>출력한다</a:t>
            </a:r>
            <a:r>
              <a:rPr lang="en-US" altLang="ko-KR" sz="1400" dirty="0">
                <a:solidFill>
                  <a:srgbClr val="FF0000"/>
                </a:solidFill>
              </a:rPr>
              <a:t>.&lt;/pre&gt;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단락인용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lt;blockquote&amp;gt</a:t>
            </a:r>
            <a:r>
              <a:rPr lang="en-US" altLang="ko-KR" sz="1400" dirty="0"/>
              <a:t>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 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다른 글의 내용을 인용하여 적을 때 사용한다</a:t>
            </a:r>
            <a:r>
              <a:rPr lang="en-US" altLang="ko-KR" sz="1400" dirty="0"/>
              <a:t>.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     </a:t>
            </a:r>
            <a:r>
              <a:rPr lang="ko-KR" altLang="ko-KR" sz="1400" dirty="0" smtClean="0"/>
              <a:t>인용된 </a:t>
            </a:r>
            <a:r>
              <a:rPr lang="ko-KR" altLang="ko-KR" sz="1400" dirty="0"/>
              <a:t>내용은 화면에서 들여쓰기를 한다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4166817" cy="2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ko-KR" dirty="0"/>
              <a:t>텍스트 일부의 성격이나 의미를 </a:t>
            </a:r>
            <a:r>
              <a:rPr lang="ko-KR" altLang="ko-KR" dirty="0" smtClean="0"/>
              <a:t>지정하고자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경우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/>
              <a:t>텍스트 강조</a:t>
            </a:r>
            <a:r>
              <a:rPr lang="en-US" altLang="ko-KR" dirty="0"/>
              <a:t>(Emphasis): 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기울여 표시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강한 강조</a:t>
            </a:r>
            <a:r>
              <a:rPr lang="en-US" altLang="ko-KR" dirty="0"/>
              <a:t>(Strong Emphasis): &lt;strong&gt;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진하게 표시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작은</a:t>
            </a:r>
            <a:r>
              <a:rPr lang="en-US" altLang="ko-KR" dirty="0"/>
              <a:t>(Small) </a:t>
            </a:r>
            <a:r>
              <a:rPr lang="ko-KR" altLang="ko-KR" dirty="0"/>
              <a:t>글자</a:t>
            </a:r>
            <a:r>
              <a:rPr lang="en-US" altLang="ko-KR" dirty="0"/>
              <a:t>: &lt;small&gt;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약간 작은 글씨로 </a:t>
            </a:r>
            <a:r>
              <a:rPr lang="ko-KR" altLang="en-US" dirty="0" smtClean="0"/>
              <a:t>표시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하이라이트 효과</a:t>
            </a:r>
            <a:r>
              <a:rPr lang="en-US" altLang="ko-KR" dirty="0" smtClean="0"/>
              <a:t>: &lt;mark&gt;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텍스트를 눈에 띄도록 </a:t>
            </a:r>
            <a:r>
              <a:rPr lang="ko-KR" altLang="ko-KR" dirty="0" err="1" smtClean="0"/>
              <a:t>마킹하고자</a:t>
            </a:r>
            <a:r>
              <a:rPr lang="ko-KR" altLang="ko-KR" dirty="0" smtClean="0"/>
              <a:t> 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형광펜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첨자</a:t>
            </a:r>
            <a:r>
              <a:rPr lang="en-US" altLang="ko-KR" dirty="0" smtClean="0"/>
              <a:t>(Subscript &amp; Superscript): &lt;sub&gt;, &lt;sup&gt;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] HTML5 </a:t>
            </a:r>
            <a:r>
              <a:rPr lang="ko-KR" altLang="ko-KR" dirty="0" err="1" smtClean="0"/>
              <a:t>비권장</a:t>
            </a:r>
            <a:r>
              <a:rPr lang="en-US" altLang="ko-KR" dirty="0" smtClean="0"/>
              <a:t>(deprecated)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</a:p>
          <a:p>
            <a:pPr lvl="1"/>
            <a:r>
              <a:rPr lang="ko-KR" altLang="ko-KR" dirty="0" smtClean="0"/>
              <a:t>요소로는 가급적 문서 구조나 의미가 있는 특성을 표현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문서의 출력 모양은 스타일시트를 사용하</a:t>
            </a:r>
            <a:r>
              <a:rPr lang="ko-KR" altLang="en-US" dirty="0" smtClean="0"/>
              <a:t>도록 권장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모양 관련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&lt;font&gt;,  &lt;center&gt;, &lt;u&gt;, &lt;b&gt;,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&lt;blink&gt; 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17181"/>
            <a:ext cx="842493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h2&gt;</a:t>
            </a:r>
            <a:r>
              <a:rPr lang="ko-KR" altLang="ko-KR" sz="1400" dirty="0"/>
              <a:t>다양한 텍스트 표현</a:t>
            </a:r>
            <a:r>
              <a:rPr lang="en-US" altLang="ko-KR" sz="1400" dirty="0"/>
              <a:t>&lt;/h2&gt;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</a:t>
            </a:r>
            <a:r>
              <a:rPr lang="ko-KR" altLang="ko-KR" sz="1400" dirty="0"/>
              <a:t>텍스트의 성격을 지정해 주는 </a:t>
            </a:r>
            <a:r>
              <a:rPr lang="en-US" altLang="ko-KR" sz="1400" dirty="0" err="1" smtClean="0"/>
              <a:t>em</a:t>
            </a:r>
            <a:r>
              <a:rPr lang="ko-KR" altLang="ko-KR" sz="1400" dirty="0"/>
              <a:t>요소로</a:t>
            </a:r>
            <a:r>
              <a:rPr lang="en-US" altLang="ko-KR" sz="1400" dirty="0"/>
              <a:t> &lt;&gt;</a:t>
            </a:r>
            <a:r>
              <a:rPr lang="ko-KR" altLang="ko-KR" sz="1400" dirty="0">
                <a:solidFill>
                  <a:srgbClr val="FF0000"/>
                </a:solidFill>
              </a:rPr>
              <a:t>강조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)&lt;/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&gt;, &lt;STRONG&gt;</a:t>
            </a:r>
            <a:r>
              <a:rPr lang="ko-KR" altLang="ko-KR" sz="1400" dirty="0">
                <a:solidFill>
                  <a:srgbClr val="FF0000"/>
                </a:solidFill>
              </a:rPr>
              <a:t>강한 </a:t>
            </a:r>
            <a:r>
              <a:rPr lang="ko-KR" altLang="ko-KR" sz="1400" dirty="0" smtClean="0">
                <a:solidFill>
                  <a:srgbClr val="FF0000"/>
                </a:solidFill>
              </a:rPr>
              <a:t>강</a:t>
            </a:r>
            <a:r>
              <a:rPr lang="ko-KR" altLang="en-US" sz="1400" dirty="0" smtClean="0">
                <a:solidFill>
                  <a:srgbClr val="FF0000"/>
                </a:solidFill>
              </a:rPr>
              <a:t>조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strong)&lt;/STRONG&gt;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&lt;</a:t>
            </a:r>
            <a:r>
              <a:rPr lang="en-US" altLang="ko-KR" sz="1400" dirty="0">
                <a:solidFill>
                  <a:srgbClr val="FF0000"/>
                </a:solidFill>
              </a:rPr>
              <a:t>mark&gt;</a:t>
            </a:r>
            <a:r>
              <a:rPr lang="ko-KR" altLang="ko-KR" sz="1400" dirty="0">
                <a:solidFill>
                  <a:srgbClr val="FF0000"/>
                </a:solidFill>
              </a:rPr>
              <a:t>하이라이트</a:t>
            </a:r>
            <a:r>
              <a:rPr lang="en-US" altLang="ko-KR" sz="1400" dirty="0">
                <a:solidFill>
                  <a:srgbClr val="FF0000"/>
                </a:solidFill>
              </a:rPr>
              <a:t>(mark)&lt;/mark&gt;, &lt;SMALL&gt;</a:t>
            </a:r>
            <a:r>
              <a:rPr lang="ko-KR" altLang="ko-KR" sz="1400" dirty="0" err="1">
                <a:solidFill>
                  <a:srgbClr val="FF0000"/>
                </a:solidFill>
              </a:rPr>
              <a:t>작은글자</a:t>
            </a:r>
            <a:r>
              <a:rPr lang="en-US" altLang="ko-KR" sz="1400" dirty="0">
                <a:solidFill>
                  <a:srgbClr val="FF0000"/>
                </a:solidFill>
              </a:rPr>
              <a:t>(small)&lt;/SMALL&gt;, &lt;SUB&gt;</a:t>
            </a:r>
            <a:r>
              <a:rPr lang="ko-KR" altLang="ko-KR" sz="1400" dirty="0">
                <a:solidFill>
                  <a:srgbClr val="FF0000"/>
                </a:solidFill>
              </a:rPr>
              <a:t>아래첨자</a:t>
            </a:r>
            <a:r>
              <a:rPr lang="en-US" altLang="ko-KR" sz="1400" dirty="0">
                <a:solidFill>
                  <a:srgbClr val="FF0000"/>
                </a:solidFill>
              </a:rPr>
              <a:t>(sub)&lt;/SUB&gt;,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rgbClr val="FF0000"/>
                </a:solidFill>
              </a:rPr>
              <a:t>      &lt;</a:t>
            </a:r>
            <a:r>
              <a:rPr lang="en-US" altLang="ko-KR" sz="1400" dirty="0">
                <a:solidFill>
                  <a:srgbClr val="FF0000"/>
                </a:solidFill>
              </a:rPr>
              <a:t>SUP&gt;</a:t>
            </a:r>
            <a:r>
              <a:rPr lang="ko-KR" altLang="ko-KR" sz="1400" dirty="0" err="1">
                <a:solidFill>
                  <a:srgbClr val="FF0000"/>
                </a:solidFill>
              </a:rPr>
              <a:t>위첨자</a:t>
            </a:r>
            <a:r>
              <a:rPr lang="en-US" altLang="ko-KR" sz="1400" dirty="0">
                <a:solidFill>
                  <a:srgbClr val="FF0000"/>
                </a:solidFill>
              </a:rPr>
              <a:t>(sup)&lt;/SUP&gt;</a:t>
            </a:r>
            <a:r>
              <a:rPr lang="en-US" altLang="ko-KR" sz="1400" dirty="0"/>
              <a:t> </a:t>
            </a:r>
            <a:r>
              <a:rPr lang="ko-KR" altLang="ko-KR" sz="1400" dirty="0"/>
              <a:t>를 표현할 수 있다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strong&gt;</a:t>
            </a:r>
            <a:r>
              <a:rPr lang="ko-KR" altLang="ko-KR" sz="1400" dirty="0" err="1">
                <a:solidFill>
                  <a:srgbClr val="FF0000"/>
                </a:solidFill>
              </a:rPr>
              <a:t>책소개</a:t>
            </a:r>
            <a:r>
              <a:rPr lang="en-US" altLang="ko-KR" sz="1400" dirty="0">
                <a:solidFill>
                  <a:srgbClr val="FF0000"/>
                </a:solidFill>
              </a:rPr>
              <a:t>:&lt;/strong&gt; &lt;sup&gt;</a:t>
            </a:r>
            <a:r>
              <a:rPr lang="ko-KR" altLang="ko-KR" sz="1400" dirty="0" err="1">
                <a:solidFill>
                  <a:srgbClr val="FF0000"/>
                </a:solidFill>
              </a:rPr>
              <a:t>소셜미디어</a:t>
            </a:r>
            <a:r>
              <a:rPr lang="ko-KR" altLang="ko-KR" sz="1400" dirty="0">
                <a:solidFill>
                  <a:srgbClr val="FF0000"/>
                </a:solidFill>
              </a:rPr>
              <a:t> 시대의</a:t>
            </a:r>
            <a:r>
              <a:rPr lang="en-US" altLang="ko-KR" sz="1400" dirty="0">
                <a:solidFill>
                  <a:srgbClr val="FF0000"/>
                </a:solidFill>
              </a:rPr>
              <a:t>&lt;/sup&gt; &lt;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ko-KR" sz="1400" dirty="0">
                <a:solidFill>
                  <a:srgbClr val="FF0000"/>
                </a:solidFill>
              </a:rPr>
              <a:t>컴퓨터와 </a:t>
            </a:r>
            <a:r>
              <a:rPr lang="en-US" altLang="ko-KR" sz="1400" dirty="0">
                <a:solidFill>
                  <a:srgbClr val="FF0000"/>
                </a:solidFill>
              </a:rPr>
              <a:t>IT </a:t>
            </a:r>
            <a:r>
              <a:rPr lang="ko-KR" altLang="ko-KR" sz="1400" dirty="0">
                <a:solidFill>
                  <a:srgbClr val="FF0000"/>
                </a:solidFill>
              </a:rPr>
              <a:t>기술의 이해</a:t>
            </a:r>
            <a:r>
              <a:rPr lang="en-US" altLang="ko-KR" sz="1400" dirty="0">
                <a:solidFill>
                  <a:srgbClr val="FF0000"/>
                </a:solidFill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strong&gt;</a:t>
            </a:r>
            <a:r>
              <a:rPr lang="ko-KR" altLang="ko-KR" sz="1400" dirty="0">
                <a:solidFill>
                  <a:srgbClr val="FF0000"/>
                </a:solidFill>
              </a:rPr>
              <a:t>저자</a:t>
            </a:r>
            <a:r>
              <a:rPr lang="en-US" altLang="ko-KR" sz="1400" dirty="0">
                <a:solidFill>
                  <a:srgbClr val="FF0000"/>
                </a:solidFill>
              </a:rPr>
              <a:t>&lt;/strong&gt;</a:t>
            </a:r>
            <a:r>
              <a:rPr lang="en-US" altLang="ko-KR" sz="1400" dirty="0"/>
              <a:t>: 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ko-KR" sz="1400" dirty="0">
                <a:solidFill>
                  <a:srgbClr val="FF0000"/>
                </a:solidFill>
              </a:rPr>
              <a:t>컴퓨터와</a:t>
            </a:r>
            <a:r>
              <a:rPr lang="en-US" altLang="ko-KR" sz="1400" dirty="0">
                <a:solidFill>
                  <a:srgbClr val="FF0000"/>
                </a:solidFill>
              </a:rPr>
              <a:t> IT</a:t>
            </a:r>
            <a:r>
              <a:rPr lang="ko-KR" altLang="ko-KR" sz="1400" dirty="0">
                <a:solidFill>
                  <a:srgbClr val="FF0000"/>
                </a:solidFill>
              </a:rPr>
              <a:t>기술의 이해</a:t>
            </a:r>
            <a:r>
              <a:rPr lang="en-US" altLang="ko-KR" sz="1400" dirty="0">
                <a:solidFill>
                  <a:srgbClr val="FF0000"/>
                </a:solidFill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ko-KR" sz="1400" dirty="0"/>
              <a:t>는</a:t>
            </a:r>
            <a:r>
              <a:rPr lang="en-US" altLang="ko-KR" sz="1400" dirty="0">
                <a:solidFill>
                  <a:srgbClr val="FF0000"/>
                </a:solidFill>
              </a:rPr>
              <a:t>&lt;mark&gt;IT</a:t>
            </a:r>
            <a:r>
              <a:rPr lang="ko-KR" altLang="ko-KR" sz="1400" dirty="0">
                <a:solidFill>
                  <a:srgbClr val="FF0000"/>
                </a:solidFill>
              </a:rPr>
              <a:t>기술 전반</a:t>
            </a:r>
            <a:r>
              <a:rPr lang="en-US" altLang="ko-KR" sz="1400" dirty="0">
                <a:solidFill>
                  <a:srgbClr val="FF0000"/>
                </a:solidFill>
              </a:rPr>
              <a:t>&lt;/mark&gt;</a:t>
            </a:r>
            <a:r>
              <a:rPr lang="ko-KR" altLang="ko-KR" sz="1400" dirty="0"/>
              <a:t>에 대해 포괄적으로 이해하고</a:t>
            </a:r>
            <a:r>
              <a:rPr lang="en-US" altLang="ko-KR" sz="1400" dirty="0"/>
              <a:t>,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특히 </a:t>
            </a:r>
            <a:r>
              <a:rPr lang="en-US" altLang="ko-KR" sz="1400" dirty="0">
                <a:solidFill>
                  <a:srgbClr val="FF0000"/>
                </a:solidFill>
              </a:rPr>
              <a:t>&lt;small&gt;</a:t>
            </a:r>
            <a:r>
              <a:rPr lang="ko-KR" altLang="ko-KR" sz="1400" dirty="0">
                <a:solidFill>
                  <a:srgbClr val="FF0000"/>
                </a:solidFill>
              </a:rPr>
              <a:t>우리사회의 각 영역에서의</a:t>
            </a:r>
            <a:r>
              <a:rPr lang="en-US" altLang="ko-KR" sz="1400" dirty="0">
                <a:solidFill>
                  <a:srgbClr val="FF0000"/>
                </a:solidFill>
              </a:rPr>
              <a:t>&lt;/small&gt;</a:t>
            </a:r>
            <a:r>
              <a:rPr lang="en-US" altLang="ko-KR" sz="1400" dirty="0"/>
              <a:t> </a:t>
            </a:r>
            <a:r>
              <a:rPr lang="ko-KR" altLang="ko-KR" sz="1400" dirty="0"/>
              <a:t>활용과 미치는 영향을 이해하기 위해 </a:t>
            </a:r>
          </a:p>
          <a:p>
            <a:pPr fontAlgn="base"/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&lt;</a:t>
            </a:r>
            <a:r>
              <a:rPr lang="en-US" altLang="ko-KR" sz="1400" dirty="0">
                <a:solidFill>
                  <a:srgbClr val="FF0000"/>
                </a:solidFill>
              </a:rPr>
              <a:t>strong&gt;</a:t>
            </a:r>
            <a:r>
              <a:rPr lang="ko-KR" altLang="ko-KR" sz="1400" dirty="0">
                <a:solidFill>
                  <a:srgbClr val="FF0000"/>
                </a:solidFill>
              </a:rPr>
              <a:t>매우 적절한 교재가 될 것이다</a:t>
            </a:r>
            <a:r>
              <a:rPr lang="en-US" altLang="ko-KR" sz="1400" dirty="0">
                <a:solidFill>
                  <a:srgbClr val="FF0000"/>
                </a:solidFill>
              </a:rPr>
              <a:t>.&lt;/strong&gt;</a:t>
            </a:r>
            <a:r>
              <a:rPr lang="en-US" altLang="ko-KR" sz="1400" dirty="0"/>
              <a:t>&lt;/p&gt;</a:t>
            </a:r>
            <a:endParaRPr lang="ko-KR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17032"/>
            <a:ext cx="5358561" cy="25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2.3.1 </a:t>
            </a:r>
            <a:r>
              <a:rPr lang="ko-KR" altLang="en-US" dirty="0" smtClean="0"/>
              <a:t>목록 나열하기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2.3.2 </a:t>
            </a:r>
            <a:r>
              <a:rPr lang="ko-KR" altLang="en-US" dirty="0" smtClean="0"/>
              <a:t>표의 기본 구성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2.3.3 </a:t>
            </a:r>
            <a:r>
              <a:rPr lang="ko-KR" altLang="en-US" dirty="0" smtClean="0"/>
              <a:t>표의 구조적 표현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목록 및 표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sz="2400" dirty="0" smtClean="0"/>
              <a:t> 2.1 </a:t>
            </a:r>
            <a:r>
              <a:rPr lang="ko-KR" altLang="en-US" sz="2400" dirty="0" smtClean="0"/>
              <a:t>기본 문서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2.2 </a:t>
            </a:r>
            <a:r>
              <a:rPr lang="ko-KR" altLang="ko-KR" sz="2400" dirty="0" smtClean="0"/>
              <a:t>단락과 텍스트 꾸미기</a:t>
            </a:r>
          </a:p>
          <a:p>
            <a:r>
              <a:rPr lang="en-US" altLang="ko-KR" sz="2400" dirty="0" smtClean="0"/>
              <a:t>2.3 </a:t>
            </a:r>
            <a:r>
              <a:rPr lang="ko-KR" altLang="ko-KR" sz="2400" dirty="0" smtClean="0"/>
              <a:t>목록 및 표 작성하기</a:t>
            </a:r>
          </a:p>
          <a:p>
            <a:r>
              <a:rPr lang="en-US" altLang="ko-KR" sz="2400" dirty="0" smtClean="0"/>
              <a:t>2.4 </a:t>
            </a:r>
            <a:r>
              <a:rPr lang="ko-KR" altLang="ko-KR" sz="2400" dirty="0" smtClean="0"/>
              <a:t>문서 구조화하기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2.3.1 </a:t>
            </a:r>
            <a:r>
              <a:rPr lang="ko-KR" altLang="en-US" smtClean="0"/>
              <a:t>목록 나열하기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순서 없는 목록</a:t>
            </a:r>
            <a:r>
              <a:rPr lang="en-US" altLang="ko-KR" dirty="0" smtClean="0"/>
              <a:t>(Unordered List)</a:t>
            </a:r>
          </a:p>
          <a:p>
            <a:pPr lvl="1"/>
            <a:r>
              <a:rPr lang="ko-KR" altLang="ko-KR" dirty="0" smtClean="0"/>
              <a:t>나열된 </a:t>
            </a:r>
            <a:r>
              <a:rPr lang="ko-KR" altLang="ko-KR" dirty="0"/>
              <a:t>항목</a:t>
            </a:r>
            <a:r>
              <a:rPr lang="en-US" altLang="ko-KR" dirty="0"/>
              <a:t>(list item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</a:t>
            </a:r>
            <a:r>
              <a:rPr lang="ko-KR" altLang="ko-KR" dirty="0" smtClean="0"/>
              <a:t>하위 </a:t>
            </a:r>
            <a:r>
              <a:rPr lang="ko-KR" altLang="ko-KR" dirty="0"/>
              <a:t>요소인 </a:t>
            </a:r>
            <a:r>
              <a:rPr lang="en-US" altLang="ko-KR" dirty="0"/>
              <a:t>&lt;li&gt; </a:t>
            </a:r>
            <a:r>
              <a:rPr lang="ko-KR" altLang="ko-KR" dirty="0" smtClean="0"/>
              <a:t>를 사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순서 있는 목록</a:t>
            </a:r>
            <a:r>
              <a:rPr lang="en-US" altLang="ko-KR" dirty="0"/>
              <a:t>(Ordered List) : 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각 항목 앞에는 순서를 나타내는 숫자 혹은 기호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7076" y="2636912"/>
            <a:ext cx="3965004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순서 없는 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첫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두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세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9776" y="4996333"/>
            <a:ext cx="3965004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순서 </a:t>
            </a:r>
            <a:r>
              <a:rPr lang="ko-KR" altLang="en-US" sz="1400" dirty="0" smtClean="0"/>
              <a:t>있</a:t>
            </a:r>
            <a:r>
              <a:rPr lang="ko-KR" altLang="ko-KR" sz="1400" dirty="0" smtClean="0"/>
              <a:t>는 </a:t>
            </a:r>
            <a:r>
              <a:rPr lang="ko-KR" altLang="ko-KR" sz="1400" dirty="0"/>
              <a:t>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ol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첫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두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세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ol</a:t>
            </a:r>
            <a:r>
              <a:rPr lang="en-US" altLang="ko-KR" sz="1400" dirty="0"/>
              <a:t>&gt;</a:t>
            </a:r>
            <a:endParaRPr lang="ko-KR" altLang="ko-KR" sz="1400" dirty="0"/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222" y="2636912"/>
            <a:ext cx="2219635" cy="1142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9490" y="5112639"/>
            <a:ext cx="2305372" cy="1152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1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설명 목록</a:t>
            </a:r>
            <a:r>
              <a:rPr lang="en-US" altLang="ko-KR" dirty="0" smtClean="0"/>
              <a:t>(Description List/Definition List): &lt;dl&gt;</a:t>
            </a:r>
          </a:p>
          <a:p>
            <a:pPr lvl="1"/>
            <a:r>
              <a:rPr lang="ko-KR" altLang="ko-KR" dirty="0" smtClean="0"/>
              <a:t>사전과 같이 용어나 단어를 설명하는 목록을 </a:t>
            </a:r>
            <a:r>
              <a:rPr lang="ko-KR" altLang="ko-KR" dirty="0" err="1" smtClean="0"/>
              <a:t>만들</a:t>
            </a:r>
            <a:r>
              <a:rPr lang="ko-KR" altLang="en-US" dirty="0" err="1" smtClean="0"/>
              <a:t>때</a:t>
            </a:r>
            <a:endParaRPr lang="en-US" altLang="ko-KR" dirty="0" smtClean="0"/>
          </a:p>
          <a:p>
            <a:pPr lvl="1"/>
            <a:r>
              <a:rPr lang="ko-KR" altLang="ko-KR" dirty="0"/>
              <a:t>용어</a:t>
            </a:r>
            <a:r>
              <a:rPr lang="en-US" altLang="ko-KR" dirty="0"/>
              <a:t>(term)</a:t>
            </a:r>
            <a:r>
              <a:rPr lang="ko-KR" altLang="ko-KR" dirty="0"/>
              <a:t>는</a:t>
            </a:r>
            <a:r>
              <a:rPr lang="en-US" altLang="ko-KR" dirty="0"/>
              <a:t> &lt;</a:t>
            </a:r>
            <a:r>
              <a:rPr lang="en-US" altLang="ko-KR" dirty="0" err="1"/>
              <a:t>dt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설명</a:t>
            </a:r>
            <a:r>
              <a:rPr lang="en-US" altLang="ko-KR" dirty="0"/>
              <a:t>(description)</a:t>
            </a:r>
            <a:r>
              <a:rPr lang="ko-KR" altLang="ko-KR" dirty="0"/>
              <a:t>은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284984"/>
            <a:ext cx="4464496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설명 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&lt;dl&gt;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 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항목에 대한 설명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 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항목에 대한 설명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&lt;/dl&gt;</a:t>
            </a:r>
            <a:endParaRPr lang="ko-KR" altLang="ko-KR" sz="1400" dirty="0"/>
          </a:p>
        </p:txBody>
      </p:sp>
      <p:pic>
        <p:nvPicPr>
          <p:cNvPr id="11" name="그림 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3" y="3284984"/>
            <a:ext cx="1828571" cy="1059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3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목록 나열하기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04856" cy="46935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  <a:cs typeface="Consolas" pitchFamily="49" charset="0"/>
              </a:rPr>
              <a:t>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&lt;h2&gt;</a:t>
            </a:r>
            <a:r>
              <a:rPr lang="ko-KR" altLang="en-US" sz="1300" dirty="0">
                <a:latin typeface="+mn-ea"/>
                <a:cs typeface="Consolas" pitchFamily="49" charset="0"/>
              </a:rPr>
              <a:t>과목별 참고도서 목록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&lt;/h2&gt;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&lt;li&gt;IT</a:t>
            </a:r>
            <a:r>
              <a:rPr lang="ko-KR" altLang="en-US" sz="1300" dirty="0">
                <a:latin typeface="+mn-ea"/>
                <a:cs typeface="Consolas" pitchFamily="49" charset="0"/>
              </a:rPr>
              <a:t>기술의 이해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최윤철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한탁돈</a:t>
            </a:r>
            <a:r>
              <a:rPr lang="ko-KR" altLang="en-US" sz="1300" dirty="0">
                <a:latin typeface="+mn-ea"/>
                <a:cs typeface="Consolas" pitchFamily="49" charset="0"/>
              </a:rPr>
              <a:t>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컴퓨터와 </a:t>
            </a:r>
            <a:r>
              <a:rPr lang="en-US" altLang="ko-KR" sz="1300" dirty="0">
                <a:latin typeface="+mn-ea"/>
                <a:cs typeface="Consolas" pitchFamily="49" charset="0"/>
              </a:rPr>
              <a:t>IT</a:t>
            </a:r>
            <a:r>
              <a:rPr lang="ko-KR" altLang="en-US" sz="1300" dirty="0">
                <a:latin typeface="+mn-ea"/>
                <a:cs typeface="Consolas" pitchFamily="49" charset="0"/>
              </a:rPr>
              <a:t>기술의 이해   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&lt;li&gt;D. Morley, C. Parker, Understanding Computers 15th Ed.&lt;/li&gt;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&lt;li&gt;G. Shelly, M. 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Vermaat</a:t>
            </a:r>
            <a:r>
              <a:rPr lang="en-US" altLang="ko-KR" sz="1300" dirty="0">
                <a:latin typeface="+mn-ea"/>
                <a:cs typeface="Consolas" pitchFamily="49" charset="0"/>
              </a:rPr>
              <a:t>, Discovering Computers&lt;/li&gt;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&lt;li&gt;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웹프로그래밍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박희민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HTML5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웹프로그래밍</a:t>
            </a:r>
            <a:r>
              <a:rPr lang="ko-KR" altLang="en-US" sz="1300" dirty="0">
                <a:latin typeface="+mn-ea"/>
                <a:cs typeface="Consolas" pitchFamily="49" charset="0"/>
              </a:rPr>
              <a:t> 입문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최윤철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소셜미디어</a:t>
            </a:r>
            <a:r>
              <a:rPr lang="ko-KR" altLang="en-US" sz="1300" dirty="0">
                <a:latin typeface="+mn-ea"/>
                <a:cs typeface="Consolas" pitchFamily="49" charset="0"/>
              </a:rPr>
              <a:t> 시대의 인터넷 이해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&lt;li&gt;B. McLaughlin, What Is HTML5?&lt;/li&gt;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&lt;h2&gt;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지정도서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&lt;/h2&gt;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&lt;dl&gt;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지정도서 서비스란</a:t>
            </a:r>
            <a:r>
              <a:rPr lang="en-US" altLang="ko-KR" sz="1300" dirty="0">
                <a:latin typeface="+mn-ea"/>
                <a:cs typeface="Consolas" pitchFamily="49" charset="0"/>
              </a:rPr>
              <a:t>?&lt;/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수업에 필요한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주교재</a:t>
            </a:r>
            <a:r>
              <a:rPr lang="ko-KR" altLang="en-US" sz="1300" dirty="0">
                <a:latin typeface="+mn-ea"/>
                <a:cs typeface="Consolas" pitchFamily="49" charset="0"/>
              </a:rPr>
              <a:t> 및 참고문헌 등의 필수도서를 도서관 </a:t>
            </a:r>
            <a:r>
              <a:rPr lang="en-US" altLang="ko-KR" sz="1300" dirty="0">
                <a:latin typeface="+mn-ea"/>
                <a:cs typeface="Consolas" pitchFamily="49" charset="0"/>
              </a:rPr>
              <a:t>1</a:t>
            </a:r>
            <a:r>
              <a:rPr lang="ko-KR" altLang="en-US" sz="1300" dirty="0">
                <a:latin typeface="+mn-ea"/>
                <a:cs typeface="Consolas" pitchFamily="49" charset="0"/>
              </a:rPr>
              <a:t>층 </a:t>
            </a:r>
            <a:r>
              <a:rPr lang="ko-KR" altLang="en-US" sz="1300" dirty="0" smtClean="0">
                <a:latin typeface="+mn-ea"/>
                <a:cs typeface="Consolas" pitchFamily="49" charset="0"/>
              </a:rPr>
              <a:t>대출</a:t>
            </a:r>
            <a:r>
              <a:rPr lang="en-US" altLang="ko-KR" sz="1300" dirty="0" smtClean="0">
                <a:latin typeface="+mn-ea"/>
                <a:cs typeface="Consolas" pitchFamily="49" charset="0"/>
              </a:rPr>
              <a:t>…</a:t>
            </a:r>
            <a:endParaRPr lang="en-US" altLang="ko-KR" sz="1300" dirty="0">
              <a:latin typeface="+mn-ea"/>
              <a:cs typeface="Consolas" pitchFamily="49" charset="0"/>
            </a:endParaRP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latin typeface="+mn-ea"/>
                <a:cs typeface="Consolas" pitchFamily="49" charset="0"/>
              </a:rPr>
              <a:t>               </a:t>
            </a:r>
            <a:r>
              <a:rPr lang="ko-KR" altLang="en-US" sz="1300" dirty="0" smtClean="0">
                <a:latin typeface="+mn-ea"/>
                <a:cs typeface="Consolas" pitchFamily="49" charset="0"/>
              </a:rPr>
              <a:t>별도로 </a:t>
            </a:r>
            <a:r>
              <a:rPr lang="ko-KR" altLang="en-US" sz="1300" dirty="0">
                <a:latin typeface="+mn-ea"/>
                <a:cs typeface="Consolas" pitchFamily="49" charset="0"/>
              </a:rPr>
              <a:t>비치하여 관리하는 제도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신청기간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매년 </a:t>
            </a:r>
            <a:r>
              <a:rPr lang="en-US" altLang="ko-KR" sz="1300" dirty="0">
                <a:latin typeface="+mn-ea"/>
                <a:cs typeface="Consolas" pitchFamily="49" charset="0"/>
              </a:rPr>
              <a:t>1</a:t>
            </a:r>
            <a:r>
              <a:rPr lang="ko-KR" altLang="en-US" sz="1300" dirty="0">
                <a:latin typeface="+mn-ea"/>
                <a:cs typeface="Consolas" pitchFamily="49" charset="0"/>
              </a:rPr>
              <a:t>월과 ６월 둘째 주 학교 홈페이지에 공지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&lt;/dl&gt;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 descr="Q:\webclass.me\html5_2e\ch02\ex20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44824"/>
            <a:ext cx="4211955" cy="299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8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</a:t>
            </a:r>
            <a:r>
              <a:rPr lang="ko-KR" altLang="en-US" smtClean="0"/>
              <a:t>표의 기본 구성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(row) =&gt;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 </a:t>
            </a:r>
            <a:r>
              <a:rPr lang="ko-KR" altLang="en-US" dirty="0" smtClean="0"/>
              <a:t>만큼 셀</a:t>
            </a:r>
            <a:r>
              <a:rPr lang="en-US" altLang="ko-KR" dirty="0" smtClean="0"/>
              <a:t>(cell)</a:t>
            </a:r>
          </a:p>
          <a:p>
            <a:r>
              <a:rPr lang="ko-KR" altLang="ko-KR" dirty="0" smtClean="0"/>
              <a:t>표의 구성 요소</a:t>
            </a:r>
            <a:r>
              <a:rPr lang="en-US" altLang="ko-KR" dirty="0" smtClean="0"/>
              <a:t>: &lt;table&gt;,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&gt;, &lt;td&gt;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row): </a:t>
            </a:r>
            <a:r>
              <a:rPr lang="ko-KR" altLang="en-US" dirty="0" smtClean="0"/>
              <a:t>하나의 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data): </a:t>
            </a:r>
            <a:r>
              <a:rPr lang="ko-KR" altLang="en-US" dirty="0" smtClean="0"/>
              <a:t>각 셀의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header):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중앙에 굵은 글씨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tabl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832" y="4950772"/>
            <a:ext cx="3870320" cy="1128395"/>
          </a:xfrm>
          <a:prstGeom prst="rect">
            <a:avLst/>
          </a:prstGeom>
        </p:spPr>
      </p:pic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427782" y="4653136"/>
            <a:ext cx="1560042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&lt;table&gt;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6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기본적인 표의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621244"/>
            <a:ext cx="4748187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&lt;h3&gt;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기본적인 표의 표현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&lt;/h3&gt;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인터넷활용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HTML5?&lt;/td&gt;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977647" cy="1944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857" y="4653136"/>
            <a:ext cx="3267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[Note]</a:t>
            </a:r>
          </a:p>
          <a:p>
            <a:r>
              <a:rPr lang="ko-KR" altLang="en-US" dirty="0" smtClean="0"/>
              <a:t>표의 논리적 구조와 내용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표의 모양은 스타일시트 이용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/>
              <a:t>굵</a:t>
            </a:r>
            <a:r>
              <a:rPr lang="ko-KR" altLang="en-US" dirty="0" smtClean="0"/>
              <a:t>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9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표의 구조적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셀 합치기</a:t>
            </a:r>
            <a:r>
              <a:rPr lang="en-US" altLang="ko-KR" dirty="0"/>
              <a:t>: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colspan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td&gt; </a:t>
            </a:r>
            <a:r>
              <a:rPr lang="ko-KR" altLang="en-US" dirty="0"/>
              <a:t>요소의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위아래 줄</a:t>
            </a:r>
            <a:r>
              <a:rPr lang="en-US" altLang="ko-KR" dirty="0" smtClean="0"/>
              <a:t>(rows)</a:t>
            </a:r>
            <a:r>
              <a:rPr lang="ko-KR" altLang="en-US" dirty="0" smtClean="0"/>
              <a:t>의 셀 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옆 칸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셀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2408" y="3009900"/>
            <a:ext cx="2076740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725144"/>
            <a:ext cx="2828572" cy="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5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596" y="4293096"/>
            <a:ext cx="6696744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colspan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옆 칸</a:t>
            </a:r>
            <a:r>
              <a:rPr lang="en-US" altLang="ko-KR" sz="1400" dirty="0"/>
              <a:t>(cols)</a:t>
            </a:r>
            <a:r>
              <a:rPr lang="ko-KR" altLang="ko-KR" sz="1400" dirty="0"/>
              <a:t>의 셀 합치기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2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3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768" y="1700808"/>
            <a:ext cx="6718572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rowspan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아래 줄</a:t>
            </a:r>
            <a:r>
              <a:rPr lang="en-US" altLang="ko-KR" sz="1400" dirty="0"/>
              <a:t>(rows)&lt;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ko-KR" sz="1400" dirty="0"/>
              <a:t>셀 합치기</a:t>
            </a:r>
            <a:r>
              <a:rPr lang="en-US" altLang="ko-KR" sz="1400" dirty="0"/>
              <a:t>&lt;/td&gt; &lt;td&gt;1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 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&lt;-- 3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&lt;td&gt;3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632" y="2931914"/>
            <a:ext cx="2076740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08" y="4624698"/>
            <a:ext cx="2828572" cy="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0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표의 구조적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표의 설명 제목</a:t>
            </a:r>
            <a:r>
              <a:rPr lang="en-US" altLang="ko-KR" smtClean="0"/>
              <a:t>: &lt;caption&gt;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r>
              <a:rPr lang="ko-KR" altLang="ko-KR" smtClean="0"/>
              <a:t>표의 머리줄</a:t>
            </a:r>
            <a:r>
              <a:rPr lang="en-US" altLang="ko-KR" smtClean="0"/>
              <a:t>, </a:t>
            </a:r>
            <a:r>
              <a:rPr lang="ko-KR" altLang="ko-KR" smtClean="0"/>
              <a:t>몸체</a:t>
            </a:r>
            <a:r>
              <a:rPr lang="en-US" altLang="ko-KR" smtClean="0"/>
              <a:t>, </a:t>
            </a:r>
            <a:r>
              <a:rPr lang="ko-KR" altLang="ko-KR" smtClean="0"/>
              <a:t>꼬리줄 표현</a:t>
            </a:r>
            <a:endParaRPr lang="en-US" altLang="ko-KR" smtClean="0"/>
          </a:p>
          <a:p>
            <a:pPr lvl="1"/>
            <a:r>
              <a:rPr lang="en-US" altLang="ko-KR" smtClean="0"/>
              <a:t>&lt;thead&gt;, &lt;tbody&gt;, &lt;tfoot&gt;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2"/>
            <a:r>
              <a:rPr lang="ko-KR" altLang="ko-KR" smtClean="0"/>
              <a:t>몸체만 스크롤하는 것이 가능</a:t>
            </a:r>
            <a:endParaRPr lang="en-US" altLang="ko-KR" smtClean="0"/>
          </a:p>
          <a:p>
            <a:pPr lvl="2"/>
            <a:r>
              <a:rPr lang="en-US" altLang="ko-KR" smtClean="0"/>
              <a:t>&lt;tbody&gt; </a:t>
            </a:r>
            <a:r>
              <a:rPr lang="ko-KR" altLang="en-US" smtClean="0"/>
              <a:t>여러 번 사용할 수 있음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41" y="3916226"/>
            <a:ext cx="5265679" cy="2422070"/>
          </a:xfrm>
          <a:prstGeom prst="rect">
            <a:avLst/>
          </a:prstGeom>
          <a:ln>
            <a:noFill/>
          </a:ln>
        </p:spPr>
      </p:pic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35696" y="4653136"/>
            <a:ext cx="4680753" cy="1512168"/>
            <a:chOff x="1826" y="6135"/>
            <a:chExt cx="5377" cy="1566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26" y="6442"/>
              <a:ext cx="5377" cy="1259"/>
              <a:chOff x="1826" y="6442"/>
              <a:chExt cx="5377" cy="1259"/>
            </a:xfrm>
          </p:grpSpPr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164" y="6442"/>
                <a:ext cx="1039" cy="1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thead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tbody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tfoot</a:t>
                </a:r>
                <a:endParaRPr kumimoji="1" lang="ko-KR" altLang="ko-KR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1826" y="6789"/>
                <a:ext cx="4333" cy="559"/>
              </a:xfrm>
              <a:prstGeom prst="roundRect">
                <a:avLst>
                  <a:gd name="adj" fmla="val 39713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1826" y="6549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>
                <a:off x="1826" y="7348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240" y="6369"/>
              <a:ext cx="1365" cy="24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0" y="6135"/>
              <a:ext cx="12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caption</a:t>
              </a:r>
              <a:endParaRPr kumimoji="1" lang="ko-KR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표의 구조적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3382" y="1610562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556792"/>
            <a:ext cx="7700515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caption&gt;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과목별 추천도서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&lt;/caption&gt;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	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 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합계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colspan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="3"&gt;3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  &lt;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  <a:endParaRPr lang="en-US" altLang="ko-KR" sz="1300" dirty="0">
              <a:solidFill>
                <a:srgbClr val="FF0000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&lt;td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rowspan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 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 이해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? 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08920"/>
            <a:ext cx="3510453" cy="16147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0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2.4.1 </a:t>
            </a:r>
            <a:r>
              <a:rPr lang="ko-KR" altLang="en-US" dirty="0" smtClean="0"/>
              <a:t>문서 구조화 요소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2.4.2 </a:t>
            </a:r>
            <a:r>
              <a:rPr lang="ko-KR" altLang="en-US" dirty="0" smtClean="0"/>
              <a:t>문서 구조에 스타일시트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적용하기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 </a:t>
            </a:r>
            <a:r>
              <a:rPr lang="ko-KR" altLang="en-US" dirty="0" smtClean="0"/>
              <a:t>문서 구조화하기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2.1.1 HTML </a:t>
            </a:r>
            <a:r>
              <a:rPr lang="ko-KR" altLang="en-US" dirty="0" smtClean="0"/>
              <a:t>요소와 </a:t>
            </a:r>
            <a:r>
              <a:rPr lang="ko-KR" altLang="en-US" dirty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2.1.2 HTML </a:t>
            </a:r>
            <a:r>
              <a:rPr lang="ko-KR" altLang="en-US" dirty="0" smtClean="0"/>
              <a:t>문서의 기본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기본 문서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2.4.1 </a:t>
            </a:r>
            <a:r>
              <a:rPr lang="ko-KR" altLang="ko-KR" smtClean="0"/>
              <a:t>문서 구조화</a:t>
            </a:r>
            <a:r>
              <a:rPr lang="en-US" altLang="ko-KR" smtClean="0"/>
              <a:t> </a:t>
            </a:r>
            <a:r>
              <a:rPr lang="ko-KR" altLang="en-US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웹문서의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이전에는 </a:t>
            </a:r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정보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보여주고 전달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최근 검색엔진이나 </a:t>
            </a:r>
            <a:r>
              <a:rPr lang="ko-KR" altLang="ko-KR" dirty="0" err="1" smtClean="0"/>
              <a:t>반응형</a:t>
            </a:r>
            <a:r>
              <a:rPr lang="ko-KR" altLang="ko-KR" dirty="0" smtClean="0"/>
              <a:t> 레이아웃 등의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컴퓨터가 문서의 구조와 내용을 파악해야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사람은 문단의 글자 크기</a:t>
            </a:r>
            <a:r>
              <a:rPr lang="en-US" altLang="ko-KR" dirty="0" smtClean="0"/>
              <a:t>,</a:t>
            </a:r>
            <a:r>
              <a:rPr lang="ko-KR" altLang="ko-KR" dirty="0" smtClean="0"/>
              <a:t> 모양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색상 등</a:t>
            </a:r>
            <a:r>
              <a:rPr lang="ko-KR" altLang="en-US" dirty="0" smtClean="0"/>
              <a:t>으로 내용 구분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기계는 문단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의미를 정확히 지정해 주어야 파악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문서 구조화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웹문서를</a:t>
            </a:r>
            <a:r>
              <a:rPr lang="ko-KR" altLang="en-US" dirty="0" smtClean="0"/>
              <a:t> 구성하는 특정 의미를 가진 요소를 명확히</a:t>
            </a:r>
            <a:endParaRPr lang="en-US" altLang="ko-KR" dirty="0" smtClean="0"/>
          </a:p>
          <a:p>
            <a:pPr lvl="2"/>
            <a:r>
              <a:rPr lang="ko-KR" altLang="ko-KR" dirty="0"/>
              <a:t>문서를 구성하는 머리말</a:t>
            </a:r>
            <a:r>
              <a:rPr lang="en-US" altLang="ko-KR" dirty="0"/>
              <a:t>, </a:t>
            </a:r>
            <a:r>
              <a:rPr lang="ko-KR" altLang="ko-KR" dirty="0"/>
              <a:t>꼬리말</a:t>
            </a:r>
            <a:r>
              <a:rPr lang="en-US" altLang="ko-KR" dirty="0"/>
              <a:t>, </a:t>
            </a:r>
            <a:r>
              <a:rPr lang="ko-KR" altLang="ko-KR" dirty="0"/>
              <a:t>탐색 메뉴</a:t>
            </a:r>
            <a:r>
              <a:rPr lang="en-US" altLang="ko-KR" dirty="0"/>
              <a:t>, </a:t>
            </a:r>
            <a:r>
              <a:rPr lang="ko-KR" altLang="ko-KR" dirty="0"/>
              <a:t>본문</a:t>
            </a:r>
            <a:r>
              <a:rPr lang="en-US" altLang="ko-KR" dirty="0"/>
              <a:t>, </a:t>
            </a:r>
            <a:r>
              <a:rPr lang="ko-KR" altLang="ko-KR" dirty="0"/>
              <a:t>본문의 섹션</a:t>
            </a:r>
            <a:r>
              <a:rPr lang="en-US" altLang="ko-KR" dirty="0"/>
              <a:t>, </a:t>
            </a:r>
            <a:r>
              <a:rPr lang="ko-KR" altLang="ko-KR" dirty="0"/>
              <a:t>옆줄 등 문서의 의미적인 구조를 </a:t>
            </a:r>
            <a:r>
              <a:rPr lang="ko-KR" altLang="ko-KR" dirty="0" smtClean="0"/>
              <a:t>표현 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구조화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구조화 요소</a:t>
            </a:r>
            <a:endParaRPr lang="en-US" altLang="ko-KR" dirty="0" smtClean="0"/>
          </a:p>
          <a:p>
            <a:pPr lvl="1"/>
            <a:r>
              <a:rPr lang="ko-KR" altLang="ko-KR" dirty="0"/>
              <a:t>머리말</a:t>
            </a:r>
            <a:r>
              <a:rPr lang="en-US" altLang="ko-KR" dirty="0"/>
              <a:t>, </a:t>
            </a:r>
            <a:r>
              <a:rPr lang="ko-KR" altLang="ko-KR" dirty="0"/>
              <a:t>꼬리말</a:t>
            </a:r>
            <a:r>
              <a:rPr lang="en-US" altLang="ko-KR" dirty="0"/>
              <a:t>, </a:t>
            </a:r>
            <a:r>
              <a:rPr lang="ko-KR" altLang="ko-KR" dirty="0"/>
              <a:t>탐색 메뉴</a:t>
            </a:r>
            <a:r>
              <a:rPr lang="en-US" altLang="ko-KR" dirty="0"/>
              <a:t>, </a:t>
            </a:r>
            <a:r>
              <a:rPr lang="ko-KR" altLang="ko-KR" dirty="0"/>
              <a:t>본문</a:t>
            </a:r>
            <a:r>
              <a:rPr lang="en-US" altLang="ko-KR" dirty="0"/>
              <a:t>, </a:t>
            </a:r>
            <a:r>
              <a:rPr lang="ko-KR" altLang="ko-KR" dirty="0"/>
              <a:t>본문의 섹션</a:t>
            </a:r>
            <a:r>
              <a:rPr lang="en-US" altLang="ko-KR" dirty="0"/>
              <a:t>, </a:t>
            </a:r>
            <a:r>
              <a:rPr lang="ko-KR" altLang="ko-KR" dirty="0"/>
              <a:t>옆줄 등 문서의 의미적인 </a:t>
            </a:r>
            <a:r>
              <a:rPr lang="ko-KR" altLang="ko-KR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&lt;header</a:t>
            </a:r>
            <a:r>
              <a:rPr lang="en-US" altLang="ko-KR" dirty="0" smtClean="0"/>
              <a:t>&gt; </a:t>
            </a:r>
            <a:r>
              <a:rPr lang="en-US" altLang="ko-KR" dirty="0"/>
              <a:t>&lt;footer</a:t>
            </a:r>
            <a:r>
              <a:rPr lang="en-US" altLang="ko-KR" dirty="0" smtClean="0"/>
              <a:t>&gt; </a:t>
            </a:r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 smtClean="0"/>
              <a:t>&gt; </a:t>
            </a:r>
            <a:r>
              <a:rPr lang="en-US" altLang="ko-KR" dirty="0"/>
              <a:t>&lt;article</a:t>
            </a:r>
            <a:r>
              <a:rPr lang="en-US" altLang="ko-KR" dirty="0" smtClean="0"/>
              <a:t>&gt; </a:t>
            </a:r>
            <a:r>
              <a:rPr lang="en-US" altLang="ko-KR" dirty="0"/>
              <a:t>&lt;section</a:t>
            </a:r>
            <a:r>
              <a:rPr lang="en-US" altLang="ko-KR" dirty="0" smtClean="0"/>
              <a:t>&gt; </a:t>
            </a:r>
            <a:r>
              <a:rPr lang="en-US" altLang="ko-KR" dirty="0"/>
              <a:t>&lt;aside&gt; </a:t>
            </a:r>
            <a:endParaRPr lang="en-US" altLang="ko-KR" dirty="0" smtClean="0"/>
          </a:p>
          <a:p>
            <a:pPr lvl="2"/>
            <a:r>
              <a:rPr lang="ko-KR" altLang="ko-KR" dirty="0"/>
              <a:t>의미적인 구분만 할 </a:t>
            </a:r>
            <a:r>
              <a:rPr lang="ko-KR" altLang="ko-KR" dirty="0" smtClean="0"/>
              <a:t>뿐 모양</a:t>
            </a:r>
            <a:r>
              <a:rPr lang="ko-KR" altLang="en-US" dirty="0" smtClean="0"/>
              <a:t>은</a:t>
            </a:r>
            <a:r>
              <a:rPr lang="ko-KR" altLang="ko-KR" dirty="0" smtClean="0"/>
              <a:t> 구분</a:t>
            </a:r>
            <a:r>
              <a:rPr lang="ko-KR" altLang="en-US" dirty="0" smtClean="0"/>
              <a:t>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6" name="그림 5" descr="EMB00000bf06ce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3717032"/>
            <a:ext cx="4322439" cy="2725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구조화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머리말</a:t>
            </a:r>
            <a:r>
              <a:rPr lang="en-US" altLang="ko-KR" dirty="0"/>
              <a:t>: &lt;header&gt;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웹문서에서</a:t>
            </a:r>
            <a:r>
              <a:rPr lang="ko-KR" altLang="en-US" dirty="0" smtClean="0"/>
              <a:t> </a:t>
            </a:r>
            <a:r>
              <a:rPr lang="ko-KR" altLang="en-US" dirty="0"/>
              <a:t>머리말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제목이나 소개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/>
              <a:t>탐색 메뉴</a:t>
            </a:r>
            <a:r>
              <a:rPr lang="en-US" altLang="ko-KR" dirty="0"/>
              <a:t>: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ko-KR" dirty="0" smtClean="0"/>
              <a:t>요</a:t>
            </a:r>
            <a:r>
              <a:rPr lang="ko-KR" altLang="en-US" dirty="0" smtClean="0"/>
              <a:t>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다른 </a:t>
            </a:r>
            <a:r>
              <a:rPr lang="ko-KR" altLang="ko-KR" dirty="0" err="1"/>
              <a:t>웹문서나</a:t>
            </a:r>
            <a:r>
              <a:rPr lang="ko-KR" altLang="ko-KR" dirty="0"/>
              <a:t> 문서 내의 다른 부분으로 이동하는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 smtClean="0"/>
              <a:t>독립된 본문</a:t>
            </a:r>
            <a:r>
              <a:rPr lang="en-US" altLang="ko-KR" dirty="0" smtClean="0"/>
              <a:t>: &lt;article&gt;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웹문서에서</a:t>
            </a:r>
            <a:r>
              <a:rPr lang="ko-KR" altLang="ko-KR" dirty="0" smtClean="0"/>
              <a:t> 주요 내용을 가진 독립된 본문</a:t>
            </a:r>
            <a:r>
              <a:rPr lang="ko-KR" altLang="en-US" dirty="0" smtClean="0"/>
              <a:t>을 나타낼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&lt;article&gt; </a:t>
            </a:r>
            <a:r>
              <a:rPr lang="ko-KR" altLang="en-US" dirty="0" smtClean="0"/>
              <a:t>요소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제목</a:t>
            </a:r>
            <a:r>
              <a:rPr lang="en-US" altLang="ko-KR" dirty="0" smtClean="0"/>
              <a:t>, header, footer, </a:t>
            </a:r>
            <a:r>
              <a:rPr lang="ko-KR" altLang="ko-KR" dirty="0" smtClean="0"/>
              <a:t>여러 개</a:t>
            </a:r>
            <a:r>
              <a:rPr lang="en-US" altLang="ko-KR" dirty="0" smtClean="0"/>
              <a:t> section </a:t>
            </a:r>
            <a:r>
              <a:rPr lang="ko-KR" altLang="ko-KR" dirty="0" smtClean="0"/>
              <a:t>요소 포함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구조화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문서내 섹션 그룹</a:t>
            </a:r>
            <a:r>
              <a:rPr lang="en-US" altLang="ko-KR" smtClean="0"/>
              <a:t>: &lt;section&gt;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1"/>
            <a:r>
              <a:rPr lang="ko-KR" altLang="en-US" smtClean="0"/>
              <a:t>문서 내에서 </a:t>
            </a:r>
            <a:r>
              <a:rPr lang="ko-KR" altLang="ko-KR" smtClean="0"/>
              <a:t>절 단위 구분</a:t>
            </a:r>
            <a:r>
              <a:rPr lang="en-US" altLang="ko-KR" smtClean="0"/>
              <a:t>, </a:t>
            </a:r>
            <a:r>
              <a:rPr lang="ko-KR" altLang="en-US" smtClean="0"/>
              <a:t>의</a:t>
            </a:r>
            <a:r>
              <a:rPr lang="ko-KR" altLang="ko-KR" smtClean="0"/>
              <a:t>미가 비슷한 그룹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부수 정보</a:t>
            </a:r>
            <a:r>
              <a:rPr lang="en-US" altLang="ko-KR" smtClean="0"/>
              <a:t>: &lt;aside&gt;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1"/>
            <a:r>
              <a:rPr lang="ko-KR" altLang="ko-KR" smtClean="0"/>
              <a:t>본문의 내용과 구별되는 별개의 정보를 표현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꼬리말</a:t>
            </a:r>
            <a:r>
              <a:rPr lang="en-US" altLang="ko-KR" smtClean="0"/>
              <a:t>: &lt;footer&gt; </a:t>
            </a:r>
            <a:r>
              <a:rPr lang="ko-KR" altLang="en-US" smtClean="0"/>
              <a:t>요소</a:t>
            </a:r>
            <a:endParaRPr lang="en-US" altLang="ko-KR" smtClean="0"/>
          </a:p>
          <a:p>
            <a:pPr lvl="1"/>
            <a:r>
              <a:rPr lang="ko-KR" altLang="ko-KR" smtClean="0"/>
              <a:t>웹문서의 꼬리말에 해당하는 저자 정보</a:t>
            </a:r>
            <a:r>
              <a:rPr lang="en-US" altLang="ko-KR" smtClean="0"/>
              <a:t>, </a:t>
            </a:r>
            <a:r>
              <a:rPr lang="ko-KR" altLang="ko-KR" smtClean="0"/>
              <a:t>저작권 정보</a:t>
            </a:r>
            <a:r>
              <a:rPr lang="en-US" altLang="ko-KR" smtClean="0"/>
              <a:t>, </a:t>
            </a:r>
            <a:r>
              <a:rPr lang="ko-KR" altLang="ko-KR" smtClean="0"/>
              <a:t>이용조건</a:t>
            </a:r>
            <a:r>
              <a:rPr lang="en-US" altLang="ko-KR" smtClean="0"/>
              <a:t>, </a:t>
            </a:r>
            <a:r>
              <a:rPr lang="ko-KR" altLang="ko-KR" smtClean="0"/>
              <a:t>관련 링크 등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문서구조화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6552728" cy="41857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&lt;header&gt;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[header]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SM_Bookstore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- [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단행본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간행물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보고서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기 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&gt;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&lt;/header&gt;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&lt;article&gt;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[article]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도서 안내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&lt;section&gt;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- [section]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베스트셀러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최윤철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컴퓨터와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기술의 이해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HTML5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&lt;/section&gt;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&lt;section&gt;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- [section]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추천도서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&gt;D. Morley, C. Parker, Understanding Computers 15th Ed.&lt;/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최윤철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 시대의 인터넷 이해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&lt;/section&gt;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&lt;/article&gt;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&lt;aside&gt;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[aside]&lt;p&gt;*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이벤트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관련정보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&lt;/p&gt;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&lt;/aside&gt;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&lt;footer&gt;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[footer]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작성자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홍길동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&lt;/footer&gt;</a:t>
            </a:r>
            <a:endParaRPr lang="en-US" altLang="ko-KR" sz="1400" dirty="0">
              <a:solidFill>
                <a:srgbClr val="FF0000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03" y="1044389"/>
            <a:ext cx="4212543" cy="27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2.4.2 </a:t>
            </a:r>
            <a:r>
              <a:rPr lang="ko-KR" altLang="ko-KR" smtClean="0"/>
              <a:t>문서 구조</a:t>
            </a:r>
            <a:r>
              <a:rPr lang="ko-KR" altLang="en-US" smtClean="0"/>
              <a:t>에 스타일시트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구조화 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화면에서의 모양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배치 등 출력 스타일</a:t>
            </a:r>
            <a:r>
              <a:rPr lang="ko-KR" altLang="en-US" dirty="0" smtClean="0"/>
              <a:t> 전혀 언급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스타일시트 </a:t>
            </a:r>
            <a:r>
              <a:rPr lang="en-US" altLang="ko-KR" dirty="0" smtClean="0"/>
              <a:t>[4~5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ko-KR" dirty="0" smtClean="0"/>
              <a:t>내용이나 구조의 표현과 출력 스타일의 표현을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태그로는 내용만 작성해 주고 그 출력 모양은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등의 스타일시트로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&lt;head&gt; </a:t>
            </a:r>
            <a:r>
              <a:rPr lang="ko-KR" altLang="en-US" dirty="0" smtClean="0"/>
              <a:t>요소 내에 </a:t>
            </a:r>
            <a:r>
              <a:rPr lang="en-US" altLang="ko-KR" dirty="0" smtClean="0"/>
              <a:t>&lt;style&gt; </a:t>
            </a:r>
            <a:r>
              <a:rPr lang="ko-KR" altLang="en-US" dirty="0" smtClean="0"/>
              <a:t>요소로 출력 스타일 지정 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&lt;style&gt;</a:t>
            </a:r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      HTML_</a:t>
            </a:r>
            <a:r>
              <a:rPr lang="ko-KR" altLang="ko-KR" dirty="0" err="1" smtClean="0"/>
              <a:t>태그명</a:t>
            </a:r>
            <a:r>
              <a:rPr lang="en-US" altLang="ko-KR" dirty="0" smtClean="0"/>
              <a:t> { CSS_</a:t>
            </a:r>
            <a:r>
              <a:rPr lang="ko-KR" altLang="ko-KR" dirty="0" err="1" smtClean="0"/>
              <a:t>속성명</a:t>
            </a:r>
            <a:r>
              <a:rPr lang="en-US" altLang="ko-KR" dirty="0" smtClean="0"/>
              <a:t>: </a:t>
            </a:r>
            <a:r>
              <a:rPr lang="ko-KR" altLang="ko-KR" dirty="0" smtClean="0"/>
              <a:t>속성값</a:t>
            </a:r>
            <a:r>
              <a:rPr lang="en-US" altLang="ko-KR" dirty="0" smtClean="0"/>
              <a:t>; … }</a:t>
            </a:r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&lt;/style&gt;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848872" cy="461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&lt;title&gt; HTML5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문서에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CSS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적용하기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&lt;/title&gt;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&lt;style&gt;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body { background-color:#BBBBBB;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border:double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margin:10px;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header { background-color:#FFFF99; text-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align:center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padding:5px;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 width: 20%; background-color:#99FF99;  float: left;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a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padding: 2px;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border:solid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border-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width:thin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article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width:55%; background-color:#FFCC99;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float:left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margin:10px;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section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background-color:#FFFFFF; margin:8px; padding:6px;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aside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width:18%; background-color:#AAFFAA;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float:right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footer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clear:both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background-color:#FFFF99; text-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align:center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&lt;/style&gt;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&lt;/head&gt;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&lt;header&gt;[header]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SM_Bookstore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&gt;[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단행본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 . . 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&lt;/header&gt;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&lt;article&gt;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. . .</a:t>
            </a:r>
            <a:endParaRPr lang="en-US" altLang="ko-KR" sz="1400" dirty="0">
              <a:solidFill>
                <a:schemeClr val="tx1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3501008"/>
            <a:ext cx="4206827" cy="29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HTML </a:t>
            </a:r>
            <a:r>
              <a:rPr lang="ko-KR" altLang="en-US" dirty="0" smtClean="0"/>
              <a:t>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HTML (HyperText Markup Language)</a:t>
            </a:r>
          </a:p>
          <a:p>
            <a:pPr lvl="1"/>
            <a:r>
              <a:rPr lang="ko-KR" altLang="ko-KR" dirty="0" smtClean="0"/>
              <a:t>웹</a:t>
            </a:r>
            <a:r>
              <a:rPr lang="en-US" altLang="ko-KR" dirty="0" smtClean="0"/>
              <a:t>(WWW)</a:t>
            </a:r>
            <a:r>
              <a:rPr lang="ko-KR" altLang="ko-KR" dirty="0" smtClean="0"/>
              <a:t>을 위한 하이퍼텍스트 문서 작성 언어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보여지는 문서의 내부형식을 규정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 형식의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첫줄에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다음줄부터</a:t>
            </a:r>
            <a:r>
              <a:rPr lang="ko-KR" altLang="en-US" dirty="0" smtClean="0"/>
              <a:t> 요소들</a:t>
            </a:r>
            <a:r>
              <a:rPr lang="en-US" altLang="ko-KR" dirty="0" smtClean="0"/>
              <a:t>(</a:t>
            </a:r>
            <a:r>
              <a:rPr lang="en-US" altLang="ko-KR" dirty="0"/>
              <a:t>elements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*.htm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*.html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문서 </a:t>
            </a:r>
            <a:r>
              <a:rPr lang="ko-KR" altLang="en-US" dirty="0"/>
              <a:t>형식선언 </a:t>
            </a:r>
            <a:r>
              <a:rPr lang="en-US" altLang="ko-KR" dirty="0"/>
              <a:t>&lt;!DOCTYPE html&gt;</a:t>
            </a:r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HTML</a:t>
            </a:r>
          </a:p>
          <a:p>
            <a:pPr lvl="2">
              <a:buNone/>
            </a:pPr>
            <a:r>
              <a:rPr lang="en-US" altLang="ko-KR" dirty="0"/>
              <a:t>&lt;!DOCTYPE html public  “-//W3C//DTD HTML 4.01//EN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628800"/>
            <a:ext cx="6192688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1	</a:t>
            </a:r>
            <a:r>
              <a:rPr lang="en-US" altLang="ko-KR" sz="1400" dirty="0" smtClean="0">
                <a:solidFill>
                  <a:srgbClr val="FF0000"/>
                </a:solidFill>
              </a:rPr>
              <a:t>&lt;!DOCTYPE html&gt;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2	</a:t>
            </a:r>
            <a:r>
              <a:rPr lang="en-US" altLang="ko-KR" sz="1400" dirty="0" smtClean="0">
                <a:solidFill>
                  <a:srgbClr val="FF0000"/>
                </a:solidFill>
              </a:rPr>
              <a:t>&lt;html&gt;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3	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&lt;head&gt;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4	      &lt;title&gt;HTML </a:t>
            </a:r>
            <a:r>
              <a:rPr lang="ko-KR" altLang="ko-KR" sz="1400" dirty="0" smtClean="0"/>
              <a:t>요소</a:t>
            </a:r>
            <a:r>
              <a:rPr lang="en-US" altLang="ko-KR" sz="1400" dirty="0" smtClean="0"/>
              <a:t>&lt;/title&gt;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5	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&lt;/head&gt;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6	</a:t>
            </a:r>
            <a:r>
              <a:rPr lang="en-US" altLang="ko-KR" sz="1400" dirty="0" smtClean="0">
                <a:solidFill>
                  <a:srgbClr val="FF0000"/>
                </a:solidFill>
              </a:rPr>
              <a:t>  &lt;body&gt;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7	      &lt;h2&gt;HTML </a:t>
            </a:r>
            <a:r>
              <a:rPr lang="ko-KR" altLang="ko-KR" sz="1400" dirty="0" smtClean="0"/>
              <a:t>시작하기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8	      &lt;p&gt;</a:t>
            </a:r>
            <a:r>
              <a:rPr lang="ko-KR" altLang="ko-KR" sz="1400" dirty="0" err="1" smtClean="0"/>
              <a:t>첫줄에</a:t>
            </a:r>
            <a:r>
              <a:rPr lang="ko-KR" altLang="ko-KR" sz="1400" dirty="0" smtClean="0"/>
              <a:t> 문서형식선언</a:t>
            </a:r>
            <a:r>
              <a:rPr lang="en-US" altLang="ko-KR" sz="1400" dirty="0" smtClean="0"/>
              <a:t> !DOCTYPE html&lt;/p&gt;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9	      &lt;p&gt;</a:t>
            </a:r>
            <a:r>
              <a:rPr lang="ko-KR" altLang="ko-KR" sz="1400" dirty="0" err="1" smtClean="0"/>
              <a:t>다음줄부터</a:t>
            </a:r>
            <a:r>
              <a:rPr lang="ko-KR" altLang="ko-KR" sz="1400" dirty="0" smtClean="0"/>
              <a:t> 요소</a:t>
            </a:r>
            <a:r>
              <a:rPr lang="en-US" altLang="ko-KR" sz="1400" dirty="0" smtClean="0"/>
              <a:t>(element)</a:t>
            </a:r>
            <a:r>
              <a:rPr lang="ko-KR" altLang="ko-KR" sz="1400" dirty="0" smtClean="0"/>
              <a:t>로 구성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10	      &lt;p&gt;- [</a:t>
            </a:r>
            <a:r>
              <a:rPr lang="ko-KR" altLang="ko-KR" sz="1400" dirty="0" smtClean="0"/>
              <a:t>시작태그</a:t>
            </a:r>
            <a:r>
              <a:rPr lang="en-US" altLang="ko-KR" sz="1400" dirty="0" smtClean="0"/>
              <a:t>] </a:t>
            </a:r>
            <a:r>
              <a:rPr lang="ko-KR" altLang="ko-KR" sz="1400" dirty="0" smtClean="0"/>
              <a:t>문서의 내용</a:t>
            </a:r>
            <a:r>
              <a:rPr lang="en-US" altLang="ko-KR" sz="1400" dirty="0" smtClean="0"/>
              <a:t> [</a:t>
            </a:r>
            <a:r>
              <a:rPr lang="ko-KR" altLang="ko-KR" sz="1400" dirty="0" smtClean="0"/>
              <a:t>종료태그</a:t>
            </a:r>
            <a:r>
              <a:rPr lang="en-US" altLang="ko-KR" sz="1400" dirty="0" smtClean="0"/>
              <a:t>];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11	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&gt;- </a:t>
            </a:r>
            <a:r>
              <a:rPr lang="ko-KR" altLang="ko-KR" sz="1400" dirty="0" smtClean="0"/>
              <a:t>내용 없는 요소는 단독태그로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12	</a:t>
            </a:r>
            <a:r>
              <a:rPr lang="en-US" altLang="ko-KR" sz="1400" dirty="0" smtClean="0">
                <a:solidFill>
                  <a:srgbClr val="FF0000"/>
                </a:solidFill>
              </a:rPr>
              <a:t>  &lt;/body&gt;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13	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&lt;/html&gt;</a:t>
            </a:r>
            <a:endParaRPr lang="ko-KR" altLang="ko-KR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20631"/>
          <a:stretch/>
        </p:blipFill>
        <p:spPr>
          <a:xfrm>
            <a:off x="5796512" y="2132781"/>
            <a:ext cx="3348000" cy="18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요소</a:t>
            </a:r>
            <a:r>
              <a:rPr lang="en-US" altLang="ko-KR" smtClean="0"/>
              <a:t>(Element)</a:t>
            </a:r>
            <a:r>
              <a:rPr lang="ko-KR" altLang="en-US" smtClean="0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태그</a:t>
            </a:r>
            <a:r>
              <a:rPr lang="en-US" altLang="ko-KR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/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일부분의 특징을 지정하는 </a:t>
            </a:r>
            <a:r>
              <a:rPr lang="ko-KR" altLang="en-US" dirty="0" err="1" smtClean="0"/>
              <a:t>마크업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일종의 명령어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내용</a:t>
            </a:r>
            <a:r>
              <a:rPr lang="en-US" altLang="ko-KR" dirty="0" smtClean="0"/>
              <a:t>(content)</a:t>
            </a:r>
            <a:r>
              <a:rPr lang="ko-KR" altLang="ko-KR" dirty="0" smtClean="0"/>
              <a:t>과 이를 둘러싼 태그</a:t>
            </a:r>
            <a:r>
              <a:rPr lang="en-US" altLang="ko-KR" dirty="0" smtClean="0"/>
              <a:t>(tag)</a:t>
            </a:r>
            <a:r>
              <a:rPr lang="ko-KR" altLang="ko-KR" dirty="0" smtClean="0"/>
              <a:t>로 구성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시작태그</a:t>
            </a:r>
            <a:r>
              <a:rPr lang="en-US" altLang="ko-KR" dirty="0" smtClean="0"/>
              <a:t> &lt;</a:t>
            </a:r>
            <a:r>
              <a:rPr lang="ko-KR" altLang="ko-KR" dirty="0" smtClean="0"/>
              <a:t>태그이름 속성들 </a:t>
            </a:r>
            <a:r>
              <a:rPr lang="en-US" altLang="ko-KR" dirty="0" smtClean="0"/>
              <a:t>…&gt;</a:t>
            </a:r>
          </a:p>
          <a:p>
            <a:pPr lvl="2"/>
            <a:r>
              <a:rPr lang="ko-KR" altLang="ko-KR" dirty="0" smtClean="0"/>
              <a:t>종료태그</a:t>
            </a:r>
            <a:r>
              <a:rPr lang="en-US" altLang="ko-KR" dirty="0" smtClean="0"/>
              <a:t> &lt;/</a:t>
            </a:r>
            <a:r>
              <a:rPr lang="ko-KR" altLang="ko-KR" dirty="0" smtClean="0"/>
              <a:t>태그이름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태그의 이름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공백없는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대소문자 구분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엇갈려 중첩되면 </a:t>
            </a:r>
            <a:r>
              <a:rPr lang="ko-KR" altLang="en-US" dirty="0" err="1" smtClean="0"/>
              <a:t>안된다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단독태그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en-US" dirty="0" smtClean="0"/>
              <a:t>태그이름 </a:t>
            </a:r>
            <a:r>
              <a:rPr lang="en-US" altLang="ko-KR" dirty="0" smtClean="0"/>
              <a:t>/&gt;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4581128"/>
            <a:ext cx="374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</a:t>
            </a:r>
            <a:r>
              <a:rPr lang="en-US" altLang="ko-KR" sz="1600" dirty="0" smtClean="0"/>
              <a:t> &lt;/p&gt; </a:t>
            </a:r>
            <a:r>
              <a:rPr lang="ko-KR" altLang="ko-KR" sz="1600" dirty="0" smtClean="0"/>
              <a:t>제목</a:t>
            </a:r>
            <a:r>
              <a:rPr lang="en-US" altLang="ko-KR" sz="1600" dirty="0" smtClean="0"/>
              <a:t> &lt;/h2&gt; 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&lt;/h2&gt; &lt;/p&gt;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&lt;h2&gt; &lt;p&gt;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&lt;/p&gt; &lt;/h2&gt;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/&gt;  &lt;hr /&gt;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… /&gt;</a:t>
            </a:r>
            <a:endParaRPr lang="ko-KR" altLang="ko-KR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35909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요소에 추가정보를 주기 위해서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추가정보 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요소의 </a:t>
            </a:r>
            <a:r>
              <a:rPr lang="ko-KR" altLang="en-US" dirty="0"/>
              <a:t>모양을 나타내는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하이퍼링크의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링크지점 정보 등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r>
              <a:rPr lang="ko-KR" altLang="en-US" dirty="0" smtClean="0"/>
              <a:t>속성의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시작태그 내에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혹은 이름 </a:t>
            </a:r>
            <a:r>
              <a:rPr lang="en-US" altLang="ko-KR" dirty="0" smtClean="0"/>
              <a:t>= ‘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 smtClean="0"/>
              <a:t>하나의 요소에 여러 개의 속성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</a:t>
            </a:r>
            <a:r>
              <a:rPr lang="ko-KR" altLang="en-US" dirty="0"/>
              <a:t>칸으로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229200"/>
            <a:ext cx="6192688" cy="8617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  &lt;table border="1"&gt; … &lt;/table&gt;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="ch02.htm"&gt; … &lt;/a&gt;</a:t>
            </a:r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 target=”blank”&gt; … &lt;/a&gt;</a:t>
            </a:r>
            <a:endParaRPr lang="ko-KR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2.1.2 HTML </a:t>
            </a:r>
            <a:r>
              <a:rPr lang="ko-KR" altLang="en-US" smtClean="0"/>
              <a:t>문서의 기본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문서형식 선언 다음에 루트요소</a:t>
            </a:r>
            <a:r>
              <a:rPr lang="en-US" altLang="ko-KR" smtClean="0"/>
              <a:t> &lt;html&gt;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&lt;head&gt; </a:t>
            </a:r>
            <a:r>
              <a:rPr lang="ko-KR" altLang="en-US" smtClean="0"/>
              <a:t>와 </a:t>
            </a:r>
            <a:r>
              <a:rPr lang="en-US" altLang="ko-KR" smtClean="0"/>
              <a:t>&lt;body&gt; </a:t>
            </a:r>
            <a:r>
              <a:rPr lang="ko-KR" altLang="en-US" smtClean="0"/>
              <a:t>로 구성</a:t>
            </a:r>
            <a:r>
              <a:rPr lang="en-US" altLang="ko-KR" smtClean="0"/>
              <a:t>, &lt;body&gt;</a:t>
            </a:r>
            <a:r>
              <a:rPr lang="ko-KR" altLang="en-US" smtClean="0"/>
              <a:t>에  원하는 요소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636911"/>
            <a:ext cx="6192688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1	&lt;!DOCTYPE 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2	&lt;html&gt;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3	  &lt;head&gt;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4	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&lt;title&gt;HTML </a:t>
            </a:r>
            <a:r>
              <a:rPr lang="ko-KR" altLang="ko-KR" sz="1400" dirty="0" smtClean="0">
                <a:solidFill>
                  <a:srgbClr val="FF0000"/>
                </a:solidFill>
              </a:rPr>
              <a:t>기본구조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&lt;/title&gt;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5	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&lt;meta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charset</a:t>
            </a:r>
            <a:r>
              <a:rPr lang="en-US" altLang="ko-KR" sz="1400" dirty="0" smtClean="0">
                <a:solidFill>
                  <a:srgbClr val="FF0000"/>
                </a:solidFill>
              </a:rPr>
              <a:t>="UTF-8"&gt;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6	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&lt;meta authors="</a:t>
            </a:r>
            <a:r>
              <a:rPr lang="ko-KR" altLang="ko-KR" sz="1400" dirty="0" smtClean="0">
                <a:solidFill>
                  <a:srgbClr val="FF0000"/>
                </a:solidFill>
              </a:rPr>
              <a:t>임순범 박희민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400" dirty="0" smtClean="0"/>
              <a:t>7	  &lt;/head&gt;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8	  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	      …</a:t>
            </a:r>
          </a:p>
          <a:p>
            <a:pPr marL="342900" indent="-342900" fontAlgn="base">
              <a:buFont typeface="Wingdings" panose="05000000000000000000" pitchFamily="2" charset="2"/>
              <a:buAutoNum type="arabicPlain" startAt="12"/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p&gt;</a:t>
            </a:r>
            <a:r>
              <a:rPr lang="ko-KR" altLang="en-US" sz="1400" dirty="0"/>
              <a:t>특수문자는 </a:t>
            </a:r>
            <a:r>
              <a:rPr lang="en-US" altLang="ko-KR" sz="1400" dirty="0">
                <a:solidFill>
                  <a:srgbClr val="FF0000"/>
                </a:solidFill>
              </a:rPr>
              <a:t>&amp;amp;</a:t>
            </a:r>
            <a:r>
              <a:rPr lang="ko-KR" altLang="en-US" sz="1400" dirty="0"/>
              <a:t>이름</a:t>
            </a:r>
            <a:r>
              <a:rPr lang="en-US" altLang="ko-KR" sz="1400" dirty="0"/>
              <a:t>; </a:t>
            </a:r>
            <a:r>
              <a:rPr lang="ko-KR" altLang="en-US" sz="1400" dirty="0"/>
              <a:t>형식으로 표기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</a:t>
            </a:r>
          </a:p>
          <a:p>
            <a:pPr marL="342900" indent="-342900" fontAlgn="base">
              <a:buAutoNum type="arabicPlain" startAt="12"/>
            </a:pPr>
            <a:r>
              <a:rPr lang="en-US" altLang="ko-KR" sz="1400" dirty="0" smtClean="0">
                <a:solidFill>
                  <a:srgbClr val="FF0000"/>
                </a:solidFill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</a:rPr>
              <a:t>;- 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공백 </a:t>
            </a:r>
            <a:r>
              <a:rPr lang="en-US" altLang="ko-KR" sz="1400" dirty="0">
                <a:solidFill>
                  <a:srgbClr val="FF0000"/>
                </a:solidFill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</a:rPr>
              <a:t>lt</a:t>
            </a:r>
            <a:r>
              <a:rPr lang="en-US" altLang="ko-KR" sz="1400" dirty="0">
                <a:solidFill>
                  <a:srgbClr val="FF0000"/>
                </a:solidFill>
              </a:rPr>
              <a:t>; &amp;</a:t>
            </a:r>
            <a:r>
              <a:rPr lang="en-US" altLang="ko-KR" sz="1400" dirty="0" err="1">
                <a:solidFill>
                  <a:srgbClr val="FF0000"/>
                </a:solidFill>
              </a:rPr>
              <a:t>gt</a:t>
            </a:r>
            <a:r>
              <a:rPr lang="en-US" altLang="ko-KR" sz="1400" dirty="0">
                <a:solidFill>
                  <a:srgbClr val="FF0000"/>
                </a:solidFill>
              </a:rPr>
              <a:t>; &amp;</a:t>
            </a:r>
            <a:r>
              <a:rPr lang="en-US" altLang="ko-KR" sz="1400" dirty="0" err="1">
                <a:solidFill>
                  <a:srgbClr val="FF0000"/>
                </a:solidFill>
              </a:rPr>
              <a:t>quot</a:t>
            </a:r>
            <a:r>
              <a:rPr lang="en-US" altLang="ko-KR" sz="1400" dirty="0">
                <a:solidFill>
                  <a:srgbClr val="FF0000"/>
                </a:solidFill>
              </a:rPr>
              <a:t>; &amp;amp; </a:t>
            </a:r>
            <a:r>
              <a:rPr lang="en-US" altLang="ko-KR" sz="1400" dirty="0"/>
              <a:t>(</a:t>
            </a:r>
            <a:r>
              <a:rPr lang="ko-KR" altLang="en-US" sz="1400" dirty="0"/>
              <a:t>특수문자 이름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lt</a:t>
            </a:r>
            <a:r>
              <a:rPr lang="en-US" altLang="ko-KR" sz="1400" dirty="0" smtClean="0"/>
              <a:t>, …)&lt;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</a:t>
            </a:r>
          </a:p>
          <a:p>
            <a:pPr marL="342900" indent="-342900" fontAlgn="base">
              <a:buAutoNum type="arabicPlain" startAt="12"/>
            </a:pPr>
            <a:r>
              <a:rPr lang="en-US" altLang="ko-KR" sz="1400" dirty="0" smtClean="0">
                <a:solidFill>
                  <a:srgbClr val="FF0000"/>
                </a:solidFill>
              </a:rPr>
              <a:t>&amp;</a:t>
            </a:r>
            <a:r>
              <a:rPr lang="en-US" altLang="ko-KR" sz="1400" dirty="0" err="1">
                <a:solidFill>
                  <a:srgbClr val="FF0000"/>
                </a:solidFill>
              </a:rPr>
              <a:t>nbsp</a:t>
            </a:r>
            <a:r>
              <a:rPr lang="en-US" altLang="ko-KR" sz="1400" dirty="0">
                <a:solidFill>
                  <a:srgbClr val="FF0000"/>
                </a:solidFill>
              </a:rPr>
              <a:t>;- 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, &amp;#169; &amp;#x00a2; &amp;#x00a3; &amp;#x00a5; </a:t>
            </a:r>
            <a:r>
              <a:rPr lang="en-US" altLang="ko-KR" sz="1400" dirty="0"/>
              <a:t>(</a:t>
            </a:r>
            <a:r>
              <a:rPr lang="ko-KR" altLang="en-US" sz="1400" dirty="0"/>
              <a:t>특수문자 코드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…</a:t>
            </a:r>
          </a:p>
          <a:p>
            <a:pPr marL="342900" indent="-342900" fontAlgn="base"/>
            <a:r>
              <a:rPr lang="en-US" altLang="ko-KR" sz="1400" dirty="0" smtClean="0"/>
              <a:t>15	                  &lt;!-- </a:t>
            </a:r>
            <a:r>
              <a:rPr lang="ko-KR" altLang="ko-KR" sz="1400" dirty="0" smtClean="0"/>
              <a:t>설명문은 이렇게 작성</a:t>
            </a:r>
            <a:r>
              <a:rPr lang="en-US" altLang="ko-KR" sz="1400" dirty="0" smtClean="0"/>
              <a:t> --&gt;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16	  &lt;/body&gt;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17	&lt;/html&gt;</a:t>
            </a:r>
            <a:endParaRPr lang="ko-KR" altLang="ko-KR" sz="1400" dirty="0"/>
          </a:p>
        </p:txBody>
      </p:sp>
      <p:pic>
        <p:nvPicPr>
          <p:cNvPr id="2050" name="Picture 2" descr="H:\webclass.me\html5_2e\ch02\ex2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13804"/>
          <a:stretch/>
        </p:blipFill>
        <p:spPr bwMode="auto">
          <a:xfrm>
            <a:off x="5508104" y="2807265"/>
            <a:ext cx="3636000" cy="18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&lt;head&gt; </a:t>
            </a:r>
            <a:r>
              <a:rPr lang="ko-KR" altLang="en-US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r>
              <a:rPr lang="en-US" altLang="ko-KR" dirty="0" smtClean="0"/>
              <a:t>&lt;meta&gt;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문서 관리를 위한 메타정보</a:t>
            </a:r>
            <a:r>
              <a:rPr lang="en-US" altLang="ko-KR" dirty="0" smtClean="0"/>
              <a:t>(metadata)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 정보</a:t>
            </a:r>
            <a:r>
              <a:rPr lang="en-US" altLang="ko-KR" dirty="0" smtClean="0"/>
              <a:t>,</a:t>
            </a:r>
            <a:r>
              <a:rPr lang="ko-KR" altLang="ko-KR" dirty="0" smtClean="0"/>
              <a:t> 키워드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저자 정보</a:t>
            </a:r>
            <a:r>
              <a:rPr lang="en-US" altLang="ko-KR" dirty="0" smtClean="0"/>
              <a:t>, 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인코딩</a:t>
            </a:r>
            <a:r>
              <a:rPr lang="ko-KR" altLang="ko-KR" dirty="0" smtClean="0"/>
              <a:t> 정보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속성과</a:t>
            </a:r>
            <a:r>
              <a:rPr lang="en-US" altLang="ko-KR" dirty="0" smtClean="0"/>
              <a:t> content </a:t>
            </a:r>
            <a:r>
              <a:rPr lang="ko-KR" altLang="ko-KR" dirty="0" smtClean="0"/>
              <a:t>속성을 이용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메타데이터 종류의 이름을 속성이름으로 사용</a:t>
            </a:r>
            <a:endParaRPr lang="en-US" altLang="ko-KR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861048"/>
            <a:ext cx="619268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  &lt;meta name=”authors” content=”</a:t>
            </a:r>
            <a:r>
              <a:rPr lang="ko-KR" altLang="ko-KR" sz="1600" dirty="0" smtClean="0"/>
              <a:t>임순범 박희민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name=”description” content=”HTML5 head </a:t>
            </a:r>
            <a:r>
              <a:rPr lang="ko-KR" altLang="ko-KR" sz="1600" dirty="0" smtClean="0"/>
              <a:t>요소에 대한 설명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name=”keyword” content=”HTML5 head title meta”&gt;</a:t>
            </a:r>
            <a:endParaRPr lang="ko-KR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5157192"/>
            <a:ext cx="6192688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  &lt;meta authors=”</a:t>
            </a:r>
            <a:r>
              <a:rPr lang="ko-KR" altLang="ko-KR" sz="1600" dirty="0" smtClean="0"/>
              <a:t>임순범 박희민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description =”HTML5 head </a:t>
            </a:r>
            <a:r>
              <a:rPr lang="ko-KR" altLang="ko-KR" sz="1600" dirty="0" smtClean="0"/>
              <a:t>요소에 대한 설명</a:t>
            </a:r>
            <a:r>
              <a:rPr lang="en-US" altLang="ko-KR" sz="1600" dirty="0" smtClean="0"/>
              <a:t>”&gt; 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keyword=”HTML5 head title meta”&gt;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="UTF-8"&gt;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50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1485</TotalTime>
  <Words>2993</Words>
  <Application>Microsoft Office PowerPoint</Application>
  <PresentationFormat>화면 슬라이드 쇼(4:3)</PresentationFormat>
  <Paragraphs>536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2장. HTML5 문서의 기본</vt:lpstr>
      <vt:lpstr>목차</vt:lpstr>
      <vt:lpstr>2.1 기본 문서 만들기</vt:lpstr>
      <vt:lpstr>2.1.1 HTML 요소와 속성</vt:lpstr>
      <vt:lpstr>예제: HTML 시작하기</vt:lpstr>
      <vt:lpstr>요소(Element)와 태그(Tag)</vt:lpstr>
      <vt:lpstr>속성</vt:lpstr>
      <vt:lpstr>2.1.2 HTML 문서의 기본 구조</vt:lpstr>
      <vt:lpstr>&lt;head&gt; 요소</vt:lpstr>
      <vt:lpstr>기타 문서 구성</vt:lpstr>
      <vt:lpstr>2.2 단락과 텍스트 꾸미기</vt:lpstr>
      <vt:lpstr>2.2.1 단락의 제목과 줄</vt:lpstr>
      <vt:lpstr>예제: 단락의 제목과 줄</vt:lpstr>
      <vt:lpstr>2.2.2 단락 꾸미기</vt:lpstr>
      <vt:lpstr>예제: 단락 꾸미기</vt:lpstr>
      <vt:lpstr>2.2.3 다양한 텍스트 표현</vt:lpstr>
      <vt:lpstr>PowerPoint 프레젠테이션</vt:lpstr>
      <vt:lpstr>예제:다양한 텍스트 표현</vt:lpstr>
      <vt:lpstr>2.3 목록 및 표 작성하기</vt:lpstr>
      <vt:lpstr>2.3.1 목록 나열하기</vt:lpstr>
      <vt:lpstr>PowerPoint 프레젠테이션</vt:lpstr>
      <vt:lpstr>예제: 목록 나열하기</vt:lpstr>
      <vt:lpstr>2.3.2 표의 기본 구성</vt:lpstr>
      <vt:lpstr>예제: 기본적인 표의 표현</vt:lpstr>
      <vt:lpstr>2.3.3 표의 구조적 표현</vt:lpstr>
      <vt:lpstr>PowerPoint 프레젠테이션</vt:lpstr>
      <vt:lpstr>표의 구조적 표현</vt:lpstr>
      <vt:lpstr>예제: 표의 구조적 표현</vt:lpstr>
      <vt:lpstr>2.4 문서 구조화하기 </vt:lpstr>
      <vt:lpstr>2.4.1 문서 구조화 요소</vt:lpstr>
      <vt:lpstr>문서 구조화 요소</vt:lpstr>
      <vt:lpstr>문서 구조화 요소</vt:lpstr>
      <vt:lpstr>문서 구조화 요소</vt:lpstr>
      <vt:lpstr>예제: 문서구조화</vt:lpstr>
      <vt:lpstr>2.4.2 문서 구조에 스타일시트</vt:lpstr>
      <vt:lpstr>예제: 문서에 CSS 적용하기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169</cp:revision>
  <dcterms:created xsi:type="dcterms:W3CDTF">2006-10-05T04:04:58Z</dcterms:created>
  <dcterms:modified xsi:type="dcterms:W3CDTF">2017-03-12T11:47:11Z</dcterms:modified>
</cp:coreProperties>
</file>