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306" r:id="rId4"/>
    <p:sldId id="309" r:id="rId5"/>
    <p:sldId id="310" r:id="rId6"/>
    <p:sldId id="314" r:id="rId7"/>
    <p:sldId id="315" r:id="rId8"/>
    <p:sldId id="318" r:id="rId9"/>
    <p:sldId id="319" r:id="rId10"/>
    <p:sldId id="320" r:id="rId11"/>
    <p:sldId id="316" r:id="rId12"/>
    <p:sldId id="317" r:id="rId13"/>
    <p:sldId id="307" r:id="rId14"/>
    <p:sldId id="259" r:id="rId15"/>
    <p:sldId id="325" r:id="rId16"/>
    <p:sldId id="326" r:id="rId17"/>
    <p:sldId id="327" r:id="rId18"/>
    <p:sldId id="328" r:id="rId19"/>
    <p:sldId id="329" r:id="rId20"/>
    <p:sldId id="308" r:id="rId21"/>
    <p:sldId id="311" r:id="rId22"/>
    <p:sldId id="312" r:id="rId23"/>
    <p:sldId id="313" r:id="rId24"/>
    <p:sldId id="336" r:id="rId25"/>
    <p:sldId id="332" r:id="rId26"/>
    <p:sldId id="333" r:id="rId27"/>
    <p:sldId id="335" r:id="rId28"/>
    <p:sldId id="341" r:id="rId29"/>
    <p:sldId id="338" r:id="rId30"/>
    <p:sldId id="339" r:id="rId31"/>
    <p:sldId id="343" r:id="rId32"/>
    <p:sldId id="344" r:id="rId33"/>
    <p:sldId id="345" r:id="rId34"/>
    <p:sldId id="348" r:id="rId35"/>
    <p:sldId id="346" r:id="rId36"/>
    <p:sldId id="347" r:id="rId3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91" d="100"/>
          <a:sy n="91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4838" tIns="47419" rIns="94838" bIns="4741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사이트 아래 쪽 공유에 나오는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아닌 소스코드</a:t>
            </a:r>
            <a:r>
              <a:rPr lang="ko-KR" altLang="en-US" baseline="0" dirty="0" smtClean="0"/>
              <a:t>에 뜨는 </a:t>
            </a:r>
            <a:r>
              <a:rPr lang="ko-KR" altLang="en-US" baseline="0" smtClean="0"/>
              <a:t>코드를 복사해야 </a:t>
            </a:r>
            <a:r>
              <a:rPr lang="ko-KR" altLang="en-US" baseline="0" dirty="0" smtClean="0"/>
              <a:t>잘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9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링크와 멀티미디어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링크와 멀티미디어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ozilla.org/en-US/docs/Web/HTML/Supported_media_format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5_video" TargetMode="External"/><Relationship Id="rId4" Type="http://schemas.openxmlformats.org/officeDocument/2006/relationships/hyperlink" Target="http://en.wikipedia.org/wiki/HTML5_Audi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링크와 멀티미디어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문서 내 특정 위치로 이동</a:t>
            </a:r>
            <a:r>
              <a:rPr lang="en-US" altLang="ko-KR" dirty="0" smtClean="0"/>
              <a:t> &lt;a&gt;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동일한 문서 내에서 특정 지점으로 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목적지인 특정 지점은 </a:t>
            </a:r>
            <a:r>
              <a:rPr lang="ko-KR" altLang="en-US" dirty="0" smtClean="0"/>
              <a:t>일종의 </a:t>
            </a:r>
            <a:r>
              <a:rPr lang="ko-KR" altLang="ko-KR" dirty="0" smtClean="0"/>
              <a:t>책갈피 링크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ko-KR" dirty="0" smtClean="0"/>
              <a:t>목차를 선택</a:t>
            </a:r>
            <a:r>
              <a:rPr lang="ko-KR" altLang="en-US" dirty="0" smtClean="0"/>
              <a:t>하면</a:t>
            </a:r>
            <a:r>
              <a:rPr lang="ko-KR" altLang="ko-KR" dirty="0" smtClean="0"/>
              <a:t> 원하는 </a:t>
            </a:r>
            <a:r>
              <a:rPr lang="ko-KR" altLang="en-US" dirty="0" smtClean="0"/>
              <a:t>책갈피</a:t>
            </a:r>
            <a:r>
              <a:rPr lang="en-US" altLang="ko-KR" dirty="0" smtClean="0"/>
              <a:t> </a:t>
            </a:r>
            <a:r>
              <a:rPr lang="ko-KR" altLang="ko-KR" dirty="0" smtClean="0"/>
              <a:t>위치로 바로 </a:t>
            </a:r>
            <a:r>
              <a:rPr lang="ko-KR" altLang="en-US" dirty="0" smtClean="0"/>
              <a:t>간다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문서가 길 경우 사용하면 효과적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목적지 앵커</a:t>
            </a:r>
            <a:r>
              <a:rPr lang="ko-KR" altLang="en-US" dirty="0" smtClean="0"/>
              <a:t>의 설정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id=“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”&gt; </a:t>
            </a:r>
            <a:r>
              <a:rPr lang="ko-KR" altLang="ko-KR" dirty="0" smtClean="0"/>
              <a:t>문서 내 이동할 목적지</a:t>
            </a:r>
            <a:r>
              <a:rPr lang="en-US" altLang="ko-KR" dirty="0" smtClean="0"/>
              <a:t> &lt;/a&gt; </a:t>
            </a:r>
          </a:p>
          <a:p>
            <a:pPr lvl="1"/>
            <a:r>
              <a:rPr lang="ko-KR" altLang="ko-KR" dirty="0" smtClean="0"/>
              <a:t>시작점 앵커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설정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= “#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”&gt; </a:t>
            </a:r>
            <a:r>
              <a:rPr lang="ko-KR" altLang="ko-KR" dirty="0" smtClean="0"/>
              <a:t>링크 설정된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’</a:t>
            </a:r>
            <a:r>
              <a:rPr lang="ko-KR" altLang="ko-KR" dirty="0" smtClean="0"/>
              <a:t> 위치로 이동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115616" y="5085184"/>
            <a:ext cx="6048672" cy="1080120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[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노트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: id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속성 사용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]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버전의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name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속성을 사용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HTML5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name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 대신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id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속성을 사용 권장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링크의 목적지 앵커 지정</a:t>
            </a:r>
            <a:r>
              <a:rPr lang="en-US" altLang="ko-KR" dirty="0" smtClean="0"/>
              <a:t>: &lt;a id=”…”&gt;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id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문서 내의 원하는 위치에 목적지 앵커를 설정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이름을 지정하는 것이</a:t>
            </a:r>
            <a:r>
              <a:rPr lang="ko-KR" altLang="en-US" dirty="0" smtClean="0"/>
              <a:t>므로</a:t>
            </a:r>
            <a:r>
              <a:rPr lang="en-US" altLang="ko-KR" dirty="0" smtClean="0"/>
              <a:t> &lt;a&gt;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&lt;/a&gt; </a:t>
            </a:r>
            <a:r>
              <a:rPr lang="ko-KR" altLang="ko-KR" dirty="0" smtClean="0"/>
              <a:t>사이에 텍스트 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ko-KR" altLang="ko-KR" dirty="0" smtClean="0"/>
          </a:p>
          <a:p>
            <a:pPr lvl="3"/>
            <a:endParaRPr lang="ko-KR" altLang="ko-KR" dirty="0" smtClean="0"/>
          </a:p>
          <a:p>
            <a:pPr lvl="1">
              <a:buNone/>
            </a:pPr>
            <a:r>
              <a:rPr lang="ko-KR" altLang="ko-KR" dirty="0" smtClean="0"/>
              <a:t>예</a:t>
            </a:r>
            <a:r>
              <a:rPr lang="en-US" altLang="ko-KR" dirty="0" smtClean="0"/>
              <a:t>) &lt;a </a:t>
            </a:r>
            <a:r>
              <a:rPr lang="en-US" altLang="ko-KR" dirty="0" smtClean="0">
                <a:solidFill>
                  <a:srgbClr val="FF0000"/>
                </a:solidFill>
              </a:rPr>
              <a:t>id="book001"</a:t>
            </a:r>
            <a:r>
              <a:rPr lang="en-US" altLang="ko-KR" dirty="0" smtClean="0"/>
              <a:t>&gt;&lt;/a&gt; 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컴퓨터와</a:t>
            </a:r>
            <a:r>
              <a:rPr lang="en-US" altLang="ko-KR" dirty="0" smtClean="0"/>
              <a:t> IT</a:t>
            </a:r>
            <a:r>
              <a:rPr lang="ko-KR" altLang="ko-KR" dirty="0" smtClean="0"/>
              <a:t>기술의 이해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</a:p>
          <a:p>
            <a:pPr lvl="3">
              <a:buNone/>
            </a:pPr>
            <a:endParaRPr lang="ko-KR" altLang="ko-KR" dirty="0" smtClean="0"/>
          </a:p>
          <a:p>
            <a:r>
              <a:rPr lang="ko-KR" altLang="ko-KR" dirty="0" smtClean="0"/>
              <a:t>시작점 앵커에서 링크 연결</a:t>
            </a:r>
            <a:r>
              <a:rPr lang="en-US" altLang="ko-KR" dirty="0" smtClean="0"/>
              <a:t>: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=”#…”&gt;</a:t>
            </a:r>
            <a:endParaRPr lang="ko-KR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속성에 목적지 앵커의 아이디를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목적지 앵커에서 아이디 설정할 때는 이름만 </a:t>
            </a:r>
            <a:r>
              <a:rPr lang="ko-KR" altLang="en-US" dirty="0" smtClean="0"/>
              <a:t>기입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아이디를 이용할 때는</a:t>
            </a:r>
            <a:r>
              <a:rPr lang="en-US" altLang="ko-KR" dirty="0" smtClean="0"/>
              <a:t> #</a:t>
            </a:r>
            <a:r>
              <a:rPr lang="ko-KR" altLang="ko-KR" dirty="0" smtClean="0"/>
              <a:t>으로 시작</a:t>
            </a:r>
            <a:endParaRPr lang="en-US" altLang="ko-KR" dirty="0" smtClean="0"/>
          </a:p>
          <a:p>
            <a:pPr lvl="3"/>
            <a:endParaRPr lang="ko-KR" altLang="ko-KR" dirty="0" smtClean="0"/>
          </a:p>
          <a:p>
            <a:pPr lvl="1">
              <a:buNone/>
            </a:pPr>
            <a:r>
              <a:rPr lang="ko-KR" altLang="ko-KR" dirty="0" smtClean="0"/>
              <a:t>예</a:t>
            </a:r>
            <a:r>
              <a:rPr lang="en-US" altLang="ko-KR" dirty="0" smtClean="0"/>
              <a:t>) &lt;a 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>
                <a:solidFill>
                  <a:srgbClr val="FF0000"/>
                </a:solidFill>
              </a:rPr>
              <a:t>="#book001"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최윤철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임순범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공저</a:t>
            </a:r>
            <a:r>
              <a:rPr lang="en-US" altLang="ko-KR" dirty="0" smtClean="0"/>
              <a:t>, </a:t>
            </a:r>
            <a:r>
              <a:rPr lang="ko-KR" altLang="ko-KR" dirty="0" smtClean="0"/>
              <a:t>컴퓨터와</a:t>
            </a:r>
            <a:r>
              <a:rPr lang="en-US" altLang="ko-KR" dirty="0" smtClean="0"/>
              <a:t> IT</a:t>
            </a:r>
            <a:r>
              <a:rPr lang="ko-KR" altLang="ko-KR" dirty="0" smtClean="0"/>
              <a:t>기술의 이해</a:t>
            </a:r>
            <a:r>
              <a:rPr lang="en-US" altLang="ko-KR" dirty="0" smtClean="0"/>
              <a:t>&lt;/a&gt;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링크 예제</a:t>
            </a:r>
            <a:r>
              <a:rPr lang="en-US" altLang="ko-KR" dirty="0" smtClean="0"/>
              <a:t> (2) : </a:t>
            </a:r>
            <a:r>
              <a:rPr lang="ko-KR" altLang="ko-KR" dirty="0" smtClean="0"/>
              <a:t>문서 내 위치로 이동</a:t>
            </a:r>
            <a:r>
              <a:rPr lang="en-US" altLang="ko-KR" b="1" dirty="0" smtClean="0"/>
              <a:t> 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7992888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….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 </a:t>
            </a:r>
            <a:r>
              <a:rPr lang="ko-KR" altLang="ko-KR" sz="1400" dirty="0" err="1" smtClean="0"/>
              <a:t>한탁돈</a:t>
            </a:r>
            <a:r>
              <a:rPr lang="ko-KR" altLang="ko-KR" sz="1400" dirty="0" smtClean="0"/>
              <a:t> 공저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="#book001"&gt;</a:t>
            </a:r>
            <a:r>
              <a:rPr lang="ko-KR" altLang="ko-KR" sz="1400" dirty="0" smtClean="0">
                <a:solidFill>
                  <a:srgbClr val="FF0000"/>
                </a:solidFill>
              </a:rPr>
              <a:t>컴퓨터와</a:t>
            </a:r>
            <a:r>
              <a:rPr lang="en-US" altLang="ko-KR" sz="1400" dirty="0" smtClean="0">
                <a:solidFill>
                  <a:srgbClr val="FF0000"/>
                </a:solidFill>
              </a:rPr>
              <a:t> IT</a:t>
            </a:r>
            <a:r>
              <a:rPr lang="ko-KR" altLang="ko-KR" sz="1400" dirty="0" smtClean="0">
                <a:solidFill>
                  <a:srgbClr val="FF0000"/>
                </a:solidFill>
              </a:rPr>
              <a:t>기술의 이해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&gt;D. Morley, C. Parker,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="#book002"&gt;Understanding Computers 15th Ed.&lt;/a&gt;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&gt;G. Shelly, M. </a:t>
            </a:r>
            <a:r>
              <a:rPr lang="en-US" altLang="ko-KR" sz="1400" dirty="0" err="1" smtClean="0"/>
              <a:t>Vermaat</a:t>
            </a:r>
            <a:r>
              <a:rPr lang="en-US" altLang="ko-KR" sz="1400" dirty="0" smtClean="0"/>
              <a:t>, Discovering Computers&lt;/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…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</a:t>
            </a:r>
            <a:r>
              <a:rPr lang="ko-KR" altLang="ko-KR" sz="1400" dirty="0" smtClean="0"/>
              <a:t>참고도서 소개</a:t>
            </a:r>
            <a:r>
              <a:rPr lang="en-US" altLang="ko-KR" sz="1400" dirty="0" smtClean="0"/>
              <a:t>&lt;/h2&gt;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 id="book001"&gt;&lt;/a&gt;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</a:t>
            </a:r>
            <a:r>
              <a:rPr lang="ko-KR" altLang="ko-KR" sz="1400" dirty="0" smtClean="0"/>
              <a:t>기술의 이해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&lt;table border="1“&gt;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저자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한탁돈</a:t>
            </a:r>
            <a:r>
              <a:rPr lang="ko-KR" altLang="ko-KR" sz="1400" dirty="0" smtClean="0"/>
              <a:t> 공저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 :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err="1" smtClean="0"/>
              <a:t>책소개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급변하는</a:t>
            </a:r>
            <a:r>
              <a:rPr lang="en-US" altLang="ko-KR" sz="1400" dirty="0" smtClean="0"/>
              <a:t> IT</a:t>
            </a:r>
            <a:r>
              <a:rPr lang="ko-KR" altLang="ko-KR" sz="1400" dirty="0" smtClean="0"/>
              <a:t>기술의 발전을 이해하고 다양한 사회영역과</a:t>
            </a:r>
            <a:r>
              <a:rPr lang="en-US" altLang="ko-KR" sz="1400" dirty="0" smtClean="0"/>
              <a:t> …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&lt;/td&gt;&lt;/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&lt;/table&gt;</a:t>
            </a:r>
          </a:p>
          <a:p>
            <a:pPr latinLnBrk="0"/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id="book002"&gt;&lt;/a&gt;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&gt;Understanding Computers, 15th Ed&lt;/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&lt;table border="1“&gt;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저자</a:t>
            </a:r>
            <a:r>
              <a:rPr lang="en-US" altLang="ko-KR" sz="1400" dirty="0" smtClean="0"/>
              <a:t> : D. Morley, C. Parker&lt;/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Cengage</a:t>
            </a:r>
            <a:r>
              <a:rPr lang="en-US" altLang="ko-KR" sz="1400" dirty="0" smtClean="0"/>
              <a:t> Learning&lt;/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err="1" smtClean="0"/>
              <a:t>책소개</a:t>
            </a:r>
            <a:r>
              <a:rPr lang="en-US" altLang="ko-KR" sz="1400" dirty="0" smtClean="0"/>
              <a:t> : Thoroughly Updated for the Latest Advances in Multimedia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01824" y="2532185"/>
            <a:ext cx="6012160" cy="2762374"/>
            <a:chOff x="3131840" y="2348880"/>
            <a:chExt cx="6012160" cy="2762374"/>
          </a:xfrm>
        </p:grpSpPr>
        <p:pic>
          <p:nvPicPr>
            <p:cNvPr id="8" name="그림 7" descr="Q:\webclass.me\html5_2e\ch03\ex302a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3928" y="2564904"/>
              <a:ext cx="2300000" cy="2523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그림 8" descr="Q:\webclass.me\html5_2e\ch03\ex302b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4000" y="2492896"/>
              <a:ext cx="2300000" cy="2523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그룹 9"/>
            <p:cNvGrpSpPr/>
            <p:nvPr/>
          </p:nvGrpSpPr>
          <p:grpSpPr>
            <a:xfrm>
              <a:off x="3131840" y="2924944"/>
              <a:ext cx="3528392" cy="2186310"/>
              <a:chOff x="186631" y="4140200"/>
              <a:chExt cx="3600400" cy="2546350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auto">
              <a:xfrm rot="8048801">
                <a:off x="784735" y="5154380"/>
                <a:ext cx="1911144" cy="2165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75" y="600"/>
                  </a:cxn>
                  <a:cxn ang="0">
                    <a:pos x="2280" y="795"/>
                  </a:cxn>
                  <a:cxn ang="0">
                    <a:pos x="3480" y="405"/>
                  </a:cxn>
                  <a:cxn ang="0">
                    <a:pos x="3765" y="255"/>
                  </a:cxn>
                </a:cxnLst>
                <a:rect l="0" t="0" r="r" b="b"/>
                <a:pathLst>
                  <a:path w="3765" h="827">
                    <a:moveTo>
                      <a:pt x="0" y="0"/>
                    </a:moveTo>
                    <a:cubicBezTo>
                      <a:pt x="297" y="234"/>
                      <a:pt x="595" y="468"/>
                      <a:pt x="975" y="600"/>
                    </a:cubicBezTo>
                    <a:cubicBezTo>
                      <a:pt x="1355" y="732"/>
                      <a:pt x="1863" y="827"/>
                      <a:pt x="2280" y="795"/>
                    </a:cubicBezTo>
                    <a:cubicBezTo>
                      <a:pt x="2697" y="763"/>
                      <a:pt x="3232" y="495"/>
                      <a:pt x="3480" y="405"/>
                    </a:cubicBezTo>
                    <a:cubicBezTo>
                      <a:pt x="3728" y="315"/>
                      <a:pt x="3746" y="285"/>
                      <a:pt x="3765" y="25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AutoShape 3"/>
              <p:cNvSpPr>
                <a:spLocks noChangeArrowheads="1"/>
              </p:cNvSpPr>
              <p:nvPr/>
            </p:nvSpPr>
            <p:spPr bwMode="auto">
              <a:xfrm>
                <a:off x="2346871" y="4140200"/>
                <a:ext cx="1440160" cy="323850"/>
              </a:xfrm>
              <a:prstGeom prst="wedgeEllipseCallout">
                <a:avLst>
                  <a:gd name="adj1" fmla="val -43181"/>
                  <a:gd name="adj2" fmla="val 76273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&lt;a </a:t>
                </a:r>
                <a:r>
                  <a:rPr kumimoji="1" lang="en-US" altLang="ko-KR" sz="900" b="1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href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맑은 고딕" pitchFamily="50" charset="-127"/>
                  </a:rPr>
                  <a:t>”#book001”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186631" y="6378575"/>
                <a:ext cx="1224136" cy="307975"/>
              </a:xfrm>
              <a:prstGeom prst="wedgeEllipseCallout">
                <a:avLst>
                  <a:gd name="adj1" fmla="val 27199"/>
                  <a:gd name="adj2" fmla="val -88810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&lt;a id=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맑은 고딕" pitchFamily="50" charset="-127"/>
                  </a:rPr>
                  <a:t>”book001”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372200" y="2348880"/>
              <a:ext cx="1197010" cy="1595438"/>
              <a:chOff x="3400425" y="3689350"/>
              <a:chExt cx="1229266" cy="1595438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3400425" y="5113338"/>
                <a:ext cx="238125" cy="171450"/>
              </a:xfrm>
              <a:prstGeom prst="rightArrow">
                <a:avLst>
                  <a:gd name="adj1" fmla="val 50000"/>
                  <a:gd name="adj2" fmla="val 34722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18000" tIns="10800" rIns="18000" bIns="1080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>
                <a:off x="3405555" y="3689350"/>
                <a:ext cx="1224136" cy="309563"/>
              </a:xfrm>
              <a:prstGeom prst="wedgeEllipseCallout">
                <a:avLst>
                  <a:gd name="adj1" fmla="val 1199"/>
                  <a:gd name="adj2" fmla="val 108315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&lt;a id=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맑은 고딕" pitchFamily="50" charset="-127"/>
                  </a:rPr>
                  <a:t>”book001”</a:t>
                </a: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altLang="ko-KR" smtClean="0"/>
              <a:t>3.2.1 </a:t>
            </a:r>
            <a:r>
              <a:rPr lang="ko-KR" altLang="en-US" dirty="0" smtClean="0"/>
              <a:t>이미지 </a:t>
            </a:r>
            <a:r>
              <a:rPr lang="ko-KR" altLang="en-US" dirty="0"/>
              <a:t>파일 종류</a:t>
            </a:r>
          </a:p>
          <a:p>
            <a:r>
              <a:rPr altLang="ko-KR" smtClean="0"/>
              <a:t>3.2.2 </a:t>
            </a:r>
            <a:r>
              <a:rPr lang="ko-KR" altLang="en-US" dirty="0" smtClean="0"/>
              <a:t>이미지 </a:t>
            </a:r>
            <a:r>
              <a:rPr lang="ko-KR" altLang="en-US" dirty="0"/>
              <a:t>삽입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3.2 </a:t>
            </a:r>
            <a:r>
              <a:rPr lang="ko-KR" altLang="en-US" dirty="0" smtClean="0"/>
              <a:t>이미지 </a:t>
            </a:r>
            <a:r>
              <a:rPr lang="ko-KR" altLang="en-US" dirty="0"/>
              <a:t>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이미지 파일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GIF(Graphic Interchange Format)  </a:t>
            </a:r>
          </a:p>
          <a:p>
            <a:pPr lvl="1"/>
            <a:r>
              <a:rPr lang="en-US" altLang="ko-KR" dirty="0" smtClean="0"/>
              <a:t>JPEG, PNG</a:t>
            </a:r>
            <a:r>
              <a:rPr lang="ko-KR" altLang="ko-KR" dirty="0" smtClean="0"/>
              <a:t>에 비하여 파일 크기가 작다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표현 가능 색상이 </a:t>
            </a:r>
            <a:r>
              <a:rPr lang="en-US" altLang="ko-KR" dirty="0" smtClean="0"/>
              <a:t>256</a:t>
            </a:r>
            <a:r>
              <a:rPr lang="ko-KR" altLang="ko-KR" dirty="0" smtClean="0"/>
              <a:t>개이므로 자연스러운 장면에는 </a:t>
            </a:r>
            <a:r>
              <a:rPr lang="ko-KR" altLang="en-US" dirty="0" smtClean="0"/>
              <a:t>부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사진이 아닌 클립아트나 드로잉 같은 종류의 이미지에 적합</a:t>
            </a:r>
          </a:p>
          <a:p>
            <a:pPr lvl="0"/>
            <a:r>
              <a:rPr lang="en-US" altLang="ko-KR" dirty="0" smtClean="0"/>
              <a:t>JPEG(Joint Photographic Experts Group)  </a:t>
            </a:r>
          </a:p>
          <a:p>
            <a:pPr lvl="1"/>
            <a:r>
              <a:rPr lang="en-US" altLang="ko-KR" dirty="0" smtClean="0"/>
              <a:t>24</a:t>
            </a:r>
            <a:r>
              <a:rPr lang="ko-KR" altLang="ko-KR" dirty="0" smtClean="0"/>
              <a:t>비트의 칼라를 사용하므로 수백만 개의 색상을 표현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복잡한 그림이나 사진 등 색상을 많이 사용하는 이미지에 적합</a:t>
            </a:r>
          </a:p>
          <a:p>
            <a:pPr lvl="0"/>
            <a:r>
              <a:rPr lang="en-US" altLang="ko-KR" dirty="0" smtClean="0"/>
              <a:t>PNG(Portable Network Graphic)</a:t>
            </a:r>
          </a:p>
          <a:p>
            <a:pPr lvl="1"/>
            <a:r>
              <a:rPr lang="en-US" altLang="ko-KR" dirty="0" smtClean="0"/>
              <a:t>GIF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JPEG </a:t>
            </a:r>
            <a:r>
              <a:rPr lang="ko-KR" altLang="ko-KR" dirty="0" smtClean="0"/>
              <a:t>형식의 장점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비압축</a:t>
            </a:r>
            <a:r>
              <a:rPr lang="ko-KR" altLang="ko-KR" dirty="0" smtClean="0"/>
              <a:t> 형식인</a:t>
            </a:r>
            <a:r>
              <a:rPr lang="en-US" altLang="ko-KR" dirty="0" smtClean="0"/>
              <a:t> BMP </a:t>
            </a:r>
            <a:r>
              <a:rPr lang="ko-KR" altLang="ko-KR" dirty="0" smtClean="0"/>
              <a:t>형식의 장점도 고려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24</a:t>
            </a:r>
            <a:r>
              <a:rPr lang="ko-KR" altLang="ko-KR" dirty="0" smtClean="0"/>
              <a:t>비트</a:t>
            </a:r>
            <a:r>
              <a:rPr lang="en-US" altLang="ko-KR" dirty="0" smtClean="0"/>
              <a:t>(</a:t>
            </a:r>
            <a:r>
              <a:rPr lang="ko-KR" altLang="ko-KR" dirty="0" smtClean="0"/>
              <a:t>또는</a:t>
            </a:r>
            <a:r>
              <a:rPr lang="en-US" altLang="ko-KR" dirty="0" smtClean="0"/>
              <a:t> 32</a:t>
            </a:r>
            <a:r>
              <a:rPr lang="ko-KR" altLang="ko-KR" dirty="0" smtClean="0"/>
              <a:t>비트</a:t>
            </a:r>
            <a:r>
              <a:rPr lang="en-US" altLang="ko-KR" dirty="0" smtClean="0"/>
              <a:t>) </a:t>
            </a:r>
            <a:r>
              <a:rPr lang="ko-KR" altLang="ko-KR" dirty="0" smtClean="0"/>
              <a:t>칼라를 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압축률 비교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31640" y="2420888"/>
          <a:ext cx="6696742" cy="3546617"/>
        </p:xfrm>
        <a:graphic>
          <a:graphicData uri="http://schemas.openxmlformats.org/drawingml/2006/table">
            <a:tbl>
              <a:tblPr/>
              <a:tblGrid>
                <a:gridCol w="1483906"/>
                <a:gridCol w="1331500"/>
                <a:gridCol w="1294083"/>
                <a:gridCol w="1293170"/>
                <a:gridCol w="1294083"/>
              </a:tblGrid>
              <a:tr h="11250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이미지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BMP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GIF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JPEG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PNG 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포맷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15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419KB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(317x451</a:t>
                      </a:r>
                      <a:r>
                        <a:rPr lang="ko-KR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8.01KB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 52.3)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17.9KB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23.4)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22.8KB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18.4)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414KB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(352x402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49.7KB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8.33)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27.2KB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b="1" kern="0" spc="-5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 15.2)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0" spc="-5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206KB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압축률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2.07)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907794" cy="12918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81128"/>
            <a:ext cx="967648" cy="110730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이미지 삽입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ko-KR" dirty="0" smtClean="0"/>
              <a:t>파일이름</a:t>
            </a:r>
            <a:r>
              <a:rPr lang="en-US" altLang="ko-KR" dirty="0" smtClean="0"/>
              <a:t>” width=”</a:t>
            </a:r>
            <a:r>
              <a:rPr lang="ko-KR" altLang="ko-KR" dirty="0" smtClean="0"/>
              <a:t>크기</a:t>
            </a:r>
            <a:r>
              <a:rPr lang="en-US" altLang="ko-KR" dirty="0" smtClean="0"/>
              <a:t>” height=”</a:t>
            </a:r>
            <a:r>
              <a:rPr lang="ko-KR" altLang="ko-KR" dirty="0" smtClean="0"/>
              <a:t>크기</a:t>
            </a:r>
            <a:r>
              <a:rPr lang="en-US" altLang="ko-KR" dirty="0" smtClean="0"/>
              <a:t>” alt=”</a:t>
            </a:r>
            <a:r>
              <a:rPr lang="ko-KR" altLang="ko-KR" dirty="0" smtClean="0"/>
              <a:t>대체 텍스트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 </a:t>
            </a:r>
            <a:r>
              <a:rPr lang="ko-KR" altLang="ko-KR" dirty="0" smtClean="0"/>
              <a:t>속성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이미지 파일의 이름을 지정</a:t>
            </a:r>
            <a:endParaRPr lang="en-US" altLang="ko-KR" dirty="0" smtClean="0"/>
          </a:p>
          <a:p>
            <a:pPr lvl="2"/>
            <a:r>
              <a:rPr lang="ko-KR" altLang="ko-KR" dirty="0"/>
              <a:t>파일의 경로</a:t>
            </a:r>
            <a:r>
              <a:rPr lang="en-US" altLang="ko-KR" dirty="0"/>
              <a:t> + </a:t>
            </a:r>
            <a:r>
              <a:rPr lang="ko-KR" altLang="en-US" dirty="0"/>
              <a:t>파일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크기를 조정하고 싶을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="images/IT_intro.jpg"&gt;IT</a:t>
            </a:r>
            <a:r>
              <a:rPr lang="ko-KR" altLang="ko-KR" dirty="0" smtClean="0"/>
              <a:t>기술의 이해</a:t>
            </a:r>
          </a:p>
          <a:p>
            <a:pPr lvl="2">
              <a:buNone/>
            </a:pPr>
            <a:r>
              <a:rPr lang="en-US" altLang="ko-KR" dirty="0" smtClean="0"/>
              <a:t>&lt;img src ="images/IT_intro.jpg" width="75"&gt;IT</a:t>
            </a:r>
            <a:r>
              <a:rPr lang="ko-KR" altLang="ko-KR" dirty="0" smtClean="0"/>
              <a:t>기술의 이해</a:t>
            </a:r>
          </a:p>
          <a:p>
            <a:pPr lvl="2">
              <a:buNone/>
            </a:pPr>
            <a:r>
              <a:rPr lang="en-US" altLang="ko-KR" dirty="0" smtClean="0"/>
              <a:t>&lt;img src ="images/IT_intro.jpg" width="75" height="50"&gt;IT</a:t>
            </a:r>
            <a:r>
              <a:rPr lang="ko-KR" altLang="ko-KR" dirty="0" smtClean="0"/>
              <a:t>기술의 이해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869160"/>
            <a:ext cx="4984176" cy="1584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 </a:t>
            </a:r>
            <a:r>
              <a:rPr lang="en-US" altLang="ko-KR" dirty="0" smtClean="0"/>
              <a:t>alt </a:t>
            </a:r>
            <a:r>
              <a:rPr lang="ko-KR" altLang="ko-KR" dirty="0" smtClean="0"/>
              <a:t>속성</a:t>
            </a:r>
          </a:p>
          <a:p>
            <a:pPr lvl="1"/>
            <a:r>
              <a:rPr lang="en-US" altLang="ko-KR" dirty="0" smtClean="0"/>
              <a:t>“alternate text(</a:t>
            </a:r>
            <a:r>
              <a:rPr lang="ko-KR" altLang="ko-KR" dirty="0" smtClean="0"/>
              <a:t>대체 텍스트</a:t>
            </a:r>
            <a:r>
              <a:rPr lang="en-US" altLang="ko-KR" dirty="0" smtClean="0"/>
              <a:t>)”</a:t>
            </a:r>
            <a:r>
              <a:rPr lang="ko-KR" altLang="ko-KR" dirty="0" smtClean="0"/>
              <a:t>의 약어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이미지에 대한 설명 텍스트를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화면에 이미지를 로드 못할 경우 그 위치에 텍스트가 대신 출력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이미지 파일의 주소가 잘못</a:t>
            </a:r>
            <a:r>
              <a:rPr lang="ko-KR" altLang="en-US" dirty="0" smtClean="0"/>
              <a:t>되거나</a:t>
            </a:r>
            <a:r>
              <a:rPr lang="ko-KR" altLang="ko-KR" dirty="0" smtClean="0"/>
              <a:t> 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연결이 너무 느려서 미처 이미지를 표시하지 못하는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=“IT_intro.jpg" </a:t>
            </a:r>
            <a:r>
              <a:rPr lang="en-US" altLang="ko-KR" dirty="0" smtClean="0">
                <a:solidFill>
                  <a:srgbClr val="FF0000"/>
                </a:solidFill>
              </a:rPr>
              <a:t>alt=" </a:t>
            </a:r>
            <a:r>
              <a:rPr lang="ko-KR" altLang="ko-KR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/>
              <a:t> &gt;IT</a:t>
            </a:r>
            <a:r>
              <a:rPr lang="ko-KR" altLang="ko-KR" dirty="0" smtClean="0"/>
              <a:t>기술의 이해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993" name="Text Box 12"/>
          <p:cNvSpPr txBox="1">
            <a:spLocks noChangeArrowheads="1"/>
          </p:cNvSpPr>
          <p:nvPr/>
        </p:nvSpPr>
        <p:spPr bwMode="auto">
          <a:xfrm>
            <a:off x="971600" y="5229200"/>
            <a:ext cx="7344816" cy="864096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[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노트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]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 &lt;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img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&gt;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의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align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속성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버전의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요소의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align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속성으로 이미지 위치를 정렬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HTML5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요소에서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CSS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스타일지정으로 위치를 설정하도록 권장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4149080"/>
            <a:ext cx="4579048" cy="883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&lt;figure&gt;, &lt;</a:t>
            </a:r>
            <a:r>
              <a:rPr lang="en-US" altLang="ko-KR" dirty="0" err="1" smtClean="0"/>
              <a:t>figcaption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&lt;figure&gt;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다이어그램과 텍스트 등의 콘텐츠를 함께 묶어서 하나의 독립된 단위로 취급하고 싶을 때 사용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figcaption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&lt;figure&gt; </a:t>
            </a:r>
            <a:r>
              <a:rPr lang="ko-KR" altLang="ko-KR" dirty="0" smtClean="0"/>
              <a:t>요소를 위한 제목을 표현</a:t>
            </a:r>
            <a:r>
              <a:rPr lang="en-US" altLang="ko-KR" dirty="0" smtClean="0"/>
              <a:t>, &lt;figure&gt; </a:t>
            </a:r>
            <a:r>
              <a:rPr lang="ko-KR" altLang="ko-KR" dirty="0" smtClean="0"/>
              <a:t>요소 내에 위치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이미지에 하이퍼링크 연결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=”</a:t>
            </a:r>
            <a:r>
              <a:rPr lang="ko-KR" altLang="ko-KR" dirty="0" smtClean="0"/>
              <a:t>링크할 곳의 파일이름</a:t>
            </a:r>
            <a:r>
              <a:rPr lang="en-US" altLang="ko-KR" dirty="0" smtClean="0"/>
              <a:t>”&gt;&lt;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=”</a:t>
            </a:r>
            <a:r>
              <a:rPr lang="ko-KR" altLang="ko-KR" dirty="0" smtClean="0"/>
              <a:t>이미지 파일이름</a:t>
            </a:r>
            <a:r>
              <a:rPr lang="en-US" altLang="ko-KR" dirty="0" smtClean="0"/>
              <a:t>”&gt;&lt;/a&gt;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17032"/>
            <a:ext cx="4896544" cy="13849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 smtClean="0">
                <a:solidFill>
                  <a:srgbClr val="FF0000"/>
                </a:solidFill>
              </a:rPr>
              <a:t>&lt;figure&gt;</a:t>
            </a:r>
            <a:endParaRPr lang="ko-KR" altLang="ko-KR" sz="12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200" dirty="0" smtClean="0"/>
              <a:t>    &lt;table&gt;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&lt;td&gt;&lt;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="IT_intro.jpg" alt="</a:t>
            </a:r>
            <a:r>
              <a:rPr lang="ko-KR" altLang="ko-KR" sz="1200" dirty="0" err="1" smtClean="0"/>
              <a:t>책표지</a:t>
            </a:r>
            <a:r>
              <a:rPr lang="en-US" altLang="ko-KR" sz="1200" dirty="0" smtClean="0"/>
              <a:t>" width="75"&gt;&lt;/td&gt;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    &lt;td&gt;IT</a:t>
            </a:r>
            <a:r>
              <a:rPr lang="ko-KR" altLang="ko-KR" sz="1200" dirty="0" smtClean="0"/>
              <a:t>기술의 이해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r>
              <a:rPr lang="ko-KR" altLang="ko-KR" sz="1200" dirty="0" smtClean="0"/>
              <a:t>최윤철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임순범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r>
              <a:rPr lang="ko-KR" altLang="ko-KR" sz="1200" dirty="0" err="1" smtClean="0"/>
              <a:t>생능출판사</a:t>
            </a:r>
            <a:r>
              <a:rPr lang="en-US" altLang="ko-KR" sz="1200" dirty="0" smtClean="0"/>
              <a:t>&lt;/td&gt;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 &lt;/table&gt;</a:t>
            </a:r>
            <a:endParaRPr lang="ko-KR" altLang="ko-KR" sz="1200" dirty="0" smtClean="0"/>
          </a:p>
          <a:p>
            <a:pPr fontAlgn="base"/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figcaption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r>
              <a:rPr lang="en-US" altLang="ko-KR" sz="1200" dirty="0" smtClean="0"/>
              <a:t>[</a:t>
            </a:r>
            <a:r>
              <a:rPr lang="ko-KR" altLang="ko-KR" sz="1200" dirty="0" smtClean="0"/>
              <a:t>그림</a:t>
            </a:r>
            <a:r>
              <a:rPr lang="en-US" altLang="ko-KR" sz="1200" dirty="0" smtClean="0"/>
              <a:t> 1] </a:t>
            </a:r>
            <a:r>
              <a:rPr lang="ko-KR" altLang="ko-KR" sz="1200" dirty="0" smtClean="0"/>
              <a:t>책 소개</a:t>
            </a:r>
            <a:r>
              <a:rPr lang="en-US" altLang="ko-KR" sz="1200" dirty="0" smtClean="0">
                <a:solidFill>
                  <a:srgbClr val="FF0000"/>
                </a:solidFill>
              </a:rPr>
              <a:t>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figcaption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endParaRPr lang="ko-KR" altLang="ko-KR" sz="12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200" dirty="0" smtClean="0">
                <a:solidFill>
                  <a:srgbClr val="FF0000"/>
                </a:solidFill>
              </a:rPr>
              <a:t>  &lt;/figure&gt;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75287"/>
            <a:ext cx="3093334" cy="1409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이미지 삽입 예제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89364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…  </a:t>
            </a:r>
          </a:p>
          <a:p>
            <a:pPr latinLnBrk="0"/>
            <a:r>
              <a:rPr lang="en-US" altLang="ko-KR" sz="1400" dirty="0" smtClean="0"/>
              <a:t>  &lt;table border="1"&gt;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="http://book.naver.com/bookdb/book_detail.nhn?bid=5339292"&gt;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=“IT_intro.jpg" alt="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width=“75"&gt;&lt;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IT</a:t>
            </a:r>
            <a:r>
              <a:rPr lang="ko-KR" altLang="ko-KR" sz="1400" dirty="0" smtClean="0">
                <a:solidFill>
                  <a:srgbClr val="FF0000"/>
                </a:solidFill>
              </a:rPr>
              <a:t>기술의 이해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&gt;&lt;/a&gt;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한탁돈</a:t>
            </a:r>
            <a:r>
              <a:rPr lang="ko-KR" altLang="ko-KR" sz="1400" dirty="0" smtClean="0"/>
              <a:t>  공저</a:t>
            </a:r>
            <a:r>
              <a:rPr lang="en-US" altLang="ko-KR" sz="1400" dirty="0" smtClean="0"/>
              <a:t> &lt;/td&gt; </a:t>
            </a:r>
          </a:p>
          <a:p>
            <a:pPr latinLnBrk="0"/>
            <a:r>
              <a:rPr lang="en-US" altLang="ko-KR" sz="1400" dirty="0" smtClean="0"/>
              <a:t>      &lt;td&gt;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="http://book.naver.com/bookdb/book_detail.nhn?bid=6746965"&gt;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="steve.jpg" alt="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width="66" height="90"&gt;&lt;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스티브</a:t>
            </a:r>
            <a:r>
              <a:rPr lang="ko-KR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잡스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&gt;&lt;/a&gt;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&lt;/td&gt;</a:t>
            </a:r>
          </a:p>
          <a:p>
            <a:pPr latinLnBrk="0"/>
            <a:r>
              <a:rPr lang="en-US" altLang="ko-KR" sz="1400" dirty="0" smtClean="0"/>
              <a:t>     …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3\ex303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2472083" cy="251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H:\webclass.me\html5_2e\ch03\ex303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9000"/>
            <a:ext cx="2472083" cy="2519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3563888" y="3717032"/>
            <a:ext cx="2880320" cy="1201738"/>
            <a:chOff x="1000125" y="3930650"/>
            <a:chExt cx="2722563" cy="1201738"/>
          </a:xfrm>
        </p:grpSpPr>
        <p:sp>
          <p:nvSpPr>
            <p:cNvPr id="11" name="Freeform 1"/>
            <p:cNvSpPr>
              <a:spLocks/>
            </p:cNvSpPr>
            <p:nvPr/>
          </p:nvSpPr>
          <p:spPr bwMode="auto">
            <a:xfrm rot="-1374337">
              <a:off x="2041525" y="4311650"/>
              <a:ext cx="1681163" cy="200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1638300" y="3930650"/>
              <a:ext cx="1146175" cy="323850"/>
            </a:xfrm>
            <a:prstGeom prst="wedgeEllipseCallout">
              <a:avLst>
                <a:gd name="adj1" fmla="val -37194"/>
                <a:gd name="adj2" fmla="val 100194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href=</a:t>
              </a: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”…”</a:t>
              </a: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1000125" y="4356100"/>
              <a:ext cx="1095375" cy="776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3.1 </a:t>
            </a:r>
            <a:r>
              <a:rPr lang="ko-KR" altLang="ko-KR" smtClean="0"/>
              <a:t>링크 달기</a:t>
            </a:r>
            <a:endParaRPr lang="ko-KR" altLang="en-US" smtClean="0"/>
          </a:p>
          <a:p>
            <a:r>
              <a:rPr lang="en-US" altLang="ko-KR" smtClean="0"/>
              <a:t>3.2 </a:t>
            </a:r>
            <a:r>
              <a:rPr lang="ko-KR" altLang="en-US" smtClean="0"/>
              <a:t>이미지 사용하기</a:t>
            </a:r>
            <a:endParaRPr lang="en-US" altLang="ko-KR" smtClean="0"/>
          </a:p>
          <a:p>
            <a:r>
              <a:rPr lang="en-US" altLang="ko-KR" smtClean="0"/>
              <a:t>3.3 </a:t>
            </a:r>
            <a:r>
              <a:rPr lang="ko-KR" altLang="en-US" smtClean="0"/>
              <a:t>오디오와 비디오 다루기</a:t>
            </a:r>
            <a:endParaRPr lang="en-US" altLang="ko-KR" smtClean="0"/>
          </a:p>
          <a:p>
            <a:r>
              <a:rPr lang="en-US" altLang="ko-KR" smtClean="0"/>
              <a:t>3.4 </a:t>
            </a:r>
            <a:r>
              <a:rPr lang="ko-KR" altLang="en-US" smtClean="0"/>
              <a:t>객체 포함하기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949136" cy="3120352"/>
          </a:xfrm>
        </p:spPr>
        <p:txBody>
          <a:bodyPr>
            <a:normAutofit/>
          </a:bodyPr>
          <a:lstStyle/>
          <a:p>
            <a:r>
              <a:rPr altLang="ko-KR" smtClean="0"/>
              <a:t>3.3.1 </a:t>
            </a:r>
            <a:r>
              <a:rPr lang="ko-KR" altLang="en-US" dirty="0" smtClean="0"/>
              <a:t>지원하는 </a:t>
            </a:r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 파일 형식</a:t>
            </a:r>
          </a:p>
          <a:p>
            <a:r>
              <a:rPr altLang="ko-KR" smtClean="0"/>
              <a:t>3.3.2 </a:t>
            </a:r>
            <a:r>
              <a:rPr lang="ko-KR" altLang="en-US" dirty="0" smtClean="0"/>
              <a:t>오디오 </a:t>
            </a:r>
            <a:r>
              <a:rPr lang="ko-KR" altLang="en-US" dirty="0"/>
              <a:t>삽입하기</a:t>
            </a:r>
          </a:p>
          <a:p>
            <a:r>
              <a:rPr altLang="ko-KR" smtClean="0"/>
              <a:t>3.3.3 </a:t>
            </a:r>
            <a:r>
              <a:rPr lang="ko-KR" altLang="en-US" dirty="0" smtClean="0"/>
              <a:t>비디오 </a:t>
            </a:r>
            <a:r>
              <a:rPr lang="ko-KR" altLang="en-US" dirty="0"/>
              <a:t>삽입하기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3.3 </a:t>
            </a:r>
            <a:r>
              <a:rPr lang="ko-KR" altLang="en-US" dirty="0" smtClean="0"/>
              <a:t>오디오와 </a:t>
            </a:r>
            <a:r>
              <a:rPr lang="ko-KR" altLang="en-US" dirty="0"/>
              <a:t>비디오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지원하는 오디오</a:t>
            </a:r>
            <a:r>
              <a:rPr lang="en-US" altLang="ko-KR" smtClean="0"/>
              <a:t>/</a:t>
            </a:r>
            <a:r>
              <a:rPr lang="ko-KR" altLang="ko-KR" smtClean="0"/>
              <a:t>비디오 파일 형식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dirty="0" smtClean="0"/>
              <a:t>MP3 (*.mp3) : MPEG Audio Layer-3</a:t>
            </a:r>
          </a:p>
          <a:p>
            <a:pPr lvl="1"/>
            <a:r>
              <a:rPr lang="en-US" altLang="ko-KR" dirty="0" smtClean="0"/>
              <a:t>MPEG-1</a:t>
            </a:r>
            <a:r>
              <a:rPr lang="ko-KR" altLang="ko-KR" dirty="0" smtClean="0"/>
              <a:t>의 오디오 규격으로 개발된 형식</a:t>
            </a:r>
            <a:r>
              <a:rPr lang="en-US" altLang="ko-KR" dirty="0" smtClean="0"/>
              <a:t>, </a:t>
            </a:r>
            <a:r>
              <a:rPr lang="ko-KR" altLang="ko-KR" dirty="0" smtClean="0"/>
              <a:t>대중적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널리 사용</a:t>
            </a:r>
          </a:p>
          <a:p>
            <a:pPr lvl="0"/>
            <a:r>
              <a:rPr lang="en-US" altLang="ko-KR" dirty="0" smtClean="0"/>
              <a:t>Wave (*.wav, *.wave)</a:t>
            </a:r>
          </a:p>
          <a:p>
            <a:pPr lvl="1"/>
            <a:r>
              <a:rPr lang="ko-KR" altLang="ko-KR" dirty="0" smtClean="0"/>
              <a:t>마이크로소프트와</a:t>
            </a:r>
            <a:r>
              <a:rPr lang="en-US" altLang="ko-KR" dirty="0" smtClean="0"/>
              <a:t> IBM</a:t>
            </a:r>
            <a:r>
              <a:rPr lang="ko-KR" altLang="ko-KR" dirty="0" smtClean="0"/>
              <a:t>이 개발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비압축</a:t>
            </a:r>
            <a:r>
              <a:rPr lang="ko-KR" altLang="ko-KR" dirty="0" smtClean="0"/>
              <a:t> 방식의 오디오 형식</a:t>
            </a:r>
          </a:p>
          <a:p>
            <a:pPr lvl="0"/>
            <a:r>
              <a:rPr lang="en-US" altLang="ko-KR" dirty="0" smtClean="0"/>
              <a:t>MPEG4 (*.mp4, *.m4v)</a:t>
            </a:r>
          </a:p>
          <a:p>
            <a:pPr lvl="1"/>
            <a:r>
              <a:rPr lang="en-US" altLang="ko-KR" dirty="0" smtClean="0"/>
              <a:t>MPEG-4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part14</a:t>
            </a:r>
            <a:r>
              <a:rPr lang="ko-KR" altLang="ko-KR" dirty="0" smtClean="0"/>
              <a:t>에서 규정된 비디오 파일 형식</a:t>
            </a:r>
            <a:r>
              <a:rPr lang="en-US" altLang="ko-KR" dirty="0" smtClean="0"/>
              <a:t>,  H.264 </a:t>
            </a:r>
            <a:r>
              <a:rPr lang="ko-KR" altLang="ko-KR" dirty="0" err="1" smtClean="0"/>
              <a:t>코덱</a:t>
            </a:r>
            <a:r>
              <a:rPr lang="ko-KR" altLang="ko-KR" dirty="0" smtClean="0"/>
              <a:t> 사용</a:t>
            </a:r>
          </a:p>
          <a:p>
            <a:pPr lvl="0"/>
            <a:r>
              <a:rPr lang="en-US" altLang="ko-KR" dirty="0" err="1" smtClean="0"/>
              <a:t>Ogg</a:t>
            </a:r>
            <a:r>
              <a:rPr lang="en-US" altLang="ko-KR" dirty="0" smtClean="0"/>
              <a:t> (*.ogg, *.ogv)</a:t>
            </a:r>
          </a:p>
          <a:p>
            <a:pPr lvl="1"/>
            <a:r>
              <a:rPr lang="ko-KR" altLang="ko-KR" dirty="0" err="1" smtClean="0"/>
              <a:t>스트리밍</a:t>
            </a:r>
            <a:r>
              <a:rPr lang="ko-KR" altLang="ko-KR" dirty="0" smtClean="0"/>
              <a:t> 방식의 멀티미디어 표현을 위한 공개소스 기반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Vorbis</a:t>
            </a:r>
            <a:r>
              <a:rPr lang="en-US" altLang="ko-KR" dirty="0" smtClean="0"/>
              <a:t>, FLAC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오디오 </a:t>
            </a:r>
            <a:r>
              <a:rPr lang="ko-KR" altLang="ko-KR" dirty="0" err="1" smtClean="0"/>
              <a:t>코덱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Theora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비디오 </a:t>
            </a:r>
            <a:r>
              <a:rPr lang="ko-KR" altLang="ko-KR" dirty="0" err="1" smtClean="0"/>
              <a:t>코덱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</a:p>
          <a:p>
            <a:pPr lvl="0"/>
            <a:r>
              <a:rPr lang="en-US" altLang="ko-KR" dirty="0" err="1" smtClean="0"/>
              <a:t>WebM</a:t>
            </a:r>
            <a:r>
              <a:rPr lang="en-US" altLang="ko-KR" dirty="0" smtClean="0"/>
              <a:t> (*.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smtClean="0"/>
              <a:t>구글이 </a:t>
            </a:r>
            <a:r>
              <a:rPr lang="en-US" altLang="ko-KR" dirty="0" smtClean="0"/>
              <a:t>HTML5</a:t>
            </a:r>
            <a:r>
              <a:rPr lang="ko-KR" altLang="ko-KR" dirty="0" smtClean="0"/>
              <a:t>의 동영상에 사용하기 위해 최근에 개발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웹브라우저에서 오디오</a:t>
            </a:r>
            <a:r>
              <a:rPr lang="en-US" altLang="ko-KR" dirty="0" smtClean="0"/>
              <a:t>/</a:t>
            </a:r>
            <a:r>
              <a:rPr lang="ko-KR" altLang="ko-KR" dirty="0" smtClean="0"/>
              <a:t>비디오 </a:t>
            </a:r>
            <a:r>
              <a:rPr lang="ko-KR" altLang="ko-KR" dirty="0" err="1" smtClean="0"/>
              <a:t>코덱의</a:t>
            </a:r>
            <a:r>
              <a:rPr lang="ko-KR" altLang="ko-KR" dirty="0" smtClean="0"/>
              <a:t> 지원 현황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61817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5389941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http://developer.mozilla.org/en-US/docs/Web/HTML/Supported_media_formats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</a:t>
            </a:r>
            <a:r>
              <a:rPr lang="en-US" altLang="ko-KR" dirty="0">
                <a:hlinkClick r:id="rId4"/>
              </a:rPr>
              <a:t>en.wikipedia.org/wiki/HTML5_Audio</a:t>
            </a:r>
            <a:endParaRPr lang="en-US" altLang="ko-KR" dirty="0"/>
          </a:p>
          <a:p>
            <a:r>
              <a:rPr lang="en-US" altLang="ko-KR" dirty="0" smtClean="0">
                <a:hlinkClick r:id="rId5"/>
              </a:rPr>
              <a:t>http://en.wikipedia.org/wiki/HTML5_video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삽입하기 </a:t>
            </a:r>
            <a:r>
              <a:rPr lang="en-US" altLang="ko-KR" dirty="0" smtClean="0"/>
              <a:t>&lt;audio&gt;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&lt;audio  controls 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재생할 사운드 파일 이름</a:t>
            </a:r>
            <a:r>
              <a:rPr lang="en-US" altLang="ko-KR" dirty="0" smtClean="0"/>
              <a:t>”&gt;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사운드 파일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기본적인 미디어 제어기를 표시할 지 여부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autoplay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파일이 로드되자마자 자동으로 재생시킨다는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사운드를 반복 재생시킬 횟수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3645024"/>
            <a:ext cx="5832648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&lt;audio controls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="song.mp3" loop="3" 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브라우저에서</a:t>
            </a:r>
            <a:r>
              <a:rPr lang="en-US" altLang="ko-KR" sz="1400" dirty="0" smtClean="0"/>
              <a:t> &amp;</a:t>
            </a:r>
            <a:r>
              <a:rPr lang="en-US" altLang="ko-KR" sz="1400" dirty="0" err="1" smtClean="0"/>
              <a:t>lt;audio&amp;gt</a:t>
            </a:r>
            <a:r>
              <a:rPr lang="en-US" altLang="ko-KR" sz="1400" dirty="0" smtClean="0"/>
              <a:t>;</a:t>
            </a:r>
            <a:r>
              <a:rPr lang="ko-KR" altLang="ko-KR" sz="1400" dirty="0" smtClean="0"/>
              <a:t>를 지원하지 않습니다</a:t>
            </a:r>
            <a:r>
              <a:rPr lang="en-US" altLang="ko-KR" sz="1400" dirty="0" smtClean="0"/>
              <a:t>. 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(song.mp3</a:t>
            </a:r>
            <a:r>
              <a:rPr lang="ko-KR" altLang="ko-KR" sz="1400" dirty="0" smtClean="0"/>
              <a:t>파일이</a:t>
            </a:r>
            <a:r>
              <a:rPr lang="en-US" altLang="ko-KR" sz="1400" dirty="0" smtClean="0"/>
              <a:t> 3</a:t>
            </a:r>
            <a:r>
              <a:rPr lang="ko-KR" altLang="ko-KR" sz="1400" dirty="0" smtClean="0"/>
              <a:t>회 자동재생 됩니다</a:t>
            </a:r>
            <a:r>
              <a:rPr lang="en-US" altLang="ko-KR" sz="1400" dirty="0" smtClean="0"/>
              <a:t>.)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&lt;/audio&gt; </a:t>
            </a:r>
            <a:endParaRPr lang="ko-KR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8" name="그림 7" descr="Q:\webclass.me\html5_2e\ch03\ex30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4797152"/>
            <a:ext cx="2971429" cy="109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&lt;source&gt; </a:t>
            </a:r>
            <a:r>
              <a:rPr lang="ko-KR" altLang="ko-KR" dirty="0" smtClean="0"/>
              <a:t>요소와 같이 사용하기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브라우저에서 오디오 파일이 지원되지 않는 경우</a:t>
            </a:r>
            <a:r>
              <a:rPr lang="ko-KR" altLang="en-US" dirty="0" smtClean="0"/>
              <a:t>를 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&lt;source&gt;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에서 같</a:t>
            </a:r>
            <a:r>
              <a:rPr lang="ko-KR" altLang="ko-KR" dirty="0" smtClean="0"/>
              <a:t>은 내용을 여러 형식으로 작성한 파일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type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오디오 파일의 이름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MIME </a:t>
            </a:r>
            <a:r>
              <a:rPr lang="ko-KR" altLang="ko-KR" dirty="0" smtClean="0"/>
              <a:t>형식을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“audio/mp3, audio/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, audio/wav </a:t>
            </a:r>
            <a:r>
              <a:rPr lang="ko-KR" altLang="ko-KR" dirty="0" smtClean="0"/>
              <a:t>와 같이 지정</a:t>
            </a:r>
            <a:endParaRPr lang="en-US" altLang="ko-KR" dirty="0"/>
          </a:p>
          <a:p>
            <a:pPr lvl="2"/>
            <a:r>
              <a:rPr lang="ko-KR" altLang="ko-KR" dirty="0" smtClean="0"/>
              <a:t>오디오 파일 로드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전에</a:t>
            </a:r>
            <a:r>
              <a:rPr lang="ko-KR" altLang="ko-KR" dirty="0" smtClean="0"/>
              <a:t> </a:t>
            </a:r>
            <a:r>
              <a:rPr lang="ko-KR" altLang="en-US" dirty="0" smtClean="0"/>
              <a:t>순서대로 </a:t>
            </a:r>
            <a:r>
              <a:rPr lang="ko-KR" altLang="ko-KR" dirty="0" smtClean="0"/>
              <a:t>재생</a:t>
            </a:r>
            <a:r>
              <a:rPr lang="ko-KR" altLang="en-US" dirty="0" smtClean="0"/>
              <a:t>가능 </a:t>
            </a:r>
            <a:r>
              <a:rPr lang="ko-KR" altLang="ko-KR" dirty="0" smtClean="0"/>
              <a:t>여부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3875564"/>
            <a:ext cx="7416824" cy="156966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solidFill>
                  <a:srgbClr val="FF0000"/>
                </a:solidFill>
              </a:rPr>
              <a:t> &lt;audio controls </a:t>
            </a:r>
            <a:r>
              <a:rPr lang="en-US" altLang="ko-KR" sz="1600" dirty="0" err="1">
                <a:solidFill>
                  <a:srgbClr val="FF0000"/>
                </a:solidFill>
              </a:rPr>
              <a:t>autoplay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endParaRPr lang="ko-KR" altLang="ko-KR" sz="1600" dirty="0">
              <a:solidFill>
                <a:srgbClr val="FF0000"/>
              </a:solidFill>
            </a:endParaRPr>
          </a:p>
          <a:p>
            <a:pPr latinLnBrk="0"/>
            <a:r>
              <a:rPr lang="en-US" altLang="ko-KR" sz="1600" dirty="0">
                <a:solidFill>
                  <a:srgbClr val="FF0000"/>
                </a:solidFill>
              </a:rPr>
              <a:t>      &lt;source src="song.mp3" type="audio/mp3"&gt;</a:t>
            </a:r>
            <a:endParaRPr lang="ko-KR" altLang="ko-KR" sz="1600" dirty="0">
              <a:solidFill>
                <a:srgbClr val="FF0000"/>
              </a:solidFill>
            </a:endParaRPr>
          </a:p>
          <a:p>
            <a:pPr latinLnBrk="0"/>
            <a:r>
              <a:rPr lang="en-US" altLang="ko-KR" sz="1600" dirty="0">
                <a:solidFill>
                  <a:srgbClr val="FF0000"/>
                </a:solidFill>
              </a:rPr>
              <a:t>      &lt;source src="song.ogg" type="audio/</a:t>
            </a:r>
            <a:r>
              <a:rPr lang="en-US" altLang="ko-KR" sz="1600" dirty="0" err="1">
                <a:solidFill>
                  <a:srgbClr val="FF0000"/>
                </a:solidFill>
              </a:rPr>
              <a:t>ogg</a:t>
            </a:r>
            <a:r>
              <a:rPr lang="en-US" altLang="ko-KR" sz="1600" dirty="0">
                <a:solidFill>
                  <a:srgbClr val="FF0000"/>
                </a:solidFill>
              </a:rPr>
              <a:t>"&gt;</a:t>
            </a:r>
            <a:endParaRPr lang="ko-KR" altLang="ko-KR" sz="1600" dirty="0">
              <a:solidFill>
                <a:srgbClr val="FF0000"/>
              </a:solidFill>
            </a:endParaRPr>
          </a:p>
          <a:p>
            <a:pPr latinLnBrk="0"/>
            <a:r>
              <a:rPr lang="en-US" altLang="ko-KR" sz="1600" dirty="0">
                <a:solidFill>
                  <a:srgbClr val="FF0000"/>
                </a:solidFill>
              </a:rPr>
              <a:t>      &lt;source src="song.wav" type="audio/wav"&gt;</a:t>
            </a:r>
            <a:endParaRPr lang="ko-KR" altLang="ko-KR" sz="1600" dirty="0">
              <a:solidFill>
                <a:srgbClr val="FF0000"/>
              </a:solidFill>
            </a:endParaRPr>
          </a:p>
          <a:p>
            <a:pPr latinLnBrk="0"/>
            <a:r>
              <a:rPr lang="en-US" altLang="ko-KR" sz="1600" dirty="0">
                <a:solidFill>
                  <a:srgbClr val="FF0000"/>
                </a:solidFill>
              </a:rPr>
              <a:t>      </a:t>
            </a:r>
            <a:r>
              <a:rPr lang="ko-KR" altLang="ko-KR" sz="1600" dirty="0">
                <a:solidFill>
                  <a:schemeClr val="tx1"/>
                </a:solidFill>
              </a:rPr>
              <a:t>브라우저에서</a:t>
            </a:r>
            <a:r>
              <a:rPr lang="en-US" altLang="ko-KR" sz="1600" dirty="0">
                <a:solidFill>
                  <a:schemeClr val="tx1"/>
                </a:solidFill>
              </a:rPr>
              <a:t> &amp;</a:t>
            </a:r>
            <a:r>
              <a:rPr lang="en-US" altLang="ko-KR" sz="1600" dirty="0" err="1">
                <a:solidFill>
                  <a:schemeClr val="tx1"/>
                </a:solidFill>
              </a:rPr>
              <a:t>lt;audio&amp;gt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  <a:r>
              <a:rPr lang="ko-KR" altLang="ko-KR" sz="1600" dirty="0">
                <a:solidFill>
                  <a:schemeClr val="tx1"/>
                </a:solidFill>
              </a:rPr>
              <a:t>요소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ko-KR" sz="1600" dirty="0">
                <a:solidFill>
                  <a:schemeClr val="tx1"/>
                </a:solidFill>
              </a:rPr>
              <a:t>혹은</a:t>
            </a:r>
            <a:r>
              <a:rPr lang="en-US" altLang="ko-KR" sz="1600" dirty="0">
                <a:solidFill>
                  <a:schemeClr val="tx1"/>
                </a:solidFill>
              </a:rPr>
              <a:t> mp3/</a:t>
            </a:r>
            <a:r>
              <a:rPr lang="en-US" altLang="ko-KR" sz="1600" dirty="0" err="1">
                <a:solidFill>
                  <a:schemeClr val="tx1"/>
                </a:solidFill>
              </a:rPr>
              <a:t>ogg</a:t>
            </a:r>
            <a:r>
              <a:rPr lang="en-US" altLang="ko-KR" sz="1600" dirty="0">
                <a:solidFill>
                  <a:schemeClr val="tx1"/>
                </a:solidFill>
              </a:rPr>
              <a:t>/wav </a:t>
            </a:r>
            <a:r>
              <a:rPr lang="ko-KR" altLang="ko-KR" sz="1600" dirty="0">
                <a:solidFill>
                  <a:schemeClr val="tx1"/>
                </a:solidFill>
              </a:rPr>
              <a:t>를 지원하지 않습니다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rgbClr val="FF0000"/>
                </a:solidFill>
              </a:rPr>
              <a:t> &lt;/</a:t>
            </a:r>
            <a:r>
              <a:rPr lang="en-US" altLang="ko-KR" sz="1600" dirty="0">
                <a:solidFill>
                  <a:srgbClr val="FF0000"/>
                </a:solidFill>
              </a:rPr>
              <a:t>audio&gt;</a:t>
            </a:r>
            <a:endParaRPr lang="ko-KR" altLang="ko-KR" sz="1600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pic>
        <p:nvPicPr>
          <p:cNvPr id="7" name="그림 6" descr="Q:\webclass.me\html5_2e\ch03\ex30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284185"/>
            <a:ext cx="2828572" cy="109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Q:\webclass.me\html5_2e\ch03\ex305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278333"/>
            <a:ext cx="2868930" cy="110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&lt;audio&gt;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preload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미리 </a:t>
            </a:r>
            <a:r>
              <a:rPr lang="ko-KR" altLang="ko-KR" dirty="0" err="1" smtClean="0"/>
              <a:t>로드되어야</a:t>
            </a:r>
            <a:r>
              <a:rPr lang="ko-KR" altLang="ko-KR" dirty="0" smtClean="0"/>
              <a:t> 하는지의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preload </a:t>
            </a:r>
            <a:r>
              <a:rPr lang="ko-KR" altLang="ko-KR" dirty="0" smtClean="0"/>
              <a:t>속성값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페이지를 로드하고 바로 오디오 파일을 다운로드</a:t>
            </a:r>
          </a:p>
          <a:p>
            <a:pPr lvl="2"/>
            <a:r>
              <a:rPr lang="en-US" altLang="ko-KR" dirty="0" smtClean="0"/>
              <a:t>metadata : </a:t>
            </a:r>
            <a:r>
              <a:rPr lang="ko-KR" altLang="ko-KR" dirty="0" smtClean="0"/>
              <a:t>사용자가 재생 시키기 전까지는 오디오의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관련 정보 등과 같은 메타데이터만 다운로드</a:t>
            </a:r>
          </a:p>
          <a:p>
            <a:pPr lvl="2"/>
            <a:r>
              <a:rPr lang="en-US" altLang="ko-KR" dirty="0" smtClean="0"/>
              <a:t>none : </a:t>
            </a:r>
            <a:r>
              <a:rPr lang="ko-KR" altLang="ko-KR" dirty="0" smtClean="0"/>
              <a:t>재생을 시작 하기 전까지 오디오 파일을 다운로드 </a:t>
            </a:r>
            <a:r>
              <a:rPr lang="ko-KR" altLang="en-US" dirty="0" err="1" smtClean="0"/>
              <a:t>안함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비디오 삽입하기</a:t>
            </a:r>
            <a:r>
              <a:rPr lang="en-US" altLang="ko-KR" dirty="0" smtClean="0"/>
              <a:t> &lt;video&gt;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&lt;video  controls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비디오 파일 이름</a:t>
            </a:r>
            <a:r>
              <a:rPr lang="en-US" altLang="ko-KR" dirty="0" smtClean="0"/>
              <a:t>"  width="</a:t>
            </a:r>
            <a:r>
              <a:rPr lang="ko-KR" altLang="ko-KR" dirty="0" smtClean="0"/>
              <a:t>폭</a:t>
            </a:r>
            <a:r>
              <a:rPr lang="en-US" altLang="ko-KR" dirty="0" smtClean="0"/>
              <a:t>"  height="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" &gt;</a:t>
            </a:r>
          </a:p>
          <a:p>
            <a:r>
              <a:rPr lang="en-US" altLang="ko-KR" dirty="0" smtClean="0"/>
              <a:t>&lt;video&gt; </a:t>
            </a:r>
            <a:r>
              <a:rPr lang="ko-KR" altLang="ko-KR" dirty="0" smtClean="0"/>
              <a:t>요소의 속성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, controls, loop,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 &lt;audio&gt; </a:t>
            </a:r>
            <a:r>
              <a:rPr lang="ko-KR" altLang="ko-KR" dirty="0" smtClean="0"/>
              <a:t>요소의 속성과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width,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 </a:t>
            </a:r>
            <a:r>
              <a:rPr lang="ko-KR" altLang="ko-KR" dirty="0" smtClean="0"/>
              <a:t>화면에서 비디오가 표시될 영역의 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videoWidth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videoHeight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비디오 자체의 너비와 높이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oster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동영상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로딩되고 있을 때 보여줄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preload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브라우저가 미리 동영상을 로딩 할 지 </a:t>
            </a:r>
            <a:r>
              <a:rPr lang="ko-KR" altLang="en-US" dirty="0" smtClean="0"/>
              <a:t>여부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336884"/>
            <a:ext cx="7488832" cy="73866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&lt;video controls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autoplay</a:t>
            </a:r>
            <a:r>
              <a:rPr lang="en-US" altLang="ko-KR" sz="1400" dirty="0" smtClean="0">
                <a:solidFill>
                  <a:srgbClr val="FF0000"/>
                </a:solidFill>
              </a:rPr>
              <a:t>  width="360" height="240" src="bear.mp4"&gt;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&lt;/video&gt;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 descr="H:\webclass.me\html5_2e\ch03\ex306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53810"/>
            <a:ext cx="2205346" cy="170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H:\webclass.me\html5_2e\ch03\ex306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853809"/>
            <a:ext cx="2205346" cy="170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미리 로딩하기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preload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페이지를 로드하고 바로 비디오 파일을 다운로드</a:t>
            </a:r>
          </a:p>
          <a:p>
            <a:pPr lvl="1"/>
            <a:r>
              <a:rPr lang="en-US" altLang="ko-KR" dirty="0" smtClean="0"/>
              <a:t>metadata : </a:t>
            </a:r>
            <a:r>
              <a:rPr lang="ko-KR" altLang="ko-KR" dirty="0" smtClean="0"/>
              <a:t>사용자가 재생 시키기 전까지는 비디오의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첫 프레임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비디오 관련 정보 등과 같은 메타데이터만 다운로드</a:t>
            </a:r>
          </a:p>
          <a:p>
            <a:pPr lvl="1"/>
            <a:r>
              <a:rPr lang="en-US" altLang="ko-KR" dirty="0" smtClean="0"/>
              <a:t>none : </a:t>
            </a:r>
            <a:r>
              <a:rPr lang="ko-KR" altLang="ko-KR" dirty="0" smtClean="0"/>
              <a:t>재생 시작 전까지 비디오 파일을 다운로드 </a:t>
            </a:r>
            <a:r>
              <a:rPr lang="ko-KR" altLang="en-US" dirty="0" err="1" smtClean="0"/>
              <a:t>안함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484165"/>
            <a:ext cx="7776864" cy="13849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&lt;video width="360" height="240" src="bear.mp4" controls  </a:t>
            </a:r>
            <a:r>
              <a:rPr lang="en-US" altLang="ko-KR" sz="1400" dirty="0" smtClean="0">
                <a:solidFill>
                  <a:srgbClr val="FF0000"/>
                </a:solidFill>
              </a:rPr>
              <a:t>preload="none"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&lt;/video&gt;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&lt;video width="360" height="240"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</a:rPr>
              <a:t>="bear.mp4" controls  </a:t>
            </a:r>
            <a:r>
              <a:rPr lang="en-US" altLang="ko-KR" sz="1400" dirty="0" smtClean="0">
                <a:solidFill>
                  <a:srgbClr val="FF0000"/>
                </a:solidFill>
              </a:rPr>
              <a:t>preload="metadata"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&lt;/video&gt; 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 descr="H:\webclass.me\html5_2e\ch03\ex307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0" y="4815367"/>
            <a:ext cx="3801006" cy="170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H:\webclass.me\html5_2e\ch03\ex307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94605"/>
            <a:ext cx="3801006" cy="170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987824" y="3044952"/>
            <a:ext cx="5214344" cy="3120352"/>
          </a:xfrm>
        </p:spPr>
        <p:txBody>
          <a:bodyPr/>
          <a:lstStyle/>
          <a:p>
            <a:r>
              <a:rPr lang="en-US" altLang="ko-KR" smtClean="0"/>
              <a:t>3.4.1 &lt;iframe&gt;</a:t>
            </a:r>
            <a:r>
              <a:rPr lang="ko-KR" altLang="en-US" smtClean="0"/>
              <a:t>으로 다른 문서의 내용 표시하기</a:t>
            </a:r>
          </a:p>
          <a:p>
            <a:r>
              <a:rPr lang="en-US" altLang="ko-KR" smtClean="0"/>
              <a:t>3.4.2 &lt;embed&gt;</a:t>
            </a:r>
            <a:r>
              <a:rPr lang="ko-KR" altLang="en-US" smtClean="0"/>
              <a:t>로 외부객체 포함하기</a:t>
            </a:r>
          </a:p>
          <a:p>
            <a:r>
              <a:rPr lang="en-US" altLang="ko-KR" smtClean="0"/>
              <a:t>3.4.3 </a:t>
            </a:r>
            <a:r>
              <a:rPr lang="ko-KR" altLang="en-US" smtClean="0"/>
              <a:t>특정 콘텐츠 요소 포함하기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3.4 </a:t>
            </a:r>
            <a:r>
              <a:rPr lang="ko-KR" altLang="en-US" smtClean="0"/>
              <a:t>객체 포함하기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&lt;iframe&gt;</a:t>
            </a:r>
            <a:r>
              <a:rPr lang="ko-KR" altLang="ko-KR" sz="3600" dirty="0" smtClean="0"/>
              <a:t>으로 다른 문서의 내용 표시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브라우저 페이지 내에 또 다른 페이지 프레임을 삽입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&lt;iframe src =”</a:t>
            </a:r>
            <a:r>
              <a:rPr lang="ko-KR" altLang="ko-KR" sz="1800" dirty="0" smtClean="0"/>
              <a:t>파일주소</a:t>
            </a:r>
            <a:r>
              <a:rPr lang="en-US" altLang="ko-KR" sz="1800" dirty="0" smtClean="0"/>
              <a:t>” width=”</a:t>
            </a:r>
            <a:r>
              <a:rPr lang="ko-KR" altLang="ko-KR" sz="1800" dirty="0" smtClean="0"/>
              <a:t>폭</a:t>
            </a:r>
            <a:r>
              <a:rPr lang="en-US" altLang="ko-KR" sz="1800" dirty="0" smtClean="0"/>
              <a:t>” height=”</a:t>
            </a:r>
            <a:r>
              <a:rPr lang="ko-KR" altLang="ko-KR" sz="1800" dirty="0" smtClean="0"/>
              <a:t>높이</a:t>
            </a:r>
            <a:r>
              <a:rPr lang="en-US" altLang="ko-KR" sz="1800" dirty="0" smtClean="0"/>
              <a:t>” name=”</a:t>
            </a:r>
            <a:r>
              <a:rPr lang="ko-KR" altLang="ko-KR" sz="1800" dirty="0" smtClean="0"/>
              <a:t>이름</a:t>
            </a:r>
            <a:r>
              <a:rPr lang="en-US" altLang="ko-KR" sz="1800" dirty="0" smtClean="0"/>
              <a:t>”&gt; &lt;/iframe&gt;</a:t>
            </a:r>
            <a:endParaRPr lang="ko-KR" altLang="ko-KR" sz="1800" dirty="0" smtClean="0"/>
          </a:p>
          <a:p>
            <a:pPr lvl="1"/>
            <a:r>
              <a:rPr lang="en-US" altLang="ko-KR" dirty="0" smtClean="0"/>
              <a:t>src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내부 프레임에 출력할 파일의 </a:t>
            </a:r>
            <a:r>
              <a:rPr lang="en-US" altLang="ko-KR" dirty="0" smtClean="0"/>
              <a:t>url</a:t>
            </a:r>
            <a:r>
              <a:rPr lang="ko-KR" altLang="ko-KR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브라우저 프레임의 가로</a:t>
            </a:r>
            <a:r>
              <a:rPr lang="en-US" altLang="ko-KR" dirty="0" smtClean="0"/>
              <a:t>,</a:t>
            </a:r>
            <a:r>
              <a:rPr lang="ko-KR" altLang="ko-KR" dirty="0" smtClean="0"/>
              <a:t> 높이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프레임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&lt;a&gt;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의 </a:t>
            </a:r>
            <a:r>
              <a:rPr lang="en-US" altLang="ko-KR" dirty="0" smtClean="0"/>
              <a:t>target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&lt;iframe&gt;</a:t>
            </a:r>
            <a:r>
              <a:rPr lang="ko-KR" altLang="ko-KR" dirty="0" smtClean="0"/>
              <a:t> 이</a:t>
            </a:r>
            <a:r>
              <a:rPr lang="ko-KR" altLang="en-US" dirty="0" smtClean="0"/>
              <a:t>름</a:t>
            </a:r>
            <a:r>
              <a:rPr lang="ko-KR" altLang="ko-KR" dirty="0" smtClean="0"/>
              <a:t>을 지정</a:t>
            </a:r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841884"/>
            <a:ext cx="7640625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&lt;iframe width="380" height="280" src="iframe_test.txt"&gt; &lt;/iframe&gt;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&lt;iframe width="520" height="280" src="bear.mp4"&gt; &lt;/iframe&gt; </a:t>
            </a:r>
            <a:endParaRPr lang="ko-KR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320306"/>
            <a:ext cx="4948238" cy="2205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3.1.1 </a:t>
            </a:r>
            <a:r>
              <a:rPr lang="ko-KR" altLang="ko-KR" smtClean="0"/>
              <a:t>하이퍼텍스트와 링크</a:t>
            </a:r>
            <a:endParaRPr lang="en-US" altLang="ko-KR" smtClean="0"/>
          </a:p>
          <a:p>
            <a:r>
              <a:rPr lang="en-US" altLang="ko-KR" smtClean="0"/>
              <a:t>3.1.2 </a:t>
            </a:r>
            <a:r>
              <a:rPr lang="ko-KR" altLang="en-US" smtClean="0"/>
              <a:t>문서간 이동</a:t>
            </a:r>
          </a:p>
          <a:p>
            <a:r>
              <a:rPr lang="en-US" altLang="ko-KR" smtClean="0"/>
              <a:t>3.1.3 </a:t>
            </a:r>
            <a:r>
              <a:rPr lang="ko-KR" altLang="en-US" smtClean="0"/>
              <a:t>문서 내 특정 위치로 이동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</a:t>
            </a:r>
            <a:r>
              <a:rPr lang="ko-KR" altLang="ko-KR" smtClean="0"/>
              <a:t>링크 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으로 다른 문서를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한 화면에서 링크로 연결된 내용 </a:t>
            </a:r>
            <a:r>
              <a:rPr lang="ko-KR" altLang="en-US" dirty="0"/>
              <a:t>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122398"/>
            <a:ext cx="7992888" cy="3754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="http://book.naver.com/bookdb/book_detail.nhn?bid= 5339292" </a:t>
            </a:r>
            <a:r>
              <a:rPr lang="en-US" altLang="ko-KR" sz="1400" dirty="0" smtClean="0">
                <a:solidFill>
                  <a:srgbClr val="FF0000"/>
                </a:solidFill>
              </a:rPr>
              <a:t>target="intro"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	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</a:t>
            </a:r>
            <a:r>
              <a:rPr lang="ko-KR" altLang="ko-KR" sz="1400" dirty="0" smtClean="0"/>
              <a:t>기술의 이해 </a:t>
            </a:r>
            <a:r>
              <a:rPr lang="en-US" altLang="ko-KR" sz="1400" dirty="0" smtClean="0"/>
              <a:t>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D. Morley, C. Parker, Understanding Computers 15th Ed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	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G. Shelly, M. </a:t>
            </a:r>
            <a:r>
              <a:rPr lang="en-US" altLang="ko-KR" sz="1400" dirty="0" err="1" smtClean="0"/>
              <a:t>Vermaat</a:t>
            </a:r>
            <a:r>
              <a:rPr lang="en-US" altLang="ko-KR" sz="1400" dirty="0" smtClean="0"/>
              <a:t>, Discovering Computers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웹프로그래밍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 임순범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박희민 공저</a:t>
            </a:r>
            <a:r>
              <a:rPr lang="en-US" altLang="ko-KR" sz="1400" dirty="0" smtClean="0"/>
              <a:t>, HTML5 </a:t>
            </a:r>
            <a:r>
              <a:rPr lang="ko-KR" altLang="ko-KR" sz="1400" dirty="0" err="1" smtClean="0"/>
              <a:t>웹프로그래밍</a:t>
            </a:r>
            <a:r>
              <a:rPr lang="ko-KR" altLang="ko-KR" sz="1400" dirty="0" smtClean="0"/>
              <a:t> 입문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&gt;&lt;</a:t>
            </a:r>
            <a:r>
              <a:rPr lang="ko-KR" altLang="ko-KR" sz="1400" dirty="0" smtClean="0"/>
              <a:t> 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,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="http://book.naver.com/bookdb/book_...?bid=7413144"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                                  target=”intro”&gt; </a:t>
            </a:r>
            <a:r>
              <a:rPr lang="ko-KR" altLang="ko-KR" sz="1400" dirty="0" smtClean="0"/>
              <a:t>소셜미디어 시대의 인터넷 이해 </a:t>
            </a:r>
            <a:r>
              <a:rPr lang="en-US" altLang="ko-KR" sz="1400" dirty="0" smtClean="0"/>
              <a:t>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	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 ="" name="intro" width="420" height="400"&gt;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Q:\webclass.me\html5_2e\ch03\ex309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0838" y="3573016"/>
            <a:ext cx="203454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Q:\webclass.me\html5_2e\ch03\ex309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573016"/>
            <a:ext cx="203454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17"/>
          <p:cNvGrpSpPr/>
          <p:nvPr/>
        </p:nvGrpSpPr>
        <p:grpSpPr>
          <a:xfrm>
            <a:off x="4355976" y="3741099"/>
            <a:ext cx="3024336" cy="1510185"/>
            <a:chOff x="839701" y="2298438"/>
            <a:chExt cx="2499968" cy="1618638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9107499">
              <a:off x="968020" y="2917602"/>
              <a:ext cx="1096889" cy="205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984443" y="2298438"/>
              <a:ext cx="1030268" cy="384175"/>
            </a:xfrm>
            <a:prstGeom prst="wedgeEllipseCallout">
              <a:avLst>
                <a:gd name="adj1" fmla="val -37340"/>
                <a:gd name="adj2" fmla="val 69305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39701" y="3582114"/>
              <a:ext cx="1479550" cy="334962"/>
            </a:xfrm>
            <a:prstGeom prst="wedgeEllipseCallout">
              <a:avLst>
                <a:gd name="adj1" fmla="val -33690"/>
                <a:gd name="adj2" fmla="val -75519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55494" y="2334041"/>
              <a:ext cx="1584175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href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”…”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target=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intro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914363" y="3652658"/>
              <a:ext cx="1417638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iframe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name=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intro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&lt;embed&gt;</a:t>
            </a:r>
            <a:r>
              <a:rPr lang="ko-KR" altLang="ko-KR" smtClean="0"/>
              <a:t>로 외부객체 포함하기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&lt;object&gt; 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&lt;embed&gt;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주로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파일이 아닌 비디오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애니메이션 등 외부의 애플리케이션 파일을 포함하는데 사용</a:t>
            </a:r>
            <a:endParaRPr lang="en-US" altLang="ko-KR" dirty="0" smtClean="0"/>
          </a:p>
          <a:p>
            <a:r>
              <a:rPr lang="en-US" altLang="ko-KR" dirty="0" smtClean="0"/>
              <a:t>&lt;embed&gt; </a:t>
            </a:r>
            <a:r>
              <a:rPr lang="ko-KR" altLang="ko-KR" dirty="0" smtClean="0"/>
              <a:t>요소의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&lt;embed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삽입할 파일의</a:t>
            </a:r>
            <a:r>
              <a:rPr lang="en-US" altLang="ko-KR" dirty="0" smtClean="0"/>
              <a:t> URL" width="</a:t>
            </a:r>
            <a:r>
              <a:rPr lang="ko-KR" altLang="ko-KR" dirty="0" smtClean="0"/>
              <a:t>폭</a:t>
            </a:r>
            <a:r>
              <a:rPr lang="en-US" altLang="ko-KR" dirty="0" smtClean="0"/>
              <a:t>" height="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"&gt; &lt;/embed&gt;</a:t>
            </a:r>
          </a:p>
          <a:p>
            <a:pPr lvl="4">
              <a:buNone/>
            </a:pP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3769" y="3645024"/>
            <a:ext cx="7848872" cy="73866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  &lt;h3&gt;embed</a:t>
            </a:r>
            <a:r>
              <a:rPr lang="ko-KR" altLang="ko-KR" sz="1400" dirty="0" smtClean="0"/>
              <a:t>로 파일 삽입</a:t>
            </a:r>
            <a:r>
              <a:rPr lang="en-US" altLang="ko-KR" sz="1400" dirty="0" smtClean="0"/>
              <a:t>&lt;/h3&gt;</a:t>
            </a:r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&lt;embed width=“280" height="260" src="embed_test.txt"&gt;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&lt;embed width=“380" height="260" src="bear.mp4"&gt;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205" y="4509120"/>
            <a:ext cx="3600000" cy="19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유튜브</a:t>
            </a:r>
            <a:r>
              <a:rPr lang="ko-KR" altLang="en-US" dirty="0"/>
              <a:t> 동영상 </a:t>
            </a:r>
            <a:r>
              <a:rPr lang="ko-KR" altLang="en-US" dirty="0" smtClean="0"/>
              <a:t>삽입하기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YouTube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en-US" altLang="ko-KR" dirty="0" smtClean="0"/>
              <a:t> &lt;iframe&gt; </a:t>
            </a:r>
            <a:r>
              <a:rPr lang="ko-KR" altLang="en-US" dirty="0" smtClean="0"/>
              <a:t>코드 복사</a:t>
            </a:r>
            <a:endParaRPr lang="en-US" altLang="ko-KR" dirty="0"/>
          </a:p>
          <a:p>
            <a:pPr lvl="1"/>
            <a:r>
              <a:rPr lang="en-US" altLang="ko-KR" dirty="0" smtClean="0"/>
              <a:t>&lt;iframe&gt;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&lt;embed&gt;</a:t>
            </a:r>
            <a:r>
              <a:rPr lang="ko-KR" altLang="en-US" dirty="0" smtClean="0"/>
              <a:t>로 바꾸어도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9134" y="3645024"/>
            <a:ext cx="5585715" cy="26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47556" y="2564904"/>
            <a:ext cx="7848872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&lt;iframe </a:t>
            </a:r>
            <a:r>
              <a:rPr lang="en-US" altLang="ko-KR" sz="1400" dirty="0"/>
              <a:t>width="560" height="315" src="https://www.youtube.com/embed/9bZkp7q19f0</a:t>
            </a:r>
            <a:r>
              <a:rPr lang="en-US" altLang="ko-KR" sz="1400" dirty="0" smtClean="0"/>
              <a:t>"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frameborder</a:t>
            </a:r>
            <a:r>
              <a:rPr lang="en-US" altLang="ko-KR" sz="1400" dirty="0"/>
              <a:t>="0" </a:t>
            </a:r>
            <a:r>
              <a:rPr lang="en-US" altLang="ko-KR" sz="1400" dirty="0" err="1"/>
              <a:t>allowfullscreen</a:t>
            </a:r>
            <a:r>
              <a:rPr lang="en-US" altLang="ko-KR" sz="1400" dirty="0"/>
              <a:t>&gt;&lt;/iframe&gt;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&lt;embed </a:t>
            </a:r>
            <a:r>
              <a:rPr lang="en-US" altLang="ko-KR" sz="1400" dirty="0"/>
              <a:t>width="560" height="315" src="https://www.youtube.com/embed/9bZkp7q19f0" 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frameborder</a:t>
            </a:r>
            <a:r>
              <a:rPr lang="en-US" altLang="ko-KR" sz="1400" dirty="0"/>
              <a:t>="0" </a:t>
            </a:r>
            <a:r>
              <a:rPr lang="en-US" altLang="ko-KR" sz="1400" dirty="0" err="1"/>
              <a:t>allowfullscreen</a:t>
            </a:r>
            <a:r>
              <a:rPr lang="en-US" altLang="ko-KR" sz="1400" dirty="0"/>
              <a:t>&gt;&lt;/embed&gt;</a:t>
            </a:r>
            <a:endParaRPr lang="ko-KR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3.4.3 </a:t>
            </a:r>
            <a:r>
              <a:rPr lang="ko-KR" altLang="ko-KR" smtClean="0"/>
              <a:t>특정 콘텐츠 요소 포함하기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&lt;canvas&gt; </a:t>
            </a:r>
            <a:r>
              <a:rPr lang="ko-KR" altLang="ko-KR" dirty="0" smtClean="0"/>
              <a:t>요소로 그림 그리기</a:t>
            </a:r>
            <a:r>
              <a:rPr lang="en-US" altLang="ko-KR" dirty="0" smtClean="0"/>
              <a:t> [11</a:t>
            </a:r>
            <a:r>
              <a:rPr lang="ko-KR" altLang="en-US" dirty="0" smtClean="0"/>
              <a:t>장 참조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ko-KR" dirty="0" smtClean="0"/>
              <a:t>비트맵 그래픽스</a:t>
            </a:r>
            <a:r>
              <a:rPr lang="en-US" altLang="ko-KR" dirty="0" smtClean="0"/>
              <a:t>(bitmap graphics) </a:t>
            </a:r>
            <a:r>
              <a:rPr lang="ko-KR" altLang="ko-KR" dirty="0" smtClean="0"/>
              <a:t>방식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그림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 영역을</a:t>
            </a:r>
            <a:r>
              <a:rPr lang="en-US" altLang="ko-KR" dirty="0" smtClean="0"/>
              <a:t> &lt;canvas&gt; </a:t>
            </a:r>
            <a:r>
              <a:rPr lang="ko-KR" altLang="ko-KR" dirty="0" smtClean="0"/>
              <a:t>요소로 정의하고 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ko-KR" dirty="0" smtClean="0"/>
              <a:t>정의된 이 영역에 자바스크립트 </a:t>
            </a:r>
            <a:r>
              <a:rPr lang="en-US" altLang="ko-KR" dirty="0" smtClean="0"/>
              <a:t>API</a:t>
            </a:r>
            <a:r>
              <a:rPr lang="ko-KR" altLang="ko-KR" dirty="0" smtClean="0"/>
              <a:t>를 이용하여 그림 그리</a:t>
            </a:r>
            <a:r>
              <a:rPr lang="ko-KR" altLang="en-US" dirty="0" smtClean="0"/>
              <a:t>기</a:t>
            </a:r>
            <a:endParaRPr lang="ko-KR" altLang="ko-KR" dirty="0" smtClean="0"/>
          </a:p>
          <a:p>
            <a:pPr lvl="2" fontAlgn="base">
              <a:lnSpc>
                <a:spcPct val="80000"/>
              </a:lnSpc>
              <a:buNone/>
            </a:pPr>
            <a:endParaRPr lang="en-US" altLang="ko-KR" sz="11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&lt;canvas id="</a:t>
            </a:r>
            <a:r>
              <a:rPr lang="ko-KR" altLang="ko-KR" sz="1600" dirty="0" smtClean="0"/>
              <a:t>아이디</a:t>
            </a:r>
            <a:r>
              <a:rPr lang="en-US" altLang="ko-KR" sz="1600" dirty="0" smtClean="0"/>
              <a:t>" width="</a:t>
            </a:r>
            <a:r>
              <a:rPr lang="ko-KR" altLang="ko-KR" sz="1600" dirty="0" smtClean="0"/>
              <a:t>가로크기</a:t>
            </a:r>
            <a:r>
              <a:rPr lang="en-US" altLang="ko-KR" sz="1600" dirty="0" smtClean="0"/>
              <a:t>" height="</a:t>
            </a:r>
            <a:r>
              <a:rPr lang="ko-KR" altLang="ko-KR" sz="1600" dirty="0" smtClean="0"/>
              <a:t>세로크기</a:t>
            </a:r>
            <a:r>
              <a:rPr lang="en-US" altLang="ko-KR" sz="1600" dirty="0" smtClean="0"/>
              <a:t>"&gt; &lt;/canvas&gt;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&lt;script type="text/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      // </a:t>
            </a:r>
            <a:r>
              <a:rPr lang="ko-KR" altLang="ko-KR" sz="1600" dirty="0" smtClean="0"/>
              <a:t>아이디로</a:t>
            </a:r>
            <a:r>
              <a:rPr lang="en-US" altLang="ko-KR" sz="1600" dirty="0" smtClean="0"/>
              <a:t> canvas </a:t>
            </a:r>
            <a:r>
              <a:rPr lang="ko-KR" altLang="ko-KR" sz="1600" dirty="0" smtClean="0"/>
              <a:t>찾아서</a:t>
            </a:r>
            <a:r>
              <a:rPr lang="en-US" altLang="ko-KR" sz="1600" dirty="0" smtClean="0"/>
              <a:t> context </a:t>
            </a:r>
            <a:r>
              <a:rPr lang="ko-KR" altLang="ko-KR" sz="1600" dirty="0" smtClean="0"/>
              <a:t>생성하기</a:t>
            </a:r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      // context</a:t>
            </a:r>
            <a:r>
              <a:rPr lang="ko-KR" altLang="ko-KR" sz="1600" dirty="0" smtClean="0"/>
              <a:t>에 그림 그리기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예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context.rect</a:t>
            </a:r>
            <a:r>
              <a:rPr lang="en-US" altLang="ko-KR" sz="1600" dirty="0" smtClean="0"/>
              <a:t>(0,0,80,80); </a:t>
            </a:r>
            <a:r>
              <a:rPr lang="ko-KR" altLang="ko-KR" sz="1600" dirty="0" smtClean="0"/>
              <a:t>크기</a:t>
            </a:r>
            <a:r>
              <a:rPr lang="en-US" altLang="ko-KR" sz="1600" dirty="0" smtClean="0"/>
              <a:t> 80</a:t>
            </a:r>
            <a:r>
              <a:rPr lang="ko-KR" altLang="ko-KR" sz="1600" dirty="0" smtClean="0"/>
              <a:t>짜리 사각형</a:t>
            </a:r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&lt;/script</a:t>
            </a:r>
            <a:r>
              <a:rPr lang="en-US" altLang="ko-KR" dirty="0" smtClean="0"/>
              <a:t>&gt;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653136"/>
            <a:ext cx="7848872" cy="16004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&lt;canvas id="</a:t>
            </a:r>
            <a:r>
              <a:rPr lang="en-US" altLang="ko-KR" sz="1400" dirty="0" err="1" smtClean="0"/>
              <a:t>mySample</a:t>
            </a:r>
            <a:r>
              <a:rPr lang="en-US" altLang="ko-KR" sz="1400" dirty="0" smtClean="0"/>
              <a:t>" width="80" height="80"&gt; &lt;/canvas&gt;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canvas =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mySample</a:t>
            </a:r>
            <a:r>
              <a:rPr lang="en-US" altLang="ko-KR" sz="1400" dirty="0" smtClean="0"/>
              <a:t>");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context = </a:t>
            </a:r>
            <a:r>
              <a:rPr lang="en-US" altLang="ko-KR" sz="1400" dirty="0" err="1" smtClean="0"/>
              <a:t>canvas.getContext</a:t>
            </a:r>
            <a:r>
              <a:rPr lang="en-US" altLang="ko-KR" sz="1400" dirty="0" smtClean="0"/>
              <a:t>("2d");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context.rect</a:t>
            </a:r>
            <a:r>
              <a:rPr lang="en-US" altLang="ko-KR" sz="1400" dirty="0" smtClean="0"/>
              <a:t>(0,0,80,80);       </a:t>
            </a:r>
            <a:r>
              <a:rPr lang="en-US" altLang="ko-KR" sz="1400" dirty="0" err="1" smtClean="0"/>
              <a:t>context.rect</a:t>
            </a:r>
            <a:r>
              <a:rPr lang="en-US" altLang="ko-KR" sz="1400" dirty="0" smtClean="0"/>
              <a:t>(10,10,40,40);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context.fillRect</a:t>
            </a:r>
            <a:r>
              <a:rPr lang="en-US" altLang="ko-KR" sz="1400" dirty="0" smtClean="0"/>
              <a:t>(20,20,40,40);        </a:t>
            </a:r>
            <a:r>
              <a:rPr lang="en-US" altLang="ko-KR" sz="1400" dirty="0" err="1" smtClean="0"/>
              <a:t>context.stroke</a:t>
            </a:r>
            <a:r>
              <a:rPr lang="en-US" altLang="ko-KR" sz="1400" dirty="0" smtClean="0"/>
              <a:t>();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&lt;/script&gt; 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013176"/>
            <a:ext cx="828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요소로 벡터 그래픽스 그리기</a:t>
            </a:r>
          </a:p>
          <a:p>
            <a:pPr lvl="1"/>
            <a:r>
              <a:rPr lang="ko-KR" altLang="ko-KR" dirty="0" smtClean="0"/>
              <a:t>벡터 그래픽스 방식으로 정의된 그림을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SVG</a:t>
            </a:r>
            <a:r>
              <a:rPr lang="ko-KR" altLang="ko-KR" dirty="0" smtClean="0"/>
              <a:t>는</a:t>
            </a:r>
            <a:r>
              <a:rPr lang="en-US" altLang="ko-KR" dirty="0" smtClean="0"/>
              <a:t>Scalable Vector Graphics</a:t>
            </a:r>
            <a:r>
              <a:rPr lang="ko-KR" altLang="ko-KR" dirty="0" smtClean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그림을 그리고자 하는 영역의 크기를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요소로 정의하고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원하는 벡터 그래픽스 요소를 하위에 포함</a:t>
            </a:r>
            <a:endParaRPr lang="en-US" altLang="ko-KR" sz="1100" dirty="0" smtClean="0"/>
          </a:p>
          <a:p>
            <a:pPr lvl="2" fontAlgn="base">
              <a:lnSpc>
                <a:spcPct val="80000"/>
              </a:lnSpc>
              <a:buNone/>
            </a:pPr>
            <a:endParaRPr lang="en-US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svg</a:t>
            </a:r>
            <a:r>
              <a:rPr lang="en-US" altLang="ko-KR" sz="1600" dirty="0" smtClean="0"/>
              <a:t> width="</a:t>
            </a:r>
            <a:r>
              <a:rPr lang="ko-KR" altLang="ko-KR" sz="1600" dirty="0" smtClean="0"/>
              <a:t>가로크기</a:t>
            </a:r>
            <a:r>
              <a:rPr lang="en-US" altLang="ko-KR" sz="1600" dirty="0" smtClean="0"/>
              <a:t>" height="</a:t>
            </a:r>
            <a:r>
              <a:rPr lang="ko-KR" altLang="ko-KR" sz="1600" dirty="0" smtClean="0"/>
              <a:t>세로크기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        &lt;!--  &lt;circle&gt;, &lt;</a:t>
            </a:r>
            <a:r>
              <a:rPr lang="en-US" altLang="ko-KR" sz="1600" dirty="0" err="1" smtClean="0"/>
              <a:t>rect</a:t>
            </a:r>
            <a:r>
              <a:rPr lang="en-US" altLang="ko-KR" sz="1600" dirty="0" smtClean="0"/>
              <a:t>&gt;, &lt;path&gt; </a:t>
            </a:r>
            <a:r>
              <a:rPr lang="ko-KR" altLang="ko-KR" sz="1600" dirty="0" smtClean="0"/>
              <a:t>등 벡터 그래픽스를 표현하는</a:t>
            </a:r>
            <a:r>
              <a:rPr lang="en-US" altLang="ko-KR" sz="1600" dirty="0" smtClean="0"/>
              <a:t>  </a:t>
            </a:r>
            <a:r>
              <a:rPr lang="ko-KR" altLang="ko-KR" sz="1600" dirty="0" smtClean="0"/>
              <a:t>요소</a:t>
            </a:r>
            <a:r>
              <a:rPr lang="en-US" altLang="ko-KR" sz="1600" dirty="0" smtClean="0"/>
              <a:t>  --&gt;</a:t>
            </a:r>
            <a:endParaRPr lang="ko-KR" altLang="ko-KR" sz="1600" dirty="0" smtClean="0"/>
          </a:p>
          <a:p>
            <a:pPr lvl="2" fontAlgn="base">
              <a:lnSpc>
                <a:spcPct val="80000"/>
              </a:lnSpc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svg</a:t>
            </a:r>
            <a:r>
              <a:rPr lang="en-US" altLang="ko-KR" sz="1600" dirty="0" smtClean="0"/>
              <a:t>&gt;  </a:t>
            </a:r>
            <a:endParaRPr lang="ko-KR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653136"/>
            <a:ext cx="7848872" cy="1169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 width="80" height="80"&gt;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&lt;circle 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="40" cy="30" r="30" fill="green" /&gt;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&lt;circle 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="15" cy="40" r="10" fill="red" /&gt;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x="35" y="50" width="10" height="30" fill="brown"/&gt;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869160"/>
            <a:ext cx="7715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&lt;math&gt; </a:t>
            </a:r>
            <a:r>
              <a:rPr lang="ko-KR" altLang="ko-KR" dirty="0" smtClean="0"/>
              <a:t>요소로 수학공식 표현</a:t>
            </a:r>
          </a:p>
          <a:p>
            <a:pPr lvl="1"/>
            <a:r>
              <a:rPr lang="ko-KR" altLang="ko-KR" dirty="0" smtClean="0"/>
              <a:t>수학공식을 표현하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표준규약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mathML</a:t>
            </a:r>
            <a:r>
              <a:rPr lang="en-US" altLang="ko-KR" dirty="0" smtClean="0"/>
              <a:t>(math Markup Language)</a:t>
            </a:r>
          </a:p>
          <a:p>
            <a:pPr lvl="2"/>
            <a:r>
              <a:rPr lang="ko-KR" altLang="ko-KR" dirty="0" smtClean="0"/>
              <a:t>수식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각 항목을 별도 요소로 표현하여 </a:t>
            </a:r>
            <a:r>
              <a:rPr lang="ko-KR" altLang="ko-KR" dirty="0" err="1" smtClean="0"/>
              <a:t>필요</a:t>
            </a:r>
            <a:r>
              <a:rPr lang="ko-KR" altLang="en-US" dirty="0" err="1" smtClean="0"/>
              <a:t>시</a:t>
            </a:r>
            <a:r>
              <a:rPr lang="ko-KR" altLang="ko-KR" dirty="0" smtClean="0"/>
              <a:t> 의미 파악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&lt;math&gt; </a:t>
            </a:r>
            <a:r>
              <a:rPr lang="ko-KR" altLang="ko-KR" dirty="0" smtClean="0"/>
              <a:t>요소 내에 각 변수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상수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연산자 등을 분리하여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&lt;mi&gt;, &lt;</a:t>
            </a:r>
            <a:r>
              <a:rPr lang="en-US" altLang="ko-KR" dirty="0" err="1" smtClean="0"/>
              <a:t>mn</a:t>
            </a:r>
            <a:r>
              <a:rPr lang="en-US" altLang="ko-KR" dirty="0" smtClean="0"/>
              <a:t>&gt;, &lt;mo&gt; </a:t>
            </a:r>
            <a:r>
              <a:rPr lang="ko-KR" altLang="ko-KR" dirty="0" smtClean="0"/>
              <a:t>등의 요소로 표현</a:t>
            </a:r>
            <a:r>
              <a:rPr lang="en-US" altLang="ko-KR" dirty="0" smtClean="0"/>
              <a:t>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3789040"/>
            <a:ext cx="3168352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&lt;math&gt;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&lt;semantics&gt;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&lt;mi&gt;y&lt;/mi&gt; </a:t>
            </a:r>
          </a:p>
          <a:p>
            <a:pPr fontAlgn="base"/>
            <a:r>
              <a:rPr lang="en-US" altLang="ko-KR" sz="1400" dirty="0" smtClean="0"/>
              <a:t>            &lt;mo&gt;=&lt;/mo&gt; 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msqrt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</a:t>
            </a:r>
            <a:r>
              <a:rPr lang="en-US" altLang="ko-KR" sz="1400" dirty="0" err="1" smtClean="0"/>
              <a:t>msup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     &lt;mi&gt;b&lt;/mi&gt; </a:t>
            </a:r>
          </a:p>
          <a:p>
            <a:pPr fontAlgn="base"/>
            <a:r>
              <a:rPr lang="en-US" altLang="ko-KR" sz="1400" dirty="0" smtClean="0"/>
              <a:t>                      &lt;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&gt;2&lt;/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&lt;/</a:t>
            </a:r>
            <a:r>
              <a:rPr lang="en-US" altLang="ko-KR" sz="1400" dirty="0" err="1" smtClean="0"/>
              <a:t>msup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&lt;mo&gt;-&lt;/mo&gt;</a:t>
            </a:r>
            <a:endParaRPr lang="ko-KR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9992" y="3789040"/>
            <a:ext cx="3960440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               &lt;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      &lt;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&gt;4&lt;/</a:t>
            </a:r>
            <a:r>
              <a:rPr lang="en-US" altLang="ko-KR" sz="1400" dirty="0" err="1" smtClean="0"/>
              <a:t>mn</a:t>
            </a:r>
            <a:r>
              <a:rPr lang="en-US" altLang="ko-KR" sz="1400" dirty="0" smtClean="0"/>
              <a:t>&gt; </a:t>
            </a:r>
          </a:p>
          <a:p>
            <a:pPr fontAlgn="base"/>
            <a:r>
              <a:rPr lang="en-US" altLang="ko-KR" sz="1400" dirty="0" smtClean="0"/>
              <a:t>                       &lt;mi&gt;a&lt;/mi&gt; </a:t>
            </a:r>
          </a:p>
          <a:p>
            <a:pPr fontAlgn="base"/>
            <a:r>
              <a:rPr lang="en-US" altLang="ko-KR" sz="1400" dirty="0" smtClean="0"/>
              <a:t>                       &lt;mi&gt;c&lt;/mi&gt;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        &lt;/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</a:t>
            </a:r>
          </a:p>
          <a:p>
            <a:pPr fontAlgn="base"/>
            <a:r>
              <a:rPr lang="en-US" altLang="ko-KR" sz="1400" dirty="0" smtClean="0"/>
              <a:t>            &lt;/</a:t>
            </a:r>
            <a:r>
              <a:rPr lang="en-US" altLang="ko-KR" sz="1400" dirty="0" err="1" smtClean="0"/>
              <a:t>msqrt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&lt;/</a:t>
            </a:r>
            <a:r>
              <a:rPr lang="en-US" altLang="ko-KR" sz="1400" dirty="0" err="1" smtClean="0"/>
              <a:t>mrow</a:t>
            </a:r>
            <a:r>
              <a:rPr lang="en-US" altLang="ko-KR" sz="1400" dirty="0" smtClean="0"/>
              <a:t>&gt; 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&lt;annotation&gt;y=</a:t>
            </a:r>
            <a:r>
              <a:rPr lang="en-US" altLang="ko-KR" sz="1400" dirty="0" err="1" smtClean="0"/>
              <a:t>sqrt</a:t>
            </a:r>
            <a:r>
              <a:rPr lang="en-US" altLang="ko-KR" sz="1400" dirty="0" smtClean="0"/>
              <a:t>{b^2-4ac} &lt;/annotation&gt;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 &lt;/semantics&gt;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&lt;/math&gt;</a:t>
            </a:r>
          </a:p>
          <a:p>
            <a:pPr fontAlgn="base"/>
            <a:endParaRPr lang="ko-KR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1143000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848872" cy="440120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&lt;h3&gt;HTML </a:t>
            </a:r>
            <a:r>
              <a:rPr lang="ko-KR" altLang="ko-KR" sz="1400" dirty="0" smtClean="0"/>
              <a:t>문서 내에</a:t>
            </a:r>
            <a:r>
              <a:rPr lang="en-US" altLang="ko-KR" sz="1400" dirty="0" smtClean="0"/>
              <a:t> canvas, 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MathML</a:t>
            </a:r>
            <a:r>
              <a:rPr lang="ko-KR" altLang="ko-KR" sz="1400" dirty="0" smtClean="0"/>
              <a:t>이 포함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텍스트와 그래픽이 같은 영역에 섞여 있다</a:t>
            </a:r>
            <a:r>
              <a:rPr lang="en-US" altLang="ko-KR" sz="1400" dirty="0" smtClean="0"/>
              <a:t>.&lt;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   </a:t>
            </a:r>
            <a:r>
              <a:rPr lang="ko-KR" altLang="ko-KR" sz="1400" dirty="0" smtClean="0"/>
              <a:t>벡터그래픽은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svg</a:t>
            </a:r>
            <a:r>
              <a:rPr lang="ko-KR" altLang="ko-KR" sz="1400" dirty="0" smtClean="0"/>
              <a:t>로 표현되고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비트맵그래픽은</a:t>
            </a:r>
            <a:r>
              <a:rPr lang="en-US" altLang="ko-KR" sz="1400" dirty="0" smtClean="0"/>
              <a:t> canvas</a:t>
            </a:r>
            <a:r>
              <a:rPr lang="ko-KR" altLang="ko-KR" sz="1400" dirty="0" smtClean="0"/>
              <a:t>로 표현된다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&lt;p&gt;canvas </a:t>
            </a:r>
            <a:r>
              <a:rPr lang="ko-KR" altLang="ko-KR" sz="1400" dirty="0" smtClean="0"/>
              <a:t>예제는</a:t>
            </a: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&lt;canvas 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mySample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width="80" height="80"&gt; &lt;/canvas&gt;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&lt;script type="text/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javascript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  …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&lt;/script&gt;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    </a:t>
            </a:r>
            <a:r>
              <a:rPr lang="ko-KR" altLang="ko-KR" sz="1400" dirty="0" smtClean="0"/>
              <a:t>이고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svg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예제는</a:t>
            </a:r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svg</a:t>
            </a:r>
            <a:r>
              <a:rPr lang="en-US" altLang="ko-KR" sz="1400" dirty="0" smtClean="0">
                <a:solidFill>
                  <a:srgbClr val="FF0000"/>
                </a:solidFill>
              </a:rPr>
              <a:t> width="80" height="80"&gt;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  …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svg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    </a:t>
            </a:r>
            <a:r>
              <a:rPr lang="ko-KR" altLang="ko-KR" sz="1400" dirty="0" smtClean="0"/>
              <a:t>이다</a:t>
            </a:r>
            <a:r>
              <a:rPr lang="en-US" altLang="ko-KR" sz="1400" dirty="0" smtClean="0"/>
              <a:t>.&lt;/p&gt;	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&lt;p&gt; </a:t>
            </a:r>
            <a:r>
              <a:rPr lang="ko-KR" altLang="ko-KR" sz="1400" dirty="0" smtClean="0"/>
              <a:t>수학공식</a:t>
            </a:r>
            <a:r>
              <a:rPr lang="en-US" altLang="ko-KR" sz="1400" dirty="0" smtClean="0"/>
              <a:t>  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&lt;math&gt;</a:t>
            </a: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  …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&lt;/math&gt;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    </a:t>
            </a:r>
            <a:r>
              <a:rPr lang="ko-KR" altLang="ko-KR" sz="1400" dirty="0" smtClean="0"/>
              <a:t>도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MathML</a:t>
            </a:r>
            <a:r>
              <a:rPr lang="ko-KR" altLang="ko-KR" sz="1400" dirty="0" smtClean="0"/>
              <a:t>을 이용하여 텍스트와 같이 쓸 수 있다</a:t>
            </a:r>
            <a:r>
              <a:rPr lang="en-US" altLang="ko-KR" sz="1400" dirty="0" smtClean="0"/>
              <a:t>.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&lt;/body&gt;</a:t>
            </a:r>
            <a:endParaRPr lang="ko-KR" altLang="ko-KR" sz="1400" dirty="0"/>
          </a:p>
        </p:txBody>
      </p:sp>
      <p:pic>
        <p:nvPicPr>
          <p:cNvPr id="6" name="그림 5" descr="Q:\webclass.me\html5_2e\ch03\ex311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9" y="4797152"/>
            <a:ext cx="3352381" cy="179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Q:\webclass.me\html5_2e\ch03\ex311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9" y="2923239"/>
            <a:ext cx="3352381" cy="180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5940152" y="6525344"/>
            <a:ext cx="50405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815835" y="4566623"/>
            <a:ext cx="504056" cy="2305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하이퍼텍스트</a:t>
            </a:r>
            <a:r>
              <a:rPr lang="en-US" altLang="ko-KR" smtClean="0"/>
              <a:t>/</a:t>
            </a:r>
            <a:r>
              <a:rPr lang="ko-KR" altLang="ko-KR" smtClean="0"/>
              <a:t>하이퍼미디어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HTML(HyperText Markup Language)</a:t>
            </a:r>
          </a:p>
          <a:p>
            <a:pPr lvl="1"/>
            <a:r>
              <a:rPr lang="ko-KR" altLang="ko-KR" dirty="0" smtClean="0"/>
              <a:t>하이퍼텍스트의 </a:t>
            </a:r>
            <a:r>
              <a:rPr lang="ko-KR" altLang="ko-KR" dirty="0" err="1" smtClean="0"/>
              <a:t>마크업</a:t>
            </a:r>
            <a:r>
              <a:rPr lang="ko-KR" altLang="ko-KR" dirty="0" smtClean="0"/>
              <a:t> 언어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 기본 개념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하이퍼텍스트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서로 연관된 문서나 텍스트 조각들을 연결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하이퍼미디어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텍스트 뿐 아니라 이미지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비디오 등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멀티미디어 정보가 서로 연결</a:t>
            </a:r>
            <a:r>
              <a:rPr lang="en-US" altLang="ko-KR" dirty="0" smtClean="0"/>
              <a:t> </a:t>
            </a:r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하이퍼텍스트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하이퍼미디어의</a:t>
            </a:r>
            <a:r>
              <a:rPr lang="ko-KR" altLang="ko-KR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정보의 조각은 링크에 의해 서로 연결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모든 정보의 접근은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연결 링크를 선택하여 </a:t>
            </a:r>
            <a:r>
              <a:rPr lang="ko-KR" altLang="ko-KR" dirty="0" err="1" smtClean="0"/>
              <a:t>내비게이션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_x75237096" descr="EMB0000137816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56176" y="4221088"/>
            <a:ext cx="2514600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앵커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앵커의 개념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노드</a:t>
            </a:r>
            <a:r>
              <a:rPr lang="en-US" altLang="ko-KR" dirty="0" smtClean="0"/>
              <a:t> : HTML </a:t>
            </a:r>
            <a:r>
              <a:rPr lang="ko-KR" altLang="ko-KR" dirty="0" smtClean="0"/>
              <a:t>문서나 멀티미디어 정보를 표현하는 기본단위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링크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노드를</a:t>
            </a:r>
            <a:r>
              <a:rPr lang="ko-KR" altLang="ko-KR" dirty="0" smtClean="0"/>
              <a:t> 연결하여 </a:t>
            </a:r>
            <a:r>
              <a:rPr lang="ko-KR" altLang="ko-KR" dirty="0" err="1" smtClean="0"/>
              <a:t>내비게이션이</a:t>
            </a:r>
            <a:r>
              <a:rPr lang="ko-KR" altLang="ko-KR" dirty="0" smtClean="0"/>
              <a:t> 가능토록 하는 구성요소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앵커</a:t>
            </a:r>
            <a:r>
              <a:rPr lang="en-US" altLang="ko-KR" dirty="0" smtClean="0"/>
              <a:t> : HTML </a:t>
            </a:r>
            <a:r>
              <a:rPr lang="ko-KR" altLang="ko-KR" dirty="0" smtClean="0"/>
              <a:t>문서 내에서 링크의 출발</a:t>
            </a:r>
            <a:r>
              <a:rPr lang="ko-KR" altLang="en-US" dirty="0" smtClean="0"/>
              <a:t>점</a:t>
            </a:r>
            <a:r>
              <a:rPr lang="ko-KR" altLang="ko-KR" dirty="0" smtClean="0"/>
              <a:t>이나 도착점을 의미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앵커 영역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앵커가 설정되어 있는 영역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문서에서 사용되는 링크의 종류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특정 단어나 문장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혹은 이미지에서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다른 문서로 이동하는 링크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외부</a:t>
            </a:r>
            <a:r>
              <a:rPr lang="en-US" altLang="ko-KR" dirty="0" smtClean="0"/>
              <a:t> URL</a:t>
            </a:r>
            <a:r>
              <a:rPr lang="ko-KR" altLang="ko-KR" dirty="0" smtClean="0"/>
              <a:t>로 연결하는 링크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문서 내의 다른 지점으로의 링크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47" y="3284984"/>
            <a:ext cx="2491740" cy="25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문서간 이동</a:t>
            </a:r>
            <a:r>
              <a:rPr lang="en-US" altLang="ko-KR" dirty="0" smtClean="0"/>
              <a:t> &lt;a&gt;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링크의 시작점 앵커를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이동하고자 하는 목적지 문서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파일 주소</a:t>
            </a:r>
            <a:r>
              <a:rPr lang="en-US" altLang="ko-KR" dirty="0" smtClean="0"/>
              <a:t>(URL)</a:t>
            </a:r>
            <a:r>
              <a:rPr lang="ko-KR" altLang="ko-KR" dirty="0" smtClean="0"/>
              <a:t>를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title </a:t>
            </a:r>
            <a:r>
              <a:rPr lang="ko-KR" altLang="ko-KR" dirty="0" smtClean="0"/>
              <a:t>속성에는 </a:t>
            </a:r>
            <a:r>
              <a:rPr lang="ko-KR" altLang="ko-KR" dirty="0" err="1" smtClean="0"/>
              <a:t>말풍선</a:t>
            </a:r>
            <a:r>
              <a:rPr lang="ko-KR" altLang="ko-KR" dirty="0" smtClean="0"/>
              <a:t> 창에 나올 설명을 기입</a:t>
            </a:r>
            <a:endParaRPr lang="en-US" altLang="ko-KR" dirty="0" smtClean="0"/>
          </a:p>
          <a:p>
            <a:endParaRPr lang="ko-KR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&lt;a </a:t>
            </a:r>
            <a:r>
              <a:rPr lang="en-US" altLang="ko-KR" dirty="0" err="1" smtClean="0">
                <a:solidFill>
                  <a:srgbClr val="7030A0"/>
                </a:solidFill>
              </a:rPr>
              <a:t>href</a:t>
            </a:r>
            <a:r>
              <a:rPr lang="en-US" altLang="ko-KR" dirty="0" smtClean="0">
                <a:solidFill>
                  <a:srgbClr val="7030A0"/>
                </a:solidFill>
              </a:rPr>
              <a:t>=”</a:t>
            </a:r>
            <a:r>
              <a:rPr lang="ko-KR" altLang="ko-KR" dirty="0" smtClean="0">
                <a:solidFill>
                  <a:srgbClr val="7030A0"/>
                </a:solidFill>
              </a:rPr>
              <a:t>파일이름 혹은</a:t>
            </a:r>
            <a:r>
              <a:rPr lang="en-US" altLang="ko-KR" dirty="0" smtClean="0">
                <a:solidFill>
                  <a:srgbClr val="7030A0"/>
                </a:solidFill>
              </a:rPr>
              <a:t> URL </a:t>
            </a:r>
            <a:r>
              <a:rPr lang="ko-KR" altLang="ko-KR" dirty="0" smtClean="0">
                <a:solidFill>
                  <a:srgbClr val="7030A0"/>
                </a:solidFill>
              </a:rPr>
              <a:t>주소</a:t>
            </a:r>
            <a:r>
              <a:rPr lang="en-US" altLang="ko-KR" dirty="0" smtClean="0">
                <a:solidFill>
                  <a:srgbClr val="7030A0"/>
                </a:solidFill>
              </a:rPr>
              <a:t>” title=”</a:t>
            </a:r>
            <a:r>
              <a:rPr lang="ko-KR" altLang="ko-KR" dirty="0" smtClean="0">
                <a:solidFill>
                  <a:srgbClr val="7030A0"/>
                </a:solidFill>
              </a:rPr>
              <a:t>설명</a:t>
            </a:r>
            <a:r>
              <a:rPr lang="en-US" altLang="ko-KR" dirty="0" smtClean="0">
                <a:solidFill>
                  <a:srgbClr val="7030A0"/>
                </a:solidFill>
              </a:rPr>
              <a:t>”&gt; </a:t>
            </a:r>
            <a:r>
              <a:rPr lang="ko-KR" altLang="ko-KR" dirty="0" smtClean="0">
                <a:solidFill>
                  <a:srgbClr val="7030A0"/>
                </a:solidFill>
              </a:rPr>
              <a:t>링크 텍스트</a:t>
            </a:r>
            <a:r>
              <a:rPr lang="en-US" altLang="ko-KR" dirty="0" smtClean="0">
                <a:solidFill>
                  <a:srgbClr val="7030A0"/>
                </a:solidFill>
              </a:rPr>
              <a:t> &lt;/a&gt;</a:t>
            </a:r>
            <a:endParaRPr lang="ko-KR" altLang="ko-KR" dirty="0" smtClean="0">
              <a:solidFill>
                <a:srgbClr val="7030A0"/>
              </a:solidFill>
            </a:endParaRPr>
          </a:p>
          <a:p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이동하고자 하는 문서의 위치 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절대 주소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다른 웹 사이트의 문서로 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http://로 </a:t>
            </a:r>
            <a:r>
              <a:rPr lang="ko-KR" altLang="ko-KR" dirty="0" smtClean="0"/>
              <a:t>시작하는 </a:t>
            </a:r>
            <a:r>
              <a:rPr lang="en-US" altLang="ko-KR" dirty="0" smtClean="0"/>
              <a:t>URL </a:t>
            </a:r>
            <a:r>
              <a:rPr lang="ko-KR" altLang="ko-KR" dirty="0" smtClean="0"/>
              <a:t>형식의 인터넷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기입</a:t>
            </a:r>
            <a:r>
              <a:rPr lang="en-US" altLang="ko-KR" dirty="0" smtClean="0"/>
              <a:t> </a:t>
            </a:r>
          </a:p>
          <a:p>
            <a:pPr lvl="2" fontAlgn="base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="http://www.w3c.org"&gt;W3C </a:t>
            </a:r>
            <a:r>
              <a:rPr lang="ko-KR" altLang="ko-KR" dirty="0" smtClean="0"/>
              <a:t>홈페이지 방문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 lvl="1">
              <a:buNone/>
            </a:pPr>
            <a:endParaRPr lang="ko-KR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상대 주소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현재의 문서와 같은 폴더의 위치에서부터 상대주소로 링크</a:t>
            </a:r>
          </a:p>
          <a:p>
            <a:pPr lvl="2">
              <a:buNone/>
            </a:pPr>
            <a:r>
              <a:rPr lang="en-US" altLang="ko-KR" dirty="0" smtClean="0"/>
              <a:t> 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=“booklist.html”&gt;</a:t>
            </a:r>
            <a:r>
              <a:rPr lang="ko-KR" altLang="ko-KR" dirty="0" smtClean="0"/>
              <a:t>책 목록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>
              <a:buNone/>
            </a:pPr>
            <a:endParaRPr lang="ko-KR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 descr="Q:\webclass.me\html5_2e\ch03\fig303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140968"/>
            <a:ext cx="2190477" cy="1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Q:\webclass.me\html5_2e\ch03\fig303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068960"/>
            <a:ext cx="2190477" cy="1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2699792" y="3717032"/>
            <a:ext cx="2085975" cy="500062"/>
            <a:chOff x="2702936" y="3861911"/>
            <a:chExt cx="2085975" cy="500062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 rot="-1088281">
              <a:off x="2891849" y="3861911"/>
              <a:ext cx="1897062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702936" y="4053998"/>
              <a:ext cx="409575" cy="307975"/>
            </a:xfrm>
            <a:prstGeom prst="wedgeEllipseCallout">
              <a:avLst>
                <a:gd name="adj1" fmla="val -49537"/>
                <a:gd name="adj2" fmla="val -51847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</a:t>
              </a:r>
              <a:endParaRPr kumimoji="1" lang="ko-KR" altLang="en-US" sz="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 </a:t>
            </a:r>
            <a:r>
              <a:rPr lang="ko-KR" altLang="ko-KR" dirty="0" smtClean="0"/>
              <a:t>속성 </a:t>
            </a:r>
          </a:p>
          <a:p>
            <a:pPr lvl="1"/>
            <a:r>
              <a:rPr lang="ko-KR" altLang="ko-KR" dirty="0" smtClean="0"/>
              <a:t>하이퍼링크에 대한 설명을 하고 싶을 때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하이퍼링크 위에 마우스를 가져가면 </a:t>
            </a:r>
            <a:r>
              <a:rPr lang="ko-KR" altLang="ko-KR" dirty="0" err="1" smtClean="0"/>
              <a:t>말풍선에</a:t>
            </a:r>
            <a:r>
              <a:rPr lang="ko-KR" altLang="ko-KR" dirty="0" smtClean="0"/>
              <a:t> 설명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="http://www.w3c.org" title ="W3C </a:t>
            </a:r>
            <a:r>
              <a:rPr lang="ko-KR" altLang="ko-KR" dirty="0" smtClean="0"/>
              <a:t>홈페이지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 smtClean="0"/>
              <a:t>W3C </a:t>
            </a:r>
            <a:r>
              <a:rPr lang="ko-KR" altLang="ko-KR" dirty="0" smtClean="0"/>
              <a:t>홈페이지 방문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 lvl="1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 descr="Q:\webclass.me\html5_2e\ch03\fig30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77072"/>
            <a:ext cx="3097143" cy="146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3563888" y="4581128"/>
            <a:ext cx="2376264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링크 예제</a:t>
            </a:r>
            <a:r>
              <a:rPr lang="en-US" altLang="ko-KR" dirty="0" smtClean="0"/>
              <a:t> (1) : </a:t>
            </a:r>
            <a:r>
              <a:rPr lang="ko-KR" altLang="ko-KR" dirty="0" smtClean="0"/>
              <a:t>문서간 이동하기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41682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&lt;!DOCTYPE html&gt;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 </a:t>
            </a:r>
            <a:r>
              <a:rPr lang="ko-KR" altLang="ko-KR" sz="1400" dirty="0" smtClean="0"/>
              <a:t>도서 목록 페이지로 이동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 </a:t>
            </a:r>
            <a:r>
              <a:rPr lang="ko-KR" altLang="ko-KR" sz="1400" dirty="0" smtClean="0"/>
              <a:t>분야를 클릭하면 해당 도서목록 페이지로 이동합니다</a:t>
            </a:r>
            <a:r>
              <a:rPr lang="en-US" altLang="ko-KR" sz="1400" dirty="0" smtClean="0"/>
              <a:t>.&lt;/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ko-KR" altLang="ko-KR" sz="1400" dirty="0" smtClean="0"/>
              <a:t>전공 분야 위에 마우스를 올리면 해당 전공학과의 이름을 볼 수 있습니다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="" title="</a:t>
            </a:r>
            <a:r>
              <a:rPr lang="ko-KR" altLang="ko-KR" sz="1400" dirty="0" smtClean="0">
                <a:solidFill>
                  <a:srgbClr val="FF0000"/>
                </a:solidFill>
              </a:rPr>
              <a:t>컴퓨터 공학과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</a:t>
            </a:r>
            <a:r>
              <a:rPr lang="ko-KR" altLang="ko-KR" sz="1400" dirty="0" smtClean="0">
                <a:solidFill>
                  <a:srgbClr val="FF0000"/>
                </a:solidFill>
              </a:rPr>
              <a:t>컴퓨터</a:t>
            </a:r>
            <a:r>
              <a:rPr lang="en-US" altLang="ko-KR" sz="1400" dirty="0" smtClean="0">
                <a:solidFill>
                  <a:srgbClr val="FF0000"/>
                </a:solidFill>
              </a:rPr>
              <a:t> &lt;/a&gt;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=“link_internal.html" title=“IT</a:t>
            </a:r>
            <a:r>
              <a:rPr lang="ko-KR" altLang="en-US" sz="1400" dirty="0" smtClean="0">
                <a:solidFill>
                  <a:srgbClr val="FF0000"/>
                </a:solidFill>
              </a:rPr>
              <a:t>공</a:t>
            </a:r>
            <a:r>
              <a:rPr lang="ko-KR" altLang="ko-KR" sz="1400" dirty="0" smtClean="0">
                <a:solidFill>
                  <a:srgbClr val="FF0000"/>
                </a:solidFill>
              </a:rPr>
              <a:t>학과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IT</a:t>
            </a:r>
            <a:r>
              <a:rPr lang="ko-KR" altLang="en-US" sz="1400" dirty="0" smtClean="0">
                <a:solidFill>
                  <a:srgbClr val="FF0000"/>
                </a:solidFill>
              </a:rPr>
              <a:t>공</a:t>
            </a:r>
            <a:r>
              <a:rPr lang="ko-KR" altLang="ko-KR" sz="1400" dirty="0" smtClean="0">
                <a:solidFill>
                  <a:srgbClr val="FF0000"/>
                </a:solidFill>
              </a:rPr>
              <a:t>학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전자공학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인간공학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 descr="Q:\webclass.me\html5_2e\ch03\ex301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2300000" cy="18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 descr="Q:\webclass.me\html5_2e\ch03\ex301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149080"/>
            <a:ext cx="2300000" cy="18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995936" y="4941168"/>
            <a:ext cx="2133724" cy="523875"/>
            <a:chOff x="4131798" y="5034615"/>
            <a:chExt cx="1917700" cy="52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 rot="-1559589">
              <a:off x="4249273" y="5034615"/>
              <a:ext cx="1800225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4131798" y="5248928"/>
              <a:ext cx="409575" cy="309562"/>
            </a:xfrm>
            <a:prstGeom prst="wedgeEllipseCallout">
              <a:avLst>
                <a:gd name="adj1" fmla="val -49537"/>
                <a:gd name="adj2" fmla="val 31315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링크와 멀티미디어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2294</TotalTime>
  <Words>2967</Words>
  <Application>Microsoft Office PowerPoint</Application>
  <PresentationFormat>화면 슬라이드 쇼(4:3)</PresentationFormat>
  <Paragraphs>503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나눔고딕코딩</vt:lpstr>
      <vt:lpstr>맑은 고딕</vt:lpstr>
      <vt:lpstr>한컴바탕</vt:lpstr>
      <vt:lpstr>Arial</vt:lpstr>
      <vt:lpstr>Times New Roman</vt:lpstr>
      <vt:lpstr>Tw Cen MT</vt:lpstr>
      <vt:lpstr>Wingdings</vt:lpstr>
      <vt:lpstr>Wingdings 3</vt:lpstr>
      <vt:lpstr>New_Simple01</vt:lpstr>
      <vt:lpstr>3장. 링크와 멀티미디어</vt:lpstr>
      <vt:lpstr>목차</vt:lpstr>
      <vt:lpstr>3.1 링크 달기</vt:lpstr>
      <vt:lpstr>하이퍼텍스트/하이퍼미디어</vt:lpstr>
      <vt:lpstr>노드, 링크, 앵커</vt:lpstr>
      <vt:lpstr>문서간 이동 &lt;a&gt;</vt:lpstr>
      <vt:lpstr>PowerPoint 프레젠테이션</vt:lpstr>
      <vt:lpstr>PowerPoint 프레젠테이션</vt:lpstr>
      <vt:lpstr>링크 예제 (1) : 문서간 이동하기</vt:lpstr>
      <vt:lpstr>문서 내 특정 위치로 이동 &lt;a&gt;</vt:lpstr>
      <vt:lpstr>PowerPoint 프레젠테이션</vt:lpstr>
      <vt:lpstr>링크 예제 (2) : 문서 내 위치로 이동  </vt:lpstr>
      <vt:lpstr>3.2 이미지 사용하기</vt:lpstr>
      <vt:lpstr>이미지 파일 종류</vt:lpstr>
      <vt:lpstr>PowerPoint 프레젠테이션</vt:lpstr>
      <vt:lpstr>이미지 삽입 &lt;img&gt; </vt:lpstr>
      <vt:lpstr>PowerPoint 프레젠테이션</vt:lpstr>
      <vt:lpstr>&lt;figure&gt;, &lt;figcaption&gt;</vt:lpstr>
      <vt:lpstr> 이미지 삽입 예제</vt:lpstr>
      <vt:lpstr>3.3 오디오와 비디오 다루기</vt:lpstr>
      <vt:lpstr>지원하는 오디오/비디오 파일 형식</vt:lpstr>
      <vt:lpstr>PowerPoint 프레젠테이션</vt:lpstr>
      <vt:lpstr>오디오 삽입하기 &lt;audio&gt; </vt:lpstr>
      <vt:lpstr>PowerPoint 프레젠테이션</vt:lpstr>
      <vt:lpstr>PowerPoint 프레젠테이션</vt:lpstr>
      <vt:lpstr>비디오 삽입하기 &lt;video&gt;</vt:lpstr>
      <vt:lpstr>비디오 미리 로딩하기</vt:lpstr>
      <vt:lpstr>3.4 객체 포함하기</vt:lpstr>
      <vt:lpstr>&lt;iframe&gt;으로 다른 문서의 내용 표시</vt:lpstr>
      <vt:lpstr>&lt;iframe&gt;으로 다른 문서를 링크</vt:lpstr>
      <vt:lpstr>&lt;embed&gt;로 외부객체 포함하기</vt:lpstr>
      <vt:lpstr>유튜브 동영상 삽입하기</vt:lpstr>
      <vt:lpstr>3.4.3 특정 콘텐츠 요소 포함하기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jake</cp:lastModifiedBy>
  <cp:revision>193</cp:revision>
  <dcterms:created xsi:type="dcterms:W3CDTF">2006-10-05T04:04:58Z</dcterms:created>
  <dcterms:modified xsi:type="dcterms:W3CDTF">2017-03-27T09:26:46Z</dcterms:modified>
</cp:coreProperties>
</file>