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8"/>
  </p:notesMasterIdLst>
  <p:sldIdLst>
    <p:sldId id="257" r:id="rId2"/>
    <p:sldId id="282" r:id="rId3"/>
    <p:sldId id="283" r:id="rId4"/>
    <p:sldId id="284" r:id="rId5"/>
    <p:sldId id="285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6" r:id="rId1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8" autoAdjust="0"/>
    <p:restoredTop sz="94701" autoAdjust="0"/>
  </p:normalViewPr>
  <p:slideViewPr>
    <p:cSldViewPr>
      <p:cViewPr varScale="1">
        <p:scale>
          <a:sx n="94" d="100"/>
          <a:sy n="94" d="100"/>
        </p:scale>
        <p:origin x="5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9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42AC58D-583D-4563-A2A9-49A14FFDC0B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54859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2AC58D-583D-4563-A2A9-49A14FFDC0B7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6347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2AC58D-583D-4563-A2A9-49A14FFDC0B7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8534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0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8822F5A-C80C-41D4-95FF-47DFFAB80058}" type="slidenum">
              <a:rPr lang="en-US" altLang="ko-KR" smtClean="0"/>
              <a:pPr eaLnBrk="1" hangingPunct="1"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44320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2AC58D-583D-4563-A2A9-49A14FFDC0B7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7905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2AC58D-583D-4563-A2A9-49A14FFDC0B7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0801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2AC58D-583D-4563-A2A9-49A14FFDC0B7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4445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>
              <a:defRPr/>
            </a:pPr>
            <a:endParaRPr kumimoji="0" lang="en-US"/>
          </a:p>
        </p:txBody>
      </p:sp>
      <p:grpSp>
        <p:nvGrpSpPr>
          <p:cNvPr id="5" name="그룹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자유형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kumimoji="0" lang="en-US">
                <a:latin typeface="굴림" charset="-127"/>
                <a:ea typeface="굴림" charset="-127"/>
              </a:endParaRPr>
            </a:p>
          </p:txBody>
        </p:sp>
        <p:sp>
          <p:nvSpPr>
            <p:cNvPr id="7" name="자유형 19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latinLnBrk="0">
                <a:defRPr/>
              </a:pPr>
              <a:endParaRPr kumimoji="0" 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11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altLang="ko-KR" smtClean="0"/>
              <a:t>2018-03-26</a:t>
            </a:r>
            <a:endParaRPr lang="en-US" altLang="ko-KR"/>
          </a:p>
        </p:txBody>
      </p:sp>
      <p:sp>
        <p:nvSpPr>
          <p:cNvPr id="12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ko-KR" altLang="en-US"/>
              <a:t>글로컬</a:t>
            </a:r>
            <a:r>
              <a:rPr lang="en-US" altLang="ko-KR"/>
              <a:t>IT</a:t>
            </a:r>
            <a:r>
              <a:rPr lang="ko-KR" altLang="en-US"/>
              <a:t>학과 김정기</a:t>
            </a:r>
            <a:endParaRPr lang="en-US" altLang="ko-KR"/>
          </a:p>
        </p:txBody>
      </p:sp>
      <p:sp>
        <p:nvSpPr>
          <p:cNvPr id="13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45C583A-2E49-4763-A2E4-8BA3ACBF37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188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2018-03-26</a:t>
            </a:r>
            <a:endParaRPr lang="en-US" altLang="ko-KR"/>
          </a:p>
        </p:txBody>
      </p:sp>
      <p:sp>
        <p:nvSpPr>
          <p:cNvPr id="5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글로컬</a:t>
            </a:r>
            <a:r>
              <a:rPr lang="en-US" altLang="ko-KR"/>
              <a:t>IT</a:t>
            </a:r>
            <a:r>
              <a:rPr lang="ko-KR" altLang="en-US"/>
              <a:t>학과 김정기</a:t>
            </a:r>
            <a:endParaRPr lang="en-US" altLang="ko-KR"/>
          </a:p>
        </p:txBody>
      </p:sp>
      <p:sp>
        <p:nvSpPr>
          <p:cNvPr id="6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EDCF0-9A87-4291-B3D8-67A633861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1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2018-03-26</a:t>
            </a:r>
            <a:endParaRPr lang="en-US" altLang="ko-KR"/>
          </a:p>
        </p:txBody>
      </p:sp>
      <p:sp>
        <p:nvSpPr>
          <p:cNvPr id="5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글로컬</a:t>
            </a:r>
            <a:r>
              <a:rPr lang="en-US" altLang="ko-KR"/>
              <a:t>IT</a:t>
            </a:r>
            <a:r>
              <a:rPr lang="ko-KR" altLang="en-US"/>
              <a:t>학과 김정기</a:t>
            </a:r>
            <a:endParaRPr lang="en-US" altLang="ko-KR"/>
          </a:p>
        </p:txBody>
      </p:sp>
      <p:sp>
        <p:nvSpPr>
          <p:cNvPr id="6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2091A-DD7C-462C-ADDA-94683256C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66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675688" y="6356350"/>
            <a:ext cx="3254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DEF47-A69E-405A-8D14-895CC1063AF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>
                <a:latin typeface="휴먼옛체" pitchFamily="18" charset="-127"/>
                <a:ea typeface="휴먼옛체" pitchFamily="18" charset="-127"/>
              </a:defRPr>
            </a:lvl1pPr>
          </a:lstStyle>
          <a:p>
            <a:pPr>
              <a:defRPr/>
            </a:pPr>
            <a:r>
              <a:rPr lang="en-US" altLang="ko-KR" smtClean="0"/>
              <a:t>2018-03-26</a:t>
            </a:r>
            <a:endParaRPr lang="en-US" altLang="ko-KR"/>
          </a:p>
        </p:txBody>
      </p:sp>
      <p:sp>
        <p:nvSpPr>
          <p:cNvPr id="5" name="바닥글 개체 틀 2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휴먼옛체" pitchFamily="18" charset="-127"/>
                <a:ea typeface="휴먼옛체" pitchFamily="18" charset="-127"/>
              </a:defRPr>
            </a:lvl1pPr>
          </a:lstStyle>
          <a:p>
            <a:pPr>
              <a:defRPr/>
            </a:pPr>
            <a:r>
              <a:rPr lang="ko-KR" altLang="en-US"/>
              <a:t>글로컬</a:t>
            </a:r>
            <a:r>
              <a:rPr lang="en-US" altLang="ko-KR"/>
              <a:t>IT</a:t>
            </a:r>
            <a:r>
              <a:rPr lang="ko-KR" altLang="en-US"/>
              <a:t>학과 김정기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1506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072188"/>
            <a:ext cx="9144000" cy="1587"/>
          </a:xfrm>
          <a:prstGeom prst="line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solidFill>
              <a:schemeClr val="accent5"/>
            </a:solidFill>
          </a:ln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867525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A44AA-857E-4502-B0FF-D548312AA9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99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072188"/>
            <a:ext cx="9144000" cy="1587"/>
          </a:xfrm>
          <a:prstGeom prst="line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solidFill>
              <a:schemeClr val="accent5"/>
            </a:solidFill>
          </a:ln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867525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F3DD-F48E-4C9A-8667-68CFC3771E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84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072188"/>
            <a:ext cx="9144000" cy="1587"/>
          </a:xfrm>
          <a:prstGeom prst="line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solidFill>
              <a:schemeClr val="accent5"/>
            </a:solidFill>
          </a:ln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867525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6D398-7E05-43E8-A330-F5E5029242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505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072188"/>
            <a:ext cx="9144000" cy="1587"/>
          </a:xfrm>
          <a:prstGeom prst="line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solidFill>
              <a:schemeClr val="accent5"/>
            </a:solidFill>
          </a:ln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867525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30BD1-46F8-459A-B886-6BB73E05F8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406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072188"/>
            <a:ext cx="9144000" cy="1587"/>
          </a:xfrm>
          <a:prstGeom prst="line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solidFill>
              <a:schemeClr val="accent5"/>
            </a:solidFill>
          </a:ln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867525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0315B-7925-4EC4-A96D-0C953288B8C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275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072188"/>
            <a:ext cx="9144000" cy="1587"/>
          </a:xfrm>
          <a:prstGeom prst="line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solidFill>
              <a:schemeClr val="accent5"/>
            </a:solidFill>
          </a:ln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867525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98FEA-7473-439A-920D-57D82CB79D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108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072188"/>
            <a:ext cx="9144000" cy="1587"/>
          </a:xfrm>
          <a:prstGeom prst="line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solidFill>
              <a:schemeClr val="accent5"/>
            </a:solidFill>
          </a:ln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867525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D5334-9D94-465B-8B72-60231C8348F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245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2018-03-26</a:t>
            </a:r>
            <a:endParaRPr lang="en-US" altLang="ko-KR"/>
          </a:p>
        </p:txBody>
      </p:sp>
      <p:sp>
        <p:nvSpPr>
          <p:cNvPr id="5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글로컬</a:t>
            </a:r>
            <a:r>
              <a:rPr lang="en-US" altLang="ko-KR"/>
              <a:t>IT</a:t>
            </a:r>
            <a:r>
              <a:rPr lang="ko-KR" altLang="en-US"/>
              <a:t>학과 김정기</a:t>
            </a:r>
            <a:endParaRPr lang="en-US" altLang="ko-KR"/>
          </a:p>
        </p:txBody>
      </p:sp>
      <p:sp>
        <p:nvSpPr>
          <p:cNvPr id="6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6E05C-2BD3-402E-8A28-528690FACA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431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072188"/>
            <a:ext cx="9144000" cy="1587"/>
          </a:xfrm>
          <a:prstGeom prst="line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solidFill>
              <a:schemeClr val="accent5"/>
            </a:solidFill>
          </a:ln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867525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F3DFC-D951-47F2-B2CB-DD7FC23D86C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165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072188"/>
            <a:ext cx="9144000" cy="1587"/>
          </a:xfrm>
          <a:prstGeom prst="line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solidFill>
              <a:schemeClr val="accent5"/>
            </a:solidFill>
          </a:ln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867525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6C99-DCBE-49C6-A62B-8ADE65BAD76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589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072188"/>
            <a:ext cx="9144000" cy="1587"/>
          </a:xfrm>
          <a:prstGeom prst="line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solidFill>
              <a:schemeClr val="accent5"/>
            </a:solidFill>
          </a:ln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867525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35D2D-A940-4961-8F31-55C57BB96F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152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072188"/>
            <a:ext cx="9144000" cy="1587"/>
          </a:xfrm>
          <a:prstGeom prst="line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solidFill>
              <a:schemeClr val="accent5"/>
            </a:solidFill>
          </a:ln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867525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5DCCA-4269-4B5A-9FE0-79A91BDDAB1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976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갈매기형 수장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latinLnBrk="0">
              <a:defRPr/>
            </a:pPr>
            <a:endParaRPr kumimoji="0" lang="en-US"/>
          </a:p>
        </p:txBody>
      </p:sp>
      <p:sp>
        <p:nvSpPr>
          <p:cNvPr id="5" name="갈매기형 수장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ko-KR" smtClean="0"/>
              <a:t>2018-03-26</a:t>
            </a:r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ko-KR" altLang="en-US"/>
              <a:t>글로컬</a:t>
            </a:r>
            <a:r>
              <a:rPr lang="en-US" altLang="ko-KR"/>
              <a:t>IT</a:t>
            </a:r>
            <a:r>
              <a:rPr lang="ko-KR" altLang="en-US"/>
              <a:t>학과 김정기</a:t>
            </a:r>
            <a:endParaRPr lang="en-US" altLang="ko-KR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D7156DB-F953-48B8-9D97-16B448D014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03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ko-KR" smtClean="0"/>
              <a:t>2018-03-26</a:t>
            </a: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ko-KR" altLang="en-US"/>
              <a:t>글로컬</a:t>
            </a:r>
            <a:r>
              <a:rPr lang="en-US" altLang="ko-KR"/>
              <a:t>IT</a:t>
            </a:r>
            <a:r>
              <a:rPr lang="ko-KR" altLang="en-US"/>
              <a:t>학과 김정기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512559E-E691-42C7-A9A3-29FBB49DB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79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ko-KR" smtClean="0"/>
              <a:t>2018-03-26</a:t>
            </a: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ko-KR" altLang="en-US"/>
              <a:t>글로컬</a:t>
            </a:r>
            <a:r>
              <a:rPr lang="en-US" altLang="ko-KR"/>
              <a:t>IT</a:t>
            </a:r>
            <a:r>
              <a:rPr lang="ko-KR" altLang="en-US"/>
              <a:t>학과 김정기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1736BC2-BADA-4AF1-B160-4BC89BF57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61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gradFill>
          <a:gsLst>
            <a:gs pos="0">
              <a:schemeClr val="bg1">
                <a:tint val="55000"/>
                <a:satMod val="300000"/>
              </a:schemeClr>
            </a:gs>
            <a:gs pos="40000">
              <a:schemeClr val="bg1">
                <a:tint val="65000"/>
                <a:satMod val="300000"/>
              </a:schemeClr>
            </a:gs>
            <a:gs pos="100000">
              <a:schemeClr val="bg1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ko-KR" smtClean="0"/>
              <a:t>2018-03-26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ko-KR" altLang="en-US"/>
              <a:t>글로컬</a:t>
            </a:r>
            <a:r>
              <a:rPr lang="en-US" altLang="ko-KR"/>
              <a:t>IT</a:t>
            </a:r>
            <a:r>
              <a:rPr lang="ko-KR" altLang="en-US"/>
              <a:t>학과 김정기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0C6DBE7-FA58-49D6-86F4-A0023F5CD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65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2018-03-26</a:t>
            </a:r>
            <a:endParaRPr lang="en-US" altLang="ko-KR"/>
          </a:p>
        </p:txBody>
      </p:sp>
      <p:sp>
        <p:nvSpPr>
          <p:cNvPr id="3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글로컬</a:t>
            </a:r>
            <a:r>
              <a:rPr lang="en-US" altLang="ko-KR"/>
              <a:t>IT</a:t>
            </a:r>
            <a:r>
              <a:rPr lang="ko-KR" altLang="en-US"/>
              <a:t>학과 김정기</a:t>
            </a:r>
            <a:endParaRPr lang="en-US" altLang="ko-KR"/>
          </a:p>
        </p:txBody>
      </p:sp>
      <p:sp>
        <p:nvSpPr>
          <p:cNvPr id="4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AA54E-E357-4A50-AE28-6481C56A9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ko-KR" smtClean="0"/>
              <a:t>2018-03-26</a:t>
            </a: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ko-KR" altLang="en-US"/>
              <a:t>글로컬</a:t>
            </a:r>
            <a:r>
              <a:rPr lang="en-US" altLang="ko-KR"/>
              <a:t>IT</a:t>
            </a:r>
            <a:r>
              <a:rPr lang="ko-KR" altLang="en-US"/>
              <a:t>학과 김정기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31673B6-08EB-42BC-BDBD-E66DCD898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61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kumimoji="0" lang="en-US">
              <a:latin typeface="굴림" charset="-127"/>
              <a:ea typeface="굴림" charset="-127"/>
            </a:endParaRPr>
          </a:p>
        </p:txBody>
      </p:sp>
      <p:sp>
        <p:nvSpPr>
          <p:cNvPr id="6" name="자유형 16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직각 삼각형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>
              <a:defRPr/>
            </a:pPr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갈매기형 수장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latinLnBrk="0">
              <a:defRPr/>
            </a:pPr>
            <a:endParaRPr kumimoji="0" lang="en-US"/>
          </a:p>
        </p:txBody>
      </p:sp>
      <p:sp>
        <p:nvSpPr>
          <p:cNvPr id="10" name="갈매기형 수장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latinLnBrk="0">
              <a:defRPr/>
            </a:pP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ko-KR" smtClean="0"/>
              <a:t>2018-03-26</a:t>
            </a:r>
            <a:endParaRPr lang="en-US" altLang="ko-KR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ko-KR" altLang="en-US"/>
              <a:t>글로컬</a:t>
            </a:r>
            <a:r>
              <a:rPr lang="en-US" altLang="ko-KR"/>
              <a:t>IT</a:t>
            </a:r>
            <a:r>
              <a:rPr lang="ko-KR" altLang="en-US"/>
              <a:t>학과 김정기</a:t>
            </a:r>
            <a:endParaRPr lang="en-US" altLang="ko-KR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70090F7-E4DF-43B9-B3EE-A8684A524F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0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kumimoji="0" lang="en-US">
              <a:latin typeface="굴림" charset="-127"/>
              <a:ea typeface="굴림" charset="-127"/>
            </a:endParaRPr>
          </a:p>
        </p:txBody>
      </p:sp>
      <p:sp>
        <p:nvSpPr>
          <p:cNvPr id="1027" name="자유형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>
              <a:defRPr/>
            </a:pPr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33" name="텍스트 개체 틀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smtClean="0">
                <a:solidFill>
                  <a:schemeClr val="tx1"/>
                </a:solidFill>
                <a:latin typeface="휴먼옛체" pitchFamily="18" charset="-127"/>
                <a:ea typeface="휴먼옛체" pitchFamily="18" charset="-127"/>
              </a:defRPr>
            </a:lvl1pPr>
            <a:extLst/>
          </a:lstStyle>
          <a:p>
            <a:pPr>
              <a:defRPr/>
            </a:pPr>
            <a:r>
              <a:rPr lang="en-US" altLang="ko-KR" smtClean="0"/>
              <a:t>2018-03-26</a:t>
            </a:r>
            <a:endParaRPr lang="en-US" altLang="ko-KR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휴먼옛체" pitchFamily="18" charset="-127"/>
                <a:ea typeface="휴먼옛체" pitchFamily="18" charset="-127"/>
              </a:defRPr>
            </a:lvl1pPr>
            <a:extLst/>
          </a:lstStyle>
          <a:p>
            <a:pPr>
              <a:defRPr/>
            </a:pPr>
            <a:r>
              <a:rPr lang="ko-KR" altLang="en-US"/>
              <a:t>글로컬</a:t>
            </a:r>
            <a:r>
              <a:rPr lang="en-US" altLang="ko-KR"/>
              <a:t>IT</a:t>
            </a:r>
            <a:r>
              <a:rPr lang="ko-KR" altLang="en-US"/>
              <a:t>학과 김정기</a:t>
            </a:r>
            <a:endParaRPr lang="en-US" altLang="ko-KR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extLst/>
          </a:lstStyle>
          <a:p>
            <a:pPr>
              <a:defRPr/>
            </a:pPr>
            <a:fld id="{1A50397C-C428-4AC3-9C3C-2B5BEF4493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7" name="Picture 7" descr="skh_logo"/>
          <p:cNvPicPr>
            <a:picLocks noChangeAspect="1" noChangeArrowheads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6308725"/>
            <a:ext cx="9334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7" r:id="rId2"/>
    <p:sldLayoutId id="2147483822" r:id="rId3"/>
    <p:sldLayoutId id="2147483823" r:id="rId4"/>
    <p:sldLayoutId id="2147483824" r:id="rId5"/>
    <p:sldLayoutId id="2147483825" r:id="rId6"/>
    <p:sldLayoutId id="2147483818" r:id="rId7"/>
    <p:sldLayoutId id="2147483826" r:id="rId8"/>
    <p:sldLayoutId id="2147483827" r:id="rId9"/>
    <p:sldLayoutId id="2147483819" r:id="rId10"/>
    <p:sldLayoutId id="2147483820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  <p:sldLayoutId id="2147483834" r:id="rId18"/>
    <p:sldLayoutId id="2147483835" r:id="rId19"/>
    <p:sldLayoutId id="2147483836" r:id="rId20"/>
    <p:sldLayoutId id="2147483837" r:id="rId21"/>
    <p:sldLayoutId id="2147483838" r:id="rId22"/>
    <p:sldLayoutId id="2147483839" r:id="rId23"/>
  </p:sldLayoutIdLst>
  <p:hf sldNum="0" hd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9pPr>
      <a:extLst/>
    </p:titleStyle>
    <p:bodyStyle>
      <a:lvl1pPr marL="365125" indent="-255588" algn="l" rtl="0" eaLnBrk="0" fontAlgn="base" latinLnBrk="1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latinLnBrk="1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latinLnBrk="1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latinLnBrk="1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63.10/~jak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tyleVision" TargetMode="External"/><Relationship Id="rId13" Type="http://schemas.openxmlformats.org/officeDocument/2006/relationships/hyperlink" Target="http://en.wikipedia.org/wiki/Freeway_(software)" TargetMode="External"/><Relationship Id="rId18" Type="http://schemas.openxmlformats.org/officeDocument/2006/relationships/hyperlink" Target="http://en.wikipedia.org/wiki/Microsoft" TargetMode="External"/><Relationship Id="rId26" Type="http://schemas.openxmlformats.org/officeDocument/2006/relationships/hyperlink" Target="http://en.wikipedia.org/wiki/Quanta_Plus" TargetMode="External"/><Relationship Id="rId3" Type="http://schemas.openxmlformats.org/officeDocument/2006/relationships/hyperlink" Target="http://en.wikipedia.org/wiki/Adobe_Systems" TargetMode="External"/><Relationship Id="rId21" Type="http://schemas.openxmlformats.org/officeDocument/2006/relationships/hyperlink" Target="http://en.wikipedia.org/wiki/Microsoft_Visual_Studio" TargetMode="External"/><Relationship Id="rId7" Type="http://schemas.openxmlformats.org/officeDocument/2006/relationships/hyperlink" Target="http://en.wikipedia.org/wiki/Altova" TargetMode="External"/><Relationship Id="rId12" Type="http://schemas.openxmlformats.org/officeDocument/2006/relationships/hyperlink" Target="http://en.wikipedia.org/wiki/CoffeeCup_HTML_Editor" TargetMode="External"/><Relationship Id="rId17" Type="http://schemas.openxmlformats.org/officeDocument/2006/relationships/hyperlink" Target="http://en.wikipedia.org/wiki/SiteGrinder" TargetMode="External"/><Relationship Id="rId25" Type="http://schemas.openxmlformats.org/officeDocument/2006/relationships/hyperlink" Target="http://en.wikipedia.org/wiki/Opera_Dragonfly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://en.wikipedia.org/wiki/Media_Lab" TargetMode="External"/><Relationship Id="rId20" Type="http://schemas.openxmlformats.org/officeDocument/2006/relationships/hyperlink" Target="http://en.wikipedia.org/wiki/Microsoft_SharePoint_Designer" TargetMode="External"/><Relationship Id="rId29" Type="http://schemas.openxmlformats.org/officeDocument/2006/relationships/hyperlink" Target="http://en.wikipedia.org/wiki/SeaMonkey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en.wikipedia.org/wiki/Alleycode_HTML_Editor" TargetMode="External"/><Relationship Id="rId11" Type="http://schemas.openxmlformats.org/officeDocument/2006/relationships/hyperlink" Target="http://en.wikipedia.org/wiki/BestAddress_HTML_Editor" TargetMode="External"/><Relationship Id="rId24" Type="http://schemas.openxmlformats.org/officeDocument/2006/relationships/hyperlink" Target="http://en.wikipedia.org/wiki/NetObjects_Fusion" TargetMode="External"/><Relationship Id="rId5" Type="http://schemas.openxmlformats.org/officeDocument/2006/relationships/hyperlink" Target="http://en.wikipedia.org/wiki/Adobe_Dreamweaver" TargetMode="External"/><Relationship Id="rId15" Type="http://schemas.openxmlformats.org/officeDocument/2006/relationships/hyperlink" Target="http://en.wikipedia.org/wiki/KompoZer" TargetMode="External"/><Relationship Id="rId23" Type="http://schemas.openxmlformats.org/officeDocument/2006/relationships/hyperlink" Target="http://en.wikipedia.org/wiki/Microsoft_Visual_Studio_Express#Visual_Web_Developer_Express" TargetMode="External"/><Relationship Id="rId28" Type="http://schemas.openxmlformats.org/officeDocument/2006/relationships/hyperlink" Target="http://en.wikipedia.org/wiki/Sandvox" TargetMode="External"/><Relationship Id="rId10" Type="http://schemas.openxmlformats.org/officeDocument/2006/relationships/hyperlink" Target="http://en.wikipedia.org/wiki/Aptana" TargetMode="External"/><Relationship Id="rId19" Type="http://schemas.openxmlformats.org/officeDocument/2006/relationships/hyperlink" Target="http://en.wikipedia.org/wiki/Microsoft_Expression_Web" TargetMode="External"/><Relationship Id="rId4" Type="http://schemas.openxmlformats.org/officeDocument/2006/relationships/hyperlink" Target="http://en.wikipedia.org/wiki/Adobe_ColdFusion" TargetMode="External"/><Relationship Id="rId9" Type="http://schemas.openxmlformats.org/officeDocument/2006/relationships/hyperlink" Target="http://en.wikipedia.org/wiki/Amaya_(web_browser)" TargetMode="External"/><Relationship Id="rId14" Type="http://schemas.openxmlformats.org/officeDocument/2006/relationships/hyperlink" Target="http://en.wikipedia.org/wiki/IWeb" TargetMode="External"/><Relationship Id="rId22" Type="http://schemas.openxmlformats.org/officeDocument/2006/relationships/hyperlink" Target="http://en.wikipedia.org/wiki/ASP.NET_Web_Matrix" TargetMode="External"/><Relationship Id="rId27" Type="http://schemas.openxmlformats.org/officeDocument/2006/relationships/hyperlink" Target="http://en.wikipedia.org/wiki/RapidWeaver" TargetMode="External"/><Relationship Id="rId30" Type="http://schemas.openxmlformats.org/officeDocument/2006/relationships/hyperlink" Target="http://en.wikipedia.org/wiki/WorldWideWeb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/>
              <a:t>웹 기초 언어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>
              <a:lnSpc>
                <a:spcPct val="80000"/>
              </a:lnSpc>
            </a:pPr>
            <a:r>
              <a:rPr lang="ko-KR" altLang="en-US" sz="2500" smtClean="0"/>
              <a:t>글로컬 </a:t>
            </a:r>
            <a:r>
              <a:rPr lang="en-US" altLang="ko-KR" sz="2500" smtClean="0"/>
              <a:t>IT </a:t>
            </a:r>
            <a:r>
              <a:rPr lang="ko-KR" altLang="en-US" sz="2500" smtClean="0"/>
              <a:t>학과</a:t>
            </a:r>
          </a:p>
          <a:p>
            <a:pPr marR="0" eaLnBrk="1" hangingPunct="1">
              <a:lnSpc>
                <a:spcPct val="80000"/>
              </a:lnSpc>
            </a:pPr>
            <a:endParaRPr lang="ko-KR" altLang="en-US" sz="2500" smtClean="0"/>
          </a:p>
          <a:p>
            <a:pPr marR="0" eaLnBrk="1" hangingPunct="1">
              <a:lnSpc>
                <a:spcPct val="80000"/>
              </a:lnSpc>
            </a:pPr>
            <a:r>
              <a:rPr lang="ko-KR" altLang="en-US" sz="2500" smtClean="0"/>
              <a:t>김정기 교수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err="1" smtClean="0"/>
              <a:t>드림위버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CS6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8313" y="1484313"/>
            <a:ext cx="8215312" cy="107791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1997</a:t>
            </a:r>
            <a:r>
              <a:rPr kumimoji="0" lang="ko-KR" altLang="en-US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년 매크로미디어에서 </a:t>
            </a:r>
            <a:r>
              <a:rPr kumimoji="0" lang="en-US" altLang="ko-KR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“</a:t>
            </a:r>
            <a:r>
              <a:rPr kumimoji="0" lang="ko-KR" altLang="en-US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꿈을 짜는 직공</a:t>
            </a:r>
            <a:r>
              <a:rPr kumimoji="0" lang="en-US" altLang="ko-KR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” </a:t>
            </a:r>
            <a:r>
              <a:rPr kumimoji="0" lang="ko-KR" altLang="en-US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이라는 의미를 지닌 드림위버가 처음 발표되었고</a:t>
            </a:r>
            <a:r>
              <a:rPr kumimoji="0" lang="en-US" altLang="ko-KR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, </a:t>
            </a:r>
            <a:r>
              <a:rPr kumimoji="0" lang="ko-KR" altLang="en-US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이후 </a:t>
            </a:r>
            <a:r>
              <a:rPr kumimoji="0" lang="en-US" altLang="ko-KR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HTML </a:t>
            </a:r>
            <a:r>
              <a:rPr kumimoji="0" lang="ko-KR" altLang="en-US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뿐 아니라</a:t>
            </a:r>
            <a:r>
              <a:rPr kumimoji="0" lang="en-US" altLang="ko-KR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 CSS, </a:t>
            </a:r>
            <a:r>
              <a:rPr kumimoji="0" lang="ko-KR" altLang="en-US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자바스크립트</a:t>
            </a:r>
            <a:r>
              <a:rPr kumimoji="0" lang="en-US" altLang="ko-KR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, ASP</a:t>
            </a:r>
            <a:r>
              <a:rPr kumimoji="0" lang="ko-KR" altLang="en-US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같은 서버 사이드 스크립트 언어와 프레임워크</a:t>
            </a:r>
            <a:r>
              <a:rPr kumimoji="0" lang="en-US" altLang="ko-KR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, </a:t>
            </a:r>
            <a:r>
              <a:rPr kumimoji="0" lang="ko-KR" altLang="en-US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사이트 등의 통합 기능이 추가되어 현재 버전 </a:t>
            </a:r>
            <a:r>
              <a:rPr kumimoji="0" lang="en-US" altLang="ko-KR" sz="1600" dirty="0" smtClean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CC (2013</a:t>
            </a:r>
            <a:r>
              <a:rPr kumimoji="0" lang="ko-KR" altLang="en-US" sz="1600" dirty="0" smtClean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년</a:t>
            </a:r>
            <a:r>
              <a:rPr kumimoji="0" lang="en-US" altLang="ko-KR" sz="1600" dirty="0" smtClean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)</a:t>
            </a:r>
            <a:r>
              <a:rPr kumimoji="0" lang="ko-KR" altLang="en-US" sz="1600" dirty="0" smtClean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까지 </a:t>
            </a:r>
            <a:r>
              <a:rPr kumimoji="0" lang="ko-KR" altLang="en-US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개발되었다</a:t>
            </a:r>
            <a:r>
              <a:rPr kumimoji="0" lang="en-US" altLang="ko-KR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. CS5.5</a:t>
            </a:r>
            <a:r>
              <a:rPr kumimoji="0" lang="ko-KR" altLang="en-US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부터 </a:t>
            </a:r>
            <a:r>
              <a:rPr kumimoji="0" lang="en-US" altLang="ko-KR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HTML5</a:t>
            </a:r>
            <a:r>
              <a:rPr kumimoji="0" lang="ko-KR" altLang="en-US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를 지원한다</a:t>
            </a:r>
            <a:r>
              <a:rPr kumimoji="0" lang="en-US" altLang="ko-KR" sz="1600" dirty="0" smtClean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. </a:t>
            </a:r>
            <a:r>
              <a:rPr kumimoji="0" lang="ko-KR" altLang="en-US" sz="1600" dirty="0" smtClean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우리는 </a:t>
            </a:r>
            <a:r>
              <a:rPr kumimoji="0" lang="en-US" altLang="ko-KR" sz="1600" dirty="0" smtClean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CS6 </a:t>
            </a:r>
            <a:r>
              <a:rPr kumimoji="0" lang="ko-KR" altLang="en-US" sz="1600" dirty="0" smtClean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으로 실습</a:t>
            </a:r>
            <a:r>
              <a:rPr kumimoji="0" lang="en-US" altLang="ko-KR" sz="1600" dirty="0" smtClean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.</a:t>
            </a:r>
            <a:endParaRPr kumimoji="0" lang="ko-KR" altLang="en-US" sz="1600" dirty="0">
              <a:solidFill>
                <a:schemeClr val="bg1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6629" name="날짜 개체 틀 6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mtClean="0">
                <a:latin typeface="휴먼옛체" pitchFamily="2" charset="-127"/>
                <a:ea typeface="휴먼옛체" pitchFamily="2" charset="-127"/>
              </a:rPr>
              <a:t>2018-03-26</a:t>
            </a:r>
            <a:endParaRPr kumimoji="0" lang="en-US" altLang="ko-KR">
              <a:latin typeface="휴먼옛체" pitchFamily="2" charset="-127"/>
              <a:ea typeface="휴먼옛체" pitchFamily="2" charset="-127"/>
            </a:endParaRPr>
          </a:p>
        </p:txBody>
      </p:sp>
      <p:sp>
        <p:nvSpPr>
          <p:cNvPr id="26630" name="바닥글 개체 틀 7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mtClean="0">
                <a:latin typeface="휴먼옛체" pitchFamily="2" charset="-127"/>
                <a:ea typeface="휴먼옛체" pitchFamily="2" charset="-127"/>
              </a:rPr>
              <a:t>글로컬</a:t>
            </a:r>
            <a:r>
              <a:rPr kumimoji="0" lang="en-US" altLang="ko-KR" smtClean="0">
                <a:latin typeface="휴먼옛체" pitchFamily="2" charset="-127"/>
                <a:ea typeface="휴먼옛체" pitchFamily="2" charset="-127"/>
              </a:rPr>
              <a:t>IT</a:t>
            </a:r>
            <a:r>
              <a:rPr kumimoji="0" lang="ko-KR" altLang="en-US" smtClean="0">
                <a:latin typeface="휴먼옛체" pitchFamily="2" charset="-127"/>
                <a:ea typeface="휴먼옛체" pitchFamily="2" charset="-127"/>
              </a:rPr>
              <a:t>학과 김정기</a:t>
            </a:r>
            <a:endParaRPr kumimoji="0" lang="en-US" altLang="ko-KR" smtClean="0">
              <a:latin typeface="휴먼옛체" pitchFamily="2" charset="-127"/>
              <a:ea typeface="휴먼옛체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2761297"/>
            <a:ext cx="4788665" cy="33990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err="1" smtClean="0"/>
              <a:t>드림위버</a:t>
            </a:r>
            <a:r>
              <a:rPr lang="ko-KR" altLang="en-US" dirty="0" smtClean="0"/>
              <a:t> 장단점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313" y="1341438"/>
            <a:ext cx="8215312" cy="107791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웹 페이지를 작성할 때</a:t>
            </a:r>
            <a:r>
              <a:rPr kumimoji="0" lang="en-US" altLang="ko-KR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, HTML</a:t>
            </a:r>
            <a:r>
              <a:rPr kumimoji="0" lang="ko-KR" altLang="en-US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을 이용해 직접 하드코딩을 할 필요없이 마우스를 클릭하거나 간단히 옵션 값을 변경함으로써 작업을 진행할 수 있는 장점이 있다</a:t>
            </a:r>
            <a:r>
              <a:rPr kumimoji="0" lang="en-US" altLang="ko-KR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. </a:t>
            </a:r>
            <a:r>
              <a:rPr kumimoji="0" lang="ko-KR" altLang="en-US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그러나 효율성을 위해 사용되지 않는 </a:t>
            </a:r>
            <a:r>
              <a:rPr kumimoji="0" lang="en-US" altLang="ko-KR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HTML </a:t>
            </a:r>
            <a:r>
              <a:rPr kumimoji="0" lang="ko-KR" altLang="en-US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코드나 불필요한 부분을 수작업으로 제거해야 하는 단점이 있다</a:t>
            </a:r>
            <a:r>
              <a:rPr kumimoji="0" lang="en-US" altLang="ko-KR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.</a:t>
            </a:r>
            <a:endParaRPr kumimoji="0" lang="ko-KR" altLang="en-US" sz="1600" dirty="0">
              <a:solidFill>
                <a:schemeClr val="bg1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84888" y="3933825"/>
            <a:ext cx="14589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w Cen MT" pitchFamily="34" charset="0"/>
              </a:rPr>
              <a:t>CODE VIEW</a:t>
            </a:r>
            <a:endParaRPr lang="en-GB" altLang="ko-KR">
              <a:latin typeface="Tw Cen MT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84888" y="5013325"/>
            <a:ext cx="1751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w Cen MT" pitchFamily="34" charset="0"/>
              </a:rPr>
              <a:t>DESIGN VIEW</a:t>
            </a:r>
            <a:endParaRPr lang="en-GB" altLang="ko-KR">
              <a:latin typeface="Tw Cen MT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084888" y="3160713"/>
            <a:ext cx="2906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w Cen MT" pitchFamily="34" charset="0"/>
              </a:rPr>
              <a:t>NO UNTITLED DOCUMENTS</a:t>
            </a:r>
            <a:endParaRPr lang="en-GB" altLang="ko-KR">
              <a:latin typeface="Tw Cen MT" pitchFamily="34" charset="0"/>
            </a:endParaRPr>
          </a:p>
        </p:txBody>
      </p:sp>
      <p:pic>
        <p:nvPicPr>
          <p:cNvPr id="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2997200"/>
            <a:ext cx="5827713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6" name="날짜 개체 틀 10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mtClean="0">
                <a:latin typeface="휴먼옛체" pitchFamily="2" charset="-127"/>
                <a:ea typeface="휴먼옛체" pitchFamily="2" charset="-127"/>
              </a:rPr>
              <a:t>2018-03-26</a:t>
            </a:r>
            <a:endParaRPr kumimoji="0" lang="en-US" altLang="ko-KR">
              <a:latin typeface="휴먼옛체" pitchFamily="2" charset="-127"/>
              <a:ea typeface="휴먼옛체" pitchFamily="2" charset="-127"/>
            </a:endParaRPr>
          </a:p>
        </p:txBody>
      </p:sp>
      <p:sp>
        <p:nvSpPr>
          <p:cNvPr id="27657" name="바닥글 개체 틀 11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mtClean="0">
                <a:latin typeface="휴먼옛체" pitchFamily="2" charset="-127"/>
                <a:ea typeface="휴먼옛체" pitchFamily="2" charset="-127"/>
              </a:rPr>
              <a:t>글로컬</a:t>
            </a:r>
            <a:r>
              <a:rPr kumimoji="0" lang="en-US" altLang="ko-KR" smtClean="0">
                <a:latin typeface="휴먼옛체" pitchFamily="2" charset="-127"/>
                <a:ea typeface="휴먼옛체" pitchFamily="2" charset="-127"/>
              </a:rPr>
              <a:t>IT</a:t>
            </a:r>
            <a:r>
              <a:rPr kumimoji="0" lang="ko-KR" altLang="en-US" smtClean="0">
                <a:latin typeface="휴먼옛체" pitchFamily="2" charset="-127"/>
                <a:ea typeface="휴먼옛체" pitchFamily="2" charset="-127"/>
              </a:rPr>
              <a:t>학과 김정기</a:t>
            </a:r>
            <a:endParaRPr kumimoji="0" lang="en-US" altLang="ko-KR" smtClean="0">
              <a:latin typeface="휴먼옛체" pitchFamily="2" charset="-127"/>
              <a:ea typeface="휴먼옛체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err="1" smtClean="0"/>
              <a:t>드림위버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8313" y="1196975"/>
            <a:ext cx="8215312" cy="584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 err="1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드림위버에서의</a:t>
            </a:r>
            <a:r>
              <a:rPr kumimoji="0" lang="ko-KR" altLang="en-US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 작업은 </a:t>
            </a:r>
            <a:r>
              <a:rPr kumimoji="0" lang="ko-KR" altLang="en-US" sz="1600" dirty="0" err="1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웹페이지를</a:t>
            </a:r>
            <a:r>
              <a:rPr kumimoji="0" lang="ko-KR" altLang="en-US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 완성하기까지 </a:t>
            </a:r>
            <a:r>
              <a:rPr kumimoji="0" lang="ko-KR" altLang="en-US" sz="1600" dirty="0" err="1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드림위버</a:t>
            </a:r>
            <a:r>
              <a:rPr kumimoji="0" lang="ko-KR" altLang="en-US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 내의 화면에서 완성된 결과물과 유사하게 표시되고 </a:t>
            </a:r>
            <a:r>
              <a:rPr kumimoji="0" lang="en-US" altLang="ko-KR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, </a:t>
            </a:r>
            <a:r>
              <a:rPr kumimoji="0" lang="ko-KR" altLang="en-US" sz="1600" dirty="0" err="1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미리보기</a:t>
            </a:r>
            <a:r>
              <a:rPr kumimoji="0" lang="ko-KR" altLang="en-US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 기능을 통해 화면을 확인하고 수정할 수 있다</a:t>
            </a:r>
            <a:r>
              <a:rPr kumimoji="0" lang="en-US" altLang="ko-KR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.</a:t>
            </a:r>
            <a:endParaRPr kumimoji="0" lang="ko-KR" altLang="en-US" sz="1600" dirty="0">
              <a:solidFill>
                <a:schemeClr val="bg1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pic>
        <p:nvPicPr>
          <p:cNvPr id="6" name="Picture 7" descr="드림위버작업화면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713" y="2133600"/>
            <a:ext cx="5203825" cy="3929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677" name="날짜 개체 틀 6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mtClean="0">
                <a:latin typeface="휴먼옛체" pitchFamily="2" charset="-127"/>
                <a:ea typeface="휴먼옛체" pitchFamily="2" charset="-127"/>
              </a:rPr>
              <a:t>2018-03-26</a:t>
            </a:r>
            <a:endParaRPr kumimoji="0" lang="en-US" altLang="ko-KR">
              <a:latin typeface="휴먼옛체" pitchFamily="2" charset="-127"/>
              <a:ea typeface="휴먼옛체" pitchFamily="2" charset="-127"/>
            </a:endParaRPr>
          </a:p>
        </p:txBody>
      </p:sp>
      <p:sp>
        <p:nvSpPr>
          <p:cNvPr id="28678" name="바닥글 개체 틀 7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mtClean="0">
                <a:latin typeface="휴먼옛체" pitchFamily="2" charset="-127"/>
                <a:ea typeface="휴먼옛체" pitchFamily="2" charset="-127"/>
              </a:rPr>
              <a:t>글로컬</a:t>
            </a:r>
            <a:r>
              <a:rPr kumimoji="0" lang="en-US" altLang="ko-KR" smtClean="0">
                <a:latin typeface="휴먼옛체" pitchFamily="2" charset="-127"/>
                <a:ea typeface="휴먼옛체" pitchFamily="2" charset="-127"/>
              </a:rPr>
              <a:t>IT</a:t>
            </a:r>
            <a:r>
              <a:rPr kumimoji="0" lang="ko-KR" altLang="en-US" smtClean="0">
                <a:latin typeface="휴먼옛체" pitchFamily="2" charset="-127"/>
                <a:ea typeface="휴먼옛체" pitchFamily="2" charset="-127"/>
              </a:rPr>
              <a:t>학과 김정기</a:t>
            </a:r>
            <a:endParaRPr kumimoji="0" lang="en-US" altLang="ko-KR" smtClean="0">
              <a:latin typeface="휴먼옛체" pitchFamily="2" charset="-127"/>
              <a:ea typeface="휴먼옛체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err="1" smtClean="0"/>
              <a:t>드림위버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9750" y="1412875"/>
            <a:ext cx="8215313" cy="584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템플릿과 상호작용을 위해 미리 생성된 레이아웃과 코드를 사용하여 디자인과 제작을 즉시 시작할 수 있다</a:t>
            </a:r>
            <a:r>
              <a:rPr kumimoji="0" lang="en-US" altLang="ko-KR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.</a:t>
            </a:r>
            <a:endParaRPr kumimoji="0" lang="ko-KR" altLang="en-US" sz="1600" dirty="0">
              <a:solidFill>
                <a:schemeClr val="bg1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pic>
        <p:nvPicPr>
          <p:cNvPr id="14" name="Picture 5" descr="템플릿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2276475"/>
            <a:ext cx="5260975" cy="3786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701" name="날짜 개체 틀 4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mtClean="0">
                <a:latin typeface="휴먼옛체" pitchFamily="2" charset="-127"/>
                <a:ea typeface="휴먼옛체" pitchFamily="2" charset="-127"/>
              </a:rPr>
              <a:t>2018-03-26</a:t>
            </a:r>
            <a:endParaRPr kumimoji="0" lang="en-US" altLang="ko-KR">
              <a:latin typeface="휴먼옛체" pitchFamily="2" charset="-127"/>
              <a:ea typeface="휴먼옛체" pitchFamily="2" charset="-127"/>
            </a:endParaRPr>
          </a:p>
        </p:txBody>
      </p:sp>
      <p:sp>
        <p:nvSpPr>
          <p:cNvPr id="29702" name="바닥글 개체 틀 5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mtClean="0">
                <a:latin typeface="휴먼옛체" pitchFamily="2" charset="-127"/>
                <a:ea typeface="휴먼옛체" pitchFamily="2" charset="-127"/>
              </a:rPr>
              <a:t>글로컬</a:t>
            </a:r>
            <a:r>
              <a:rPr kumimoji="0" lang="en-US" altLang="ko-KR" smtClean="0">
                <a:latin typeface="휴먼옛체" pitchFamily="2" charset="-127"/>
                <a:ea typeface="휴먼옛체" pitchFamily="2" charset="-127"/>
              </a:rPr>
              <a:t>IT</a:t>
            </a:r>
            <a:r>
              <a:rPr kumimoji="0" lang="ko-KR" altLang="en-US" smtClean="0">
                <a:latin typeface="휴먼옛체" pitchFamily="2" charset="-127"/>
                <a:ea typeface="휴먼옛체" pitchFamily="2" charset="-127"/>
              </a:rPr>
              <a:t>학과 김정기</a:t>
            </a:r>
            <a:endParaRPr kumimoji="0" lang="en-US" altLang="ko-KR" smtClean="0">
              <a:latin typeface="휴먼옛체" pitchFamily="2" charset="-127"/>
              <a:ea typeface="휴먼옛체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err="1" smtClean="0"/>
              <a:t>드림위버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9750" y="1268413"/>
            <a:ext cx="8215313" cy="584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CSS </a:t>
            </a:r>
            <a:r>
              <a:rPr kumimoji="0" lang="ko-KR" altLang="en-US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위주의 디자인 환경과 내장된 그래픽 편집기 사용으로 작업 시간을 단축시킬 수 있다</a:t>
            </a:r>
            <a:r>
              <a:rPr kumimoji="0" lang="en-US" altLang="ko-KR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.</a:t>
            </a:r>
            <a:endParaRPr kumimoji="0" lang="ko-KR" altLang="en-US" sz="1600" dirty="0">
              <a:solidFill>
                <a:schemeClr val="bg1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pic>
        <p:nvPicPr>
          <p:cNvPr id="10" name="Picture 6" descr="c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2060575"/>
            <a:ext cx="5503863" cy="396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725" name="날짜 개체 틀 4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mtClean="0">
                <a:latin typeface="휴먼옛체" pitchFamily="2" charset="-127"/>
                <a:ea typeface="휴먼옛체" pitchFamily="2" charset="-127"/>
              </a:rPr>
              <a:t>2018-03-26</a:t>
            </a:r>
            <a:endParaRPr kumimoji="0" lang="en-US" altLang="ko-KR">
              <a:latin typeface="휴먼옛체" pitchFamily="2" charset="-127"/>
              <a:ea typeface="휴먼옛체" pitchFamily="2" charset="-127"/>
            </a:endParaRPr>
          </a:p>
        </p:txBody>
      </p:sp>
      <p:sp>
        <p:nvSpPr>
          <p:cNvPr id="30726" name="바닥글 개체 틀 5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mtClean="0">
                <a:latin typeface="휴먼옛체" pitchFamily="2" charset="-127"/>
                <a:ea typeface="휴먼옛체" pitchFamily="2" charset="-127"/>
              </a:rPr>
              <a:t>글로컬</a:t>
            </a:r>
            <a:r>
              <a:rPr kumimoji="0" lang="en-US" altLang="ko-KR" smtClean="0">
                <a:latin typeface="휴먼옛체" pitchFamily="2" charset="-127"/>
                <a:ea typeface="휴먼옛체" pitchFamily="2" charset="-127"/>
              </a:rPr>
              <a:t>IT</a:t>
            </a:r>
            <a:r>
              <a:rPr kumimoji="0" lang="ko-KR" altLang="en-US" smtClean="0">
                <a:latin typeface="휴먼옛체" pitchFamily="2" charset="-127"/>
                <a:ea typeface="휴먼옛체" pitchFamily="2" charset="-127"/>
              </a:rPr>
              <a:t>학과 김정기</a:t>
            </a:r>
            <a:endParaRPr kumimoji="0" lang="en-US" altLang="ko-KR" smtClean="0">
              <a:latin typeface="휴먼옛체" pitchFamily="2" charset="-127"/>
              <a:ea typeface="휴먼옛체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err="1" smtClean="0"/>
              <a:t>드림위버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750" y="1341438"/>
            <a:ext cx="8215313" cy="584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사이트 설정 마법사를 사용하여 새로운 사이트를 만들 수 있으며</a:t>
            </a:r>
            <a:r>
              <a:rPr kumimoji="0" lang="en-US" altLang="ko-KR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, </a:t>
            </a:r>
            <a:r>
              <a:rPr kumimoji="0" lang="ko-KR" altLang="en-US" sz="1600" dirty="0" err="1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파이어웍스들의</a:t>
            </a:r>
            <a:r>
              <a:rPr kumimoji="0" lang="ko-KR" altLang="en-US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 제품과 </a:t>
            </a:r>
            <a:r>
              <a:rPr kumimoji="0" lang="ko-KR" altLang="en-US" sz="1600" dirty="0" err="1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더육</a:t>
            </a:r>
            <a:r>
              <a:rPr kumimoji="0" lang="ko-KR" altLang="en-US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 긴밀하게 </a:t>
            </a:r>
            <a:r>
              <a:rPr kumimoji="0" lang="ko-KR" altLang="en-US" sz="1600" dirty="0" err="1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컨텐츠</a:t>
            </a:r>
            <a:r>
              <a:rPr kumimoji="0" lang="ko-KR" altLang="en-US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 공동 작업을 향상시킬 수 있다</a:t>
            </a:r>
            <a:r>
              <a:rPr kumimoji="0" lang="en-US" altLang="ko-KR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.</a:t>
            </a:r>
            <a:endParaRPr kumimoji="0" lang="ko-KR" altLang="en-US" sz="1600" dirty="0">
              <a:solidFill>
                <a:schemeClr val="bg1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pic>
        <p:nvPicPr>
          <p:cNvPr id="6" name="Picture 3" descr="사이트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513" y="2133600"/>
            <a:ext cx="5457825" cy="3929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749" name="날짜 개체 틀 6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mtClean="0">
                <a:latin typeface="휴먼옛체" pitchFamily="2" charset="-127"/>
                <a:ea typeface="휴먼옛체" pitchFamily="2" charset="-127"/>
              </a:rPr>
              <a:t>2018-03-26</a:t>
            </a:r>
            <a:endParaRPr kumimoji="0" lang="en-US" altLang="ko-KR">
              <a:latin typeface="휴먼옛체" pitchFamily="2" charset="-127"/>
              <a:ea typeface="휴먼옛체" pitchFamily="2" charset="-127"/>
            </a:endParaRPr>
          </a:p>
        </p:txBody>
      </p:sp>
      <p:sp>
        <p:nvSpPr>
          <p:cNvPr id="31750" name="바닥글 개체 틀 7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mtClean="0">
                <a:latin typeface="휴먼옛체" pitchFamily="2" charset="-127"/>
                <a:ea typeface="휴먼옛체" pitchFamily="2" charset="-127"/>
              </a:rPr>
              <a:t>글로컬</a:t>
            </a:r>
            <a:r>
              <a:rPr kumimoji="0" lang="en-US" altLang="ko-KR" smtClean="0">
                <a:latin typeface="휴먼옛체" pitchFamily="2" charset="-127"/>
                <a:ea typeface="휴먼옛체" pitchFamily="2" charset="-127"/>
              </a:rPr>
              <a:t>IT</a:t>
            </a:r>
            <a:r>
              <a:rPr kumimoji="0" lang="ko-KR" altLang="en-US" smtClean="0">
                <a:latin typeface="휴먼옛체" pitchFamily="2" charset="-127"/>
                <a:ea typeface="휴먼옛체" pitchFamily="2" charset="-127"/>
              </a:rPr>
              <a:t>학과 김정기</a:t>
            </a:r>
            <a:endParaRPr kumimoji="0" lang="en-US" altLang="ko-KR" smtClean="0">
              <a:latin typeface="휴먼옛체" pitchFamily="2" charset="-127"/>
              <a:ea typeface="휴먼옛체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/>
              <a:t>Notepad++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750" y="1341438"/>
            <a:ext cx="8215313" cy="83099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 smtClean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간단한 무료 텍스트 에디터로 영미권에서도 많이 쓰이며</a:t>
            </a:r>
            <a:r>
              <a:rPr kumimoji="0" lang="en-US" altLang="ko-KR" sz="1600" dirty="0" smtClean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, HTML </a:t>
            </a:r>
            <a:r>
              <a:rPr kumimoji="0" lang="ko-KR" altLang="en-US" sz="1600" dirty="0" smtClean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등의 문법을 자동으로 확인해 주는 기능이 들어있어 실습용으로 추천할 만하다</a:t>
            </a:r>
            <a:r>
              <a:rPr kumimoji="0" lang="en-US" altLang="ko-KR" sz="1600" dirty="0" smtClean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. </a:t>
            </a:r>
            <a:r>
              <a:rPr kumimoji="0" lang="ko-KR" altLang="en-US" sz="1600" dirty="0" smtClean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강력한 </a:t>
            </a:r>
            <a:r>
              <a:rPr kumimoji="0" lang="ko-KR" altLang="en-US" sz="1600" dirty="0" err="1" smtClean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플러그인을</a:t>
            </a:r>
            <a:r>
              <a:rPr kumimoji="0" lang="ko-KR" altLang="en-US" sz="1600" dirty="0" smtClean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 이용할 수 있고 한글이 포함 된 유니코드를 지원한다</a:t>
            </a:r>
            <a:r>
              <a:rPr kumimoji="0" lang="en-US" altLang="ko-KR" sz="1600" dirty="0" smtClean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.</a:t>
            </a:r>
            <a:endParaRPr kumimoji="0" lang="ko-KR" altLang="en-US" sz="1600" dirty="0">
              <a:solidFill>
                <a:schemeClr val="bg1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31749" name="날짜 개체 틀 6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mtClean="0">
                <a:latin typeface="휴먼옛체" pitchFamily="2" charset="-127"/>
                <a:ea typeface="휴먼옛체" pitchFamily="2" charset="-127"/>
              </a:rPr>
              <a:t>2018-03-26</a:t>
            </a:r>
            <a:endParaRPr kumimoji="0" lang="en-US" altLang="ko-KR">
              <a:latin typeface="휴먼옛체" pitchFamily="2" charset="-127"/>
              <a:ea typeface="휴먼옛체" pitchFamily="2" charset="-127"/>
            </a:endParaRPr>
          </a:p>
        </p:txBody>
      </p:sp>
      <p:sp>
        <p:nvSpPr>
          <p:cNvPr id="31750" name="바닥글 개체 틀 7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mtClean="0">
                <a:latin typeface="휴먼옛체" pitchFamily="2" charset="-127"/>
                <a:ea typeface="휴먼옛체" pitchFamily="2" charset="-127"/>
              </a:rPr>
              <a:t>글로컬</a:t>
            </a:r>
            <a:r>
              <a:rPr kumimoji="0" lang="en-US" altLang="ko-KR" smtClean="0">
                <a:latin typeface="휴먼옛체" pitchFamily="2" charset="-127"/>
                <a:ea typeface="휴먼옛체" pitchFamily="2" charset="-127"/>
              </a:rPr>
              <a:t>IT</a:t>
            </a:r>
            <a:r>
              <a:rPr kumimoji="0" lang="ko-KR" altLang="en-US" smtClean="0">
                <a:latin typeface="휴먼옛체" pitchFamily="2" charset="-127"/>
                <a:ea typeface="휴먼옛체" pitchFamily="2" charset="-127"/>
              </a:rPr>
              <a:t>학과 김정기</a:t>
            </a:r>
            <a:endParaRPr kumimoji="0" lang="en-US" altLang="ko-KR" smtClean="0">
              <a:latin typeface="휴먼옛체" pitchFamily="2" charset="-127"/>
              <a:ea typeface="휴먼옛체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288163"/>
            <a:ext cx="5112568" cy="416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유닉스</a:t>
            </a:r>
            <a:r>
              <a:rPr lang="en-US" altLang="ko-KR" smtClean="0"/>
              <a:t>(Unix) </a:t>
            </a:r>
            <a:r>
              <a:rPr lang="en-US" altLang="ko-KR" smtClean="0">
                <a:latin typeface="Arial" panose="020B0604020202020204" pitchFamily="34" charset="0"/>
              </a:rPr>
              <a:t>–</a:t>
            </a:r>
            <a:r>
              <a:rPr lang="en-US" altLang="ko-KR" smtClean="0"/>
              <a:t> </a:t>
            </a:r>
            <a:r>
              <a:rPr lang="ko-KR" altLang="en-US" smtClean="0"/>
              <a:t>컴퓨터 운영 체제 </a:t>
            </a:r>
            <a:r>
              <a:rPr lang="en-US" altLang="ko-KR" smtClean="0"/>
              <a:t>(Operating System)</a:t>
            </a:r>
            <a:r>
              <a:rPr lang="ko-KR" altLang="en-US" smtClean="0"/>
              <a:t>로서 </a:t>
            </a:r>
            <a:r>
              <a:rPr lang="en-US" altLang="ko-KR" smtClean="0"/>
              <a:t>1960, 70</a:t>
            </a:r>
            <a:r>
              <a:rPr lang="ko-KR" altLang="en-US" smtClean="0"/>
              <a:t>년대에 미국 벨 연구소에서 개발</a:t>
            </a:r>
            <a:r>
              <a:rPr lang="en-US" altLang="ko-KR" smtClean="0"/>
              <a:t>; </a:t>
            </a:r>
            <a:r>
              <a:rPr lang="ko-KR" altLang="en-US" smtClean="0"/>
              <a:t>현재는 다양한 기관에 의해 개발된 버전들이 쓰이고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리눅스</a:t>
            </a:r>
            <a:r>
              <a:rPr lang="en-US" altLang="ko-KR" smtClean="0"/>
              <a:t>(Linux) </a:t>
            </a:r>
            <a:r>
              <a:rPr lang="en-US" altLang="ko-KR" smtClean="0">
                <a:latin typeface="Arial" panose="020B0604020202020204" pitchFamily="34" charset="0"/>
              </a:rPr>
              <a:t>–</a:t>
            </a:r>
            <a:r>
              <a:rPr lang="en-US" altLang="ko-KR" smtClean="0"/>
              <a:t> </a:t>
            </a:r>
            <a:r>
              <a:rPr lang="ko-KR" altLang="en-US" smtClean="0"/>
              <a:t>유닉스계열</a:t>
            </a:r>
            <a:r>
              <a:rPr lang="en-US" altLang="ko-KR" smtClean="0"/>
              <a:t>(Unix-like) </a:t>
            </a:r>
            <a:r>
              <a:rPr lang="ko-KR" altLang="en-US" smtClean="0"/>
              <a:t>컴퓨터 운영체제로 가장 전형적인 공개 소프트웨어 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mtClean="0"/>
              <a:t>유닉스</a:t>
            </a:r>
          </a:p>
        </p:txBody>
      </p:sp>
      <p:sp>
        <p:nvSpPr>
          <p:cNvPr id="10244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/>
              <a:t>글로컬IT학과 김정기</a:t>
            </a:r>
          </a:p>
        </p:txBody>
      </p:sp>
      <p:sp>
        <p:nvSpPr>
          <p:cNvPr id="10245" name="날짜 개체 틀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mtClean="0"/>
              <a:t>2018-03-26</a:t>
            </a:r>
            <a:endParaRPr kumimoji="0" lang="en-US" altLang="ko-KR"/>
          </a:p>
        </p:txBody>
      </p:sp>
    </p:spTree>
    <p:extLst>
      <p:ext uri="{BB962C8B-B14F-4D97-AF65-F5344CB8AC3E}">
        <p14:creationId xmlns:p14="http://schemas.microsoft.com/office/powerpoint/2010/main" val="1336968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100" smtClean="0"/>
              <a:t>passwd </a:t>
            </a:r>
          </a:p>
          <a:p>
            <a:pPr lvl="1">
              <a:lnSpc>
                <a:spcPct val="90000"/>
              </a:lnSpc>
            </a:pPr>
            <a:r>
              <a:rPr lang="ko-KR" altLang="en-US" sz="2000" smtClean="0"/>
              <a:t>자신의 암호를 등록하거나 변경 </a:t>
            </a:r>
          </a:p>
          <a:p>
            <a:pPr>
              <a:lnSpc>
                <a:spcPct val="90000"/>
              </a:lnSpc>
            </a:pPr>
            <a:r>
              <a:rPr lang="en-US" altLang="ko-KR" sz="2100" smtClean="0"/>
              <a:t>cd [directory]</a:t>
            </a:r>
          </a:p>
          <a:p>
            <a:pPr lvl="1">
              <a:lnSpc>
                <a:spcPct val="90000"/>
              </a:lnSpc>
            </a:pPr>
            <a:r>
              <a:rPr lang="ko-KR" altLang="en-US" sz="2000" smtClean="0"/>
              <a:t>현재 디렉터리를 바꾼다</a:t>
            </a:r>
            <a:r>
              <a:rPr lang="en-US" altLang="ko-KR" sz="2000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ko-KR" sz="2100" smtClean="0"/>
              <a:t>ls [-option][file/directory] </a:t>
            </a:r>
          </a:p>
          <a:p>
            <a:pPr lvl="1">
              <a:lnSpc>
                <a:spcPct val="90000"/>
              </a:lnSpc>
            </a:pPr>
            <a:r>
              <a:rPr lang="ko-KR" altLang="en-US" sz="2000" smtClean="0"/>
              <a:t>디렉터리의 내용을 화면에 출력</a:t>
            </a:r>
          </a:p>
          <a:p>
            <a:pPr>
              <a:lnSpc>
                <a:spcPct val="90000"/>
              </a:lnSpc>
            </a:pPr>
            <a:r>
              <a:rPr lang="en-US" altLang="ko-KR" sz="2100" smtClean="0"/>
              <a:t>mkdir [-m]mode[-p]&lt;</a:t>
            </a:r>
            <a:r>
              <a:rPr lang="ko-KR" altLang="en-US" sz="2100" smtClean="0"/>
              <a:t>경로</a:t>
            </a:r>
            <a:r>
              <a:rPr lang="en-US" altLang="ko-KR" sz="2100" smtClean="0"/>
              <a:t>&gt;&lt;</a:t>
            </a:r>
            <a:r>
              <a:rPr lang="ko-KR" altLang="en-US" sz="2100" smtClean="0"/>
              <a:t>디렉터리 이름</a:t>
            </a:r>
            <a:r>
              <a:rPr lang="en-US" altLang="ko-KR" sz="2100" smtClean="0"/>
              <a:t>&gt; </a:t>
            </a:r>
          </a:p>
          <a:p>
            <a:pPr lvl="1">
              <a:lnSpc>
                <a:spcPct val="90000"/>
              </a:lnSpc>
            </a:pPr>
            <a:r>
              <a:rPr lang="ko-KR" altLang="en-US" sz="2000" smtClean="0"/>
              <a:t>새로운 디렉터리를 만든다</a:t>
            </a:r>
            <a:r>
              <a:rPr lang="en-US" altLang="ko-KR" sz="2000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ko-KR" sz="2100" smtClean="0"/>
              <a:t>rmdir [-ps]&lt;</a:t>
            </a:r>
            <a:r>
              <a:rPr lang="ko-KR" altLang="en-US" sz="2100" smtClean="0"/>
              <a:t>디렉터리이름</a:t>
            </a:r>
            <a:r>
              <a:rPr lang="en-US" altLang="ko-KR" sz="2100" smtClean="0"/>
              <a:t>&gt; </a:t>
            </a:r>
          </a:p>
          <a:p>
            <a:pPr lvl="1">
              <a:lnSpc>
                <a:spcPct val="90000"/>
              </a:lnSpc>
            </a:pPr>
            <a:r>
              <a:rPr lang="ko-KR" altLang="en-US" sz="2000" smtClean="0"/>
              <a:t>지정된 디렉터리를 제거</a:t>
            </a:r>
          </a:p>
          <a:p>
            <a:pPr>
              <a:lnSpc>
                <a:spcPct val="90000"/>
              </a:lnSpc>
            </a:pPr>
            <a:r>
              <a:rPr lang="en-US" altLang="ko-KR" sz="2100" smtClean="0"/>
              <a:t>rm [-f][i]file </a:t>
            </a:r>
          </a:p>
          <a:p>
            <a:pPr lvl="1">
              <a:lnSpc>
                <a:spcPct val="90000"/>
              </a:lnSpc>
            </a:pPr>
            <a:r>
              <a:rPr lang="ko-KR" altLang="en-US" sz="2000" smtClean="0"/>
              <a:t>파일 혹은 디렉터리를 삭제한다</a:t>
            </a:r>
            <a:r>
              <a:rPr lang="en-US" altLang="ko-KR" sz="2000" smtClean="0"/>
              <a:t>. 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mtClean="0"/>
              <a:t>기본 유닉스 명령어 </a:t>
            </a:r>
            <a:r>
              <a:rPr lang="en-US" altLang="ko-KR" smtClean="0"/>
              <a:t>I</a:t>
            </a:r>
          </a:p>
        </p:txBody>
      </p:sp>
      <p:sp>
        <p:nvSpPr>
          <p:cNvPr id="11268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/>
              <a:t>글로컬IT학과 김정기</a:t>
            </a:r>
          </a:p>
        </p:txBody>
      </p:sp>
      <p:sp>
        <p:nvSpPr>
          <p:cNvPr id="11269" name="날짜 개체 틀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mtClean="0"/>
              <a:t>2018-03-26</a:t>
            </a:r>
            <a:endParaRPr kumimoji="0" lang="en-US" altLang="ko-KR"/>
          </a:p>
        </p:txBody>
      </p:sp>
    </p:spTree>
    <p:extLst>
      <p:ext uri="{BB962C8B-B14F-4D97-AF65-F5344CB8AC3E}">
        <p14:creationId xmlns:p14="http://schemas.microsoft.com/office/powerpoint/2010/main" val="3360190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100" smtClean="0"/>
              <a:t>pwd </a:t>
            </a:r>
          </a:p>
          <a:p>
            <a:pPr lvl="1">
              <a:lnSpc>
                <a:spcPct val="90000"/>
              </a:lnSpc>
            </a:pPr>
            <a:r>
              <a:rPr lang="ko-KR" altLang="en-US" sz="2000" smtClean="0"/>
              <a:t>현재의 작업디렉터리를 화면에 출력</a:t>
            </a:r>
          </a:p>
          <a:p>
            <a:pPr>
              <a:lnSpc>
                <a:spcPct val="90000"/>
              </a:lnSpc>
            </a:pPr>
            <a:r>
              <a:rPr lang="en-US" altLang="ko-KR" sz="2100" smtClean="0"/>
              <a:t>cp file1 [file2] target</a:t>
            </a:r>
          </a:p>
          <a:p>
            <a:pPr lvl="1">
              <a:lnSpc>
                <a:spcPct val="90000"/>
              </a:lnSpc>
            </a:pPr>
            <a:r>
              <a:rPr lang="ko-KR" altLang="en-US" sz="2000" smtClean="0"/>
              <a:t>지정된 파일을 다른 이름으로 복사</a:t>
            </a:r>
          </a:p>
          <a:p>
            <a:pPr>
              <a:lnSpc>
                <a:spcPct val="90000"/>
              </a:lnSpc>
            </a:pPr>
            <a:r>
              <a:rPr lang="en-US" altLang="ko-KR" sz="2100" smtClean="0"/>
              <a:t>mv &lt;</a:t>
            </a:r>
            <a:r>
              <a:rPr lang="ko-KR" altLang="en-US" sz="2100" smtClean="0"/>
              <a:t>현재 이름</a:t>
            </a:r>
            <a:r>
              <a:rPr lang="en-US" altLang="ko-KR" sz="2100" smtClean="0"/>
              <a:t>&gt; &lt;</a:t>
            </a:r>
            <a:r>
              <a:rPr lang="ko-KR" altLang="en-US" sz="2100" smtClean="0"/>
              <a:t>변경될 이름</a:t>
            </a:r>
            <a:r>
              <a:rPr lang="en-US" altLang="ko-KR" sz="2100" smtClean="0"/>
              <a:t>&gt; </a:t>
            </a:r>
          </a:p>
          <a:p>
            <a:pPr lvl="1">
              <a:lnSpc>
                <a:spcPct val="90000"/>
              </a:lnSpc>
            </a:pPr>
            <a:r>
              <a:rPr lang="ko-KR" altLang="en-US" sz="2000" smtClean="0"/>
              <a:t>디렉터리 또는 파일의 이름을 변경 </a:t>
            </a:r>
          </a:p>
          <a:p>
            <a:pPr>
              <a:lnSpc>
                <a:spcPct val="90000"/>
              </a:lnSpc>
            </a:pPr>
            <a:r>
              <a:rPr lang="en-US" altLang="ko-KR" sz="2100" smtClean="0"/>
              <a:t>chmod  [-Rcfv] mode file...</a:t>
            </a:r>
          </a:p>
          <a:p>
            <a:pPr lvl="1">
              <a:lnSpc>
                <a:spcPct val="90000"/>
              </a:lnSpc>
            </a:pPr>
            <a:r>
              <a:rPr lang="ko-KR" altLang="en-US" sz="2000" smtClean="0"/>
              <a:t>파일 접근 권한을 바꾼다</a:t>
            </a:r>
            <a:r>
              <a:rPr lang="en-US" altLang="ko-KR" sz="2000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ko-KR" sz="2100" smtClean="0"/>
              <a:t>write user[terminal]</a:t>
            </a:r>
          </a:p>
          <a:p>
            <a:pPr lvl="1">
              <a:lnSpc>
                <a:spcPct val="90000"/>
              </a:lnSpc>
            </a:pPr>
            <a:r>
              <a:rPr lang="ko-KR" altLang="en-US" sz="2000" smtClean="0"/>
              <a:t>다른 사용자에게 </a:t>
            </a:r>
            <a:r>
              <a:rPr lang="en-US" altLang="ko-KR" sz="2000" smtClean="0"/>
              <a:t>1</a:t>
            </a:r>
            <a:r>
              <a:rPr lang="ko-KR" altLang="en-US" sz="2000" smtClean="0"/>
              <a:t>대</a:t>
            </a:r>
            <a:r>
              <a:rPr lang="en-US" altLang="ko-KR" sz="2000" smtClean="0"/>
              <a:t>1 </a:t>
            </a:r>
            <a:r>
              <a:rPr lang="ko-KR" altLang="en-US" sz="2000" smtClean="0"/>
              <a:t>메시지를 전송한다</a:t>
            </a:r>
            <a:r>
              <a:rPr lang="en-US" altLang="ko-KR" sz="2000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ko-KR" sz="2100" smtClean="0"/>
              <a:t>mesg [y|n]</a:t>
            </a:r>
          </a:p>
          <a:p>
            <a:pPr lvl="1">
              <a:lnSpc>
                <a:spcPct val="90000"/>
              </a:lnSpc>
            </a:pPr>
            <a:r>
              <a:rPr lang="ko-KR" altLang="en-US" sz="2000" smtClean="0"/>
              <a:t>자신의 터미널에 쓰기를 제어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mtClean="0"/>
              <a:t>기본 유닉스 명령어 </a:t>
            </a:r>
            <a:r>
              <a:rPr lang="en-US" altLang="ko-KR" smtClean="0"/>
              <a:t>II</a:t>
            </a:r>
          </a:p>
        </p:txBody>
      </p:sp>
      <p:sp>
        <p:nvSpPr>
          <p:cNvPr id="12292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/>
              <a:t>글로컬IT학과 김정기</a:t>
            </a:r>
          </a:p>
        </p:txBody>
      </p:sp>
      <p:sp>
        <p:nvSpPr>
          <p:cNvPr id="12293" name="날짜 개체 틀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mtClean="0"/>
              <a:t>2018-03-26</a:t>
            </a:r>
            <a:endParaRPr kumimoji="0" lang="en-US" altLang="ko-KR"/>
          </a:p>
        </p:txBody>
      </p:sp>
    </p:spTree>
    <p:extLst>
      <p:ext uri="{BB962C8B-B14F-4D97-AF65-F5344CB8AC3E}">
        <p14:creationId xmlns:p14="http://schemas.microsoft.com/office/powerpoint/2010/main" val="3801380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날짜 개체 틀 8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mtClean="0"/>
              <a:t>2018-03-26</a:t>
            </a:r>
            <a:endParaRPr kumimoji="0" lang="en-US" altLang="ko-KR"/>
          </a:p>
        </p:txBody>
      </p:sp>
      <p:sp>
        <p:nvSpPr>
          <p:cNvPr id="13318" name="바닥글 개체 틀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/>
              <a:t>글로컬IT학과 김정기</a:t>
            </a:r>
          </a:p>
        </p:txBody>
      </p:sp>
      <p:sp>
        <p:nvSpPr>
          <p:cNvPr id="13314" name="내용 개체 틀 2"/>
          <p:cNvSpPr>
            <a:spLocks noGrp="1"/>
          </p:cNvSpPr>
          <p:nvPr>
            <p:ph sz="half" idx="4294967295"/>
          </p:nvPr>
        </p:nvSpPr>
        <p:spPr>
          <a:xfrm>
            <a:off x="0" y="1600200"/>
            <a:ext cx="4686300" cy="4543425"/>
          </a:xfrm>
        </p:spPr>
        <p:txBody>
          <a:bodyPr/>
          <a:lstStyle/>
          <a:p>
            <a:r>
              <a:rPr lang="ko-KR" altLang="en-US" sz="2400" smtClean="0"/>
              <a:t>네트워크 상의 다른 컴퓨터에 로그인해서 명령을 실행하거나 파일을 복사 할 수 있도록 해 주는 네트워크 프로토콜</a:t>
            </a:r>
            <a:r>
              <a:rPr lang="en-US" altLang="ko-KR" sz="2400" smtClean="0"/>
              <a:t>(</a:t>
            </a:r>
            <a:r>
              <a:rPr lang="ko-KR" altLang="en-US" sz="2400" smtClean="0"/>
              <a:t>응용 프로그램</a:t>
            </a:r>
            <a:r>
              <a:rPr lang="en-US" altLang="ko-KR" sz="2400" smtClean="0"/>
              <a:t>)</a:t>
            </a:r>
          </a:p>
          <a:p>
            <a:r>
              <a:rPr lang="en-US" altLang="ko-KR" sz="2400" smtClean="0"/>
              <a:t>TELNET</a:t>
            </a:r>
            <a:r>
              <a:rPr lang="ko-KR" altLang="en-US" sz="2400" smtClean="0"/>
              <a:t>은 네트워크 상 순수 텍스트로 통신을 하므로 비밀번호 노출 등 보안에 취약</a:t>
            </a:r>
            <a:r>
              <a:rPr lang="en-US" altLang="ko-KR" sz="2400" smtClean="0"/>
              <a:t>  </a:t>
            </a:r>
          </a:p>
          <a:p>
            <a:r>
              <a:rPr lang="en-US" altLang="ko-KR" sz="2400" smtClean="0"/>
              <a:t>22</a:t>
            </a:r>
            <a:r>
              <a:rPr lang="ko-KR" altLang="en-US" sz="2400" smtClean="0"/>
              <a:t>번 포트 사용</a:t>
            </a:r>
            <a:endParaRPr lang="en-US" altLang="ko-KR" sz="2400" smtClean="0"/>
          </a:p>
          <a:p>
            <a:r>
              <a:rPr lang="ko-KR" altLang="en-US" sz="2400" smtClean="0"/>
              <a:t>암호화 기법 사용</a:t>
            </a:r>
          </a:p>
        </p:txBody>
      </p:sp>
      <p:pic>
        <p:nvPicPr>
          <p:cNvPr id="13315" name="내용 개체 틀 6" descr="SSHFileTransfer.gif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5000" y="3357563"/>
            <a:ext cx="3429000" cy="2895600"/>
          </a:xfrm>
        </p:spPr>
      </p:pic>
      <p:sp>
        <p:nvSpPr>
          <p:cNvPr id="7170" name="제목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mtClean="0"/>
              <a:t>SSH Secure Shell</a:t>
            </a:r>
            <a:endParaRPr lang="ko-KR" altLang="en-US" smtClean="0"/>
          </a:p>
        </p:txBody>
      </p:sp>
      <p:pic>
        <p:nvPicPr>
          <p:cNvPr id="13317" name="그림 7" descr="SSHShell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428625"/>
            <a:ext cx="3429000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656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229600" cy="4525963"/>
          </a:xfrm>
        </p:spPr>
        <p:txBody>
          <a:bodyPr/>
          <a:lstStyle/>
          <a:p>
            <a:pPr eaLnBrk="1" hangingPunct="1"/>
            <a:r>
              <a:rPr lang="ko-KR" altLang="en-US" sz="2400" dirty="0" err="1" smtClean="0"/>
              <a:t>리눅스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머신에</a:t>
            </a:r>
            <a:r>
              <a:rPr lang="ko-KR" altLang="en-US" sz="2400" dirty="0" smtClean="0"/>
              <a:t> 접속 </a:t>
            </a:r>
            <a:r>
              <a:rPr lang="en-US" altLang="ko-KR" sz="2400" dirty="0" smtClean="0">
                <a:latin typeface="Arial" pitchFamily="34" charset="0"/>
              </a:rPr>
              <a:t>–</a:t>
            </a:r>
            <a:r>
              <a:rPr lang="en-US" altLang="ko-KR" sz="2400" dirty="0" smtClean="0"/>
              <a:t> kjk.skhu.ac.kr</a:t>
            </a:r>
          </a:p>
          <a:p>
            <a:pPr eaLnBrk="1" hangingPunct="1"/>
            <a:r>
              <a:rPr lang="ko-KR" altLang="en-US" sz="2400" dirty="0" smtClean="0"/>
              <a:t>학교 등록 메일 아이디와 동일한 아이디로 접속</a:t>
            </a:r>
            <a:endParaRPr lang="en-US" altLang="ko-KR" sz="2400" dirty="0" smtClean="0"/>
          </a:p>
          <a:p>
            <a:pPr eaLnBrk="1" hangingPunct="1"/>
            <a:r>
              <a:rPr lang="ko-KR" altLang="en-US" sz="2400" dirty="0" smtClean="0"/>
              <a:t>비밀번호 변경 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passwd</a:t>
            </a:r>
            <a:r>
              <a:rPr lang="en-US" altLang="ko-KR" sz="2400" dirty="0" smtClean="0"/>
              <a:t>)</a:t>
            </a:r>
          </a:p>
          <a:p>
            <a:pPr eaLnBrk="1" hangingPunct="1"/>
            <a:r>
              <a:rPr lang="ko-KR" altLang="en-US" sz="2400" dirty="0" smtClean="0"/>
              <a:t>디렉터리 생성 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mkdir</a:t>
            </a:r>
            <a:r>
              <a:rPr lang="en-US" altLang="ko-KR" sz="2400" dirty="0" smtClean="0"/>
              <a:t>) – </a:t>
            </a:r>
            <a:r>
              <a:rPr lang="en-US" altLang="ko-KR" sz="2400" i="1" dirty="0" err="1" smtClean="0">
                <a:solidFill>
                  <a:srgbClr val="FF0000"/>
                </a:solidFill>
              </a:rPr>
              <a:t>mkdir</a:t>
            </a:r>
            <a:r>
              <a:rPr lang="en-US" altLang="ko-KR" sz="2400" i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i="1" dirty="0" err="1" smtClean="0">
                <a:solidFill>
                  <a:srgbClr val="FF0000"/>
                </a:solidFill>
              </a:rPr>
              <a:t>public_html</a:t>
            </a:r>
            <a:endParaRPr lang="en-US" altLang="ko-KR" sz="2400" i="1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ko-KR" altLang="en-US" sz="2400" dirty="0" err="1" smtClean="0"/>
              <a:t>퍼미션</a:t>
            </a:r>
            <a:r>
              <a:rPr lang="ko-KR" altLang="en-US" sz="2400" dirty="0" smtClean="0"/>
              <a:t> 변경 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chmod</a:t>
            </a:r>
            <a:r>
              <a:rPr lang="en-US" altLang="ko-KR" sz="2400" dirty="0" smtClean="0"/>
              <a:t>)</a:t>
            </a:r>
          </a:p>
          <a:p>
            <a:pPr lvl="1" eaLnBrk="1" hangingPunct="1"/>
            <a:r>
              <a:rPr lang="en-US" altLang="ko-KR" sz="2000" i="1" dirty="0" err="1" smtClean="0">
                <a:solidFill>
                  <a:srgbClr val="FF0000"/>
                </a:solidFill>
              </a:rPr>
              <a:t>chmod</a:t>
            </a:r>
            <a:r>
              <a:rPr lang="en-US" altLang="ko-KR" sz="2000" i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i="1" dirty="0" err="1" smtClean="0">
                <a:solidFill>
                  <a:srgbClr val="FF0000"/>
                </a:solidFill>
              </a:rPr>
              <a:t>a+x</a:t>
            </a:r>
            <a:r>
              <a:rPr lang="en-US" altLang="ko-KR" sz="2000" i="1" dirty="0" smtClean="0">
                <a:solidFill>
                  <a:srgbClr val="FF0000"/>
                </a:solidFill>
              </a:rPr>
              <a:t> .</a:t>
            </a:r>
          </a:p>
          <a:p>
            <a:pPr lvl="1" eaLnBrk="1" hangingPunct="1"/>
            <a:r>
              <a:rPr lang="en-US" altLang="ko-KR" sz="2000" i="1" dirty="0" err="1" smtClean="0">
                <a:solidFill>
                  <a:srgbClr val="FF0000"/>
                </a:solidFill>
              </a:rPr>
              <a:t>chmod</a:t>
            </a:r>
            <a:r>
              <a:rPr lang="en-US" altLang="ko-KR" sz="2000" i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i="1" dirty="0" err="1" smtClean="0">
                <a:solidFill>
                  <a:srgbClr val="FF0000"/>
                </a:solidFill>
              </a:rPr>
              <a:t>a+rx</a:t>
            </a:r>
            <a:r>
              <a:rPr lang="en-US" altLang="ko-KR" sz="2000" i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i="1" dirty="0" err="1" smtClean="0">
                <a:solidFill>
                  <a:srgbClr val="FF0000"/>
                </a:solidFill>
              </a:rPr>
              <a:t>public_html</a:t>
            </a:r>
            <a:endParaRPr lang="en-US" altLang="ko-KR" sz="2000" i="1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ko-KR" altLang="en-US" sz="2400" dirty="0" smtClean="0"/>
              <a:t>디렉터리 변경 </a:t>
            </a:r>
            <a:r>
              <a:rPr lang="en-US" altLang="ko-KR" sz="2400" dirty="0" smtClean="0"/>
              <a:t>(cd)</a:t>
            </a:r>
          </a:p>
          <a:p>
            <a:pPr lvl="1" eaLnBrk="1" hangingPunct="1"/>
            <a:r>
              <a:rPr lang="en-US" altLang="ko-KR" sz="2000" i="1" dirty="0" smtClean="0">
                <a:solidFill>
                  <a:srgbClr val="FF0000"/>
                </a:solidFill>
              </a:rPr>
              <a:t>cd </a:t>
            </a:r>
            <a:r>
              <a:rPr lang="en-US" altLang="ko-KR" sz="2000" i="1" dirty="0" err="1" smtClean="0">
                <a:solidFill>
                  <a:srgbClr val="FF0000"/>
                </a:solidFill>
              </a:rPr>
              <a:t>public_html</a:t>
            </a:r>
            <a:endParaRPr lang="en-US" altLang="ko-KR" sz="2000" i="1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ko-KR" sz="2000" i="1" dirty="0" smtClean="0">
                <a:solidFill>
                  <a:srgbClr val="FF0000"/>
                </a:solidFill>
              </a:rPr>
              <a:t>cd ..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부모 디렉터리로 현재 폴더 변경</a:t>
            </a:r>
            <a:r>
              <a:rPr lang="en-US" altLang="ko-KR" sz="2000" dirty="0" smtClean="0"/>
              <a:t>)</a:t>
            </a:r>
            <a:endParaRPr lang="en-US" altLang="ko-KR" sz="2000" i="1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ko-KR" altLang="en-US" sz="2400" dirty="0" smtClean="0"/>
              <a:t>특정 디렉터리</a:t>
            </a:r>
            <a:r>
              <a:rPr lang="en-US" altLang="ko-KR" sz="2400" dirty="0" smtClean="0"/>
              <a:t>(</a:t>
            </a:r>
            <a:r>
              <a:rPr lang="en-US" altLang="ko-KR" sz="2400" i="1" dirty="0" err="1" smtClean="0"/>
              <a:t>public_html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로 웹 문서 올리기</a:t>
            </a:r>
          </a:p>
          <a:p>
            <a:pPr lvl="1" eaLnBrk="1" hangingPunct="1"/>
            <a:endParaRPr lang="en-US" altLang="ko-KR" sz="2000" dirty="0" smtClean="0"/>
          </a:p>
          <a:p>
            <a:pPr eaLnBrk="1" hangingPunct="1"/>
            <a:endParaRPr lang="en-US" altLang="ko-KR" sz="2400" dirty="0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/>
              <a:t>실습</a:t>
            </a:r>
          </a:p>
        </p:txBody>
      </p:sp>
      <p:sp>
        <p:nvSpPr>
          <p:cNvPr id="22532" name="날짜 개체 틀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mtClean="0">
                <a:latin typeface="휴먼옛체" pitchFamily="2" charset="-127"/>
                <a:ea typeface="휴먼옛체" pitchFamily="2" charset="-127"/>
              </a:rPr>
              <a:t>2018-03-26</a:t>
            </a:r>
            <a:endParaRPr kumimoji="0" lang="en-US" altLang="ko-KR">
              <a:latin typeface="휴먼옛체" pitchFamily="2" charset="-127"/>
              <a:ea typeface="휴먼옛체" pitchFamily="2" charset="-127"/>
            </a:endParaRPr>
          </a:p>
        </p:txBody>
      </p:sp>
      <p:sp>
        <p:nvSpPr>
          <p:cNvPr id="22533" name="바닥글 개체 틀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mtClean="0">
                <a:latin typeface="휴먼옛체" pitchFamily="2" charset="-127"/>
                <a:ea typeface="휴먼옛체" pitchFamily="2" charset="-127"/>
              </a:rPr>
              <a:t>글로컬</a:t>
            </a:r>
            <a:r>
              <a:rPr kumimoji="0" lang="en-US" altLang="ko-KR" smtClean="0">
                <a:latin typeface="휴먼옛체" pitchFamily="2" charset="-127"/>
                <a:ea typeface="휴먼옛체" pitchFamily="2" charset="-127"/>
              </a:rPr>
              <a:t>IT</a:t>
            </a:r>
            <a:r>
              <a:rPr kumimoji="0" lang="ko-KR" altLang="en-US" smtClean="0">
                <a:latin typeface="휴먼옛체" pitchFamily="2" charset="-127"/>
                <a:ea typeface="휴먼옛체" pitchFamily="2" charset="-127"/>
              </a:rPr>
              <a:t>학과 김정기</a:t>
            </a:r>
            <a:endParaRPr kumimoji="0" lang="en-US" altLang="ko-KR" smtClean="0">
              <a:latin typeface="휴먼옛체" pitchFamily="2" charset="-127"/>
              <a:ea typeface="휴먼옛체" pitchFamily="2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58175" cy="452596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600" dirty="0" smtClean="0"/>
              <a:t>자신의 웹 페이지 확인</a:t>
            </a:r>
            <a:endParaRPr lang="en-US" altLang="ko-KR" sz="2600" dirty="0" smtClean="0"/>
          </a:p>
          <a:p>
            <a:pPr lvl="1" eaLnBrk="1" hangingPunct="1">
              <a:defRPr/>
            </a:pPr>
            <a:r>
              <a:rPr lang="en-US" altLang="ko-KR" sz="2400" dirty="0" smtClean="0">
                <a:latin typeface="Arial" charset="0"/>
                <a:cs typeface="Arial" charset="0"/>
                <a:hlinkClick r:id="rId2"/>
              </a:rPr>
              <a:t>http://kjk.skhu.ac.kr/~</a:t>
            </a:r>
            <a:r>
              <a:rPr lang="en-US" altLang="ko-KR" sz="2400" i="1" dirty="0" smtClean="0">
                <a:latin typeface="Arial" charset="0"/>
                <a:cs typeface="Arial" charset="0"/>
                <a:hlinkClick r:id="rId2"/>
              </a:rPr>
              <a:t>jake</a:t>
            </a:r>
            <a:endParaRPr lang="en-US" altLang="ko-KR" sz="2400" i="1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altLang="ko-KR" sz="2600" dirty="0" smtClean="0"/>
              <a:t>403 Forbidden Error</a:t>
            </a:r>
          </a:p>
          <a:p>
            <a:pPr lvl="1" eaLnBrk="1" hangingPunct="1">
              <a:defRPr/>
            </a:pPr>
            <a:r>
              <a:rPr lang="ko-KR" altLang="en-US" sz="2400" dirty="0" smtClean="0"/>
              <a:t>파일 접근 권한 없음</a:t>
            </a:r>
            <a:endParaRPr lang="en-US" altLang="ko-KR" sz="2400" dirty="0" smtClean="0"/>
          </a:p>
          <a:p>
            <a:pPr lvl="2" eaLnBrk="1" hangingPunct="1">
              <a:defRPr/>
            </a:pPr>
            <a:r>
              <a:rPr lang="en-US" altLang="ko-KR" sz="2000" i="1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chmod</a:t>
            </a:r>
            <a:r>
              <a:rPr lang="ko-KR" altLang="en-US" sz="2000" dirty="0" smtClean="0"/>
              <a:t>로 교정</a:t>
            </a:r>
            <a:endParaRPr lang="en-US" altLang="ko-KR" sz="2000" dirty="0" smtClean="0"/>
          </a:p>
          <a:p>
            <a:pPr lvl="1" eaLnBrk="1" hangingPunct="1">
              <a:defRPr/>
            </a:pPr>
            <a:r>
              <a:rPr lang="ko-KR" altLang="en-US" sz="2400" dirty="0" smtClean="0"/>
              <a:t>파일이나 디렉터리 허용 여부</a:t>
            </a:r>
            <a:endParaRPr lang="en-US" altLang="ko-KR" sz="2400" dirty="0" smtClean="0"/>
          </a:p>
          <a:p>
            <a:pPr lvl="1" eaLnBrk="1" hangingPunct="1">
              <a:defRPr/>
            </a:pP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Security-Enhanced Linux (</a:t>
            </a:r>
            <a:r>
              <a:rPr lang="en-US" altLang="ko-KR" sz="2400" dirty="0" err="1" smtClean="0">
                <a:solidFill>
                  <a:schemeClr val="bg1">
                    <a:lumMod val="75000"/>
                  </a:schemeClr>
                </a:solidFill>
              </a:rPr>
              <a:t>SELinux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</a:rPr>
              <a:t>에서 사용자 디렉터리에 접근 금지 시킴</a:t>
            </a:r>
            <a:endParaRPr lang="en-US" altLang="ko-KR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 eaLnBrk="1" hangingPunct="1">
              <a:defRPr/>
            </a:pPr>
            <a:r>
              <a:rPr lang="en-US" altLang="ko-KR" sz="2000" i="1" dirty="0" err="1" smtClean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chcon</a:t>
            </a:r>
            <a:r>
              <a:rPr lang="en-US" altLang="ko-KR" sz="2000" i="1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 -R -t </a:t>
            </a:r>
            <a:r>
              <a:rPr lang="en-US" altLang="ko-KR" sz="2000" i="1" dirty="0" err="1" smtClean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httpd_user_content_t</a:t>
            </a:r>
            <a:r>
              <a:rPr lang="en-US" altLang="ko-KR" sz="2000" i="1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 ~USERNAME/</a:t>
            </a:r>
            <a:r>
              <a:rPr lang="en-US" altLang="ko-KR" sz="2000" i="1" dirty="0" err="1" smtClean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public_html</a:t>
            </a:r>
            <a:endParaRPr lang="ko-KR" altLang="en-US" sz="2000" i="1" dirty="0" smtClean="0">
              <a:solidFill>
                <a:schemeClr val="bg1">
                  <a:lumMod val="7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/>
              <a:t>실습</a:t>
            </a:r>
          </a:p>
        </p:txBody>
      </p:sp>
      <p:sp>
        <p:nvSpPr>
          <p:cNvPr id="23556" name="날짜 개체 틀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mtClean="0">
                <a:latin typeface="휴먼옛체" pitchFamily="2" charset="-127"/>
                <a:ea typeface="휴먼옛체" pitchFamily="2" charset="-127"/>
              </a:rPr>
              <a:t>2018-03-26</a:t>
            </a:r>
            <a:endParaRPr kumimoji="0" lang="en-US" altLang="ko-KR">
              <a:latin typeface="휴먼옛체" pitchFamily="2" charset="-127"/>
              <a:ea typeface="휴먼옛체" pitchFamily="2" charset="-127"/>
            </a:endParaRPr>
          </a:p>
        </p:txBody>
      </p:sp>
      <p:sp>
        <p:nvSpPr>
          <p:cNvPr id="23557" name="바닥글 개체 틀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mtClean="0">
                <a:latin typeface="휴먼옛체" pitchFamily="2" charset="-127"/>
                <a:ea typeface="휴먼옛체" pitchFamily="2" charset="-127"/>
              </a:rPr>
              <a:t>글로컬</a:t>
            </a:r>
            <a:r>
              <a:rPr kumimoji="0" lang="en-US" altLang="ko-KR" smtClean="0">
                <a:latin typeface="휴먼옛체" pitchFamily="2" charset="-127"/>
                <a:ea typeface="휴먼옛체" pitchFamily="2" charset="-127"/>
              </a:rPr>
              <a:t>IT</a:t>
            </a:r>
            <a:r>
              <a:rPr kumimoji="0" lang="ko-KR" altLang="en-US" smtClean="0">
                <a:latin typeface="휴먼옛체" pitchFamily="2" charset="-127"/>
                <a:ea typeface="휴먼옛체" pitchFamily="2" charset="-127"/>
              </a:rPr>
              <a:t>학과 김정기</a:t>
            </a:r>
            <a:endParaRPr kumimoji="0" lang="en-US" altLang="ko-KR" smtClean="0">
              <a:latin typeface="휴먼옛체" pitchFamily="2" charset="-127"/>
              <a:ea typeface="휴먼옛체" pitchFamily="2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mtClean="0"/>
              <a:t>웹 에디터 개요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313" y="1268413"/>
            <a:ext cx="8215312" cy="83026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웹 에디터</a:t>
            </a:r>
            <a:r>
              <a:rPr kumimoji="0" lang="en-US" altLang="ko-KR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(HTML editor)</a:t>
            </a:r>
            <a:r>
              <a:rPr kumimoji="0" lang="ko-KR" altLang="en-US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는 웹 페이지를 생성하는 소프트웨어 응용프로그램이다</a:t>
            </a:r>
            <a:r>
              <a:rPr kumimoji="0" lang="en-US" altLang="ko-KR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.  HTML </a:t>
            </a:r>
            <a:r>
              <a:rPr kumimoji="0" lang="ko-KR" altLang="en-US" sz="1600" dirty="0" err="1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마크업</a:t>
            </a:r>
            <a:r>
              <a:rPr kumimoji="0" lang="ko-KR" altLang="en-US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 언어가 비록 임의의 텍스트 에디터로 편집 가능하지만 기능성과 편리성을 가지고 주로 개발된 프로그램들이다</a:t>
            </a:r>
            <a:r>
              <a:rPr kumimoji="0" lang="en-US" altLang="ko-KR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.</a:t>
            </a:r>
            <a:endParaRPr kumimoji="0" lang="ko-KR" altLang="en-US" sz="1600" dirty="0">
              <a:solidFill>
                <a:schemeClr val="bg1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468313" y="2276475"/>
            <a:ext cx="3857625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  <a:hlinkClick r:id="rId3" action="ppaction://hlinkfile" tooltip="Adobe Systems"/>
              </a:rPr>
              <a:t>Adobe</a:t>
            </a:r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lvl="1"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  <a:hlinkClick r:id="rId4" action="ppaction://hlinkfile" tooltip="Adobe ColdFusion"/>
              </a:rPr>
              <a:t>ColdFusion</a:t>
            </a:r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lvl="1"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  <a:hlinkClick r:id="rId5" action="ppaction://hlinkfile" tooltip="Adobe Dreamweaver"/>
              </a:rPr>
              <a:t>Dreamweaver</a:t>
            </a:r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  <a:hlinkClick r:id="rId6" action="ppaction://hlinkfile" tooltip="Alleycode HTML Editor"/>
              </a:rPr>
              <a:t>Alleycode HTML Editor</a:t>
            </a:r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  <a:hlinkClick r:id="rId7" action="ppaction://hlinkfile" tooltip="Altova"/>
              </a:rPr>
              <a:t>Altova</a:t>
            </a:r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>
                <a:latin typeface="맑은 고딕" pitchFamily="50" charset="-127"/>
                <a:ea typeface="맑은 고딕" pitchFamily="50" charset="-127"/>
                <a:hlinkClick r:id="rId8" action="ppaction://hlinkfile" tooltip="StyleVision"/>
              </a:rPr>
              <a:t>StyleVision</a:t>
            </a:r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  <a:hlinkClick r:id="rId9" action="ppaction://hlinkfile" tooltip="Amaya (web browser)"/>
              </a:rPr>
              <a:t>Amaya</a:t>
            </a:r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  <a:hlinkClick r:id="rId10" action="ppaction://hlinkfile" tooltip="Aptana"/>
              </a:rPr>
              <a:t>Aptana</a:t>
            </a:r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  <a:hlinkClick r:id="rId11" action="ppaction://hlinkfile" tooltip="BestAddress HTML Editor"/>
              </a:rPr>
              <a:t>BestAddress HTML Editor</a:t>
            </a:r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  <a:hlinkClick r:id="rId12" action="ppaction://hlinkfile" tooltip="CoffeeCup HTML Editor"/>
              </a:rPr>
              <a:t>CoffeeCup HTML Editor</a:t>
            </a:r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  <a:hlinkClick r:id="rId13" action="ppaction://hlinkfile" tooltip="Freeway (software)"/>
              </a:rPr>
              <a:t>Freeway</a:t>
            </a:r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  <a:hlinkClick r:id="rId14" action="ppaction://hlinkfile" tooltip="IWeb"/>
              </a:rPr>
              <a:t>iWeb</a:t>
            </a:r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  <a:hlinkClick r:id="rId15" action="ppaction://hlinkfile" tooltip="KompoZer"/>
              </a:rPr>
              <a:t>KompoZer</a:t>
            </a:r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  <a:hlinkClick r:id="rId16" action="ppaction://hlinkfile" tooltip="Media Lab"/>
              </a:rPr>
              <a:t>Media Lab</a:t>
            </a:r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>
                <a:latin typeface="맑은 고딕" pitchFamily="50" charset="-127"/>
                <a:ea typeface="맑은 고딕" pitchFamily="50" charset="-127"/>
                <a:hlinkClick r:id="rId17" action="ppaction://hlinkfile" tooltip="SiteGrinder"/>
              </a:rPr>
              <a:t>SiteGrinder</a:t>
            </a:r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4581" name="TextBox 5"/>
          <p:cNvSpPr txBox="1">
            <a:spLocks noChangeArrowheads="1"/>
          </p:cNvSpPr>
          <p:nvPr/>
        </p:nvSpPr>
        <p:spPr bwMode="auto">
          <a:xfrm>
            <a:off x="4468813" y="2347913"/>
            <a:ext cx="4357687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  <a:hlinkClick r:id="rId18" action="ppaction://hlinkfile" tooltip="Microsoft"/>
              </a:rPr>
              <a:t>Microsoft</a:t>
            </a:r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lvl="1"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  <a:hlinkClick r:id="rId19" action="ppaction://hlinkfile" tooltip="Microsoft Expression Web"/>
              </a:rPr>
              <a:t>Expression Web</a:t>
            </a:r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lvl="1"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  <a:hlinkClick r:id="rId20" action="ppaction://hlinkfile" tooltip="Microsoft SharePoint Designer"/>
              </a:rPr>
              <a:t>SharePoint Designer</a:t>
            </a:r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lvl="1"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  <a:hlinkClick r:id="rId21" action="ppaction://hlinkfile" tooltip="Microsoft Visual Studio"/>
              </a:rPr>
              <a:t>Visual Studio</a:t>
            </a:r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 / </a:t>
            </a:r>
            <a:r>
              <a:rPr kumimoji="0" lang="en-US" altLang="ko-KR">
                <a:latin typeface="맑은 고딕" pitchFamily="50" charset="-127"/>
                <a:ea typeface="맑은 고딕" pitchFamily="50" charset="-127"/>
                <a:hlinkClick r:id="rId22" action="ppaction://hlinkfile" tooltip="ASP.NET Web Matrix"/>
              </a:rPr>
              <a:t>ASP.NET Web Matrix</a:t>
            </a:r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lvl="1"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  <a:hlinkClick r:id="rId23" action="ppaction://hlinkfile" tooltip="Microsoft Visual Studio Express"/>
              </a:rPr>
              <a:t>Visual Web Developer Express</a:t>
            </a:r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  <a:hlinkClick r:id="rId24" action="ppaction://hlinkfile" tooltip="NetObjects Fusion"/>
              </a:rPr>
              <a:t>NetObjects Fusion</a:t>
            </a:r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  <a:hlinkClick r:id="rId25" action="ppaction://hlinkfile" tooltip="Opera Dragonfly"/>
              </a:rPr>
              <a:t>Opera Dragonfly</a:t>
            </a:r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  <a:hlinkClick r:id="rId26" action="ppaction://hlinkfile" tooltip="Quanta Plus"/>
              </a:rPr>
              <a:t>Quanta Plus</a:t>
            </a:r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  <a:hlinkClick r:id="rId27" action="ppaction://hlinkfile" tooltip="RapidWeaver"/>
              </a:rPr>
              <a:t>RapidWeaver</a:t>
            </a:r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  <a:hlinkClick r:id="rId28" action="ppaction://hlinkfile" tooltip="Sandvox"/>
              </a:rPr>
              <a:t>Sandvox</a:t>
            </a:r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  <a:hlinkClick r:id="rId29" action="ppaction://hlinkfile" tooltip="SeaMonkey"/>
              </a:rPr>
              <a:t>SeaMonkey Composer</a:t>
            </a:r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  <a:hlinkClick r:id="rId30" action="ppaction://hlinkfile" tooltip="WorldWideWeb"/>
              </a:rPr>
              <a:t>WorldWideWeb</a:t>
            </a:r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/>
            <a:r>
              <a:rPr kumimoji="0" lang="ko-KR" altLang="en-US">
                <a:latin typeface="맑은 고딕" pitchFamily="50" charset="-127"/>
                <a:ea typeface="맑은 고딕" pitchFamily="50" charset="-127"/>
              </a:rPr>
              <a:t>나모 웹 에디터</a:t>
            </a:r>
            <a:endParaRPr kumimoji="0" 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82" name="날짜 개체 틀 8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mtClean="0">
                <a:latin typeface="휴먼옛체" pitchFamily="2" charset="-127"/>
                <a:ea typeface="휴먼옛체" pitchFamily="2" charset="-127"/>
              </a:rPr>
              <a:t>2018-03-26</a:t>
            </a:r>
            <a:endParaRPr kumimoji="0" lang="en-US" altLang="ko-KR">
              <a:latin typeface="휴먼옛체" pitchFamily="2" charset="-127"/>
              <a:ea typeface="휴먼옛체" pitchFamily="2" charset="-127"/>
            </a:endParaRPr>
          </a:p>
        </p:txBody>
      </p:sp>
      <p:sp>
        <p:nvSpPr>
          <p:cNvPr id="24583" name="바닥글 개체 틀 9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mtClean="0">
                <a:latin typeface="휴먼옛체" pitchFamily="2" charset="-127"/>
                <a:ea typeface="휴먼옛체" pitchFamily="2" charset="-127"/>
              </a:rPr>
              <a:t>글로컬</a:t>
            </a:r>
            <a:r>
              <a:rPr kumimoji="0" lang="en-US" altLang="ko-KR" smtClean="0">
                <a:latin typeface="휴먼옛체" pitchFamily="2" charset="-127"/>
                <a:ea typeface="휴먼옛체" pitchFamily="2" charset="-127"/>
              </a:rPr>
              <a:t>IT</a:t>
            </a:r>
            <a:r>
              <a:rPr kumimoji="0" lang="ko-KR" altLang="en-US" smtClean="0">
                <a:latin typeface="휴먼옛체" pitchFamily="2" charset="-127"/>
                <a:ea typeface="휴먼옛체" pitchFamily="2" charset="-127"/>
              </a:rPr>
              <a:t>학과 김정기</a:t>
            </a:r>
            <a:endParaRPr kumimoji="0" lang="en-US" altLang="ko-KR" smtClean="0">
              <a:latin typeface="휴먼옛체" pitchFamily="2" charset="-127"/>
              <a:ea typeface="휴먼옛체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 smtClean="0"/>
              <a:t>드림위버</a:t>
            </a:r>
            <a:r>
              <a:rPr lang="ko-KR" altLang="en-US" dirty="0" smtClean="0"/>
              <a:t> 개요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313" y="1557338"/>
            <a:ext cx="8215312" cy="83026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 err="1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드림위버는</a:t>
            </a:r>
            <a:r>
              <a:rPr kumimoji="0" lang="ko-KR" altLang="en-US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 </a:t>
            </a:r>
            <a:r>
              <a:rPr kumimoji="0" lang="ko-KR" altLang="en-US" sz="1600" dirty="0" err="1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웹페이지를</a:t>
            </a:r>
            <a:r>
              <a:rPr kumimoji="0" lang="ko-KR" altLang="en-US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 구성하는 기본 </a:t>
            </a:r>
            <a:r>
              <a:rPr kumimoji="0" lang="en-US" altLang="ko-KR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HTML</a:t>
            </a:r>
            <a:r>
              <a:rPr kumimoji="0" lang="ko-KR" altLang="en-US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과 다이나믹한 </a:t>
            </a:r>
            <a:r>
              <a:rPr kumimoji="0" lang="en-US" altLang="ko-KR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CSS, </a:t>
            </a:r>
            <a:r>
              <a:rPr kumimoji="0" lang="en-US" altLang="ko-KR" sz="1600" dirty="0" err="1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Javascript</a:t>
            </a:r>
            <a:r>
              <a:rPr kumimoji="0" lang="ko-KR" altLang="en-US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등을 마우스 클릭만으로 작성이 가능하도록 구성되어 있다</a:t>
            </a:r>
            <a:r>
              <a:rPr kumimoji="0" lang="en-US" altLang="ko-KR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. </a:t>
            </a:r>
            <a:r>
              <a:rPr kumimoji="0" lang="ko-KR" altLang="en-US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또한 </a:t>
            </a:r>
            <a:r>
              <a:rPr kumimoji="0" lang="ko-KR" altLang="en-US" sz="1600" dirty="0" err="1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익스텐션</a:t>
            </a:r>
            <a:r>
              <a:rPr kumimoji="0" lang="ko-KR" altLang="en-US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 기능을 사용하여 최신의 기술을 추가로 사용할 수 도 있다</a:t>
            </a:r>
            <a:r>
              <a:rPr kumimoji="0" lang="en-US" altLang="ko-KR" sz="16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.</a:t>
            </a:r>
            <a:endParaRPr kumimoji="0" lang="ko-KR" altLang="en-US" sz="1600" dirty="0">
              <a:solidFill>
                <a:schemeClr val="bg1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pic>
        <p:nvPicPr>
          <p:cNvPr id="12" name="그림 11" descr="GlocalITDW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438" y="2708275"/>
            <a:ext cx="3810000" cy="320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605" name="날짜 개체 틀 7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mtClean="0">
                <a:latin typeface="휴먼옛체" pitchFamily="2" charset="-127"/>
                <a:ea typeface="휴먼옛체" pitchFamily="2" charset="-127"/>
              </a:rPr>
              <a:t>2018-03-26</a:t>
            </a:r>
            <a:endParaRPr kumimoji="0" lang="en-US" altLang="ko-KR">
              <a:latin typeface="휴먼옛체" pitchFamily="2" charset="-127"/>
              <a:ea typeface="휴먼옛체" pitchFamily="2" charset="-127"/>
            </a:endParaRPr>
          </a:p>
        </p:txBody>
      </p:sp>
      <p:sp>
        <p:nvSpPr>
          <p:cNvPr id="25606" name="바닥글 개체 틀 8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mtClean="0">
                <a:latin typeface="휴먼옛체" pitchFamily="2" charset="-127"/>
                <a:ea typeface="휴먼옛체" pitchFamily="2" charset="-127"/>
              </a:rPr>
              <a:t>글로컬</a:t>
            </a:r>
            <a:r>
              <a:rPr kumimoji="0" lang="en-US" altLang="ko-KR" smtClean="0">
                <a:latin typeface="휴먼옛체" pitchFamily="2" charset="-127"/>
                <a:ea typeface="휴먼옛체" pitchFamily="2" charset="-127"/>
              </a:rPr>
              <a:t>IT</a:t>
            </a:r>
            <a:r>
              <a:rPr kumimoji="0" lang="ko-KR" altLang="en-US" smtClean="0">
                <a:latin typeface="휴먼옛체" pitchFamily="2" charset="-127"/>
                <a:ea typeface="휴먼옛체" pitchFamily="2" charset="-127"/>
              </a:rPr>
              <a:t>학과 김정기</a:t>
            </a:r>
            <a:endParaRPr kumimoji="0" lang="en-US" altLang="ko-KR" smtClean="0">
              <a:latin typeface="휴먼옛체" pitchFamily="2" charset="-127"/>
              <a:ea typeface="휴먼옛체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광장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광장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광장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광장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16924</TotalTime>
  <Words>745</Words>
  <Application>Microsoft Office PowerPoint</Application>
  <PresentationFormat>화면 슬라이드 쇼(4:3)</PresentationFormat>
  <Paragraphs>142</Paragraphs>
  <Slides>16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굴림</vt:lpstr>
      <vt:lpstr>맑은 고딕</vt:lpstr>
      <vt:lpstr>휴먼옛체</vt:lpstr>
      <vt:lpstr>Arial</vt:lpstr>
      <vt:lpstr>Lucida Sans Unicode</vt:lpstr>
      <vt:lpstr>Tw Cen MT</vt:lpstr>
      <vt:lpstr>Verdana</vt:lpstr>
      <vt:lpstr>Wingdings 2</vt:lpstr>
      <vt:lpstr>Wingdings 3</vt:lpstr>
      <vt:lpstr>광장</vt:lpstr>
      <vt:lpstr>웹 기초 언어</vt:lpstr>
      <vt:lpstr>유닉스</vt:lpstr>
      <vt:lpstr>기본 유닉스 명령어 I</vt:lpstr>
      <vt:lpstr>기본 유닉스 명령어 II</vt:lpstr>
      <vt:lpstr>SSH Secure Shell</vt:lpstr>
      <vt:lpstr>실습</vt:lpstr>
      <vt:lpstr>실습</vt:lpstr>
      <vt:lpstr>웹 에디터 개요</vt:lpstr>
      <vt:lpstr>드림위버 개요</vt:lpstr>
      <vt:lpstr>드림위버 CS6</vt:lpstr>
      <vt:lpstr>드림위버 장단점</vt:lpstr>
      <vt:lpstr>드림위버 특징</vt:lpstr>
      <vt:lpstr>드림위버 특징</vt:lpstr>
      <vt:lpstr>드림위버 특징</vt:lpstr>
      <vt:lpstr>드림위버 특징</vt:lpstr>
      <vt:lpstr>Notepad++</vt:lpstr>
    </vt:vector>
  </TitlesOfParts>
  <Company>성공회 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문서 작성</dc:title>
  <dc:creator>김정기</dc:creator>
  <cp:lastModifiedBy>jake</cp:lastModifiedBy>
  <cp:revision>32</cp:revision>
  <dcterms:created xsi:type="dcterms:W3CDTF">2007-03-11T06:17:38Z</dcterms:created>
  <dcterms:modified xsi:type="dcterms:W3CDTF">2018-03-26T02:09:19Z</dcterms:modified>
</cp:coreProperties>
</file>