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306" r:id="rId4"/>
    <p:sldId id="309" r:id="rId5"/>
    <p:sldId id="369" r:id="rId6"/>
    <p:sldId id="370" r:id="rId7"/>
    <p:sldId id="338" r:id="rId8"/>
    <p:sldId id="371" r:id="rId9"/>
    <p:sldId id="395" r:id="rId10"/>
    <p:sldId id="398" r:id="rId11"/>
    <p:sldId id="307" r:id="rId12"/>
    <p:sldId id="259" r:id="rId13"/>
    <p:sldId id="372" r:id="rId14"/>
    <p:sldId id="373" r:id="rId15"/>
    <p:sldId id="326" r:id="rId16"/>
    <p:sldId id="327" r:id="rId17"/>
    <p:sldId id="329" r:id="rId18"/>
    <p:sldId id="339" r:id="rId19"/>
    <p:sldId id="375" r:id="rId20"/>
    <p:sldId id="308" r:id="rId21"/>
    <p:sldId id="354" r:id="rId22"/>
    <p:sldId id="377" r:id="rId23"/>
    <p:sldId id="356" r:id="rId24"/>
    <p:sldId id="378" r:id="rId25"/>
    <p:sldId id="358" r:id="rId26"/>
    <p:sldId id="379" r:id="rId27"/>
    <p:sldId id="385" r:id="rId28"/>
    <p:sldId id="386" r:id="rId29"/>
    <p:sldId id="387" r:id="rId30"/>
    <p:sldId id="388" r:id="rId31"/>
    <p:sldId id="390" r:id="rId32"/>
    <p:sldId id="391" r:id="rId33"/>
    <p:sldId id="392" r:id="rId34"/>
    <p:sldId id="3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70" autoAdjust="0"/>
  </p:normalViewPr>
  <p:slideViewPr>
    <p:cSldViewPr>
      <p:cViewPr varScale="1">
        <p:scale>
          <a:sx n="91" d="100"/>
          <a:sy n="91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CSS3 </a:t>
            </a:r>
            <a:r>
              <a:rPr lang="ko-KR" altLang="en-US" dirty="0" smtClean="0"/>
              <a:t>스타일시트 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CSS3 </a:t>
            </a:r>
            <a:r>
              <a:rPr lang="ko-KR" altLang="en-US" dirty="0" smtClean="0"/>
              <a:t>스타일시트 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en-US" altLang="ko-KR" dirty="0"/>
              <a:t>CSS3 </a:t>
            </a:r>
            <a:r>
              <a:rPr lang="ko-KR" altLang="en-US" dirty="0"/>
              <a:t>스타일시트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id </a:t>
            </a:r>
            <a:r>
              <a:rPr lang="ko-KR" altLang="ko-KR" dirty="0"/>
              <a:t>속성 및</a:t>
            </a:r>
            <a:r>
              <a:rPr lang="en-US" altLang="ko-KR" dirty="0"/>
              <a:t> class </a:t>
            </a:r>
            <a:r>
              <a:rPr lang="ko-KR" altLang="ko-KR" dirty="0"/>
              <a:t>속성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#</a:t>
            </a:r>
            <a:r>
              <a:rPr lang="ko-KR" altLang="en-US" dirty="0" smtClean="0"/>
              <a:t>아이디이름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.</a:t>
            </a:r>
            <a:r>
              <a:rPr lang="ko-KR" altLang="en-US" dirty="0" smtClean="0"/>
              <a:t>클래스이름</a:t>
            </a:r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852936"/>
            <a:ext cx="7272808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&lt;html&gt;</a:t>
            </a: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head&gt; 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/>
              <a:t>&lt;style type="text/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"&gt; 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#intro {</a:t>
            </a:r>
            <a:r>
              <a:rPr lang="en-US" altLang="ko-KR" sz="1400" dirty="0" err="1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</a:rPr>
              <a:t>; }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.term { </a:t>
            </a:r>
            <a:r>
              <a:rPr lang="en-US" altLang="ko-KR" sz="1400" dirty="0" err="1">
                <a:solidFill>
                  <a:srgbClr val="FF0000"/>
                </a:solidFill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 err="1">
                <a:solidFill>
                  <a:srgbClr val="FF0000"/>
                </a:solidFill>
              </a:rPr>
              <a:t>text-decoration:underline</a:t>
            </a:r>
            <a:r>
              <a:rPr lang="en-US" altLang="ko-KR" sz="1400" dirty="0">
                <a:solidFill>
                  <a:srgbClr val="FF0000"/>
                </a:solidFill>
              </a:rPr>
              <a:t> }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/>
              <a:t>&lt;/style&gt;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&lt;/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&lt;body&gt;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&lt;div id="intro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</a:p>
          <a:p>
            <a:pPr latinLnBrk="0"/>
            <a:r>
              <a:rPr lang="en-US" altLang="ko-KR" sz="1400" dirty="0" smtClean="0"/>
              <a:t>   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span class="term"&gt;CSS&lt;/</a:t>
            </a:r>
            <a:r>
              <a:rPr lang="en-US" altLang="ko-KR" sz="1400" dirty="0" smtClean="0">
                <a:solidFill>
                  <a:srgbClr val="FF0000"/>
                </a:solidFill>
              </a:rPr>
              <a:t>span&gt;</a:t>
            </a:r>
            <a:r>
              <a:rPr lang="ko-KR" altLang="ko-KR" sz="1400" dirty="0"/>
              <a:t>의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&lt;/div&gt;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H:\webclass.me\HTML5_2e\ch04\ex4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4753"/>
            <a:ext cx="3837305" cy="13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8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4.2.1 HTML </a:t>
            </a:r>
            <a:r>
              <a:rPr lang="ko-KR" altLang="en-US" dirty="0"/>
              <a:t>문서에서 </a:t>
            </a:r>
            <a:r>
              <a:rPr lang="ko-KR" altLang="en-US" dirty="0" smtClean="0"/>
              <a:t>스타일시트 </a:t>
            </a:r>
            <a:r>
              <a:rPr altLang="ko-KR" dirty="0" smtClean="0"/>
              <a:t/>
            </a:r>
            <a:br>
              <a:rPr altLang="ko-KR" dirty="0" smtClean="0"/>
            </a:br>
            <a:r>
              <a:rPr lang="ko-KR" altLang="en-US" dirty="0" smtClean="0"/>
              <a:t>선언 </a:t>
            </a:r>
            <a:r>
              <a:rPr lang="ko-KR" altLang="en-US" dirty="0"/>
              <a:t>방법</a:t>
            </a:r>
          </a:p>
          <a:p>
            <a:r>
              <a:rPr lang="en-US" altLang="ko-KR" dirty="0" smtClean="0"/>
              <a:t>4.2.2 CSS </a:t>
            </a:r>
            <a:r>
              <a:rPr lang="ko-KR" altLang="en-US" dirty="0"/>
              <a:t>선택자의 종류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CSS </a:t>
            </a:r>
            <a:r>
              <a:rPr lang="ko-KR" altLang="en-US" dirty="0"/>
              <a:t>기본 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스타일시트 선언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I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내부 스타일시트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</a:t>
            </a:r>
            <a:r>
              <a:rPr lang="ko-KR" altLang="en-US" dirty="0"/>
              <a:t>의</a:t>
            </a:r>
            <a:r>
              <a:rPr lang="en-US" altLang="ko-KR" dirty="0" smtClean="0"/>
              <a:t> &lt;style&gt;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에서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주석은</a:t>
            </a:r>
            <a:r>
              <a:rPr lang="en-US" altLang="ko-KR" dirty="0" smtClean="0"/>
              <a:t> /*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*/ </a:t>
            </a:r>
            <a:r>
              <a:rPr lang="ko-KR" altLang="ko-KR" dirty="0" smtClean="0"/>
              <a:t>사이에 기입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2852936"/>
            <a:ext cx="5544616" cy="224676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&lt;style type="text/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</a:t>
            </a:r>
            <a:r>
              <a:rPr lang="en-US" altLang="ko-KR" sz="1400" dirty="0">
                <a:solidFill>
                  <a:srgbClr val="FF0000"/>
                </a:solidFill>
              </a:rPr>
              <a:t>h3 {</a:t>
            </a:r>
            <a:r>
              <a:rPr lang="en-US" altLang="ko-KR" sz="1400" dirty="0" err="1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</a:rPr>
              <a:t>}         /* h3 </a:t>
            </a:r>
            <a:r>
              <a:rPr lang="ko-KR" altLang="ko-KR" sz="1400" dirty="0">
                <a:solidFill>
                  <a:srgbClr val="FF0000"/>
                </a:solidFill>
              </a:rPr>
              <a:t>폰트를 이탤릭으로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*/</a:t>
            </a: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p {font-size:10pt}            /* p</a:t>
            </a:r>
            <a:r>
              <a:rPr lang="ko-KR" altLang="ko-KR" sz="1400" dirty="0" smtClean="0">
                <a:solidFill>
                  <a:srgbClr val="FF0000"/>
                </a:solidFill>
              </a:rPr>
              <a:t>의 글자를 한 크기 작게</a:t>
            </a:r>
            <a:r>
              <a:rPr lang="en-US" altLang="ko-KR" sz="1400" dirty="0" smtClean="0">
                <a:solidFill>
                  <a:srgbClr val="FF0000"/>
                </a:solidFill>
              </a:rPr>
              <a:t> */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&lt;/style&gt;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 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" name="그림 6" descr="H:\webclass.me\HTML5_2e\ch04\ex4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80" y="4834539"/>
            <a:ext cx="4801271" cy="1536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스타일시트 선언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II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외부 스타일시트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&lt;link&gt; </a:t>
            </a:r>
            <a:r>
              <a:rPr lang="ko-KR" altLang="ko-KR" dirty="0" smtClean="0"/>
              <a:t>태그를 이용하여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&lt;head&gt;</a:t>
            </a:r>
            <a:endParaRPr lang="ko-KR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	&lt;link 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=”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”  type=”text/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” 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=”CSS 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” /&gt;</a:t>
            </a:r>
            <a:endParaRPr lang="ko-KR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&lt;/head&gt;</a:t>
            </a:r>
          </a:p>
          <a:p>
            <a:pPr lvl="1">
              <a:spcBef>
                <a:spcPts val="0"/>
              </a:spcBef>
            </a:pPr>
            <a:r>
              <a:rPr lang="en-US" altLang="ko-KR" dirty="0" smtClean="0"/>
              <a:t>“extern.css”</a:t>
            </a:r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 smtClean="0"/>
          </a:p>
          <a:p>
            <a:pPr lvl="1">
              <a:spcBef>
                <a:spcPts val="0"/>
              </a:spcBef>
            </a:pPr>
            <a:r>
              <a:rPr lang="en-US" altLang="ko-KR" dirty="0" smtClean="0"/>
              <a:t>“css_external.html”</a:t>
            </a:r>
            <a:endParaRPr lang="ko-KR" altLang="ko-KR" dirty="0" smtClean="0"/>
          </a:p>
          <a:p>
            <a:pPr lvl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5776" y="4422011"/>
            <a:ext cx="5544616" cy="20313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&lt;head&gt;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&lt;link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rel</a:t>
            </a:r>
            <a:r>
              <a:rPr lang="en-US" altLang="ko-KR" sz="1400" dirty="0" smtClean="0">
                <a:solidFill>
                  <a:srgbClr val="FF0000"/>
                </a:solidFill>
              </a:rPr>
              <a:t>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stylesheet</a:t>
            </a:r>
            <a:r>
              <a:rPr lang="en-US" altLang="ko-KR" sz="1400" dirty="0" smtClean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="extern.css"/&gt;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&lt;/head&gt;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375774"/>
            <a:ext cx="554461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/* </a:t>
            </a:r>
            <a:r>
              <a:rPr lang="ko-KR" altLang="ko-KR" sz="1400" dirty="0" smtClean="0"/>
              <a:t>외부 스타일시트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pPr latinLnBrk="0"/>
            <a:r>
              <a:rPr lang="en-US" altLang="ko-KR" sz="1400" dirty="0"/>
              <a:t>h3 {</a:t>
            </a:r>
            <a:r>
              <a:rPr lang="en-US" altLang="ko-KR" sz="1400" dirty="0" err="1"/>
              <a:t>font-style:italic</a:t>
            </a:r>
            <a:r>
              <a:rPr lang="en-US" altLang="ko-KR" sz="1400" dirty="0" smtClean="0"/>
              <a:t>}</a:t>
            </a:r>
          </a:p>
          <a:p>
            <a:pPr latinLnBrk="0"/>
            <a:r>
              <a:rPr lang="en-US" altLang="ko-KR" sz="1400" dirty="0" smtClean="0"/>
              <a:t>p { font-size:10pt }</a:t>
            </a:r>
            <a:endParaRPr lang="ko-KR" altLang="ko-KR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스타일시트 선언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III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err="1" smtClean="0"/>
              <a:t>인라인</a:t>
            </a:r>
            <a:r>
              <a:rPr lang="ko-KR" altLang="ko-KR" dirty="0" smtClean="0"/>
              <a:t> 스타일시트 삽입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모든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에서 사용할 수 있는 </a:t>
            </a:r>
            <a:r>
              <a:rPr lang="en-US" altLang="ko-KR" dirty="0" smtClean="0"/>
              <a:t>style </a:t>
            </a:r>
            <a:r>
              <a:rPr lang="ko-KR" altLang="ko-KR" dirty="0" smtClean="0"/>
              <a:t>속성을 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해당 태그에만 특정한 스타일을 적용하고 싶을 때 사용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 style=”CSS </a:t>
            </a:r>
            <a:r>
              <a:rPr lang="ko-KR" altLang="ko-KR" dirty="0" smtClean="0"/>
              <a:t>속성선언</a:t>
            </a:r>
            <a:r>
              <a:rPr lang="en-US" altLang="ko-KR" dirty="0" smtClean="0"/>
              <a:t>”&gt;</a:t>
            </a:r>
            <a:endParaRPr lang="ko-KR" altLang="ko-KR" dirty="0" smtClean="0"/>
          </a:p>
          <a:p>
            <a:pPr lvl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3140968"/>
            <a:ext cx="5544616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h3 { </a:t>
            </a:r>
            <a:r>
              <a:rPr lang="en-US" altLang="ko-KR" sz="1400" dirty="0" err="1" smtClean="0"/>
              <a:t>font-style:italic</a:t>
            </a:r>
            <a:r>
              <a:rPr lang="en-US" altLang="ko-KR" sz="1400" dirty="0" smtClean="0"/>
              <a:t>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p {font-size:10pt}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ko-KR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&lt;strong </a:t>
            </a:r>
            <a:r>
              <a:rPr lang="en-US" altLang="ko-KR" sz="1400" dirty="0" smtClean="0">
                <a:solidFill>
                  <a:srgbClr val="FF0000"/>
                </a:solidFill>
              </a:rPr>
              <a:t>style="font-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color:red</a:t>
            </a:r>
            <a:r>
              <a:rPr lang="en-US" altLang="ko-KR" sz="1400" dirty="0" smtClean="0">
                <a:solidFill>
                  <a:srgbClr val="FF0000"/>
                </a:solidFill>
              </a:rPr>
              <a:t>;"</a:t>
            </a:r>
            <a:r>
              <a:rPr lang="en-US" altLang="ko-KR" sz="1400" dirty="0" smtClean="0">
                <a:solidFill>
                  <a:schemeClr val="tx1"/>
                </a:solidFill>
              </a:rPr>
              <a:t>&gt; CSS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      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" name="그림 6" descr="H:\webclass.me\HTML5_2e\ch04\ex4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801271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ko-KR" dirty="0" smtClean="0"/>
              <a:t>선택자의 </a:t>
            </a:r>
            <a:r>
              <a:rPr lang="ko-KR" altLang="ko-KR" dirty="0" smtClean="0"/>
              <a:t>종류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태그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엘리먼트의</a:t>
            </a:r>
            <a:r>
              <a:rPr lang="ko-KR" altLang="ko-KR" dirty="0" smtClean="0"/>
              <a:t> 태그를 나열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다중 태그</a:t>
            </a:r>
            <a:r>
              <a:rPr lang="ko-KR" altLang="en-US" dirty="0" smtClean="0"/>
              <a:t>는 </a:t>
            </a:r>
            <a:r>
              <a:rPr lang="ko-KR" altLang="ko-KR" dirty="0" err="1" smtClean="0"/>
              <a:t>컴마</a:t>
            </a:r>
            <a:r>
              <a:rPr lang="en-US" altLang="ko-KR" dirty="0" smtClean="0"/>
              <a:t>(,)</a:t>
            </a:r>
            <a:r>
              <a:rPr lang="ko-KR" altLang="ko-KR" dirty="0" smtClean="0"/>
              <a:t>로 구분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다중 속성</a:t>
            </a:r>
            <a:r>
              <a:rPr lang="ko-KR" altLang="en-US" dirty="0" smtClean="0"/>
              <a:t>은 </a:t>
            </a:r>
            <a:r>
              <a:rPr lang="ko-KR" altLang="ko-KR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ko-KR" dirty="0" smtClean="0"/>
              <a:t>으로 구분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h3, strong { color: red; font-style: italic }   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ko-KR" dirty="0" smtClean="0"/>
              <a:t>속성값</a:t>
            </a:r>
            <a:r>
              <a:rPr lang="ko-KR" altLang="en-US" dirty="0" smtClean="0"/>
              <a:t>은 </a:t>
            </a:r>
            <a:r>
              <a:rPr lang="ko-KR" altLang="ko-KR" dirty="0" err="1" smtClean="0"/>
              <a:t>컴마로</a:t>
            </a:r>
            <a:r>
              <a:rPr lang="ko-KR" altLang="ko-KR" dirty="0" smtClean="0"/>
              <a:t> 나열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순서대로 가능한 속성값을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 { font: Palatino, Garamond, "Times New Roman", serif;  font-size: small }</a:t>
            </a:r>
            <a:endParaRPr lang="ko-KR" altLang="ko-KR" dirty="0" smtClean="0"/>
          </a:p>
          <a:p>
            <a:pPr lvl="1"/>
            <a:r>
              <a:rPr lang="ko-KR" altLang="ko-KR" dirty="0"/>
              <a:t>선택자 조합 </a:t>
            </a:r>
            <a:endParaRPr lang="en-US" altLang="ko-KR" dirty="0"/>
          </a:p>
          <a:p>
            <a:pPr lvl="2"/>
            <a:r>
              <a:rPr lang="ko-KR" altLang="ko-KR" dirty="0"/>
              <a:t>보다 구체적인 요소의 선택이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marL="914400" lvl="2" indent="0" fontAlgn="base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h3 strong { font-style: italic }   /* h3</a:t>
            </a:r>
            <a:r>
              <a:rPr lang="ko-KR" altLang="ko-KR" dirty="0"/>
              <a:t>에 속하는 </a:t>
            </a:r>
            <a:r>
              <a:rPr lang="en-US" altLang="ko-KR" dirty="0"/>
              <a:t>strong </a:t>
            </a:r>
            <a:r>
              <a:rPr lang="ko-KR" altLang="ko-KR" dirty="0"/>
              <a:t>요소 </a:t>
            </a:r>
            <a:r>
              <a:rPr lang="en-US" altLang="ko-KR" dirty="0"/>
              <a:t>*/</a:t>
            </a:r>
            <a:endParaRPr lang="ko-KR" altLang="ko-KR" dirty="0"/>
          </a:p>
          <a:p>
            <a:pPr marL="914400" lvl="2" indent="0" fontAlgn="base">
              <a:buNone/>
            </a:pPr>
            <a:r>
              <a:rPr lang="en-US" altLang="ko-KR" dirty="0" smtClean="0"/>
              <a:t>      p </a:t>
            </a:r>
            <a:r>
              <a:rPr lang="en-US" altLang="ko-KR" dirty="0"/>
              <a:t>strong { color: red }     </a:t>
            </a:r>
            <a:r>
              <a:rPr lang="en-US" altLang="ko-KR" dirty="0" smtClean="0"/>
              <a:t>       </a:t>
            </a:r>
            <a:r>
              <a:rPr lang="en-US" altLang="ko-KR" dirty="0"/>
              <a:t>/* p</a:t>
            </a:r>
            <a:r>
              <a:rPr lang="ko-KR" altLang="ko-KR" dirty="0"/>
              <a:t>에 속하는 </a:t>
            </a:r>
            <a:r>
              <a:rPr lang="en-US" altLang="ko-KR" dirty="0"/>
              <a:t>strong </a:t>
            </a:r>
            <a:r>
              <a:rPr lang="ko-KR" altLang="ko-KR" dirty="0"/>
              <a:t>요소 </a:t>
            </a:r>
            <a:r>
              <a:rPr lang="en-US" altLang="ko-KR" dirty="0"/>
              <a:t>*/</a:t>
            </a:r>
            <a:endParaRPr lang="ko-KR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ko-KR" dirty="0"/>
              <a:t>선택자의 종류</a:t>
            </a:r>
            <a:r>
              <a:rPr lang="en-US" altLang="ko-KR" dirty="0"/>
              <a:t>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클래스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</a:t>
            </a:r>
            <a:r>
              <a:rPr lang="ko-KR" altLang="ko-KR" dirty="0" smtClean="0"/>
              <a:t> 태그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특정 스타일을 공통으로 적용</a:t>
            </a:r>
            <a:r>
              <a:rPr lang="ko-KR" altLang="en-US" dirty="0" smtClean="0"/>
              <a:t>하고자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 이용 </a:t>
            </a:r>
            <a:r>
              <a:rPr lang="en-US" altLang="ko-KR" dirty="0" smtClean="0"/>
              <a:t>: &lt;</a:t>
            </a:r>
            <a:r>
              <a:rPr lang="ko-KR" altLang="ko-KR" dirty="0" smtClean="0"/>
              <a:t>태그이름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class=”</a:t>
            </a:r>
            <a:r>
              <a:rPr lang="ko-KR" altLang="ko-KR" dirty="0" smtClean="0">
                <a:solidFill>
                  <a:srgbClr val="FF0000"/>
                </a:solidFill>
              </a:rPr>
              <a:t>클래스이름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/>
              <a:t>&gt; … &lt;/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 smtClean="0"/>
              <a:t>클래스 선택자는 클래스이름 앞에 점</a:t>
            </a:r>
            <a:r>
              <a:rPr lang="en-US" altLang="ko-KR" dirty="0" smtClean="0"/>
              <a:t>(.)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“.</a:t>
            </a:r>
            <a:r>
              <a:rPr lang="ko-KR" altLang="ko-KR" dirty="0" smtClean="0">
                <a:solidFill>
                  <a:srgbClr val="FF0000"/>
                </a:solidFill>
              </a:rPr>
              <a:t>클래스이름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클래스에 모두 적용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	.red1 </a:t>
            </a:r>
            <a:r>
              <a:rPr lang="en-US" altLang="ko-KR" dirty="0" smtClean="0"/>
              <a:t>{color: red; font-style: italic; }  </a:t>
            </a:r>
            <a:endParaRPr lang="ko-KR" altLang="ko-KR" dirty="0" smtClean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ko-KR" dirty="0">
                <a:solidFill>
                  <a:srgbClr val="FF0000"/>
                </a:solidFill>
              </a:rPr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ko-KR" dirty="0">
                <a:solidFill>
                  <a:srgbClr val="FF0000"/>
                </a:solidFill>
              </a:rPr>
              <a:t>클래스이름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 :</a:t>
            </a:r>
            <a:r>
              <a:rPr lang="ko-KR" altLang="ko-KR" dirty="0"/>
              <a:t> 특정 태그에서 해당 클래스만 지정</a:t>
            </a:r>
            <a:endParaRPr lang="en-US" altLang="ko-KR" dirty="0"/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	strong.red1 </a:t>
            </a:r>
            <a:r>
              <a:rPr lang="en-US" altLang="ko-KR" dirty="0" smtClean="0"/>
              <a:t>{font-size: 12pt }</a:t>
            </a:r>
            <a:endParaRPr lang="ko-KR" altLang="ko-KR" dirty="0" smtClean="0"/>
          </a:p>
          <a:p>
            <a:r>
              <a:rPr lang="ko-KR" altLang="ko-KR" dirty="0"/>
              <a:t>아이디 선택자 </a:t>
            </a:r>
            <a:endParaRPr lang="en-US" altLang="ko-KR" dirty="0"/>
          </a:p>
          <a:p>
            <a:pPr lvl="1"/>
            <a:r>
              <a:rPr lang="ko-KR" altLang="en-US" dirty="0"/>
              <a:t>아이디는 </a:t>
            </a:r>
            <a:r>
              <a:rPr lang="en-US" altLang="ko-KR" dirty="0"/>
              <a:t>html </a:t>
            </a:r>
            <a:r>
              <a:rPr lang="ko-KR" altLang="ko-KR" dirty="0"/>
              <a:t>문서 내에서 한 군데에서만 지정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&lt;</a:t>
            </a:r>
            <a:r>
              <a:rPr lang="ko-KR" altLang="ko-KR" dirty="0"/>
              <a:t>태그이름 </a:t>
            </a:r>
            <a:r>
              <a:rPr lang="en-US" altLang="ko-KR" dirty="0">
                <a:solidFill>
                  <a:srgbClr val="FF0000"/>
                </a:solidFill>
              </a:rPr>
              <a:t>id=”</a:t>
            </a:r>
            <a:r>
              <a:rPr lang="ko-KR" altLang="ko-KR" dirty="0">
                <a:solidFill>
                  <a:srgbClr val="FF0000"/>
                </a:solidFill>
              </a:rPr>
              <a:t>아이디이름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en-US" altLang="ko-KR" dirty="0"/>
              <a:t>&gt; … &lt;/</a:t>
            </a:r>
            <a:r>
              <a:rPr lang="ko-KR" altLang="ko-KR" dirty="0"/>
              <a:t>태그</a:t>
            </a:r>
            <a:r>
              <a:rPr lang="en-US" altLang="ko-KR" dirty="0"/>
              <a:t>&gt;</a:t>
            </a:r>
          </a:p>
          <a:p>
            <a:pPr lvl="1"/>
            <a:r>
              <a:rPr lang="ko-KR" altLang="ko-KR" dirty="0"/>
              <a:t>해당 아이디로 설정된 태그에만 특정 스타일을 적용</a:t>
            </a:r>
            <a:endParaRPr lang="en-US" altLang="ko-KR" dirty="0"/>
          </a:p>
          <a:p>
            <a:pPr lvl="2"/>
            <a:r>
              <a:rPr lang="ko-KR" altLang="ko-KR" dirty="0"/>
              <a:t>아이디 선택자는 아이디이름 앞에 </a:t>
            </a:r>
            <a:r>
              <a:rPr lang="ko-KR" altLang="ko-KR" dirty="0" err="1"/>
              <a:t>샵</a:t>
            </a:r>
            <a:r>
              <a:rPr lang="en-US" altLang="ko-KR" dirty="0"/>
              <a:t>(#)</a:t>
            </a:r>
            <a:r>
              <a:rPr lang="ko-KR" altLang="ko-KR" dirty="0"/>
              <a:t>을 붙인다</a:t>
            </a:r>
            <a:endParaRPr lang="en-US" altLang="ko-KR" dirty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next </a:t>
            </a:r>
            <a:r>
              <a:rPr lang="en-US" altLang="ko-KR" dirty="0"/>
              <a:t>{ </a:t>
            </a:r>
            <a:r>
              <a:rPr lang="en-US" altLang="ko-KR" dirty="0" err="1"/>
              <a:t>color:blue</a:t>
            </a:r>
            <a:r>
              <a:rPr lang="en-US" altLang="ko-KR" dirty="0"/>
              <a:t>; </a:t>
            </a:r>
            <a:r>
              <a:rPr lang="en-US" altLang="ko-KR" dirty="0" err="1"/>
              <a:t>text-align:center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클래스 </a:t>
            </a:r>
            <a:r>
              <a:rPr lang="ko-KR" altLang="ko-KR" dirty="0" err="1" smtClean="0"/>
              <a:t>선택자</a:t>
            </a:r>
            <a:r>
              <a:rPr lang="ko-KR" altLang="ko-KR" dirty="0" smtClean="0"/>
              <a:t> 및 아이디 </a:t>
            </a:r>
            <a:r>
              <a:rPr lang="ko-KR" altLang="ko-KR" dirty="0" err="1" smtClean="0"/>
              <a:t>선택자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323165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 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p {font-size: 10pt}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.red1 {color: red; font-style: italic; }     </a:t>
            </a:r>
            <a:r>
              <a:rPr lang="en-US" altLang="ko-KR" sz="1400" dirty="0" smtClean="0"/>
              <a:t>/* red1 </a:t>
            </a:r>
            <a:r>
              <a:rPr lang="ko-KR" altLang="ko-KR" sz="1400" dirty="0" smtClean="0"/>
              <a:t>클래스는 빨간색 이탤릭으로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strong.red1 {font-size: 12pt }              </a:t>
            </a:r>
            <a:r>
              <a:rPr lang="en-US" altLang="ko-KR" sz="1400" dirty="0" smtClean="0"/>
              <a:t>/* strong </a:t>
            </a:r>
            <a:r>
              <a:rPr lang="ko-KR" altLang="ko-KR" sz="1400" dirty="0" err="1" smtClean="0"/>
              <a:t>요소중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red1 </a:t>
            </a:r>
            <a:r>
              <a:rPr lang="ko-KR" altLang="ko-KR" sz="1400" dirty="0" smtClean="0"/>
              <a:t>클래스는</a:t>
            </a:r>
            <a:r>
              <a:rPr lang="en-US" altLang="ko-KR" sz="1400" dirty="0" smtClean="0"/>
              <a:t> 12pt </a:t>
            </a:r>
            <a:r>
              <a:rPr lang="ko-KR" altLang="ko-KR" sz="1400" dirty="0" smtClean="0"/>
              <a:t>크기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#next { color: blue; text-align: center}   </a:t>
            </a:r>
            <a:r>
              <a:rPr lang="en-US" altLang="ko-KR" sz="1400" dirty="0" smtClean="0"/>
              <a:t>/* next </a:t>
            </a:r>
            <a:r>
              <a:rPr lang="ko-KR" altLang="ko-KR" sz="1400" dirty="0" smtClean="0"/>
              <a:t>아이디는 파란색 가운데 정렬 </a:t>
            </a:r>
            <a:r>
              <a:rPr lang="en-US" altLang="ko-KR" sz="1400" dirty="0" smtClean="0"/>
              <a:t>*/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&lt;/style&gt;  </a:t>
            </a:r>
            <a:endParaRPr lang="ko-KR" altLang="ko-KR" sz="1400" dirty="0" smtClean="0"/>
          </a:p>
          <a:p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 </a:t>
            </a:r>
            <a:r>
              <a:rPr lang="en-US" altLang="ko-KR" sz="1400" dirty="0" smtClean="0"/>
              <a:t>&lt;strong 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id="next"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r>
              <a:rPr lang="en-US" altLang="ko-KR" sz="1400" dirty="0" smtClean="0"/>
              <a:t>  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4\ex4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4653136"/>
            <a:ext cx="5121355" cy="180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가상클래스</a:t>
            </a:r>
            <a:r>
              <a:rPr lang="en-US" altLang="ko-KR" dirty="0" smtClean="0"/>
              <a:t>(pseudo class)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선택자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요소 이름 다음 콜론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뒤에</a:t>
            </a:r>
            <a:r>
              <a:rPr lang="ko-KR" altLang="ko-KR" dirty="0" smtClean="0"/>
              <a:t>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요소를 선택할 수 있는 특별한 상태를 표현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, a:link</a:t>
            </a:r>
            <a:r>
              <a:rPr lang="ko-KR" altLang="ko-KR" dirty="0" smtClean="0"/>
              <a:t>는 링크를 의미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방문한 링크는</a:t>
            </a:r>
            <a:r>
              <a:rPr lang="en-US" altLang="ko-KR" dirty="0" smtClean="0"/>
              <a:t> a:visited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예</a:t>
            </a:r>
            <a:r>
              <a:rPr lang="en-US" altLang="ko-KR" dirty="0" smtClean="0"/>
              <a:t>, :before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:after 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content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원하는 콘텐츠 추가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ko-KR" dirty="0" smtClean="0"/>
              <a:t>대표적인 가상클래스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 fontAlgn="t"/>
            <a:r>
              <a:rPr lang="ko-KR" altLang="ko-KR" dirty="0" smtClean="0"/>
              <a:t>하이퍼링크 관련</a:t>
            </a:r>
            <a:r>
              <a:rPr lang="en-US" altLang="ko-KR" dirty="0" smtClean="0"/>
              <a:t> 	:link  	:visited</a:t>
            </a:r>
            <a:endParaRPr lang="ko-KR" altLang="ko-KR" dirty="0" smtClean="0"/>
          </a:p>
          <a:p>
            <a:pPr lvl="1" fontAlgn="t"/>
            <a:r>
              <a:rPr lang="ko-KR" altLang="ko-KR" dirty="0" smtClean="0"/>
              <a:t>마우스 관련</a:t>
            </a:r>
            <a:r>
              <a:rPr lang="en-US" altLang="ko-KR" dirty="0" smtClean="0"/>
              <a:t>  	:active  	:hover	:focus</a:t>
            </a:r>
            <a:endParaRPr lang="ko-KR" altLang="ko-KR" dirty="0" smtClean="0"/>
          </a:p>
          <a:p>
            <a:pPr lvl="1" fontAlgn="t"/>
            <a:r>
              <a:rPr lang="ko-KR" altLang="ko-KR" dirty="0" smtClean="0"/>
              <a:t>콘텐츠 삽입</a:t>
            </a:r>
            <a:r>
              <a:rPr lang="en-US" altLang="ko-KR" dirty="0" smtClean="0"/>
              <a:t>  	:before  	:after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가상클래스 </a:t>
            </a:r>
            <a:r>
              <a:rPr lang="ko-KR" altLang="ko-KR" dirty="0" err="1" smtClean="0"/>
              <a:t>선택자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p {font-size:10pt}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a:link { color: blue; }    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a</a:t>
            </a:r>
            <a:r>
              <a:rPr lang="ko-KR" altLang="ko-KR" sz="1400" dirty="0" smtClean="0">
                <a:solidFill>
                  <a:schemeClr val="tx1"/>
                </a:solidFill>
              </a:rPr>
              <a:t>태그의 하이퍼링크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a:visited { color: green; }  	 </a:t>
            </a:r>
            <a:r>
              <a:rPr lang="en-US" altLang="ko-KR" sz="1400" dirty="0" smtClean="0">
                <a:solidFill>
                  <a:schemeClr val="tx1"/>
                </a:solidFill>
              </a:rPr>
              <a:t>/* </a:t>
            </a:r>
            <a:r>
              <a:rPr lang="ko-KR" altLang="ko-KR" sz="1400" dirty="0" smtClean="0">
                <a:solidFill>
                  <a:schemeClr val="tx1"/>
                </a:solidFill>
              </a:rPr>
              <a:t>방문한</a:t>
            </a:r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r>
              <a:rPr lang="ko-KR" altLang="ko-KR" sz="1400" dirty="0" smtClean="0">
                <a:solidFill>
                  <a:schemeClr val="tx1"/>
                </a:solidFill>
              </a:rPr>
              <a:t>태그의 링크</a:t>
            </a:r>
            <a:r>
              <a:rPr lang="en-US" altLang="ko-KR" sz="1400" dirty="0" smtClean="0">
                <a:solidFill>
                  <a:schemeClr val="tx1"/>
                </a:solidFill>
              </a:rPr>
              <a:t> */  </a:t>
            </a:r>
            <a:r>
              <a:rPr lang="en-US" altLang="ko-KR" sz="1400" dirty="0" smtClean="0">
                <a:solidFill>
                  <a:srgbClr val="FF0000"/>
                </a:solidFill>
              </a:rPr>
              <a:t>	 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h3:before { content: "</a:t>
            </a:r>
            <a:r>
              <a:rPr lang="ko-KR" altLang="ko-KR" sz="1400" dirty="0" smtClean="0">
                <a:solidFill>
                  <a:srgbClr val="FF0000"/>
                </a:solidFill>
              </a:rPr>
              <a:t>◆</a:t>
            </a:r>
            <a:r>
              <a:rPr lang="en-US" altLang="ko-KR" sz="1400" dirty="0" smtClean="0">
                <a:solidFill>
                  <a:srgbClr val="FF0000"/>
                </a:solidFill>
              </a:rPr>
              <a:t>"; color: blue }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h3</a:t>
            </a:r>
            <a:r>
              <a:rPr lang="ko-KR" altLang="ko-KR" sz="1400" dirty="0" smtClean="0">
                <a:solidFill>
                  <a:schemeClr val="tx1"/>
                </a:solidFill>
              </a:rPr>
              <a:t>요소의 앞에 파란색 ◆문자 삽입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h3:after { content: " (</a:t>
            </a:r>
            <a:r>
              <a:rPr lang="ko-KR" altLang="ko-KR" sz="1400" dirty="0" smtClean="0">
                <a:solidFill>
                  <a:srgbClr val="FF0000"/>
                </a:solidFill>
              </a:rPr>
              <a:t>ⓒ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 }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h3</a:t>
            </a:r>
            <a:r>
              <a:rPr lang="ko-KR" altLang="ko-KR" sz="1400" dirty="0" smtClean="0">
                <a:solidFill>
                  <a:schemeClr val="tx1"/>
                </a:solidFill>
              </a:rPr>
              <a:t>요소의 뒤에 콘텐츠 삽입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/>
              <a:t>     &lt;/style&gt;</a:t>
            </a:r>
          </a:p>
          <a:p>
            <a:r>
              <a:rPr lang="en-US" altLang="ko-KR" sz="1400" dirty="0" smtClean="0"/>
              <a:t>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</a:t>
            </a:r>
            <a:r>
              <a:rPr lang="en-US" altLang="ko-KR" sz="1400" b="1" dirty="0" smtClean="0"/>
              <a:t>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err="1" smtClean="0"/>
              <a:t>선택자에</a:t>
            </a:r>
            <a:r>
              <a:rPr lang="ko-KR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="http://www.w3c.org"&gt;</a:t>
            </a:r>
            <a:r>
              <a:rPr lang="ko-KR" altLang="ko-KR" sz="1400" dirty="0" smtClean="0">
                <a:solidFill>
                  <a:srgbClr val="FF0000"/>
                </a:solidFill>
              </a:rPr>
              <a:t>가상클래스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ko-KR" altLang="ko-KR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="http://mm.sm.ac.kr"&gt;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선택자</a:t>
            </a:r>
            <a:r>
              <a:rPr lang="ko-KR" altLang="ko-KR" sz="1400" dirty="0" smtClean="0">
                <a:solidFill>
                  <a:srgbClr val="FF0000"/>
                </a:solidFill>
              </a:rPr>
              <a:t> 조합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ko-KR" altLang="ko-KR" sz="1400" dirty="0" smtClean="0"/>
              <a:t>을 적용하여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4\ex4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13" y="4725144"/>
            <a:ext cx="5121355" cy="1722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4.1 CSS3 </a:t>
            </a:r>
            <a:r>
              <a:rPr lang="ko-KR" altLang="en-US" smtClean="0"/>
              <a:t>시작하기  </a:t>
            </a:r>
          </a:p>
          <a:p>
            <a:r>
              <a:rPr lang="en-US" altLang="ko-KR" smtClean="0"/>
              <a:t>4.2 CSS </a:t>
            </a:r>
            <a:r>
              <a:rPr lang="ko-KR" altLang="en-US" smtClean="0"/>
              <a:t>기본 사용법  </a:t>
            </a:r>
          </a:p>
          <a:p>
            <a:r>
              <a:rPr lang="en-US" altLang="ko-KR" smtClean="0"/>
              <a:t>4.3 </a:t>
            </a:r>
            <a:r>
              <a:rPr lang="ko-KR" altLang="en-US" smtClean="0"/>
              <a:t>문자와 색상 지정하기 </a:t>
            </a:r>
          </a:p>
          <a:p>
            <a:r>
              <a:rPr lang="en-US" altLang="ko-KR" smtClean="0"/>
              <a:t>4.4 </a:t>
            </a:r>
            <a:r>
              <a:rPr lang="ko-KR" altLang="en-US" smtClean="0"/>
              <a:t>목록과 표 장식하기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309176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4.3.1 </a:t>
            </a:r>
            <a:r>
              <a:rPr lang="ko-KR" altLang="en-US" dirty="0" smtClean="0"/>
              <a:t>폰트의 </a:t>
            </a:r>
            <a:r>
              <a:rPr lang="ko-KR" altLang="en-US" dirty="0"/>
              <a:t>지정</a:t>
            </a:r>
          </a:p>
          <a:p>
            <a:r>
              <a:rPr altLang="ko-KR" dirty="0" smtClean="0"/>
              <a:t>4.3.2 </a:t>
            </a:r>
            <a:r>
              <a:rPr lang="ko-KR" altLang="en-US" dirty="0" smtClean="0"/>
              <a:t>문자의 </a:t>
            </a:r>
            <a:r>
              <a:rPr lang="ko-KR" altLang="en-US" dirty="0"/>
              <a:t>조정</a:t>
            </a:r>
          </a:p>
          <a:p>
            <a:r>
              <a:rPr altLang="ko-KR" dirty="0" smtClean="0"/>
              <a:t>4.3.3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배경의 </a:t>
            </a:r>
            <a:r>
              <a:rPr lang="ko-KR" altLang="en-US" dirty="0"/>
              <a:t>지정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4.3 </a:t>
            </a:r>
            <a:r>
              <a:rPr lang="ko-KR" altLang="en-US" dirty="0" smtClean="0"/>
              <a:t>문자와 </a:t>
            </a:r>
            <a:r>
              <a:rPr lang="ko-KR" altLang="en-US" dirty="0"/>
              <a:t>색상 지정하기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폰트</a:t>
            </a:r>
            <a:r>
              <a:rPr lang="en-US" altLang="ko-KR" dirty="0" smtClean="0"/>
              <a:t>(Font)</a:t>
            </a:r>
            <a:r>
              <a:rPr lang="ko-KR" altLang="ko-KR" dirty="0" smtClean="0"/>
              <a:t>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스타일 관련 태그의 사용</a:t>
            </a:r>
          </a:p>
          <a:p>
            <a:pPr lvl="1"/>
            <a:r>
              <a:rPr lang="en-US" altLang="ko-KR" dirty="0" smtClean="0"/>
              <a:t>HTML5</a:t>
            </a:r>
            <a:r>
              <a:rPr lang="ko-KR" altLang="ko-KR" dirty="0" smtClean="0"/>
              <a:t>에서는 내용과 스타일을 분리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&lt;font&gt;, &lt;b&gt;,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&lt;u&gt; </a:t>
            </a:r>
            <a:r>
              <a:rPr lang="ko-KR" altLang="ko-KR" dirty="0" smtClean="0"/>
              <a:t>등 출력스타일 지정 태그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사용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비권장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본문에서는 구조나 의미 위주의 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</a:t>
            </a:r>
            <a:r>
              <a:rPr lang="ko-KR" altLang="ko-KR" dirty="0" smtClean="0"/>
              <a:t>용</a:t>
            </a:r>
            <a:r>
              <a:rPr lang="en-US" altLang="ko-KR" dirty="0" smtClean="0"/>
              <a:t>, </a:t>
            </a:r>
            <a:r>
              <a:rPr lang="ko-KR" altLang="ko-KR" dirty="0" smtClean="0"/>
              <a:t>출력 스타일은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 </a:t>
            </a:r>
            <a:r>
              <a:rPr lang="ko-KR" altLang="ko-KR" dirty="0" smtClean="0"/>
              <a:t>속성을 이용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선택된 요소에 대해 글꼴 지정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글자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폰트 굵기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기울임 등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 p {font-family: "</a:t>
            </a:r>
            <a:r>
              <a:rPr lang="ko-KR" altLang="ko-KR" dirty="0" err="1" smtClean="0"/>
              <a:t>맑은고딕</a:t>
            </a:r>
            <a:r>
              <a:rPr lang="en-US" altLang="ko-KR" dirty="0" smtClean="0"/>
              <a:t>", “</a:t>
            </a:r>
            <a:r>
              <a:rPr lang="ko-KR" altLang="ko-KR" dirty="0" smtClean="0"/>
              <a:t>돋움</a:t>
            </a:r>
            <a:r>
              <a:rPr lang="en-US" altLang="ko-KR" dirty="0" smtClean="0"/>
              <a:t>”, san-serif; font-size: 10pt; }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	       strong { font-weight: bold; font-style: italic; }</a:t>
            </a:r>
            <a:endParaRPr lang="ko-KR" altLang="ko-KR" dirty="0" smtClean="0"/>
          </a:p>
          <a:p>
            <a:r>
              <a:rPr lang="ko-KR" altLang="ko-KR" dirty="0"/>
              <a:t>폰트관련</a:t>
            </a:r>
            <a:r>
              <a:rPr lang="en-US" altLang="ko-KR" dirty="0"/>
              <a:t> CSS </a:t>
            </a:r>
            <a:r>
              <a:rPr lang="ko-KR" altLang="ko-KR" dirty="0"/>
              <a:t>속성</a:t>
            </a:r>
            <a:endParaRPr lang="en-US" altLang="ko-KR" dirty="0"/>
          </a:p>
          <a:p>
            <a:pPr lvl="2"/>
            <a:r>
              <a:rPr lang="en-US" altLang="ko-KR" dirty="0" smtClean="0"/>
              <a:t>font-family,    </a:t>
            </a:r>
          </a:p>
          <a:p>
            <a:pPr lvl="2"/>
            <a:r>
              <a:rPr lang="en-US" altLang="ko-KR" dirty="0" smtClean="0"/>
              <a:t>font-size  </a:t>
            </a:r>
            <a:r>
              <a:rPr lang="en-US" altLang="ko-KR" dirty="0"/>
              <a:t>(</a:t>
            </a:r>
            <a:r>
              <a:rPr lang="ko-KR" altLang="en-US" dirty="0" err="1"/>
              <a:t>길이값</a:t>
            </a:r>
            <a:r>
              <a:rPr lang="en-US" altLang="ko-KR" dirty="0"/>
              <a:t>: 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dirty="0" err="1"/>
              <a:t>px</a:t>
            </a:r>
            <a:r>
              <a:rPr lang="en-US" altLang="ko-KR" dirty="0"/>
              <a:t>, </a:t>
            </a:r>
            <a:r>
              <a:rPr lang="en-US" altLang="ko-KR" dirty="0" smtClean="0"/>
              <a:t>%), </a:t>
            </a:r>
          </a:p>
          <a:p>
            <a:pPr lvl="2"/>
            <a:r>
              <a:rPr lang="en-US" altLang="ko-KR" dirty="0" smtClean="0"/>
              <a:t>font-weight,   </a:t>
            </a:r>
          </a:p>
          <a:p>
            <a:pPr lvl="2"/>
            <a:r>
              <a:rPr lang="en-US" altLang="ko-KR" dirty="0" smtClean="0"/>
              <a:t>font-style</a:t>
            </a:r>
            <a:endParaRPr lang="en-US" altLang="ko-KR" dirty="0"/>
          </a:p>
          <a:p>
            <a:pPr lvl="2"/>
            <a:r>
              <a:rPr lang="en-US" altLang="ko-KR" dirty="0" smtClean="0"/>
              <a:t>font-variant </a:t>
            </a:r>
            <a:r>
              <a:rPr lang="en-US" altLang="ko-KR" dirty="0"/>
              <a:t>: {normal, small-caps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폰트 지정 예제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5394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h3 { font-family:"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맑은고딕</a:t>
            </a:r>
            <a:r>
              <a:rPr lang="en-US" altLang="ko-KR" sz="1400" dirty="0" smtClean="0">
                <a:solidFill>
                  <a:srgbClr val="FF0000"/>
                </a:solidFill>
              </a:rPr>
              <a:t>" "</a:t>
            </a:r>
            <a:r>
              <a:rPr lang="ko-KR" altLang="ko-KR" sz="1400" dirty="0" smtClean="0">
                <a:solidFill>
                  <a:srgbClr val="FF0000"/>
                </a:solidFill>
              </a:rPr>
              <a:t>돋움</a:t>
            </a:r>
            <a:r>
              <a:rPr lang="en-US" altLang="ko-KR" sz="1400" dirty="0" smtClean="0">
                <a:solidFill>
                  <a:srgbClr val="FF0000"/>
                </a:solidFill>
              </a:rPr>
              <a:t>" san-serif; color: red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h3:after { content: " (©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 10pt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p { font-family:"Times New Roman" "</a:t>
            </a:r>
            <a:r>
              <a:rPr lang="ko-KR" altLang="ko-KR" sz="1400" dirty="0" smtClean="0">
                <a:solidFill>
                  <a:srgbClr val="FF0000"/>
                </a:solidFill>
              </a:rPr>
              <a:t>돋움</a:t>
            </a:r>
            <a:r>
              <a:rPr lang="en-US" altLang="ko-KR" sz="1400" dirty="0" smtClean="0">
                <a:solidFill>
                  <a:srgbClr val="FF0000"/>
                </a:solidFill>
              </a:rPr>
              <a:t>" serif; line-height: 10pt}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#x-small { font-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size:x</a:t>
            </a:r>
            <a:r>
              <a:rPr lang="en-US" altLang="ko-KR" sz="1400" dirty="0" smtClean="0">
                <a:solidFill>
                  <a:srgbClr val="FF0000"/>
                </a:solidFill>
              </a:rPr>
              <a:t>-small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             /* 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#v-normal { font-variant: v-normal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#small-caps { font-variant: small-caps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&lt;h3&gt;CSS </a:t>
            </a:r>
            <a:r>
              <a:rPr lang="ko-KR" altLang="ko-KR" sz="1400" dirty="0" smtClean="0"/>
              <a:t>폰트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&lt;p&gt;font-size : &lt;span id="x-small"&gt;x-small&lt;/span&gt;, &lt;span id="small"&gt;small&lt;/span&gt;,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&lt;span id="medium"&gt; medium &lt;/span&gt;, &lt;span id="pt12"&gt; 12pt &lt;/span&gt;,    &lt;!--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--&gt;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&lt;p&gt;font-variant :  &lt;span id="v-normal"&gt; CSS normal ,  &lt;/span&gt; &lt;span id="small-caps"&gt; CSS small-caps ,  &lt;/span&gt; 		 </a:t>
            </a:r>
            <a:endParaRPr lang="ko-KR" altLang="ko-KR" sz="1400" dirty="0" smtClean="0"/>
          </a:p>
          <a:p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653136"/>
            <a:ext cx="4907144" cy="19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문자</a:t>
            </a:r>
            <a:r>
              <a:rPr lang="en-US" altLang="ko-KR" dirty="0" smtClean="0"/>
              <a:t>(Text)</a:t>
            </a:r>
            <a:r>
              <a:rPr lang="ko-KR" altLang="ko-KR" dirty="0" smtClean="0"/>
              <a:t>의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문자 관련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속성</a:t>
            </a:r>
          </a:p>
          <a:p>
            <a:pPr lvl="1"/>
            <a:r>
              <a:rPr lang="ko-KR" altLang="ko-KR" dirty="0" smtClean="0"/>
              <a:t>단락 </a:t>
            </a:r>
            <a:r>
              <a:rPr lang="ko-KR" altLang="ko-KR" dirty="0" err="1" smtClean="0"/>
              <a:t>줄맞추기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문자</a:t>
            </a:r>
            <a:r>
              <a:rPr lang="en-US" altLang="ko-KR" dirty="0" smtClean="0"/>
              <a:t>/</a:t>
            </a:r>
            <a:r>
              <a:rPr lang="ko-KR" altLang="ko-KR" dirty="0" smtClean="0"/>
              <a:t>줄 간격</a:t>
            </a:r>
            <a:r>
              <a:rPr lang="en-US" altLang="ko-KR" dirty="0" smtClean="0"/>
              <a:t>, </a:t>
            </a:r>
            <a:r>
              <a:rPr lang="ko-KR" altLang="ko-KR" dirty="0" smtClean="0"/>
              <a:t>들여쓰기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밑줄 등 다양한 문자 장식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text-align </a:t>
            </a:r>
            <a:endParaRPr lang="en-US" altLang="ko-KR" dirty="0"/>
          </a:p>
          <a:p>
            <a:pPr lvl="2"/>
            <a:r>
              <a:rPr lang="en-US" altLang="ko-KR" dirty="0" smtClean="0"/>
              <a:t>letter-spacing </a:t>
            </a:r>
          </a:p>
          <a:p>
            <a:pPr lvl="2"/>
            <a:r>
              <a:rPr lang="en-US" altLang="ko-KR" dirty="0" smtClean="0"/>
              <a:t>word-spacing</a:t>
            </a:r>
          </a:p>
          <a:p>
            <a:pPr lvl="2"/>
            <a:r>
              <a:rPr lang="en-US" altLang="ko-KR" dirty="0" smtClean="0"/>
              <a:t>vertical-align </a:t>
            </a:r>
          </a:p>
          <a:p>
            <a:pPr lvl="2"/>
            <a:r>
              <a:rPr lang="en-US" altLang="ko-KR" dirty="0" smtClean="0"/>
              <a:t>line-height</a:t>
            </a:r>
          </a:p>
          <a:p>
            <a:pPr lvl="2"/>
            <a:r>
              <a:rPr lang="en-US" altLang="ko-KR" dirty="0" smtClean="0"/>
              <a:t>text-indent </a:t>
            </a:r>
          </a:p>
          <a:p>
            <a:pPr lvl="2" fontAlgn="t" latinLnBrk="0"/>
            <a:r>
              <a:rPr lang="en-US" altLang="ko-KR" dirty="0" smtClean="0"/>
              <a:t>text-decoration : { none</a:t>
            </a:r>
            <a:r>
              <a:rPr lang="en-US" altLang="ko-KR" dirty="0"/>
              <a:t>, underline, </a:t>
            </a:r>
            <a:r>
              <a:rPr lang="en-US" altLang="ko-KR" dirty="0" err="1"/>
              <a:t>overline</a:t>
            </a:r>
            <a:r>
              <a:rPr lang="en-US" altLang="ko-KR" dirty="0"/>
              <a:t>, </a:t>
            </a:r>
            <a:r>
              <a:rPr lang="en-US" altLang="ko-KR" dirty="0" smtClean="0"/>
              <a:t>line-through</a:t>
            </a:r>
            <a:r>
              <a:rPr lang="en-US" altLang="ko-KR" dirty="0"/>
              <a:t>, </a:t>
            </a:r>
            <a:r>
              <a:rPr lang="en-US" altLang="ko-KR" dirty="0" smtClean="0"/>
              <a:t>blink</a:t>
            </a:r>
            <a:r>
              <a:rPr lang="en-US" altLang="ko-KR" kern="100" dirty="0"/>
              <a:t>}</a:t>
            </a:r>
            <a:endParaRPr lang="ko-KR" altLang="ko-KR" dirty="0" smtClean="0"/>
          </a:p>
          <a:p>
            <a:pPr lvl="2" fontAlgn="t" latinLnBrk="0"/>
            <a:r>
              <a:rPr lang="en-US" altLang="ko-KR" dirty="0" smtClean="0"/>
              <a:t>text-transform : { capitalize</a:t>
            </a:r>
            <a:r>
              <a:rPr lang="en-US" altLang="ko-KR" dirty="0"/>
              <a:t>, uppercase, lowercase</a:t>
            </a:r>
            <a:r>
              <a:rPr lang="en-US" altLang="ko-KR" kern="100" dirty="0" smtClean="0"/>
              <a:t> }</a:t>
            </a:r>
            <a:endParaRPr lang="ko-KR" altLang="ko-KR" kern="100" dirty="0" smtClean="0">
              <a:latin typeface="맑은 고딕"/>
            </a:endParaRPr>
          </a:p>
          <a:p>
            <a:pPr lvl="2" fontAlgn="t" latinLnBrk="0"/>
            <a:r>
              <a:rPr lang="en-US" altLang="ko-KR" dirty="0" smtClean="0"/>
              <a:t>text-shadow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1187624" y="5517232"/>
            <a:ext cx="7344816" cy="648072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길이값</a:t>
            </a:r>
            <a:r>
              <a:rPr lang="en-US" altLang="ko-KR" sz="1400" dirty="0" smtClean="0"/>
              <a:t>&gt; : cm, mm, in,  pc(</a:t>
            </a:r>
            <a:r>
              <a:rPr lang="ko-KR" altLang="ko-KR" sz="1400" dirty="0" err="1" smtClean="0"/>
              <a:t>파이카</a:t>
            </a:r>
            <a:r>
              <a:rPr lang="en-US" altLang="ko-KR" sz="1400" dirty="0" smtClean="0"/>
              <a:t>) , pt(</a:t>
            </a:r>
            <a:r>
              <a:rPr lang="ko-KR" altLang="ko-KR" sz="1400" dirty="0" smtClean="0"/>
              <a:t>포인트</a:t>
            </a:r>
            <a:r>
              <a:rPr lang="en-US" altLang="ko-KR" sz="1400" dirty="0" smtClean="0"/>
              <a:t>) , </a:t>
            </a:r>
            <a:r>
              <a:rPr lang="en-US" altLang="ko-KR" sz="1400" dirty="0" err="1" smtClean="0"/>
              <a:t>em</a:t>
            </a:r>
            <a:r>
              <a:rPr lang="en-US" altLang="ko-KR" sz="1400" dirty="0"/>
              <a:t>,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ex,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픽셀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백분율</a:t>
            </a:r>
            <a:r>
              <a:rPr lang="en-US" altLang="ko-KR" sz="1400" dirty="0" smtClean="0"/>
              <a:t>&gt; : %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문자 조정 예제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 {font-family:"</a:t>
            </a:r>
            <a:r>
              <a:rPr lang="ko-KR" altLang="ko-KR" sz="1400" dirty="0" err="1" smtClean="0"/>
              <a:t>맑은고딕</a:t>
            </a:r>
            <a:r>
              <a:rPr lang="en-US" altLang="ko-KR" sz="1400" dirty="0" smtClean="0"/>
              <a:t>" san-serif; </a:t>
            </a:r>
            <a:r>
              <a:rPr lang="en-US" altLang="ko-KR" sz="1400" dirty="0" err="1" smtClean="0"/>
              <a:t>color:red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text-shadow:3px 3px 4px grey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h3:after { content: " (©</a:t>
            </a:r>
            <a:r>
              <a:rPr lang="en-US" altLang="ko-KR" sz="1400" dirty="0" err="1" smtClean="0"/>
              <a:t>sblim</a:t>
            </a:r>
            <a:r>
              <a:rPr lang="en-US" altLang="ko-KR" sz="1400" dirty="0" smtClean="0"/>
              <a:t>)"; font-size:10pt; </a:t>
            </a:r>
            <a:r>
              <a:rPr lang="en-US" altLang="ko-KR" sz="1400" dirty="0" smtClean="0">
                <a:solidFill>
                  <a:srgbClr val="FF0000"/>
                </a:solidFill>
              </a:rPr>
              <a:t>text-shadow: 1px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1px</a:t>
            </a:r>
            <a:r>
              <a:rPr lang="en-US" altLang="ko-KR" sz="1400" dirty="0" smtClean="0">
                <a:solidFill>
                  <a:srgbClr val="FF0000"/>
                </a:solidFill>
              </a:rPr>
              <a:t> 12px green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p { font-family:"Times New Roman" "</a:t>
            </a:r>
            <a:r>
              <a:rPr lang="ko-KR" altLang="ko-KR" sz="1400" dirty="0" smtClean="0"/>
              <a:t>돋움</a:t>
            </a:r>
            <a:r>
              <a:rPr lang="en-US" altLang="ko-KR" sz="1400" dirty="0" smtClean="0"/>
              <a:t>" serif; </a:t>
            </a:r>
            <a:r>
              <a:rPr lang="en-US" altLang="ko-KR" sz="1400" dirty="0" smtClean="0">
                <a:solidFill>
                  <a:srgbClr val="FF0000"/>
                </a:solidFill>
              </a:rPr>
              <a:t>line-height: 10pt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#first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letter-spacing: 2pt; word-spacing: 8pt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#second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text-indent:2em; letter-spacing:-2pt; word-spacing:2pt}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#third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align:right</a:t>
            </a:r>
            <a:r>
              <a:rPr lang="en-US" altLang="ko-KR" sz="1400" dirty="0" smtClean="0">
                <a:solidFill>
                  <a:srgbClr val="FF0000"/>
                </a:solidFill>
              </a:rPr>
              <a:t>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#fourth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align:center</a:t>
            </a:r>
            <a:r>
              <a:rPr lang="en-US" altLang="ko-KR" sz="1400" dirty="0" smtClean="0">
                <a:solidFill>
                  <a:srgbClr val="FF0000"/>
                </a:solidFill>
              </a:rPr>
              <a:t>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   /* 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#cap { text-transform: capitalize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#upper { text-transform: uppercase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#lower { text-transform: lowercase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&lt;h3&gt;&lt;strong&gt;CSS&lt;/strong&gt; </a:t>
            </a:r>
            <a:r>
              <a:rPr lang="ko-KR" altLang="ko-KR" sz="1400" dirty="0" smtClean="0"/>
              <a:t>문자관련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id="first"&gt;</a:t>
            </a:r>
            <a:r>
              <a:rPr lang="ko-KR" altLang="ko-KR" sz="1400" dirty="0" smtClean="0"/>
              <a:t>왼쪽정렬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문자간격</a:t>
            </a:r>
            <a:r>
              <a:rPr lang="en-US" altLang="ko-KR" sz="1400" dirty="0" smtClean="0"/>
              <a:t> 3pt, </a:t>
            </a:r>
            <a:r>
              <a:rPr lang="ko-KR" altLang="ko-KR" sz="1400" dirty="0" smtClean="0"/>
              <a:t>단어간격</a:t>
            </a:r>
            <a:r>
              <a:rPr lang="en-US" altLang="ko-KR" sz="1400" dirty="0" smtClean="0"/>
              <a:t> 8pt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id="second"&gt;</a:t>
            </a:r>
            <a:r>
              <a:rPr lang="ko-KR" altLang="ko-KR" sz="1400" dirty="0" smtClean="0"/>
              <a:t>왼쪽정렬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들여쓰기</a:t>
            </a:r>
            <a:r>
              <a:rPr lang="en-US" altLang="ko-KR" sz="1400" dirty="0" smtClean="0"/>
              <a:t> 2</a:t>
            </a:r>
            <a:r>
              <a:rPr lang="ko-KR" altLang="ko-KR" sz="1400" dirty="0" smtClean="0"/>
              <a:t>글자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문자간격</a:t>
            </a:r>
            <a:r>
              <a:rPr lang="en-US" altLang="ko-KR" sz="1400" dirty="0" smtClean="0"/>
              <a:t> -2pt, </a:t>
            </a:r>
            <a:r>
              <a:rPr lang="ko-KR" altLang="ko-KR" sz="1400" dirty="0" smtClean="0"/>
              <a:t>단어간격</a:t>
            </a:r>
            <a:r>
              <a:rPr lang="en-US" altLang="ko-KR" sz="1400" dirty="0" smtClean="0"/>
              <a:t> 2pt &lt;/p&gt;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id="third"&gt;</a:t>
            </a:r>
            <a:r>
              <a:rPr lang="ko-KR" altLang="ko-KR" sz="1400" dirty="0" smtClean="0"/>
              <a:t>오른쪽정렬</a:t>
            </a:r>
            <a:r>
              <a:rPr lang="en-US" altLang="ko-KR" sz="1400" dirty="0" smtClean="0"/>
              <a:t>, text-decoration : &lt;span id="under"&gt; underline &lt;/span&gt;,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&lt;span id="over"&gt; </a:t>
            </a:r>
            <a:r>
              <a:rPr lang="en-US" altLang="ko-KR" sz="1400" dirty="0" err="1" smtClean="0"/>
              <a:t>overline</a:t>
            </a:r>
            <a:r>
              <a:rPr lang="en-US" altLang="ko-KR" sz="1400" dirty="0" smtClean="0"/>
              <a:t> &lt;/span&gt;, &lt;span id="thru"&gt; line-through &lt;/span&gt;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id="fourth"&gt;</a:t>
            </a:r>
            <a:r>
              <a:rPr lang="ko-KR" altLang="ko-KR" sz="1400" dirty="0" smtClean="0"/>
              <a:t>가운데정렬</a:t>
            </a:r>
            <a:r>
              <a:rPr lang="en-US" altLang="ko-KR" sz="1400" dirty="0" smtClean="0"/>
              <a:t>, text-transform : &lt;span id="cap"&gt; capitalize &lt;/span&gt;,  </a:t>
            </a:r>
            <a:endParaRPr lang="ko-KR" altLang="ko-KR" sz="1400" dirty="0" smtClean="0"/>
          </a:p>
          <a:p>
            <a:r>
              <a:rPr lang="en-US" altLang="ko-KR" sz="1400" dirty="0" smtClean="0"/>
              <a:t>	&lt;span id="upper"&gt; uppercase &lt;/span&gt; , &lt;span id="lower"&gt; Lowercase &lt;/span&gt;&lt;/p&gt;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8" name="그림 7" descr="Q:\webclass.me\html5_2e\ch04\ex41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781" y="2976763"/>
            <a:ext cx="4383715" cy="174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색상</a:t>
            </a:r>
            <a:r>
              <a:rPr lang="en-US" altLang="ko-KR" dirty="0" smtClean="0"/>
              <a:t>(Color) </a:t>
            </a:r>
            <a:r>
              <a:rPr lang="ko-KR" altLang="ko-KR" dirty="0" smtClean="0"/>
              <a:t>및 배경</a:t>
            </a:r>
            <a:r>
              <a:rPr lang="en-US" altLang="ko-KR" dirty="0" smtClean="0"/>
              <a:t>(Background</a:t>
            </a:r>
            <a:r>
              <a:rPr lang="en-US" altLang="ko-KR" dirty="0" smtClean="0"/>
              <a:t>)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색상의 표현</a:t>
            </a:r>
            <a:r>
              <a:rPr lang="en-US" altLang="ko-KR" dirty="0" smtClean="0"/>
              <a:t> : RGB 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RGBA </a:t>
            </a:r>
            <a:r>
              <a:rPr lang="ko-KR" altLang="ko-KR" dirty="0" smtClean="0"/>
              <a:t>모델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화면의 각 점</a:t>
            </a:r>
            <a:r>
              <a:rPr lang="en-US" altLang="ko-KR" dirty="0" smtClean="0"/>
              <a:t>(</a:t>
            </a:r>
            <a:r>
              <a:rPr lang="ko-KR" altLang="ko-KR" dirty="0" smtClean="0"/>
              <a:t>픽셀</a:t>
            </a:r>
            <a:r>
              <a:rPr lang="en-US" altLang="ko-KR" dirty="0" smtClean="0"/>
              <a:t>)</a:t>
            </a:r>
            <a:r>
              <a:rPr lang="ko-KR" altLang="ko-KR" dirty="0" smtClean="0"/>
              <a:t>은 </a:t>
            </a:r>
            <a:r>
              <a:rPr lang="en-US" altLang="ko-KR" dirty="0" smtClean="0"/>
              <a:t>3</a:t>
            </a:r>
            <a:r>
              <a:rPr lang="ko-KR" altLang="ko-KR" dirty="0" smtClean="0"/>
              <a:t>바이트 혹은</a:t>
            </a:r>
            <a:r>
              <a:rPr lang="en-US" altLang="ko-KR" dirty="0" smtClean="0"/>
              <a:t> 4</a:t>
            </a:r>
            <a:r>
              <a:rPr lang="ko-KR" altLang="ko-KR" dirty="0" smtClean="0"/>
              <a:t>바이트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각각</a:t>
            </a:r>
            <a:r>
              <a:rPr lang="en-US" altLang="ko-KR" dirty="0" smtClean="0"/>
              <a:t> 1 </a:t>
            </a:r>
            <a:r>
              <a:rPr lang="ko-KR" altLang="ko-KR" dirty="0" smtClean="0"/>
              <a:t>바이트씩</a:t>
            </a:r>
            <a:r>
              <a:rPr lang="en-US" altLang="ko-KR" dirty="0" smtClean="0"/>
              <a:t> RGB(Red, Green, Blue) </a:t>
            </a:r>
            <a:r>
              <a:rPr lang="ko-KR" altLang="ko-KR" dirty="0" err="1" smtClean="0"/>
              <a:t>색상값</a:t>
            </a:r>
            <a:r>
              <a:rPr lang="en-US" altLang="ko-KR" dirty="0" smtClean="0"/>
              <a:t> : 0~255</a:t>
            </a:r>
            <a:r>
              <a:rPr lang="ko-KR" altLang="ko-KR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RGBA </a:t>
            </a:r>
            <a:r>
              <a:rPr lang="ko-KR" altLang="ko-KR" dirty="0" smtClean="0"/>
              <a:t>모델의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</a:t>
            </a:r>
            <a:r>
              <a:rPr lang="ko-KR" altLang="ko-KR" dirty="0" smtClean="0"/>
              <a:t>바이트는 투명색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 등 특수용도 사용</a:t>
            </a:r>
            <a:endParaRPr lang="en-US" altLang="ko-KR" dirty="0" smtClean="0"/>
          </a:p>
          <a:p>
            <a:r>
              <a:rPr lang="ko-KR" altLang="ko-KR" dirty="0" smtClean="0"/>
              <a:t>색상 값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ko-KR" dirty="0" smtClean="0"/>
              <a:t>진수 표현</a:t>
            </a:r>
            <a:r>
              <a:rPr lang="en-US" altLang="ko-KR" dirty="0" smtClean="0"/>
              <a:t>:   #RRGGBB            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#ff0000, #080800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표현 함수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(R, G, B)   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(255, 0, 0),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(128, 128, 0)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백분율 표현 함수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(R%, B%, G%)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(50%, 50%, 0%),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키워드 표현</a:t>
            </a:r>
            <a:r>
              <a:rPr lang="en-US" altLang="ko-KR" dirty="0" smtClean="0"/>
              <a:t>: 	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투명색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transparent</a:t>
            </a:r>
            <a:r>
              <a:rPr lang="ko-KR" altLang="ko-KR" dirty="0" smtClean="0"/>
              <a:t>라는 키워드로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/>
              <a:t>[</a:t>
            </a:r>
            <a:r>
              <a:rPr lang="ko-KR" altLang="ko-KR" dirty="0"/>
              <a:t>표</a:t>
            </a:r>
            <a:r>
              <a:rPr lang="en-US" altLang="ko-KR" dirty="0"/>
              <a:t> 4-4] </a:t>
            </a:r>
            <a:r>
              <a:rPr lang="ko-KR" altLang="ko-KR" dirty="0"/>
              <a:t>참조</a:t>
            </a:r>
            <a:r>
              <a:rPr lang="en-US" altLang="ko-KR" dirty="0"/>
              <a:t>	</a:t>
            </a:r>
            <a:r>
              <a:rPr lang="ko-KR" altLang="ko-KR" dirty="0"/>
              <a:t>예</a:t>
            </a:r>
            <a:r>
              <a:rPr lang="en-US" altLang="ko-KR" dirty="0"/>
              <a:t>) red, </a:t>
            </a:r>
            <a:r>
              <a:rPr lang="en-US" altLang="ko-KR" dirty="0" smtClean="0"/>
              <a:t>lime, blue, yellow, aqua, fuchsia, …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색상</a:t>
            </a:r>
            <a:r>
              <a:rPr lang="en-US" altLang="ko-KR" dirty="0"/>
              <a:t>(Color) </a:t>
            </a:r>
            <a:r>
              <a:rPr lang="ko-KR" altLang="ko-KR" dirty="0"/>
              <a:t>및 배경</a:t>
            </a:r>
            <a:r>
              <a:rPr lang="en-US" altLang="ko-KR" dirty="0"/>
              <a:t>(Background</a:t>
            </a:r>
            <a:r>
              <a:rPr lang="en-US" altLang="ko-KR" dirty="0" smtClean="0"/>
              <a:t>)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배경 관련 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영역에 배경색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이미지를 </a:t>
            </a:r>
            <a:r>
              <a:rPr lang="ko-KR" altLang="en-US" dirty="0" smtClean="0"/>
              <a:t>배경으로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background-color	</a:t>
            </a:r>
          </a:p>
          <a:p>
            <a:pPr lvl="2"/>
            <a:r>
              <a:rPr lang="en-US" altLang="ko-KR" dirty="0" smtClean="0"/>
              <a:t>background-image : url(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background-repeat </a:t>
            </a:r>
          </a:p>
          <a:p>
            <a:pPr lvl="2"/>
            <a:r>
              <a:rPr lang="en-US" altLang="ko-KR" dirty="0" smtClean="0"/>
              <a:t>background-attachment : </a:t>
            </a:r>
            <a:r>
              <a:rPr lang="en-US" altLang="ko-KR" dirty="0"/>
              <a:t>scroll, </a:t>
            </a:r>
            <a:r>
              <a:rPr lang="en-US" altLang="ko-KR" dirty="0" smtClean="0"/>
              <a:t>fixed</a:t>
            </a:r>
          </a:p>
          <a:p>
            <a:pPr lvl="2"/>
            <a:r>
              <a:rPr lang="en-US" altLang="ko-KR" dirty="0" smtClean="0"/>
              <a:t>background-position </a:t>
            </a:r>
          </a:p>
          <a:p>
            <a:pPr lvl="2"/>
            <a:r>
              <a:rPr lang="en-US" altLang="ko-KR" dirty="0" smtClean="0"/>
              <a:t>background (shorthand)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배경 지정 예제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 { color: red; background-color: #90ff90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h3:after { content: " (©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font-size:10pt; background-color: yellow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#first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background-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repeat:repeat</a:t>
            </a:r>
            <a:r>
              <a:rPr lang="en-US" altLang="ko-KR" sz="1400" dirty="0" smtClean="0">
                <a:solidFill>
                  <a:srgbClr val="FF0000"/>
                </a:solidFill>
              </a:rPr>
              <a:t>-x;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#second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#third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background-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repeat:no</a:t>
            </a:r>
            <a:r>
              <a:rPr lang="en-US" altLang="ko-KR" sz="1400" dirty="0" smtClean="0">
                <a:solidFill>
                  <a:srgbClr val="FF0000"/>
                </a:solidFill>
              </a:rPr>
              <a:t>-repeat;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  background-position: center bottom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CSS </a:t>
            </a:r>
            <a:r>
              <a:rPr lang="ko-KR" altLang="ko-KR" sz="1400" dirty="0" smtClean="0"/>
              <a:t>배경관련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&lt;table border="1"&gt;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id="first"&gt;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•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파일경로</a:t>
            </a:r>
            <a:r>
              <a:rPr lang="en-US" altLang="ko-KR" sz="1400" dirty="0" smtClean="0"/>
              <a:t>)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id="second"&gt;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•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파일경로</a:t>
            </a:r>
            <a:r>
              <a:rPr lang="en-US" altLang="ko-KR" sz="1400" dirty="0" smtClean="0"/>
              <a:t>)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id="third"&gt;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• background-repeat :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&lt;/table&gt;	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&lt;/body&gt;</a:t>
            </a:r>
            <a:endParaRPr lang="ko-KR" altLang="ko-KR" sz="1400" dirty="0"/>
          </a:p>
        </p:txBody>
      </p:sp>
      <p:pic>
        <p:nvPicPr>
          <p:cNvPr id="8" name="그림 7" descr="Q:\webclass.me\html5_2e\ch04\ex41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68551"/>
            <a:ext cx="3925715" cy="1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4.4.1 </a:t>
            </a:r>
            <a:r>
              <a:rPr lang="ko-KR" altLang="en-US" dirty="0" smtClean="0"/>
              <a:t>목록의 스타일 설정</a:t>
            </a:r>
          </a:p>
          <a:p>
            <a:r>
              <a:rPr altLang="ko-KR" dirty="0" smtClean="0"/>
              <a:t>4.4.2 </a:t>
            </a:r>
            <a:r>
              <a:rPr lang="ko-KR" altLang="en-US" dirty="0" smtClean="0"/>
              <a:t>표의 스타일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4.4 </a:t>
            </a:r>
            <a:r>
              <a:rPr lang="ko-KR" altLang="en-US" dirty="0" smtClean="0"/>
              <a:t>목록과 표 장식하기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목록의 스타일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목록의 글머리 기호 설정</a:t>
            </a:r>
            <a:r>
              <a:rPr lang="en-US" altLang="ko-KR" dirty="0" smtClean="0"/>
              <a:t>: list-style-type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순서없는</a:t>
            </a:r>
            <a:r>
              <a:rPr lang="ko-KR" altLang="ko-KR" dirty="0" smtClean="0"/>
              <a:t> 목록</a:t>
            </a:r>
            <a:r>
              <a:rPr lang="en-US" altLang="ko-KR" dirty="0" smtClean="0"/>
              <a:t>  (unordered list)</a:t>
            </a:r>
          </a:p>
          <a:p>
            <a:pPr lvl="2"/>
            <a:r>
              <a:rPr lang="en-US" altLang="ko-KR" dirty="0" smtClean="0"/>
              <a:t>disc  ●, circle ○, square  ■</a:t>
            </a:r>
            <a:endParaRPr lang="ko-KR" altLang="ko-KR" dirty="0" smtClean="0"/>
          </a:p>
          <a:p>
            <a:pPr lvl="1"/>
            <a:r>
              <a:rPr lang="ko-KR" altLang="ko-KR" dirty="0" err="1" smtClean="0"/>
              <a:t>순서있는</a:t>
            </a:r>
            <a:r>
              <a:rPr lang="ko-KR" altLang="ko-KR" dirty="0" smtClean="0"/>
              <a:t> 목록</a:t>
            </a:r>
            <a:r>
              <a:rPr lang="en-US" altLang="ko-KR" dirty="0" smtClean="0"/>
              <a:t> (ordered list)</a:t>
            </a:r>
          </a:p>
          <a:p>
            <a:pPr lvl="2"/>
            <a:r>
              <a:rPr lang="en-US" altLang="ko-KR" dirty="0" smtClean="0"/>
              <a:t>decimal  (1,2,3, … ), lower-roman  (ⅰ, ⅱ, … ), upper-roman  (Ⅰ, Ⅱ, … ), lower-alpha  (a, b, c, … ), upper- alpha (A, B, C, … )</a:t>
            </a:r>
          </a:p>
          <a:p>
            <a:pPr lvl="3"/>
            <a:endParaRPr lang="ko-KR" altLang="ko-KR" dirty="0" smtClean="0"/>
          </a:p>
          <a:p>
            <a:r>
              <a:rPr lang="ko-KR" altLang="ko-KR" dirty="0" smtClean="0"/>
              <a:t>목록의 글머리 기호에 이미지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list-style-image : url(“</a:t>
            </a:r>
            <a:r>
              <a:rPr lang="ko-KR" altLang="ko-KR" dirty="0" smtClean="0"/>
              <a:t>이미지 파일주소</a:t>
            </a:r>
            <a:r>
              <a:rPr lang="en-US" altLang="ko-KR" dirty="0" smtClean="0"/>
              <a:t>”) </a:t>
            </a:r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글머리 기호 위치 지정</a:t>
            </a:r>
            <a:r>
              <a:rPr lang="en-US" altLang="ko-KR" dirty="0" smtClean="0"/>
              <a:t>: list-style-position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Inside, outside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1"/>
            <a:endParaRPr lang="ko-KR" altLang="ko-KR" dirty="0" smtClean="0"/>
          </a:p>
          <a:p>
            <a:pPr lvl="2"/>
            <a:endParaRPr lang="ko-KR" altLang="ko-KR" dirty="0" smtClean="0"/>
          </a:p>
          <a:p>
            <a:pPr lvl="1"/>
            <a:endParaRPr lang="ko-KR" altLang="ko-KR" dirty="0" smtClean="0"/>
          </a:p>
          <a:p>
            <a:pPr lvl="1"/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275856" y="3044952"/>
            <a:ext cx="4926312" cy="3120352"/>
          </a:xfrm>
        </p:spPr>
        <p:txBody>
          <a:bodyPr/>
          <a:lstStyle/>
          <a:p>
            <a:r>
              <a:rPr lang="en-US" altLang="ko-KR" dirty="0" smtClean="0"/>
              <a:t>4.1.1 </a:t>
            </a:r>
            <a:r>
              <a:rPr lang="ko-KR" altLang="en-US" dirty="0" smtClean="0"/>
              <a:t>스타일시트와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기본 개념</a:t>
            </a:r>
          </a:p>
          <a:p>
            <a:r>
              <a:rPr lang="en-US" altLang="ko-KR" dirty="0" smtClean="0"/>
              <a:t>4.1.2 CSS </a:t>
            </a:r>
            <a:r>
              <a:rPr lang="ko-KR" altLang="en-US" dirty="0" smtClean="0"/>
              <a:t>속성선언</a:t>
            </a:r>
          </a:p>
          <a:p>
            <a:r>
              <a:rPr lang="en-US" altLang="ko-KR" dirty="0" smtClean="0"/>
              <a:t>4.1.3 </a:t>
            </a:r>
            <a:r>
              <a:rPr lang="ko-KR" altLang="en-US" dirty="0" smtClean="0"/>
              <a:t>문서 일부분에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속성 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CSS3 </a:t>
            </a:r>
            <a:r>
              <a:rPr lang="ko-KR" altLang="en-US" smtClean="0"/>
              <a:t>시작하기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목록에 스타일 설정하기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510909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</a:rPr>
              <a:t> { list-style-type: upper-alpha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li.usa { list-style-type: disc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li.kor { list-style-type: circle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li.renew</a:t>
            </a:r>
            <a:r>
              <a:rPr lang="en-US" altLang="ko-KR" sz="1400" dirty="0" smtClean="0">
                <a:solidFill>
                  <a:srgbClr val="FF0000"/>
                </a:solidFill>
              </a:rPr>
              <a:t> { list-style-type: square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과목별 추천도서 목록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&lt;li&gt;</a:t>
            </a:r>
            <a:r>
              <a:rPr lang="en-US" altLang="ko-KR" sz="1400" dirty="0"/>
              <a:t>IT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li class="</a:t>
            </a:r>
            <a:r>
              <a:rPr lang="en-US" altLang="ko-KR" sz="1400" dirty="0" err="1">
                <a:solidFill>
                  <a:srgbClr val="FF0000"/>
                </a:solidFill>
              </a:rPr>
              <a:t>kor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ko-KR" altLang="ko-KR" sz="1400" dirty="0"/>
              <a:t> 공저</a:t>
            </a:r>
            <a:r>
              <a:rPr lang="en-US" altLang="ko-KR" sz="1400" dirty="0"/>
              <a:t>, </a:t>
            </a:r>
            <a:r>
              <a:rPr lang="ko-KR" altLang="ko-KR" sz="1400" dirty="0"/>
              <a:t>컴퓨터와</a:t>
            </a:r>
            <a:r>
              <a:rPr lang="en-US" altLang="ko-KR" sz="1400" dirty="0"/>
              <a:t> IT 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smtClean="0"/>
              <a:t>        </a:t>
            </a:r>
            <a:r>
              <a:rPr lang="en-US" altLang="ko-KR" sz="1400" dirty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>
                <a:solidFill>
                  <a:srgbClr val="FF0000"/>
                </a:solidFill>
              </a:rPr>
              <a:t>usa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en-US" altLang="ko-KR" sz="1400" dirty="0"/>
              <a:t>D. Morley, C. Parker, Understanding Computers 15th Ed.&lt;/li&gt;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</a:t>
            </a:r>
            <a:r>
              <a:rPr lang="en-US" altLang="ko-KR" sz="1400" dirty="0" smtClean="0"/>
              <a:t>     </a:t>
            </a:r>
            <a:r>
              <a:rPr lang="en-US" altLang="ko-KR" sz="1400" dirty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>
                <a:solidFill>
                  <a:srgbClr val="FF0000"/>
                </a:solidFill>
              </a:rPr>
              <a:t>usa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en-US" altLang="ko-KR" sz="1400" dirty="0"/>
              <a:t>G. Shelly, M. </a:t>
            </a:r>
            <a:r>
              <a:rPr lang="en-US" altLang="ko-KR" sz="1400" dirty="0" err="1"/>
              <a:t>Vermaat</a:t>
            </a:r>
            <a:r>
              <a:rPr lang="en-US" altLang="ko-KR" sz="1400" dirty="0"/>
              <a:t>, Discovering Computers&lt;/li&gt; </a:t>
            </a:r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&lt;li&gt;</a:t>
            </a:r>
            <a:r>
              <a:rPr lang="ko-KR" altLang="ko-KR" sz="1400" dirty="0" err="1"/>
              <a:t>웹프로그래밍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&lt;li class="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/>
              <a:t>박희민 공저</a:t>
            </a:r>
            <a:r>
              <a:rPr lang="en-US" altLang="ko-KR" sz="1400" dirty="0"/>
              <a:t>, HTML5 </a:t>
            </a:r>
            <a:r>
              <a:rPr lang="ko-KR" altLang="ko-KR" sz="1400" dirty="0" err="1"/>
              <a:t>웹프로그래밍</a:t>
            </a:r>
            <a:r>
              <a:rPr lang="ko-KR" altLang="ko-KR" sz="1400" dirty="0"/>
              <a:t> 입문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 공저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소셜미디어</a:t>
            </a:r>
            <a:r>
              <a:rPr lang="ko-KR" altLang="ko-KR" sz="1400" dirty="0"/>
              <a:t> 시대의 인터넷활용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&lt;li class="renew"&gt;</a:t>
            </a:r>
            <a:r>
              <a:rPr lang="en-US" altLang="ko-KR" sz="1400" dirty="0"/>
              <a:t>B. McLaughlin, What Is HTML5? (</a:t>
            </a:r>
            <a:r>
              <a:rPr lang="ko-KR" altLang="ko-KR" sz="1400" dirty="0"/>
              <a:t>신규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84784"/>
            <a:ext cx="4580001" cy="220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목록의 글머리 위치 지정하기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67820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ul.outside</a:t>
            </a:r>
            <a:r>
              <a:rPr lang="en-US" altLang="ko-KR" sz="1400" dirty="0" smtClean="0">
                <a:solidFill>
                  <a:srgbClr val="FF0000"/>
                </a:solidFill>
              </a:rPr>
              <a:t>-list { list-style-position: outside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ul.inside</a:t>
            </a:r>
            <a:r>
              <a:rPr lang="en-US" altLang="ko-KR" sz="1400" dirty="0" smtClean="0">
                <a:solidFill>
                  <a:srgbClr val="FF0000"/>
                </a:solidFill>
              </a:rPr>
              <a:t>-list { list-style-position: inside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li.usa { list-style-image: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("flag_usa.gif")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li.kor { list-style-image: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("flag_kor.gif")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p { font-weight: bold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&lt;h3&gt;</a:t>
            </a:r>
            <a:r>
              <a:rPr lang="ko-KR" altLang="ko-KR" sz="1400" dirty="0" smtClean="0"/>
              <a:t>과목별 추천도서 목록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</a:rPr>
              <a:t> class="outside-list"&gt;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&lt;p&gt;</a:t>
            </a:r>
            <a:r>
              <a:rPr lang="en-US" altLang="ko-KR" sz="1400" dirty="0"/>
              <a:t>IT</a:t>
            </a:r>
            <a:r>
              <a:rPr lang="ko-KR" altLang="ko-KR" sz="1400" dirty="0"/>
              <a:t>기술의 이해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ko-KR" altLang="ko-KR" sz="1400" dirty="0"/>
              <a:t> 공저</a:t>
            </a:r>
            <a:r>
              <a:rPr lang="en-US" altLang="ko-KR" sz="1400" dirty="0"/>
              <a:t>, </a:t>
            </a:r>
            <a:r>
              <a:rPr lang="ko-KR" altLang="ko-KR" sz="1400" dirty="0"/>
              <a:t>컴퓨터와</a:t>
            </a:r>
            <a:r>
              <a:rPr lang="en-US" altLang="ko-KR" sz="1400" dirty="0"/>
              <a:t> IT </a:t>
            </a:r>
            <a:r>
              <a:rPr lang="ko-KR" altLang="ko-KR" sz="1400" dirty="0"/>
              <a:t>기술의 이해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usa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en-US" altLang="ko-KR" sz="1400" dirty="0" smtClean="0"/>
              <a:t>D</a:t>
            </a:r>
            <a:r>
              <a:rPr lang="en-US" altLang="ko-KR" sz="1400" dirty="0"/>
              <a:t>. Morley, C. Parker, Understanding Computers 15th Ed</a:t>
            </a:r>
            <a:r>
              <a:rPr lang="en-US" altLang="ko-KR" sz="1400" dirty="0" smtClean="0"/>
              <a:t>.&lt;/li&gt;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&lt;li class="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usa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en-US" altLang="ko-KR" sz="1400" dirty="0"/>
              <a:t>G. Shelly, M. </a:t>
            </a:r>
            <a:r>
              <a:rPr lang="en-US" altLang="ko-KR" sz="1400" dirty="0" err="1"/>
              <a:t>Vermaat</a:t>
            </a:r>
            <a:r>
              <a:rPr lang="en-US" altLang="ko-KR" sz="1400" dirty="0"/>
              <a:t>, Discovering Computers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</a:rPr>
              <a:t> class="inside-list"&gt;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&lt;p&gt;</a:t>
            </a:r>
            <a:r>
              <a:rPr lang="ko-KR" altLang="ko-KR" sz="1400" dirty="0" err="1"/>
              <a:t>웹프로그래밍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&lt;</a:t>
            </a:r>
            <a:r>
              <a:rPr lang="en-US" altLang="ko-KR" sz="1400" dirty="0">
                <a:solidFill>
                  <a:srgbClr val="FF0000"/>
                </a:solidFill>
              </a:rPr>
              <a:t>li class="</a:t>
            </a:r>
            <a:r>
              <a:rPr lang="en-US" altLang="ko-KR" sz="1400" dirty="0" err="1">
                <a:solidFill>
                  <a:srgbClr val="FF0000"/>
                </a:solidFill>
              </a:rPr>
              <a:t>kor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/>
              <a:t>박희민 공저</a:t>
            </a:r>
            <a:r>
              <a:rPr lang="en-US" altLang="ko-KR" sz="1400" dirty="0"/>
              <a:t>, HTML5 </a:t>
            </a:r>
            <a:r>
              <a:rPr lang="ko-KR" altLang="ko-KR" sz="1400" dirty="0" err="1"/>
              <a:t>웹프로그래밍</a:t>
            </a:r>
            <a:r>
              <a:rPr lang="ko-KR" altLang="ko-KR" sz="1400" dirty="0"/>
              <a:t> 입문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li class="</a:t>
            </a:r>
            <a:r>
              <a:rPr lang="en-US" altLang="ko-KR" sz="1400" dirty="0" err="1">
                <a:solidFill>
                  <a:srgbClr val="FF0000"/>
                </a:solidFill>
              </a:rPr>
              <a:t>kor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 공저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소셜미디어</a:t>
            </a:r>
            <a:r>
              <a:rPr lang="ko-KR" altLang="ko-KR" sz="1400" dirty="0"/>
              <a:t> 시대의 인터넷활용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&lt;li class="renew"&gt;</a:t>
            </a:r>
            <a:r>
              <a:rPr lang="en-US" altLang="ko-KR" sz="1400" dirty="0"/>
              <a:t>B. McLaughlin, What Is HTML5? (</a:t>
            </a:r>
            <a:r>
              <a:rPr lang="ko-KR" altLang="ko-KR" sz="1400" dirty="0"/>
              <a:t>신규</a:t>
            </a:r>
            <a:r>
              <a:rPr lang="en-US" altLang="ko-KR" sz="1400" dirty="0"/>
              <a:t>) &lt;/li</a:t>
            </a:r>
            <a:r>
              <a:rPr lang="en-US" altLang="ko-KR" sz="1400" dirty="0" smtClean="0"/>
              <a:t>&gt;</a:t>
            </a:r>
          </a:p>
          <a:p>
            <a:pPr latinLnBrk="0"/>
            <a:r>
              <a:rPr lang="en-US" altLang="ko-KR" sz="1400" dirty="0" smtClean="0"/>
              <a:t>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12777"/>
            <a:ext cx="4580001" cy="2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표의 스타일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표 또는 셀의 폭 지정 방법</a:t>
            </a:r>
            <a:r>
              <a:rPr lang="en-US" altLang="ko-KR" dirty="0" smtClean="0"/>
              <a:t> : width, table-layout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width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en-US" altLang="ko-KR" dirty="0"/>
              <a:t> </a:t>
            </a:r>
            <a:r>
              <a:rPr lang="ko-KR" altLang="ko-KR" dirty="0" smtClean="0"/>
              <a:t>표나 각 셀의 가로 길이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table-layout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en-US" altLang="ko-KR" dirty="0" smtClean="0"/>
              <a:t>auto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), fixed </a:t>
            </a:r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셀의 </a:t>
            </a:r>
            <a:r>
              <a:rPr lang="ko-KR" altLang="ko-KR" dirty="0"/>
              <a:t>테두리</a:t>
            </a:r>
            <a:r>
              <a:rPr lang="en-US" altLang="ko-KR" dirty="0"/>
              <a:t>(border) </a:t>
            </a:r>
            <a:r>
              <a:rPr lang="ko-KR" altLang="ko-KR" dirty="0"/>
              <a:t>모양 지정</a:t>
            </a:r>
            <a:endParaRPr lang="en-US" altLang="ko-KR" dirty="0"/>
          </a:p>
          <a:p>
            <a:pPr lvl="1"/>
            <a:r>
              <a:rPr lang="en-US" altLang="ko-KR" dirty="0"/>
              <a:t>border-spacing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셀들간의 간격 </a:t>
            </a:r>
            <a:r>
              <a:rPr lang="en-US" altLang="ko-KR" dirty="0"/>
              <a:t>(</a:t>
            </a:r>
            <a:r>
              <a:rPr lang="ko-KR" altLang="en-US" dirty="0"/>
              <a:t>테두리 굵기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border-collapse </a:t>
            </a:r>
            <a:r>
              <a:rPr lang="ko-KR" altLang="en-US" dirty="0"/>
              <a:t>속성 </a:t>
            </a:r>
            <a:r>
              <a:rPr lang="en-US" altLang="ko-KR" dirty="0"/>
              <a:t>(</a:t>
            </a:r>
            <a:r>
              <a:rPr lang="ko-KR" altLang="en-US" dirty="0"/>
              <a:t>셀의 테두리 분리</a:t>
            </a:r>
            <a:r>
              <a:rPr lang="en-US" altLang="ko-KR" dirty="0"/>
              <a:t>) : collapse, separate (</a:t>
            </a:r>
            <a:r>
              <a:rPr lang="ko-KR" altLang="ko-KR" dirty="0"/>
              <a:t>기본값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empty-cells </a:t>
            </a:r>
            <a:r>
              <a:rPr lang="ko-KR" altLang="en-US" dirty="0"/>
              <a:t>속성 </a:t>
            </a:r>
            <a:r>
              <a:rPr lang="en-US" altLang="ko-KR" dirty="0"/>
              <a:t>(</a:t>
            </a:r>
            <a:r>
              <a:rPr lang="ko-KR" altLang="en-US" dirty="0"/>
              <a:t>빈 셀의 테두리</a:t>
            </a:r>
            <a:r>
              <a:rPr lang="en-US" altLang="ko-KR" dirty="0"/>
              <a:t>) : show (</a:t>
            </a:r>
            <a:r>
              <a:rPr lang="ko-KR" altLang="ko-KR" dirty="0"/>
              <a:t>기본값</a:t>
            </a:r>
            <a:r>
              <a:rPr lang="en-US" altLang="ko-KR" dirty="0"/>
              <a:t>), </a:t>
            </a:r>
            <a:r>
              <a:rPr lang="en-US" altLang="ko-KR" dirty="0" smtClean="0"/>
              <a:t>hide</a:t>
            </a:r>
          </a:p>
          <a:p>
            <a:pPr lvl="4"/>
            <a:endParaRPr lang="en-US" altLang="ko-KR" dirty="0"/>
          </a:p>
          <a:p>
            <a:r>
              <a:rPr lang="ko-KR" altLang="ko-KR" dirty="0"/>
              <a:t>캡션의 위치 지정</a:t>
            </a:r>
            <a:r>
              <a:rPr lang="en-US" altLang="ko-KR" dirty="0"/>
              <a:t> :  caption-side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top(</a:t>
            </a:r>
            <a:r>
              <a:rPr lang="ko-KR" altLang="ko-KR" dirty="0"/>
              <a:t>기본값</a:t>
            </a:r>
            <a:r>
              <a:rPr lang="en-US" altLang="ko-KR" dirty="0"/>
              <a:t>), </a:t>
            </a:r>
            <a:r>
              <a:rPr lang="en-US" altLang="ko-KR" dirty="0" smtClean="0"/>
              <a:t>bottom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표의 레이아웃 방식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40120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#books { table-layout: auto; width: 90%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#books caption { font-size: 14pt; font-weight: bold; margin: 0.5em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/>
              <a:t>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&lt;table border="1" id="books"&gt;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&lt;caption&gt;</a:t>
            </a:r>
            <a:r>
              <a:rPr lang="ko-KR" altLang="ko-KR" sz="1400" dirty="0" smtClean="0"/>
              <a:t>추천 도서 테이블</a:t>
            </a:r>
            <a:r>
              <a:rPr lang="en-US" altLang="ko-KR" sz="1400" dirty="0" smtClean="0"/>
              <a:t>&lt;/caption&gt;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작가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책제목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&gt;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&lt;td&gt;</a:t>
            </a:r>
            <a:r>
              <a:rPr lang="ko-KR" altLang="ko-KR" sz="1400" dirty="0" err="1" smtClean="0"/>
              <a:t>월터아이작슨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스티브잡스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민음사</a:t>
            </a:r>
            <a:r>
              <a:rPr lang="en-US" altLang="ko-KR" sz="1400" dirty="0" smtClean="0"/>
              <a:t>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&lt;td&gt;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smtClean="0"/>
              <a:t>멀티미디어 배움터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074" name="Picture 2" descr="E:\HTML5\figures\ex6-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448" y="2420888"/>
            <a:ext cx="3803048" cy="1710095"/>
          </a:xfrm>
          <a:prstGeom prst="rect">
            <a:avLst/>
          </a:prstGeom>
          <a:noFill/>
        </p:spPr>
      </p:pic>
      <p:pic>
        <p:nvPicPr>
          <p:cNvPr id="3075" name="Picture 3" descr="E:\HTML5\figures\ex6-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448" y="4887257"/>
            <a:ext cx="3803048" cy="1710095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888953" y="3841536"/>
            <a:ext cx="2149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table-layout: auto;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경우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888953" y="6546651"/>
            <a:ext cx="2207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table-layout: </a:t>
            </a:r>
            <a:r>
              <a:rPr lang="en-US" altLang="ko-KR" sz="1400" dirty="0" smtClean="0">
                <a:solidFill>
                  <a:srgbClr val="FF0000"/>
                </a:solidFill>
              </a:rPr>
              <a:t>fixed;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경우</a:t>
            </a:r>
            <a:endParaRPr lang="ko-KR" altLang="en-US" sz="1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표의 테두리 및 캡션 모양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#books { border-collapse: collapse; }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ko-KR" sz="2000" dirty="0" smtClean="0"/>
              <a:t>인 경우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#books { border-spacing: 8px; } </a:t>
            </a:r>
            <a:br>
              <a:rPr lang="en-US" altLang="ko-KR" sz="2000" dirty="0" smtClean="0"/>
            </a:br>
            <a:r>
              <a:rPr lang="ko-KR" altLang="ko-KR" sz="2000" dirty="0" smtClean="0"/>
              <a:t>인 경우</a:t>
            </a:r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lvl="3"/>
            <a:endParaRPr lang="en-US" altLang="ko-KR" sz="1200" dirty="0" smtClean="0"/>
          </a:p>
          <a:p>
            <a:r>
              <a:rPr lang="en-US" altLang="ko-KR" sz="2000" dirty="0" smtClean="0"/>
              <a:t>#books { empty-cells: hide; caption-side: bottom; margin: 1em } </a:t>
            </a:r>
            <a:r>
              <a:rPr lang="ko-KR" altLang="ko-KR" sz="2000" dirty="0" smtClean="0"/>
              <a:t>인 경우</a:t>
            </a:r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4098" name="Picture 2" descr="E:\HTML5\figures\ex6-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500174"/>
            <a:ext cx="3405715" cy="1394286"/>
          </a:xfrm>
          <a:prstGeom prst="rect">
            <a:avLst/>
          </a:prstGeom>
          <a:noFill/>
        </p:spPr>
      </p:pic>
      <p:pic>
        <p:nvPicPr>
          <p:cNvPr id="4099" name="Picture 3" descr="E:\HTML5\figures\ex6-4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928934"/>
            <a:ext cx="3405715" cy="1725715"/>
          </a:xfrm>
          <a:prstGeom prst="rect">
            <a:avLst/>
          </a:prstGeom>
          <a:noFill/>
        </p:spPr>
      </p:pic>
      <p:pic>
        <p:nvPicPr>
          <p:cNvPr id="4100" name="Picture 4" descr="E:\HTML5\figures\ex6-4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072074"/>
            <a:ext cx="3405715" cy="1468571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스타일시트와 </a:t>
            </a:r>
            <a:r>
              <a:rPr lang="en-US" altLang="ko-KR" dirty="0"/>
              <a:t>CSS3 </a:t>
            </a:r>
            <a:r>
              <a:rPr lang="ko-KR" altLang="en-US" dirty="0"/>
              <a:t>기본 개념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latin typeface="+mn-ea"/>
              </a:rPr>
              <a:t>스타일시트란</a:t>
            </a:r>
            <a:r>
              <a:rPr lang="en-US" altLang="ko-KR" dirty="0">
                <a:latin typeface="+mn-ea"/>
              </a:rPr>
              <a:t>?</a:t>
            </a:r>
            <a:endParaRPr lang="ko-KR" altLang="ko-KR" dirty="0">
              <a:latin typeface="+mn-ea"/>
            </a:endParaRPr>
          </a:p>
          <a:p>
            <a:pPr lvl="1"/>
            <a:r>
              <a:rPr lang="ko-KR" altLang="ko-KR" dirty="0" smtClean="0"/>
              <a:t>웹 문서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출력될 </a:t>
            </a:r>
            <a:r>
              <a:rPr lang="ko-KR" altLang="ko-KR" dirty="0"/>
              <a:t>외형 </a:t>
            </a:r>
            <a:r>
              <a:rPr lang="ko-KR" altLang="ko-KR" dirty="0" smtClean="0"/>
              <a:t>스타일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로는 </a:t>
            </a:r>
            <a:r>
              <a:rPr lang="ko-KR" altLang="ko-KR" dirty="0" smtClean="0"/>
              <a:t>세세한 </a:t>
            </a:r>
            <a:r>
              <a:rPr lang="ko-KR" altLang="ko-KR" dirty="0"/>
              <a:t>부분까지 모두 다 지정하기에는 </a:t>
            </a:r>
            <a:r>
              <a:rPr lang="ko-KR" altLang="ko-KR" dirty="0" smtClean="0"/>
              <a:t>부족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스타일시트를 </a:t>
            </a:r>
            <a:r>
              <a:rPr lang="ko-KR" altLang="ko-KR" dirty="0"/>
              <a:t>이용하면 </a:t>
            </a:r>
            <a:r>
              <a:rPr lang="ko-KR" altLang="ko-KR" dirty="0" smtClean="0"/>
              <a:t>크기</a:t>
            </a:r>
            <a:r>
              <a:rPr lang="en-US" altLang="ko-KR" dirty="0"/>
              <a:t>, </a:t>
            </a:r>
            <a:r>
              <a:rPr lang="ko-KR" altLang="ko-KR" dirty="0"/>
              <a:t>색상 등의 스타일을 </a:t>
            </a:r>
            <a:r>
              <a:rPr lang="ko-KR" altLang="ko-KR" dirty="0" smtClean="0"/>
              <a:t>일괄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적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글자간격</a:t>
            </a:r>
            <a:r>
              <a:rPr lang="en-US" altLang="ko-KR" dirty="0"/>
              <a:t>, </a:t>
            </a:r>
            <a:r>
              <a:rPr lang="ko-KR" altLang="ko-KR" dirty="0"/>
              <a:t>문단간격</a:t>
            </a:r>
            <a:r>
              <a:rPr lang="en-US" altLang="ko-KR" dirty="0"/>
              <a:t>, </a:t>
            </a:r>
            <a:r>
              <a:rPr lang="ko-KR" altLang="ko-KR" dirty="0"/>
              <a:t>위치 등 자세한 부분까지 </a:t>
            </a:r>
            <a:r>
              <a:rPr lang="ko-KR" altLang="ko-KR" dirty="0" smtClean="0"/>
              <a:t>제어</a:t>
            </a:r>
            <a:endParaRPr lang="ko-KR" altLang="ko-KR" dirty="0"/>
          </a:p>
          <a:p>
            <a:pPr lvl="1"/>
            <a:r>
              <a:rPr lang="ko-KR" altLang="ko-KR" dirty="0" smtClean="0"/>
              <a:t>콘텐츠의 </a:t>
            </a:r>
            <a:r>
              <a:rPr lang="ko-KR" altLang="ko-KR" dirty="0"/>
              <a:t>내용과 디자인의 분리가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웹문서에서</a:t>
            </a:r>
            <a:r>
              <a:rPr lang="ko-KR" altLang="ko-KR" dirty="0" smtClean="0"/>
              <a:t> </a:t>
            </a:r>
            <a:r>
              <a:rPr lang="ko-KR" altLang="ko-KR" dirty="0"/>
              <a:t>마크업 요소는 보다 내용의 구조에 </a:t>
            </a:r>
            <a:r>
              <a:rPr lang="ko-KR" altLang="ko-KR" dirty="0" smtClean="0"/>
              <a:t>치중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디자인 </a:t>
            </a:r>
            <a:r>
              <a:rPr lang="ko-KR" altLang="ko-KR" dirty="0"/>
              <a:t>요소는 별도로 </a:t>
            </a:r>
            <a:r>
              <a:rPr lang="ko-KR" altLang="ko-KR" dirty="0" smtClean="0"/>
              <a:t>작성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CSS(Cascading </a:t>
            </a:r>
            <a:r>
              <a:rPr lang="en-US" altLang="ko-KR" dirty="0"/>
              <a:t>Style Sheet)</a:t>
            </a:r>
            <a:r>
              <a:rPr lang="ko-KR" altLang="ko-KR" dirty="0" smtClean="0"/>
              <a:t>의 </a:t>
            </a:r>
            <a:r>
              <a:rPr lang="ko-KR" altLang="ko-KR" dirty="0"/>
              <a:t>특징</a:t>
            </a:r>
          </a:p>
          <a:p>
            <a:pPr lvl="1"/>
            <a:r>
              <a:rPr lang="ko-KR" altLang="ko-KR" dirty="0" err="1" smtClean="0"/>
              <a:t>웹컨소시엄에서</a:t>
            </a:r>
            <a:r>
              <a:rPr lang="ko-KR" altLang="ko-KR" dirty="0" smtClean="0"/>
              <a:t> </a:t>
            </a:r>
            <a:r>
              <a:rPr lang="ko-KR" altLang="ko-KR" dirty="0"/>
              <a:t>웹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용으로 </a:t>
            </a:r>
            <a:r>
              <a:rPr lang="ko-KR" altLang="ko-KR" dirty="0" smtClean="0"/>
              <a:t>개발한 </a:t>
            </a:r>
            <a:r>
              <a:rPr lang="ko-KR" altLang="ko-KR" dirty="0"/>
              <a:t>스타일시트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기능의 </a:t>
            </a:r>
            <a:r>
              <a:rPr lang="ko-KR" altLang="ko-KR" dirty="0"/>
              <a:t>복잡도에 따라</a:t>
            </a:r>
            <a:r>
              <a:rPr lang="en-US" altLang="ko-KR" dirty="0"/>
              <a:t> Level1, Level2, Level3</a:t>
            </a:r>
            <a:r>
              <a:rPr lang="ko-KR" altLang="ko-KR" dirty="0"/>
              <a:t>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1996</a:t>
            </a:r>
            <a:r>
              <a:rPr lang="ko-KR" altLang="ko-KR" dirty="0"/>
              <a:t>년</a:t>
            </a:r>
            <a:r>
              <a:rPr lang="en-US" altLang="ko-KR" dirty="0"/>
              <a:t> CSS </a:t>
            </a:r>
            <a:r>
              <a:rPr lang="en-US" altLang="ko-KR" dirty="0" smtClean="0"/>
              <a:t>Level1 (CSS1), 1998</a:t>
            </a:r>
            <a:r>
              <a:rPr lang="ko-KR" altLang="ko-KR" dirty="0"/>
              <a:t>년</a:t>
            </a:r>
            <a:r>
              <a:rPr lang="en-US" altLang="ko-KR" dirty="0"/>
              <a:t> CSS </a:t>
            </a:r>
            <a:r>
              <a:rPr lang="en-US" altLang="ko-KR" dirty="0" smtClean="0"/>
              <a:t>Level2 (CSS2), </a:t>
            </a:r>
          </a:p>
          <a:p>
            <a:pPr lvl="2"/>
            <a:r>
              <a:rPr lang="en-US" altLang="ko-KR" dirty="0" smtClean="0"/>
              <a:t>CSS3</a:t>
            </a:r>
            <a:r>
              <a:rPr lang="ko-KR" altLang="ko-KR" dirty="0"/>
              <a:t>는 모듈 별로 </a:t>
            </a:r>
            <a:r>
              <a:rPr lang="en-US" altLang="ko-KR" dirty="0" smtClean="0"/>
              <a:t>2005</a:t>
            </a:r>
            <a:r>
              <a:rPr lang="ko-KR" altLang="ko-KR" dirty="0"/>
              <a:t>년 </a:t>
            </a:r>
            <a:r>
              <a:rPr lang="ko-KR" altLang="ko-KR" dirty="0" smtClean="0"/>
              <a:t>이후</a:t>
            </a:r>
            <a:r>
              <a:rPr lang="ko-KR" altLang="en-US" dirty="0" smtClean="0"/>
              <a:t> </a:t>
            </a:r>
            <a:r>
              <a:rPr lang="ko-KR" altLang="en-US" dirty="0"/>
              <a:t>개발 중 </a:t>
            </a:r>
            <a:endParaRPr lang="ko-KR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ko-KR" dirty="0"/>
              <a:t>의 가장 큰 </a:t>
            </a:r>
            <a:r>
              <a:rPr lang="ko-KR" altLang="ko-KR" dirty="0" smtClean="0"/>
              <a:t>차이점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모듈 </a:t>
            </a:r>
            <a:r>
              <a:rPr lang="ko-KR" altLang="ko-KR" dirty="0"/>
              <a:t>기반으로 </a:t>
            </a:r>
            <a:r>
              <a:rPr lang="ko-KR" altLang="ko-KR" dirty="0" smtClean="0"/>
              <a:t>개발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디바이스에 따라 </a:t>
            </a:r>
            <a:r>
              <a:rPr lang="ko-KR" altLang="ko-KR" dirty="0"/>
              <a:t>원하는 모듈만을 </a:t>
            </a:r>
            <a:r>
              <a:rPr lang="ko-KR" altLang="ko-KR" dirty="0" smtClean="0"/>
              <a:t>탑재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필요한 </a:t>
            </a:r>
            <a:r>
              <a:rPr lang="ko-KR" altLang="ko-KR" dirty="0"/>
              <a:t>모듈만을 빠르게 업데이트 하는 </a:t>
            </a:r>
            <a:r>
              <a:rPr lang="ko-KR" altLang="ko-KR" dirty="0" smtClean="0"/>
              <a:t>것</a:t>
            </a:r>
            <a:r>
              <a:rPr lang="ko-KR" altLang="en-US" dirty="0" smtClean="0"/>
              <a:t>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ko-KR" dirty="0"/>
              <a:t>는 화려하고 동적인 </a:t>
            </a:r>
            <a:r>
              <a:rPr lang="ko-KR" altLang="ko-KR" dirty="0" smtClean="0"/>
              <a:t>스타일 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기존의 </a:t>
            </a:r>
            <a:r>
              <a:rPr lang="ko-KR" altLang="ko-KR" dirty="0"/>
              <a:t>플래시나 그래픽 디자인 도구에 의존하던 부분을</a:t>
            </a:r>
            <a:r>
              <a:rPr lang="en-US" altLang="ko-KR" dirty="0"/>
              <a:t> CSS3 </a:t>
            </a:r>
            <a:r>
              <a:rPr lang="ko-KR" altLang="ko-KR" dirty="0"/>
              <a:t>스타일시트 만을 이용하여 상당부분 가능하게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71600" y="5661248"/>
            <a:ext cx="7704856" cy="432048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역호환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(backward-compatibility) : CSS3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를 지원하면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CSS2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CSS1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은 당연히 지원</a:t>
            </a:r>
            <a:endParaRPr kumimoji="1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3648" y="5373216"/>
            <a:ext cx="51845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 </a:t>
            </a:r>
            <a:r>
              <a:rPr lang="ko-KR" altLang="ko-KR" smtClean="0"/>
              <a:t>속성선언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CSS </a:t>
            </a:r>
            <a:r>
              <a:rPr lang="ko-KR" altLang="ko-KR" dirty="0" smtClean="0"/>
              <a:t>기본 문법</a:t>
            </a:r>
          </a:p>
          <a:p>
            <a:pPr lvl="1"/>
            <a:r>
              <a:rPr lang="ko-KR" altLang="ko-KR" dirty="0" smtClean="0"/>
              <a:t>특정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혹은 그 일부분에 대해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(Property) </a:t>
            </a:r>
            <a:r>
              <a:rPr lang="ko-KR" altLang="ko-KR" dirty="0" smtClean="0"/>
              <a:t>설정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ko-KR" dirty="0" smtClean="0"/>
              <a:t>스타일시트 구성요소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선택자</a:t>
            </a:r>
            <a:r>
              <a:rPr lang="en-US" altLang="ko-KR" dirty="0" smtClean="0"/>
              <a:t>(Selector)</a:t>
            </a:r>
          </a:p>
          <a:p>
            <a:pPr lvl="2"/>
            <a:r>
              <a:rPr lang="ko-KR" altLang="ko-KR" dirty="0" smtClean="0"/>
              <a:t>스타일을 설정할 대상이 되는 태그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여러 개</a:t>
            </a:r>
            <a:r>
              <a:rPr lang="ko-KR" altLang="en-US" dirty="0" smtClean="0"/>
              <a:t>의 경우</a:t>
            </a:r>
            <a:r>
              <a:rPr lang="ko-KR" altLang="ko-KR" dirty="0" smtClean="0"/>
              <a:t> 콤마</a:t>
            </a:r>
            <a:r>
              <a:rPr lang="en-US" altLang="ko-KR" dirty="0" smtClean="0"/>
              <a:t>(,)</a:t>
            </a:r>
            <a:r>
              <a:rPr lang="ko-KR" altLang="ko-KR" dirty="0" smtClean="0"/>
              <a:t>로 구분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속성 선언</a:t>
            </a:r>
            <a:r>
              <a:rPr lang="en-US" altLang="ko-KR" dirty="0" smtClean="0"/>
              <a:t>(Property Declaration) </a:t>
            </a:r>
          </a:p>
          <a:p>
            <a:pPr lvl="2"/>
            <a:r>
              <a:rPr lang="ko-KR" altLang="ko-KR" dirty="0" smtClean="0"/>
              <a:t>속성</a:t>
            </a:r>
            <a:r>
              <a:rPr lang="en-US" altLang="ko-KR" dirty="0" smtClean="0"/>
              <a:t>(Property)</a:t>
            </a:r>
            <a:r>
              <a:rPr lang="ko-KR" altLang="ko-KR" dirty="0" smtClean="0"/>
              <a:t>과 속성값</a:t>
            </a:r>
            <a:r>
              <a:rPr lang="en-US" altLang="ko-KR" dirty="0" smtClean="0"/>
              <a:t>(value)</a:t>
            </a:r>
          </a:p>
          <a:p>
            <a:pPr lvl="2"/>
            <a:r>
              <a:rPr lang="ko-KR" altLang="ko-KR" dirty="0" smtClean="0"/>
              <a:t>콜론</a:t>
            </a:r>
            <a:r>
              <a:rPr lang="en-US" altLang="ko-KR" dirty="0" smtClean="0"/>
              <a:t>(:)</a:t>
            </a:r>
            <a:r>
              <a:rPr lang="ko-KR" altLang="ko-KR" dirty="0" smtClean="0"/>
              <a:t>으로 구분</a:t>
            </a:r>
            <a:r>
              <a:rPr lang="en-US" altLang="ko-KR" dirty="0" smtClean="0"/>
              <a:t>,</a:t>
            </a:r>
            <a:r>
              <a:rPr lang="ko-KR" altLang="ko-KR" dirty="0" smtClean="0"/>
              <a:t> 세미콜론</a:t>
            </a:r>
            <a:r>
              <a:rPr lang="en-US" altLang="ko-KR" dirty="0" smtClean="0"/>
              <a:t>(;)</a:t>
            </a:r>
            <a:r>
              <a:rPr lang="ko-KR" altLang="ko-KR" dirty="0" smtClean="0"/>
              <a:t>으로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1771650" lvl="4" indent="0">
              <a:buNone/>
            </a:pPr>
            <a:endParaRPr lang="en-US" altLang="ko-KR" sz="1400" dirty="0" smtClean="0"/>
          </a:p>
          <a:p>
            <a:pPr marL="857250" lvl="2" indent="0">
              <a:buNone/>
            </a:pPr>
            <a:r>
              <a:rPr lang="en-US" altLang="ko-KR" sz="1400" dirty="0" smtClean="0"/>
              <a:t>	             </a:t>
            </a:r>
            <a:r>
              <a:rPr lang="ko-KR" altLang="ko-KR" sz="1400" dirty="0" smtClean="0"/>
              <a:t>선택자</a:t>
            </a:r>
            <a:r>
              <a:rPr lang="en-US" altLang="ko-KR" sz="1400" dirty="0" smtClean="0"/>
              <a:t>(Selector)       </a:t>
            </a:r>
            <a:r>
              <a:rPr lang="ko-KR" altLang="ko-KR" sz="1400" dirty="0" smtClean="0"/>
              <a:t>속성선언</a:t>
            </a:r>
            <a:r>
              <a:rPr lang="en-US" altLang="ko-KR" sz="1400" dirty="0" smtClean="0"/>
              <a:t>(Declaration)</a:t>
            </a:r>
            <a:endParaRPr lang="ko-KR" altLang="ko-KR" sz="1400" dirty="0" smtClean="0"/>
          </a:p>
          <a:p>
            <a:pPr marL="857250" lvl="2" indent="0">
              <a:buNone/>
            </a:pPr>
            <a:r>
              <a:rPr lang="en-US" altLang="ko-KR" dirty="0" smtClean="0"/>
              <a:t>	    	</a:t>
            </a:r>
            <a:r>
              <a:rPr lang="ko-KR" altLang="ko-KR" dirty="0" smtClean="0">
                <a:solidFill>
                  <a:srgbClr val="FF0000"/>
                </a:solidFill>
              </a:rPr>
              <a:t>선택자  </a:t>
            </a:r>
            <a:r>
              <a:rPr lang="en-US" altLang="ko-KR" dirty="0" smtClean="0">
                <a:solidFill>
                  <a:srgbClr val="FF0000"/>
                </a:solidFill>
              </a:rPr>
              <a:t>  {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ko-KR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; 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ko-KR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; . . . }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US" altLang="ko-KR" dirty="0" smtClean="0"/>
              <a:t>	    	</a:t>
            </a:r>
            <a:r>
              <a:rPr lang="ko-KR" altLang="ko-KR" dirty="0" smtClean="0"/>
              <a:t>예</a:t>
            </a:r>
            <a:r>
              <a:rPr lang="en-US" altLang="ko-KR" dirty="0" smtClean="0"/>
              <a:t>, h3 {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font-style:italic</a:t>
            </a:r>
            <a:r>
              <a:rPr lang="en-US" altLang="ko-KR" dirty="0" smtClean="0"/>
              <a:t>; }</a:t>
            </a:r>
            <a:endParaRPr lang="ko-KR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ko-KR" dirty="0"/>
              <a:t>시작 예제 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스타일 지정이 없는 </a:t>
            </a:r>
            <a:r>
              <a:rPr lang="ko-KR" altLang="ko-KR" sz="2000" dirty="0" smtClean="0"/>
              <a:t>문서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</a:p>
          <a:p>
            <a:r>
              <a:rPr lang="ko-KR" altLang="ko-KR" sz="2000" dirty="0"/>
              <a:t>폰트 및 색상 지정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988839"/>
            <a:ext cx="5544616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en-US" altLang="ko-KR" sz="1400" dirty="0"/>
              <a:t>&lt;html&gt;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&lt;body&gt;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&lt;h3&gt;</a:t>
            </a:r>
            <a:r>
              <a:rPr lang="ko-KR" altLang="ko-KR" sz="1400" dirty="0"/>
              <a:t>스타일시트 이해하기</a:t>
            </a:r>
            <a:r>
              <a:rPr lang="en-US" altLang="ko-KR" sz="1400" dirty="0"/>
              <a:t>&lt;/h3&gt;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&lt;strong&gt;CSS&lt;/strong&gt;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 </a:t>
            </a:r>
            <a:r>
              <a:rPr lang="ko-KR" altLang="ko-KR" sz="1400" dirty="0"/>
              <a:t>개념을 설명합니다</a:t>
            </a:r>
            <a:r>
              <a:rPr lang="en-US" altLang="ko-KR" sz="1400" dirty="0" smtClean="0"/>
              <a:t>. &lt;/</a:t>
            </a:r>
            <a:r>
              <a:rPr lang="en-US" altLang="ko-KR" sz="1400" dirty="0"/>
              <a:t>p&gt;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다음 예제로 이어집니다</a:t>
            </a:r>
            <a:r>
              <a:rPr lang="en-US" altLang="ko-KR" sz="1400" dirty="0"/>
              <a:t>.&lt;/p&gt;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&lt;/body&gt;</a:t>
            </a:r>
            <a:endParaRPr lang="ko-KR" altLang="ko-KR" sz="1400" dirty="0"/>
          </a:p>
          <a:p>
            <a:pPr>
              <a:lnSpc>
                <a:spcPts val="1500"/>
              </a:lnSpc>
            </a:pPr>
            <a:r>
              <a:rPr lang="en-US" altLang="ko-KR" sz="1400" dirty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861048"/>
            <a:ext cx="5544616" cy="25930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en-US" altLang="ko-KR" sz="1400" dirty="0" smtClean="0"/>
              <a:t>&lt;html</a:t>
            </a:r>
            <a:r>
              <a:rPr lang="en-US" altLang="ko-KR" sz="1400" dirty="0"/>
              <a:t>&gt;</a:t>
            </a:r>
            <a:endParaRPr lang="ko-KR" altLang="ko-KR" sz="1400" dirty="0">
              <a:latin typeface="+mn-ea"/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 smtClean="0"/>
              <a:t>  &lt;</a:t>
            </a:r>
            <a:r>
              <a:rPr lang="en-US" altLang="ko-KR" sz="1400" dirty="0"/>
              <a:t>head&gt;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&lt;style type="text/</a:t>
            </a:r>
            <a:r>
              <a:rPr lang="en-US" altLang="ko-KR" sz="1400" dirty="0" err="1">
                <a:solidFill>
                  <a:schemeClr val="tx1"/>
                </a:solidFill>
              </a:rPr>
              <a:t>css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  <a:endParaRPr lang="ko-KR" altLang="ko-KR" sz="1400" dirty="0">
              <a:solidFill>
                <a:schemeClr val="tx1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h3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}     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p </a:t>
            </a:r>
            <a:r>
              <a:rPr lang="en-US" altLang="ko-KR" sz="1400" dirty="0">
                <a:solidFill>
                  <a:srgbClr val="FF0000"/>
                </a:solidFill>
              </a:rPr>
              <a:t>{ font-size:10pt } 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&lt;/style&gt;  </a:t>
            </a:r>
            <a:endParaRPr lang="ko-KR" altLang="ko-KR" sz="1400" dirty="0">
              <a:solidFill>
                <a:schemeClr val="tx1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&lt;/head&gt;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&lt;body&gt;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&lt;h3&gt;</a:t>
            </a:r>
            <a:r>
              <a:rPr lang="ko-KR" altLang="ko-KR" sz="1400" dirty="0"/>
              <a:t>스타일시트 이해하기</a:t>
            </a:r>
            <a:r>
              <a:rPr lang="en-US" altLang="ko-KR" sz="1400" dirty="0"/>
              <a:t>&lt;/h3&gt;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&lt;strong&gt;CSS&lt;/strong&gt;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개념을 설명합니다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다음 예제로 이어집니다</a:t>
            </a:r>
            <a:r>
              <a:rPr lang="en-US" altLang="ko-KR" sz="1400" dirty="0"/>
              <a:t>.&lt;/p&gt;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&lt;/body&gt;</a:t>
            </a:r>
            <a:endParaRPr lang="ko-KR" altLang="ko-KR" sz="1400" dirty="0"/>
          </a:p>
          <a:p>
            <a:pPr>
              <a:lnSpc>
                <a:spcPts val="1500"/>
              </a:lnSpc>
            </a:pPr>
            <a:r>
              <a:rPr lang="en-US" altLang="ko-KR" sz="1400" dirty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 descr="H:\webclass.me\HTML5_2e\ch04\ex4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74" y="1124744"/>
            <a:ext cx="3837305" cy="139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H:\webclass.me\HTML5_2e\ch04\ex40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70" y="3761192"/>
            <a:ext cx="3837305" cy="13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속성 </a:t>
            </a:r>
            <a:r>
              <a:rPr lang="ko-KR" altLang="ko-KR" dirty="0"/>
              <a:t>누적하기</a:t>
            </a:r>
            <a:endParaRPr lang="ko-KR" altLang="ko-KR" dirty="0">
              <a:effectLst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060848"/>
            <a:ext cx="59766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&lt;style type="text/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400" dirty="0" smtClean="0">
                <a:solidFill>
                  <a:schemeClr val="tx1"/>
                </a:solidFill>
              </a:rPr>
              <a:t>"&gt;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h3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p { font-size:10pt; </a:t>
            </a:r>
            <a:r>
              <a:rPr lang="en-US" altLang="ko-KR" sz="1400" dirty="0" err="1">
                <a:solidFill>
                  <a:srgbClr val="FF0000"/>
                </a:solidFill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strong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text-decoration:underline</a:t>
            </a:r>
            <a:r>
              <a:rPr lang="en-US" altLang="ko-KR" sz="1400" dirty="0" smtClean="0">
                <a:solidFill>
                  <a:srgbClr val="FF0000"/>
                </a:solidFill>
              </a:rPr>
              <a:t>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&lt;/style&gt;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&lt;strong&gt;CSS&lt;/strong&gt;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H:\webclass.me\HTML5_2e\ch04\ex40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85" y="1772816"/>
            <a:ext cx="3837305" cy="13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일부분에 </a:t>
            </a:r>
            <a:r>
              <a:rPr lang="en-US" altLang="ko-KR" smtClean="0"/>
              <a:t>CSS </a:t>
            </a:r>
            <a:r>
              <a:rPr lang="ko-KR" altLang="ko-KR" smtClean="0"/>
              <a:t>속성 설정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&lt;div&gt; </a:t>
            </a:r>
            <a:r>
              <a:rPr lang="ko-KR" altLang="ko-KR" dirty="0"/>
              <a:t>요소 및</a:t>
            </a:r>
            <a:r>
              <a:rPr lang="en-US" altLang="ko-KR" dirty="0"/>
              <a:t> &lt;span&gt; </a:t>
            </a:r>
            <a:r>
              <a:rPr lang="ko-KR" altLang="ko-KR" dirty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문서의 일부분</a:t>
            </a:r>
            <a:r>
              <a:rPr lang="en-US" altLang="ko-KR" dirty="0"/>
              <a:t> </a:t>
            </a:r>
            <a:r>
              <a:rPr lang="ko-KR" altLang="en-US" dirty="0"/>
              <a:t>혹은</a:t>
            </a:r>
            <a:r>
              <a:rPr lang="ko-KR" altLang="ko-KR" dirty="0"/>
              <a:t> 문장의 </a:t>
            </a:r>
            <a:r>
              <a:rPr lang="ko-KR" altLang="ko-KR" dirty="0" smtClean="0"/>
              <a:t>일부분을 </a:t>
            </a:r>
            <a:r>
              <a:rPr lang="ko-KR" altLang="ko-KR" dirty="0"/>
              <a:t>구분해서 </a:t>
            </a:r>
            <a:r>
              <a:rPr lang="ko-KR" altLang="ko-KR" dirty="0" smtClean="0"/>
              <a:t>그룹핑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블록단위 </a:t>
            </a:r>
            <a:r>
              <a:rPr lang="ko-KR" altLang="ko-KR" dirty="0"/>
              <a:t>요소</a:t>
            </a:r>
            <a:r>
              <a:rPr lang="en-US" altLang="ko-KR" dirty="0"/>
              <a:t>(block-level element</a:t>
            </a:r>
            <a:r>
              <a:rPr lang="en-US" altLang="ko-KR" dirty="0" smtClean="0"/>
              <a:t>) : &lt;div&gt; </a:t>
            </a:r>
          </a:p>
          <a:p>
            <a:pPr lvl="2"/>
            <a:r>
              <a:rPr lang="ko-KR" altLang="ko-KR" dirty="0"/>
              <a:t>인라인 요소</a:t>
            </a:r>
            <a:r>
              <a:rPr lang="en-US" altLang="ko-KR" dirty="0"/>
              <a:t>(inline element)</a:t>
            </a:r>
            <a:r>
              <a:rPr lang="ko-KR" altLang="ko-KR" dirty="0" smtClean="0"/>
              <a:t> </a:t>
            </a:r>
            <a:r>
              <a:rPr lang="en-US" altLang="ko-KR" dirty="0" smtClean="0"/>
              <a:t>: &lt;span&gt; 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요소의 </a:t>
            </a:r>
            <a:r>
              <a:rPr lang="ko-KR" altLang="ko-KR" dirty="0"/>
              <a:t>공통속성인 </a:t>
            </a:r>
            <a:r>
              <a:rPr lang="en-US" altLang="ko-KR" dirty="0"/>
              <a:t>style </a:t>
            </a:r>
            <a:r>
              <a:rPr lang="ko-KR" altLang="ko-KR" dirty="0"/>
              <a:t>속성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> </a:t>
            </a:r>
            <a:r>
              <a:rPr lang="ko-KR" altLang="ko-KR" dirty="0"/>
              <a:t>특정 스타일 지정</a:t>
            </a:r>
            <a:r>
              <a:rPr lang="ko-KR" altLang="en-US" dirty="0"/>
              <a:t>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ko-KR" dirty="0"/>
              <a:t>태그이름</a:t>
            </a:r>
            <a:r>
              <a:rPr lang="en-US" altLang="ko-KR" dirty="0"/>
              <a:t> style=” CSS</a:t>
            </a:r>
            <a:r>
              <a:rPr lang="ko-KR" altLang="ko-KR" dirty="0"/>
              <a:t>속성</a:t>
            </a:r>
            <a:r>
              <a:rPr lang="en-US" altLang="ko-KR" dirty="0"/>
              <a:t>:</a:t>
            </a:r>
            <a:r>
              <a:rPr lang="ko-KR" altLang="ko-KR" dirty="0"/>
              <a:t>값 </a:t>
            </a:r>
            <a:r>
              <a:rPr lang="en-US" altLang="ko-KR" dirty="0"/>
              <a:t>… “&gt; … &lt;/</a:t>
            </a:r>
            <a:r>
              <a:rPr lang="ko-KR" altLang="ko-KR" dirty="0"/>
              <a:t>태그이름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66239"/>
            <a:ext cx="7272808" cy="224676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&lt;body&gt;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&lt;div style="</a:t>
            </a:r>
            <a:r>
              <a:rPr lang="en-US" altLang="ko-KR" sz="1400" dirty="0" err="1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</a:rPr>
              <a:t>;"&gt;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 err="1">
                <a:solidFill>
                  <a:srgbClr val="FF0000"/>
                </a:solidFill>
              </a:rPr>
              <a:t>text-decoration:underline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en-US" altLang="ko-KR" sz="1400" dirty="0">
                <a:solidFill>
                  <a:schemeClr val="tx1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  <a:r>
              <a:rPr lang="ko-KR" altLang="ko-KR" sz="1400" dirty="0"/>
              <a:t>의 </a:t>
            </a:r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      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&lt;/div&gt;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6" name="그림 5" descr="H:\webclass.me\HTML5_2e\ch04\ex4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53" y="5085184"/>
            <a:ext cx="3837305" cy="13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스타일시트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2950</TotalTime>
  <Words>3182</Words>
  <Application>Microsoft Office PowerPoint</Application>
  <PresentationFormat>화면 슬라이드 쇼(4:3)</PresentationFormat>
  <Paragraphs>540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굴림</vt:lpstr>
      <vt:lpstr>나눔고딕코딩</vt:lpstr>
      <vt:lpstr>맑은 고딕</vt:lpstr>
      <vt:lpstr>한컴바탕</vt:lpstr>
      <vt:lpstr>Arial</vt:lpstr>
      <vt:lpstr>Tw Cen MT</vt:lpstr>
      <vt:lpstr>Wingdings</vt:lpstr>
      <vt:lpstr>Wingdings 3</vt:lpstr>
      <vt:lpstr>New_Simple01</vt:lpstr>
      <vt:lpstr>4장. CSS3 스타일시트 기초</vt:lpstr>
      <vt:lpstr>목차</vt:lpstr>
      <vt:lpstr>4.1 CSS3 시작하기</vt:lpstr>
      <vt:lpstr>스타일시트와 CSS3 기본 개념</vt:lpstr>
      <vt:lpstr>PowerPoint 프레젠테이션</vt:lpstr>
      <vt:lpstr>CSS 속성선언</vt:lpstr>
      <vt:lpstr>CSS 시작 예제 </vt:lpstr>
      <vt:lpstr>PowerPoint 프레젠테이션</vt:lpstr>
      <vt:lpstr>문서 일부분에 CSS 속성 설정</vt:lpstr>
      <vt:lpstr>PowerPoint 프레젠테이션</vt:lpstr>
      <vt:lpstr>4.2 CSS 기본 사용법</vt:lpstr>
      <vt:lpstr>스타일시트 선언 방법 I</vt:lpstr>
      <vt:lpstr>스타일시트 선언 방법 II</vt:lpstr>
      <vt:lpstr>스타일시트 선언 방법 III</vt:lpstr>
      <vt:lpstr>CSS 선택자의 종류 I</vt:lpstr>
      <vt:lpstr>CSS 선택자의 종류 II</vt:lpstr>
      <vt:lpstr>클래스 선택자 및 아이디 선택자</vt:lpstr>
      <vt:lpstr>PowerPoint 프레젠테이션</vt:lpstr>
      <vt:lpstr>가상클래스 선택자</vt:lpstr>
      <vt:lpstr>4.3 문자와 색상 지정하기</vt:lpstr>
      <vt:lpstr>폰트(Font)의 지정</vt:lpstr>
      <vt:lpstr>폰트 지정 예제</vt:lpstr>
      <vt:lpstr>문자(Text)의 조정</vt:lpstr>
      <vt:lpstr>문자 조정 예제</vt:lpstr>
      <vt:lpstr>색상(Color) 및 배경(Background) I</vt:lpstr>
      <vt:lpstr>색상(Color) 및 배경(Background) II</vt:lpstr>
      <vt:lpstr>배경 지정 예제</vt:lpstr>
      <vt:lpstr>4.4 목록과 표 장식하기</vt:lpstr>
      <vt:lpstr>목록의 스타일 설정</vt:lpstr>
      <vt:lpstr>목록에 스타일 설정하기 </vt:lpstr>
      <vt:lpstr>목록의 글머리 위치 지정하기</vt:lpstr>
      <vt:lpstr>표의 스타일 설정</vt:lpstr>
      <vt:lpstr>표의 레이아웃 방식</vt:lpstr>
      <vt:lpstr>표의 테두리 및 캡션 모양 지정하기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306</cp:revision>
  <dcterms:created xsi:type="dcterms:W3CDTF">2006-10-05T04:04:58Z</dcterms:created>
  <dcterms:modified xsi:type="dcterms:W3CDTF">2017-04-05T04:19:50Z</dcterms:modified>
</cp:coreProperties>
</file>