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5"/>
  </p:notesMasterIdLst>
  <p:sldIdLst>
    <p:sldId id="256" r:id="rId2"/>
    <p:sldId id="257" r:id="rId3"/>
    <p:sldId id="412" r:id="rId4"/>
    <p:sldId id="413" r:id="rId5"/>
    <p:sldId id="414" r:id="rId6"/>
    <p:sldId id="415" r:id="rId7"/>
    <p:sldId id="416" r:id="rId8"/>
    <p:sldId id="418" r:id="rId9"/>
    <p:sldId id="307" r:id="rId10"/>
    <p:sldId id="259" r:id="rId11"/>
    <p:sldId id="394" r:id="rId12"/>
    <p:sldId id="372" r:id="rId13"/>
    <p:sldId id="373" r:id="rId14"/>
    <p:sldId id="326" r:id="rId15"/>
    <p:sldId id="399" r:id="rId16"/>
    <p:sldId id="308" r:id="rId17"/>
    <p:sldId id="354" r:id="rId18"/>
    <p:sldId id="403" r:id="rId19"/>
    <p:sldId id="404" r:id="rId20"/>
    <p:sldId id="368" r:id="rId21"/>
    <p:sldId id="406" r:id="rId22"/>
    <p:sldId id="407" r:id="rId23"/>
    <p:sldId id="408" r:id="rId2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7" autoAdjust="0"/>
    <p:restoredTop sz="94670" autoAdjust="0"/>
  </p:normalViewPr>
  <p:slideViewPr>
    <p:cSldViewPr>
      <p:cViewPr varScale="1">
        <p:scale>
          <a:sx n="91" d="100"/>
          <a:sy n="91" d="100"/>
        </p:scale>
        <p:origin x="540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3254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9445A7-4F9C-442B-B305-57B662AB3E84}" type="datetimeFigureOut">
              <a:rPr lang="ko-KR" altLang="en-US" smtClean="0"/>
              <a:pPr/>
              <a:t>2017-04-10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F5D18E-41E3-44B8-9959-18EADA69D63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0180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8211312" y="2788920"/>
            <a:ext cx="932688" cy="1005840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0" y="2130552"/>
            <a:ext cx="8458200" cy="91440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 bwMode="gray">
          <a:xfrm>
            <a:off x="2496312" y="0"/>
            <a:ext cx="1709928" cy="235915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2788920" cy="2359152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0624" y="3118104"/>
            <a:ext cx="7781544" cy="1470025"/>
          </a:xfrm>
        </p:spPr>
        <p:txBody>
          <a:bodyPr vert="horz" lIns="91440" tIns="45720" rIns="91440" bIns="45720" rtlCol="0" anchor="t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US" sz="48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359152"/>
            <a:ext cx="8211312" cy="685800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37960"/>
            <a:ext cx="2133600" cy="246888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고급 표현을 위한 </a:t>
            </a:r>
            <a:r>
              <a:rPr lang="en-US" altLang="ko-KR" smtClean="0"/>
              <a:t>CSS3 </a:t>
            </a:r>
            <a:r>
              <a:rPr lang="ko-KR" altLang="en-US" smtClean="0"/>
              <a:t>활용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7693074" cy="4525963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37960"/>
            <a:ext cx="2133600" cy="246888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고급 표현을 위한 </a:t>
            </a:r>
            <a:r>
              <a:rPr lang="en-US" altLang="ko-KR" smtClean="0"/>
              <a:t>CSS3 </a:t>
            </a:r>
            <a:r>
              <a:rPr lang="ko-KR" altLang="en-US" smtClean="0"/>
              <a:t>활용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 rot="5400000">
            <a:off x="4572000" y="2350008"/>
            <a:ext cx="6519672" cy="1810512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6553200" y="6135624"/>
            <a:ext cx="987552" cy="722376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 bwMode="gray">
          <a:xfrm>
            <a:off x="8606181" y="1379355"/>
            <a:ext cx="539496" cy="1463040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 bwMode="gray">
          <a:xfrm>
            <a:off x="8604504" y="0"/>
            <a:ext cx="539496" cy="18288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31152" y="274637"/>
            <a:ext cx="1673352" cy="585216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327648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37960"/>
            <a:ext cx="2133600" cy="246888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고급 표현을 위한 </a:t>
            </a:r>
            <a:r>
              <a:rPr lang="en-US" altLang="ko-KR" smtClean="0"/>
              <a:t>CSS3 </a:t>
            </a:r>
            <a:r>
              <a:rPr lang="ko-KR" altLang="en-US" smtClean="0"/>
              <a:t>활용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 sz="14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37960"/>
            <a:ext cx="2133600" cy="246888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고급 표현을 위한 </a:t>
            </a:r>
            <a:r>
              <a:rPr lang="en-US" altLang="ko-KR" dirty="0" smtClean="0"/>
              <a:t>CSS3 </a:t>
            </a:r>
            <a:r>
              <a:rPr lang="ko-KR" altLang="en-US" dirty="0" smtClean="0"/>
              <a:t>활용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11296" y="3044952"/>
            <a:ext cx="4690872" cy="3120352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 algn="l">
              <a:buNone/>
              <a:defRPr 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37960"/>
            <a:ext cx="2133600" cy="246888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고급 표현을 위한 </a:t>
            </a:r>
            <a:r>
              <a:rPr lang="en-US" altLang="ko-KR" smtClean="0"/>
              <a:t>CSS3 </a:t>
            </a:r>
            <a:r>
              <a:rPr lang="ko-KR" altLang="en-US" smtClean="0"/>
              <a:t>활용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Rectangle 6"/>
          <p:cNvSpPr/>
          <p:nvPr/>
        </p:nvSpPr>
        <p:spPr bwMode="gray">
          <a:xfrm>
            <a:off x="8211312" y="2788920"/>
            <a:ext cx="932688" cy="1005840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0" y="2130552"/>
            <a:ext cx="8458200" cy="91440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 bwMode="gray">
          <a:xfrm>
            <a:off x="2496312" y="0"/>
            <a:ext cx="1709928" cy="235915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2788920" cy="267004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457200" y="2132856"/>
            <a:ext cx="7772400" cy="912096"/>
          </a:xfr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US" sz="4400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802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802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537960"/>
            <a:ext cx="2133600" cy="246888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고급 표현을 위한 </a:t>
            </a:r>
            <a:r>
              <a:rPr lang="en-US" altLang="ko-KR" smtClean="0"/>
              <a:t>CSS3 </a:t>
            </a:r>
            <a:r>
              <a:rPr lang="ko-KR" altLang="en-US" smtClean="0"/>
              <a:t>활용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57200" y="1627632"/>
            <a:ext cx="4040188" cy="639762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400" b="1" kern="1200" cap="none" spc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286000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4645025" y="1627632"/>
            <a:ext cx="4041775" cy="639762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400" b="1" kern="1200" cap="none" spc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286000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537960"/>
            <a:ext cx="2133600" cy="246888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고급 표현을 위한 </a:t>
            </a:r>
            <a:r>
              <a:rPr lang="en-US" altLang="ko-KR" smtClean="0"/>
              <a:t>CSS3 </a:t>
            </a:r>
            <a:r>
              <a:rPr lang="ko-KR" altLang="en-US" smtClean="0"/>
              <a:t>활용</a:t>
            </a:r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501384"/>
            <a:ext cx="9144000" cy="356616"/>
          </a:xfrm>
          <a:prstGeom prst="rect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 bwMode="gray">
          <a:xfrm>
            <a:off x="0" y="0"/>
            <a:ext cx="9144000" cy="301752"/>
          </a:xfrm>
          <a:prstGeom prst="rect">
            <a:avLst/>
          </a:pr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0" y="0"/>
            <a:ext cx="2432304" cy="530352"/>
          </a:xfrm>
          <a:prstGeom prst="rect">
            <a:avLst/>
          </a:prstGeom>
          <a:solidFill>
            <a:schemeClr val="accent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 bwMode="gray">
          <a:xfrm>
            <a:off x="1426464" y="0"/>
            <a:ext cx="1572768" cy="43891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400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537960"/>
            <a:ext cx="2133600" cy="246888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고급 표현을 위한 </a:t>
            </a:r>
            <a:r>
              <a:rPr lang="en-US" altLang="ko-KR" smtClean="0"/>
              <a:t>CSS3 </a:t>
            </a:r>
            <a:r>
              <a:rPr lang="ko-KR" altLang="en-US" smtClean="0"/>
              <a:t>활용</a:t>
            </a:r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gray">
          <a:xfrm>
            <a:off x="0" y="6501384"/>
            <a:ext cx="9144000" cy="356616"/>
          </a:xfrm>
          <a:prstGeom prst="rect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 bwMode="gray">
          <a:xfrm>
            <a:off x="0" y="0"/>
            <a:ext cx="9144000" cy="301752"/>
          </a:xfrm>
          <a:prstGeom prst="rect">
            <a:avLst/>
          </a:pr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 bwMode="gray">
          <a:xfrm>
            <a:off x="0" y="0"/>
            <a:ext cx="301752" cy="6858000"/>
          </a:xfrm>
          <a:prstGeom prst="rect">
            <a:avLst/>
          </a:prstGeom>
          <a:solidFill>
            <a:srgbClr val="9BBB5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 bwMode="gray">
          <a:xfrm>
            <a:off x="0" y="0"/>
            <a:ext cx="2432304" cy="530352"/>
          </a:xfrm>
          <a:prstGeom prst="rect">
            <a:avLst/>
          </a:prstGeom>
          <a:solidFill>
            <a:schemeClr val="accent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 bwMode="gray">
          <a:xfrm>
            <a:off x="1426464" y="0"/>
            <a:ext cx="1572768" cy="43891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 bwMode="gray">
          <a:xfrm>
            <a:off x="8842248" y="0"/>
            <a:ext cx="301752" cy="6858000"/>
          </a:xfrm>
          <a:prstGeom prst="rect">
            <a:avLst/>
          </a:prstGeom>
          <a:solidFill>
            <a:srgbClr val="9BBB5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537960"/>
            <a:ext cx="2133600" cy="246888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고급 표현을 위한 </a:t>
            </a:r>
            <a:r>
              <a:rPr lang="en-US" altLang="ko-KR" smtClean="0"/>
              <a:t>CSS3 </a:t>
            </a:r>
            <a:r>
              <a:rPr lang="ko-KR" altLang="en-US" smtClean="0"/>
              <a:t>활용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548640"/>
            <a:ext cx="7699248" cy="932688"/>
          </a:xfr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32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0952" y="1645920"/>
            <a:ext cx="2816352" cy="44805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537960"/>
            <a:ext cx="2133600" cy="246888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고급 표현을 위한 </a:t>
            </a:r>
            <a:r>
              <a:rPr lang="en-US" altLang="ko-KR" smtClean="0"/>
              <a:t>CSS3 </a:t>
            </a:r>
            <a:r>
              <a:rPr lang="ko-KR" altLang="en-US" smtClean="0"/>
              <a:t>활용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57200" y="1645920"/>
            <a:ext cx="4800600" cy="44805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1368" y="658368"/>
            <a:ext cx="5486400" cy="822960"/>
          </a:xfr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28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1792224" y="1618488"/>
            <a:ext cx="5486400" cy="3639312"/>
          </a:xfrm>
          <a:solidFill>
            <a:srgbClr val="F8F8F8"/>
          </a:solidFill>
          <a:ln w="76200" cmpd="sng">
            <a:solidFill>
              <a:srgbClr val="FFFFF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  <a:defRPr lang="en-US" sz="3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24" y="5413248"/>
            <a:ext cx="5486400" cy="98755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537960"/>
            <a:ext cx="2133600" cy="246888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고급 표현을 위한 </a:t>
            </a:r>
            <a:r>
              <a:rPr lang="en-US" altLang="ko-KR" smtClean="0"/>
              <a:t>CSS3 </a:t>
            </a:r>
            <a:r>
              <a:rPr lang="ko-KR" altLang="en-US" smtClean="0"/>
              <a:t>활용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0" y="402336"/>
            <a:ext cx="8686800" cy="109728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8165592" y="996696"/>
            <a:ext cx="978408" cy="896112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 bwMode="gray">
          <a:xfrm>
            <a:off x="1783080" y="0"/>
            <a:ext cx="1947672" cy="539496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2432304" cy="539496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9496"/>
            <a:ext cx="8229600" cy="96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70448" y="6537960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 dirty="0" smtClean="0"/>
              <a:t>고급 표현을 위한 </a:t>
            </a:r>
            <a:r>
              <a:rPr lang="en-US" altLang="ko-KR" dirty="0" smtClean="0"/>
              <a:t>CSS3 </a:t>
            </a:r>
            <a:r>
              <a:rPr lang="ko-KR" altLang="en-US" dirty="0" smtClean="0"/>
              <a:t>활용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02152" y="6537960"/>
            <a:ext cx="2133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1026" name="Picture 2" descr="C:\Users\yich\Dropbox\Work\html5-book\example\html5\res\HTML5_Logo_64.pn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088" y="6093296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1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1"/>
        </a:buClr>
        <a:buSzPct val="90000"/>
        <a:buFont typeface="맑은 고딕" pitchFamily="50" charset="-127"/>
        <a:buChar char="■"/>
        <a:defRPr sz="2400" kern="1200">
          <a:solidFill>
            <a:schemeClr val="tx1"/>
          </a:solidFill>
          <a:latin typeface="+mn-ea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2"/>
        </a:buClr>
        <a:buSzPct val="90000"/>
        <a:buFont typeface="Wingdings" pitchFamily="2" charset="2"/>
        <a:buChar char="l"/>
        <a:defRPr sz="2000" kern="1200">
          <a:solidFill>
            <a:schemeClr val="tx1"/>
          </a:solidFill>
          <a:latin typeface="+mn-ea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3"/>
        </a:buClr>
        <a:buSzPct val="90000"/>
        <a:buFont typeface="Wingdings 3" pitchFamily="18" charset="2"/>
        <a:buChar char=""/>
        <a:defRPr sz="1800" kern="1200">
          <a:solidFill>
            <a:schemeClr val="tx1"/>
          </a:solidFill>
          <a:latin typeface="+mn-ea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4"/>
        </a:buClr>
        <a:buSzPct val="90000"/>
        <a:buFont typeface="맑은 고딕" pitchFamily="50" charset="-127"/>
        <a:buChar char="-"/>
        <a:defRPr sz="1600" kern="1200">
          <a:solidFill>
            <a:schemeClr val="tx1"/>
          </a:solidFill>
          <a:latin typeface="+mn-ea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5"/>
        </a:buClr>
        <a:buSzPct val="90000"/>
        <a:buFont typeface="Wingdings 3" pitchFamily="18" charset="2"/>
        <a:buChar char=""/>
        <a:defRPr sz="1400" kern="1200">
          <a:solidFill>
            <a:schemeClr val="tx1"/>
          </a:solidFill>
          <a:latin typeface="+mn-ea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webclass.me/html5_2e/ch05/layout_position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://webclass.me/html5_2e/ch05/layout_float.htm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ebclass.me/html5_2e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://webclass.me/html5_2e/ch05/transition0.html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://webclass.me/html5_2e/ch05/transition1.htm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5</a:t>
            </a:r>
            <a:r>
              <a:rPr lang="ko-KR" altLang="en-US" dirty="0" smtClean="0"/>
              <a:t>장</a:t>
            </a:r>
            <a:r>
              <a:rPr lang="en-US" altLang="ko-KR" dirty="0" smtClean="0"/>
              <a:t>. </a:t>
            </a:r>
            <a:r>
              <a:rPr lang="ko-KR" altLang="en-US" dirty="0" smtClean="0"/>
              <a:t>고급 표현을 위한 </a:t>
            </a:r>
            <a:r>
              <a:rPr lang="en-US" altLang="ko-KR" dirty="0" smtClean="0"/>
              <a:t>CSS3 </a:t>
            </a:r>
            <a:r>
              <a:rPr lang="ko-KR" altLang="en-US" dirty="0" smtClean="0"/>
              <a:t>활용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	</a:t>
            </a:r>
            <a:r>
              <a:rPr lang="en-US" altLang="ko-KR" dirty="0"/>
              <a:t>HTML5 </a:t>
            </a:r>
            <a:r>
              <a:rPr lang="ko-KR" altLang="en-US" dirty="0"/>
              <a:t>웹 프로그래밍 </a:t>
            </a:r>
            <a:r>
              <a:rPr lang="ko-KR" altLang="en-US" dirty="0" smtClean="0"/>
              <a:t>입문 </a:t>
            </a:r>
            <a:r>
              <a:rPr lang="en-US" altLang="ko-KR" dirty="0" smtClean="0"/>
              <a:t>(</a:t>
            </a:r>
            <a:r>
              <a:rPr lang="ko-KR" altLang="en-US" dirty="0" smtClean="0"/>
              <a:t>개정판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35848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smtClean="0"/>
              <a:t>콘텐츠의 위치 지정 방법</a:t>
            </a:r>
            <a:endParaRPr lang="ko-KR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ko-KR" altLang="ko-KR" dirty="0" smtClean="0"/>
              <a:t>위치 및 크기 지정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top, right, bottom, left, width, height </a:t>
            </a:r>
            <a:r>
              <a:rPr lang="ko-KR" altLang="en-US" dirty="0" smtClean="0"/>
              <a:t>속성</a:t>
            </a:r>
            <a:endParaRPr lang="en-US" altLang="ko-KR" dirty="0" smtClean="0"/>
          </a:p>
          <a:p>
            <a:pPr lvl="0"/>
            <a:endParaRPr lang="en-US" altLang="ko-KR" dirty="0" smtClean="0"/>
          </a:p>
          <a:p>
            <a:pPr lvl="0"/>
            <a:endParaRPr lang="en-US" altLang="ko-KR" dirty="0" smtClean="0"/>
          </a:p>
          <a:p>
            <a:pPr lvl="0"/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lvl="0"/>
            <a:r>
              <a:rPr lang="ko-KR" altLang="ko-KR" dirty="0" err="1" smtClean="0"/>
              <a:t>위치값의</a:t>
            </a:r>
            <a:r>
              <a:rPr lang="ko-KR" altLang="ko-KR" dirty="0" smtClean="0"/>
              <a:t> 유형 지정</a:t>
            </a:r>
            <a:r>
              <a:rPr lang="en-US" altLang="ko-KR" dirty="0" smtClean="0"/>
              <a:t> : position </a:t>
            </a:r>
            <a:r>
              <a:rPr lang="ko-KR" altLang="en-US" dirty="0" smtClean="0"/>
              <a:t>속성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static (</a:t>
            </a:r>
            <a:r>
              <a:rPr lang="ko-KR" altLang="ko-KR" dirty="0" smtClean="0"/>
              <a:t>기본값</a:t>
            </a:r>
            <a:r>
              <a:rPr lang="en-US" altLang="ko-KR" dirty="0" smtClean="0"/>
              <a:t>) : </a:t>
            </a:r>
            <a:r>
              <a:rPr lang="ko-KR" altLang="en-US" dirty="0" smtClean="0"/>
              <a:t>순서대로</a:t>
            </a:r>
            <a:r>
              <a:rPr lang="en-US" altLang="ko-KR" dirty="0" smtClean="0"/>
              <a:t> </a:t>
            </a:r>
          </a:p>
          <a:p>
            <a:pPr lvl="1"/>
            <a:r>
              <a:rPr lang="en-US" altLang="ko-KR" dirty="0" smtClean="0"/>
              <a:t>absolute : </a:t>
            </a:r>
            <a:r>
              <a:rPr lang="ko-KR" altLang="en-US" dirty="0" smtClean="0"/>
              <a:t>문서</a:t>
            </a:r>
            <a:r>
              <a:rPr lang="en-US" altLang="ko-KR" dirty="0" smtClean="0"/>
              <a:t>(</a:t>
            </a:r>
            <a:r>
              <a:rPr lang="ko-KR" altLang="en-US" dirty="0" smtClean="0"/>
              <a:t>상위 요소</a:t>
            </a:r>
            <a:r>
              <a:rPr lang="en-US" altLang="ko-KR" dirty="0" smtClean="0"/>
              <a:t>) </a:t>
            </a:r>
            <a:r>
              <a:rPr lang="ko-KR" altLang="en-US" dirty="0" smtClean="0"/>
              <a:t>내에서 절대위치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relative : </a:t>
            </a:r>
            <a:r>
              <a:rPr lang="ko-KR" altLang="en-US" dirty="0" smtClean="0"/>
              <a:t>직전 요소에 이어서 상대위치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fixed : </a:t>
            </a:r>
            <a:r>
              <a:rPr lang="ko-KR" altLang="en-US" dirty="0" smtClean="0"/>
              <a:t>현재 브라우저 화면 내에서 절대위치</a:t>
            </a:r>
            <a:endParaRPr lang="ko-KR" altLang="ko-KR" dirty="0" smtClean="0"/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10</a:t>
            </a:fld>
            <a:endParaRPr lang="ko-KR" altLang="en-US"/>
          </a:p>
        </p:txBody>
      </p:sp>
      <p:pic>
        <p:nvPicPr>
          <p:cNvPr id="5122" name="Picture 2" descr="E:\HTML5\figures\fig6-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14545" y="2420888"/>
            <a:ext cx="3973334" cy="1766667"/>
          </a:xfrm>
          <a:prstGeom prst="rect">
            <a:avLst/>
          </a:prstGeom>
          <a:noFill/>
        </p:spPr>
      </p:pic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고급 표현을 위한 </a:t>
            </a:r>
            <a:r>
              <a:rPr lang="en-US" altLang="ko-KR" smtClean="0"/>
              <a:t>CSS3 </a:t>
            </a:r>
            <a:r>
              <a:rPr lang="ko-KR" altLang="en-US" smtClean="0"/>
              <a:t>활용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2149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ko-KR" dirty="0" err="1" smtClean="0"/>
              <a:t>위치값</a:t>
            </a:r>
            <a:r>
              <a:rPr lang="ko-KR" altLang="ko-KR" dirty="0" smtClean="0"/>
              <a:t> 유형에 따른 </a:t>
            </a:r>
            <a:r>
              <a:rPr lang="ko-KR" altLang="ko-KR" dirty="0" smtClean="0"/>
              <a:t>위치지정</a:t>
            </a:r>
            <a:r>
              <a:rPr lang="en-US" altLang="ko-KR" dirty="0" smtClean="0"/>
              <a:t> I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755576" y="1628800"/>
            <a:ext cx="7776864" cy="4616648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atinLnBrk="0"/>
            <a:r>
              <a:rPr lang="en-US" altLang="ko-KR" sz="1400" dirty="0" smtClean="0"/>
              <a:t> &lt;head&gt; &lt;style type="text/</a:t>
            </a:r>
            <a:r>
              <a:rPr lang="en-US" altLang="ko-KR" sz="1400" dirty="0" err="1" smtClean="0"/>
              <a:t>css</a:t>
            </a:r>
            <a:r>
              <a:rPr lang="en-US" altLang="ko-KR" sz="1400" dirty="0" smtClean="0"/>
              <a:t>"&gt;  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        </a:t>
            </a:r>
            <a:r>
              <a:rPr lang="en-US" altLang="ko-KR" sz="1400" dirty="0" smtClean="0">
                <a:solidFill>
                  <a:srgbClr val="FF0000"/>
                </a:solidFill>
              </a:rPr>
              <a:t>#w3c_static  { position: static; }</a:t>
            </a:r>
            <a:endParaRPr lang="ko-KR" altLang="ko-KR" sz="1400" dirty="0" smtClean="0">
              <a:solidFill>
                <a:srgbClr val="FF0000"/>
              </a:solidFill>
            </a:endParaRPr>
          </a:p>
          <a:p>
            <a:pPr latinLnBrk="0"/>
            <a:r>
              <a:rPr lang="en-US" altLang="ko-KR" sz="1400" dirty="0" smtClean="0">
                <a:solidFill>
                  <a:srgbClr val="FF0000"/>
                </a:solidFill>
              </a:rPr>
              <a:t>        #h5_static   { position: static; top: 100px; left: 300px; } </a:t>
            </a:r>
            <a:endParaRPr lang="ko-KR" altLang="ko-KR" sz="1400" dirty="0" smtClean="0">
              <a:solidFill>
                <a:srgbClr val="FF0000"/>
              </a:solidFill>
            </a:endParaRPr>
          </a:p>
          <a:p>
            <a:pPr latinLnBrk="0"/>
            <a:r>
              <a:rPr lang="en-US" altLang="ko-KR" sz="1400" dirty="0" smtClean="0">
                <a:solidFill>
                  <a:srgbClr val="FF0000"/>
                </a:solidFill>
              </a:rPr>
              <a:t>        #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css_relative</a:t>
            </a:r>
            <a:r>
              <a:rPr lang="en-US" altLang="ko-KR" sz="1400" dirty="0" smtClean="0">
                <a:solidFill>
                  <a:srgbClr val="FF0000"/>
                </a:solidFill>
              </a:rPr>
              <a:t>   { position: relative; left: 80px; }</a:t>
            </a:r>
            <a:endParaRPr lang="ko-KR" altLang="ko-KR" sz="1400" dirty="0" smtClean="0">
              <a:solidFill>
                <a:srgbClr val="FF0000"/>
              </a:solidFill>
            </a:endParaRPr>
          </a:p>
          <a:p>
            <a:pPr latinLnBrk="0"/>
            <a:r>
              <a:rPr lang="en-US" altLang="ko-KR" sz="1400" dirty="0" smtClean="0">
                <a:solidFill>
                  <a:srgbClr val="FF0000"/>
                </a:solidFill>
              </a:rPr>
              <a:t>        #h5_absolute  { position: absolute; top: 205px; left: 100px;} </a:t>
            </a:r>
            <a:endParaRPr lang="ko-KR" altLang="ko-KR" sz="1400" dirty="0" smtClean="0">
              <a:solidFill>
                <a:srgbClr val="FF0000"/>
              </a:solidFill>
            </a:endParaRPr>
          </a:p>
          <a:p>
            <a:pPr latinLnBrk="0"/>
            <a:r>
              <a:rPr lang="en-US" altLang="ko-KR" sz="1400" dirty="0" smtClean="0">
                <a:solidFill>
                  <a:srgbClr val="FF0000"/>
                </a:solidFill>
              </a:rPr>
              <a:t>        #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css_fixed</a:t>
            </a:r>
            <a:r>
              <a:rPr lang="en-US" altLang="ko-KR" sz="1400" dirty="0" smtClean="0">
                <a:solidFill>
                  <a:srgbClr val="FF0000"/>
                </a:solidFill>
              </a:rPr>
              <a:t>   { position: fixed; top: 20px; right: 30px; } </a:t>
            </a:r>
            <a:endParaRPr lang="ko-KR" altLang="ko-KR" sz="1400" dirty="0" smtClean="0">
              <a:solidFill>
                <a:srgbClr val="FF0000"/>
              </a:solidFill>
            </a:endParaRPr>
          </a:p>
          <a:p>
            <a:pPr latinLnBrk="0"/>
            <a:r>
              <a:rPr lang="en-US" altLang="ko-KR" sz="1400" dirty="0" smtClean="0"/>
              <a:t>  &lt;/style&gt;  &lt;/head&gt;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  &lt;body&gt;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    </a:t>
            </a:r>
            <a:r>
              <a:rPr lang="en-US" altLang="ko-KR" sz="1400" dirty="0" smtClean="0">
                <a:solidFill>
                  <a:schemeClr val="tx1"/>
                </a:solidFill>
              </a:rPr>
              <a:t>&lt;h3&gt;5.5 </a:t>
            </a:r>
            <a:r>
              <a:rPr lang="ko-KR" altLang="ko-KR" sz="1400" dirty="0" smtClean="0">
                <a:solidFill>
                  <a:schemeClr val="tx1"/>
                </a:solidFill>
              </a:rPr>
              <a:t>새로운 문서 표준 </a:t>
            </a:r>
            <a:r>
              <a:rPr lang="en-US" altLang="ko-KR" sz="1400" dirty="0" smtClean="0">
                <a:solidFill>
                  <a:schemeClr val="tx1"/>
                </a:solidFill>
              </a:rPr>
              <a:t>HTML5 </a:t>
            </a:r>
            <a:endParaRPr lang="ko-KR" altLang="ko-KR" sz="1400" dirty="0" smtClean="0">
              <a:solidFill>
                <a:schemeClr val="tx1"/>
              </a:solidFill>
            </a:endParaRPr>
          </a:p>
          <a:p>
            <a:pPr latinLnBrk="0"/>
            <a:r>
              <a:rPr lang="en-US" altLang="ko-KR" sz="1400" dirty="0" smtClean="0">
                <a:solidFill>
                  <a:schemeClr val="tx1"/>
                </a:solidFill>
              </a:rPr>
              <a:t>        &lt;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img</a:t>
            </a:r>
            <a:r>
              <a:rPr lang="en-US" altLang="ko-KR" sz="1400" dirty="0" smtClean="0">
                <a:solidFill>
                  <a:schemeClr val="tx1"/>
                </a:solidFill>
              </a:rPr>
              <a:t>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src</a:t>
            </a:r>
            <a:r>
              <a:rPr lang="en-US" altLang="ko-KR" sz="1400" dirty="0" smtClean="0">
                <a:solidFill>
                  <a:schemeClr val="tx1"/>
                </a:solidFill>
              </a:rPr>
              <a:t>="W3C_logo.gif" </a:t>
            </a:r>
            <a:r>
              <a:rPr lang="en-US" altLang="ko-KR" sz="1400" dirty="0" smtClean="0">
                <a:solidFill>
                  <a:srgbClr val="FF0000"/>
                </a:solidFill>
              </a:rPr>
              <a:t>id="w3c_static" </a:t>
            </a:r>
            <a:r>
              <a:rPr lang="en-US" altLang="ko-KR" sz="1400" dirty="0" smtClean="0">
                <a:solidFill>
                  <a:schemeClr val="tx1"/>
                </a:solidFill>
              </a:rPr>
              <a:t>width="72" height="40"&gt;</a:t>
            </a:r>
            <a:endParaRPr lang="ko-KR" altLang="ko-KR" sz="1400" dirty="0" smtClean="0">
              <a:solidFill>
                <a:schemeClr val="tx1"/>
              </a:solidFill>
            </a:endParaRPr>
          </a:p>
          <a:p>
            <a:pPr latinLnBrk="0"/>
            <a:r>
              <a:rPr lang="en-US" altLang="ko-KR" sz="1400" dirty="0" smtClean="0">
                <a:solidFill>
                  <a:schemeClr val="tx1"/>
                </a:solidFill>
              </a:rPr>
              <a:t>    &lt;/h3&gt; </a:t>
            </a:r>
            <a:endParaRPr lang="ko-KR" altLang="ko-KR" sz="1400" dirty="0" smtClean="0">
              <a:solidFill>
                <a:schemeClr val="tx1"/>
              </a:solidFill>
            </a:endParaRPr>
          </a:p>
          <a:p>
            <a:pPr latinLnBrk="0"/>
            <a:r>
              <a:rPr lang="en-US" altLang="ko-KR" sz="1400" dirty="0" smtClean="0">
                <a:solidFill>
                  <a:schemeClr val="tx1"/>
                </a:solidFill>
              </a:rPr>
              <a:t>    &lt;p&gt;</a:t>
            </a:r>
            <a:endParaRPr lang="ko-KR" altLang="ko-KR" sz="1400" dirty="0" smtClean="0">
              <a:solidFill>
                <a:schemeClr val="tx1"/>
              </a:solidFill>
            </a:endParaRPr>
          </a:p>
          <a:p>
            <a:pPr latinLnBrk="0"/>
            <a:r>
              <a:rPr lang="en-US" altLang="ko-KR" sz="1400" dirty="0" smtClean="0">
                <a:solidFill>
                  <a:schemeClr val="tx1"/>
                </a:solidFill>
              </a:rPr>
              <a:t>        &lt;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img</a:t>
            </a:r>
            <a:r>
              <a:rPr lang="en-US" altLang="ko-KR" sz="1400" dirty="0" smtClean="0">
                <a:solidFill>
                  <a:schemeClr val="tx1"/>
                </a:solidFill>
              </a:rPr>
              <a:t>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src</a:t>
            </a:r>
            <a:r>
              <a:rPr lang="en-US" altLang="ko-KR" sz="1400" dirty="0" smtClean="0">
                <a:solidFill>
                  <a:schemeClr val="tx1"/>
                </a:solidFill>
              </a:rPr>
              <a:t>="H5_logo.gif" </a:t>
            </a:r>
            <a:r>
              <a:rPr lang="en-US" altLang="ko-KR" sz="1400" dirty="0" smtClean="0">
                <a:solidFill>
                  <a:srgbClr val="FF0000"/>
                </a:solidFill>
              </a:rPr>
              <a:t>id="h5_static" </a:t>
            </a:r>
            <a:r>
              <a:rPr lang="en-US" altLang="ko-KR" sz="1400" dirty="0" smtClean="0">
                <a:solidFill>
                  <a:schemeClr val="tx1"/>
                </a:solidFill>
              </a:rPr>
              <a:t>width="54" height="66"&gt; </a:t>
            </a:r>
            <a:endParaRPr lang="ko-KR" altLang="ko-KR" sz="1400" dirty="0" smtClean="0">
              <a:solidFill>
                <a:schemeClr val="tx1"/>
              </a:solidFill>
            </a:endParaRPr>
          </a:p>
          <a:p>
            <a:pPr latinLnBrk="0"/>
            <a:r>
              <a:rPr lang="en-US" altLang="ko-KR" sz="1400" dirty="0" smtClean="0">
                <a:solidFill>
                  <a:schemeClr val="tx1"/>
                </a:solidFill>
              </a:rPr>
              <a:t>        </a:t>
            </a:r>
            <a:r>
              <a:rPr lang="ko-KR" altLang="ko-KR" sz="1400" dirty="0" smtClean="0">
                <a:solidFill>
                  <a:schemeClr val="tx1"/>
                </a:solidFill>
              </a:rPr>
              <a:t>현재</a:t>
            </a:r>
            <a:r>
              <a:rPr lang="en-US" altLang="ko-KR" sz="1400" dirty="0" smtClean="0">
                <a:solidFill>
                  <a:schemeClr val="tx1"/>
                </a:solidFill>
              </a:rPr>
              <a:t> W3C</a:t>
            </a:r>
            <a:r>
              <a:rPr lang="ko-KR" altLang="ko-KR" sz="1400" dirty="0" smtClean="0">
                <a:solidFill>
                  <a:schemeClr val="tx1"/>
                </a:solidFill>
              </a:rPr>
              <a:t>에서 표준안 개발을 하고 있는</a:t>
            </a:r>
            <a:r>
              <a:rPr lang="en-US" altLang="ko-KR" sz="1400" dirty="0" smtClean="0">
                <a:solidFill>
                  <a:schemeClr val="tx1"/>
                </a:solidFill>
              </a:rPr>
              <a:t> HTML5</a:t>
            </a:r>
            <a:r>
              <a:rPr lang="ko-KR" altLang="ko-KR" sz="1400" dirty="0" smtClean="0">
                <a:solidFill>
                  <a:schemeClr val="tx1"/>
                </a:solidFill>
              </a:rPr>
              <a:t>는 차세대 웹문서 표준안으로 </a:t>
            </a:r>
            <a:r>
              <a:rPr lang="en-US" altLang="ko-KR" sz="1400" dirty="0" smtClean="0">
                <a:solidFill>
                  <a:schemeClr val="tx1"/>
                </a:solidFill>
              </a:rPr>
              <a:t>...(</a:t>
            </a:r>
            <a:r>
              <a:rPr lang="ko-KR" altLang="ko-KR" sz="1400" dirty="0" smtClean="0">
                <a:solidFill>
                  <a:schemeClr val="tx1"/>
                </a:solidFill>
              </a:rPr>
              <a:t>중략</a:t>
            </a:r>
            <a:r>
              <a:rPr lang="en-US" altLang="ko-KR" sz="1400" dirty="0" smtClean="0">
                <a:solidFill>
                  <a:schemeClr val="tx1"/>
                </a:solidFill>
              </a:rPr>
              <a:t>).... </a:t>
            </a:r>
            <a:endParaRPr lang="ko-KR" altLang="ko-KR" sz="1400" dirty="0" smtClean="0">
              <a:solidFill>
                <a:schemeClr val="tx1"/>
              </a:solidFill>
            </a:endParaRPr>
          </a:p>
          <a:p>
            <a:pPr latinLnBrk="0"/>
            <a:r>
              <a:rPr lang="en-US" altLang="ko-KR" sz="1400" dirty="0" smtClean="0">
                <a:solidFill>
                  <a:schemeClr val="tx1"/>
                </a:solidFill>
              </a:rPr>
              <a:t>    &lt;/p&gt;</a:t>
            </a:r>
            <a:endParaRPr lang="ko-KR" altLang="ko-KR" sz="1400" dirty="0" smtClean="0">
              <a:solidFill>
                <a:schemeClr val="tx1"/>
              </a:solidFill>
            </a:endParaRPr>
          </a:p>
          <a:p>
            <a:pPr latinLnBrk="0"/>
            <a:r>
              <a:rPr lang="en-US" altLang="ko-KR" sz="1400" dirty="0" smtClean="0">
                <a:solidFill>
                  <a:schemeClr val="tx1"/>
                </a:solidFill>
              </a:rPr>
              <a:t>    &lt;h3&gt; 5.5.1 HTML5</a:t>
            </a:r>
            <a:r>
              <a:rPr lang="ko-KR" altLang="ko-KR" sz="1400" dirty="0" smtClean="0">
                <a:solidFill>
                  <a:schemeClr val="tx1"/>
                </a:solidFill>
              </a:rPr>
              <a:t>의 탄생 배경 및 특징</a:t>
            </a:r>
          </a:p>
          <a:p>
            <a:pPr latinLnBrk="0"/>
            <a:r>
              <a:rPr lang="en-US" altLang="ko-KR" sz="1400" dirty="0" smtClean="0">
                <a:solidFill>
                  <a:schemeClr val="tx1"/>
                </a:solidFill>
              </a:rPr>
              <a:t>        &lt;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img</a:t>
            </a:r>
            <a:r>
              <a:rPr lang="en-US" altLang="ko-KR" sz="1400" dirty="0" smtClean="0">
                <a:solidFill>
                  <a:schemeClr val="tx1"/>
                </a:solidFill>
              </a:rPr>
              <a:t>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src</a:t>
            </a:r>
            <a:r>
              <a:rPr lang="en-US" altLang="ko-KR" sz="1400" dirty="0" smtClean="0">
                <a:solidFill>
                  <a:schemeClr val="tx1"/>
                </a:solidFill>
              </a:rPr>
              <a:t>="CSS3_logo.gif" </a:t>
            </a:r>
            <a:r>
              <a:rPr lang="en-US" altLang="ko-KR" sz="1400" dirty="0" smtClean="0">
                <a:solidFill>
                  <a:srgbClr val="FF0000"/>
                </a:solidFill>
              </a:rPr>
              <a:t>id="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css_relative</a:t>
            </a:r>
            <a:r>
              <a:rPr lang="en-US" altLang="ko-KR" sz="1400" dirty="0" smtClean="0">
                <a:solidFill>
                  <a:srgbClr val="FF0000"/>
                </a:solidFill>
              </a:rPr>
              <a:t>" </a:t>
            </a:r>
            <a:r>
              <a:rPr lang="en-US" altLang="ko-KR" sz="1400" dirty="0" smtClean="0">
                <a:solidFill>
                  <a:schemeClr val="tx1"/>
                </a:solidFill>
              </a:rPr>
              <a:t>width="54" height="66"&gt;</a:t>
            </a:r>
            <a:endParaRPr lang="ko-KR" altLang="ko-KR" sz="1400" dirty="0" smtClean="0">
              <a:solidFill>
                <a:schemeClr val="tx1"/>
              </a:solidFill>
            </a:endParaRPr>
          </a:p>
          <a:p>
            <a:pPr latinLnBrk="0"/>
            <a:r>
              <a:rPr lang="en-US" altLang="ko-KR" sz="1400" dirty="0" smtClean="0">
                <a:solidFill>
                  <a:schemeClr val="tx1"/>
                </a:solidFill>
              </a:rPr>
              <a:t>        &lt;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img</a:t>
            </a:r>
            <a:r>
              <a:rPr lang="en-US" altLang="ko-KR" sz="1400" dirty="0" smtClean="0">
                <a:solidFill>
                  <a:schemeClr val="tx1"/>
                </a:solidFill>
              </a:rPr>
              <a:t>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src</a:t>
            </a:r>
            <a:r>
              <a:rPr lang="en-US" altLang="ko-KR" sz="1400" dirty="0" smtClean="0">
                <a:solidFill>
                  <a:schemeClr val="tx1"/>
                </a:solidFill>
              </a:rPr>
              <a:t>="H5_logo.gif" </a:t>
            </a:r>
            <a:r>
              <a:rPr lang="en-US" altLang="ko-KR" sz="1400" dirty="0" smtClean="0">
                <a:solidFill>
                  <a:srgbClr val="FF0000"/>
                </a:solidFill>
              </a:rPr>
              <a:t>id="h5_absolute" </a:t>
            </a:r>
            <a:r>
              <a:rPr lang="en-US" altLang="ko-KR" sz="1400" dirty="0" smtClean="0">
                <a:solidFill>
                  <a:schemeClr val="tx1"/>
                </a:solidFill>
              </a:rPr>
              <a:t>width="54" height="66"&gt;</a:t>
            </a:r>
            <a:endParaRPr lang="ko-KR" altLang="ko-KR" sz="1400" dirty="0" smtClean="0">
              <a:solidFill>
                <a:schemeClr val="tx1"/>
              </a:solidFill>
            </a:endParaRPr>
          </a:p>
          <a:p>
            <a:pPr latinLnBrk="0"/>
            <a:r>
              <a:rPr lang="en-US" altLang="ko-KR" sz="1400" dirty="0" smtClean="0">
                <a:solidFill>
                  <a:schemeClr val="tx1"/>
                </a:solidFill>
              </a:rPr>
              <a:t>    &lt;/h3&gt;</a:t>
            </a:r>
            <a:endParaRPr lang="ko-KR" altLang="ko-KR" sz="1400" dirty="0" smtClean="0">
              <a:solidFill>
                <a:schemeClr val="tx1"/>
              </a:solidFill>
            </a:endParaRPr>
          </a:p>
          <a:p>
            <a:pPr latinLnBrk="0"/>
            <a:r>
              <a:rPr lang="en-US" altLang="ko-KR" sz="1400" dirty="0" smtClean="0">
                <a:solidFill>
                  <a:schemeClr val="tx1"/>
                </a:solidFill>
              </a:rPr>
              <a:t>    &lt;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img</a:t>
            </a:r>
            <a:r>
              <a:rPr lang="en-US" altLang="ko-KR" sz="1400" dirty="0" smtClean="0">
                <a:solidFill>
                  <a:schemeClr val="tx1"/>
                </a:solidFill>
              </a:rPr>
              <a:t>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src</a:t>
            </a:r>
            <a:r>
              <a:rPr lang="en-US" altLang="ko-KR" sz="1400" dirty="0" smtClean="0">
                <a:solidFill>
                  <a:schemeClr val="tx1"/>
                </a:solidFill>
              </a:rPr>
              <a:t>="CSS3_ad.gif" </a:t>
            </a:r>
            <a:r>
              <a:rPr lang="en-US" altLang="ko-KR" sz="1400" dirty="0" smtClean="0">
                <a:solidFill>
                  <a:srgbClr val="FF0000"/>
                </a:solidFill>
              </a:rPr>
              <a:t>id="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css_fixed</a:t>
            </a:r>
            <a:r>
              <a:rPr lang="en-US" altLang="ko-KR" sz="1400" dirty="0" smtClean="0">
                <a:solidFill>
                  <a:srgbClr val="FF0000"/>
                </a:solidFill>
              </a:rPr>
              <a:t>" </a:t>
            </a:r>
            <a:r>
              <a:rPr lang="en-US" altLang="ko-KR" sz="1400" dirty="0" smtClean="0">
                <a:solidFill>
                  <a:schemeClr val="tx1"/>
                </a:solidFill>
              </a:rPr>
              <a:t>width="166" height="70"&gt;</a:t>
            </a:r>
            <a:endParaRPr lang="ko-KR" altLang="ko-KR" sz="1400" dirty="0" smtClean="0">
              <a:solidFill>
                <a:schemeClr val="tx1"/>
              </a:solidFill>
            </a:endParaRPr>
          </a:p>
          <a:p>
            <a:pPr latinLnBrk="0"/>
            <a:r>
              <a:rPr lang="en-US" altLang="ko-KR" sz="1400" dirty="0" smtClean="0">
                <a:solidFill>
                  <a:schemeClr val="tx1"/>
                </a:solidFill>
              </a:rPr>
              <a:t>    &lt;p&gt;HTML 4.0</a:t>
            </a:r>
            <a:r>
              <a:rPr lang="ko-KR" altLang="ko-KR" sz="1400" dirty="0" smtClean="0">
                <a:solidFill>
                  <a:schemeClr val="tx1"/>
                </a:solidFill>
              </a:rPr>
              <a:t>이</a:t>
            </a:r>
            <a:r>
              <a:rPr lang="en-US" altLang="ko-KR" sz="1400" dirty="0" smtClean="0">
                <a:solidFill>
                  <a:schemeClr val="tx1"/>
                </a:solidFill>
              </a:rPr>
              <a:t> 1997</a:t>
            </a:r>
            <a:r>
              <a:rPr lang="ko-KR" altLang="ko-KR" sz="1400" dirty="0" smtClean="0">
                <a:solidFill>
                  <a:schemeClr val="tx1"/>
                </a:solidFill>
              </a:rPr>
              <a:t>년 발표된 이후 벌써</a:t>
            </a:r>
            <a:r>
              <a:rPr lang="en-US" altLang="ko-KR" sz="1400" dirty="0" smtClean="0">
                <a:solidFill>
                  <a:schemeClr val="tx1"/>
                </a:solidFill>
              </a:rPr>
              <a:t> 10</a:t>
            </a:r>
            <a:r>
              <a:rPr lang="ko-KR" altLang="ko-KR" sz="1400" dirty="0" smtClean="0">
                <a:solidFill>
                  <a:schemeClr val="tx1"/>
                </a:solidFill>
              </a:rPr>
              <a:t>년 이상이 경과되었는데</a:t>
            </a:r>
            <a:r>
              <a:rPr lang="en-US" altLang="ko-KR" sz="1400" dirty="0" smtClean="0"/>
              <a:t>, IT </a:t>
            </a:r>
            <a:r>
              <a:rPr lang="ko-KR" altLang="ko-KR" sz="1400" dirty="0" smtClean="0"/>
              <a:t>업계</a:t>
            </a:r>
            <a:r>
              <a:rPr lang="en-US" altLang="ko-KR" sz="1400" dirty="0" smtClean="0"/>
              <a:t> ...(</a:t>
            </a:r>
            <a:r>
              <a:rPr lang="ko-KR" altLang="ko-KR" sz="1400" dirty="0" smtClean="0"/>
              <a:t>중략</a:t>
            </a:r>
            <a:r>
              <a:rPr lang="en-US" altLang="ko-KR" sz="1400" dirty="0" smtClean="0"/>
              <a:t>)... &lt;/p&gt;</a:t>
            </a:r>
            <a:endParaRPr lang="ko-KR" altLang="ko-KR" sz="1400" dirty="0" smtClean="0"/>
          </a:p>
        </p:txBody>
      </p:sp>
      <p:pic>
        <p:nvPicPr>
          <p:cNvPr id="8" name="Picture 2" descr="E:\HTML5\figures\ex6-5a.pn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80112" y="2163945"/>
            <a:ext cx="3523810" cy="2057143"/>
          </a:xfrm>
          <a:prstGeom prst="rect">
            <a:avLst/>
          </a:prstGeom>
          <a:noFill/>
        </p:spPr>
      </p:pic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고급 표현을 위한 </a:t>
            </a:r>
            <a:r>
              <a:rPr lang="en-US" altLang="ko-KR" smtClean="0"/>
              <a:t>CSS3 </a:t>
            </a:r>
            <a:r>
              <a:rPr lang="ko-KR" altLang="en-US" smtClean="0"/>
              <a:t>활용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45790" y="4566462"/>
            <a:ext cx="3580953" cy="17428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직사각형 9"/>
          <p:cNvSpPr/>
          <p:nvPr/>
        </p:nvSpPr>
        <p:spPr>
          <a:xfrm>
            <a:off x="6469682" y="6237312"/>
            <a:ext cx="173316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ko-KR" altLang="ko-KR" sz="1200" dirty="0">
                <a:solidFill>
                  <a:srgbClr val="FF0000"/>
                </a:solidFill>
                <a:latin typeface="+mn-ea"/>
              </a:rPr>
              <a:t>위로 스크롤 하였을 때</a:t>
            </a:r>
            <a:endParaRPr lang="ko-KR" altLang="en-US" sz="1200" dirty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92149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ko-KR" dirty="0" err="1"/>
              <a:t>위치값</a:t>
            </a:r>
            <a:r>
              <a:rPr lang="ko-KR" altLang="ko-KR" dirty="0"/>
              <a:t> 유형에 따른 </a:t>
            </a:r>
            <a:r>
              <a:rPr lang="ko-KR" altLang="ko-KR" dirty="0" smtClean="0"/>
              <a:t>위치지정</a:t>
            </a:r>
            <a:r>
              <a:rPr lang="en-US" altLang="ko-KR" dirty="0" smtClean="0"/>
              <a:t> II</a:t>
            </a:r>
            <a:endParaRPr lang="ko-KR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ko-KR" altLang="ko-KR" dirty="0" smtClean="0"/>
              <a:t>앞 뒤 순서 지정</a:t>
            </a:r>
            <a:r>
              <a:rPr lang="en-US" altLang="ko-KR" dirty="0" smtClean="0"/>
              <a:t> : z-index</a:t>
            </a:r>
          </a:p>
          <a:p>
            <a:pPr lvl="1"/>
            <a:r>
              <a:rPr lang="ko-KR" altLang="ko-KR" dirty="0" smtClean="0"/>
              <a:t>여러 개의 콘텐츠를 겹쳐서 배치할 때 앞뒤 순서를 결정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z</a:t>
            </a:r>
            <a:r>
              <a:rPr lang="ko-KR" altLang="ko-KR" dirty="0" smtClean="0"/>
              <a:t>축 상의 좌표는 아니고 순서만을 지정</a:t>
            </a:r>
            <a:r>
              <a:rPr lang="en-US" altLang="ko-KR" dirty="0" smtClean="0"/>
              <a:t> : </a:t>
            </a:r>
            <a:r>
              <a:rPr lang="ko-KR" altLang="ko-KR" dirty="0" smtClean="0"/>
              <a:t>큰 수</a:t>
            </a:r>
            <a:r>
              <a:rPr lang="ko-KR" altLang="en-US" dirty="0" smtClean="0"/>
              <a:t>가 </a:t>
            </a:r>
            <a:r>
              <a:rPr lang="ko-KR" altLang="ko-KR" dirty="0" smtClean="0"/>
              <a:t>앞 </a:t>
            </a:r>
            <a:r>
              <a:rPr lang="ko-KR" altLang="en-US" dirty="0" smtClean="0"/>
              <a:t>쪽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899592" y="2852936"/>
            <a:ext cx="5544616" cy="3539430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atinLnBrk="0"/>
            <a:r>
              <a:rPr lang="en-US" altLang="ko-KR" sz="1400" dirty="0" smtClean="0"/>
              <a:t>&lt;style type="text/</a:t>
            </a:r>
            <a:r>
              <a:rPr lang="en-US" altLang="ko-KR" sz="1400" dirty="0" err="1" smtClean="0"/>
              <a:t>css</a:t>
            </a:r>
            <a:r>
              <a:rPr lang="en-US" altLang="ko-KR" sz="1400" dirty="0" smtClean="0"/>
              <a:t>"&gt; 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      </a:t>
            </a:r>
            <a:r>
              <a:rPr lang="en-US" altLang="ko-KR" sz="1400" dirty="0" smtClean="0">
                <a:solidFill>
                  <a:srgbClr val="FF0000"/>
                </a:solidFill>
              </a:rPr>
              <a:t>#w3c_z1  </a:t>
            </a:r>
            <a:r>
              <a:rPr lang="en-US" altLang="ko-KR" sz="1400" dirty="0" smtClean="0"/>
              <a:t>{ </a:t>
            </a:r>
            <a:r>
              <a:rPr lang="en-US" altLang="ko-KR" sz="1400" dirty="0" smtClean="0">
                <a:solidFill>
                  <a:srgbClr val="FF0000"/>
                </a:solidFill>
              </a:rPr>
              <a:t>z-index: 1</a:t>
            </a:r>
            <a:r>
              <a:rPr lang="en-US" altLang="ko-KR" sz="1400" dirty="0" smtClean="0"/>
              <a:t>; position: relative; top: -20px; left: 80px;}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>
                <a:solidFill>
                  <a:srgbClr val="FF0000"/>
                </a:solidFill>
              </a:rPr>
              <a:t>      #h5_z2   </a:t>
            </a:r>
            <a:r>
              <a:rPr lang="en-US" altLang="ko-KR" sz="1400" dirty="0" smtClean="0"/>
              <a:t>{ </a:t>
            </a:r>
            <a:r>
              <a:rPr lang="en-US" altLang="ko-KR" sz="1400" dirty="0" smtClean="0">
                <a:solidFill>
                  <a:srgbClr val="FF0000"/>
                </a:solidFill>
              </a:rPr>
              <a:t>z-index: 2</a:t>
            </a:r>
            <a:r>
              <a:rPr lang="en-US" altLang="ko-KR" sz="1400" dirty="0" smtClean="0"/>
              <a:t>; position: relative; top: -5px; left: 45px; }   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      </a:t>
            </a:r>
            <a:r>
              <a:rPr lang="en-US" altLang="ko-KR" sz="1400" dirty="0" smtClean="0">
                <a:solidFill>
                  <a:srgbClr val="FF0000"/>
                </a:solidFill>
              </a:rPr>
              <a:t>#css_z3  </a:t>
            </a:r>
            <a:r>
              <a:rPr lang="en-US" altLang="ko-KR" sz="1400" dirty="0" smtClean="0"/>
              <a:t>{ </a:t>
            </a:r>
            <a:r>
              <a:rPr lang="en-US" altLang="ko-KR" sz="1400" dirty="0" smtClean="0">
                <a:solidFill>
                  <a:srgbClr val="FF0000"/>
                </a:solidFill>
              </a:rPr>
              <a:t>z-index: 3</a:t>
            </a:r>
            <a:r>
              <a:rPr lang="en-US" altLang="ko-KR" sz="1400" dirty="0" smtClean="0"/>
              <a:t>; position: relative; top: 5px; left: 10px; }  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      </a:t>
            </a:r>
            <a:r>
              <a:rPr lang="en-US" altLang="ko-KR" sz="1400" dirty="0" smtClean="0">
                <a:solidFill>
                  <a:srgbClr val="FF0000"/>
                </a:solidFill>
              </a:rPr>
              <a:t>#w3c_z9  </a:t>
            </a:r>
            <a:r>
              <a:rPr lang="en-US" altLang="ko-KR" sz="1400" dirty="0" smtClean="0"/>
              <a:t>{ </a:t>
            </a:r>
            <a:r>
              <a:rPr lang="en-US" altLang="ko-KR" sz="1400" dirty="0" smtClean="0">
                <a:solidFill>
                  <a:srgbClr val="FF0000"/>
                </a:solidFill>
              </a:rPr>
              <a:t>z-index: 9</a:t>
            </a:r>
            <a:r>
              <a:rPr lang="en-US" altLang="ko-KR" sz="1400" dirty="0" smtClean="0"/>
              <a:t>; position: relative; top: -20px; left: 80px; } 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>
                <a:solidFill>
                  <a:srgbClr val="FF0000"/>
                </a:solidFill>
              </a:rPr>
              <a:t>      #h5_z8   </a:t>
            </a:r>
            <a:r>
              <a:rPr lang="en-US" altLang="ko-KR" sz="1400" dirty="0" smtClean="0"/>
              <a:t>{ </a:t>
            </a:r>
            <a:r>
              <a:rPr lang="en-US" altLang="ko-KR" sz="1400" dirty="0" smtClean="0">
                <a:solidFill>
                  <a:srgbClr val="FF0000"/>
                </a:solidFill>
              </a:rPr>
              <a:t>z-index: 8</a:t>
            </a:r>
            <a:r>
              <a:rPr lang="en-US" altLang="ko-KR" sz="1400" dirty="0" smtClean="0"/>
              <a:t>; position: relative; top: -5px; left: 45px; }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      </a:t>
            </a:r>
            <a:r>
              <a:rPr lang="en-US" altLang="ko-KR" sz="1400" dirty="0" smtClean="0">
                <a:solidFill>
                  <a:srgbClr val="FF0000"/>
                </a:solidFill>
              </a:rPr>
              <a:t>#css_z7  </a:t>
            </a:r>
            <a:r>
              <a:rPr lang="en-US" altLang="ko-KR" sz="1400" dirty="0" smtClean="0"/>
              <a:t>{ </a:t>
            </a:r>
            <a:r>
              <a:rPr lang="en-US" altLang="ko-KR" sz="1400" dirty="0" smtClean="0">
                <a:solidFill>
                  <a:srgbClr val="FF0000"/>
                </a:solidFill>
              </a:rPr>
              <a:t>z-index: 7</a:t>
            </a:r>
            <a:r>
              <a:rPr lang="en-US" altLang="ko-KR" sz="1400" dirty="0" smtClean="0"/>
              <a:t>; position: relative; top: 5px; left: 10px; }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&lt;/style&gt;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 ...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  &lt;h3&gt;5.5 </a:t>
            </a:r>
            <a:r>
              <a:rPr lang="ko-KR" altLang="ko-KR" sz="1400" dirty="0" smtClean="0"/>
              <a:t>새로운 문서 표준</a:t>
            </a:r>
            <a:r>
              <a:rPr lang="en-US" altLang="ko-KR" sz="1400" dirty="0" smtClean="0"/>
              <a:t> HTML5 &lt;/h3&gt; 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  &lt;</a:t>
            </a:r>
            <a:r>
              <a:rPr lang="en-US" altLang="ko-KR" sz="1400" dirty="0" err="1" smtClean="0"/>
              <a:t>img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src</a:t>
            </a:r>
            <a:r>
              <a:rPr lang="en-US" altLang="ko-KR" sz="1400" dirty="0" smtClean="0"/>
              <a:t>="W3C_L.gif" </a:t>
            </a:r>
            <a:r>
              <a:rPr lang="en-US" altLang="ko-KR" sz="1400" dirty="0" smtClean="0">
                <a:solidFill>
                  <a:srgbClr val="FF0000"/>
                </a:solidFill>
              </a:rPr>
              <a:t>id="w3c_z1" </a:t>
            </a:r>
            <a:r>
              <a:rPr lang="en-US" altLang="ko-KR" sz="1400" dirty="0" smtClean="0"/>
              <a:t>width="72" height="40"&gt;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  &lt;</a:t>
            </a:r>
            <a:r>
              <a:rPr lang="en-US" altLang="ko-KR" sz="1400" dirty="0" err="1" smtClean="0"/>
              <a:t>img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src</a:t>
            </a:r>
            <a:r>
              <a:rPr lang="en-US" altLang="ko-KR" sz="1400" dirty="0" smtClean="0"/>
              <a:t>="H5_L.gif" </a:t>
            </a:r>
            <a:r>
              <a:rPr lang="en-US" altLang="ko-KR" sz="1400" dirty="0" smtClean="0">
                <a:solidFill>
                  <a:srgbClr val="FF0000"/>
                </a:solidFill>
              </a:rPr>
              <a:t>id="h5_z2" </a:t>
            </a:r>
            <a:r>
              <a:rPr lang="en-US" altLang="ko-KR" sz="1400" dirty="0" smtClean="0"/>
              <a:t>width="54" height="66"&gt;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  &lt;</a:t>
            </a:r>
            <a:r>
              <a:rPr lang="en-US" altLang="ko-KR" sz="1400" dirty="0" err="1" smtClean="0"/>
              <a:t>img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src</a:t>
            </a:r>
            <a:r>
              <a:rPr lang="en-US" altLang="ko-KR" sz="1400" dirty="0" smtClean="0"/>
              <a:t>="CSS3_L.gif" </a:t>
            </a:r>
            <a:r>
              <a:rPr lang="en-US" altLang="ko-KR" sz="1400" dirty="0" smtClean="0">
                <a:solidFill>
                  <a:srgbClr val="FF0000"/>
                </a:solidFill>
              </a:rPr>
              <a:t>id="css_z3" </a:t>
            </a:r>
            <a:r>
              <a:rPr lang="en-US" altLang="ko-KR" sz="1400" dirty="0" smtClean="0"/>
              <a:t>width="54" height="66"&gt; 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  &lt;</a:t>
            </a:r>
            <a:r>
              <a:rPr lang="en-US" altLang="ko-KR" sz="1400" dirty="0" err="1" smtClean="0"/>
              <a:t>img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src</a:t>
            </a:r>
            <a:r>
              <a:rPr lang="en-US" altLang="ko-KR" sz="1400" dirty="0" smtClean="0"/>
              <a:t>="W3C_L.gif" </a:t>
            </a:r>
            <a:r>
              <a:rPr lang="en-US" altLang="ko-KR" sz="1400" dirty="0" smtClean="0">
                <a:solidFill>
                  <a:srgbClr val="FF0000"/>
                </a:solidFill>
              </a:rPr>
              <a:t>id="w3c_z9" </a:t>
            </a:r>
            <a:r>
              <a:rPr lang="en-US" altLang="ko-KR" sz="1400" dirty="0" smtClean="0"/>
              <a:t>width="72" height="40"&gt;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  &lt;</a:t>
            </a:r>
            <a:r>
              <a:rPr lang="en-US" altLang="ko-KR" sz="1400" dirty="0" err="1" smtClean="0"/>
              <a:t>img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src</a:t>
            </a:r>
            <a:r>
              <a:rPr lang="en-US" altLang="ko-KR" sz="1400" dirty="0" smtClean="0"/>
              <a:t>="H5_L.gif" </a:t>
            </a:r>
            <a:r>
              <a:rPr lang="en-US" altLang="ko-KR" sz="1400" dirty="0" smtClean="0">
                <a:solidFill>
                  <a:srgbClr val="FF0000"/>
                </a:solidFill>
              </a:rPr>
              <a:t>id="h5_z8" </a:t>
            </a:r>
            <a:r>
              <a:rPr lang="en-US" altLang="ko-KR" sz="1400" dirty="0" smtClean="0"/>
              <a:t>width="54" height="66"&gt;</a:t>
            </a:r>
            <a:endParaRPr lang="ko-KR" altLang="ko-KR" sz="1400" dirty="0" smtClean="0"/>
          </a:p>
          <a:p>
            <a:r>
              <a:rPr lang="en-US" altLang="ko-KR" sz="1400" dirty="0" smtClean="0"/>
              <a:t>  &lt;</a:t>
            </a:r>
            <a:r>
              <a:rPr lang="en-US" altLang="ko-KR" sz="1400" dirty="0" err="1" smtClean="0"/>
              <a:t>img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src</a:t>
            </a:r>
            <a:r>
              <a:rPr lang="en-US" altLang="ko-KR" sz="1400" dirty="0" smtClean="0"/>
              <a:t>="CSS3_L.gif" </a:t>
            </a:r>
            <a:r>
              <a:rPr lang="en-US" altLang="ko-KR" sz="1400" dirty="0" smtClean="0">
                <a:solidFill>
                  <a:srgbClr val="FF0000"/>
                </a:solidFill>
              </a:rPr>
              <a:t>id="css_z7" </a:t>
            </a:r>
            <a:r>
              <a:rPr lang="en-US" altLang="ko-KR" sz="1400" dirty="0" smtClean="0"/>
              <a:t>width="54" height="66"&gt;</a:t>
            </a:r>
            <a:endParaRPr lang="ko-KR" altLang="ko-KR" sz="1400" dirty="0">
              <a:latin typeface="+mn-ea"/>
            </a:endParaRPr>
          </a:p>
        </p:txBody>
      </p:sp>
      <p:pic>
        <p:nvPicPr>
          <p:cNvPr id="7170" name="Picture 2" descr="E:\HTML5\figures\ex6-6.png"/>
          <p:cNvPicPr>
            <a:picLocks noChangeAspect="1" noChangeArrowheads="1"/>
          </p:cNvPicPr>
          <p:nvPr/>
        </p:nvPicPr>
        <p:blipFill rotWithShape="1">
          <a:blip r:embed="rId2" cstate="print"/>
          <a:srcRect l="-5" r="17983"/>
          <a:stretch/>
        </p:blipFill>
        <p:spPr bwMode="auto">
          <a:xfrm>
            <a:off x="5653106" y="4365104"/>
            <a:ext cx="3492000" cy="1671429"/>
          </a:xfrm>
          <a:prstGeom prst="rect">
            <a:avLst/>
          </a:prstGeom>
          <a:noFill/>
        </p:spPr>
      </p:pic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고급 표현을 위한 </a:t>
            </a:r>
            <a:r>
              <a:rPr lang="en-US" altLang="ko-KR" smtClean="0"/>
              <a:t>CSS3 </a:t>
            </a:r>
            <a:r>
              <a:rPr lang="ko-KR" altLang="en-US" smtClean="0"/>
              <a:t>활용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5749373" y="6003170"/>
            <a:ext cx="285526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</a:rPr>
              <a:t>z-index: </a:t>
            </a:r>
            <a:r>
              <a:rPr lang="en-US" altLang="ko-KR" sz="1600" dirty="0" smtClean="0">
                <a:solidFill>
                  <a:srgbClr val="FF0000"/>
                </a:solidFill>
              </a:rPr>
              <a:t>1, 2, 3	     9, 8, 7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292149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ko-KR" dirty="0" err="1" smtClean="0"/>
              <a:t>플로팅</a:t>
            </a:r>
            <a:r>
              <a:rPr lang="ko-KR" altLang="ko-KR" dirty="0" smtClean="0"/>
              <a:t> 박스 배치하기</a:t>
            </a:r>
            <a:endParaRPr lang="ko-KR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ko-KR" altLang="ko-KR" dirty="0" err="1" smtClean="0"/>
              <a:t>플로팅</a:t>
            </a:r>
            <a:r>
              <a:rPr lang="ko-KR" altLang="ko-KR" dirty="0" smtClean="0"/>
              <a:t> 박스의 지정</a:t>
            </a:r>
            <a:r>
              <a:rPr lang="en-US" altLang="ko-KR" dirty="0" smtClean="0"/>
              <a:t> : float </a:t>
            </a:r>
          </a:p>
          <a:p>
            <a:pPr lvl="1"/>
            <a:r>
              <a:rPr lang="ko-KR" altLang="ko-KR" dirty="0" smtClean="0"/>
              <a:t>특정 콘텐츠를 주변 콘텐츠와 별도로 분리하여 배치</a:t>
            </a:r>
            <a:r>
              <a:rPr lang="ko-KR" altLang="en-US" dirty="0" smtClean="0"/>
              <a:t>할 </a:t>
            </a:r>
            <a:r>
              <a:rPr lang="ko-KR" altLang="ko-KR" dirty="0" smtClean="0"/>
              <a:t>때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float </a:t>
            </a:r>
            <a:r>
              <a:rPr lang="ko-KR" altLang="ko-KR" dirty="0" smtClean="0"/>
              <a:t>속성은 </a:t>
            </a:r>
            <a:r>
              <a:rPr lang="ko-KR" altLang="ko-KR" dirty="0" err="1" smtClean="0"/>
              <a:t>플로팅</a:t>
            </a:r>
            <a:r>
              <a:rPr lang="ko-KR" altLang="ko-KR" dirty="0" smtClean="0"/>
              <a:t> 박스와 주변 콘텐츠와 배치 방법을 지정</a:t>
            </a:r>
            <a:endParaRPr lang="en-US" altLang="ko-KR" dirty="0" smtClean="0"/>
          </a:p>
          <a:p>
            <a:pPr lvl="2"/>
            <a:r>
              <a:rPr lang="en-US" altLang="ko-KR" dirty="0"/>
              <a:t>l</a:t>
            </a:r>
            <a:r>
              <a:rPr lang="en-US" altLang="ko-KR" dirty="0" smtClean="0"/>
              <a:t>eft, right, none(</a:t>
            </a:r>
            <a:r>
              <a:rPr lang="ko-KR" altLang="en-US" dirty="0" smtClean="0"/>
              <a:t>기본값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순서대로</a:t>
            </a:r>
            <a:r>
              <a:rPr lang="en-US" altLang="ko-KR" dirty="0" smtClean="0"/>
              <a:t>)</a:t>
            </a:r>
          </a:p>
          <a:p>
            <a:pPr lvl="1"/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789044" y="3212976"/>
            <a:ext cx="7704856" cy="2462213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atinLnBrk="0"/>
            <a:r>
              <a:rPr lang="en-US" altLang="ko-KR" sz="1400" dirty="0" smtClean="0"/>
              <a:t>&lt;style type="text/</a:t>
            </a:r>
            <a:r>
              <a:rPr lang="en-US" altLang="ko-KR" sz="1400" dirty="0" err="1" smtClean="0"/>
              <a:t>css</a:t>
            </a:r>
            <a:r>
              <a:rPr lang="en-US" altLang="ko-KR" sz="1400" dirty="0" smtClean="0"/>
              <a:t>"&gt;  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      #w3c_float  { 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float:left</a:t>
            </a:r>
            <a:r>
              <a:rPr lang="en-US" altLang="ko-KR" sz="1400" dirty="0" smtClean="0">
                <a:solidFill>
                  <a:srgbClr val="FF0000"/>
                </a:solidFill>
              </a:rPr>
              <a:t>; </a:t>
            </a:r>
            <a:r>
              <a:rPr lang="en-US" altLang="ko-KR" sz="1400" dirty="0" smtClean="0"/>
              <a:t>border: thin solid black; }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      #h5_float   { 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float:left</a:t>
            </a:r>
            <a:r>
              <a:rPr lang="en-US" altLang="ko-KR" sz="1400" dirty="0" smtClean="0">
                <a:solidFill>
                  <a:srgbClr val="FF0000"/>
                </a:solidFill>
              </a:rPr>
              <a:t>; </a:t>
            </a:r>
            <a:r>
              <a:rPr lang="en-US" altLang="ko-KR" sz="1400" dirty="0" smtClean="0"/>
              <a:t>top: 100px; left: 300px; }  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      #</a:t>
            </a:r>
            <a:r>
              <a:rPr lang="en-US" altLang="ko-KR" sz="1400" dirty="0" err="1" smtClean="0"/>
              <a:t>css_float</a:t>
            </a:r>
            <a:r>
              <a:rPr lang="en-US" altLang="ko-KR" sz="1400" dirty="0" smtClean="0"/>
              <a:t>  { 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float:right</a:t>
            </a:r>
            <a:r>
              <a:rPr lang="en-US" altLang="ko-KR" sz="1400" dirty="0" smtClean="0">
                <a:solidFill>
                  <a:srgbClr val="FF0000"/>
                </a:solidFill>
              </a:rPr>
              <a:t>; </a:t>
            </a:r>
            <a:r>
              <a:rPr lang="en-US" altLang="ko-KR" sz="1400" dirty="0" smtClean="0"/>
              <a:t>border: thin solid black;}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  &lt;/style&gt;  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 ...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  &lt;h3&gt;5.5 </a:t>
            </a:r>
            <a:r>
              <a:rPr lang="ko-KR" altLang="ko-KR" sz="1400" dirty="0" smtClean="0"/>
              <a:t>새로운 문서 표준</a:t>
            </a:r>
            <a:r>
              <a:rPr lang="en-US" altLang="ko-KR" sz="1400" dirty="0" smtClean="0"/>
              <a:t> HTML5 &lt;/h3&gt; 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  &lt;</a:t>
            </a:r>
            <a:r>
              <a:rPr lang="en-US" altLang="ko-KR" sz="1400" dirty="0" err="1" smtClean="0"/>
              <a:t>img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src</a:t>
            </a:r>
            <a:r>
              <a:rPr lang="en-US" altLang="ko-KR" sz="1400" dirty="0" smtClean="0"/>
              <a:t>="W3C_logo.gif" </a:t>
            </a:r>
            <a:r>
              <a:rPr lang="en-US" altLang="ko-KR" sz="1400" dirty="0" smtClean="0">
                <a:solidFill>
                  <a:srgbClr val="FF0000"/>
                </a:solidFill>
              </a:rPr>
              <a:t>id="w3c_float" </a:t>
            </a:r>
            <a:r>
              <a:rPr lang="en-US" altLang="ko-KR" sz="1400" dirty="0" smtClean="0"/>
              <a:t>width="72" height="40"&gt;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  &lt;</a:t>
            </a:r>
            <a:r>
              <a:rPr lang="en-US" altLang="ko-KR" sz="1400" dirty="0" err="1" smtClean="0"/>
              <a:t>img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src</a:t>
            </a:r>
            <a:r>
              <a:rPr lang="en-US" altLang="ko-KR" sz="1400" dirty="0" smtClean="0"/>
              <a:t>="H5_logo.gif" </a:t>
            </a:r>
            <a:r>
              <a:rPr lang="en-US" altLang="ko-KR" sz="1400" dirty="0" smtClean="0">
                <a:solidFill>
                  <a:srgbClr val="FF0000"/>
                </a:solidFill>
              </a:rPr>
              <a:t>id="h5_float" </a:t>
            </a:r>
            <a:r>
              <a:rPr lang="en-US" altLang="ko-KR" sz="1400" dirty="0" smtClean="0"/>
              <a:t>width="54" height="66"&gt;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  &lt;</a:t>
            </a:r>
            <a:r>
              <a:rPr lang="en-US" altLang="ko-KR" sz="1400" dirty="0" err="1" smtClean="0"/>
              <a:t>img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src</a:t>
            </a:r>
            <a:r>
              <a:rPr lang="en-US" altLang="ko-KR" sz="1400" dirty="0" smtClean="0"/>
              <a:t>="CSS3_logo.gif" </a:t>
            </a:r>
            <a:r>
              <a:rPr lang="en-US" altLang="ko-KR" sz="1400" dirty="0" smtClean="0">
                <a:solidFill>
                  <a:srgbClr val="FF0000"/>
                </a:solidFill>
              </a:rPr>
              <a:t>id="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css_float</a:t>
            </a:r>
            <a:r>
              <a:rPr lang="en-US" altLang="ko-KR" sz="1400" dirty="0" smtClean="0">
                <a:solidFill>
                  <a:srgbClr val="FF0000"/>
                </a:solidFill>
              </a:rPr>
              <a:t>" </a:t>
            </a:r>
            <a:r>
              <a:rPr lang="en-US" altLang="ko-KR" sz="1400" dirty="0" smtClean="0"/>
              <a:t>width="54" height="66"&gt;</a:t>
            </a:r>
            <a:endParaRPr lang="ko-KR" altLang="ko-KR" sz="1400" dirty="0" smtClean="0"/>
          </a:p>
          <a:p>
            <a:r>
              <a:rPr lang="en-US" altLang="ko-KR" sz="1400" dirty="0" smtClean="0"/>
              <a:t>  &lt;p&gt;</a:t>
            </a:r>
            <a:r>
              <a:rPr lang="ko-KR" altLang="ko-KR" sz="1400" dirty="0" smtClean="0"/>
              <a:t>현재</a:t>
            </a:r>
            <a:r>
              <a:rPr lang="en-US" altLang="ko-KR" sz="1400" dirty="0" smtClean="0"/>
              <a:t> W3C</a:t>
            </a:r>
            <a:r>
              <a:rPr lang="ko-KR" altLang="ko-KR" sz="1400" dirty="0" smtClean="0"/>
              <a:t>에서 표준안 개발을 하고 있는</a:t>
            </a:r>
            <a:r>
              <a:rPr lang="en-US" altLang="ko-KR" sz="1400" dirty="0" smtClean="0"/>
              <a:t> HTML5</a:t>
            </a:r>
            <a:r>
              <a:rPr lang="ko-KR" altLang="ko-KR" sz="1400" dirty="0" smtClean="0"/>
              <a:t>는 차세대 웹문서 </a:t>
            </a:r>
            <a:r>
              <a:rPr lang="en-US" altLang="ko-KR" sz="1400" dirty="0" smtClean="0"/>
              <a:t>...(</a:t>
            </a:r>
            <a:r>
              <a:rPr lang="ko-KR" altLang="ko-KR" sz="1400" dirty="0" smtClean="0"/>
              <a:t>생략</a:t>
            </a:r>
            <a:r>
              <a:rPr lang="en-US" altLang="ko-KR" sz="1400" dirty="0" smtClean="0"/>
              <a:t>)....</a:t>
            </a:r>
            <a:endParaRPr lang="ko-KR" altLang="ko-KR" sz="1400" dirty="0">
              <a:latin typeface="+mn-ea"/>
            </a:endParaRPr>
          </a:p>
        </p:txBody>
      </p:sp>
      <p:pic>
        <p:nvPicPr>
          <p:cNvPr id="9" name="Picture 2" descr="E:\HTML5\figures\ex6-7.pn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83968" y="4427131"/>
            <a:ext cx="4721905" cy="1978095"/>
          </a:xfrm>
          <a:prstGeom prst="rect">
            <a:avLst/>
          </a:prstGeom>
          <a:noFill/>
        </p:spPr>
      </p:pic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고급 표현을 위한 </a:t>
            </a:r>
            <a:r>
              <a:rPr lang="en-US" altLang="ko-KR" smtClean="0"/>
              <a:t>CSS3 </a:t>
            </a:r>
            <a:r>
              <a:rPr lang="ko-KR" altLang="en-US" smtClean="0"/>
              <a:t>활용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2149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 smtClean="0"/>
              <a:t>콘텐츠 박스의 크기 </a:t>
            </a:r>
            <a:r>
              <a:rPr lang="ko-KR" altLang="ko-KR" dirty="0" smtClean="0"/>
              <a:t>조정하기</a:t>
            </a:r>
            <a:r>
              <a:rPr lang="en-US" altLang="ko-KR" dirty="0" smtClean="0"/>
              <a:t> I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ko-KR" dirty="0" smtClean="0"/>
              <a:t>콘텐츠의 크기 조정</a:t>
            </a:r>
            <a:r>
              <a:rPr lang="en-US" altLang="ko-KR" dirty="0" smtClean="0"/>
              <a:t> : width, height </a:t>
            </a:r>
            <a:r>
              <a:rPr lang="ko-KR" altLang="en-US" dirty="0" smtClean="0"/>
              <a:t>속성</a:t>
            </a:r>
            <a:endParaRPr lang="en-US" altLang="ko-KR" dirty="0" smtClean="0"/>
          </a:p>
          <a:p>
            <a:pPr lvl="1"/>
            <a:r>
              <a:rPr lang="ko-KR" altLang="ko-KR" dirty="0" smtClean="0"/>
              <a:t>특정 콘텐츠에서 차지하는 공간 크기를 임의로 조정</a:t>
            </a:r>
            <a:endParaRPr lang="en-US" altLang="ko-KR" dirty="0" smtClean="0"/>
          </a:p>
          <a:p>
            <a:pPr lvl="2"/>
            <a:r>
              <a:rPr lang="en-US" altLang="ko-KR" kern="100" dirty="0">
                <a:latin typeface="맑은 고딕"/>
                <a:cs typeface="한컴바탕"/>
              </a:rPr>
              <a:t>width, </a:t>
            </a:r>
            <a:r>
              <a:rPr lang="en-US" altLang="ko-KR" kern="100" dirty="0" smtClean="0">
                <a:latin typeface="맑은 고딕"/>
                <a:cs typeface="한컴바탕"/>
              </a:rPr>
              <a:t>height / min-width</a:t>
            </a:r>
            <a:r>
              <a:rPr lang="en-US" altLang="ko-KR" kern="100" dirty="0">
                <a:latin typeface="맑은 고딕"/>
                <a:cs typeface="한컴바탕"/>
              </a:rPr>
              <a:t>, </a:t>
            </a:r>
            <a:r>
              <a:rPr lang="en-US" altLang="ko-KR" kern="100" dirty="0" smtClean="0">
                <a:latin typeface="맑은 고딕"/>
                <a:cs typeface="한컴바탕"/>
              </a:rPr>
              <a:t>min-height / max-width</a:t>
            </a:r>
            <a:r>
              <a:rPr lang="en-US" altLang="ko-KR" kern="100" dirty="0">
                <a:latin typeface="맑은 고딕"/>
                <a:cs typeface="한컴바탕"/>
              </a:rPr>
              <a:t>, </a:t>
            </a:r>
            <a:r>
              <a:rPr lang="en-US" altLang="ko-KR" kern="100" dirty="0" smtClean="0">
                <a:latin typeface="맑은 고딕"/>
                <a:cs typeface="한컴바탕"/>
              </a:rPr>
              <a:t>max-height</a:t>
            </a:r>
            <a:r>
              <a:rPr lang="en-US" altLang="ko-KR" kern="100" dirty="0" smtClean="0">
                <a:latin typeface="맑은 고딕"/>
              </a:rPr>
              <a:t> </a:t>
            </a:r>
            <a:endParaRPr lang="ko-KR" altLang="ko-KR" dirty="0" smtClean="0"/>
          </a:p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07097" y="2780928"/>
            <a:ext cx="7488832" cy="1600438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atinLnBrk="0"/>
            <a:r>
              <a:rPr lang="en-US" altLang="ko-KR" sz="1400" dirty="0" smtClean="0"/>
              <a:t>  &lt;style type="text/</a:t>
            </a:r>
            <a:r>
              <a:rPr lang="en-US" altLang="ko-KR" sz="1400" dirty="0" err="1" smtClean="0"/>
              <a:t>css</a:t>
            </a:r>
            <a:r>
              <a:rPr lang="en-US" altLang="ko-KR" sz="1400" dirty="0" smtClean="0"/>
              <a:t>"&gt;  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      </a:t>
            </a:r>
            <a:r>
              <a:rPr lang="en-US" altLang="ko-KR" sz="1400" dirty="0" smtClean="0">
                <a:solidFill>
                  <a:srgbClr val="FF0000"/>
                </a:solidFill>
              </a:rPr>
              <a:t>#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intro_text</a:t>
            </a:r>
            <a:r>
              <a:rPr lang="en-US" altLang="ko-KR" sz="1400" dirty="0" smtClean="0">
                <a:solidFill>
                  <a:srgbClr val="FF0000"/>
                </a:solidFill>
              </a:rPr>
              <a:t>  { width: 50%; min-width: 180px; height: 110px; </a:t>
            </a:r>
            <a:endParaRPr lang="ko-KR" altLang="ko-KR" sz="1400" dirty="0" smtClean="0">
              <a:solidFill>
                <a:srgbClr val="FF0000"/>
              </a:solidFill>
            </a:endParaRPr>
          </a:p>
          <a:p>
            <a:pPr latinLnBrk="0"/>
            <a:r>
              <a:rPr lang="en-US" altLang="ko-KR" sz="1400" dirty="0" smtClean="0"/>
              <a:t>                            border: medium double black;}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  &lt;/style&gt;  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 ...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>
                <a:solidFill>
                  <a:srgbClr val="FF0000"/>
                </a:solidFill>
              </a:rPr>
              <a:t>  &lt;p id="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intro_text</a:t>
            </a:r>
            <a:r>
              <a:rPr lang="en-US" altLang="ko-KR" sz="1400" dirty="0" smtClean="0">
                <a:solidFill>
                  <a:srgbClr val="FF0000"/>
                </a:solidFill>
              </a:rPr>
              <a:t>"&gt;  </a:t>
            </a:r>
            <a:r>
              <a:rPr lang="ko-KR" altLang="ko-KR" sz="1400" dirty="0" smtClean="0"/>
              <a:t>표준안 개발에 대다수 웹브라우저 개발사가 참여하고 있고</a:t>
            </a:r>
            <a:r>
              <a:rPr lang="en-US" altLang="ko-KR" sz="1400" dirty="0" smtClean="0"/>
              <a:t>, </a:t>
            </a:r>
            <a:endParaRPr lang="ko-KR" altLang="ko-KR" sz="1400" dirty="0" smtClean="0"/>
          </a:p>
          <a:p>
            <a:r>
              <a:rPr lang="en-US" altLang="ko-KR" sz="1400" dirty="0" smtClean="0"/>
              <a:t>  </a:t>
            </a:r>
            <a:r>
              <a:rPr lang="ko-KR" altLang="ko-KR" sz="1400" dirty="0" err="1" smtClean="0"/>
              <a:t>그동안의</a:t>
            </a:r>
            <a:r>
              <a:rPr lang="ko-KR" altLang="ko-KR" sz="1400" dirty="0" smtClean="0"/>
              <a:t> 웹 기술의 발전을 많이 반영하여 </a:t>
            </a:r>
            <a:r>
              <a:rPr lang="en-US" altLang="ko-KR" sz="1400" dirty="0" smtClean="0"/>
              <a:t>...(</a:t>
            </a:r>
            <a:r>
              <a:rPr lang="ko-KR" altLang="ko-KR" sz="1400" dirty="0" smtClean="0"/>
              <a:t>생략</a:t>
            </a:r>
            <a:r>
              <a:rPr lang="en-US" altLang="ko-KR" sz="1400" dirty="0" smtClean="0"/>
              <a:t>)....</a:t>
            </a:r>
            <a:endParaRPr lang="ko-KR" altLang="ko-KR" sz="1400" dirty="0">
              <a:latin typeface="+mn-ea"/>
            </a:endParaRPr>
          </a:p>
        </p:txBody>
      </p:sp>
      <p:sp>
        <p:nvSpPr>
          <p:cNvPr id="14" name="오른쪽 화살표 13"/>
          <p:cNvSpPr/>
          <p:nvPr/>
        </p:nvSpPr>
        <p:spPr>
          <a:xfrm>
            <a:off x="2627784" y="5192574"/>
            <a:ext cx="288032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오른쪽 화살표 14"/>
          <p:cNvSpPr/>
          <p:nvPr/>
        </p:nvSpPr>
        <p:spPr>
          <a:xfrm>
            <a:off x="5004048" y="5229200"/>
            <a:ext cx="288032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오른쪽 화살표 15"/>
          <p:cNvSpPr/>
          <p:nvPr/>
        </p:nvSpPr>
        <p:spPr>
          <a:xfrm>
            <a:off x="7164288" y="5229200"/>
            <a:ext cx="288032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고급 표현을 위한 </a:t>
            </a:r>
            <a:r>
              <a:rPr lang="en-US" altLang="ko-KR" smtClean="0"/>
              <a:t>CSS3 </a:t>
            </a:r>
            <a:r>
              <a:rPr lang="ko-KR" altLang="en-US" smtClean="0"/>
              <a:t>활용</a:t>
            </a:r>
            <a:endParaRPr lang="ko-KR" altLang="en-US" dirty="0"/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649" y="4574811"/>
            <a:ext cx="2557143" cy="13857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09389" y="4574252"/>
            <a:ext cx="2166667" cy="13857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07724" y="4555764"/>
            <a:ext cx="1928572" cy="1404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452320" y="4533471"/>
            <a:ext cx="1600000" cy="1404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92149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 err="1"/>
              <a:t>콘텐츠</a:t>
            </a:r>
            <a:r>
              <a:rPr lang="ko-KR" altLang="ko-KR" dirty="0"/>
              <a:t> 박스의 크기 </a:t>
            </a:r>
            <a:r>
              <a:rPr lang="ko-KR" altLang="ko-KR" dirty="0" smtClean="0"/>
              <a:t>조정하기</a:t>
            </a:r>
            <a:r>
              <a:rPr lang="en-US" altLang="ko-KR" dirty="0" smtClean="0"/>
              <a:t> II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ko-KR" dirty="0" err="1"/>
              <a:t>오버플로우</a:t>
            </a:r>
            <a:r>
              <a:rPr lang="en-US" altLang="ko-KR" dirty="0"/>
              <a:t> : overflow </a:t>
            </a:r>
            <a:r>
              <a:rPr lang="ko-KR" altLang="en-US" dirty="0"/>
              <a:t>속성</a:t>
            </a:r>
            <a:endParaRPr lang="en-US" altLang="ko-KR" dirty="0"/>
          </a:p>
          <a:p>
            <a:pPr lvl="1"/>
            <a:r>
              <a:rPr lang="ko-KR" altLang="ko-KR" dirty="0"/>
              <a:t>콘텐츠의 분량이 요소의 박스 크기를 초과할 때의 처리방법</a:t>
            </a:r>
            <a:endParaRPr lang="en-US" altLang="ko-KR" dirty="0"/>
          </a:p>
          <a:p>
            <a:pPr lvl="2"/>
            <a:r>
              <a:rPr lang="en-US" altLang="ko-KR" dirty="0"/>
              <a:t>visible (</a:t>
            </a:r>
            <a:r>
              <a:rPr lang="ko-KR" altLang="ko-KR" dirty="0"/>
              <a:t>기본</a:t>
            </a:r>
            <a:r>
              <a:rPr lang="ko-KR" altLang="en-US" dirty="0"/>
              <a:t>값</a:t>
            </a:r>
            <a:r>
              <a:rPr lang="en-US" altLang="ko-KR" dirty="0"/>
              <a:t>), hidden, scroll, auto</a:t>
            </a:r>
            <a:endParaRPr lang="ko-KR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14602" y="2767568"/>
            <a:ext cx="7704856" cy="2462213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atinLnBrk="0"/>
            <a:r>
              <a:rPr lang="en-US" altLang="ko-KR" sz="1400" dirty="0" smtClean="0"/>
              <a:t>&lt;style type="text/</a:t>
            </a:r>
            <a:r>
              <a:rPr lang="en-US" altLang="ko-KR" sz="1400" dirty="0" err="1" smtClean="0"/>
              <a:t>css</a:t>
            </a:r>
            <a:r>
              <a:rPr lang="en-US" altLang="ko-KR" sz="1400" dirty="0" smtClean="0"/>
              <a:t>"&gt;  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>
                <a:solidFill>
                  <a:srgbClr val="FF0000"/>
                </a:solidFill>
              </a:rPr>
              <a:t>      #intro1  { overflow: visibl</a:t>
            </a:r>
            <a:r>
              <a:rPr lang="en-US" altLang="ko-KR" sz="1400" dirty="0" smtClean="0"/>
              <a:t>e; </a:t>
            </a:r>
            <a:r>
              <a:rPr lang="en-US" altLang="ko-KR" sz="1400" dirty="0" err="1" smtClean="0"/>
              <a:t>float:left</a:t>
            </a:r>
            <a:r>
              <a:rPr lang="en-US" altLang="ko-KR" sz="1400" dirty="0" smtClean="0"/>
              <a:t>; width: 24%; height: 140px;  border: medium double black;}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      </a:t>
            </a:r>
            <a:r>
              <a:rPr lang="en-US" altLang="ko-KR" sz="1400" dirty="0" smtClean="0">
                <a:solidFill>
                  <a:srgbClr val="FF0000"/>
                </a:solidFill>
              </a:rPr>
              <a:t>#intro2  { overflow: hidden</a:t>
            </a:r>
            <a:r>
              <a:rPr lang="en-US" altLang="ko-KR" sz="1400" dirty="0" smtClean="0"/>
              <a:t>; </a:t>
            </a:r>
            <a:r>
              <a:rPr lang="en-US" altLang="ko-KR" sz="1400" dirty="0" err="1" smtClean="0"/>
              <a:t>float:left</a:t>
            </a:r>
            <a:r>
              <a:rPr lang="en-US" altLang="ko-KR" sz="1400" dirty="0" smtClean="0"/>
              <a:t>; width: 24%; height: 140px;  border: medium double black;}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      </a:t>
            </a:r>
            <a:r>
              <a:rPr lang="en-US" altLang="ko-KR" sz="1400" dirty="0" smtClean="0">
                <a:solidFill>
                  <a:srgbClr val="FF0000"/>
                </a:solidFill>
              </a:rPr>
              <a:t>#intro3  { overflow: scroll</a:t>
            </a:r>
            <a:r>
              <a:rPr lang="en-US" altLang="ko-KR" sz="1400" dirty="0" smtClean="0"/>
              <a:t>; </a:t>
            </a:r>
            <a:r>
              <a:rPr lang="en-US" altLang="ko-KR" sz="1400" dirty="0" err="1" smtClean="0"/>
              <a:t>float:left</a:t>
            </a:r>
            <a:r>
              <a:rPr lang="en-US" altLang="ko-KR" sz="1400" dirty="0" smtClean="0"/>
              <a:t>; width: 24%; height: 140px;   border: medium double black;}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>
                <a:solidFill>
                  <a:srgbClr val="FF0000"/>
                </a:solidFill>
              </a:rPr>
              <a:t>      #intro4  { overflow: auto; </a:t>
            </a:r>
            <a:r>
              <a:rPr lang="en-US" altLang="ko-KR" sz="1400" dirty="0" err="1" smtClean="0"/>
              <a:t>float:left</a:t>
            </a:r>
            <a:r>
              <a:rPr lang="en-US" altLang="ko-KR" sz="1400" dirty="0" smtClean="0"/>
              <a:t>; width: 24%; height: 140px;  border: medium double black; }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  &lt;/style&gt;  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 ... 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  </a:t>
            </a:r>
            <a:r>
              <a:rPr lang="en-US" altLang="ko-KR" sz="1400" dirty="0" smtClean="0">
                <a:solidFill>
                  <a:srgbClr val="FF0000"/>
                </a:solidFill>
              </a:rPr>
              <a:t>&lt;p id="intro1"&gt;</a:t>
            </a:r>
            <a:r>
              <a:rPr lang="en-US" altLang="ko-KR" sz="1400" dirty="0" smtClean="0"/>
              <a:t>[visible] </a:t>
            </a:r>
            <a:r>
              <a:rPr lang="ko-KR" altLang="ko-KR" sz="1400" dirty="0" smtClean="0"/>
              <a:t>표준안 개발에 대다수 웹브라우저 개발사가</a:t>
            </a:r>
            <a:r>
              <a:rPr lang="en-US" altLang="ko-KR" sz="1400" dirty="0" smtClean="0"/>
              <a:t> ...(</a:t>
            </a:r>
            <a:r>
              <a:rPr lang="ko-KR" altLang="ko-KR" sz="1400" dirty="0" smtClean="0"/>
              <a:t>중략</a:t>
            </a:r>
            <a:r>
              <a:rPr lang="en-US" altLang="ko-KR" sz="1400" dirty="0" smtClean="0"/>
              <a:t>)...  &lt;/p&gt;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>
                <a:solidFill>
                  <a:srgbClr val="FF0000"/>
                </a:solidFill>
              </a:rPr>
              <a:t>  &lt;p id="intro2"&gt;</a:t>
            </a:r>
            <a:r>
              <a:rPr lang="en-US" altLang="ko-KR" sz="1400" dirty="0" smtClean="0"/>
              <a:t>[hidden] </a:t>
            </a:r>
            <a:r>
              <a:rPr lang="ko-KR" altLang="ko-KR" sz="1400" dirty="0" smtClean="0"/>
              <a:t>표준안 개발에 대다수 웹브라우저 개발사가</a:t>
            </a:r>
            <a:r>
              <a:rPr lang="en-US" altLang="ko-KR" sz="1400" dirty="0" smtClean="0"/>
              <a:t> ...(</a:t>
            </a:r>
            <a:r>
              <a:rPr lang="ko-KR" altLang="ko-KR" sz="1400" dirty="0" smtClean="0"/>
              <a:t>중략</a:t>
            </a:r>
            <a:r>
              <a:rPr lang="en-US" altLang="ko-KR" sz="1400" dirty="0" smtClean="0"/>
              <a:t>)...  &lt;/p&gt;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>
                <a:solidFill>
                  <a:srgbClr val="FF0000"/>
                </a:solidFill>
              </a:rPr>
              <a:t>  &lt;p id="intro3"&gt;</a:t>
            </a:r>
            <a:r>
              <a:rPr lang="en-US" altLang="ko-KR" sz="1400" dirty="0" smtClean="0"/>
              <a:t>[scroll] </a:t>
            </a:r>
            <a:r>
              <a:rPr lang="ko-KR" altLang="ko-KR" sz="1400" dirty="0" smtClean="0"/>
              <a:t>표준안 개발에 대다수 웹브라우저 개발사가</a:t>
            </a:r>
            <a:r>
              <a:rPr lang="en-US" altLang="ko-KR" sz="1400" dirty="0" smtClean="0"/>
              <a:t> ...(</a:t>
            </a:r>
            <a:r>
              <a:rPr lang="ko-KR" altLang="ko-KR" sz="1400" dirty="0" smtClean="0"/>
              <a:t>중략</a:t>
            </a:r>
            <a:r>
              <a:rPr lang="en-US" altLang="ko-KR" sz="1400" dirty="0" smtClean="0"/>
              <a:t>)...  &lt;/p&gt;</a:t>
            </a:r>
            <a:endParaRPr lang="ko-KR" altLang="ko-KR" sz="1400" dirty="0" smtClean="0"/>
          </a:p>
          <a:p>
            <a:r>
              <a:rPr lang="en-US" altLang="ko-KR" sz="1400" dirty="0" smtClean="0"/>
              <a:t>  </a:t>
            </a:r>
            <a:r>
              <a:rPr lang="en-US" altLang="ko-KR" sz="1400" dirty="0" smtClean="0">
                <a:solidFill>
                  <a:srgbClr val="FF0000"/>
                </a:solidFill>
              </a:rPr>
              <a:t>&lt;p id="intro4"&gt;</a:t>
            </a:r>
            <a:r>
              <a:rPr lang="en-US" altLang="ko-KR" sz="1400" dirty="0" smtClean="0"/>
              <a:t>[auto] </a:t>
            </a:r>
            <a:r>
              <a:rPr lang="ko-KR" altLang="ko-KR" sz="1400" dirty="0" smtClean="0"/>
              <a:t>표준안 개발에 대다수 웹브라우저 개발사가</a:t>
            </a:r>
            <a:r>
              <a:rPr lang="en-US" altLang="ko-KR" sz="1400" dirty="0" smtClean="0"/>
              <a:t> ...(</a:t>
            </a:r>
            <a:r>
              <a:rPr lang="ko-KR" altLang="ko-KR" sz="1400" dirty="0" smtClean="0"/>
              <a:t>중략</a:t>
            </a:r>
            <a:r>
              <a:rPr lang="en-US" altLang="ko-KR" sz="1400" dirty="0" smtClean="0"/>
              <a:t>)...  &lt;/p&gt;</a:t>
            </a:r>
            <a:endParaRPr lang="ko-KR" altLang="ko-KR" sz="1400" dirty="0">
              <a:latin typeface="+mn-ea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고급 표현을 위한 </a:t>
            </a:r>
            <a:r>
              <a:rPr lang="en-US" altLang="ko-KR" smtClean="0"/>
              <a:t>CSS3 </a:t>
            </a:r>
            <a:r>
              <a:rPr lang="ko-KR" altLang="en-US" smtClean="0"/>
              <a:t>활용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5157192"/>
            <a:ext cx="3360000" cy="1448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57682" y="5148780"/>
            <a:ext cx="4135715" cy="1448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오른쪽 화살표 11"/>
          <p:cNvSpPr/>
          <p:nvPr/>
        </p:nvSpPr>
        <p:spPr>
          <a:xfrm>
            <a:off x="4144176" y="5881478"/>
            <a:ext cx="288032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type="body" idx="1"/>
          </p:nvPr>
        </p:nvSpPr>
        <p:spPr>
          <a:xfrm>
            <a:off x="3511296" y="3044952"/>
            <a:ext cx="5309176" cy="3120352"/>
          </a:xfrm>
        </p:spPr>
        <p:txBody>
          <a:bodyPr>
            <a:normAutofit/>
          </a:bodyPr>
          <a:lstStyle/>
          <a:p>
            <a:r>
              <a:rPr altLang="ko-KR" dirty="0" smtClean="0"/>
              <a:t>5.3.1 </a:t>
            </a:r>
            <a:r>
              <a:rPr lang="ko-KR" altLang="en-US" dirty="0" smtClean="0"/>
              <a:t>박스에 </a:t>
            </a:r>
            <a:r>
              <a:rPr lang="ko-KR" altLang="en-US" dirty="0"/>
              <a:t>효과 주기</a:t>
            </a:r>
          </a:p>
          <a:p>
            <a:r>
              <a:rPr altLang="ko-KR" dirty="0" smtClean="0"/>
              <a:t>5.3.2 </a:t>
            </a:r>
            <a:r>
              <a:rPr lang="ko-KR" altLang="en-US" dirty="0" smtClean="0"/>
              <a:t>객체의 </a:t>
            </a:r>
            <a:r>
              <a:rPr lang="ko-KR" altLang="en-US" dirty="0"/>
              <a:t>투명도 및 가시성 설정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ko-KR" dirty="0" smtClean="0"/>
              <a:t>5.3 </a:t>
            </a:r>
            <a:r>
              <a:rPr lang="ko-KR" altLang="en-US" dirty="0" smtClean="0"/>
              <a:t>다양한 </a:t>
            </a:r>
            <a:r>
              <a:rPr lang="ko-KR" altLang="en-US" dirty="0"/>
              <a:t>효과 설정하기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고급 표현을 위한 </a:t>
            </a:r>
            <a:r>
              <a:rPr lang="en-US" altLang="ko-KR" smtClean="0"/>
              <a:t>CSS3 </a:t>
            </a:r>
            <a:r>
              <a:rPr lang="ko-KR" altLang="en-US" smtClean="0"/>
              <a:t>활용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7685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 smtClean="0"/>
              <a:t>박스에 효과 </a:t>
            </a:r>
            <a:r>
              <a:rPr lang="ko-KR" altLang="ko-KR" dirty="0" smtClean="0"/>
              <a:t>주기</a:t>
            </a:r>
            <a:r>
              <a:rPr lang="en-US" altLang="ko-KR" dirty="0" smtClean="0"/>
              <a:t> I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ko-KR" dirty="0" smtClean="0"/>
              <a:t>둥근 모서리 </a:t>
            </a:r>
            <a:r>
              <a:rPr lang="en-US" altLang="ko-KR" dirty="0" smtClean="0"/>
              <a:t>: border-radius </a:t>
            </a:r>
            <a:r>
              <a:rPr lang="ko-KR" altLang="en-US" dirty="0" smtClean="0"/>
              <a:t>속성</a:t>
            </a:r>
            <a:endParaRPr lang="ko-KR" altLang="ko-KR" dirty="0" smtClean="0"/>
          </a:p>
          <a:p>
            <a:pPr lvl="1"/>
            <a:r>
              <a:rPr lang="ko-KR" altLang="ko-KR" dirty="0" smtClean="0"/>
              <a:t>사각형의 모서리의 둥근 정도를 달리 지정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border-radius</a:t>
            </a:r>
            <a:endParaRPr lang="ko-KR" altLang="ko-KR" dirty="0" smtClean="0"/>
          </a:p>
          <a:p>
            <a:pPr lvl="2"/>
            <a:r>
              <a:rPr lang="en-US" altLang="ko-KR" dirty="0" smtClean="0"/>
              <a:t>border-top-left-radius, </a:t>
            </a:r>
            <a:r>
              <a:rPr lang="en-US" altLang="ko-KR" dirty="0"/>
              <a:t> </a:t>
            </a:r>
            <a:r>
              <a:rPr lang="en-US" altLang="ko-KR" dirty="0" smtClean="0"/>
              <a:t>border-top-right-radius, …</a:t>
            </a:r>
            <a:endParaRPr lang="ko-KR" altLang="ko-KR" dirty="0" smtClean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17</a:t>
            </a:fld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827584" y="3140968"/>
            <a:ext cx="7704856" cy="2739211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atinLnBrk="0"/>
            <a:r>
              <a:rPr lang="en-US" altLang="ko-KR" sz="1400" dirty="0" smtClean="0"/>
              <a:t>  &lt;style type="text/</a:t>
            </a:r>
            <a:r>
              <a:rPr lang="en-US" altLang="ko-KR" sz="1400" dirty="0" err="1" smtClean="0"/>
              <a:t>css</a:t>
            </a:r>
            <a:r>
              <a:rPr lang="en-US" altLang="ko-KR" sz="1400" dirty="0" smtClean="0"/>
              <a:t>"&gt;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      #</a:t>
            </a:r>
            <a:r>
              <a:rPr lang="en-US" altLang="ko-KR" sz="1400" dirty="0" err="1" smtClean="0"/>
              <a:t>intro_text</a:t>
            </a:r>
            <a:r>
              <a:rPr lang="en-US" altLang="ko-KR" sz="1400" dirty="0" smtClean="0"/>
              <a:t>  { position: relative; left: 10%; width: 60%; padding: 5px; 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>
                <a:solidFill>
                  <a:srgbClr val="FF0000"/>
                </a:solidFill>
              </a:rPr>
              <a:t>                           border: medium double black</a:t>
            </a:r>
            <a:r>
              <a:rPr lang="en-US" altLang="ko-KR" sz="1400" dirty="0" smtClean="0"/>
              <a:t>; </a:t>
            </a:r>
            <a:r>
              <a:rPr lang="en-US" altLang="ko-KR" sz="1400" dirty="0" smtClean="0">
                <a:solidFill>
                  <a:srgbClr val="FF0000"/>
                </a:solidFill>
              </a:rPr>
              <a:t>border-radius: 10px; </a:t>
            </a:r>
            <a:r>
              <a:rPr lang="en-US" altLang="ko-KR" sz="1400" dirty="0" smtClean="0"/>
              <a:t>}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      #w3c_float  { float: right; border: thin solid black; padding: 5px; 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                            </a:t>
            </a:r>
            <a:r>
              <a:rPr lang="en-US" altLang="ko-KR" sz="1400" dirty="0" smtClean="0">
                <a:solidFill>
                  <a:srgbClr val="FF0000"/>
                </a:solidFill>
              </a:rPr>
              <a:t>border-top-left-radius:8px; border-bottom-right-radius:8px; </a:t>
            </a:r>
            <a:r>
              <a:rPr lang="en-US" altLang="ko-KR" sz="1400" dirty="0" smtClean="0"/>
              <a:t>}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  &lt;/style&gt;  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 ...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  &lt;h3&gt;5.5 </a:t>
            </a:r>
            <a:r>
              <a:rPr lang="ko-KR" altLang="ko-KR" sz="1400" dirty="0" smtClean="0"/>
              <a:t>새로운 문서 표준</a:t>
            </a:r>
            <a:r>
              <a:rPr lang="en-US" altLang="ko-KR" sz="1400" dirty="0" smtClean="0"/>
              <a:t> HTML5 &lt;/h3&gt; 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  &lt;</a:t>
            </a:r>
            <a:r>
              <a:rPr lang="en-US" altLang="ko-KR" sz="1400" dirty="0" err="1" smtClean="0"/>
              <a:t>img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src</a:t>
            </a:r>
            <a:r>
              <a:rPr lang="en-US" altLang="ko-KR" sz="1400" dirty="0" smtClean="0"/>
              <a:t>="W3C_logo.gif" </a:t>
            </a:r>
            <a:r>
              <a:rPr lang="en-US" altLang="ko-KR" sz="1400" dirty="0" smtClean="0">
                <a:solidFill>
                  <a:srgbClr val="FF0000"/>
                </a:solidFill>
              </a:rPr>
              <a:t>id="w3c_float" </a:t>
            </a:r>
            <a:r>
              <a:rPr lang="en-US" altLang="ko-KR" sz="1400" dirty="0" smtClean="0"/>
              <a:t>width="72" height="40"&gt;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  &lt;p </a:t>
            </a:r>
            <a:r>
              <a:rPr lang="en-US" altLang="ko-KR" sz="1400" dirty="0" smtClean="0">
                <a:solidFill>
                  <a:srgbClr val="FF0000"/>
                </a:solidFill>
              </a:rPr>
              <a:t>id="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intro_text</a:t>
            </a:r>
            <a:r>
              <a:rPr lang="en-US" altLang="ko-KR" sz="1400" dirty="0" smtClean="0">
                <a:solidFill>
                  <a:srgbClr val="FF0000"/>
                </a:solidFill>
              </a:rPr>
              <a:t>"&gt;</a:t>
            </a:r>
            <a:endParaRPr lang="ko-KR" altLang="ko-KR" sz="1400" dirty="0" smtClean="0">
              <a:solidFill>
                <a:srgbClr val="FF0000"/>
              </a:solidFill>
            </a:endParaRPr>
          </a:p>
          <a:p>
            <a:pPr latinLnBrk="0"/>
            <a:r>
              <a:rPr lang="en-US" altLang="ko-KR" sz="1400" dirty="0" smtClean="0"/>
              <a:t>    </a:t>
            </a:r>
            <a:r>
              <a:rPr lang="ko-KR" altLang="ko-KR" sz="1400" dirty="0" smtClean="0"/>
              <a:t>현재</a:t>
            </a:r>
            <a:r>
              <a:rPr lang="en-US" altLang="ko-KR" sz="1400" dirty="0" smtClean="0"/>
              <a:t> W3C</a:t>
            </a:r>
            <a:r>
              <a:rPr lang="ko-KR" altLang="ko-KR" sz="1400" dirty="0" smtClean="0"/>
              <a:t>에서 표준안 개발을 하고 있는</a:t>
            </a:r>
            <a:r>
              <a:rPr lang="en-US" altLang="ko-KR" sz="1400" dirty="0" smtClean="0"/>
              <a:t> HTML5</a:t>
            </a:r>
            <a:r>
              <a:rPr lang="ko-KR" altLang="ko-KR" sz="1400" dirty="0" smtClean="0"/>
              <a:t>는 차세대 웹문서 표준안으로 많은 관심이 </a:t>
            </a:r>
          </a:p>
          <a:p>
            <a:pPr latinLnBrk="0"/>
            <a:r>
              <a:rPr lang="en-US" altLang="ko-KR" sz="1400" dirty="0" smtClean="0"/>
              <a:t>    </a:t>
            </a:r>
            <a:r>
              <a:rPr lang="ko-KR" altLang="ko-KR" sz="1400" dirty="0" smtClean="0"/>
              <a:t>집중되고 있다</a:t>
            </a:r>
            <a:r>
              <a:rPr lang="en-US" altLang="ko-KR" sz="1400" dirty="0" smtClean="0"/>
              <a:t>. </a:t>
            </a:r>
            <a:r>
              <a:rPr lang="ko-KR" altLang="ko-KR" sz="1400" dirty="0" smtClean="0"/>
              <a:t>특히</a:t>
            </a:r>
            <a:r>
              <a:rPr lang="en-US" altLang="ko-KR" sz="1400" dirty="0" smtClean="0"/>
              <a:t>, </a:t>
            </a:r>
            <a:r>
              <a:rPr lang="ko-KR" altLang="ko-KR" sz="1400" dirty="0" smtClean="0"/>
              <a:t>표준안 개발에 </a:t>
            </a:r>
            <a:r>
              <a:rPr lang="en-US" altLang="ko-KR" sz="1400" dirty="0" smtClean="0"/>
              <a:t>...(</a:t>
            </a:r>
            <a:r>
              <a:rPr lang="ko-KR" altLang="ko-KR" sz="1400" dirty="0" smtClean="0"/>
              <a:t>중략</a:t>
            </a:r>
            <a:r>
              <a:rPr lang="en-US" altLang="ko-KR" sz="1400" dirty="0" smtClean="0"/>
              <a:t>)...   </a:t>
            </a:r>
            <a:endParaRPr lang="ko-KR" altLang="ko-KR" sz="1400" dirty="0"/>
          </a:p>
        </p:txBody>
      </p:sp>
      <p:pic>
        <p:nvPicPr>
          <p:cNvPr id="10" name="Picture 2" descr="E:\HTML5\figures\ex6-1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68144" y="4653136"/>
            <a:ext cx="3157143" cy="1604762"/>
          </a:xfrm>
          <a:prstGeom prst="rect">
            <a:avLst/>
          </a:prstGeom>
          <a:noFill/>
        </p:spPr>
      </p:pic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고급 표현을 위한 </a:t>
            </a:r>
            <a:r>
              <a:rPr lang="en-US" altLang="ko-KR" smtClean="0"/>
              <a:t>CSS3 </a:t>
            </a:r>
            <a:r>
              <a:rPr lang="ko-KR" altLang="en-US" smtClean="0"/>
              <a:t>활용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/>
              <a:t>박스에 효과 주기</a:t>
            </a:r>
            <a:r>
              <a:rPr lang="en-US" altLang="ko-KR" dirty="0"/>
              <a:t> </a:t>
            </a:r>
            <a:r>
              <a:rPr lang="en-US" altLang="ko-KR" dirty="0" smtClean="0"/>
              <a:t>II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ko-KR" dirty="0"/>
              <a:t>박스 그림자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sz="1800" dirty="0"/>
              <a:t>box-shadow: &lt;</a:t>
            </a:r>
            <a:r>
              <a:rPr lang="en-US" altLang="ko-KR" sz="1800" dirty="0" err="1"/>
              <a:t>hoffset</a:t>
            </a:r>
            <a:r>
              <a:rPr lang="en-US" altLang="ko-KR" sz="1800" dirty="0"/>
              <a:t>&gt;&lt;</a:t>
            </a:r>
            <a:r>
              <a:rPr lang="en-US" altLang="ko-KR" sz="1800" dirty="0" err="1"/>
              <a:t>voffset</a:t>
            </a:r>
            <a:r>
              <a:rPr lang="en-US" altLang="ko-KR" sz="1800" dirty="0" smtClean="0"/>
              <a:t>&gt;&lt;</a:t>
            </a:r>
            <a:r>
              <a:rPr lang="en-US" altLang="ko-KR" sz="1800" dirty="0"/>
              <a:t>blur&gt;&lt;spread</a:t>
            </a:r>
            <a:r>
              <a:rPr lang="en-US" altLang="ko-KR" sz="1800" dirty="0" smtClean="0"/>
              <a:t>&gt;&lt;</a:t>
            </a:r>
            <a:r>
              <a:rPr lang="en-US" altLang="ko-KR" sz="1800" dirty="0"/>
              <a:t>color</a:t>
            </a:r>
            <a:r>
              <a:rPr lang="en-US" altLang="ko-KR" sz="1800" dirty="0" smtClean="0"/>
              <a:t>&gt;&lt;</a:t>
            </a:r>
            <a:r>
              <a:rPr lang="en-US" altLang="ko-KR" sz="1800" dirty="0"/>
              <a:t>inset/outset&gt;</a:t>
            </a:r>
            <a:endParaRPr lang="en-US" altLang="ko-KR" dirty="0"/>
          </a:p>
          <a:p>
            <a:pPr lvl="2"/>
            <a:r>
              <a:rPr lang="ko-KR" altLang="ko-KR" dirty="0"/>
              <a:t>가로</a:t>
            </a:r>
            <a:r>
              <a:rPr lang="en-US" altLang="ko-KR" dirty="0"/>
              <a:t>/</a:t>
            </a:r>
            <a:r>
              <a:rPr lang="ko-KR" altLang="ko-KR" dirty="0"/>
              <a:t>세로 </a:t>
            </a:r>
            <a:r>
              <a:rPr lang="ko-KR" altLang="ko-KR" dirty="0" smtClean="0"/>
              <a:t>시작 </a:t>
            </a:r>
            <a:r>
              <a:rPr lang="ko-KR" altLang="ko-KR" dirty="0"/>
              <a:t>위치</a:t>
            </a:r>
            <a:r>
              <a:rPr lang="en-US" altLang="ko-KR" dirty="0"/>
              <a:t>, </a:t>
            </a:r>
            <a:r>
              <a:rPr lang="ko-KR" altLang="ko-KR" dirty="0"/>
              <a:t>번짐 </a:t>
            </a:r>
            <a:r>
              <a:rPr lang="ko-KR" altLang="ko-KR" dirty="0" smtClean="0"/>
              <a:t>정도</a:t>
            </a:r>
            <a:r>
              <a:rPr lang="ko-KR" altLang="en-US" dirty="0" smtClean="0"/>
              <a:t>와 </a:t>
            </a:r>
            <a:r>
              <a:rPr lang="ko-KR" altLang="ko-KR" dirty="0" smtClean="0"/>
              <a:t>크기</a:t>
            </a:r>
            <a:r>
              <a:rPr lang="en-US" altLang="ko-KR" dirty="0"/>
              <a:t>, </a:t>
            </a:r>
            <a:r>
              <a:rPr lang="ko-KR" altLang="ko-KR" dirty="0"/>
              <a:t>색상</a:t>
            </a:r>
            <a:r>
              <a:rPr lang="en-US" altLang="ko-KR" dirty="0"/>
              <a:t>, </a:t>
            </a:r>
            <a:r>
              <a:rPr lang="ko-KR" altLang="ko-KR" dirty="0"/>
              <a:t>그림자 진</a:t>
            </a:r>
            <a:r>
              <a:rPr lang="ko-KR" altLang="en-US" dirty="0"/>
              <a:t>행</a:t>
            </a:r>
            <a:r>
              <a:rPr lang="ko-KR" altLang="ko-KR" dirty="0"/>
              <a:t> 방향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18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827584" y="2852936"/>
            <a:ext cx="7704856" cy="1815882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atinLnBrk="0"/>
            <a:r>
              <a:rPr lang="en-US" altLang="ko-KR" sz="1400" dirty="0" smtClean="0"/>
              <a:t>&lt;style type="text/</a:t>
            </a:r>
            <a:r>
              <a:rPr lang="en-US" altLang="ko-KR" sz="1400" dirty="0" err="1" smtClean="0"/>
              <a:t>css</a:t>
            </a:r>
            <a:r>
              <a:rPr lang="en-US" altLang="ko-KR" sz="1400" dirty="0" smtClean="0"/>
              <a:t>"&gt;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      #</a:t>
            </a:r>
            <a:r>
              <a:rPr lang="en-US" altLang="ko-KR" sz="1400" dirty="0" err="1" smtClean="0"/>
              <a:t>intro_text</a:t>
            </a:r>
            <a:r>
              <a:rPr lang="en-US" altLang="ko-KR" sz="1400" dirty="0" smtClean="0"/>
              <a:t>  { position: relative; left: 10%; width: 60%; padding: 5px; 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                           border: medium double black; border-radius: 10px; 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                           </a:t>
            </a:r>
            <a:r>
              <a:rPr lang="en-US" altLang="ko-KR" sz="1400" dirty="0" smtClean="0">
                <a:solidFill>
                  <a:srgbClr val="FF0000"/>
                </a:solidFill>
              </a:rPr>
              <a:t>box-shadow: 8px 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8px</a:t>
            </a:r>
            <a:r>
              <a:rPr lang="en-US" altLang="ko-KR" sz="1400" dirty="0" smtClean="0">
                <a:solidFill>
                  <a:srgbClr val="FF0000"/>
                </a:solidFill>
              </a:rPr>
              <a:t> 20px 2px blue; </a:t>
            </a:r>
            <a:r>
              <a:rPr lang="en-US" altLang="ko-KR" sz="1400" dirty="0" smtClean="0"/>
              <a:t>}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      #w3c_float  { </a:t>
            </a:r>
            <a:r>
              <a:rPr lang="en-US" altLang="ko-KR" sz="1400" dirty="0" err="1" smtClean="0"/>
              <a:t>float:right</a:t>
            </a:r>
            <a:r>
              <a:rPr lang="en-US" altLang="ko-KR" sz="1400" dirty="0" smtClean="0"/>
              <a:t>; border: thin solid black; padding: 5px; 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                           border-top-left-radius:8px; border-bottom-right-radius:8px;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                           </a:t>
            </a:r>
            <a:r>
              <a:rPr lang="en-US" altLang="ko-KR" sz="1400" dirty="0" smtClean="0">
                <a:solidFill>
                  <a:srgbClr val="FF0000"/>
                </a:solidFill>
              </a:rPr>
              <a:t>box-shadow: 2px 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2px</a:t>
            </a:r>
            <a:r>
              <a:rPr lang="en-US" altLang="ko-KR" sz="1400" dirty="0" smtClean="0">
                <a:solidFill>
                  <a:srgbClr val="FF0000"/>
                </a:solidFill>
              </a:rPr>
              <a:t> 20px 4px green inset; </a:t>
            </a:r>
            <a:r>
              <a:rPr lang="en-US" altLang="ko-KR" sz="1400" dirty="0" smtClean="0"/>
              <a:t>}</a:t>
            </a:r>
            <a:br>
              <a:rPr lang="en-US" altLang="ko-KR" sz="1400" dirty="0" smtClean="0"/>
            </a:br>
            <a:r>
              <a:rPr lang="en-US" altLang="ko-KR" sz="1400" dirty="0" smtClean="0"/>
              <a:t>  &lt;/style&gt; </a:t>
            </a:r>
            <a:endParaRPr lang="ko-KR" altLang="ko-KR" sz="1400" dirty="0"/>
          </a:p>
        </p:txBody>
      </p:sp>
      <p:pic>
        <p:nvPicPr>
          <p:cNvPr id="12290" name="Picture 2" descr="E:\HTML5\figures\ex6-1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19872" y="4725144"/>
            <a:ext cx="3152381" cy="1604762"/>
          </a:xfrm>
          <a:prstGeom prst="rect">
            <a:avLst/>
          </a:prstGeom>
          <a:noFill/>
        </p:spPr>
      </p:pic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고급 표현을 위한 </a:t>
            </a:r>
            <a:r>
              <a:rPr lang="en-US" altLang="ko-KR" smtClean="0"/>
              <a:t>CSS3 </a:t>
            </a:r>
            <a:r>
              <a:rPr lang="ko-KR" altLang="en-US" smtClean="0"/>
              <a:t>활용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/>
              <a:t>박스에 효과 주기</a:t>
            </a:r>
            <a:r>
              <a:rPr lang="en-US" altLang="ko-KR" dirty="0"/>
              <a:t> </a:t>
            </a:r>
            <a:r>
              <a:rPr lang="en-US" altLang="ko-KR" dirty="0" smtClean="0"/>
              <a:t>III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ko-KR" dirty="0"/>
              <a:t>투명도</a:t>
            </a:r>
            <a:r>
              <a:rPr lang="en-US" altLang="ko-KR" dirty="0"/>
              <a:t> : opacity </a:t>
            </a:r>
            <a:r>
              <a:rPr lang="ko-KR" altLang="en-US" dirty="0"/>
              <a:t>속성</a:t>
            </a:r>
            <a:endParaRPr lang="en-US" altLang="ko-KR" dirty="0"/>
          </a:p>
          <a:p>
            <a:pPr lvl="1"/>
            <a:r>
              <a:rPr lang="en-US" altLang="ko-KR" dirty="0"/>
              <a:t>0.0</a:t>
            </a:r>
            <a:r>
              <a:rPr lang="ko-KR" altLang="ko-KR" dirty="0"/>
              <a:t>일 때 투명</a:t>
            </a:r>
            <a:r>
              <a:rPr lang="en-US" altLang="ko-KR" dirty="0"/>
              <a:t>(fully transparent</a:t>
            </a:r>
            <a:r>
              <a:rPr lang="en-US" altLang="ko-KR" dirty="0" smtClean="0"/>
              <a:t>),</a:t>
            </a:r>
            <a:r>
              <a:rPr lang="ko-KR" altLang="ko-KR" dirty="0" smtClean="0"/>
              <a:t> </a:t>
            </a:r>
            <a:r>
              <a:rPr lang="en-US" altLang="ko-KR" dirty="0"/>
              <a:t>1.0</a:t>
            </a:r>
            <a:r>
              <a:rPr lang="ko-KR" altLang="ko-KR" dirty="0"/>
              <a:t>일 때 불투명</a:t>
            </a:r>
            <a:r>
              <a:rPr lang="en-US" altLang="ko-KR" dirty="0"/>
              <a:t>(fully opaque)</a:t>
            </a:r>
          </a:p>
          <a:p>
            <a:r>
              <a:rPr lang="ko-KR" altLang="ko-KR" dirty="0"/>
              <a:t>가시성</a:t>
            </a:r>
            <a:r>
              <a:rPr lang="en-US" altLang="ko-KR" dirty="0"/>
              <a:t> : visibility</a:t>
            </a:r>
          </a:p>
          <a:p>
            <a:pPr lvl="1"/>
            <a:r>
              <a:rPr lang="en-US" altLang="ko-KR" dirty="0" smtClean="0"/>
              <a:t>visible </a:t>
            </a:r>
            <a:r>
              <a:rPr lang="en-US" altLang="ko-KR" dirty="0"/>
              <a:t>(</a:t>
            </a:r>
            <a:r>
              <a:rPr lang="ko-KR" altLang="ko-KR" dirty="0"/>
              <a:t>기본값</a:t>
            </a:r>
            <a:r>
              <a:rPr lang="en-US" altLang="ko-KR" dirty="0"/>
              <a:t>),  hidden, </a:t>
            </a:r>
            <a:r>
              <a:rPr lang="en-US" altLang="ko-KR" dirty="0" smtClean="0"/>
              <a:t>collapse(</a:t>
            </a:r>
            <a:r>
              <a:rPr lang="ko-KR" altLang="en-US" dirty="0" smtClean="0"/>
              <a:t>표에서 열이나 행</a:t>
            </a:r>
            <a:r>
              <a:rPr lang="en-US" altLang="ko-KR" dirty="0" smtClean="0"/>
              <a:t>)</a:t>
            </a:r>
            <a:endParaRPr lang="ko-KR" altLang="ko-KR" dirty="0"/>
          </a:p>
          <a:p>
            <a:pPr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19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43811" y="3284984"/>
            <a:ext cx="7704856" cy="2893100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atinLnBrk="0"/>
            <a:r>
              <a:rPr lang="en-US" altLang="ko-KR" sz="1400" dirty="0" smtClean="0"/>
              <a:t>  &lt;style type="text/</a:t>
            </a:r>
            <a:r>
              <a:rPr lang="en-US" altLang="ko-KR" sz="1400" dirty="0" err="1" smtClean="0"/>
              <a:t>css</a:t>
            </a:r>
            <a:r>
              <a:rPr lang="en-US" altLang="ko-KR" sz="1400" dirty="0" smtClean="0"/>
              <a:t>"&gt;  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>
                <a:solidFill>
                  <a:srgbClr val="FF0000"/>
                </a:solidFill>
              </a:rPr>
              <a:t>      #h5_op2  { opacity: 0.2</a:t>
            </a:r>
            <a:r>
              <a:rPr lang="en-US" altLang="ko-KR" sz="1400" dirty="0" smtClean="0"/>
              <a:t>; position: relative; top: -80px; left: 20px; } 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>
                <a:solidFill>
                  <a:srgbClr val="FF0000"/>
                </a:solidFill>
              </a:rPr>
              <a:t>      #h5_op3  { opacity: 0.3</a:t>
            </a:r>
            <a:r>
              <a:rPr lang="en-US" altLang="ko-KR" sz="1400" dirty="0" smtClean="0"/>
              <a:t>; position: relative; top: -80px; left: 50px; }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>
                <a:solidFill>
                  <a:srgbClr val="FF0000"/>
                </a:solidFill>
              </a:rPr>
              <a:t>      #h5_op5  { opacity: 0.5</a:t>
            </a:r>
            <a:r>
              <a:rPr lang="en-US" altLang="ko-KR" sz="1400" dirty="0" smtClean="0"/>
              <a:t>; position: relative; top: -80px; left: 80px; } 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      </a:t>
            </a:r>
            <a:r>
              <a:rPr lang="en-US" altLang="ko-KR" sz="1400" dirty="0" smtClean="0">
                <a:solidFill>
                  <a:srgbClr val="FF0000"/>
                </a:solidFill>
              </a:rPr>
              <a:t>#h5_op7  { opacity: 0.7</a:t>
            </a:r>
            <a:r>
              <a:rPr lang="en-US" altLang="ko-KR" sz="1400" dirty="0" smtClean="0"/>
              <a:t>; position: relative; top: -80px; left: 110px; } 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      </a:t>
            </a:r>
            <a:r>
              <a:rPr lang="en-US" altLang="ko-KR" sz="1400" dirty="0" smtClean="0">
                <a:solidFill>
                  <a:srgbClr val="FF0000"/>
                </a:solidFill>
              </a:rPr>
              <a:t>#h5_op9  { opacity: 0.9</a:t>
            </a:r>
            <a:r>
              <a:rPr lang="en-US" altLang="ko-KR" sz="1400" dirty="0" smtClean="0"/>
              <a:t>; position: relative; top: -80px; left: 140px; }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  &lt;/style&gt;  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   ...(</a:t>
            </a:r>
            <a:r>
              <a:rPr lang="ko-KR" altLang="ko-KR" sz="1400" dirty="0" smtClean="0"/>
              <a:t>중략</a:t>
            </a:r>
            <a:r>
              <a:rPr lang="en-US" altLang="ko-KR" sz="1400" dirty="0" smtClean="0"/>
              <a:t>)...   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  &lt;</a:t>
            </a:r>
            <a:r>
              <a:rPr lang="en-US" altLang="ko-KR" sz="1400" dirty="0" err="1" smtClean="0"/>
              <a:t>img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src</a:t>
            </a:r>
            <a:r>
              <a:rPr lang="en-US" altLang="ko-KR" sz="1400" dirty="0" smtClean="0"/>
              <a:t>="H5_logo.gif" </a:t>
            </a:r>
            <a:r>
              <a:rPr lang="en-US" altLang="ko-KR" sz="1400" dirty="0" smtClean="0">
                <a:solidFill>
                  <a:srgbClr val="FF0000"/>
                </a:solidFill>
              </a:rPr>
              <a:t>id="h5_op2"</a:t>
            </a:r>
            <a:r>
              <a:rPr lang="en-US" altLang="ko-KR" sz="1400" dirty="0" smtClean="0"/>
              <a:t> width="54" height="66"&gt;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  &lt;</a:t>
            </a:r>
            <a:r>
              <a:rPr lang="en-US" altLang="ko-KR" sz="1400" dirty="0" err="1" smtClean="0"/>
              <a:t>img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src</a:t>
            </a:r>
            <a:r>
              <a:rPr lang="en-US" altLang="ko-KR" sz="1400" dirty="0" smtClean="0"/>
              <a:t>="H5_logo.gif" </a:t>
            </a:r>
            <a:r>
              <a:rPr lang="en-US" altLang="ko-KR" sz="1400" dirty="0" smtClean="0">
                <a:solidFill>
                  <a:srgbClr val="FF0000"/>
                </a:solidFill>
              </a:rPr>
              <a:t>id="h5_op3" </a:t>
            </a:r>
            <a:r>
              <a:rPr lang="en-US" altLang="ko-KR" sz="1400" dirty="0" smtClean="0"/>
              <a:t>width="54" height="66"&gt;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  &lt;</a:t>
            </a:r>
            <a:r>
              <a:rPr lang="en-US" altLang="ko-KR" sz="1400" dirty="0" err="1" smtClean="0"/>
              <a:t>img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src</a:t>
            </a:r>
            <a:r>
              <a:rPr lang="en-US" altLang="ko-KR" sz="1400" dirty="0" smtClean="0"/>
              <a:t>="H5_logo.gif" </a:t>
            </a:r>
            <a:r>
              <a:rPr lang="en-US" altLang="ko-KR" sz="1400" dirty="0" smtClean="0">
                <a:solidFill>
                  <a:srgbClr val="FF0000"/>
                </a:solidFill>
              </a:rPr>
              <a:t>id="h5_op5" </a:t>
            </a:r>
            <a:r>
              <a:rPr lang="en-US" altLang="ko-KR" sz="1400" dirty="0" smtClean="0"/>
              <a:t>width="54" height="66"&gt;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  &lt;</a:t>
            </a:r>
            <a:r>
              <a:rPr lang="en-US" altLang="ko-KR" sz="1400" dirty="0" err="1" smtClean="0"/>
              <a:t>img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src</a:t>
            </a:r>
            <a:r>
              <a:rPr lang="en-US" altLang="ko-KR" sz="1400" dirty="0" smtClean="0"/>
              <a:t>="H5_logo.gif" </a:t>
            </a:r>
            <a:r>
              <a:rPr lang="en-US" altLang="ko-KR" sz="1400" dirty="0" smtClean="0">
                <a:solidFill>
                  <a:srgbClr val="FF0000"/>
                </a:solidFill>
              </a:rPr>
              <a:t>id="h5_op7" </a:t>
            </a:r>
            <a:r>
              <a:rPr lang="en-US" altLang="ko-KR" sz="1400" dirty="0" smtClean="0"/>
              <a:t>width="54" height="66"&gt;</a:t>
            </a:r>
            <a:endParaRPr lang="ko-KR" altLang="ko-KR" sz="1400" dirty="0" smtClean="0"/>
          </a:p>
          <a:p>
            <a:r>
              <a:rPr lang="en-US" altLang="ko-KR" sz="1400" dirty="0" smtClean="0"/>
              <a:t>  &lt;</a:t>
            </a:r>
            <a:r>
              <a:rPr lang="en-US" altLang="ko-KR" sz="1400" dirty="0" err="1" smtClean="0"/>
              <a:t>img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src</a:t>
            </a:r>
            <a:r>
              <a:rPr lang="en-US" altLang="ko-KR" sz="1400" dirty="0" smtClean="0"/>
              <a:t>="H5_logo.gif" </a:t>
            </a:r>
            <a:r>
              <a:rPr lang="en-US" altLang="ko-KR" sz="1400" dirty="0" smtClean="0">
                <a:solidFill>
                  <a:srgbClr val="FF0000"/>
                </a:solidFill>
              </a:rPr>
              <a:t>id="h5_op9" </a:t>
            </a:r>
            <a:r>
              <a:rPr lang="en-US" altLang="ko-KR" sz="1400" dirty="0" smtClean="0"/>
              <a:t>width="54" height="66"&gt;</a:t>
            </a:r>
            <a:endParaRPr lang="ko-KR" altLang="ko-KR" sz="1400" dirty="0"/>
          </a:p>
        </p:txBody>
      </p:sp>
      <p:pic>
        <p:nvPicPr>
          <p:cNvPr id="13314" name="Picture 2" descr="E:\HTML5\figures\ex6-1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20072" y="4936162"/>
            <a:ext cx="3782857" cy="1600000"/>
          </a:xfrm>
          <a:prstGeom prst="rect">
            <a:avLst/>
          </a:prstGeom>
          <a:noFill/>
        </p:spPr>
      </p:pic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고급 표현을 위한 </a:t>
            </a:r>
            <a:r>
              <a:rPr lang="en-US" altLang="ko-KR" smtClean="0"/>
              <a:t>CSS3 </a:t>
            </a:r>
            <a:r>
              <a:rPr lang="ko-KR" altLang="en-US" smtClean="0"/>
              <a:t>활용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4402481" y="6217567"/>
            <a:ext cx="369791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opacity =      0.2      0.3      0.5       0.7       0.9</a:t>
            </a:r>
            <a:endParaRPr lang="ko-KR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5.1 </a:t>
            </a:r>
            <a:r>
              <a:rPr lang="ko-KR" altLang="en-US" smtClean="0"/>
              <a:t>박스모델 설정하기</a:t>
            </a:r>
          </a:p>
          <a:p>
            <a:r>
              <a:rPr lang="en-US" altLang="ko-KR" smtClean="0"/>
              <a:t>5.2 </a:t>
            </a:r>
            <a:r>
              <a:rPr lang="ko-KR" altLang="en-US" smtClean="0"/>
              <a:t>레이아웃 설정하기</a:t>
            </a:r>
          </a:p>
          <a:p>
            <a:r>
              <a:rPr lang="en-US" altLang="ko-KR" smtClean="0"/>
              <a:t>5.3 </a:t>
            </a:r>
            <a:r>
              <a:rPr lang="ko-KR" altLang="en-US" smtClean="0"/>
              <a:t>다양한 효과 설정하기</a:t>
            </a:r>
          </a:p>
          <a:p>
            <a:r>
              <a:rPr lang="en-US" altLang="ko-KR" smtClean="0"/>
              <a:t>5.4 </a:t>
            </a:r>
            <a:r>
              <a:rPr lang="ko-KR" altLang="en-US" smtClean="0"/>
              <a:t>움직임 설정하기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707904" y="4365104"/>
            <a:ext cx="5112568" cy="184665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/>
              <a:t>소스코드 실행 사이트 </a:t>
            </a:r>
            <a:endParaRPr lang="en-US" altLang="ko-KR" sz="2400" b="1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주소 </a:t>
            </a:r>
            <a:r>
              <a:rPr lang="en-US" altLang="ko-KR" dirty="0" smtClean="0"/>
              <a:t>: </a:t>
            </a:r>
            <a:r>
              <a:rPr lang="en-US" altLang="ko-KR" dirty="0" smtClean="0">
                <a:hlinkClick r:id="rId2"/>
              </a:rPr>
              <a:t>http://webclass.me/html5_2e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폴더 </a:t>
            </a:r>
            <a:r>
              <a:rPr lang="en-US" altLang="ko-KR" dirty="0" smtClean="0"/>
              <a:t>ch02/ ~ ch13/</a:t>
            </a:r>
            <a:r>
              <a:rPr lang="ko-KR" altLang="en-US" dirty="0" smtClean="0"/>
              <a:t>에 각 장의 예제가 있어서 실행결과 확인 및 소스보기가 가능합니다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고급 표현을 위한 </a:t>
            </a:r>
            <a:r>
              <a:rPr lang="en-US" altLang="ko-KR" smtClean="0"/>
              <a:t>CSS3 </a:t>
            </a:r>
            <a:r>
              <a:rPr lang="ko-KR" altLang="en-US" smtClean="0"/>
              <a:t>활용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4238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altLang="ko-KR" dirty="0" smtClean="0"/>
              <a:t>5.4.1 </a:t>
            </a:r>
            <a:r>
              <a:rPr lang="ko-KR" altLang="en-US" dirty="0" smtClean="0"/>
              <a:t>전환효과</a:t>
            </a:r>
            <a:endParaRPr lang="ko-KR" altLang="en-US" dirty="0"/>
          </a:p>
          <a:p>
            <a:r>
              <a:rPr altLang="ko-KR" dirty="0" smtClean="0"/>
              <a:t>5.4.2 </a:t>
            </a:r>
            <a:r>
              <a:rPr lang="ko-KR" altLang="en-US" dirty="0" smtClean="0"/>
              <a:t>좌표변환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20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ko-KR" dirty="0" smtClean="0"/>
              <a:t>5.4 </a:t>
            </a:r>
            <a:r>
              <a:rPr lang="ko-KR" altLang="en-US" dirty="0" smtClean="0"/>
              <a:t>움직임 </a:t>
            </a:r>
            <a:r>
              <a:rPr lang="ko-KR" altLang="en-US" dirty="0"/>
              <a:t>설정하기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고급 표현을 위한 </a:t>
            </a:r>
            <a:r>
              <a:rPr lang="en-US" altLang="ko-KR" smtClean="0"/>
              <a:t>CSS3 </a:t>
            </a:r>
            <a:r>
              <a:rPr lang="ko-KR" altLang="en-US" smtClean="0"/>
              <a:t>활용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3360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전환효과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transition: &lt;property&gt; &lt;duration&gt;</a:t>
            </a:r>
          </a:p>
          <a:p>
            <a:pPr lvl="1"/>
            <a:r>
              <a:rPr lang="ko-KR" altLang="ko-KR" dirty="0"/>
              <a:t>변화될 속성</a:t>
            </a:r>
            <a:r>
              <a:rPr lang="ko-KR" altLang="en-US" dirty="0"/>
              <a:t>이름</a:t>
            </a:r>
            <a:r>
              <a:rPr lang="ko-KR" altLang="ko-KR" dirty="0"/>
              <a:t>과 전환시간을 </a:t>
            </a:r>
            <a:r>
              <a:rPr lang="ko-KR" altLang="ko-KR" dirty="0" smtClean="0"/>
              <a:t>지정</a:t>
            </a:r>
            <a:endParaRPr lang="en-US" altLang="ko-KR" dirty="0" smtClean="0"/>
          </a:p>
          <a:p>
            <a:pPr lvl="1"/>
            <a:r>
              <a:rPr lang="ko-KR" altLang="ko-KR" dirty="0" smtClean="0"/>
              <a:t>객체 </a:t>
            </a:r>
            <a:r>
              <a:rPr lang="ko-KR" altLang="ko-KR" dirty="0"/>
              <a:t>모양</a:t>
            </a:r>
            <a:r>
              <a:rPr lang="ko-KR" altLang="en-US" dirty="0"/>
              <a:t>의 변화는 </a:t>
            </a:r>
            <a:r>
              <a:rPr lang="en-US" altLang="ko-KR" dirty="0" smtClean="0"/>
              <a:t>CSS </a:t>
            </a:r>
            <a:r>
              <a:rPr lang="ko-KR" altLang="ko-KR" dirty="0" smtClean="0"/>
              <a:t>속</a:t>
            </a:r>
            <a:r>
              <a:rPr lang="ko-KR" altLang="en-US" dirty="0" smtClean="0"/>
              <a:t>성</a:t>
            </a:r>
            <a:r>
              <a:rPr lang="ko-KR" altLang="ko-KR" dirty="0" smtClean="0"/>
              <a:t>값</a:t>
            </a:r>
            <a:r>
              <a:rPr lang="ko-KR" altLang="en-US" dirty="0" smtClean="0"/>
              <a:t>의 변화</a:t>
            </a:r>
            <a:r>
              <a:rPr lang="en-US" altLang="ko-KR" dirty="0" smtClean="0"/>
              <a:t>: </a:t>
            </a:r>
            <a:r>
              <a:rPr lang="ko-KR" altLang="en-US" dirty="0" smtClean="0"/>
              <a:t>예</a:t>
            </a:r>
            <a:r>
              <a:rPr lang="en-US" altLang="ko-KR" dirty="0" smtClean="0"/>
              <a:t>, width/height </a:t>
            </a:r>
            <a:r>
              <a:rPr lang="ko-KR" altLang="en-US" dirty="0" smtClean="0"/>
              <a:t>값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21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77142" y="2875155"/>
            <a:ext cx="7704856" cy="2462213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atinLnBrk="0"/>
            <a:r>
              <a:rPr lang="en-US" altLang="ko-KR" sz="1400" dirty="0" smtClean="0"/>
              <a:t>  &lt;head&gt;  &lt;style type="text/</a:t>
            </a:r>
            <a:r>
              <a:rPr lang="en-US" altLang="ko-KR" sz="1400" dirty="0" err="1" smtClean="0"/>
              <a:t>css</a:t>
            </a:r>
            <a:r>
              <a:rPr lang="en-US" altLang="ko-KR" sz="1400" dirty="0" smtClean="0"/>
              <a:t>"&gt;    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>
                <a:solidFill>
                  <a:srgbClr val="FF0000"/>
                </a:solidFill>
              </a:rPr>
              <a:t>        #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title:hover</a:t>
            </a:r>
            <a:r>
              <a:rPr lang="en-US" altLang="ko-KR" sz="1400" dirty="0" smtClean="0">
                <a:solidFill>
                  <a:srgbClr val="FF0000"/>
                </a:solidFill>
              </a:rPr>
              <a:t> { border: thick double blue; padding:4px; </a:t>
            </a:r>
            <a:endParaRPr lang="ko-KR" altLang="ko-KR" sz="1400" dirty="0" smtClean="0">
              <a:solidFill>
                <a:srgbClr val="FF0000"/>
              </a:solidFill>
            </a:endParaRPr>
          </a:p>
          <a:p>
            <a:pPr latinLnBrk="0"/>
            <a:r>
              <a:rPr lang="en-US" altLang="ko-KR" sz="1400" dirty="0" smtClean="0">
                <a:solidFill>
                  <a:srgbClr val="FF0000"/>
                </a:solidFill>
              </a:rPr>
              <a:t>                            background-color: yellow; font-size: xx-large; }</a:t>
            </a:r>
            <a:endParaRPr lang="ko-KR" altLang="ko-KR" sz="1400" dirty="0" smtClean="0">
              <a:solidFill>
                <a:srgbClr val="FF0000"/>
              </a:solidFill>
            </a:endParaRPr>
          </a:p>
          <a:p>
            <a:pPr latinLnBrk="0"/>
            <a:r>
              <a:rPr lang="en-US" altLang="ko-KR" sz="1400" dirty="0" smtClean="0"/>
              <a:t>        #h5_logo  { position: absolute; top: 10px; right: 60px; } 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>
                <a:solidFill>
                  <a:srgbClr val="FF0000"/>
                </a:solidFill>
              </a:rPr>
              <a:t>        #h5_logo:hover { border: thin solid red; width: 108px; height: 132px; } </a:t>
            </a:r>
            <a:endParaRPr lang="ko-KR" altLang="ko-KR" sz="1400" dirty="0" smtClean="0">
              <a:solidFill>
                <a:srgbClr val="FF0000"/>
              </a:solidFill>
            </a:endParaRPr>
          </a:p>
          <a:p>
            <a:pPr latinLnBrk="0"/>
            <a:r>
              <a:rPr lang="en-US" altLang="ko-KR" sz="1400" dirty="0" smtClean="0"/>
              <a:t>  &lt;/style&gt;  &lt;/head&gt;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  &lt;body&gt;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      &lt;h3&gt;5.5 </a:t>
            </a:r>
            <a:r>
              <a:rPr lang="ko-KR" altLang="ko-KR" sz="1400" dirty="0" smtClean="0"/>
              <a:t>새로운 문서 표준 </a:t>
            </a:r>
            <a:r>
              <a:rPr lang="en-US" altLang="ko-KR" sz="1400" dirty="0" smtClean="0">
                <a:solidFill>
                  <a:srgbClr val="FF0000"/>
                </a:solidFill>
              </a:rPr>
              <a:t>&lt;span id="title"&gt;</a:t>
            </a:r>
            <a:r>
              <a:rPr lang="en-US" altLang="ko-KR" sz="1400" dirty="0" smtClean="0">
                <a:solidFill>
                  <a:schemeClr val="tx1"/>
                </a:solidFill>
              </a:rPr>
              <a:t>HTML5&lt;/span&gt;&lt;/</a:t>
            </a:r>
            <a:r>
              <a:rPr lang="en-US" altLang="ko-KR" sz="1400" dirty="0" smtClean="0"/>
              <a:t>h3&gt; 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>
                <a:solidFill>
                  <a:schemeClr val="tx1"/>
                </a:solidFill>
              </a:rPr>
              <a:t>      &lt;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img</a:t>
            </a:r>
            <a:r>
              <a:rPr lang="en-US" altLang="ko-KR" sz="1400" dirty="0" smtClean="0">
                <a:solidFill>
                  <a:schemeClr val="tx1"/>
                </a:solidFill>
              </a:rPr>
              <a:t>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src</a:t>
            </a:r>
            <a:r>
              <a:rPr lang="en-US" altLang="ko-KR" sz="1400" dirty="0" smtClean="0">
                <a:solidFill>
                  <a:schemeClr val="tx1"/>
                </a:solidFill>
              </a:rPr>
              <a:t>="H5_logo.gif" </a:t>
            </a:r>
            <a:r>
              <a:rPr lang="en-US" altLang="ko-KR" sz="1400" dirty="0" smtClean="0">
                <a:solidFill>
                  <a:srgbClr val="FF0000"/>
                </a:solidFill>
              </a:rPr>
              <a:t>id="h5_logo" </a:t>
            </a:r>
            <a:r>
              <a:rPr lang="en-US" altLang="ko-KR" sz="1400" dirty="0" smtClean="0">
                <a:solidFill>
                  <a:schemeClr val="tx1"/>
                </a:solidFill>
              </a:rPr>
              <a:t>width="54" height="66"&gt;</a:t>
            </a:r>
            <a:endParaRPr lang="ko-KR" altLang="ko-KR" sz="1400" dirty="0" smtClean="0">
              <a:solidFill>
                <a:schemeClr val="tx1"/>
              </a:solidFill>
            </a:endParaRPr>
          </a:p>
          <a:p>
            <a:pPr latinLnBrk="0"/>
            <a:r>
              <a:rPr lang="en-US" altLang="ko-KR" sz="1400" dirty="0" smtClean="0"/>
              <a:t>      &lt;p&gt;</a:t>
            </a:r>
            <a:r>
              <a:rPr lang="ko-KR" altLang="ko-KR" sz="1400" dirty="0" smtClean="0"/>
              <a:t>현재</a:t>
            </a:r>
            <a:r>
              <a:rPr lang="en-US" altLang="ko-KR" sz="1400" dirty="0" smtClean="0"/>
              <a:t> W3C</a:t>
            </a:r>
            <a:r>
              <a:rPr lang="ko-KR" altLang="ko-KR" sz="1400" dirty="0" smtClean="0"/>
              <a:t>에서 표준안 개발을 하고 있는</a:t>
            </a:r>
            <a:r>
              <a:rPr lang="en-US" altLang="ko-KR" sz="1400" dirty="0" smtClean="0"/>
              <a:t> HTML5</a:t>
            </a:r>
            <a:r>
              <a:rPr lang="ko-KR" altLang="ko-KR" sz="1400" dirty="0" smtClean="0"/>
              <a:t>는 차세대 웹문서 </a:t>
            </a:r>
            <a:r>
              <a:rPr lang="en-US" altLang="ko-KR" sz="1400" dirty="0" smtClean="0"/>
              <a:t>...(</a:t>
            </a:r>
            <a:r>
              <a:rPr lang="ko-KR" altLang="ko-KR" sz="1400" dirty="0" smtClean="0"/>
              <a:t>중략</a:t>
            </a:r>
            <a:r>
              <a:rPr lang="en-US" altLang="ko-KR" sz="1400" dirty="0" smtClean="0"/>
              <a:t>)... &lt;/p&gt;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  &lt;/body&gt;</a:t>
            </a:r>
            <a:endParaRPr lang="ko-KR" altLang="ko-KR" sz="1400" dirty="0"/>
          </a:p>
        </p:txBody>
      </p:sp>
      <p:pic>
        <p:nvPicPr>
          <p:cNvPr id="14338" name="Picture 2" descr="E:\HTML5\figures\ex6-13.pn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63888" y="5057262"/>
            <a:ext cx="3800000" cy="1462857"/>
          </a:xfrm>
          <a:prstGeom prst="rect">
            <a:avLst/>
          </a:prstGeom>
          <a:noFill/>
        </p:spPr>
      </p:pic>
      <p:cxnSp>
        <p:nvCxnSpPr>
          <p:cNvPr id="70659" name="AutoShape 3"/>
          <p:cNvCxnSpPr>
            <a:cxnSpLocks noChangeShapeType="1"/>
          </p:cNvCxnSpPr>
          <p:nvPr/>
        </p:nvCxnSpPr>
        <p:spPr bwMode="auto">
          <a:xfrm flipH="1" flipV="1">
            <a:off x="5139851" y="5733256"/>
            <a:ext cx="648071" cy="592638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</p:cxnSp>
      <p:sp>
        <p:nvSpPr>
          <p:cNvPr id="70660" name="Text Box 4"/>
          <p:cNvSpPr txBox="1">
            <a:spLocks noChangeArrowheads="1"/>
          </p:cNvSpPr>
          <p:nvPr/>
        </p:nvSpPr>
        <p:spPr bwMode="auto">
          <a:xfrm>
            <a:off x="5796136" y="6194831"/>
            <a:ext cx="908050" cy="3729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</a:rPr>
              <a:t>mouseover</a:t>
            </a:r>
            <a:endParaRPr kumimoji="1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5" name="Text Box 4"/>
          <p:cNvSpPr txBox="1">
            <a:spLocks noChangeArrowheads="1"/>
          </p:cNvSpPr>
          <p:nvPr/>
        </p:nvSpPr>
        <p:spPr bwMode="auto">
          <a:xfrm>
            <a:off x="7526833" y="6194831"/>
            <a:ext cx="908050" cy="3729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</a:rPr>
              <a:t>mouseover</a:t>
            </a:r>
            <a:endParaRPr kumimoji="1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cxnSp>
        <p:nvCxnSpPr>
          <p:cNvPr id="16" name="AutoShape 3"/>
          <p:cNvCxnSpPr>
            <a:cxnSpLocks noChangeShapeType="1"/>
          </p:cNvCxnSpPr>
          <p:nvPr/>
        </p:nvCxnSpPr>
        <p:spPr bwMode="auto">
          <a:xfrm flipH="1" flipV="1">
            <a:off x="7020273" y="5788691"/>
            <a:ext cx="576063" cy="592637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</p:cxn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고급 표현을 위한 </a:t>
            </a:r>
            <a:r>
              <a:rPr lang="en-US" altLang="ko-KR" smtClean="0"/>
              <a:t>CSS3 </a:t>
            </a:r>
            <a:r>
              <a:rPr lang="ko-KR" altLang="en-US" smtClean="0"/>
              <a:t>활용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ko-KR" dirty="0" smtClean="0"/>
              <a:t>점진적으로 변하는 전환효과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22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27584" y="1628801"/>
            <a:ext cx="7704856" cy="1815882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atinLnBrk="0"/>
            <a:r>
              <a:rPr lang="en-US" altLang="ko-KR" sz="1400" dirty="0" smtClean="0"/>
              <a:t>&lt;style type="text/</a:t>
            </a:r>
            <a:r>
              <a:rPr lang="en-US" altLang="ko-KR" sz="1400" dirty="0" err="1" smtClean="0"/>
              <a:t>css</a:t>
            </a:r>
            <a:r>
              <a:rPr lang="en-US" altLang="ko-KR" sz="1400" dirty="0" smtClean="0"/>
              <a:t>"&gt;     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     </a:t>
            </a:r>
            <a:r>
              <a:rPr lang="en-US" altLang="ko-KR" sz="1400" dirty="0" smtClean="0">
                <a:solidFill>
                  <a:srgbClr val="FF0000"/>
                </a:solidFill>
              </a:rPr>
              <a:t> #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title:hover</a:t>
            </a:r>
            <a:r>
              <a:rPr lang="en-US" altLang="ko-KR" sz="1400" dirty="0" smtClean="0">
                <a:solidFill>
                  <a:srgbClr val="FF0000"/>
                </a:solidFill>
              </a:rPr>
              <a:t> </a:t>
            </a:r>
            <a:r>
              <a:rPr lang="en-US" altLang="ko-KR" sz="1400" dirty="0" smtClean="0"/>
              <a:t>{ border: thick double blue; padding:4px; 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	               background-color: yellow; font-size: xx-large; 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	</a:t>
            </a:r>
            <a:r>
              <a:rPr lang="en-US" altLang="ko-KR" sz="1400" dirty="0" smtClean="0">
                <a:solidFill>
                  <a:srgbClr val="FF0000"/>
                </a:solidFill>
              </a:rPr>
              <a:t>               transition: border 4s, background-color 8s;</a:t>
            </a:r>
            <a:r>
              <a:rPr lang="en-US" altLang="ko-KR" sz="1400" dirty="0" smtClean="0"/>
              <a:t> }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      #h5_logo { position: absolute; top: 10px; right: 60px; } 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      </a:t>
            </a:r>
            <a:r>
              <a:rPr lang="en-US" altLang="ko-KR" sz="1400" dirty="0" smtClean="0">
                <a:solidFill>
                  <a:srgbClr val="FF0000"/>
                </a:solidFill>
              </a:rPr>
              <a:t>#h5_logo:hover</a:t>
            </a:r>
            <a:r>
              <a:rPr lang="en-US" altLang="ko-KR" sz="1400" dirty="0" smtClean="0"/>
              <a:t> { border: thin solid red; width: 108px; height: 132px; 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		</a:t>
            </a:r>
            <a:r>
              <a:rPr lang="en-US" altLang="ko-KR" sz="1400" dirty="0" smtClean="0">
                <a:solidFill>
                  <a:srgbClr val="FF0000"/>
                </a:solidFill>
              </a:rPr>
              <a:t>                    transition: width 4s; </a:t>
            </a:r>
            <a:r>
              <a:rPr lang="en-US" altLang="ko-KR" sz="1400" dirty="0" smtClean="0"/>
              <a:t>} </a:t>
            </a:r>
            <a:endParaRPr lang="ko-KR" altLang="ko-KR" sz="1400" dirty="0" smtClean="0"/>
          </a:p>
          <a:p>
            <a:r>
              <a:rPr lang="en-US" altLang="ko-KR" sz="1400" dirty="0" smtClean="0"/>
              <a:t>&lt;/style&gt;</a:t>
            </a:r>
            <a:endParaRPr lang="ko-KR" altLang="ko-KR" sz="1400" dirty="0"/>
          </a:p>
        </p:txBody>
      </p:sp>
      <p:pic>
        <p:nvPicPr>
          <p:cNvPr id="15362" name="Picture 2" descr="E:\HTML5\figures\ex6-13.pn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96120" y="3549741"/>
            <a:ext cx="4433334" cy="1706667"/>
          </a:xfrm>
          <a:prstGeom prst="rect">
            <a:avLst/>
          </a:prstGeom>
          <a:noFill/>
        </p:spPr>
      </p:pic>
      <p:sp>
        <p:nvSpPr>
          <p:cNvPr id="70660" name="Text Box 4"/>
          <p:cNvSpPr txBox="1">
            <a:spLocks noChangeArrowheads="1"/>
          </p:cNvSpPr>
          <p:nvPr/>
        </p:nvSpPr>
        <p:spPr bwMode="auto">
          <a:xfrm>
            <a:off x="4174395" y="5340126"/>
            <a:ext cx="908050" cy="3729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</a:rPr>
              <a:t>mouseover</a:t>
            </a:r>
            <a:endParaRPr kumimoji="1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cxnSp>
        <p:nvCxnSpPr>
          <p:cNvPr id="70659" name="AutoShape 3"/>
          <p:cNvCxnSpPr>
            <a:cxnSpLocks noChangeShapeType="1"/>
          </p:cNvCxnSpPr>
          <p:nvPr/>
        </p:nvCxnSpPr>
        <p:spPr bwMode="auto">
          <a:xfrm>
            <a:off x="4168318" y="4347314"/>
            <a:ext cx="460102" cy="1025902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</p:cxnSp>
      <p:sp>
        <p:nvSpPr>
          <p:cNvPr id="15" name="Text Box 4"/>
          <p:cNvSpPr txBox="1">
            <a:spLocks noChangeArrowheads="1"/>
          </p:cNvSpPr>
          <p:nvPr/>
        </p:nvSpPr>
        <p:spPr bwMode="auto">
          <a:xfrm>
            <a:off x="7164288" y="5256408"/>
            <a:ext cx="908050" cy="3729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</a:rPr>
              <a:t>mouseover</a:t>
            </a:r>
            <a:endParaRPr kumimoji="1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cxnSp>
        <p:nvCxnSpPr>
          <p:cNvPr id="16" name="AutoShape 3"/>
          <p:cNvCxnSpPr>
            <a:cxnSpLocks noChangeShapeType="1"/>
          </p:cNvCxnSpPr>
          <p:nvPr/>
        </p:nvCxnSpPr>
        <p:spPr bwMode="auto">
          <a:xfrm>
            <a:off x="6516216" y="4365104"/>
            <a:ext cx="576064" cy="1008112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</p:cxn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고급 표현을 위한 </a:t>
            </a:r>
            <a:r>
              <a:rPr lang="en-US" altLang="ko-KR" smtClean="0"/>
              <a:t>CSS3 </a:t>
            </a:r>
            <a:r>
              <a:rPr lang="ko-KR" altLang="en-US" smtClean="0"/>
              <a:t>활용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 smtClean="0"/>
              <a:t>좌표변환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transform: &lt;</a:t>
            </a:r>
            <a:r>
              <a:rPr lang="ko-KR" altLang="en-US" dirty="0" smtClean="0"/>
              <a:t>함수</a:t>
            </a:r>
            <a:r>
              <a:rPr lang="en-US" altLang="ko-KR" dirty="0" smtClean="0"/>
              <a:t>&gt;</a:t>
            </a:r>
          </a:p>
          <a:p>
            <a:pPr lvl="1"/>
            <a:r>
              <a:rPr lang="en-US" altLang="ko-KR" dirty="0" smtClean="0"/>
              <a:t>translate(</a:t>
            </a:r>
            <a:r>
              <a:rPr lang="en-US" altLang="ko-KR" dirty="0" err="1" smtClean="0"/>
              <a:t>x,y</a:t>
            </a:r>
            <a:r>
              <a:rPr lang="en-US" altLang="ko-KR" dirty="0" smtClean="0"/>
              <a:t>), scale(</a:t>
            </a:r>
            <a:r>
              <a:rPr lang="en-US" altLang="ko-KR" dirty="0" err="1" smtClean="0"/>
              <a:t>x,y</a:t>
            </a:r>
            <a:r>
              <a:rPr lang="en-US" altLang="ko-KR" dirty="0" smtClean="0"/>
              <a:t>), rotate(angle), skew(x-</a:t>
            </a:r>
            <a:r>
              <a:rPr lang="en-US" altLang="ko-KR" dirty="0" err="1" smtClean="0"/>
              <a:t>angle,y</a:t>
            </a:r>
            <a:r>
              <a:rPr lang="en-US" altLang="ko-KR" dirty="0" smtClean="0"/>
              <a:t>-angle)</a:t>
            </a:r>
          </a:p>
          <a:p>
            <a:pPr lvl="1"/>
            <a:r>
              <a:rPr lang="ko-KR" altLang="ko-KR" dirty="0" smtClean="0"/>
              <a:t>이동변환</a:t>
            </a:r>
            <a:r>
              <a:rPr lang="en-US" altLang="ko-KR" dirty="0" smtClean="0"/>
              <a:t>, </a:t>
            </a:r>
            <a:r>
              <a:rPr lang="ko-KR" altLang="ko-KR" dirty="0" smtClean="0"/>
              <a:t>크기변환</a:t>
            </a:r>
            <a:r>
              <a:rPr lang="en-US" altLang="ko-KR" dirty="0" smtClean="0"/>
              <a:t>, </a:t>
            </a:r>
            <a:r>
              <a:rPr lang="ko-KR" altLang="ko-KR" dirty="0" smtClean="0"/>
              <a:t>회전변환</a:t>
            </a:r>
            <a:r>
              <a:rPr lang="en-US" altLang="ko-KR" dirty="0" smtClean="0"/>
              <a:t>, </a:t>
            </a:r>
            <a:r>
              <a:rPr lang="ko-KR" altLang="ko-KR" dirty="0" err="1" smtClean="0"/>
              <a:t>기울임변환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23</a:t>
            </a:fld>
            <a:endParaRPr lang="ko-KR" altLang="en-US"/>
          </a:p>
        </p:txBody>
      </p:sp>
      <p:sp>
        <p:nvSpPr>
          <p:cNvPr id="7475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774237" y="2852936"/>
            <a:ext cx="7776864" cy="2893100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atinLnBrk="0"/>
            <a:r>
              <a:rPr lang="en-US" altLang="ko-KR" sz="1400" dirty="0" smtClean="0"/>
              <a:t>&lt;style type="text/</a:t>
            </a:r>
            <a:r>
              <a:rPr lang="en-US" altLang="ko-KR" sz="1400" dirty="0" err="1" smtClean="0"/>
              <a:t>css</a:t>
            </a:r>
            <a:r>
              <a:rPr lang="en-US" altLang="ko-KR" sz="1400" dirty="0" smtClean="0"/>
              <a:t>"&gt;     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    </a:t>
            </a:r>
            <a:r>
              <a:rPr lang="en-US" altLang="ko-KR" sz="1400" dirty="0" smtClean="0">
                <a:solidFill>
                  <a:srgbClr val="FF0000"/>
                </a:solidFill>
              </a:rPr>
              <a:t>#h5_trans  { transform: translate(30px,30px); </a:t>
            </a:r>
            <a:r>
              <a:rPr lang="en-US" altLang="ko-KR" sz="1400" dirty="0" smtClean="0"/>
              <a:t>border: thin solid; } 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    </a:t>
            </a:r>
            <a:r>
              <a:rPr lang="en-US" altLang="ko-KR" sz="1400" dirty="0" smtClean="0">
                <a:solidFill>
                  <a:srgbClr val="FF0000"/>
                </a:solidFill>
              </a:rPr>
              <a:t>#h5_scale  { transform: scale(3, 1.5); </a:t>
            </a:r>
            <a:r>
              <a:rPr lang="en-US" altLang="ko-KR" sz="1400" dirty="0" smtClean="0"/>
              <a:t>border: thin solid; } 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    </a:t>
            </a:r>
            <a:r>
              <a:rPr lang="en-US" altLang="ko-KR" sz="1400" dirty="0" smtClean="0">
                <a:solidFill>
                  <a:srgbClr val="FF0000"/>
                </a:solidFill>
              </a:rPr>
              <a:t>#h5_rotate { transform: rotate(45deg); </a:t>
            </a:r>
            <a:r>
              <a:rPr lang="en-US" altLang="ko-KR" sz="1400" dirty="0" smtClean="0"/>
              <a:t>border: thin solid; } 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    </a:t>
            </a:r>
            <a:r>
              <a:rPr lang="en-US" altLang="ko-KR" sz="1400" dirty="0" smtClean="0">
                <a:solidFill>
                  <a:srgbClr val="FF0000"/>
                </a:solidFill>
              </a:rPr>
              <a:t>#h5_skew  { transform: skew(30deg, 5deg); </a:t>
            </a:r>
            <a:r>
              <a:rPr lang="en-US" altLang="ko-KR" sz="1400" dirty="0" smtClean="0"/>
              <a:t>border: thin solid; } </a:t>
            </a:r>
          </a:p>
          <a:p>
            <a:pPr latinLnBrk="0"/>
            <a:r>
              <a:rPr lang="en-US" altLang="ko-KR" sz="1400" dirty="0" smtClean="0"/>
              <a:t>...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&lt;table border="1"&gt;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  &lt;</a:t>
            </a:r>
            <a:r>
              <a:rPr lang="en-US" altLang="ko-KR" sz="1400" dirty="0" err="1" smtClean="0"/>
              <a:t>tr</a:t>
            </a:r>
            <a:r>
              <a:rPr lang="en-US" altLang="ko-KR" sz="1400" dirty="0" smtClean="0"/>
              <a:t>&gt;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    &lt;td&gt;&lt;p&gt;translate(40px,40px);&lt;/p&gt;</a:t>
            </a:r>
          </a:p>
          <a:p>
            <a:pPr latinLnBrk="0"/>
            <a:r>
              <a:rPr lang="en-US" altLang="ko-KR" sz="1400" dirty="0" smtClean="0"/>
              <a:t>         &lt;</a:t>
            </a:r>
            <a:r>
              <a:rPr lang="en-US" altLang="ko-KR" sz="1400" dirty="0" err="1" smtClean="0"/>
              <a:t>img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src</a:t>
            </a:r>
            <a:r>
              <a:rPr lang="en-US" altLang="ko-KR" sz="1400" dirty="0" smtClean="0"/>
              <a:t>="H5_logo.gif" </a:t>
            </a:r>
            <a:r>
              <a:rPr lang="en-US" altLang="ko-KR" sz="1400" dirty="0" smtClean="0">
                <a:solidFill>
                  <a:srgbClr val="FF0000"/>
                </a:solidFill>
              </a:rPr>
              <a:t>id="h5_trans" </a:t>
            </a:r>
            <a:r>
              <a:rPr lang="en-US" altLang="ko-KR" sz="1400" dirty="0" smtClean="0"/>
              <a:t>width="54" height="66"&gt; &lt;/td&gt;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    &lt;td&gt;&lt;p&gt;scale(3, 1.5);&lt;/p&gt;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         &lt;</a:t>
            </a:r>
            <a:r>
              <a:rPr lang="en-US" altLang="ko-KR" sz="1400" dirty="0" err="1" smtClean="0"/>
              <a:t>img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src</a:t>
            </a:r>
            <a:r>
              <a:rPr lang="en-US" altLang="ko-KR" sz="1400" dirty="0" smtClean="0"/>
              <a:t>="H5_logo.gif" </a:t>
            </a:r>
            <a:r>
              <a:rPr lang="en-US" altLang="ko-KR" sz="1400" dirty="0" smtClean="0">
                <a:solidFill>
                  <a:srgbClr val="FF0000"/>
                </a:solidFill>
              </a:rPr>
              <a:t>id="h5_scale" </a:t>
            </a:r>
            <a:r>
              <a:rPr lang="en-US" altLang="ko-KR" sz="1400" dirty="0" smtClean="0"/>
              <a:t>width="54" height="66"&gt; &lt;/td&gt;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…</a:t>
            </a:r>
            <a:endParaRPr lang="ko-KR" altLang="ko-KR" sz="1400" dirty="0"/>
          </a:p>
        </p:txBody>
      </p:sp>
      <p:pic>
        <p:nvPicPr>
          <p:cNvPr id="9" name="Picture 2" descr="E:\HTML5\figures\ex6-14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0" y="4581128"/>
            <a:ext cx="4433334" cy="1886667"/>
          </a:xfrm>
          <a:prstGeom prst="rect">
            <a:avLst/>
          </a:prstGeom>
          <a:noFill/>
        </p:spPr>
      </p:pic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고급 표현을 위한 </a:t>
            </a:r>
            <a:r>
              <a:rPr lang="en-US" altLang="ko-KR" smtClean="0"/>
              <a:t>CSS3 </a:t>
            </a:r>
            <a:r>
              <a:rPr lang="ko-KR" altLang="en-US" smtClean="0"/>
              <a:t>활용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altLang="ko-KR" dirty="0" smtClean="0"/>
              <a:t>5.1.1 </a:t>
            </a:r>
            <a:r>
              <a:rPr lang="ko-KR" altLang="en-US" dirty="0" smtClean="0"/>
              <a:t>영역설정을 위한 박스모델</a:t>
            </a:r>
          </a:p>
          <a:p>
            <a:r>
              <a:rPr altLang="ko-KR" dirty="0" smtClean="0"/>
              <a:t>5.1.2 </a:t>
            </a:r>
            <a:r>
              <a:rPr lang="ko-KR" altLang="en-US" dirty="0" smtClean="0"/>
              <a:t>박스모델 유형의 지정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ko-KR" dirty="0" smtClean="0"/>
              <a:t>5.1 </a:t>
            </a:r>
            <a:r>
              <a:rPr lang="ko-KR" altLang="en-US" dirty="0" smtClean="0"/>
              <a:t>박스모델 설정하기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고급 표현을 위한 </a:t>
            </a:r>
            <a:r>
              <a:rPr lang="en-US" altLang="ko-KR" smtClean="0"/>
              <a:t>CSS3 </a:t>
            </a:r>
            <a:r>
              <a:rPr lang="ko-KR" altLang="en-US" smtClean="0"/>
              <a:t>활용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3360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 smtClean="0"/>
              <a:t>영역설정을 위한 </a:t>
            </a:r>
            <a:r>
              <a:rPr lang="ko-KR" altLang="ko-KR" dirty="0" smtClean="0"/>
              <a:t>박스모델</a:t>
            </a:r>
            <a:r>
              <a:rPr lang="en-US" altLang="ko-KR" dirty="0" smtClean="0"/>
              <a:t> I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ko-KR" dirty="0" smtClean="0"/>
              <a:t>배경 영역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&lt;h3&gt;, &lt;p&gt;, &lt;div&gt; : </a:t>
            </a:r>
            <a:r>
              <a:rPr lang="ko-KR" altLang="ko-KR" dirty="0" smtClean="0"/>
              <a:t>해당하는 줄만큼 배경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&lt;strong&gt;</a:t>
            </a:r>
            <a:r>
              <a:rPr lang="en-US" altLang="ko-KR" dirty="0"/>
              <a:t>,</a:t>
            </a:r>
            <a:r>
              <a:rPr lang="en-US" altLang="ko-KR" dirty="0" smtClean="0"/>
              <a:t> &lt;span&gt; : </a:t>
            </a:r>
            <a:r>
              <a:rPr lang="ko-KR" altLang="ko-KR" dirty="0" smtClean="0"/>
              <a:t>해당하는 글자들</a:t>
            </a:r>
            <a:r>
              <a:rPr lang="ko-KR" altLang="en-US" dirty="0" smtClean="0"/>
              <a:t>만</a:t>
            </a:r>
            <a:r>
              <a:rPr lang="ko-KR" altLang="ko-KR" dirty="0" smtClean="0"/>
              <a:t> </a:t>
            </a:r>
            <a:r>
              <a:rPr lang="en-US" altLang="ko-KR" dirty="0" smtClean="0"/>
              <a:t> </a:t>
            </a:r>
          </a:p>
          <a:p>
            <a:pPr lvl="2"/>
            <a:r>
              <a:rPr lang="en-US" altLang="ko-KR" dirty="0" smtClean="0"/>
              <a:t>&lt;table&gt;</a:t>
            </a:r>
            <a:r>
              <a:rPr lang="en-US" altLang="ko-KR" dirty="0"/>
              <a:t>,</a:t>
            </a:r>
            <a:r>
              <a:rPr lang="en-US" altLang="ko-KR" dirty="0" smtClean="0"/>
              <a:t> &lt;img&gt; : </a:t>
            </a:r>
            <a:r>
              <a:rPr lang="ko-KR" altLang="ko-KR" dirty="0" smtClean="0"/>
              <a:t>자신의 영역이 미리 결정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55576" y="3140968"/>
            <a:ext cx="7776864" cy="2893100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ko-KR" sz="1400" dirty="0" smtClean="0"/>
              <a:t> </a:t>
            </a:r>
            <a:r>
              <a:rPr lang="en-US" altLang="ko-KR" sz="1400" dirty="0" smtClean="0"/>
              <a:t>&lt;head&gt; &lt;style type="text/</a:t>
            </a:r>
            <a:r>
              <a:rPr lang="en-US" altLang="ko-KR" sz="1400" dirty="0" err="1" smtClean="0"/>
              <a:t>css</a:t>
            </a:r>
            <a:r>
              <a:rPr lang="en-US" altLang="ko-KR" sz="1400" dirty="0" smtClean="0"/>
              <a:t>"&gt; </a:t>
            </a:r>
            <a:endParaRPr lang="ko-KR" altLang="ko-KR" sz="1400" dirty="0" smtClean="0"/>
          </a:p>
          <a:p>
            <a:r>
              <a:rPr lang="en-US" altLang="ko-KR" sz="1400" dirty="0" smtClean="0"/>
              <a:t>       p {font-size: 10pt} </a:t>
            </a:r>
            <a:endParaRPr lang="ko-KR" altLang="ko-KR" sz="1400" dirty="0" smtClean="0"/>
          </a:p>
          <a:p>
            <a:r>
              <a:rPr lang="en-US" altLang="ko-KR" sz="1400" dirty="0" smtClean="0">
                <a:solidFill>
                  <a:srgbClr val="FF0000"/>
                </a:solidFill>
              </a:rPr>
              <a:t>       h3 { color: red; background-color: #90ff90 }  </a:t>
            </a:r>
            <a:endParaRPr lang="ko-KR" altLang="ko-KR" sz="1400" dirty="0" smtClean="0">
              <a:solidFill>
                <a:srgbClr val="FF0000"/>
              </a:solidFill>
            </a:endParaRPr>
          </a:p>
          <a:p>
            <a:r>
              <a:rPr lang="en-US" altLang="ko-KR" sz="1400" dirty="0" smtClean="0">
                <a:solidFill>
                  <a:srgbClr val="FF0000"/>
                </a:solidFill>
              </a:rPr>
              <a:t>       h3:after { content: " (</a:t>
            </a:r>
            <a:r>
              <a:rPr lang="ko-KR" altLang="ko-KR" sz="1400" dirty="0" smtClean="0">
                <a:solidFill>
                  <a:srgbClr val="FF0000"/>
                </a:solidFill>
              </a:rPr>
              <a:t>ⓒ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sblim</a:t>
            </a:r>
            <a:r>
              <a:rPr lang="en-US" altLang="ko-KR" sz="1400" dirty="0" smtClean="0">
                <a:solidFill>
                  <a:srgbClr val="FF0000"/>
                </a:solidFill>
              </a:rPr>
              <a:t>)"; font-size:10pt; background-color: yellow }</a:t>
            </a:r>
            <a:endParaRPr lang="ko-KR" altLang="ko-KR" sz="1400" dirty="0" smtClean="0">
              <a:solidFill>
                <a:srgbClr val="FF0000"/>
              </a:solidFill>
            </a:endParaRPr>
          </a:p>
          <a:p>
            <a:r>
              <a:rPr lang="en-US" altLang="ko-KR" sz="1400" dirty="0" smtClean="0">
                <a:solidFill>
                  <a:srgbClr val="FF0000"/>
                </a:solidFill>
              </a:rPr>
              <a:t>       strong, .red1 { background-color: silver }  </a:t>
            </a:r>
            <a:endParaRPr lang="ko-KR" altLang="ko-KR" sz="1400" dirty="0" smtClean="0">
              <a:solidFill>
                <a:srgbClr val="FF0000"/>
              </a:solidFill>
            </a:endParaRPr>
          </a:p>
          <a:p>
            <a:r>
              <a:rPr lang="en-US" altLang="ko-KR" sz="1400" dirty="0" smtClean="0">
                <a:solidFill>
                  <a:srgbClr val="FF0000"/>
                </a:solidFill>
              </a:rPr>
              <a:t>       #next { text-align: center; background-color: #B0ffff }</a:t>
            </a:r>
            <a:endParaRPr lang="ko-KR" altLang="ko-KR" sz="1400" dirty="0" smtClean="0">
              <a:solidFill>
                <a:srgbClr val="FF0000"/>
              </a:solidFill>
            </a:endParaRPr>
          </a:p>
          <a:p>
            <a:r>
              <a:rPr lang="en-US" altLang="ko-KR" sz="1400" dirty="0" smtClean="0"/>
              <a:t>  &lt;/style&gt; &lt;/head&gt;</a:t>
            </a:r>
            <a:endParaRPr lang="ko-KR" altLang="ko-KR" sz="1400" dirty="0" smtClean="0"/>
          </a:p>
          <a:p>
            <a:r>
              <a:rPr lang="en-US" altLang="ko-KR" sz="1400" dirty="0" smtClean="0"/>
              <a:t>  &lt;body&gt;</a:t>
            </a:r>
            <a:endParaRPr lang="ko-KR" altLang="ko-KR" sz="1400" dirty="0" smtClean="0"/>
          </a:p>
          <a:p>
            <a:r>
              <a:rPr lang="en-US" altLang="ko-KR" sz="1400" dirty="0" smtClean="0"/>
              <a:t>    &lt;h3&gt; &lt;strong&gt;</a:t>
            </a:r>
            <a:r>
              <a:rPr lang="ko-KR" altLang="ko-KR" sz="1400" dirty="0" smtClean="0"/>
              <a:t>스타일시트</a:t>
            </a:r>
            <a:r>
              <a:rPr lang="en-US" altLang="ko-KR" sz="1400" dirty="0" smtClean="0"/>
              <a:t>&lt;/strong&gt; </a:t>
            </a:r>
            <a:r>
              <a:rPr lang="ko-KR" altLang="ko-KR" sz="1400" dirty="0" smtClean="0"/>
              <a:t>이해하기</a:t>
            </a:r>
            <a:r>
              <a:rPr lang="en-US" altLang="ko-KR" sz="1400" dirty="0" smtClean="0"/>
              <a:t>&lt;/h3&gt; </a:t>
            </a:r>
            <a:endParaRPr lang="ko-KR" altLang="ko-KR" sz="1400" dirty="0" smtClean="0"/>
          </a:p>
          <a:p>
            <a:r>
              <a:rPr lang="en-US" altLang="ko-KR" sz="1400" dirty="0" smtClean="0"/>
              <a:t>    &lt;p&gt;</a:t>
            </a:r>
            <a:r>
              <a:rPr lang="ko-KR" altLang="ko-KR" sz="1400" dirty="0" smtClean="0"/>
              <a:t>이 예제는</a:t>
            </a:r>
            <a:r>
              <a:rPr lang="en-US" altLang="ko-KR" sz="1400" dirty="0" smtClean="0"/>
              <a:t> &lt;strong&gt;</a:t>
            </a:r>
            <a:r>
              <a:rPr lang="ko-KR" altLang="ko-KR" sz="1400" dirty="0" smtClean="0"/>
              <a:t>박스모델</a:t>
            </a:r>
            <a:r>
              <a:rPr lang="en-US" altLang="ko-KR" sz="1400" dirty="0" smtClean="0"/>
              <a:t>&lt;/strong&gt;</a:t>
            </a:r>
            <a:r>
              <a:rPr lang="ko-KR" altLang="ko-KR" sz="1400" dirty="0" smtClean="0"/>
              <a:t>의 개념을 설명합니다</a:t>
            </a:r>
            <a:r>
              <a:rPr lang="en-US" altLang="ko-KR" sz="1400" dirty="0" smtClean="0"/>
              <a:t>.</a:t>
            </a:r>
            <a:endParaRPr lang="ko-KR" altLang="ko-KR" sz="1400" dirty="0" smtClean="0"/>
          </a:p>
          <a:p>
            <a:r>
              <a:rPr lang="en-US" altLang="ko-KR" sz="1400" dirty="0" smtClean="0"/>
              <a:t>    &lt;</a:t>
            </a:r>
            <a:r>
              <a:rPr lang="en-US" altLang="ko-KR" sz="1400" dirty="0" err="1" smtClean="0"/>
              <a:t>br</a:t>
            </a:r>
            <a:r>
              <a:rPr lang="en-US" altLang="ko-KR" sz="1400" dirty="0" smtClean="0"/>
              <a:t>&gt;&lt;span class="red1"&gt;</a:t>
            </a:r>
            <a:r>
              <a:rPr lang="ko-KR" altLang="ko-KR" sz="1400" dirty="0" smtClean="0"/>
              <a:t>클래스</a:t>
            </a:r>
            <a:r>
              <a:rPr lang="en-US" altLang="ko-KR" sz="1400" dirty="0" smtClean="0"/>
              <a:t>&lt;/span&gt;</a:t>
            </a:r>
            <a:r>
              <a:rPr lang="ko-KR" altLang="ko-KR" sz="1400" dirty="0" smtClean="0"/>
              <a:t>와</a:t>
            </a:r>
            <a:r>
              <a:rPr lang="en-US" altLang="ko-KR" sz="1400" dirty="0" smtClean="0"/>
              <a:t> ID</a:t>
            </a:r>
            <a:r>
              <a:rPr lang="ko-KR" altLang="ko-KR" sz="1400" dirty="0" smtClean="0"/>
              <a:t>로 스타일을 지정합니다</a:t>
            </a:r>
            <a:r>
              <a:rPr lang="en-US" altLang="ko-KR" sz="1400" dirty="0" smtClean="0"/>
              <a:t>.&lt;/p&gt;</a:t>
            </a:r>
            <a:endParaRPr lang="ko-KR" altLang="ko-KR" sz="1400" dirty="0" smtClean="0"/>
          </a:p>
          <a:p>
            <a:r>
              <a:rPr lang="en-US" altLang="ko-KR" sz="1400" dirty="0" smtClean="0"/>
              <a:t>    &lt;p id="next"&gt;</a:t>
            </a:r>
            <a:r>
              <a:rPr lang="ko-KR" altLang="ko-KR" sz="1400" dirty="0" smtClean="0"/>
              <a:t>다음 예제로 이어집니다</a:t>
            </a:r>
            <a:r>
              <a:rPr lang="en-US" altLang="ko-KR" sz="1400" dirty="0" smtClean="0"/>
              <a:t>.&lt;/p&gt;  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  &lt;/body&gt;</a:t>
            </a:r>
            <a:endParaRPr lang="ko-KR" altLang="ko-KR" sz="1400" dirty="0"/>
          </a:p>
        </p:txBody>
      </p:sp>
      <p:pic>
        <p:nvPicPr>
          <p:cNvPr id="6145" name="Picture 1" descr="E:\HTML5\figures\ex5-1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67551" y="4755510"/>
            <a:ext cx="4540953" cy="1660953"/>
          </a:xfrm>
          <a:prstGeom prst="rect">
            <a:avLst/>
          </a:prstGeom>
          <a:noFill/>
        </p:spPr>
      </p:pic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고급 표현을 위한 </a:t>
            </a:r>
            <a:r>
              <a:rPr lang="en-US" altLang="ko-KR" smtClean="0"/>
              <a:t>CSS3 </a:t>
            </a:r>
            <a:r>
              <a:rPr lang="ko-KR" altLang="en-US" smtClean="0"/>
              <a:t>활용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/>
              <a:t>박스모델</a:t>
            </a:r>
            <a:r>
              <a:rPr lang="en-US" altLang="ko-KR" dirty="0"/>
              <a:t> </a:t>
            </a:r>
            <a:r>
              <a:rPr lang="en-US" altLang="ko-KR" dirty="0" smtClean="0"/>
              <a:t>II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ko-KR" dirty="0" smtClean="0"/>
              <a:t>박스공간의 구성</a:t>
            </a:r>
          </a:p>
          <a:p>
            <a:pPr lvl="1"/>
            <a:r>
              <a:rPr lang="en-US" altLang="ko-KR" dirty="0" smtClean="0"/>
              <a:t>HTML</a:t>
            </a:r>
            <a:r>
              <a:rPr lang="ko-KR" altLang="ko-KR" dirty="0" smtClean="0"/>
              <a:t>의 모든 요소들은 네모 박스 모양의 공간을 차지</a:t>
            </a:r>
            <a:endParaRPr lang="en-US" altLang="ko-KR" dirty="0" smtClean="0"/>
          </a:p>
          <a:p>
            <a:pPr lvl="1"/>
            <a:r>
              <a:rPr lang="ko-KR" altLang="ko-KR" dirty="0" smtClean="0"/>
              <a:t>요소가 차지하는 공간 개념</a:t>
            </a:r>
            <a:r>
              <a:rPr lang="ko-KR" altLang="en-US" dirty="0"/>
              <a:t> </a:t>
            </a:r>
            <a:r>
              <a:rPr lang="en-US" altLang="ko-KR" dirty="0" smtClean="0"/>
              <a:t>=&gt;</a:t>
            </a:r>
            <a:r>
              <a:rPr lang="ko-KR" altLang="ko-KR" dirty="0" smtClean="0"/>
              <a:t> 박스모델</a:t>
            </a:r>
            <a:r>
              <a:rPr lang="en-US" altLang="ko-KR" dirty="0" smtClean="0"/>
              <a:t>(box model)</a:t>
            </a:r>
          </a:p>
          <a:p>
            <a:pPr lvl="1"/>
            <a:r>
              <a:rPr lang="ko-KR" altLang="ko-KR" dirty="0" smtClean="0"/>
              <a:t>내부여백</a:t>
            </a:r>
            <a:r>
              <a:rPr lang="en-US" altLang="ko-KR" dirty="0" smtClean="0"/>
              <a:t>(padding), </a:t>
            </a:r>
            <a:r>
              <a:rPr lang="ko-KR" altLang="ko-KR" dirty="0" smtClean="0"/>
              <a:t>테두리</a:t>
            </a:r>
            <a:r>
              <a:rPr lang="en-US" altLang="ko-KR" dirty="0" smtClean="0"/>
              <a:t>(border), </a:t>
            </a:r>
            <a:r>
              <a:rPr lang="ko-KR" altLang="ko-KR" dirty="0" smtClean="0"/>
              <a:t>외부공백</a:t>
            </a:r>
            <a:r>
              <a:rPr lang="en-US" altLang="ko-KR" dirty="0" smtClean="0"/>
              <a:t>(margin)</a:t>
            </a:r>
            <a:r>
              <a:rPr lang="ko-KR" altLang="ko-KR" dirty="0" smtClean="0"/>
              <a:t> 지정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5</a:t>
            </a:fld>
            <a:endParaRPr lang="ko-KR" altLang="en-US"/>
          </a:p>
        </p:txBody>
      </p:sp>
      <p:pic>
        <p:nvPicPr>
          <p:cNvPr id="7" name="그림 6" descr="EMB00001344393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63688" y="3789040"/>
            <a:ext cx="5403049" cy="142506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고급 표현을 위한 </a:t>
            </a:r>
            <a:r>
              <a:rPr lang="en-US" altLang="ko-KR" smtClean="0"/>
              <a:t>CSS3 </a:t>
            </a:r>
            <a:r>
              <a:rPr lang="ko-KR" altLang="en-US" smtClean="0"/>
              <a:t>활용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/>
              <a:t>박스모델</a:t>
            </a:r>
            <a:r>
              <a:rPr lang="en-US" altLang="ko-KR" dirty="0"/>
              <a:t> </a:t>
            </a:r>
            <a:r>
              <a:rPr lang="en-US" altLang="ko-KR" dirty="0" smtClean="0"/>
              <a:t>III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ko-KR" dirty="0" smtClean="0"/>
              <a:t>박스공간을 위한 속성</a:t>
            </a:r>
            <a:endParaRPr lang="en-US" altLang="ko-KR" dirty="0" smtClean="0"/>
          </a:p>
          <a:p>
            <a:pPr lvl="1"/>
            <a:r>
              <a:rPr lang="ko-KR" altLang="ko-KR" dirty="0" smtClean="0"/>
              <a:t>외부공백 </a:t>
            </a:r>
            <a:r>
              <a:rPr lang="en-US" altLang="ko-KR" dirty="0" smtClean="0"/>
              <a:t>: margin, margin-top, margin-right, margin-left, …</a:t>
            </a:r>
            <a:endParaRPr lang="ko-KR" altLang="ko-KR" dirty="0" smtClean="0"/>
          </a:p>
          <a:p>
            <a:pPr lvl="1"/>
            <a:r>
              <a:rPr lang="ko-KR" altLang="ko-KR" dirty="0" smtClean="0"/>
              <a:t>내부여백</a:t>
            </a:r>
            <a:r>
              <a:rPr lang="en-US" altLang="ko-KR" dirty="0" smtClean="0"/>
              <a:t> : padding, padding-top, …</a:t>
            </a:r>
            <a:endParaRPr lang="ko-KR" altLang="ko-KR" dirty="0" smtClean="0"/>
          </a:p>
          <a:p>
            <a:pPr lvl="1"/>
            <a:r>
              <a:rPr lang="ko-KR" altLang="ko-KR" dirty="0" smtClean="0"/>
              <a:t>테두리</a:t>
            </a:r>
            <a:r>
              <a:rPr lang="en-US" altLang="ko-KR" dirty="0" smtClean="0"/>
              <a:t>/</a:t>
            </a:r>
            <a:r>
              <a:rPr lang="ko-KR" altLang="ko-KR" dirty="0" smtClean="0"/>
              <a:t>경계선의 두께</a:t>
            </a:r>
            <a:r>
              <a:rPr lang="en-US" altLang="ko-KR" dirty="0" smtClean="0"/>
              <a:t> : border-width, border-top-width, …</a:t>
            </a:r>
            <a:endParaRPr lang="ko-KR" altLang="ko-KR" dirty="0" smtClean="0"/>
          </a:p>
          <a:p>
            <a:pPr lvl="1"/>
            <a:r>
              <a:rPr lang="ko-KR" altLang="ko-KR" dirty="0" smtClean="0"/>
              <a:t>테두리의 모양</a:t>
            </a:r>
            <a:r>
              <a:rPr lang="en-US" altLang="ko-KR" dirty="0" smtClean="0"/>
              <a:t> : border-style (</a:t>
            </a:r>
            <a:r>
              <a:rPr lang="ko-KR" altLang="ko-KR" dirty="0" smtClean="0"/>
              <a:t>실선</a:t>
            </a:r>
            <a:r>
              <a:rPr lang="en-US" altLang="ko-KR" dirty="0" smtClean="0"/>
              <a:t>, </a:t>
            </a:r>
            <a:r>
              <a:rPr lang="ko-KR" altLang="ko-KR" dirty="0" smtClean="0"/>
              <a:t>점선</a:t>
            </a:r>
            <a:r>
              <a:rPr lang="en-US" altLang="ko-KR" dirty="0" smtClean="0"/>
              <a:t>, </a:t>
            </a:r>
            <a:r>
              <a:rPr lang="ko-KR" altLang="ko-KR" dirty="0" smtClean="0"/>
              <a:t>이중선 등</a:t>
            </a:r>
            <a:r>
              <a:rPr lang="en-US" altLang="ko-KR" dirty="0" smtClean="0"/>
              <a:t>) </a:t>
            </a:r>
            <a:endParaRPr lang="ko-KR" altLang="ko-KR" dirty="0" smtClean="0"/>
          </a:p>
          <a:p>
            <a:pPr lvl="1"/>
            <a:r>
              <a:rPr lang="ko-KR" altLang="ko-KR" dirty="0" smtClean="0"/>
              <a:t>테두리의 색상</a:t>
            </a:r>
            <a:r>
              <a:rPr lang="en-US" altLang="ko-KR" dirty="0" smtClean="0"/>
              <a:t> : border-color</a:t>
            </a:r>
            <a:endParaRPr lang="ko-KR" altLang="ko-KR" dirty="0" smtClean="0"/>
          </a:p>
          <a:p>
            <a:pPr lvl="1"/>
            <a:r>
              <a:rPr lang="ko-KR" altLang="ko-KR" dirty="0" smtClean="0"/>
              <a:t>테두리 지정 </a:t>
            </a:r>
            <a:r>
              <a:rPr lang="ko-KR" altLang="ko-KR" dirty="0" err="1" smtClean="0"/>
              <a:t>줄여쓰기</a:t>
            </a:r>
            <a:r>
              <a:rPr lang="en-US" altLang="ko-KR" dirty="0" smtClean="0"/>
              <a:t>(shorthand) : </a:t>
            </a:r>
            <a:br>
              <a:rPr lang="en-US" altLang="ko-KR" dirty="0" smtClean="0"/>
            </a:br>
            <a:r>
              <a:rPr lang="en-US" altLang="ko-KR" dirty="0" smtClean="0"/>
              <a:t>			border: &lt;width&gt; &lt;style&gt; &lt;color&gt;</a:t>
            </a:r>
            <a:endParaRPr lang="ko-KR" altLang="ko-KR" dirty="0" smtClean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6</a:t>
            </a:fld>
            <a:endParaRPr lang="ko-KR" altLang="en-US"/>
          </a:p>
        </p:txBody>
      </p:sp>
      <p:pic>
        <p:nvPicPr>
          <p:cNvPr id="8" name="그림 7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3688" y="4869160"/>
            <a:ext cx="5547995" cy="7499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고급 표현을 위한 </a:t>
            </a:r>
            <a:r>
              <a:rPr lang="en-US" altLang="ko-KR" smtClean="0"/>
              <a:t>CSS3 </a:t>
            </a:r>
            <a:r>
              <a:rPr lang="ko-KR" altLang="en-US" smtClean="0"/>
              <a:t>활용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ko-KR" dirty="0" smtClean="0"/>
              <a:t>박스모델 확인 예제 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755576" y="1628801"/>
            <a:ext cx="7776864" cy="3108543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ko-KR" sz="1400" dirty="0" smtClean="0"/>
              <a:t> </a:t>
            </a:r>
            <a:r>
              <a:rPr lang="en-US" altLang="ko-KR" sz="1400" dirty="0" smtClean="0"/>
              <a:t>&lt;head&gt; &lt;style type="text/</a:t>
            </a:r>
            <a:r>
              <a:rPr lang="en-US" altLang="ko-KR" sz="1400" dirty="0" err="1" smtClean="0"/>
              <a:t>css</a:t>
            </a:r>
            <a:r>
              <a:rPr lang="en-US" altLang="ko-KR" sz="1400" dirty="0" smtClean="0"/>
              <a:t>"&gt; </a:t>
            </a:r>
            <a:endParaRPr lang="ko-KR" altLang="ko-KR" sz="1400" dirty="0" smtClean="0"/>
          </a:p>
          <a:p>
            <a:r>
              <a:rPr lang="en-US" altLang="ko-KR" sz="1400" dirty="0" smtClean="0"/>
              <a:t>        p {font-size: 10pt; line-height: 24pt} </a:t>
            </a:r>
            <a:endParaRPr lang="ko-KR" altLang="ko-KR" sz="1400" dirty="0" smtClean="0"/>
          </a:p>
          <a:p>
            <a:r>
              <a:rPr lang="en-US" altLang="ko-KR" sz="1400" dirty="0" smtClean="0"/>
              <a:t>        h3 { color: red; background-color:#90ff90; </a:t>
            </a:r>
            <a:r>
              <a:rPr lang="en-US" altLang="ko-KR" sz="1400" dirty="0" smtClean="0">
                <a:solidFill>
                  <a:srgbClr val="FF0000"/>
                </a:solidFill>
              </a:rPr>
              <a:t>margin-left: 60px; margin-right: 60px </a:t>
            </a:r>
            <a:r>
              <a:rPr lang="en-US" altLang="ko-KR" sz="1400" dirty="0" smtClean="0"/>
              <a:t>}    </a:t>
            </a:r>
            <a:endParaRPr lang="ko-KR" altLang="ko-KR" sz="1400" dirty="0" smtClean="0"/>
          </a:p>
          <a:p>
            <a:r>
              <a:rPr lang="en-US" altLang="ko-KR" sz="1400" dirty="0" smtClean="0"/>
              <a:t>        h3:after { content: " (</a:t>
            </a:r>
            <a:r>
              <a:rPr lang="ko-KR" altLang="ko-KR" sz="1400" dirty="0" smtClean="0"/>
              <a:t>ⓒ</a:t>
            </a:r>
            <a:r>
              <a:rPr lang="en-US" altLang="ko-KR" sz="1400" dirty="0" err="1" smtClean="0"/>
              <a:t>sblim</a:t>
            </a:r>
            <a:r>
              <a:rPr lang="en-US" altLang="ko-KR" sz="1400" dirty="0" smtClean="0"/>
              <a:t>)"; font-size:10pt;}</a:t>
            </a:r>
            <a:br>
              <a:rPr lang="en-US" altLang="ko-KR" sz="1400" dirty="0" smtClean="0"/>
            </a:br>
            <a:r>
              <a:rPr lang="en-US" altLang="ko-KR" sz="1400" dirty="0" smtClean="0"/>
              <a:t>        p { background-color: #ffff80; </a:t>
            </a:r>
            <a:r>
              <a:rPr lang="en-US" altLang="ko-KR" sz="1400" dirty="0" smtClean="0">
                <a:solidFill>
                  <a:srgbClr val="FF0000"/>
                </a:solidFill>
              </a:rPr>
              <a:t>padding: 10px; border: medium dotted red </a:t>
            </a:r>
            <a:r>
              <a:rPr lang="en-US" altLang="ko-KR" sz="1400" dirty="0" smtClean="0"/>
              <a:t>} </a:t>
            </a:r>
            <a:endParaRPr lang="ko-KR" altLang="ko-KR" sz="1400" dirty="0" smtClean="0"/>
          </a:p>
          <a:p>
            <a:r>
              <a:rPr lang="en-US" altLang="ko-KR" sz="1400" dirty="0" smtClean="0"/>
              <a:t>        #next { line-height: 2pt; </a:t>
            </a:r>
            <a:r>
              <a:rPr lang="en-US" altLang="ko-KR" sz="1400" dirty="0" smtClean="0">
                <a:solidFill>
                  <a:srgbClr val="FF0000"/>
                </a:solidFill>
              </a:rPr>
              <a:t>margin-left:30%; padding:8px; border: 4px double blue </a:t>
            </a:r>
            <a:r>
              <a:rPr lang="en-US" altLang="ko-KR" sz="1400" dirty="0" smtClean="0"/>
              <a:t>}</a:t>
            </a:r>
            <a:endParaRPr lang="ko-KR" altLang="ko-KR" sz="1400" dirty="0" smtClean="0"/>
          </a:p>
          <a:p>
            <a:r>
              <a:rPr lang="en-US" altLang="ko-KR" sz="1400" dirty="0" smtClean="0"/>
              <a:t>        strong, .red1 { background-color: silver; </a:t>
            </a:r>
            <a:r>
              <a:rPr lang="en-US" altLang="ko-KR" sz="1400" dirty="0" smtClean="0">
                <a:solidFill>
                  <a:srgbClr val="FF0000"/>
                </a:solidFill>
              </a:rPr>
              <a:t>margin: 10px;  padding: 6px; border: 1px solid black </a:t>
            </a:r>
            <a:r>
              <a:rPr lang="en-US" altLang="ko-KR" sz="1400" dirty="0" smtClean="0"/>
              <a:t>}</a:t>
            </a:r>
            <a:endParaRPr lang="ko-KR" altLang="ko-KR" sz="1400" dirty="0" smtClean="0"/>
          </a:p>
          <a:p>
            <a:r>
              <a:rPr lang="en-US" altLang="ko-KR" sz="1400" dirty="0" smtClean="0"/>
              <a:t>  &lt;/style&gt;  &lt;/head&gt;</a:t>
            </a:r>
            <a:endParaRPr lang="ko-KR" altLang="ko-KR" sz="1400" dirty="0" smtClean="0"/>
          </a:p>
          <a:p>
            <a:r>
              <a:rPr lang="en-US" altLang="ko-KR" sz="1400" dirty="0" smtClean="0"/>
              <a:t>  &lt;body&gt;</a:t>
            </a:r>
            <a:endParaRPr lang="ko-KR" altLang="ko-KR" sz="1400" dirty="0" smtClean="0"/>
          </a:p>
          <a:p>
            <a:r>
              <a:rPr lang="en-US" altLang="ko-KR" sz="1400" dirty="0" smtClean="0"/>
              <a:t>    &lt;h3&gt; &lt;strong&gt;</a:t>
            </a:r>
            <a:r>
              <a:rPr lang="ko-KR" altLang="ko-KR" sz="1400" dirty="0" smtClean="0"/>
              <a:t>스타일시트</a:t>
            </a:r>
            <a:r>
              <a:rPr lang="en-US" altLang="ko-KR" sz="1400" dirty="0" smtClean="0"/>
              <a:t>&lt;/strong&gt; </a:t>
            </a:r>
            <a:r>
              <a:rPr lang="ko-KR" altLang="ko-KR" sz="1400" dirty="0" smtClean="0"/>
              <a:t>이해하기</a:t>
            </a:r>
            <a:r>
              <a:rPr lang="en-US" altLang="ko-KR" sz="1400" dirty="0" smtClean="0"/>
              <a:t>&lt;/h3&gt; </a:t>
            </a:r>
            <a:endParaRPr lang="ko-KR" altLang="ko-KR" sz="1400" dirty="0" smtClean="0"/>
          </a:p>
          <a:p>
            <a:r>
              <a:rPr lang="en-US" altLang="ko-KR" sz="1400" dirty="0" smtClean="0"/>
              <a:t>    &lt;p&gt;</a:t>
            </a:r>
            <a:r>
              <a:rPr lang="ko-KR" altLang="ko-KR" sz="1400" dirty="0" smtClean="0"/>
              <a:t>이 예제는</a:t>
            </a:r>
            <a:r>
              <a:rPr lang="en-US" altLang="ko-KR" sz="1400" dirty="0" smtClean="0"/>
              <a:t> &lt;strong&gt;</a:t>
            </a:r>
            <a:r>
              <a:rPr lang="ko-KR" altLang="ko-KR" sz="1400" dirty="0" smtClean="0"/>
              <a:t>박스모델</a:t>
            </a:r>
            <a:r>
              <a:rPr lang="en-US" altLang="ko-KR" sz="1400" dirty="0" smtClean="0"/>
              <a:t>&lt;/strong&gt;</a:t>
            </a:r>
            <a:r>
              <a:rPr lang="ko-KR" altLang="ko-KR" sz="1400" dirty="0" smtClean="0"/>
              <a:t>의 개념을 설명합니다</a:t>
            </a:r>
            <a:r>
              <a:rPr lang="en-US" altLang="ko-KR" sz="1400" dirty="0" smtClean="0"/>
              <a:t>.</a:t>
            </a:r>
            <a:endParaRPr lang="ko-KR" altLang="ko-KR" sz="1400" dirty="0" smtClean="0"/>
          </a:p>
          <a:p>
            <a:r>
              <a:rPr lang="en-US" altLang="ko-KR" sz="1400" dirty="0" smtClean="0"/>
              <a:t>    &lt;</a:t>
            </a:r>
            <a:r>
              <a:rPr lang="en-US" altLang="ko-KR" sz="1400" dirty="0" err="1" smtClean="0"/>
              <a:t>br</a:t>
            </a:r>
            <a:r>
              <a:rPr lang="en-US" altLang="ko-KR" sz="1400" dirty="0" smtClean="0"/>
              <a:t>&gt;&lt;span class="red1"&gt;</a:t>
            </a:r>
            <a:r>
              <a:rPr lang="ko-KR" altLang="ko-KR" sz="1400" dirty="0" smtClean="0"/>
              <a:t>클래스</a:t>
            </a:r>
            <a:r>
              <a:rPr lang="en-US" altLang="ko-KR" sz="1400" dirty="0" smtClean="0"/>
              <a:t>&lt;/span&gt;</a:t>
            </a:r>
            <a:r>
              <a:rPr lang="ko-KR" altLang="ko-KR" sz="1400" dirty="0" smtClean="0"/>
              <a:t>와</a:t>
            </a:r>
            <a:r>
              <a:rPr lang="en-US" altLang="ko-KR" sz="1400" dirty="0" smtClean="0"/>
              <a:t> ID</a:t>
            </a:r>
            <a:r>
              <a:rPr lang="ko-KR" altLang="ko-KR" sz="1400" dirty="0" smtClean="0"/>
              <a:t>로 스타일을 지정합니다</a:t>
            </a:r>
            <a:r>
              <a:rPr lang="en-US" altLang="ko-KR" sz="1400" dirty="0" smtClean="0"/>
              <a:t>.&lt;/p&gt;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    &lt;p id="next"&gt;</a:t>
            </a:r>
            <a:r>
              <a:rPr lang="ko-KR" altLang="ko-KR" sz="1400" dirty="0" smtClean="0"/>
              <a:t>다음 예제로 이어집니다</a:t>
            </a:r>
            <a:r>
              <a:rPr lang="en-US" altLang="ko-KR" sz="1400" dirty="0" smtClean="0"/>
              <a:t>.&lt;/p&gt; 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  &lt;/body&gt;</a:t>
            </a:r>
            <a:endParaRPr lang="ko-KR" altLang="ko-KR" sz="1400" dirty="0"/>
          </a:p>
        </p:txBody>
      </p:sp>
      <p:pic>
        <p:nvPicPr>
          <p:cNvPr id="3073" name="Picture 1" descr="E:\HTML5\figures\ex5-14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0" y="4293096"/>
            <a:ext cx="4257143" cy="2150000"/>
          </a:xfrm>
          <a:prstGeom prst="rect">
            <a:avLst/>
          </a:prstGeom>
          <a:noFill/>
        </p:spPr>
      </p:pic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고급 표현을 위한 </a:t>
            </a:r>
            <a:r>
              <a:rPr lang="en-US" altLang="ko-KR" smtClean="0"/>
              <a:t>CSS3 </a:t>
            </a:r>
            <a:r>
              <a:rPr lang="ko-KR" altLang="en-US" smtClean="0"/>
              <a:t>활용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2149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ko-KR" dirty="0"/>
              <a:t>박스모델 유형의 지정 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display </a:t>
            </a:r>
            <a:r>
              <a:rPr lang="ko-KR" altLang="ko-KR" dirty="0"/>
              <a:t>속성</a:t>
            </a:r>
            <a:r>
              <a:rPr lang="en-US" altLang="ko-KR" dirty="0"/>
              <a:t> </a:t>
            </a:r>
            <a:r>
              <a:rPr lang="ko-KR" altLang="en-US" dirty="0"/>
              <a:t>값</a:t>
            </a:r>
            <a:endParaRPr lang="en-US" altLang="ko-KR" dirty="0"/>
          </a:p>
          <a:p>
            <a:pPr lvl="1"/>
            <a:r>
              <a:rPr lang="en-US" altLang="ko-KR" dirty="0"/>
              <a:t>block, inline, table, list-item, none</a:t>
            </a:r>
            <a:endParaRPr lang="ko-KR" altLang="ko-KR" dirty="0"/>
          </a:p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732249" y="2564904"/>
            <a:ext cx="7776864" cy="3323987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ko-KR" sz="1400" dirty="0" smtClean="0"/>
              <a:t> </a:t>
            </a:r>
            <a:r>
              <a:rPr lang="en-US" altLang="ko-KR" sz="1400" dirty="0" smtClean="0"/>
              <a:t>head&gt; &lt;style type="text/</a:t>
            </a:r>
            <a:r>
              <a:rPr lang="en-US" altLang="ko-KR" sz="1400" dirty="0" err="1" smtClean="0"/>
              <a:t>css</a:t>
            </a:r>
            <a:r>
              <a:rPr lang="en-US" altLang="ko-KR" sz="1400" dirty="0" smtClean="0"/>
              <a:t>"&gt; </a:t>
            </a:r>
            <a:endParaRPr lang="ko-KR" altLang="ko-KR" sz="1400" dirty="0" smtClean="0"/>
          </a:p>
          <a:p>
            <a:r>
              <a:rPr lang="en-US" altLang="ko-KR" sz="1400" dirty="0" smtClean="0"/>
              <a:t>       /* </a:t>
            </a:r>
            <a:r>
              <a:rPr lang="ko-KR" altLang="ko-KR" sz="1400" dirty="0" smtClean="0"/>
              <a:t>생략</a:t>
            </a:r>
            <a:r>
              <a:rPr lang="en-US" altLang="ko-KR" sz="1400" dirty="0" smtClean="0"/>
              <a:t> */</a:t>
            </a:r>
            <a:endParaRPr lang="ko-KR" altLang="ko-KR" sz="1400" dirty="0" smtClean="0"/>
          </a:p>
          <a:p>
            <a:r>
              <a:rPr lang="en-US" altLang="ko-KR" sz="1400" dirty="0" smtClean="0"/>
              <a:t>       p { </a:t>
            </a:r>
            <a:r>
              <a:rPr lang="en-US" altLang="ko-KR" sz="1400" dirty="0" smtClean="0">
                <a:solidFill>
                  <a:srgbClr val="FF0000"/>
                </a:solidFill>
              </a:rPr>
              <a:t>display: inline; </a:t>
            </a:r>
            <a:r>
              <a:rPr lang="en-US" altLang="ko-KR" sz="1400" dirty="0" smtClean="0"/>
              <a:t>background-color: #ffff80; padding: 10px; border: thin dotted red } </a:t>
            </a:r>
            <a:endParaRPr lang="ko-KR" altLang="ko-KR" sz="1400" dirty="0" smtClean="0"/>
          </a:p>
          <a:p>
            <a:r>
              <a:rPr lang="en-US" altLang="ko-KR" sz="1400" dirty="0" smtClean="0"/>
              <a:t>       #next { </a:t>
            </a:r>
            <a:r>
              <a:rPr lang="en-US" altLang="ko-KR" sz="1400" dirty="0" smtClean="0">
                <a:solidFill>
                  <a:srgbClr val="FF0000"/>
                </a:solidFill>
              </a:rPr>
              <a:t>display: inline;</a:t>
            </a:r>
            <a:r>
              <a:rPr lang="en-US" altLang="ko-KR" sz="1400" dirty="0" smtClean="0"/>
              <a:t> line-height: 12pt; margin-left: 30%; padding: 8px; </a:t>
            </a:r>
            <a:endParaRPr lang="ko-KR" altLang="ko-KR" sz="1400" dirty="0" smtClean="0"/>
          </a:p>
          <a:p>
            <a:r>
              <a:rPr lang="en-US" altLang="ko-KR" sz="1400" dirty="0" smtClean="0"/>
              <a:t>                border: 4px inset green }</a:t>
            </a:r>
            <a:endParaRPr lang="ko-KR" altLang="ko-KR" sz="1400" dirty="0" smtClean="0"/>
          </a:p>
          <a:p>
            <a:r>
              <a:rPr lang="en-US" altLang="ko-KR" sz="1400" dirty="0" smtClean="0"/>
              <a:t>       strong { </a:t>
            </a:r>
            <a:r>
              <a:rPr lang="en-US" altLang="ko-KR" sz="1400" dirty="0" smtClean="0">
                <a:solidFill>
                  <a:srgbClr val="FF0000"/>
                </a:solidFill>
              </a:rPr>
              <a:t>display: none; </a:t>
            </a:r>
            <a:r>
              <a:rPr lang="en-US" altLang="ko-KR" sz="1400" dirty="0" smtClean="0"/>
              <a:t>background-color: silver; margin: 10px;  padding: 6px; </a:t>
            </a:r>
            <a:endParaRPr lang="ko-KR" altLang="ko-KR" sz="1400" dirty="0" smtClean="0"/>
          </a:p>
          <a:p>
            <a:r>
              <a:rPr lang="en-US" altLang="ko-KR" sz="1400" dirty="0" smtClean="0"/>
              <a:t>                border: 1px solid black }</a:t>
            </a:r>
            <a:endParaRPr lang="ko-KR" altLang="ko-KR" sz="1400" dirty="0" smtClean="0"/>
          </a:p>
          <a:p>
            <a:r>
              <a:rPr lang="en-US" altLang="ko-KR" sz="1400" dirty="0" smtClean="0"/>
              <a:t>      .red1 { </a:t>
            </a:r>
            <a:r>
              <a:rPr lang="en-US" altLang="ko-KR" sz="1400" dirty="0" smtClean="0">
                <a:solidFill>
                  <a:srgbClr val="FF0000"/>
                </a:solidFill>
              </a:rPr>
              <a:t>display: block; </a:t>
            </a:r>
            <a:r>
              <a:rPr lang="en-US" altLang="ko-KR" sz="1400" dirty="0" smtClean="0"/>
              <a:t>background-color: silver; padding: 6px; border: 1px solid black }</a:t>
            </a:r>
            <a:endParaRPr lang="ko-KR" altLang="ko-KR" sz="1400" dirty="0" smtClean="0"/>
          </a:p>
          <a:p>
            <a:r>
              <a:rPr lang="en-US" altLang="ko-KR" sz="1400" dirty="0" smtClean="0"/>
              <a:t> &lt;/style&gt; &lt;/head&gt;</a:t>
            </a:r>
            <a:endParaRPr lang="ko-KR" altLang="ko-KR" sz="1400" dirty="0" smtClean="0"/>
          </a:p>
          <a:p>
            <a:r>
              <a:rPr lang="en-US" altLang="ko-KR" sz="1400" dirty="0" smtClean="0"/>
              <a:t> &lt;body&gt;</a:t>
            </a:r>
            <a:endParaRPr lang="ko-KR" altLang="ko-KR" sz="1400" dirty="0" smtClean="0"/>
          </a:p>
          <a:p>
            <a:r>
              <a:rPr lang="en-US" altLang="ko-KR" sz="1400" dirty="0" smtClean="0"/>
              <a:t>    &lt;h3&gt; &lt;strong&gt;</a:t>
            </a:r>
            <a:r>
              <a:rPr lang="ko-KR" altLang="ko-KR" sz="1400" dirty="0" smtClean="0"/>
              <a:t>스타일시트</a:t>
            </a:r>
            <a:r>
              <a:rPr lang="en-US" altLang="ko-KR" sz="1400" dirty="0" smtClean="0"/>
              <a:t>&lt;/strong&gt; </a:t>
            </a:r>
            <a:r>
              <a:rPr lang="ko-KR" altLang="ko-KR" sz="1400" dirty="0" smtClean="0"/>
              <a:t>이해하기</a:t>
            </a:r>
            <a:r>
              <a:rPr lang="en-US" altLang="ko-KR" sz="1400" dirty="0" smtClean="0"/>
              <a:t>&lt;/h3&gt; </a:t>
            </a:r>
            <a:endParaRPr lang="ko-KR" altLang="ko-KR" sz="1400" dirty="0" smtClean="0"/>
          </a:p>
          <a:p>
            <a:r>
              <a:rPr lang="en-US" altLang="ko-KR" sz="1400" dirty="0" smtClean="0"/>
              <a:t>    &lt;p&gt;</a:t>
            </a:r>
            <a:r>
              <a:rPr lang="ko-KR" altLang="ko-KR" sz="1400" dirty="0" smtClean="0"/>
              <a:t>이 예제는</a:t>
            </a:r>
            <a:r>
              <a:rPr lang="en-US" altLang="ko-KR" sz="1400" dirty="0" smtClean="0"/>
              <a:t> &lt;strong&gt;</a:t>
            </a:r>
            <a:r>
              <a:rPr lang="ko-KR" altLang="ko-KR" sz="1400" dirty="0" smtClean="0"/>
              <a:t>박스모델</a:t>
            </a:r>
            <a:r>
              <a:rPr lang="en-US" altLang="ko-KR" sz="1400" dirty="0" smtClean="0"/>
              <a:t>&lt;/strong&gt;</a:t>
            </a:r>
            <a:r>
              <a:rPr lang="ko-KR" altLang="ko-KR" sz="1400" dirty="0" smtClean="0"/>
              <a:t>의 개념을 설명합니다</a:t>
            </a:r>
            <a:r>
              <a:rPr lang="en-US" altLang="ko-KR" sz="1400" dirty="0" smtClean="0"/>
              <a:t>.</a:t>
            </a:r>
            <a:endParaRPr lang="ko-KR" altLang="ko-KR" sz="1400" dirty="0" smtClean="0"/>
          </a:p>
          <a:p>
            <a:r>
              <a:rPr lang="en-US" altLang="ko-KR" sz="1400" dirty="0" smtClean="0"/>
              <a:t>    &lt;</a:t>
            </a:r>
            <a:r>
              <a:rPr lang="en-US" altLang="ko-KR" sz="1400" dirty="0" err="1" smtClean="0"/>
              <a:t>br</a:t>
            </a:r>
            <a:r>
              <a:rPr lang="en-US" altLang="ko-KR" sz="1400" dirty="0" smtClean="0"/>
              <a:t>&gt;&lt;span class="red1"&gt;</a:t>
            </a:r>
            <a:r>
              <a:rPr lang="ko-KR" altLang="ko-KR" sz="1400" dirty="0" smtClean="0"/>
              <a:t>클래스</a:t>
            </a:r>
            <a:r>
              <a:rPr lang="en-US" altLang="ko-KR" sz="1400" dirty="0" smtClean="0"/>
              <a:t>&lt;/span&gt;</a:t>
            </a:r>
            <a:r>
              <a:rPr lang="ko-KR" altLang="ko-KR" sz="1400" dirty="0" smtClean="0"/>
              <a:t>와</a:t>
            </a:r>
            <a:r>
              <a:rPr lang="en-US" altLang="ko-KR" sz="1400" dirty="0" smtClean="0"/>
              <a:t> ID</a:t>
            </a:r>
            <a:r>
              <a:rPr lang="ko-KR" altLang="ko-KR" sz="1400" dirty="0" smtClean="0"/>
              <a:t>로 스타일을 지정합니다</a:t>
            </a:r>
            <a:r>
              <a:rPr lang="en-US" altLang="ko-KR" sz="1400" dirty="0" smtClean="0"/>
              <a:t>.&lt;/p&gt;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    &lt;p id="next"&gt;</a:t>
            </a:r>
            <a:r>
              <a:rPr lang="ko-KR" altLang="ko-KR" sz="1400" dirty="0" smtClean="0"/>
              <a:t>다음 예제로 이어집니다</a:t>
            </a:r>
            <a:r>
              <a:rPr lang="en-US" altLang="ko-KR" sz="1400" dirty="0" smtClean="0"/>
              <a:t>.&lt;/p&gt; 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 &lt;/body&gt;</a:t>
            </a:r>
            <a:endParaRPr lang="ko-KR" altLang="ko-KR" sz="1400" dirty="0"/>
          </a:p>
        </p:txBody>
      </p:sp>
      <p:pic>
        <p:nvPicPr>
          <p:cNvPr id="1025" name="Picture 1" descr="E:\HTML5\figures\ex5-15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79353" y="4365104"/>
            <a:ext cx="4257143" cy="2114286"/>
          </a:xfrm>
          <a:prstGeom prst="rect">
            <a:avLst/>
          </a:prstGeom>
          <a:noFill/>
        </p:spPr>
      </p:pic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고급 표현을 위한 </a:t>
            </a:r>
            <a:r>
              <a:rPr lang="en-US" altLang="ko-KR" smtClean="0"/>
              <a:t>CSS3 </a:t>
            </a:r>
            <a:r>
              <a:rPr lang="ko-KR" altLang="en-US" smtClean="0"/>
              <a:t>활용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2149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type="body" idx="1"/>
          </p:nvPr>
        </p:nvSpPr>
        <p:spPr>
          <a:xfrm>
            <a:off x="3511296" y="3044952"/>
            <a:ext cx="5165160" cy="3120352"/>
          </a:xfrm>
        </p:spPr>
        <p:txBody>
          <a:bodyPr>
            <a:normAutofit/>
          </a:bodyPr>
          <a:lstStyle/>
          <a:p>
            <a:r>
              <a:rPr altLang="ko-KR" dirty="0" smtClean="0"/>
              <a:t>5.2.1 </a:t>
            </a:r>
            <a:r>
              <a:rPr lang="ko-KR" altLang="en-US" dirty="0" smtClean="0"/>
              <a:t>콘텐츠의 </a:t>
            </a:r>
            <a:r>
              <a:rPr lang="ko-KR" altLang="en-US" dirty="0"/>
              <a:t>위치 지정 방법</a:t>
            </a:r>
          </a:p>
          <a:p>
            <a:r>
              <a:rPr altLang="ko-KR" dirty="0" smtClean="0"/>
              <a:t>5.2.2 </a:t>
            </a:r>
            <a:r>
              <a:rPr lang="ko-KR" altLang="en-US" dirty="0" err="1" smtClean="0"/>
              <a:t>플로팅</a:t>
            </a:r>
            <a:r>
              <a:rPr lang="ko-KR" altLang="en-US" dirty="0" smtClean="0"/>
              <a:t> </a:t>
            </a:r>
            <a:r>
              <a:rPr lang="ko-KR" altLang="en-US" dirty="0"/>
              <a:t>박스 배치하기</a:t>
            </a:r>
          </a:p>
          <a:p>
            <a:r>
              <a:rPr altLang="ko-KR" dirty="0" smtClean="0"/>
              <a:t>5.2.3 </a:t>
            </a:r>
            <a:r>
              <a:rPr lang="ko-KR" altLang="en-US" dirty="0" smtClean="0"/>
              <a:t>콘텐츠 </a:t>
            </a:r>
            <a:r>
              <a:rPr lang="ko-KR" altLang="en-US" dirty="0"/>
              <a:t>박스의 크기 조정하기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ko-KR" dirty="0" smtClean="0"/>
              <a:t>5.2 </a:t>
            </a:r>
            <a:r>
              <a:rPr lang="ko-KR" altLang="en-US" dirty="0" smtClean="0"/>
              <a:t>레이아웃 </a:t>
            </a:r>
            <a:r>
              <a:rPr lang="ko-KR" altLang="en-US" dirty="0"/>
              <a:t>설정하기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고급 표현을 위한 </a:t>
            </a:r>
            <a:r>
              <a:rPr lang="en-US" altLang="ko-KR" smtClean="0"/>
              <a:t>CSS3 </a:t>
            </a:r>
            <a:r>
              <a:rPr lang="ko-KR" altLang="en-US" smtClean="0"/>
              <a:t>활용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7685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w_Simple01">
  <a:themeElements>
    <a:clrScheme name="New_Simple01">
      <a:dk1>
        <a:sysClr val="windowText" lastClr="000000"/>
      </a:dk1>
      <a:lt1>
        <a:sysClr val="window" lastClr="FFFFFF"/>
      </a:lt1>
      <a:dk2>
        <a:srgbClr val="562B71"/>
      </a:dk2>
      <a:lt2>
        <a:srgbClr val="DFF0F7"/>
      </a:lt2>
      <a:accent1>
        <a:srgbClr val="6BA2DF"/>
      </a:accent1>
      <a:accent2>
        <a:srgbClr val="C0504D"/>
      </a:accent2>
      <a:accent3>
        <a:srgbClr val="9BBB59"/>
      </a:accent3>
      <a:accent4>
        <a:srgbClr val="8064A2"/>
      </a:accent4>
      <a:accent5>
        <a:srgbClr val="AA5E74"/>
      </a:accent5>
      <a:accent6>
        <a:srgbClr val="EF9031"/>
      </a:accent6>
      <a:hlink>
        <a:srgbClr val="FF0000"/>
      </a:hlink>
      <a:folHlink>
        <a:srgbClr val="92D050"/>
      </a:folHlink>
    </a:clrScheme>
    <a:fontScheme name="New_Simple01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맑은 고딕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맑은 고딕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New_Simple01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hade val="100000"/>
                <a:satMod val="165000"/>
              </a:schemeClr>
            </a:gs>
            <a:gs pos="55000">
              <a:schemeClr val="phClr">
                <a:tint val="83000"/>
                <a:shade val="100000"/>
                <a:satMod val="155000"/>
              </a:schemeClr>
            </a:gs>
            <a:gs pos="100000">
              <a:schemeClr val="phClr">
                <a:shade val="85000"/>
                <a:satMod val="100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20040000"/>
            </a:lightRig>
          </a:scene3d>
          <a:sp3d contourW="12700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hueMod val="105000"/>
                <a:satMod val="250000"/>
              </a:schemeClr>
            </a:gs>
            <a:gs pos="100000">
              <a:schemeClr val="phClr">
                <a:tint val="95000"/>
                <a:shade val="100000"/>
                <a:satMod val="200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4000"/>
                <a:satMod val="200000"/>
              </a:schemeClr>
            </a:gs>
            <a:gs pos="100000">
              <a:schemeClr val="phClr">
                <a:shade val="70000"/>
                <a:satMod val="200000"/>
              </a:schemeClr>
            </a:gs>
          </a:gsLst>
          <a:path path="circle">
            <a:fillToRect l="40000" r="40000" b="6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TC010237555[[fn=심플 테마]]</Template>
  <TotalTime>3973</TotalTime>
  <Words>2759</Words>
  <Application>Microsoft Office PowerPoint</Application>
  <PresentationFormat>화면 슬라이드 쇼(4:3)</PresentationFormat>
  <Paragraphs>322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31" baseType="lpstr">
      <vt:lpstr>굴림</vt:lpstr>
      <vt:lpstr>맑은 고딕</vt:lpstr>
      <vt:lpstr>한컴바탕</vt:lpstr>
      <vt:lpstr>Arial</vt:lpstr>
      <vt:lpstr>Tw Cen MT</vt:lpstr>
      <vt:lpstr>Wingdings</vt:lpstr>
      <vt:lpstr>Wingdings 3</vt:lpstr>
      <vt:lpstr>New_Simple01</vt:lpstr>
      <vt:lpstr>5장. 고급 표현을 위한 CSS3 활용</vt:lpstr>
      <vt:lpstr>목차</vt:lpstr>
      <vt:lpstr>5.1 박스모델 설정하기</vt:lpstr>
      <vt:lpstr>영역설정을 위한 박스모델 I</vt:lpstr>
      <vt:lpstr>박스모델 II</vt:lpstr>
      <vt:lpstr>박스모델 III</vt:lpstr>
      <vt:lpstr>박스모델 확인 예제 </vt:lpstr>
      <vt:lpstr>박스모델 유형의 지정 </vt:lpstr>
      <vt:lpstr>5.2 레이아웃 설정하기</vt:lpstr>
      <vt:lpstr>콘텐츠의 위치 지정 방법</vt:lpstr>
      <vt:lpstr>위치값 유형에 따른 위치지정 I</vt:lpstr>
      <vt:lpstr>위치값 유형에 따른 위치지정 II</vt:lpstr>
      <vt:lpstr>플로팅 박스 배치하기</vt:lpstr>
      <vt:lpstr>콘텐츠 박스의 크기 조정하기 I</vt:lpstr>
      <vt:lpstr>콘텐츠 박스의 크기 조정하기 II</vt:lpstr>
      <vt:lpstr>5.3 다양한 효과 설정하기</vt:lpstr>
      <vt:lpstr>박스에 효과 주기 I</vt:lpstr>
      <vt:lpstr>박스에 효과 주기 II</vt:lpstr>
      <vt:lpstr>박스에 효과 주기 III</vt:lpstr>
      <vt:lpstr>5.4 움직임 설정하기</vt:lpstr>
      <vt:lpstr>전환효과</vt:lpstr>
      <vt:lpstr>점진적으로 변하는 전환효과</vt:lpstr>
      <vt:lpstr>좌표변환</vt:lpstr>
    </vt:vector>
  </TitlesOfParts>
  <Company>R&amp;D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jake</cp:lastModifiedBy>
  <cp:revision>316</cp:revision>
  <dcterms:created xsi:type="dcterms:W3CDTF">2006-10-05T04:04:58Z</dcterms:created>
  <dcterms:modified xsi:type="dcterms:W3CDTF">2017-04-10T07:04:54Z</dcterms:modified>
</cp:coreProperties>
</file>