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73" r:id="rId2"/>
    <p:sldId id="374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3" r:id="rId11"/>
    <p:sldId id="384" r:id="rId12"/>
    <p:sldId id="399" r:id="rId13"/>
    <p:sldId id="400" r:id="rId14"/>
    <p:sldId id="401" r:id="rId15"/>
    <p:sldId id="402" r:id="rId16"/>
    <p:sldId id="403" r:id="rId17"/>
    <p:sldId id="404" r:id="rId18"/>
    <p:sldId id="385" r:id="rId19"/>
    <p:sldId id="386" r:id="rId20"/>
    <p:sldId id="387" r:id="rId21"/>
    <p:sldId id="388" r:id="rId22"/>
    <p:sldId id="389" r:id="rId23"/>
    <p:sldId id="395" r:id="rId24"/>
    <p:sldId id="390" r:id="rId25"/>
    <p:sldId id="391" r:id="rId26"/>
    <p:sldId id="392" r:id="rId27"/>
    <p:sldId id="393" r:id="rId28"/>
    <p:sldId id="394" r:id="rId29"/>
    <p:sldId id="396" r:id="rId30"/>
    <p:sldId id="397" r:id="rId31"/>
    <p:sldId id="398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24" autoAdjust="0"/>
    <p:restoredTop sz="80034" autoAdjust="0"/>
  </p:normalViewPr>
  <p:slideViewPr>
    <p:cSldViewPr>
      <p:cViewPr varScale="1">
        <p:scale>
          <a:sx n="71" d="100"/>
          <a:sy n="71" d="100"/>
        </p:scale>
        <p:origin x="2059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6"/>
    </p:cViewPr>
  </p:sorterViewPr>
  <p:notesViewPr>
    <p:cSldViewPr>
      <p:cViewPr varScale="1">
        <p:scale>
          <a:sx n="51" d="100"/>
          <a:sy n="51" d="100"/>
        </p:scale>
        <p:origin x="-2838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38600" y="511176"/>
            <a:ext cx="1905000" cy="479425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r>
              <a:rPr lang="en-US" dirty="0" smtClean="0"/>
              <a:t>Lesson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0720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48" tIns="48325" rIns="96648" bIns="4832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48" tIns="48325" rIns="96648" bIns="48325" rtlCol="0"/>
          <a:lstStyle>
            <a:lvl1pPr algn="r">
              <a:defRPr sz="1300"/>
            </a:lvl1pPr>
          </a:lstStyle>
          <a:p>
            <a:r>
              <a:rPr lang="en-US" smtClean="0"/>
              <a:t>Lesson 1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8" tIns="48325" rIns="96648" bIns="483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48" tIns="48325" rIns="96648" bIns="4832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48" tIns="48325" rIns="96648" bIns="4832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48" tIns="48325" rIns="96648" bIns="48325" rtlCol="0" anchor="b"/>
          <a:lstStyle>
            <a:lvl1pPr algn="r">
              <a:defRPr sz="1300"/>
            </a:lvl1pPr>
          </a:lstStyle>
          <a:p>
            <a:fld id="{1F9A6427-4B89-4869-AD7F-4EE0EAB823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9712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Lesson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16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Lesson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43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Lesson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27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Lesson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56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Lesson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6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Lesson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6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4478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1063" y="3352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24600"/>
            <a:ext cx="2133600" cy="365125"/>
          </a:xfrm>
        </p:spPr>
        <p:txBody>
          <a:bodyPr/>
          <a:lstStyle/>
          <a:p>
            <a:fld id="{9C138E12-A0B7-454F-92AB-D1DE349F2643}" type="datetime1">
              <a:rPr lang="en-US" smtClean="0"/>
              <a:pPr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32460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24600"/>
            <a:ext cx="2133600" cy="365125"/>
          </a:xfrm>
        </p:spPr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3076-5FFA-423A-BCF6-0E777B1769E6}" type="datetime1">
              <a:rPr lang="en-US" smtClean="0"/>
              <a:pPr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D315-6D0A-40CA-BF42-BD4A21748190}" type="datetime1">
              <a:rPr lang="en-US" smtClean="0"/>
              <a:pPr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48929"/>
            <a:ext cx="2133600" cy="365125"/>
          </a:xfrm>
        </p:spPr>
        <p:txBody>
          <a:bodyPr/>
          <a:lstStyle/>
          <a:p>
            <a:fld id="{7DD01F73-739B-4026-BEB9-934AF2E6324F}" type="datetime1">
              <a:rPr lang="en-US" smtClean="0"/>
              <a:pPr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41096"/>
            <a:ext cx="2133600" cy="365125"/>
          </a:xfrm>
        </p:spPr>
        <p:txBody>
          <a:bodyPr/>
          <a:lstStyle/>
          <a:p>
            <a:fld id="{67822037-F829-4740-AE4D-D265C5E08AA0}" type="datetime1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59404"/>
            <a:ext cx="2133600" cy="365125"/>
          </a:xfrm>
        </p:spPr>
        <p:txBody>
          <a:bodyPr/>
          <a:lstStyle/>
          <a:p>
            <a:fld id="{30A14CCC-A03C-491C-B4E5-531957912FC0}" type="datetime1">
              <a:rPr lang="en-US" smtClean="0"/>
              <a:pPr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6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6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459404"/>
            <a:ext cx="2133600" cy="365125"/>
          </a:xfrm>
        </p:spPr>
        <p:txBody>
          <a:bodyPr/>
          <a:lstStyle/>
          <a:p>
            <a:fld id="{6A57FC63-3081-46B3-A87D-15475AAF8BE1}" type="datetime1">
              <a:rPr lang="en-US" smtClean="0"/>
              <a:pPr/>
              <a:t>9/4/2020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022D-3C67-4340-837E-C396AE8293BB}" type="datetime1">
              <a:rPr lang="en-US" smtClean="0"/>
              <a:pPr/>
              <a:t>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8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687" y="1441509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054F-A13A-4F7C-BAAF-8223CF72B944}" type="datetime1">
              <a:rPr lang="en-US" smtClean="0"/>
              <a:pPr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2903-9AB4-4045-9724-DB34B7466144}" type="datetime1">
              <a:rPr lang="en-US" smtClean="0"/>
              <a:pPr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3500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8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4850" y="64594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72B61-C3C2-421A-B1BF-D2CDD7720527}" type="datetime1">
              <a:rPr lang="en-US" smtClean="0"/>
              <a:pPr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71850" y="645940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0" y="64594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09"/>
            <a:ext cx="685800" cy="6858000"/>
          </a:xfrm>
          <a:prstGeom prst="rect">
            <a:avLst/>
          </a:prstGeom>
          <a:solidFill>
            <a:srgbClr val="A4C643"/>
          </a:solidFill>
          <a:ln>
            <a:solidFill>
              <a:srgbClr val="A4C6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409"/>
            <a:ext cx="7048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radle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ools/extras/oem-usb.html" TargetMode="External"/><Relationship Id="rId2" Type="http://schemas.openxmlformats.org/officeDocument/2006/relationships/hyperlink" Target="http://developer.android.com/tools/devic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index.html" TargetMode="External"/><Relationship Id="rId2" Type="http://schemas.openxmlformats.org/officeDocument/2006/relationships/hyperlink" Target="https://developer.android.com/studio/intro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guide/practices/screens_support.html" TargetMode="External"/><Relationship Id="rId5" Type="http://schemas.openxmlformats.org/officeDocument/2006/relationships/hyperlink" Target="https://developer.android.com/training/basics/supporting-devices/platforms.html" TargetMode="External"/><Relationship Id="rId4" Type="http://schemas.openxmlformats.org/officeDocument/2006/relationships/hyperlink" Target="https://developer.android.com/studio/run/managing-avd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github.io/styleguide/javaguide.html" TargetMode="External"/><Relationship Id="rId2" Type="http://schemas.openxmlformats.org/officeDocument/2006/relationships/hyperlink" Target="https://en.wikipedia.org/wiki/Grad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685800" cy="6858000"/>
          </a:xfrm>
          <a:prstGeom prst="rect">
            <a:avLst/>
          </a:prstGeom>
          <a:solidFill>
            <a:srgbClr val="A4C643"/>
          </a:solidFill>
          <a:ln>
            <a:solidFill>
              <a:srgbClr val="A4C6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048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143000" y="838200"/>
            <a:ext cx="77724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60A8"/>
                </a:solidFill>
                <a:latin typeface="Arial Rounded MT Bold" pitchFamily="34" charset="0"/>
              </a:rPr>
              <a:t>Lesson 2</a:t>
            </a:r>
          </a:p>
          <a:p>
            <a:endParaRPr lang="en-US" sz="4800" dirty="0" smtClean="0">
              <a:solidFill>
                <a:srgbClr val="0060A8"/>
              </a:solidFill>
              <a:latin typeface="Arial Rounded MT Bold" pitchFamily="34" charset="0"/>
            </a:endParaRPr>
          </a:p>
          <a:p>
            <a:r>
              <a:rPr lang="en-US" sz="4800" dirty="0" smtClean="0">
                <a:solidFill>
                  <a:srgbClr val="0060A8"/>
                </a:solidFill>
                <a:latin typeface="Arial Rounded MT Bold" pitchFamily="34" charset="0"/>
              </a:rPr>
              <a:t>Android Development </a:t>
            </a:r>
            <a:br>
              <a:rPr lang="en-US" sz="4800" dirty="0" smtClean="0">
                <a:solidFill>
                  <a:srgbClr val="0060A8"/>
                </a:solidFill>
                <a:latin typeface="Arial Rounded MT Bold" pitchFamily="34" charset="0"/>
              </a:rPr>
            </a:br>
            <a:r>
              <a:rPr lang="en-US" sz="4800" dirty="0" smtClean="0">
                <a:solidFill>
                  <a:srgbClr val="0060A8"/>
                </a:solidFill>
                <a:latin typeface="Arial Rounded MT Bold" pitchFamily="34" charset="0"/>
              </a:rPr>
              <a:t>Introduction</a:t>
            </a:r>
          </a:p>
          <a:p>
            <a:endParaRPr lang="en-US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Configuring Project</a:t>
            </a:r>
            <a:endParaRPr lang="en-MY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600" y="1168629"/>
            <a:ext cx="7315200" cy="54733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8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Project folders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378008"/>
            <a:ext cx="3733800" cy="4976755"/>
          </a:xfrm>
        </p:spPr>
        <p:txBody>
          <a:bodyPr>
            <a:normAutofit/>
          </a:bodyPr>
          <a:lstStyle/>
          <a:p>
            <a:pPr marL="457200" lvl="0" indent="-381000">
              <a:spcBef>
                <a:spcPts val="0"/>
              </a:spcBef>
              <a:buSzPts val="2400"/>
              <a:buAutoNum type="arabicPeriod"/>
            </a:pPr>
            <a:r>
              <a:rPr lang="en-MY" sz="2400" b="1" dirty="0"/>
              <a:t>manifests</a:t>
            </a:r>
            <a:r>
              <a:rPr lang="en-MY" sz="2400" dirty="0"/>
              <a:t>—Android Manifest file - description of app read by the Android runtime </a:t>
            </a:r>
          </a:p>
          <a:p>
            <a:pPr marL="457200" lvl="0" indent="-381000">
              <a:spcBef>
                <a:spcPts val="1000"/>
              </a:spcBef>
              <a:buSzPts val="2400"/>
              <a:buAutoNum type="arabicPeriod"/>
            </a:pPr>
            <a:r>
              <a:rPr lang="en-MY" sz="2400" b="1" dirty="0">
                <a:solidFill>
                  <a:schemeClr val="dk1"/>
                </a:solidFill>
              </a:rPr>
              <a:t>java</a:t>
            </a:r>
            <a:r>
              <a:rPr lang="en-MY" sz="2400" dirty="0">
                <a:solidFill>
                  <a:schemeClr val="dk1"/>
                </a:solidFill>
              </a:rPr>
              <a:t>—Java source code packages</a:t>
            </a:r>
          </a:p>
          <a:p>
            <a:pPr marL="457200" lvl="0" indent="-381000">
              <a:spcBef>
                <a:spcPts val="1000"/>
              </a:spcBef>
              <a:buClr>
                <a:schemeClr val="dk1"/>
              </a:buClr>
              <a:buSzPts val="2400"/>
              <a:buAutoNum type="arabicPeriod"/>
            </a:pPr>
            <a:r>
              <a:rPr lang="en-MY" sz="2400" b="1" dirty="0">
                <a:solidFill>
                  <a:schemeClr val="dk1"/>
                </a:solidFill>
              </a:rPr>
              <a:t>res</a:t>
            </a:r>
            <a:r>
              <a:rPr lang="en-MY" sz="2400" dirty="0">
                <a:solidFill>
                  <a:schemeClr val="dk1"/>
                </a:solidFill>
              </a:rPr>
              <a:t>—Resources (XML) - layout, strings, images, dimensions, </a:t>
            </a:r>
            <a:r>
              <a:rPr lang="en-MY" sz="2400" dirty="0" err="1">
                <a:solidFill>
                  <a:schemeClr val="dk1"/>
                </a:solidFill>
              </a:rPr>
              <a:t>colors</a:t>
            </a:r>
            <a:r>
              <a:rPr lang="en-MY" sz="2400" dirty="0">
                <a:solidFill>
                  <a:schemeClr val="dk1"/>
                </a:solidFill>
              </a:rPr>
              <a:t>...</a:t>
            </a:r>
          </a:p>
          <a:p>
            <a:pPr marL="457200" lvl="0" indent="-3810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AutoNum type="arabicPeriod"/>
            </a:pPr>
            <a:r>
              <a:rPr lang="en-MY" sz="2400" b="1" dirty="0" err="1">
                <a:solidFill>
                  <a:schemeClr val="dk1"/>
                </a:solidFill>
              </a:rPr>
              <a:t>build.gradle</a:t>
            </a:r>
            <a:r>
              <a:rPr lang="en-MY" sz="2400" dirty="0">
                <a:solidFill>
                  <a:schemeClr val="dk1"/>
                </a:solidFill>
              </a:rPr>
              <a:t>—</a:t>
            </a:r>
            <a:r>
              <a:rPr lang="en-MY" sz="2400" dirty="0" err="1">
                <a:solidFill>
                  <a:schemeClr val="dk1"/>
                </a:solidFill>
              </a:rPr>
              <a:t>Gradle</a:t>
            </a:r>
            <a:r>
              <a:rPr lang="en-MY" sz="2400" dirty="0">
                <a:solidFill>
                  <a:schemeClr val="dk1"/>
                </a:solidFill>
              </a:rPr>
              <a:t> build files</a:t>
            </a:r>
          </a:p>
          <a:p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Google Shape;320;p54"/>
          <p:cNvPicPr preferRelativeResize="0"/>
          <p:nvPr/>
        </p:nvPicPr>
        <p:blipFill rotWithShape="1">
          <a:blip r:embed="rId2">
            <a:alphaModFix/>
          </a:blip>
          <a:srcRect b="17450"/>
          <a:stretch/>
        </p:blipFill>
        <p:spPr>
          <a:xfrm>
            <a:off x="990600" y="1378008"/>
            <a:ext cx="4114800" cy="5081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634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Resource folders of a small app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MY" sz="2400" dirty="0" err="1">
                <a:latin typeface="Consolas"/>
                <a:ea typeface="Consolas"/>
                <a:cs typeface="Consolas"/>
                <a:sym typeface="Consolas"/>
              </a:rPr>
              <a:t>MyProject</a:t>
            </a: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/</a:t>
            </a:r>
            <a:br>
              <a:rPr lang="en-MY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MY" sz="2400" dirty="0" err="1"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/   </a:t>
            </a:r>
            <a:br>
              <a:rPr lang="en-MY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MY" sz="2400" b="1" dirty="0">
                <a:latin typeface="Consolas"/>
                <a:ea typeface="Consolas"/>
                <a:cs typeface="Consolas"/>
                <a:sym typeface="Consolas"/>
              </a:rPr>
              <a:t>res/</a:t>
            </a: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MY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MY" sz="2400" b="1" dirty="0" err="1">
                <a:latin typeface="Consolas"/>
                <a:ea typeface="Consolas"/>
                <a:cs typeface="Consolas"/>
                <a:sym typeface="Consolas"/>
              </a:rPr>
              <a:t>drawable</a:t>
            </a:r>
            <a:r>
              <a:rPr lang="en-MY" sz="2400" b="1" dirty="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-MY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            graphic.png  </a:t>
            </a:r>
            <a:br>
              <a:rPr lang="en-MY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MY" sz="2400" b="1" dirty="0"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/  </a:t>
            </a:r>
            <a:br>
              <a:rPr lang="en-MY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            activity_main.xml</a:t>
            </a:r>
            <a:br>
              <a:rPr lang="en-MY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            list_iteminfo.xml</a:t>
            </a:r>
            <a:br>
              <a:rPr lang="en-MY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MY" sz="2400" b="1" dirty="0" err="1">
                <a:latin typeface="Consolas"/>
                <a:ea typeface="Consolas"/>
                <a:cs typeface="Consolas"/>
                <a:sym typeface="Consolas"/>
              </a:rPr>
              <a:t>mipmap</a:t>
            </a:r>
            <a:r>
              <a:rPr lang="en-MY" sz="2400" b="1" dirty="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-MY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            ic_launcher_icon.png </a:t>
            </a:r>
            <a:br>
              <a:rPr lang="en-MY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MY" sz="2400" b="1" dirty="0">
                <a:latin typeface="Consolas"/>
                <a:ea typeface="Consolas"/>
                <a:cs typeface="Consolas"/>
                <a:sym typeface="Consolas"/>
              </a:rPr>
              <a:t>values/</a:t>
            </a: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-MY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            strings.xml  </a:t>
            </a:r>
          </a:p>
          <a:p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Google Shape;335;p60"/>
          <p:cNvSpPr txBox="1"/>
          <p:nvPr/>
        </p:nvSpPr>
        <p:spPr>
          <a:xfrm>
            <a:off x="5257800" y="1739399"/>
            <a:ext cx="3414600" cy="9921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Put resources in your project's 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 folder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13723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Common resource directories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MY" dirty="0" err="1">
                <a:latin typeface="Consolas"/>
                <a:ea typeface="Consolas"/>
                <a:cs typeface="Consolas"/>
                <a:sym typeface="Consolas"/>
              </a:rPr>
              <a:t>drawable</a:t>
            </a: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MY" dirty="0"/>
              <a:t>, </a:t>
            </a: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layout/</a:t>
            </a:r>
            <a:r>
              <a:rPr lang="en-MY" dirty="0"/>
              <a:t>, </a:t>
            </a: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menu/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values/</a:t>
            </a:r>
            <a:r>
              <a:rPr lang="en-MY" dirty="0"/>
              <a:t>—XML files of simple values, such as string or </a:t>
            </a:r>
            <a:r>
              <a:rPr lang="en-MY" dirty="0" err="1"/>
              <a:t>color</a:t>
            </a:r>
            <a:endParaRPr lang="en-MY" dirty="0"/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xml/</a:t>
            </a:r>
            <a:r>
              <a:rPr lang="en-MY" dirty="0"/>
              <a:t>—arbitrary XML files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raw/</a:t>
            </a:r>
            <a:r>
              <a:rPr lang="en-MY" dirty="0"/>
              <a:t>—arbitrary files in their raw form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MY" dirty="0" err="1">
                <a:latin typeface="Consolas"/>
                <a:ea typeface="Consolas"/>
                <a:cs typeface="Consolas"/>
                <a:sym typeface="Consolas"/>
              </a:rPr>
              <a:t>mipmap</a:t>
            </a: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MY" dirty="0"/>
              <a:t>—</a:t>
            </a:r>
            <a:r>
              <a:rPr lang="en-MY" dirty="0" err="1"/>
              <a:t>drawables</a:t>
            </a:r>
            <a:r>
              <a:rPr lang="en-MY" dirty="0"/>
              <a:t> for different launcher icon densities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46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What are alternative resources?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spcBef>
                <a:spcPts val="1000"/>
              </a:spcBef>
              <a:buNone/>
            </a:pPr>
            <a:r>
              <a:rPr lang="en-MY" dirty="0"/>
              <a:t>Different device configurations may require different resources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MY" dirty="0"/>
              <a:t>Localized strings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MY" dirty="0"/>
              <a:t>Image resolutions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MY" dirty="0"/>
              <a:t>Layout dimensions</a:t>
            </a:r>
          </a:p>
          <a:p>
            <a:pPr marL="0" lvl="0" indent="0">
              <a:spcBef>
                <a:spcPts val="1000"/>
              </a:spcBef>
              <a:buNone/>
            </a:pPr>
            <a:endParaRPr lang="en-MY" dirty="0"/>
          </a:p>
          <a:p>
            <a:pPr marL="0" lvl="0" indent="0">
              <a:spcBef>
                <a:spcPts val="1000"/>
              </a:spcBef>
              <a:buNone/>
            </a:pPr>
            <a:r>
              <a:rPr lang="en-MY" dirty="0"/>
              <a:t>Android loads appropriate resources automatically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65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Create alternative resource folders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Google Shape;362;p64"/>
          <p:cNvSpPr txBox="1"/>
          <p:nvPr/>
        </p:nvSpPr>
        <p:spPr>
          <a:xfrm>
            <a:off x="6172200" y="2971800"/>
            <a:ext cx="2895600" cy="17136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Use alternative folders for resources for different device configurations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Google Shape;363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00" y="2323087"/>
            <a:ext cx="5048250" cy="2619375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7" name="Google Shape;364;p64"/>
          <p:cNvCxnSpPr>
            <a:stCxn id="5" idx="1"/>
          </p:cNvCxnSpPr>
          <p:nvPr/>
        </p:nvCxnSpPr>
        <p:spPr>
          <a:xfrm flipH="1">
            <a:off x="4918200" y="3828600"/>
            <a:ext cx="1254000" cy="1566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" name="Google Shape;365;p64"/>
          <p:cNvCxnSpPr>
            <a:stCxn id="5" idx="1"/>
          </p:cNvCxnSpPr>
          <p:nvPr/>
        </p:nvCxnSpPr>
        <p:spPr>
          <a:xfrm flipH="1">
            <a:off x="5616300" y="3828600"/>
            <a:ext cx="555900" cy="4506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" name="Google Shape;366;p64"/>
          <p:cNvCxnSpPr>
            <a:stCxn id="5" idx="1"/>
          </p:cNvCxnSpPr>
          <p:nvPr/>
        </p:nvCxnSpPr>
        <p:spPr>
          <a:xfrm flipH="1">
            <a:off x="5628300" y="3828600"/>
            <a:ext cx="543900" cy="8913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3899638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Names for alternative resource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Resource folder names have the format</a:t>
            </a:r>
            <a:r>
              <a:rPr lang="en-US" sz="1200" dirty="0">
                <a:solidFill>
                  <a:schemeClr val="dk1"/>
                </a:solidFill>
                <a:highlight>
                  <a:srgbClr val="FFFFFF"/>
                </a:highlight>
              </a:rPr>
              <a:t/>
            </a:r>
            <a:br>
              <a:rPr lang="en-US" sz="1200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US" i="1" dirty="0">
                <a:latin typeface="Consolas"/>
                <a:ea typeface="Consolas"/>
                <a:cs typeface="Consolas"/>
                <a:sym typeface="Consolas"/>
              </a:rPr>
              <a:t>resources name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i="1" dirty="0" err="1">
                <a:latin typeface="Consolas"/>
                <a:ea typeface="Consolas"/>
                <a:cs typeface="Consolas"/>
                <a:sym typeface="Consolas"/>
              </a:rPr>
              <a:t>config</a:t>
            </a:r>
            <a:r>
              <a:rPr lang="en-US" i="1" dirty="0">
                <a:latin typeface="Consolas"/>
                <a:ea typeface="Consolas"/>
                <a:cs typeface="Consolas"/>
                <a:sym typeface="Consolas"/>
              </a:rPr>
              <a:t> qualifier</a:t>
            </a:r>
            <a:endParaRPr lang="en-US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5" name="Google Shape;374;p65"/>
          <p:cNvGraphicFramePr/>
          <p:nvPr>
            <p:extLst>
              <p:ext uri="{D42A27DB-BD31-4B8C-83A1-F6EECF244321}">
                <p14:modId xmlns:p14="http://schemas.microsoft.com/office/powerpoint/2010/main" val="126384317"/>
              </p:ext>
            </p:extLst>
          </p:nvPr>
        </p:nvGraphicFramePr>
        <p:xfrm>
          <a:off x="1185200" y="3124200"/>
          <a:ext cx="7749250" cy="20725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00214"/>
                <a:gridCol w="5349036"/>
              </a:tblGrid>
              <a:tr h="2428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>
                          <a:solidFill>
                            <a:srgbClr val="42424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drawable-hdpi </a:t>
                      </a:r>
                      <a:endParaRPr sz="22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42424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drawables for high-density displays</a:t>
                      </a:r>
                      <a:endParaRPr sz="2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layout-land</a:t>
                      </a:r>
                      <a:r>
                        <a:rPr lang="en" sz="2200">
                          <a:solidFill>
                            <a:srgbClr val="42424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2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42424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layout for landscape orientation</a:t>
                      </a:r>
                      <a:endParaRPr sz="2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</a:tr>
              <a:tr h="479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layout-v7 </a:t>
                      </a:r>
                      <a:endParaRPr sz="22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layout for version of platform</a:t>
                      </a:r>
                      <a:endParaRPr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values-fr</a:t>
                      </a:r>
                      <a:endParaRPr sz="2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all values files for French locale</a:t>
                      </a:r>
                      <a:endParaRPr sz="2200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176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Screen Orientation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lnSpc>
                <a:spcPct val="115000"/>
              </a:lnSpc>
              <a:spcBef>
                <a:spcPts val="1000"/>
              </a:spcBef>
              <a:buSzPts val="2400"/>
              <a:buChar char="●"/>
            </a:pPr>
            <a:r>
              <a:rPr lang="en-US" dirty="0"/>
              <a:t>Use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res/layout</a:t>
            </a:r>
            <a:r>
              <a:rPr lang="en-US" dirty="0"/>
              <a:t> and provide alternatives for landscape where necessary</a:t>
            </a:r>
          </a:p>
          <a:p>
            <a:pPr marL="914400" lvl="1" indent="-355600">
              <a:lnSpc>
                <a:spcPct val="115000"/>
              </a:lnSpc>
              <a:spcBef>
                <a:spcPts val="1000"/>
              </a:spcBef>
              <a:buSzPts val="2000"/>
              <a:buChar char="○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res/layout-port</a:t>
            </a:r>
            <a:r>
              <a:rPr lang="en-US" dirty="0"/>
              <a:t> for portrait-specific layouts</a:t>
            </a:r>
          </a:p>
          <a:p>
            <a:pPr marL="914400" lvl="1" indent="-355600">
              <a:lnSpc>
                <a:spcPct val="115000"/>
              </a:lnSpc>
              <a:spcBef>
                <a:spcPts val="0"/>
              </a:spcBef>
              <a:buSzPts val="2000"/>
              <a:buChar char="○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res/layout-land</a:t>
            </a:r>
            <a:r>
              <a:rPr lang="en-US" dirty="0"/>
              <a:t> for landscape specific layouts</a:t>
            </a:r>
          </a:p>
          <a:p>
            <a:pPr marL="457200" lvl="0" indent="-381000">
              <a:lnSpc>
                <a:spcPct val="115000"/>
              </a:lnSpc>
              <a:spcBef>
                <a:spcPts val="1000"/>
              </a:spcBef>
              <a:buSzPts val="2400"/>
              <a:buChar char="●"/>
            </a:pPr>
            <a:r>
              <a:rPr lang="en-US" dirty="0"/>
              <a:t>Avoid hard-coded dimensions to reduce need for specialized layouts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16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Gradle build system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33400" indent="-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400"/>
            </a:pPr>
            <a:r>
              <a:rPr lang="en-US" dirty="0">
                <a:solidFill>
                  <a:srgbClr val="000000"/>
                </a:solidFill>
              </a:rPr>
              <a:t>Modern build subsystem in Android Studio</a:t>
            </a:r>
            <a:endParaRPr lang="en-US" dirty="0"/>
          </a:p>
          <a:p>
            <a:pPr marL="533400" indent="-457200">
              <a:spcBef>
                <a:spcPts val="1000"/>
              </a:spcBef>
              <a:buSzPts val="2400"/>
            </a:pPr>
            <a:r>
              <a:rPr lang="en-US" dirty="0"/>
              <a:t>Three </a:t>
            </a:r>
            <a:r>
              <a:rPr lang="en-US" dirty="0" err="1"/>
              <a:t>build.gradle</a:t>
            </a:r>
            <a:r>
              <a:rPr lang="en-US" dirty="0"/>
              <a:t>:</a:t>
            </a:r>
          </a:p>
          <a:p>
            <a:pPr marL="1016000" lvl="1" indent="-457200">
              <a:spcBef>
                <a:spcPts val="500"/>
              </a:spcBef>
              <a:buSzPts val="2000"/>
            </a:pPr>
            <a:r>
              <a:rPr lang="en-US" dirty="0"/>
              <a:t>project</a:t>
            </a:r>
          </a:p>
          <a:p>
            <a:pPr marL="1016000" lvl="1" indent="-457200">
              <a:spcBef>
                <a:spcPts val="500"/>
              </a:spcBef>
              <a:buSzPts val="2000"/>
            </a:pPr>
            <a:r>
              <a:rPr lang="en-US" dirty="0"/>
              <a:t>module</a:t>
            </a:r>
          </a:p>
          <a:p>
            <a:pPr marL="1016000" lvl="1" indent="-457200">
              <a:spcBef>
                <a:spcPts val="500"/>
              </a:spcBef>
              <a:buSzPts val="2000"/>
            </a:pPr>
            <a:r>
              <a:rPr lang="en-US" dirty="0"/>
              <a:t>settings</a:t>
            </a:r>
          </a:p>
          <a:p>
            <a:pPr marL="419100">
              <a:spcBef>
                <a:spcPts val="1000"/>
              </a:spcBef>
              <a:buSzPts val="2400"/>
            </a:pPr>
            <a:r>
              <a:rPr lang="en-US" sz="3000" dirty="0"/>
              <a:t>Typically not necessary to know low-level </a:t>
            </a:r>
            <a:r>
              <a:rPr lang="en-US" sz="3000" dirty="0" err="1"/>
              <a:t>Gradle</a:t>
            </a:r>
            <a:r>
              <a:rPr lang="en-US" sz="3000" dirty="0"/>
              <a:t> details</a:t>
            </a:r>
          </a:p>
          <a:p>
            <a:pPr marL="533400" indent="-457200">
              <a:lnSpc>
                <a:spcPct val="115000"/>
              </a:lnSpc>
              <a:spcBef>
                <a:spcPts val="1000"/>
              </a:spcBef>
              <a:buSzPts val="2400"/>
            </a:pPr>
            <a:r>
              <a:rPr lang="en-US" dirty="0">
                <a:solidFill>
                  <a:srgbClr val="000000"/>
                </a:solidFill>
              </a:rPr>
              <a:t>Learn more about </a:t>
            </a:r>
            <a:r>
              <a:rPr lang="en-US" dirty="0" err="1">
                <a:solidFill>
                  <a:srgbClr val="000000"/>
                </a:solidFill>
              </a:rPr>
              <a:t>gradle</a:t>
            </a:r>
            <a:r>
              <a:rPr lang="en-US" dirty="0">
                <a:solidFill>
                  <a:srgbClr val="000000"/>
                </a:solidFill>
              </a:rPr>
              <a:t> at </a:t>
            </a:r>
            <a:r>
              <a:rPr lang="en-US" u="sng" dirty="0">
                <a:solidFill>
                  <a:schemeClr val="hlink"/>
                </a:solidFill>
                <a:hlinkClick r:id="rId2"/>
              </a:rPr>
              <a:t>https://gradle.org/</a:t>
            </a:r>
            <a:endParaRPr lang="en-US" dirty="0">
              <a:solidFill>
                <a:srgbClr val="000000"/>
              </a:solidFill>
            </a:endParaRP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88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Run your app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Google Shape;334;p56"/>
          <p:cNvPicPr preferRelativeResize="0">
            <a:picLocks noGrp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1" y="1655725"/>
            <a:ext cx="6553200" cy="41354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36;p56"/>
          <p:cNvSpPr/>
          <p:nvPr/>
        </p:nvSpPr>
        <p:spPr>
          <a:xfrm>
            <a:off x="4271136" y="1811913"/>
            <a:ext cx="519600" cy="3315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" name="Google Shape;338;p56"/>
          <p:cNvCxnSpPr>
            <a:endCxn id="6" idx="3"/>
          </p:cNvCxnSpPr>
          <p:nvPr/>
        </p:nvCxnSpPr>
        <p:spPr>
          <a:xfrm flipH="1" flipV="1">
            <a:off x="4790736" y="1977663"/>
            <a:ext cx="2753064" cy="16575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Google Shape;337;p56"/>
          <p:cNvSpPr txBox="1"/>
          <p:nvPr/>
        </p:nvSpPr>
        <p:spPr>
          <a:xfrm>
            <a:off x="7626000" y="1796313"/>
            <a:ext cx="14418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" sz="2400" dirty="0" smtClean="0"/>
              <a:t>1. Run</a:t>
            </a:r>
            <a:endParaRPr sz="2400" dirty="0"/>
          </a:p>
        </p:txBody>
      </p:sp>
      <p:cxnSp>
        <p:nvCxnSpPr>
          <p:cNvPr id="10" name="Google Shape;340;p56"/>
          <p:cNvCxnSpPr/>
          <p:nvPr/>
        </p:nvCxnSpPr>
        <p:spPr>
          <a:xfrm rot="10800000">
            <a:off x="5647899" y="3072585"/>
            <a:ext cx="1870800" cy="3309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339;p56"/>
          <p:cNvSpPr txBox="1"/>
          <p:nvPr/>
        </p:nvSpPr>
        <p:spPr>
          <a:xfrm>
            <a:off x="6877050" y="2908817"/>
            <a:ext cx="2266950" cy="167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2. Select virtual or physical device</a:t>
            </a:r>
            <a:endParaRPr sz="2400" dirty="0"/>
          </a:p>
        </p:txBody>
      </p:sp>
      <p:sp>
        <p:nvSpPr>
          <p:cNvPr id="12" name="Google Shape;341;p56"/>
          <p:cNvSpPr/>
          <p:nvPr/>
        </p:nvSpPr>
        <p:spPr>
          <a:xfrm>
            <a:off x="6566101" y="5421364"/>
            <a:ext cx="810900" cy="4467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42;p56"/>
          <p:cNvSpPr txBox="1"/>
          <p:nvPr/>
        </p:nvSpPr>
        <p:spPr>
          <a:xfrm>
            <a:off x="7626000" y="5347921"/>
            <a:ext cx="14418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3. OK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37455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>
                <a:solidFill>
                  <a:srgbClr val="0070C0"/>
                </a:solidFill>
              </a:rPr>
              <a:t>Android App’s Anatomy</a:t>
            </a:r>
            <a:br>
              <a:rPr lang="en-US" b="1" dirty="0">
                <a:solidFill>
                  <a:srgbClr val="0070C0"/>
                </a:solidFill>
              </a:rPr>
            </a:b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8229600" cy="5059363"/>
          </a:xfrm>
        </p:spPr>
        <p:txBody>
          <a:bodyPr>
            <a:noAutofit/>
          </a:bodyPr>
          <a:lstStyle/>
          <a:p>
            <a:r>
              <a:rPr lang="en-US" sz="2400" dirty="0"/>
              <a:t>Android applications are usually created using the </a:t>
            </a:r>
            <a:r>
              <a:rPr lang="en-US" sz="2400" b="1" dirty="0"/>
              <a:t>Java</a:t>
            </a:r>
            <a:r>
              <a:rPr lang="en-US" sz="2400" dirty="0"/>
              <a:t> programming language </a:t>
            </a:r>
            <a:r>
              <a:rPr lang="en-US" sz="2400" baseline="30000" dirty="0"/>
              <a:t>[1]</a:t>
            </a:r>
          </a:p>
          <a:p>
            <a:endParaRPr lang="en-US" sz="900" dirty="0"/>
          </a:p>
          <a:p>
            <a:r>
              <a:rPr lang="en-US" sz="2400" dirty="0"/>
              <a:t>Apps must import various </a:t>
            </a:r>
            <a:r>
              <a:rPr lang="en-US" sz="2400" b="1" dirty="0"/>
              <a:t>Android Libraries </a:t>
            </a:r>
            <a:r>
              <a:rPr lang="en-US" sz="2400" dirty="0"/>
              <a:t>(such as android.jar, maps.jar, </a:t>
            </a:r>
            <a:r>
              <a:rPr lang="en-US" sz="2400" dirty="0" err="1"/>
              <a:t>etc</a:t>
            </a:r>
            <a:r>
              <a:rPr lang="en-US" sz="2400" dirty="0"/>
              <a:t> ) to gain the functionality needed to work inside the Android OS.</a:t>
            </a:r>
          </a:p>
          <a:p>
            <a:endParaRPr lang="en-US" sz="900" dirty="0"/>
          </a:p>
          <a:p>
            <a:r>
              <a:rPr lang="en-US" sz="2400" dirty="0" smtClean="0"/>
              <a:t> </a:t>
            </a:r>
            <a:r>
              <a:rPr lang="en-US" sz="2400" dirty="0"/>
              <a:t>The various app components are given to the compiler to obtain a single signed and deployable </a:t>
            </a:r>
            <a:r>
              <a:rPr lang="en-US" sz="2400" b="1" dirty="0"/>
              <a:t>Android Package </a:t>
            </a:r>
            <a:r>
              <a:rPr lang="en-US" sz="2400" dirty="0"/>
              <a:t>(an </a:t>
            </a:r>
            <a:r>
              <a:rPr lang="en-US" sz="2400" b="1" dirty="0"/>
              <a:t>.</a:t>
            </a:r>
            <a:r>
              <a:rPr lang="en-US" sz="2400" b="1" dirty="0" err="1"/>
              <a:t>apk</a:t>
            </a:r>
            <a:r>
              <a:rPr lang="en-US" sz="2400" b="1" dirty="0"/>
              <a:t> </a:t>
            </a:r>
            <a:r>
              <a:rPr lang="en-US" sz="2400" dirty="0"/>
              <a:t>file). </a:t>
            </a:r>
          </a:p>
          <a:p>
            <a:endParaRPr lang="en-US" sz="900" dirty="0"/>
          </a:p>
          <a:p>
            <a:r>
              <a:rPr lang="en-US" sz="2400" dirty="0"/>
              <a:t>Like “.class” files in Java, “.</a:t>
            </a:r>
            <a:r>
              <a:rPr lang="en-US" sz="2400" dirty="0" err="1"/>
              <a:t>apk</a:t>
            </a:r>
            <a:r>
              <a:rPr lang="en-US" sz="2400" dirty="0"/>
              <a:t>” files are the </a:t>
            </a:r>
            <a:r>
              <a:rPr lang="en-US" sz="2400" b="1" dirty="0"/>
              <a:t>byte-code</a:t>
            </a:r>
            <a:r>
              <a:rPr lang="en-US" sz="2400" dirty="0"/>
              <a:t> version of the app that finally will be ‘executed’ by interpretation inside either a </a:t>
            </a:r>
            <a:r>
              <a:rPr lang="en-US" sz="2400" b="1" dirty="0" err="1"/>
              <a:t>Dalvik</a:t>
            </a:r>
            <a:r>
              <a:rPr lang="en-US" sz="2400" b="1" dirty="0"/>
              <a:t> Virtual Machine </a:t>
            </a:r>
            <a:r>
              <a:rPr lang="en-US" sz="2400" dirty="0"/>
              <a:t>(DVM) or an Android-Runtime Engine (</a:t>
            </a:r>
            <a:r>
              <a:rPr lang="en-US" sz="2400" b="1" dirty="0"/>
              <a:t>ART</a:t>
            </a:r>
            <a:r>
              <a:rPr lang="en-US" sz="2400" dirty="0"/>
              <a:t>). </a:t>
            </a:r>
          </a:p>
          <a:p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17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Create a virtual device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Use emulators to test app on different versions of Android and form factors. </a:t>
            </a:r>
          </a:p>
          <a:p>
            <a:pPr lvl="1"/>
            <a:r>
              <a:rPr lang="en" b="1" dirty="0">
                <a:solidFill>
                  <a:schemeClr val="dk1"/>
                </a:solidFill>
              </a:rPr>
              <a:t>Tools &gt; Android &gt; AVD Manager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Google Shape;347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0600" y="3886200"/>
            <a:ext cx="5094300" cy="234499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" name="Google Shape;352;p57"/>
          <p:cNvPicPr preferRelativeResize="0"/>
          <p:nvPr/>
        </p:nvPicPr>
        <p:blipFill rotWithShape="1">
          <a:blip r:embed="rId3">
            <a:alphaModFix/>
          </a:blip>
          <a:srcRect l="35666" t="20785"/>
          <a:stretch/>
        </p:blipFill>
        <p:spPr>
          <a:xfrm>
            <a:off x="5183625" y="3409411"/>
            <a:ext cx="3750825" cy="263447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" name="Google Shape;351;p57"/>
          <p:cNvSpPr/>
          <p:nvPr/>
        </p:nvSpPr>
        <p:spPr>
          <a:xfrm>
            <a:off x="1219275" y="5953416"/>
            <a:ext cx="1114800" cy="2733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51;p57"/>
          <p:cNvSpPr/>
          <p:nvPr/>
        </p:nvSpPr>
        <p:spPr>
          <a:xfrm>
            <a:off x="5334000" y="5562600"/>
            <a:ext cx="1466850" cy="3048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582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Configure virtual device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1"/>
            <a:ext cx="2819400" cy="3886200"/>
          </a:xfrm>
        </p:spPr>
        <p:txBody>
          <a:bodyPr/>
          <a:lstStyle/>
          <a:p>
            <a:pPr marL="457200" lvl="0" indent="-381000">
              <a:spcBef>
                <a:spcPts val="0"/>
              </a:spcBef>
              <a:buSzPts val="2400"/>
              <a:buAutoNum type="arabicPeriod"/>
            </a:pPr>
            <a:r>
              <a:rPr lang="en-US" dirty="0"/>
              <a:t>Choose hardware</a:t>
            </a:r>
          </a:p>
          <a:p>
            <a:pPr marL="457200" lvl="0" indent="-381000">
              <a:spcBef>
                <a:spcPts val="1000"/>
              </a:spcBef>
              <a:buSzPts val="2400"/>
              <a:buAutoNum type="arabicPeriod"/>
            </a:pPr>
            <a:r>
              <a:rPr lang="en-US" dirty="0"/>
              <a:t>Select Android version</a:t>
            </a:r>
          </a:p>
          <a:p>
            <a:pPr marL="457200" lvl="0" indent="-381000">
              <a:spcBef>
                <a:spcPts val="1000"/>
              </a:spcBef>
              <a:spcAft>
                <a:spcPts val="1000"/>
              </a:spcAft>
              <a:buSzPts val="2400"/>
              <a:buAutoNum type="arabicPeriod"/>
            </a:pPr>
            <a:r>
              <a:rPr lang="en-US" dirty="0"/>
              <a:t>Finalize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Google Shape;36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598" y="1447801"/>
            <a:ext cx="5791200" cy="426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2095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Run on a virtual device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Google Shape;369;p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54667" y="1524000"/>
            <a:ext cx="2984133" cy="4935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7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201" y="1524000"/>
            <a:ext cx="627999" cy="49354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71;p59"/>
          <p:cNvSpPr/>
          <p:nvPr/>
        </p:nvSpPr>
        <p:spPr>
          <a:xfrm rot="-5400000">
            <a:off x="1525200" y="3103875"/>
            <a:ext cx="548700" cy="703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225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Running in Emulator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MY" sz="3600" b="1" dirty="0">
                <a:solidFill>
                  <a:srgbClr val="000000"/>
                </a:solidFill>
                <a:latin typeface="Calibri" panose="020F0502020204030204" pitchFamily="34" charset="0"/>
              </a:rPr>
              <a:t>Pros</a:t>
            </a:r>
            <a:r>
              <a:rPr lang="en-MY" sz="36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MY" sz="3100" dirty="0">
                <a:solidFill>
                  <a:srgbClr val="000000"/>
                </a:solidFill>
                <a:latin typeface="Calibri" panose="020F0502020204030204" pitchFamily="34" charset="0"/>
              </a:rPr>
              <a:t>Conveniently test app on basic hardware by clicking in software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MY" sz="3100" dirty="0">
                <a:solidFill>
                  <a:srgbClr val="000000"/>
                </a:solidFill>
                <a:latin typeface="Calibri" panose="020F0502020204030204" pitchFamily="34" charset="0"/>
              </a:rPr>
              <a:t>Easy to test app on various devices (phones, tablets, TVs, </a:t>
            </a:r>
            <a:r>
              <a:rPr lang="en-MY" sz="3100" dirty="0" err="1">
                <a:solidFill>
                  <a:srgbClr val="000000"/>
                </a:solidFill>
                <a:latin typeface="Calibri" panose="020F0502020204030204" pitchFamily="34" charset="0"/>
              </a:rPr>
              <a:t>etc</a:t>
            </a:r>
            <a:r>
              <a:rPr lang="en-MY" sz="3100" dirty="0">
                <a:solidFill>
                  <a:srgbClr val="000000"/>
                </a:solidFill>
                <a:latin typeface="Calibri" panose="020F0502020204030204" pitchFamily="34" charset="0"/>
              </a:rPr>
              <a:t>), various screen sizes</a:t>
            </a:r>
          </a:p>
          <a:p>
            <a:endParaRPr lang="en-MY" sz="4600" dirty="0">
              <a:solidFill>
                <a:srgbClr val="330065"/>
              </a:solidFill>
              <a:latin typeface="Wingdings-Regular"/>
            </a:endParaRPr>
          </a:p>
          <a:p>
            <a:r>
              <a:rPr lang="en-MY" sz="3600" b="1" dirty="0">
                <a:solidFill>
                  <a:srgbClr val="000000"/>
                </a:solidFill>
                <a:latin typeface="Calibri" panose="020F0502020204030204" pitchFamily="34" charset="0"/>
              </a:rPr>
              <a:t>Cons</a:t>
            </a:r>
            <a:r>
              <a:rPr lang="en-MY" sz="36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MY" sz="3100" dirty="0">
                <a:solidFill>
                  <a:srgbClr val="000000"/>
                </a:solidFill>
                <a:latin typeface="Calibri" panose="020F0502020204030204" pitchFamily="34" charset="0"/>
              </a:rPr>
              <a:t>Some hardware missing, especially hardware for sensing environment e.g. GPS, camera, video recording, </a:t>
            </a:r>
            <a:r>
              <a:rPr lang="en-MY" sz="3100" dirty="0" err="1">
                <a:solidFill>
                  <a:srgbClr val="000000"/>
                </a:solidFill>
                <a:latin typeface="Calibri" panose="020F0502020204030204" pitchFamily="34" charset="0"/>
              </a:rPr>
              <a:t>etc</a:t>
            </a:r>
            <a:endParaRPr lang="en-MY" sz="3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MY" sz="3100" dirty="0"/>
              <a:t>No support for USB connections &amp; Bluetooth</a:t>
            </a:r>
            <a:endParaRPr lang="en-MY" sz="3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100" dirty="0">
                <a:solidFill>
                  <a:srgbClr val="000000"/>
                </a:solidFill>
                <a:latin typeface="Calibri" panose="020F0502020204030204" pitchFamily="34" charset="0"/>
              </a:rPr>
              <a:t>SLOW!!!!!!!!</a:t>
            </a:r>
            <a:endParaRPr lang="en-MY" sz="3100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20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Run on a physical device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5725"/>
            <a:ext cx="8229600" cy="4525963"/>
          </a:xfrm>
        </p:spPr>
        <p:txBody>
          <a:bodyPr>
            <a:normAutofit lnSpcReduction="10000"/>
          </a:bodyPr>
          <a:lstStyle/>
          <a:p>
            <a:pPr marL="457200" lvl="0">
              <a:spcBef>
                <a:spcPts val="0"/>
              </a:spcBef>
              <a:buSzPts val="1800"/>
              <a:buAutoNum type="arabicPeriod"/>
            </a:pPr>
            <a:r>
              <a:rPr lang="en-MY" sz="2400" dirty="0"/>
              <a:t>Turn on Developer Options: </a:t>
            </a:r>
          </a:p>
          <a:p>
            <a:pPr marL="914400" lvl="1" indent="-342900">
              <a:spcBef>
                <a:spcPts val="0"/>
              </a:spcBef>
              <a:buSzPts val="1800"/>
              <a:buAutoNum type="alphaLcPeriod"/>
            </a:pPr>
            <a:r>
              <a:rPr lang="en-MY" sz="2400" b="1" dirty="0">
                <a:solidFill>
                  <a:schemeClr val="dk1"/>
                </a:solidFill>
              </a:rPr>
              <a:t>Settings &gt; About</a:t>
            </a:r>
            <a:r>
              <a:rPr lang="en-MY" sz="2400" dirty="0">
                <a:solidFill>
                  <a:schemeClr val="dk1"/>
                </a:solidFill>
              </a:rPr>
              <a:t> </a:t>
            </a:r>
            <a:r>
              <a:rPr lang="en-MY" sz="2400" b="1" dirty="0">
                <a:solidFill>
                  <a:schemeClr val="dk1"/>
                </a:solidFill>
              </a:rPr>
              <a:t>phone</a:t>
            </a:r>
            <a:endParaRPr lang="en-MY" sz="2400" dirty="0">
              <a:solidFill>
                <a:schemeClr val="dk1"/>
              </a:solidFill>
            </a:endParaRPr>
          </a:p>
          <a:p>
            <a:pPr marL="914400" lvl="1" indent="-342900">
              <a:spcBef>
                <a:spcPts val="0"/>
              </a:spcBef>
              <a:buSzPts val="1800"/>
              <a:buAutoNum type="alphaLcPeriod"/>
            </a:pPr>
            <a:r>
              <a:rPr lang="en-MY" sz="2400" dirty="0">
                <a:solidFill>
                  <a:schemeClr val="dk1"/>
                </a:solidFill>
              </a:rPr>
              <a:t>Tap </a:t>
            </a:r>
            <a:r>
              <a:rPr lang="en-MY" sz="2400" b="1" dirty="0">
                <a:solidFill>
                  <a:schemeClr val="dk1"/>
                </a:solidFill>
              </a:rPr>
              <a:t>Build number</a:t>
            </a:r>
            <a:r>
              <a:rPr lang="en-MY" sz="2400" dirty="0">
                <a:solidFill>
                  <a:schemeClr val="dk1"/>
                </a:solidFill>
              </a:rPr>
              <a:t> seven times</a:t>
            </a:r>
            <a:r>
              <a:rPr lang="en-MY" sz="2400" dirty="0"/>
              <a:t> </a:t>
            </a:r>
          </a:p>
          <a:p>
            <a:pPr marL="457200" lvl="0">
              <a:spcBef>
                <a:spcPts val="1000"/>
              </a:spcBef>
              <a:buSzPts val="1800"/>
              <a:buAutoNum type="arabicPeriod"/>
            </a:pPr>
            <a:r>
              <a:rPr lang="en-MY" sz="2400" dirty="0"/>
              <a:t>Turn on USB Debugging</a:t>
            </a:r>
          </a:p>
          <a:p>
            <a:pPr marL="914400" lvl="1" indent="-342900">
              <a:spcBef>
                <a:spcPts val="0"/>
              </a:spcBef>
              <a:buSzPts val="1800"/>
              <a:buAutoNum type="alphaLcPeriod"/>
            </a:pPr>
            <a:r>
              <a:rPr lang="en-MY" sz="2400" b="1" dirty="0"/>
              <a:t>Settings &gt; Developer Options &gt; USB Debugging</a:t>
            </a:r>
          </a:p>
          <a:p>
            <a:pPr marL="457200" lvl="0">
              <a:spcBef>
                <a:spcPts val="1000"/>
              </a:spcBef>
              <a:buSzPts val="1800"/>
              <a:buAutoNum type="arabicPeriod"/>
            </a:pPr>
            <a:r>
              <a:rPr lang="en-MY" sz="2400" dirty="0"/>
              <a:t>Connect phone to computer with cable</a:t>
            </a:r>
          </a:p>
          <a:p>
            <a:pPr marL="0" lvl="0" indent="0">
              <a:spcBef>
                <a:spcPts val="0"/>
              </a:spcBef>
              <a:buNone/>
            </a:pPr>
            <a:endParaRPr lang="en-MY" sz="2400" dirty="0"/>
          </a:p>
          <a:p>
            <a:pPr marL="0" lvl="0" indent="0">
              <a:spcBef>
                <a:spcPts val="0"/>
              </a:spcBef>
              <a:buNone/>
            </a:pPr>
            <a:r>
              <a:rPr lang="en-MY" sz="2400" dirty="0"/>
              <a:t>Windows/Linux additional setup: </a:t>
            </a:r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MY" sz="2400" u="sng" dirty="0">
                <a:solidFill>
                  <a:schemeClr val="hlink"/>
                </a:solidFill>
                <a:hlinkClick r:id="rId2"/>
              </a:rPr>
              <a:t>Using Hardware Devices</a:t>
            </a:r>
            <a:endParaRPr lang="en-MY" sz="2400" dirty="0"/>
          </a:p>
          <a:p>
            <a:pPr marL="0" lvl="0" indent="0">
              <a:spcBef>
                <a:spcPts val="0"/>
              </a:spcBef>
              <a:buNone/>
            </a:pPr>
            <a:endParaRPr lang="en-MY" sz="2400" dirty="0"/>
          </a:p>
          <a:p>
            <a:pPr marL="0" lvl="0" indent="0">
              <a:spcBef>
                <a:spcPts val="0"/>
              </a:spcBef>
              <a:buNone/>
            </a:pPr>
            <a:r>
              <a:rPr lang="en-MY" sz="2400" dirty="0"/>
              <a:t>Windows drivers:</a:t>
            </a:r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MY" sz="2400" dirty="0"/>
              <a:t> </a:t>
            </a:r>
            <a:r>
              <a:rPr lang="en-MY" sz="2400" u="sng" dirty="0">
                <a:solidFill>
                  <a:schemeClr val="hlink"/>
                </a:solidFill>
                <a:hlinkClick r:id="rId3"/>
              </a:rPr>
              <a:t>OEM USB Drivers</a:t>
            </a:r>
            <a:endParaRPr lang="en-MY" sz="2400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Google Shape;378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9835950">
            <a:off x="6419721" y="3915224"/>
            <a:ext cx="1857604" cy="24270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9013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Get feedback as your app runs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5651365"/>
            <a:ext cx="7010400" cy="990601"/>
          </a:xfrm>
        </p:spPr>
        <p:txBody>
          <a:bodyPr>
            <a:noAutofit/>
          </a:bodyPr>
          <a:lstStyle/>
          <a:p>
            <a:pPr marL="457200" lvl="0" indent="-381000">
              <a:spcBef>
                <a:spcPts val="1000"/>
              </a:spcBef>
              <a:buSzPts val="2400"/>
              <a:buAutoNum type="arabicPeriod"/>
            </a:pPr>
            <a:r>
              <a:rPr lang="en-US" sz="2000" dirty="0"/>
              <a:t>Emulator running the app</a:t>
            </a:r>
          </a:p>
          <a:p>
            <a:pPr marL="457200" lvl="0" indent="-381000">
              <a:spcBef>
                <a:spcPts val="0"/>
              </a:spcBef>
              <a:buSzPts val="2400"/>
              <a:buAutoNum type="arabicPeriod"/>
            </a:pPr>
            <a:r>
              <a:rPr lang="en-US" sz="2000" dirty="0"/>
              <a:t>Run pane</a:t>
            </a:r>
          </a:p>
          <a:p>
            <a:pPr marL="457200" lvl="0" indent="-381000">
              <a:spcBef>
                <a:spcPts val="0"/>
              </a:spcBef>
              <a:buSzPts val="2400"/>
              <a:buAutoNum type="arabicPeriod"/>
            </a:pPr>
            <a:r>
              <a:rPr lang="en-US" sz="2000" b="1" dirty="0"/>
              <a:t>Run</a:t>
            </a:r>
            <a:r>
              <a:rPr lang="en-US" sz="2000" dirty="0"/>
              <a:t> tab to open or close the Run pane</a:t>
            </a:r>
          </a:p>
          <a:p>
            <a:endParaRPr lang="en-MY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Google Shape;38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378008"/>
            <a:ext cx="7943850" cy="39559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6148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Adding logging to your app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33400" indent="-4572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dirty="0"/>
              <a:t>As the app runs, the </a:t>
            </a:r>
            <a:r>
              <a:rPr lang="en-US" b="1" dirty="0" err="1"/>
              <a:t>Logcat</a:t>
            </a:r>
            <a:r>
              <a:rPr lang="en-US" dirty="0"/>
              <a:t> pane shows information</a:t>
            </a:r>
          </a:p>
          <a:p>
            <a:pPr marL="533400" indent="-4572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dirty="0"/>
              <a:t>Add logging statements to your app that will show up in the </a:t>
            </a:r>
            <a:r>
              <a:rPr lang="en-US" dirty="0" err="1"/>
              <a:t>Logcat</a:t>
            </a:r>
            <a:r>
              <a:rPr lang="en-US" dirty="0"/>
              <a:t> pane </a:t>
            </a:r>
          </a:p>
          <a:p>
            <a:pPr marL="533400" indent="-4572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dirty="0"/>
              <a:t>Set filters in </a:t>
            </a:r>
            <a:r>
              <a:rPr lang="en-US" b="1" dirty="0" err="1"/>
              <a:t>Logcat</a:t>
            </a:r>
            <a:r>
              <a:rPr lang="en-US" dirty="0"/>
              <a:t> pane to see what's important to you</a:t>
            </a:r>
          </a:p>
          <a:p>
            <a:pPr marL="533400" indent="-4572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dirty="0"/>
              <a:t>Search using tags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68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The Logcat pane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650" y="5685466"/>
            <a:ext cx="7924800" cy="715963"/>
          </a:xfrm>
        </p:spPr>
        <p:txBody>
          <a:bodyPr>
            <a:noAutofit/>
          </a:bodyPr>
          <a:lstStyle/>
          <a:p>
            <a:pPr marL="457200" lvl="0" indent="-381000">
              <a:spcBef>
                <a:spcPts val="1000"/>
              </a:spcBef>
              <a:buSzPts val="2400"/>
              <a:buAutoNum type="arabicPeriod"/>
            </a:pPr>
            <a:r>
              <a:rPr lang="en-US" sz="2400" b="1" dirty="0" err="1"/>
              <a:t>Logcat</a:t>
            </a:r>
            <a:r>
              <a:rPr lang="en-US" sz="2400" dirty="0"/>
              <a:t> tab to show </a:t>
            </a:r>
            <a:r>
              <a:rPr lang="en-US" sz="2400" dirty="0" err="1"/>
              <a:t>Logcat</a:t>
            </a:r>
            <a:r>
              <a:rPr lang="en-US" sz="2400" dirty="0"/>
              <a:t> pane</a:t>
            </a:r>
          </a:p>
          <a:p>
            <a:pPr marL="457200" lvl="0" indent="-381000">
              <a:spcBef>
                <a:spcPts val="1000"/>
              </a:spcBef>
              <a:buSzPts val="2400"/>
              <a:buAutoNum type="arabicPeriod"/>
            </a:pPr>
            <a:r>
              <a:rPr lang="en-US" sz="2400" dirty="0"/>
              <a:t>Log level menu</a:t>
            </a:r>
          </a:p>
          <a:p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Google Shape;40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7579" y="1219200"/>
            <a:ext cx="7467856" cy="42258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7120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Logging statement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Google Shape;408;p64"/>
          <p:cNvSpPr txBox="1">
            <a:spLocks noGrp="1"/>
          </p:cNvSpPr>
          <p:nvPr>
            <p:ph idx="1"/>
          </p:nvPr>
        </p:nvSpPr>
        <p:spPr>
          <a:xfrm>
            <a:off x="838200" y="1219200"/>
            <a:ext cx="8229600" cy="4525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android.util.Log;</a:t>
            </a:r>
            <a:endParaRPr sz="2400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latin typeface="Consolas"/>
                <a:ea typeface="Consolas"/>
                <a:cs typeface="Consolas"/>
                <a:sym typeface="Consolas"/>
              </a:rPr>
              <a:t>// Use class name as tag</a:t>
            </a:r>
            <a:endParaRPr sz="24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latin typeface="Consolas"/>
                <a:ea typeface="Consolas"/>
                <a:cs typeface="Consolas"/>
                <a:sym typeface="Consolas"/>
              </a:rPr>
              <a:t>private static final String TAG =   </a:t>
            </a:r>
            <a:br>
              <a:rPr lang="en" sz="24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dirty="0" smtClean="0">
                <a:latin typeface="Consolas"/>
                <a:ea typeface="Consolas"/>
                <a:cs typeface="Consolas"/>
                <a:sym typeface="Consolas"/>
              </a:rPr>
              <a:t>    MainActivity.class.getSimpleName();</a:t>
            </a:r>
            <a:endParaRPr sz="2400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Show message in Android Monitor, logcat pane</a:t>
            </a:r>
            <a:endParaRPr sz="2400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Log.&lt;log-level&gt;(TAG, "Message");</a:t>
            </a:r>
            <a:endParaRPr sz="2400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Log.d(TAG, “Creating the URI…”);</a:t>
            </a:r>
            <a:endParaRPr sz="2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1554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Learn More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457200">
              <a:spcBef>
                <a:spcPts val="1000"/>
              </a:spcBef>
              <a:buSzPts val="2400"/>
            </a:pPr>
            <a:r>
              <a:rPr lang="en-MY" u="sng" dirty="0">
                <a:solidFill>
                  <a:schemeClr val="hlink"/>
                </a:solidFill>
                <a:hlinkClick r:id="rId2"/>
              </a:rPr>
              <a:t>Meet Android Studio</a:t>
            </a:r>
            <a:endParaRPr lang="en-MY" dirty="0"/>
          </a:p>
          <a:p>
            <a:pPr marL="533400" indent="-457200">
              <a:spcBef>
                <a:spcPts val="1000"/>
              </a:spcBef>
              <a:buSzPts val="2400"/>
            </a:pPr>
            <a:r>
              <a:rPr lang="en-MY" dirty="0"/>
              <a:t>Official Android documentation at </a:t>
            </a:r>
            <a:r>
              <a:rPr lang="en-MY" u="sng" dirty="0">
                <a:solidFill>
                  <a:schemeClr val="hlink"/>
                </a:solidFill>
                <a:hlinkClick r:id="rId3"/>
              </a:rPr>
              <a:t>developer.android.com</a:t>
            </a:r>
            <a:endParaRPr lang="en-MY" dirty="0"/>
          </a:p>
          <a:p>
            <a:pPr marL="533400" indent="-457200">
              <a:spcBef>
                <a:spcPts val="1000"/>
              </a:spcBef>
              <a:buSzPts val="2400"/>
            </a:pPr>
            <a:r>
              <a:rPr lang="en-MY" u="sng" dirty="0">
                <a:solidFill>
                  <a:schemeClr val="hlink"/>
                </a:solidFill>
                <a:hlinkClick r:id="rId4"/>
              </a:rPr>
              <a:t>Create and Manage Virtual Devices</a:t>
            </a:r>
            <a:endParaRPr lang="en-MY" dirty="0"/>
          </a:p>
          <a:p>
            <a:pPr marL="533400" indent="-457200">
              <a:spcBef>
                <a:spcPts val="1000"/>
              </a:spcBef>
              <a:buSzPts val="2400"/>
            </a:pPr>
            <a:r>
              <a:rPr lang="en-MY" u="sng" dirty="0">
                <a:solidFill>
                  <a:schemeClr val="hlink"/>
                </a:solidFill>
                <a:hlinkClick r:id="rId5"/>
              </a:rPr>
              <a:t>Supporting Different Platform Versions</a:t>
            </a:r>
            <a:endParaRPr lang="en-MY" dirty="0"/>
          </a:p>
          <a:p>
            <a:pPr marL="533400" indent="-457200">
              <a:spcBef>
                <a:spcPts val="1000"/>
              </a:spcBef>
              <a:buSzPts val="2400"/>
            </a:pPr>
            <a:r>
              <a:rPr lang="en-MY" u="sng" dirty="0">
                <a:solidFill>
                  <a:schemeClr val="hlink"/>
                </a:solidFill>
                <a:hlinkClick r:id="rId6"/>
              </a:rPr>
              <a:t>Supporting Multiple Screens</a:t>
            </a:r>
            <a:endParaRPr lang="en-MY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What is Android Studio?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457200">
              <a:spcBef>
                <a:spcPts val="0"/>
              </a:spcBef>
              <a:buSzPts val="2400"/>
            </a:pPr>
            <a:r>
              <a:rPr lang="en-US" dirty="0"/>
              <a:t>Android integrated development environment (IDE) </a:t>
            </a:r>
          </a:p>
          <a:p>
            <a:pPr marL="533400" indent="-457200">
              <a:spcBef>
                <a:spcPts val="0"/>
              </a:spcBef>
              <a:buSzPts val="2400"/>
            </a:pPr>
            <a:r>
              <a:rPr lang="en-US" dirty="0"/>
              <a:t>Project and Activity templates</a:t>
            </a:r>
          </a:p>
          <a:p>
            <a:pPr marL="533400" indent="-457200">
              <a:spcBef>
                <a:spcPts val="0"/>
              </a:spcBef>
              <a:buSzPts val="2400"/>
            </a:pPr>
            <a:r>
              <a:rPr lang="en-US" dirty="0"/>
              <a:t>Layout editor</a:t>
            </a:r>
          </a:p>
          <a:p>
            <a:pPr marL="533400" indent="-457200">
              <a:spcBef>
                <a:spcPts val="0"/>
              </a:spcBef>
              <a:buSzPts val="2400"/>
            </a:pPr>
            <a:r>
              <a:rPr lang="en-US" dirty="0"/>
              <a:t>Testing tools</a:t>
            </a:r>
          </a:p>
          <a:p>
            <a:pPr marL="533400" indent="-457200">
              <a:spcBef>
                <a:spcPts val="0"/>
              </a:spcBef>
              <a:buSzPts val="2400"/>
            </a:pPr>
            <a:r>
              <a:rPr lang="en-US" dirty="0" err="1"/>
              <a:t>Gradle</a:t>
            </a:r>
            <a:r>
              <a:rPr lang="en-US" dirty="0"/>
              <a:t>-based build</a:t>
            </a:r>
          </a:p>
          <a:p>
            <a:pPr marL="533400" indent="-457200">
              <a:spcBef>
                <a:spcPts val="0"/>
              </a:spcBef>
              <a:buSzPts val="2400"/>
            </a:pPr>
            <a:r>
              <a:rPr lang="en-US" dirty="0"/>
              <a:t>Log console and debugger</a:t>
            </a:r>
          </a:p>
          <a:p>
            <a:pPr marL="533400" indent="-457200">
              <a:spcBef>
                <a:spcPts val="0"/>
              </a:spcBef>
              <a:buSzPts val="2400"/>
            </a:pPr>
            <a:r>
              <a:rPr lang="en-US" dirty="0"/>
              <a:t>Emulators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6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Learn even more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457200">
              <a:spcBef>
                <a:spcPts val="1000"/>
              </a:spcBef>
              <a:buSzPts val="2400"/>
            </a:pPr>
            <a:r>
              <a:rPr lang="en-MY" u="sng" dirty="0" err="1">
                <a:solidFill>
                  <a:schemeClr val="hlink"/>
                </a:solidFill>
                <a:hlinkClick r:id="rId2"/>
              </a:rPr>
              <a:t>Gradle</a:t>
            </a:r>
            <a:r>
              <a:rPr lang="en-MY" u="sng" dirty="0">
                <a:solidFill>
                  <a:schemeClr val="hlink"/>
                </a:solidFill>
                <a:hlinkClick r:id="rId2"/>
              </a:rPr>
              <a:t> Wikipedia page</a:t>
            </a:r>
            <a:endParaRPr lang="en-MY" dirty="0"/>
          </a:p>
          <a:p>
            <a:pPr marL="533400" indent="-457200">
              <a:spcBef>
                <a:spcPts val="1000"/>
              </a:spcBef>
              <a:buSzPts val="2400"/>
            </a:pPr>
            <a:r>
              <a:rPr lang="en-MY" u="sng" dirty="0">
                <a:solidFill>
                  <a:schemeClr val="hlink"/>
                </a:solidFill>
                <a:hlinkClick r:id="rId3"/>
              </a:rPr>
              <a:t>Google Java Programming Language style guide</a:t>
            </a:r>
            <a:endParaRPr lang="en-MY" dirty="0"/>
          </a:p>
          <a:p>
            <a:pPr marL="533400" indent="-457200">
              <a:spcBef>
                <a:spcPts val="1000"/>
              </a:spcBef>
              <a:buSzPts val="2400"/>
            </a:pPr>
            <a:r>
              <a:rPr lang="en-MY" dirty="0"/>
              <a:t>Find answers at </a:t>
            </a:r>
            <a:r>
              <a:rPr lang="en-MY" u="sng" dirty="0">
                <a:solidFill>
                  <a:schemeClr val="hlink"/>
                </a:solidFill>
                <a:hlinkClick r:id="rId4"/>
              </a:rPr>
              <a:t>Stackoverflow.com</a:t>
            </a:r>
            <a:endParaRPr lang="en-MY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4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Google Shape;435;p6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B050"/>
                </a:solidFill>
              </a:rPr>
              <a:t>END</a:t>
            </a:r>
            <a:endParaRPr sz="5400" b="1" dirty="0">
              <a:solidFill>
                <a:srgbClr val="00B050"/>
              </a:solidFill>
            </a:endParaRPr>
          </a:p>
        </p:txBody>
      </p:sp>
      <p:pic>
        <p:nvPicPr>
          <p:cNvPr id="6" name="Picture 2" descr="C:\Program Files (x86)\Microsoft Office\MEDIA\CAGCAT10\j0199727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1" y="1903410"/>
            <a:ext cx="2205544" cy="2321915"/>
          </a:xfrm>
          <a:prstGeom prst="rect">
            <a:avLst/>
          </a:prstGeom>
          <a:noFill/>
        </p:spPr>
      </p:pic>
      <p:pic>
        <p:nvPicPr>
          <p:cNvPr id="7" name="Picture 3" descr="C:\Users\1002125\AppData\Local\Microsoft\Windows\Temporary Internet Files\Content.IE5\FIY023ND\MC90025066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1" y="3327043"/>
            <a:ext cx="2618014" cy="263229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704115" y="4953000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rgbClr val="FF0000"/>
                </a:solidFill>
              </a:rPr>
              <a:t>Questions ?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94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8229600" cy="1143000"/>
          </a:xfrm>
        </p:spPr>
        <p:txBody>
          <a:bodyPr/>
          <a:lstStyle/>
          <a:p>
            <a:r>
              <a:rPr lang="en" dirty="0"/>
              <a:t>Android Studio interface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Google Shape;255;p46"/>
          <p:cNvPicPr preferRelativeResize="0">
            <a:picLocks noGrp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078798"/>
            <a:ext cx="8229600" cy="418459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54;p46"/>
          <p:cNvSpPr txBox="1"/>
          <p:nvPr/>
        </p:nvSpPr>
        <p:spPr>
          <a:xfrm>
            <a:off x="990600" y="5294765"/>
            <a:ext cx="7467600" cy="25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buSzPts val="2400"/>
              <a:buAutoNum type="arabicPeriod"/>
            </a:pPr>
            <a:r>
              <a:rPr lang="en-US" dirty="0"/>
              <a:t>Toolbar</a:t>
            </a:r>
          </a:p>
          <a:p>
            <a:pPr marL="457200" lvl="0" indent="-381000">
              <a:buSzPts val="2400"/>
              <a:buAutoNum type="arabicPeriod"/>
            </a:pPr>
            <a:r>
              <a:rPr lang="en-US" dirty="0"/>
              <a:t>Navigation bar</a:t>
            </a:r>
          </a:p>
          <a:p>
            <a:pPr marL="457200" lvl="0" indent="-381000">
              <a:buSzPts val="2400"/>
              <a:buAutoNum type="arabicPeriod"/>
            </a:pPr>
            <a:r>
              <a:rPr lang="en-US" dirty="0"/>
              <a:t>Project pane</a:t>
            </a:r>
          </a:p>
          <a:p>
            <a:pPr marL="457200" lvl="0" indent="-381000">
              <a:buSzPts val="2400"/>
              <a:buAutoNum type="arabicPeriod"/>
            </a:pPr>
            <a:r>
              <a:rPr lang="en-US" dirty="0"/>
              <a:t>Editor</a:t>
            </a:r>
          </a:p>
          <a:p>
            <a:pPr marL="457200" lvl="0" indent="-381000">
              <a:buSzPts val="2400"/>
              <a:buAutoNum type="arabicPeriod"/>
            </a:pPr>
            <a:r>
              <a:rPr lang="en-US" dirty="0"/>
              <a:t>Tabs for other panes</a:t>
            </a: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35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Installation Overview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dirty="0">
                <a:solidFill>
                  <a:schemeClr val="dk1"/>
                </a:solidFill>
              </a:rPr>
              <a:t>Mac, Windows, or </a:t>
            </a:r>
            <a:r>
              <a:rPr lang="en-US" dirty="0" smtClean="0">
                <a:solidFill>
                  <a:schemeClr val="dk1"/>
                </a:solidFill>
              </a:rPr>
              <a:t>Linux</a:t>
            </a:r>
          </a:p>
          <a:p>
            <a:pPr marL="53340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MY" dirty="0">
                <a:solidFill>
                  <a:srgbClr val="000000"/>
                </a:solidFill>
                <a:latin typeface="Calibri" panose="020F0502020204030204" pitchFamily="34" charset="0"/>
              </a:rPr>
              <a:t>Install </a:t>
            </a:r>
            <a:r>
              <a:rPr lang="en-MY" dirty="0" smtClean="0">
                <a:solidFill>
                  <a:srgbClr val="000000"/>
                </a:solidFill>
                <a:latin typeface="Calibri" panose="020F0502020204030204" pitchFamily="34" charset="0"/>
              </a:rPr>
              <a:t>Java (JDK) </a:t>
            </a:r>
            <a:r>
              <a:rPr lang="en-MY" dirty="0">
                <a:solidFill>
                  <a:srgbClr val="000000"/>
                </a:solidFill>
                <a:latin typeface="Calibri" panose="020F0502020204030204" pitchFamily="34" charset="0"/>
              </a:rPr>
              <a:t>(at least version 1.7)</a:t>
            </a:r>
          </a:p>
          <a:p>
            <a:pPr marL="53340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dirty="0" smtClean="0">
                <a:solidFill>
                  <a:schemeClr val="dk1"/>
                </a:solidFill>
              </a:rPr>
              <a:t>Download </a:t>
            </a:r>
            <a:r>
              <a:rPr lang="en-US" dirty="0">
                <a:solidFill>
                  <a:schemeClr val="dk1"/>
                </a:solidFill>
              </a:rPr>
              <a:t>and install Android Studio from </a:t>
            </a:r>
            <a:r>
              <a:rPr lang="en-US" u="sng" dirty="0">
                <a:solidFill>
                  <a:schemeClr val="hlink"/>
                </a:solidFill>
                <a:hlinkClick r:id="rId2"/>
              </a:rPr>
              <a:t>https://developer.android.com/studio</a:t>
            </a:r>
            <a:r>
              <a:rPr lang="en-US" u="sng" dirty="0" smtClean="0">
                <a:solidFill>
                  <a:schemeClr val="hlink"/>
                </a:solidFill>
                <a:hlinkClick r:id="rId2"/>
              </a:rPr>
              <a:t>/</a:t>
            </a:r>
            <a:endParaRPr lang="en-US" u="sng" dirty="0" smtClean="0">
              <a:solidFill>
                <a:schemeClr val="hlink"/>
              </a:solidFill>
            </a:endParaRPr>
          </a:p>
          <a:p>
            <a:pPr marL="53340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endParaRPr lang="en-US" dirty="0">
              <a:solidFill>
                <a:schemeClr val="dk1"/>
              </a:solidFill>
            </a:endParaRP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19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Start Android Studio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Google Shape;275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3562" y="2847144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76;p49"/>
          <p:cNvSpPr/>
          <p:nvPr/>
        </p:nvSpPr>
        <p:spPr>
          <a:xfrm>
            <a:off x="1752600" y="2150743"/>
            <a:ext cx="548700" cy="703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77;p49"/>
          <p:cNvSpPr/>
          <p:nvPr/>
        </p:nvSpPr>
        <p:spPr>
          <a:xfrm rot="5400000">
            <a:off x="2576100" y="4525800"/>
            <a:ext cx="768000" cy="1317600"/>
          </a:xfrm>
          <a:prstGeom prst="bentUpArrow">
            <a:avLst>
              <a:gd name="adj1" fmla="val 33707"/>
              <a:gd name="adj2" fmla="val 25000"/>
              <a:gd name="adj3" fmla="val 1910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27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003" y="1641504"/>
            <a:ext cx="4648200" cy="455440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47059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Create a project inside Android Studio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Google Shape;286;p50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1066800" y="1524000"/>
            <a:ext cx="7620000" cy="4724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57415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Name your app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Google Shape;292;p51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2600" y="1524000"/>
            <a:ext cx="6934200" cy="49354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77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Pick </a:t>
            </a:r>
            <a:r>
              <a:rPr lang="en" dirty="0" smtClean="0"/>
              <a:t>a Project template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5836" y="1187061"/>
            <a:ext cx="2721686" cy="511815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2600" dirty="0"/>
              <a:t>Choose templates for common activities, such as maps or navigation drawers.</a:t>
            </a:r>
          </a:p>
          <a:p>
            <a:pPr>
              <a:spcBef>
                <a:spcPts val="0"/>
              </a:spcBef>
            </a:pPr>
            <a:endParaRPr lang="en-US" sz="2600" dirty="0"/>
          </a:p>
          <a:p>
            <a:pPr>
              <a:spcBef>
                <a:spcPts val="0"/>
              </a:spcBef>
            </a:pPr>
            <a:r>
              <a:rPr lang="en-US" sz="2600" dirty="0"/>
              <a:t>Pick Empty Activity or Basic Activity for simple and custom activities. 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40" y="1369941"/>
            <a:ext cx="6113296" cy="46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22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9599</TotalTime>
  <Words>799</Words>
  <Application>Microsoft Office PowerPoint</Application>
  <PresentationFormat>On-screen Show (4:3)</PresentationFormat>
  <Paragraphs>186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Roboto</vt:lpstr>
      <vt:lpstr>Wingdings-Regular</vt:lpstr>
      <vt:lpstr>Arial</vt:lpstr>
      <vt:lpstr>Arial Rounded MT Bold</vt:lpstr>
      <vt:lpstr>Calibri</vt:lpstr>
      <vt:lpstr>Consolas</vt:lpstr>
      <vt:lpstr>Office Theme</vt:lpstr>
      <vt:lpstr>PowerPoint Presentation</vt:lpstr>
      <vt:lpstr>Android App’s Anatomy </vt:lpstr>
      <vt:lpstr>What is Android Studio?</vt:lpstr>
      <vt:lpstr>Android Studio interface</vt:lpstr>
      <vt:lpstr>Installation Overview</vt:lpstr>
      <vt:lpstr>Start Android Studio</vt:lpstr>
      <vt:lpstr>Create a project inside Android Studio</vt:lpstr>
      <vt:lpstr>Name your app</vt:lpstr>
      <vt:lpstr>Pick a Project template</vt:lpstr>
      <vt:lpstr>Configuring Project</vt:lpstr>
      <vt:lpstr>Project folders</vt:lpstr>
      <vt:lpstr>Resource folders of a small app</vt:lpstr>
      <vt:lpstr>Common resource directories</vt:lpstr>
      <vt:lpstr>What are alternative resources?</vt:lpstr>
      <vt:lpstr>Create alternative resource folders</vt:lpstr>
      <vt:lpstr>Names for alternative resource</vt:lpstr>
      <vt:lpstr>Screen Orientation</vt:lpstr>
      <vt:lpstr>Gradle build system</vt:lpstr>
      <vt:lpstr>Run your app</vt:lpstr>
      <vt:lpstr>Create a virtual device</vt:lpstr>
      <vt:lpstr>Configure virtual device</vt:lpstr>
      <vt:lpstr>Run on a virtual device</vt:lpstr>
      <vt:lpstr>Running in Emulator</vt:lpstr>
      <vt:lpstr>Run on a physical device</vt:lpstr>
      <vt:lpstr>Get feedback as your app runs</vt:lpstr>
      <vt:lpstr>Adding logging to your app</vt:lpstr>
      <vt:lpstr>The Logcat pane</vt:lpstr>
      <vt:lpstr>Logging statement</vt:lpstr>
      <vt:lpstr>Learn More</vt:lpstr>
      <vt:lpstr>Learn even more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V.Matos</dc:creator>
  <cp:lastModifiedBy>oraclelai@yahoo.com</cp:lastModifiedBy>
  <cp:revision>311</cp:revision>
  <dcterms:created xsi:type="dcterms:W3CDTF">2009-06-10T00:38:22Z</dcterms:created>
  <dcterms:modified xsi:type="dcterms:W3CDTF">2020-09-04T03:49:49Z</dcterms:modified>
</cp:coreProperties>
</file>