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73" r:id="rId2"/>
    <p:sldId id="374" r:id="rId3"/>
    <p:sldId id="375" r:id="rId4"/>
    <p:sldId id="377" r:id="rId5"/>
    <p:sldId id="378" r:id="rId6"/>
    <p:sldId id="376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79" r:id="rId15"/>
    <p:sldId id="380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6192" autoAdjust="0"/>
  </p:normalViewPr>
  <p:slideViewPr>
    <p:cSldViewPr>
      <p:cViewPr varScale="1">
        <p:scale>
          <a:sx n="89" d="100"/>
          <a:sy n="89" d="100"/>
        </p:scale>
        <p:origin x="18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6"/>
    </p:cViewPr>
  </p:sorterViewPr>
  <p:notesViewPr>
    <p:cSldViewPr>
      <p:cViewPr varScale="1">
        <p:scale>
          <a:sx n="51" d="100"/>
          <a:sy n="51" d="100"/>
        </p:scale>
        <p:origin x="-283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38600" y="511176"/>
            <a:ext cx="1905000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07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r>
              <a:rPr lang="en-US" smtClean="0"/>
              <a:t>Lesson 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48" tIns="48325" rIns="96648" bIns="48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7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063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133600" cy="365125"/>
          </a:xfrm>
        </p:spPr>
        <p:txBody>
          <a:bodyPr/>
          <a:lstStyle/>
          <a:p>
            <a:fld id="{9C138E12-A0B7-454F-92AB-D1DE349F2643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365125"/>
          </a:xfrm>
        </p:spPr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3076-5FFA-423A-BCF6-0E777B1769E6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315-6D0A-40CA-BF42-BD4A21748190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8929"/>
            <a:ext cx="2133600" cy="365125"/>
          </a:xfrm>
        </p:spPr>
        <p:txBody>
          <a:bodyPr/>
          <a:lstStyle/>
          <a:p>
            <a:fld id="{7DD01F73-739B-4026-BEB9-934AF2E6324F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1096"/>
            <a:ext cx="2133600" cy="365125"/>
          </a:xfrm>
        </p:spPr>
        <p:txBody>
          <a:bodyPr/>
          <a:lstStyle/>
          <a:p>
            <a:fld id="{67822037-F829-4740-AE4D-D265C5E08AA0}" type="datetime1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30A14CCC-A03C-491C-B4E5-531957912FC0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6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6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6A57FC63-3081-46B3-A87D-15475AAF8BE1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22D-3C67-4340-837E-C396AE8293BB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687" y="144150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054F-A13A-4F7C-BAAF-8223CF72B944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2903-9AB4-4045-9724-DB34B7466144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5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2B61-C3C2-421A-B1BF-D2CDD7720527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1850" y="6459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09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9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TextView.html#attr_android:autoLin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ScrollView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FrameLayout.html" TargetMode="External"/><Relationship Id="rId2" Type="http://schemas.openxmlformats.org/officeDocument/2006/relationships/hyperlink" Target="https://developer.android.com/reference/android/widget/Scroll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HorizontalScrollView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EditText.html" TargetMode="External"/><Relationship Id="rId2" Type="http://schemas.openxmlformats.org/officeDocument/2006/relationships/hyperlink" Target="https://developer.android.com/reference/android/widget/TextView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guide/topics/ui/controls/button.html" TargetMode="External"/><Relationship Id="rId3" Type="http://schemas.openxmlformats.org/officeDocument/2006/relationships/hyperlink" Target="https://developer.android.com/reference/android/widget/ScrollView.html" TargetMode="External"/><Relationship Id="rId7" Type="http://schemas.openxmlformats.org/officeDocument/2006/relationships/hyperlink" Target="https://developer.android.com/guide/topics/resources/drawable-resource.html" TargetMode="External"/><Relationship Id="rId2" Type="http://schemas.openxmlformats.org/officeDocument/2006/relationships/hyperlink" Target="http://developer.android.com/reference/android/widget/Text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ui/controls.html" TargetMode="External"/><Relationship Id="rId5" Type="http://schemas.openxmlformats.org/officeDocument/2006/relationships/hyperlink" Target="https://developer.android.com/guide/topics/resources/string-resource.html" TargetMode="External"/><Relationship Id="rId10" Type="http://schemas.openxmlformats.org/officeDocument/2006/relationships/hyperlink" Target="https://guides.codepath.com/android/Working-with-the-TextView" TargetMode="External"/><Relationship Id="rId4" Type="http://schemas.openxmlformats.org/officeDocument/2006/relationships/hyperlink" Target="https://developer.android.com/reference/android/widget/HorizontalScrollView.html" TargetMode="External"/><Relationship Id="rId9" Type="http://schemas.openxmlformats.org/officeDocument/2006/relationships/hyperlink" Target="http://android-developers.blogspot.com/2008/03/linkify-your-tex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TextView.html#attr_android:lineSpacingExtra" TargetMode="External"/><Relationship Id="rId3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ypeface" TargetMode="External"/><Relationship Id="rId2" Type="http://schemas.openxmlformats.org/officeDocument/2006/relationships/hyperlink" Target="https://developer.android.com/reference/android/widget/TextView.html#attr_android: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widget/TextView.html#attr_android:textStyle" TargetMode="External"/><Relationship Id="rId5" Type="http://schemas.openxmlformats.org/officeDocument/2006/relationships/hyperlink" Target="https://developer.android.com/reference/android/widget/TextView.html#attr_android:textSize" TargetMode="External"/><Relationship Id="rId4" Type="http://schemas.openxmlformats.org/officeDocument/2006/relationships/hyperlink" Target="https://developer.android.com/reference/android/widget/TextView.html#attr_android:textAppearan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838200"/>
            <a:ext cx="7772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itchFamily="34" charset="0"/>
              </a:rPr>
              <a:t>Lesson 5</a:t>
            </a:r>
          </a:p>
          <a:p>
            <a:endParaRPr lang="en-US" sz="4800" dirty="0" smtClean="0">
              <a:latin typeface="Arial Rounded MT Bold" pitchFamily="34" charset="0"/>
            </a:endParaRPr>
          </a:p>
          <a:p>
            <a:r>
              <a:rPr lang="en-US" sz="4800" dirty="0" smtClean="0">
                <a:latin typeface="Arial Rounded MT Bold" pitchFamily="34" charset="0"/>
              </a:rPr>
              <a:t>More on Views</a:t>
            </a: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Formatting text in string resource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382000" cy="4525963"/>
          </a:xfrm>
        </p:spPr>
        <p:txBody>
          <a:bodyPr>
            <a:normAutofit fontScale="92500"/>
          </a:bodyPr>
          <a:lstStyle/>
          <a:p>
            <a:pPr marL="381000" lvl="1" indent="0"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mySimpleWinString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81000" lvl="1" indent="0">
              <a:buFontTx/>
              <a:buNone/>
            </a:pP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mySimpleWinString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381000" lvl="1" indent="0"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R.string.winLose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MY" sz="2300" dirty="0" smtClean="0"/>
              <a:t>	</a:t>
            </a:r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resultText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(mySimpleWinString,5,5,escapedWin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MY" dirty="0" smtClean="0"/>
          </a:p>
          <a:p>
            <a:r>
              <a:rPr lang="en-US" altLang="en-US" sz="2400" b="1" dirty="0">
                <a:latin typeface="Arial" panose="020B0604020202020204" pitchFamily="34" charset="0"/>
              </a:rPr>
              <a:t>The resulting text in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resultText</a:t>
            </a:r>
            <a:r>
              <a:rPr lang="en-US" altLang="en-US" sz="2400" b="1" dirty="0">
                <a:latin typeface="Arial" panose="020B0604020202020204" pitchFamily="34" charset="0"/>
              </a:rPr>
              <a:t> variable is:</a:t>
            </a:r>
          </a:p>
          <a:p>
            <a:pPr marL="381000" lvl="1" indent="0"/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Score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5 of 5! You Won</a:t>
            </a:r>
          </a:p>
          <a:p>
            <a:pPr marL="0" indent="0">
              <a:buNone/>
            </a:pPr>
            <a:endParaRPr lang="en-MY" dirty="0" smtClean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Working with String Arrays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Roboto"/>
              </a:rPr>
              <a:t>You can specify lists of strings in resource files.</a:t>
            </a:r>
          </a:p>
          <a:p>
            <a:pPr lvl="1"/>
            <a:r>
              <a:rPr lang="en-US" altLang="en-US" dirty="0">
                <a:latin typeface="Roboto"/>
              </a:rPr>
              <a:t>This is a good way to store menu options and drop-down list values</a:t>
            </a:r>
            <a:r>
              <a:rPr lang="en-US" altLang="en-US" dirty="0" smtClean="0">
                <a:latin typeface="Roboto"/>
              </a:rPr>
              <a:t>.</a:t>
            </a:r>
          </a:p>
          <a:p>
            <a:pPr lvl="1"/>
            <a:endParaRPr lang="en-US" altLang="en-US" dirty="0">
              <a:latin typeface="Roboto"/>
            </a:endParaRPr>
          </a:p>
          <a:p>
            <a:r>
              <a:rPr lang="en-US" altLang="en-US" sz="2800" dirty="0">
                <a:latin typeface="Roboto"/>
              </a:rPr>
              <a:t>String arrays are appropriately tagged with the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&lt;string-array&gt;</a:t>
            </a:r>
            <a:r>
              <a:rPr lang="en-US" altLang="en-US" sz="2800" i="1" dirty="0">
                <a:latin typeface="Roboto"/>
              </a:rPr>
              <a:t> </a:t>
            </a:r>
            <a:r>
              <a:rPr lang="en-US" altLang="en-US" sz="2800" dirty="0">
                <a:latin typeface="Roboto"/>
              </a:rPr>
              <a:t>tag.</a:t>
            </a:r>
          </a:p>
          <a:p>
            <a:pPr lvl="1"/>
            <a:r>
              <a:rPr lang="en-US" altLang="en-US" dirty="0">
                <a:latin typeface="Roboto"/>
              </a:rPr>
              <a:t>They usually include a number of </a:t>
            </a:r>
            <a:r>
              <a:rPr lang="en-US" altLang="en-US" dirty="0">
                <a:latin typeface="Roboto"/>
                <a:cs typeface="Courier New" panose="02070309020205020404" pitchFamily="49" charset="0"/>
              </a:rPr>
              <a:t>&lt;item&gt;</a:t>
            </a:r>
            <a:r>
              <a:rPr lang="en-US" altLang="en-US" i="1" dirty="0">
                <a:latin typeface="Roboto"/>
              </a:rPr>
              <a:t> </a:t>
            </a:r>
            <a:r>
              <a:rPr lang="en-US" altLang="en-US" dirty="0">
                <a:latin typeface="Roboto"/>
              </a:rPr>
              <a:t>child tags, one for each string in the array.</a:t>
            </a:r>
          </a:p>
          <a:p>
            <a:endParaRPr lang="en-MY" sz="4000" dirty="0"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Working with String Arrays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556"/>
            <a:ext cx="8229600" cy="4525963"/>
          </a:xfrm>
        </p:spPr>
        <p:txBody>
          <a:bodyPr>
            <a:noAutofit/>
          </a:bodyPr>
          <a:lstStyle/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&lt;string-array name="flavors"&gt;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&lt;item&gt;Vanilla&lt;/item&gt;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&lt;item&gt;Chocolate&lt;/item&gt;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&lt;item&gt;Strawberry&lt;/item&gt;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&lt;item&gt;Coffee&lt;/item&gt;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&lt;item&gt;Sherbet&lt;/item&gt;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&lt;/string-array&gt;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&lt;string-array name="soups"&gt;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&lt;item&gt;Vegetable minestrone&lt;/item&gt;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&lt;item&gt;New England clam chowder&lt;/item&gt;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&lt;item&gt;Organic chicken noodle&lt;/item&gt;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&lt;/string-array&gt;</a:t>
            </a:r>
          </a:p>
          <a:p>
            <a:pPr marL="1295400" lvl="3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8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Working with String Arrays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>
                <a:latin typeface="Roboto"/>
              </a:rPr>
              <a:t>Accessing string array resources is easy.</a:t>
            </a:r>
          </a:p>
          <a:p>
            <a:pPr>
              <a:defRPr/>
            </a:pPr>
            <a:r>
              <a:rPr lang="en-US" altLang="en-US" sz="2800" dirty="0">
                <a:latin typeface="Roboto"/>
              </a:rPr>
              <a:t>The method </a:t>
            </a:r>
            <a:r>
              <a:rPr lang="en-US" altLang="en-US" sz="2800" dirty="0" err="1">
                <a:latin typeface="Roboto"/>
                <a:cs typeface="Courier New" pitchFamily="49" charset="0"/>
              </a:rPr>
              <a:t>getStringArray</a:t>
            </a:r>
            <a:r>
              <a:rPr lang="en-US" altLang="en-US" sz="2800" dirty="0">
                <a:latin typeface="Roboto"/>
                <a:cs typeface="Courier New" pitchFamily="49" charset="0"/>
              </a:rPr>
              <a:t>()</a:t>
            </a:r>
            <a:r>
              <a:rPr lang="en-US" altLang="en-US" sz="2800" i="1" dirty="0">
                <a:latin typeface="Roboto"/>
              </a:rPr>
              <a:t> </a:t>
            </a:r>
            <a:r>
              <a:rPr lang="en-US" altLang="en-US" sz="2800" dirty="0">
                <a:latin typeface="Roboto"/>
              </a:rPr>
              <a:t>retrieves a string</a:t>
            </a:r>
            <a:r>
              <a:rPr lang="en-US" altLang="en-US" sz="2800" i="1" dirty="0">
                <a:latin typeface="Roboto"/>
              </a:rPr>
              <a:t> </a:t>
            </a:r>
            <a:r>
              <a:rPr lang="en-US" altLang="en-US" sz="2800" dirty="0">
                <a:latin typeface="Roboto"/>
              </a:rPr>
              <a:t>array from a resource file, in this case one named </a:t>
            </a:r>
            <a:r>
              <a:rPr lang="en-US" altLang="en-US" sz="2800" dirty="0">
                <a:latin typeface="Roboto"/>
                <a:cs typeface="Courier New" pitchFamily="49" charset="0"/>
              </a:rPr>
              <a:t>flavors</a:t>
            </a:r>
            <a:r>
              <a:rPr lang="en-US" altLang="en-US" sz="2800" dirty="0">
                <a:latin typeface="Roboto"/>
              </a:rPr>
              <a:t>:</a:t>
            </a:r>
          </a:p>
          <a:p>
            <a:pPr marL="76200" indent="0">
              <a:buFontTx/>
              <a:buNone/>
              <a:defRPr/>
            </a:pPr>
            <a:endParaRPr lang="en-US" altLang="en-US" sz="2800" dirty="0">
              <a:latin typeface="Roboto"/>
              <a:cs typeface="Courier New" pitchFamily="49" charset="0"/>
            </a:endParaRPr>
          </a:p>
          <a:p>
            <a:pPr marL="76200" indent="0">
              <a:buFontTx/>
              <a:buNone/>
              <a:defRPr/>
            </a:pPr>
            <a:r>
              <a:rPr lang="en-US" altLang="en-US" sz="2800" dirty="0">
                <a:latin typeface="Roboto"/>
                <a:cs typeface="Courier New" pitchFamily="49" charset="0"/>
              </a:rPr>
              <a:t>	</a:t>
            </a:r>
            <a:r>
              <a:rPr lang="en-US" altLang="en-US" sz="2400" dirty="0">
                <a:latin typeface="Roboto"/>
                <a:cs typeface="Courier New" pitchFamily="49" charset="0"/>
              </a:rPr>
              <a:t>String[] </a:t>
            </a:r>
            <a:r>
              <a:rPr lang="en-US" altLang="en-US" sz="2400" dirty="0" err="1">
                <a:latin typeface="Roboto"/>
                <a:cs typeface="Courier New" pitchFamily="49" charset="0"/>
              </a:rPr>
              <a:t>aFlavors</a:t>
            </a:r>
            <a:r>
              <a:rPr lang="en-US" altLang="en-US" sz="2400" dirty="0">
                <a:latin typeface="Roboto"/>
                <a:cs typeface="Courier New" pitchFamily="49" charset="0"/>
              </a:rPr>
              <a:t> = 	</a:t>
            </a:r>
            <a:r>
              <a:rPr lang="en-US" altLang="en-US" sz="2400" dirty="0" err="1">
                <a:latin typeface="Roboto"/>
                <a:cs typeface="Courier New" pitchFamily="49" charset="0"/>
              </a:rPr>
              <a:t>getResources</a:t>
            </a:r>
            <a:r>
              <a:rPr lang="en-US" altLang="en-US" sz="2400" dirty="0">
                <a:latin typeface="Roboto"/>
                <a:cs typeface="Courier New" pitchFamily="49" charset="0"/>
              </a:rPr>
              <a:t>().</a:t>
            </a:r>
            <a:r>
              <a:rPr lang="en-US" altLang="en-US" sz="2400" dirty="0" err="1">
                <a:latin typeface="Roboto"/>
                <a:cs typeface="Courier New" pitchFamily="49" charset="0"/>
              </a:rPr>
              <a:t>getStringArray</a:t>
            </a:r>
            <a:r>
              <a:rPr lang="en-US" altLang="en-US" sz="2400" dirty="0">
                <a:latin typeface="Roboto"/>
                <a:cs typeface="Courier New" pitchFamily="49" charset="0"/>
              </a:rPr>
              <a:t>(</a:t>
            </a:r>
            <a:r>
              <a:rPr lang="en-US" altLang="en-US" sz="2400" dirty="0" err="1">
                <a:latin typeface="Roboto"/>
                <a:cs typeface="Courier New" pitchFamily="49" charset="0"/>
              </a:rPr>
              <a:t>R.array.flavors</a:t>
            </a:r>
            <a:r>
              <a:rPr lang="en-US" altLang="en-US" sz="2400" dirty="0">
                <a:latin typeface="Roboto"/>
                <a:cs typeface="Courier New" pitchFamily="49" charset="0"/>
              </a:rPr>
              <a:t>);</a:t>
            </a:r>
          </a:p>
          <a:p>
            <a:endParaRPr lang="en-MY" sz="2800" dirty="0"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Formatting active web links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382000" cy="4525963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article_text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"&gt;... </a:t>
            </a:r>
            <a:r>
              <a:rPr lang="en-MY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www.rockument.com&lt;</a:t>
            </a:r>
            <a:r>
              <a:rPr lang="en-MY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/string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>
              <a:spcBef>
                <a:spcPts val="0"/>
              </a:spcBef>
              <a:buNone/>
            </a:pPr>
            <a:endParaRPr lang="en-MY" sz="20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lang="en-MY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="@+id/article"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android:layout_width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android:layout_height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0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</a:t>
            </a:r>
            <a:r>
              <a:rPr lang="en-MY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="web"</a:t>
            </a:r>
            <a:endParaRPr lang="en-MY" sz="20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android:text</a:t>
            </a:r>
            <a:r>
              <a:rPr lang="en-MY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="@string/</a:t>
            </a:r>
            <a:r>
              <a:rPr lang="en-MY" sz="20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article_text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</a:p>
          <a:p>
            <a:pPr marL="0" indent="0">
              <a:buNone/>
            </a:pPr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Google Shape;331;p61"/>
          <p:cNvSpPr/>
          <p:nvPr/>
        </p:nvSpPr>
        <p:spPr>
          <a:xfrm>
            <a:off x="5181600" y="1864659"/>
            <a:ext cx="2438400" cy="268941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1;p61"/>
          <p:cNvSpPr/>
          <p:nvPr/>
        </p:nvSpPr>
        <p:spPr>
          <a:xfrm>
            <a:off x="894600" y="3657600"/>
            <a:ext cx="3982200" cy="3048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4;p61"/>
          <p:cNvSpPr txBox="1"/>
          <p:nvPr/>
        </p:nvSpPr>
        <p:spPr>
          <a:xfrm>
            <a:off x="1066800" y="4764981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2"/>
              </a:rPr>
              <a:t>autoLink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 dirty="0">
                <a:solidFill>
                  <a:schemeClr val="dk1"/>
                </a:solidFill>
              </a:rPr>
              <a:t>,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 dirty="0"/>
              <a:t>,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 dirty="0"/>
              <a:t>,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 dirty="0"/>
              <a:t>,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333;p61"/>
          <p:cNvSpPr txBox="1"/>
          <p:nvPr/>
        </p:nvSpPr>
        <p:spPr>
          <a:xfrm>
            <a:off x="6402593" y="5300874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Don’t use HTML for a web link in free-form text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51059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Creating TextView in Java code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8305800" cy="4495800"/>
          </a:xfrm>
        </p:spPr>
        <p:txBody>
          <a:bodyPr>
            <a:normAutofit/>
          </a:bodyPr>
          <a:lstStyle/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myTextview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(this);</a:t>
            </a:r>
          </a:p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myTextView.setWidth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LayoutParams.MATCH_PARENT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myTextView.setHeight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LayoutParams.WRAP_CONTENT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myTextView.setMinLines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(3);</a:t>
            </a:r>
          </a:p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myTextView.setText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R.string.my_story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myTextView.append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userComment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about large amounts of text?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News stories, articles, etc…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To scroll a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US" dirty="0">
                <a:solidFill>
                  <a:schemeClr val="dk1"/>
                </a:solidFill>
              </a:rPr>
              <a:t>, embed it in a </a:t>
            </a:r>
            <a:r>
              <a:rPr lang="en-US" u="sng" dirty="0" err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ScrollView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Only </a:t>
            </a:r>
            <a:r>
              <a:rPr lang="en-US" i="1" dirty="0">
                <a:solidFill>
                  <a:schemeClr val="dk1"/>
                </a:solidFill>
              </a:rPr>
              <a:t>one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dirty="0">
                <a:solidFill>
                  <a:schemeClr val="dk1"/>
                </a:solidFill>
              </a:rPr>
              <a:t> element (usually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US" dirty="0">
                <a:solidFill>
                  <a:schemeClr val="dk1"/>
                </a:solidFill>
              </a:rPr>
              <a:t>) allowed in a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To scroll multiple elements, use one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-US" dirty="0">
                <a:solidFill>
                  <a:schemeClr val="dk1"/>
                </a:solidFill>
              </a:rPr>
              <a:t> (such as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-US" dirty="0">
                <a:solidFill>
                  <a:schemeClr val="dk1"/>
                </a:solidFill>
              </a:rPr>
              <a:t>) within the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lang="en-US" dirty="0">
              <a:solidFill>
                <a:schemeClr val="dk1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ScrollView for scrolling content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0" indent="-381000">
              <a:spcBef>
                <a:spcPts val="500"/>
              </a:spcBef>
              <a:buSzPts val="2400"/>
              <a:buChar char="●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ScrollView</a:t>
            </a:r>
            <a:r>
              <a:rPr lang="en-US" dirty="0"/>
              <a:t> is a subclass of </a:t>
            </a: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FrameLayout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81000">
              <a:spcBef>
                <a:spcPts val="5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Holds all content in memory</a:t>
            </a:r>
          </a:p>
          <a:p>
            <a:pPr marL="914400" lvl="0" indent="-381000">
              <a:spcBef>
                <a:spcPts val="5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Not good for long texts, complex layouts</a:t>
            </a:r>
          </a:p>
          <a:p>
            <a:pPr marL="914400" lvl="0" indent="-381000">
              <a:spcBef>
                <a:spcPts val="5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Do not nest multiple scrolling views</a:t>
            </a:r>
          </a:p>
          <a:p>
            <a:pPr marL="914400" lvl="0" indent="-381000">
              <a:spcBef>
                <a:spcPts val="5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Use</a:t>
            </a:r>
            <a:r>
              <a:rPr lang="en-US" dirty="0"/>
              <a:t> </a:t>
            </a: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HorizontalScrollView</a:t>
            </a:r>
            <a:r>
              <a:rPr lang="en-US" dirty="0">
                <a:solidFill>
                  <a:schemeClr val="dk1"/>
                </a:solidFill>
              </a:rPr>
              <a:t> for horizontal scrolling</a:t>
            </a:r>
          </a:p>
          <a:p>
            <a:pPr marL="914400" lvl="0" indent="-381000">
              <a:spcBef>
                <a:spcPts val="50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Use a</a:t>
            </a:r>
            <a:r>
              <a:rPr lang="en-US" dirty="0"/>
              <a:t>  </a:t>
            </a: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</a:t>
            </a:r>
            <a:r>
              <a:rPr lang="en-US" dirty="0"/>
              <a:t> </a:t>
            </a:r>
            <a:r>
              <a:rPr lang="en-US" dirty="0">
                <a:solidFill>
                  <a:schemeClr val="dk1"/>
                </a:solidFill>
              </a:rPr>
              <a:t>for lists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ScrollView layout with one TextView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1219200"/>
            <a:ext cx="6324600" cy="320040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lang="en-MY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android:layout_width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android:layout_height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android:layout_below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="@id/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article_subheading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MY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MY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lang="en-MY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android:layout_width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android:layout_height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lang="en-MY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MY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MY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MY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Google Shape;367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7200" y="3618839"/>
            <a:ext cx="4286250" cy="3249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05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ScrollView layout with a view group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09"/>
            <a:ext cx="5486400" cy="373380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MY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endParaRPr lang="en-MY"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android:layout_width</a:t>
            </a: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android:layout_height</a:t>
            </a: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android:orientation</a:t>
            </a: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="vertical"&gt;</a:t>
            </a:r>
          </a:p>
          <a:p>
            <a:pPr marL="0" lvl="0" indent="0">
              <a:spcBef>
                <a:spcPts val="0"/>
              </a:spcBef>
              <a:buNone/>
            </a:pPr>
            <a:endParaRPr lang="en-MY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lang="en-MY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="@+id/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article_subheading</a:t>
            </a: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</a:p>
          <a:p>
            <a:pPr marL="0" lvl="0" indent="0">
              <a:spcBef>
                <a:spcPts val="0"/>
              </a:spcBef>
              <a:buNone/>
            </a:pPr>
            <a:endParaRPr lang="en-MY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lang="en-MY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="@+id/article" ... /&gt;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</a:t>
            </a:r>
            <a:r>
              <a:rPr lang="en-MY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-MY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MY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-MY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indent="0">
              <a:buNone/>
            </a:pPr>
            <a:endParaRPr lang="en-MY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Google Shape;376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43400" y="3483810"/>
            <a:ext cx="4343400" cy="3255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0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Text and scrolling views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Font typeface="Consolas"/>
              <a:buChar char="●"/>
            </a:pP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lang="en-MY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Bef>
                <a:spcPts val="1000"/>
              </a:spcBef>
              <a:buSzPts val="2400"/>
              <a:buFont typeface="Consolas"/>
              <a:buChar char="●"/>
            </a:pP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lang="en-MY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ScrollView with image and button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308" y="1676400"/>
            <a:ext cx="7887383" cy="36274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Users expect to interact with apps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</a:rPr>
              <a:t>Tapping or clicking, typing, using gestures, and talking</a:t>
            </a:r>
          </a:p>
          <a:p>
            <a:pPr marL="457200" lvl="0" indent="-381000">
              <a:spcBef>
                <a:spcPts val="100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</a:rPr>
              <a:t>Buttons perform actions</a:t>
            </a:r>
          </a:p>
          <a:p>
            <a:pPr marL="457200" lvl="0" indent="-381000">
              <a:spcBef>
                <a:spcPts val="100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</a:rPr>
              <a:t>Other UI elements enable data input and navigation</a:t>
            </a:r>
            <a:endParaRPr lang="en-US" sz="2000" dirty="0">
              <a:solidFill>
                <a:srgbClr val="4CAF50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1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User interaction design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Important to be obvious, easy, and consistent: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Think about how users will use your app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Minimize steps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Use UI elements that are easy to access, understand, use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Follow Android best practices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Meet user's expectations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3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Button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8229600" cy="3581400"/>
          </a:xfrm>
        </p:spPr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View that responds to tapping (clicking) or pressing</a:t>
            </a:r>
          </a:p>
          <a:p>
            <a:pPr marL="457200" lvl="0" indent="-381000">
              <a:spcBef>
                <a:spcPts val="100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Usually text or visuals indicate what will happen when tapped</a:t>
            </a:r>
          </a:p>
          <a:p>
            <a:pPr marL="457200" lvl="0" indent="-381000">
              <a:spcBef>
                <a:spcPts val="100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State: normal, focused, disabled, pressed, on/off</a:t>
            </a:r>
            <a:endParaRPr lang="en-US" dirty="0">
              <a:solidFill>
                <a:srgbClr val="333333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Google Shape;26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6600" y="5410201"/>
            <a:ext cx="3124200" cy="609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46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Button image assets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4114800" cy="4495800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400" dirty="0"/>
              <a:t>Right-click app/res/</a:t>
            </a:r>
            <a:r>
              <a:rPr lang="en-US" sz="2400" dirty="0" err="1"/>
              <a:t>drawable</a:t>
            </a:r>
            <a:endParaRPr lang="en-US" sz="2400" dirty="0"/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400" dirty="0"/>
              <a:t>Choose </a:t>
            </a:r>
            <a:r>
              <a:rPr lang="en-US" sz="2400" b="1" dirty="0"/>
              <a:t>New &gt; Image Asset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400" dirty="0"/>
              <a:t>Choose </a:t>
            </a:r>
            <a:r>
              <a:rPr lang="en-US" sz="2400" b="1" dirty="0"/>
              <a:t>Action Bar and Tab Items</a:t>
            </a:r>
            <a:r>
              <a:rPr lang="en-US" sz="2400" dirty="0"/>
              <a:t> from drop down menu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400" dirty="0"/>
              <a:t>Click the </a:t>
            </a:r>
            <a:r>
              <a:rPr lang="en-US" sz="2400" b="1" dirty="0"/>
              <a:t>Clipart:</a:t>
            </a:r>
            <a:r>
              <a:rPr lang="en-US" sz="2400" dirty="0"/>
              <a:t> image </a:t>
            </a:r>
            <a:br>
              <a:rPr lang="en-US" sz="2400" dirty="0"/>
            </a:br>
            <a:r>
              <a:rPr lang="en-US" sz="2400" dirty="0"/>
              <a:t>(the Android logo)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Google Shape;26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53000" y="1600200"/>
            <a:ext cx="398145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Responding to button taps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ts val="2400"/>
              <a:buChar char="●"/>
            </a:pPr>
            <a:r>
              <a:rPr lang="en-US" i="1" dirty="0"/>
              <a:t>In your code</a:t>
            </a:r>
            <a:r>
              <a:rPr lang="en-US" dirty="0"/>
              <a:t>: Use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-US" dirty="0"/>
              <a:t> event listener.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ts val="2400"/>
              <a:buChar char="●"/>
            </a:pPr>
            <a:r>
              <a:rPr lang="en-US" i="1" dirty="0"/>
              <a:t>In XML</a:t>
            </a:r>
            <a:r>
              <a:rPr lang="en-US" dirty="0"/>
              <a:t>: use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-US" dirty="0"/>
              <a:t> attribute in the XML layout: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19600"/>
            <a:ext cx="7772400" cy="184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Setting listener with onClick callback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2200"/>
            <a:ext cx="8229600" cy="26556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6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Clickable Image: ImageView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ts val="2400"/>
              <a:buChar char="●"/>
            </a:pPr>
            <a:r>
              <a:rPr lang="en-US" sz="2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 with </a:t>
            </a:r>
            <a:r>
              <a:rPr lang="en-US" sz="2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 attribute</a:t>
            </a:r>
          </a:p>
          <a:p>
            <a:pPr marL="457200" lvl="0" indent="-381000">
              <a:spcBef>
                <a:spcPts val="1000"/>
              </a:spcBef>
              <a:buClr>
                <a:srgbClr val="333333"/>
              </a:buClr>
              <a:buSzPts val="2400"/>
              <a:buChar char="●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Image for </a:t>
            </a:r>
            <a:r>
              <a:rPr lang="en-US" sz="2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 in </a:t>
            </a:r>
            <a:r>
              <a:rPr lang="en-US" sz="28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app&gt;</a:t>
            </a:r>
            <a:r>
              <a:rPr lang="en-US" sz="2800" b="1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8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&gt;main&gt;res&gt;</a:t>
            </a:r>
            <a:r>
              <a:rPr lang="en-US" sz="2800" b="1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drawable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 folder in project</a:t>
            </a:r>
            <a:endParaRPr lang="en-US" sz="2800" dirty="0">
              <a:solidFill>
                <a:srgbClr val="333333"/>
              </a:solidFill>
            </a:endParaRP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Google Shape;301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5675" y="3810000"/>
            <a:ext cx="291465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938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Responding to ImageView taps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8229600" cy="2514600"/>
          </a:xfrm>
        </p:spPr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ts val="2400"/>
              <a:buChar char="●"/>
            </a:pPr>
            <a:r>
              <a:rPr lang="en-US" i="1" dirty="0"/>
              <a:t>In your code</a:t>
            </a:r>
            <a:r>
              <a:rPr lang="en-US" dirty="0"/>
              <a:t>: Use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-US" dirty="0"/>
              <a:t> event listener.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ts val="2400"/>
              <a:buChar char="●"/>
            </a:pPr>
            <a:r>
              <a:rPr lang="en-US" i="1" dirty="0"/>
              <a:t>In XML</a:t>
            </a:r>
            <a:r>
              <a:rPr lang="en-US" dirty="0"/>
              <a:t>: use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-US" dirty="0"/>
              <a:t> attribute in the XML layout: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60" y="4495800"/>
            <a:ext cx="7811267" cy="16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47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Floating Action Buttons (FAB)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88" y="1501588"/>
            <a:ext cx="4540624" cy="4525963"/>
          </a:xfrm>
        </p:spPr>
        <p:txBody>
          <a:bodyPr>
            <a:normAutofit lnSpcReduction="10000"/>
          </a:bodyPr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Raised, circular, floats above layout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Primary or "promoted" action for a screen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One per </a:t>
            </a:r>
            <a:r>
              <a:rPr lang="en-US" dirty="0" smtClean="0"/>
              <a:t>screen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</a:t>
            </a:r>
            <a:r>
              <a:rPr lang="en-US" sz="2400" dirty="0"/>
              <a:t>example: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400" b="1" dirty="0" smtClean="0"/>
              <a:t>    1 Add </a:t>
            </a:r>
            <a:r>
              <a:rPr lang="en-US" sz="2400" b="1" dirty="0"/>
              <a:t>Contact</a:t>
            </a:r>
            <a:r>
              <a:rPr lang="en-US" sz="2400" dirty="0"/>
              <a:t> button in </a:t>
            </a:r>
            <a:r>
              <a:rPr lang="en-US" sz="2400" dirty="0" smtClean="0"/>
              <a:t>Contacts app     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Google Shape;3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825" y="1524000"/>
            <a:ext cx="3476625" cy="4648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5925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TextView for text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TextView</a:t>
            </a:r>
            <a:r>
              <a:rPr lang="en-US" dirty="0"/>
              <a:t> is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dirty="0"/>
              <a:t> subclass for single and multi-line text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-US" dirty="0"/>
              <a:t> is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US" dirty="0"/>
              <a:t> subclass with editable text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Controlled with layout attributes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Set text: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Statically from string resource in XML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Dynamically from Java code and any source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7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Using FABs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Start with Basic Activity template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Layout: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45" y="3200400"/>
            <a:ext cx="8024555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9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FAB size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MY" dirty="0"/>
              <a:t>56 x 56 </a:t>
            </a:r>
            <a:r>
              <a:rPr lang="en-MY" dirty="0" err="1"/>
              <a:t>dp</a:t>
            </a:r>
            <a:r>
              <a:rPr lang="en-MY" dirty="0"/>
              <a:t> by default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dirty="0"/>
              <a:t>Set mini size (30 x 40 </a:t>
            </a:r>
            <a:r>
              <a:rPr lang="en-MY" dirty="0" err="1"/>
              <a:t>dp</a:t>
            </a:r>
            <a:r>
              <a:rPr lang="en-MY" dirty="0"/>
              <a:t>) with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app:fabSize</a:t>
            </a:r>
            <a:r>
              <a:rPr lang="en-MY" dirty="0"/>
              <a:t> attribute:</a:t>
            </a:r>
          </a:p>
          <a:p>
            <a:pPr marL="1371600" lvl="1" indent="-355600">
              <a:spcBef>
                <a:spcPts val="1000"/>
              </a:spcBef>
              <a:buSzPts val="2000"/>
              <a:buFont typeface="Consolas"/>
              <a:buChar char="○"/>
            </a:pP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app:fabSize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="mini"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dirty="0"/>
              <a:t>Set to 56 x 56 </a:t>
            </a:r>
            <a:r>
              <a:rPr lang="en-MY" dirty="0" err="1"/>
              <a:t>dp</a:t>
            </a:r>
            <a:r>
              <a:rPr lang="en-MY" dirty="0"/>
              <a:t> (default): </a:t>
            </a:r>
          </a:p>
          <a:p>
            <a:pPr marL="1371600" lvl="1" indent="-355600">
              <a:spcBef>
                <a:spcPts val="1000"/>
              </a:spcBef>
              <a:buSzPts val="2000"/>
              <a:buFont typeface="Consolas"/>
              <a:buChar char="○"/>
            </a:pP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app:fabSize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="normal"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Snackbar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642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boto"/>
              </a:rPr>
              <a:t>A </a:t>
            </a:r>
            <a:r>
              <a:rPr lang="en-US" sz="2800" dirty="0" err="1" smtClean="0">
                <a:latin typeface="Roboto"/>
              </a:rPr>
              <a:t>snackbar</a:t>
            </a:r>
            <a:r>
              <a:rPr lang="en-US" sz="2800" dirty="0" smtClean="0">
                <a:latin typeface="Roboto"/>
              </a:rPr>
              <a:t> is like a toast except that you can interact with it. </a:t>
            </a:r>
          </a:p>
          <a:p>
            <a:r>
              <a:rPr lang="en-US" sz="2800" dirty="0" smtClean="0">
                <a:latin typeface="Roboto"/>
              </a:rPr>
              <a:t>It’s a short message that appears at the bottom of the screen that’s used to give the user information about an operation.</a:t>
            </a:r>
          </a:p>
          <a:p>
            <a:r>
              <a:rPr lang="en-US" sz="2800" dirty="0" smtClean="0">
                <a:latin typeface="Roboto"/>
              </a:rPr>
              <a:t>Unlike with a toast, you can add actions to a </a:t>
            </a:r>
            <a:r>
              <a:rPr lang="en-US" sz="2800" dirty="0" err="1" smtClean="0">
                <a:latin typeface="Roboto"/>
              </a:rPr>
              <a:t>snackbar</a:t>
            </a:r>
            <a:r>
              <a:rPr lang="en-US" sz="2800" dirty="0" smtClean="0">
                <a:latin typeface="Roboto"/>
              </a:rPr>
              <a:t>, such as an action to undo an operation. </a:t>
            </a:r>
            <a:br>
              <a:rPr lang="en-US" sz="2800" dirty="0" smtClean="0">
                <a:latin typeface="Roboto"/>
              </a:rPr>
            </a:br>
            <a:endParaRPr lang="en-MY" sz="2800" dirty="0"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511619"/>
            <a:ext cx="4457295" cy="22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How to create a </a:t>
            </a:r>
            <a:r>
              <a:rPr lang="en-MY" dirty="0" err="1" smtClean="0"/>
              <a:t>Snackbar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 err="1"/>
              <a:t>snackbar</a:t>
            </a:r>
            <a:r>
              <a:rPr lang="en-US" dirty="0"/>
              <a:t>, you call the </a:t>
            </a:r>
            <a:r>
              <a:rPr lang="en-US" b="1" dirty="0" err="1"/>
              <a:t>Snackbar.make</a:t>
            </a:r>
            <a:r>
              <a:rPr lang="en-US" b="1" dirty="0"/>
              <a:t>() </a:t>
            </a:r>
            <a:r>
              <a:rPr lang="en-US" dirty="0" smtClean="0"/>
              <a:t>method.</a:t>
            </a:r>
          </a:p>
          <a:p>
            <a:r>
              <a:rPr lang="en-US" dirty="0"/>
              <a:t>This method takes three parameters: the View you want to hold </a:t>
            </a:r>
            <a:r>
              <a:rPr lang="en-US" dirty="0" smtClean="0"/>
              <a:t>the </a:t>
            </a:r>
            <a:r>
              <a:rPr lang="en-US" dirty="0" err="1" smtClean="0"/>
              <a:t>snackbar</a:t>
            </a:r>
            <a:r>
              <a:rPr lang="en-US" dirty="0"/>
              <a:t>, the text you want to display, and an </a:t>
            </a:r>
            <a:r>
              <a:rPr lang="en-US" dirty="0" err="1"/>
              <a:t>int</a:t>
            </a:r>
            <a:r>
              <a:rPr lang="en-US" dirty="0"/>
              <a:t> duration.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47244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err="1">
                <a:solidFill>
                  <a:srgbClr val="242021"/>
                </a:solidFill>
                <a:latin typeface="Roboto"/>
              </a:rPr>
              <a:t>CharSequence</a:t>
            </a:r>
            <a:r>
              <a:rPr lang="en-MY" dirty="0">
                <a:solidFill>
                  <a:srgbClr val="242021"/>
                </a:solidFill>
                <a:latin typeface="Roboto"/>
              </a:rPr>
              <a:t> text = "Hello, I'm a </a:t>
            </a:r>
            <a:r>
              <a:rPr lang="en-MY" dirty="0" err="1">
                <a:solidFill>
                  <a:srgbClr val="242021"/>
                </a:solidFill>
                <a:latin typeface="Roboto"/>
              </a:rPr>
              <a:t>Snackbar</a:t>
            </a:r>
            <a:r>
              <a:rPr lang="en-MY" dirty="0">
                <a:solidFill>
                  <a:srgbClr val="242021"/>
                </a:solidFill>
                <a:latin typeface="Roboto"/>
              </a:rPr>
              <a:t>!";</a:t>
            </a:r>
            <a:br>
              <a:rPr lang="en-MY" dirty="0">
                <a:solidFill>
                  <a:srgbClr val="242021"/>
                </a:solidFill>
                <a:latin typeface="Roboto"/>
              </a:rPr>
            </a:br>
            <a:r>
              <a:rPr lang="en-MY" dirty="0" err="1">
                <a:solidFill>
                  <a:srgbClr val="242021"/>
                </a:solidFill>
                <a:latin typeface="Roboto"/>
              </a:rPr>
              <a:t>int</a:t>
            </a:r>
            <a:r>
              <a:rPr lang="en-MY" dirty="0">
                <a:solidFill>
                  <a:srgbClr val="242021"/>
                </a:solidFill>
                <a:latin typeface="Roboto"/>
              </a:rPr>
              <a:t> duration = </a:t>
            </a:r>
            <a:r>
              <a:rPr lang="en-MY" dirty="0" err="1">
                <a:solidFill>
                  <a:srgbClr val="242021"/>
                </a:solidFill>
                <a:latin typeface="Roboto"/>
              </a:rPr>
              <a:t>Snackbar.LENGTH_SHORT</a:t>
            </a:r>
            <a:r>
              <a:rPr lang="en-MY" dirty="0">
                <a:solidFill>
                  <a:srgbClr val="242021"/>
                </a:solidFill>
                <a:latin typeface="Roboto"/>
              </a:rPr>
              <a:t>;</a:t>
            </a:r>
            <a:br>
              <a:rPr lang="en-MY" dirty="0">
                <a:solidFill>
                  <a:srgbClr val="242021"/>
                </a:solidFill>
                <a:latin typeface="Roboto"/>
              </a:rPr>
            </a:br>
            <a:r>
              <a:rPr lang="en-MY" dirty="0" err="1">
                <a:solidFill>
                  <a:srgbClr val="242021"/>
                </a:solidFill>
                <a:latin typeface="Roboto"/>
              </a:rPr>
              <a:t>Snackbar</a:t>
            </a:r>
            <a:r>
              <a:rPr lang="en-MY" dirty="0">
                <a:solidFill>
                  <a:srgbClr val="242021"/>
                </a:solidFill>
                <a:latin typeface="Roboto"/>
              </a:rPr>
              <a:t> </a:t>
            </a:r>
            <a:r>
              <a:rPr lang="en-MY" dirty="0" err="1">
                <a:solidFill>
                  <a:srgbClr val="242021"/>
                </a:solidFill>
                <a:latin typeface="Roboto"/>
              </a:rPr>
              <a:t>snackbar</a:t>
            </a:r>
            <a:r>
              <a:rPr lang="en-MY" dirty="0">
                <a:solidFill>
                  <a:srgbClr val="242021"/>
                </a:solidFill>
                <a:latin typeface="Roboto"/>
              </a:rPr>
              <a:t> = </a:t>
            </a:r>
            <a:r>
              <a:rPr lang="en-MY" dirty="0" err="1">
                <a:solidFill>
                  <a:srgbClr val="242021"/>
                </a:solidFill>
                <a:latin typeface="Roboto"/>
              </a:rPr>
              <a:t>Snackbar.make</a:t>
            </a:r>
            <a:r>
              <a:rPr lang="en-MY" dirty="0">
                <a:solidFill>
                  <a:srgbClr val="242021"/>
                </a:solidFill>
                <a:latin typeface="Roboto"/>
              </a:rPr>
              <a:t>(</a:t>
            </a:r>
            <a:r>
              <a:rPr lang="en-MY" dirty="0" err="1">
                <a:solidFill>
                  <a:srgbClr val="242021"/>
                </a:solidFill>
                <a:latin typeface="Roboto"/>
              </a:rPr>
              <a:t>findViewById</a:t>
            </a:r>
            <a:r>
              <a:rPr lang="en-MY" dirty="0">
                <a:solidFill>
                  <a:srgbClr val="242021"/>
                </a:solidFill>
                <a:latin typeface="Roboto"/>
              </a:rPr>
              <a:t>(</a:t>
            </a:r>
            <a:r>
              <a:rPr lang="en-MY" dirty="0" err="1">
                <a:solidFill>
                  <a:srgbClr val="242021"/>
                </a:solidFill>
                <a:latin typeface="Roboto"/>
              </a:rPr>
              <a:t>R.id.coordinator</a:t>
            </a:r>
            <a:r>
              <a:rPr lang="en-MY" dirty="0">
                <a:solidFill>
                  <a:srgbClr val="242021"/>
                </a:solidFill>
                <a:latin typeface="Roboto"/>
              </a:rPr>
              <a:t>, text, duration);</a:t>
            </a:r>
            <a:r>
              <a:rPr lang="en-MY" dirty="0">
                <a:latin typeface="Roboto"/>
              </a:rPr>
              <a:t> </a:t>
            </a:r>
            <a:br>
              <a:rPr lang="en-MY" dirty="0">
                <a:latin typeface="Roboto"/>
              </a:rPr>
            </a:br>
            <a:endParaRPr lang="en-MY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16142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to </a:t>
            </a:r>
            <a:r>
              <a:rPr lang="en-MY" dirty="0" smtClean="0"/>
              <a:t>response with </a:t>
            </a:r>
            <a:r>
              <a:rPr lang="en-MY" dirty="0" err="1"/>
              <a:t>Snackbar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an action to the </a:t>
            </a:r>
            <a:r>
              <a:rPr lang="en-US" dirty="0" err="1"/>
              <a:t>snackbar</a:t>
            </a:r>
            <a:r>
              <a:rPr lang="en-US" dirty="0"/>
              <a:t> by calling its </a:t>
            </a:r>
            <a:r>
              <a:rPr lang="en-US" b="1" dirty="0" err="1"/>
              <a:t>setAction</a:t>
            </a:r>
            <a:r>
              <a:rPr lang="en-US" dirty="0" smtClean="0"/>
              <a:t>() method</a:t>
            </a:r>
            <a:r>
              <a:rPr lang="en-US" dirty="0"/>
              <a:t>. </a:t>
            </a:r>
            <a:br>
              <a:rPr lang="en-US" dirty="0"/>
            </a:b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7" y="3962400"/>
            <a:ext cx="775546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223026"/>
            <a:ext cx="2720576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94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to response with </a:t>
            </a:r>
            <a:r>
              <a:rPr lang="en-MY" dirty="0" err="1"/>
              <a:t>Snackbar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finished creating the </a:t>
            </a:r>
            <a:r>
              <a:rPr lang="en-US" dirty="0" err="1"/>
              <a:t>snackbar</a:t>
            </a:r>
            <a:r>
              <a:rPr lang="en-US" dirty="0"/>
              <a:t>, you display it using </a:t>
            </a:r>
            <a:r>
              <a:rPr lang="en-US" dirty="0" smtClean="0"/>
              <a:t>its </a:t>
            </a:r>
            <a:r>
              <a:rPr lang="en-US" b="1" dirty="0" smtClean="0"/>
              <a:t>show</a:t>
            </a:r>
            <a:r>
              <a:rPr lang="en-US" dirty="0"/>
              <a:t>() method: </a:t>
            </a:r>
            <a:br>
              <a:rPr lang="en-US" dirty="0"/>
            </a:b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56270"/>
            <a:ext cx="409989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7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 More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US" dirty="0"/>
              <a:t>Developer Documentation:</a:t>
            </a:r>
          </a:p>
          <a:p>
            <a:pPr marL="457200" lvl="0" indent="-381000">
              <a:spcBef>
                <a:spcPts val="0"/>
              </a:spcBef>
              <a:buSzPts val="2400"/>
              <a:buFont typeface="Consolas"/>
              <a:buChar char="●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TextView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Bef>
                <a:spcPts val="0"/>
              </a:spcBef>
              <a:buSzPts val="2400"/>
              <a:buFont typeface="Consolas"/>
              <a:buChar char="●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HorizontalScrollView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String </a:t>
            </a:r>
            <a:r>
              <a:rPr lang="en-US" u="sng" dirty="0" smtClean="0">
                <a:solidFill>
                  <a:schemeClr val="hlink"/>
                </a:solidFill>
                <a:hlinkClick r:id="rId5"/>
              </a:rPr>
              <a:t>Resources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MY" u="sng" dirty="0">
                <a:solidFill>
                  <a:schemeClr val="hlink"/>
                </a:solidFill>
                <a:hlinkClick r:id="rId6"/>
              </a:rPr>
              <a:t>Input Controls</a:t>
            </a:r>
            <a:endParaRPr lang="en-MY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MY" u="sng" dirty="0" err="1">
                <a:solidFill>
                  <a:schemeClr val="hlink"/>
                </a:solidFill>
                <a:hlinkClick r:id="rId7"/>
              </a:rPr>
              <a:t>Drawable</a:t>
            </a:r>
            <a:r>
              <a:rPr lang="en-MY" u="sng" dirty="0">
                <a:solidFill>
                  <a:schemeClr val="hlink"/>
                </a:solidFill>
                <a:hlinkClick r:id="rId7"/>
              </a:rPr>
              <a:t> Resources</a:t>
            </a:r>
            <a:endParaRPr lang="en-MY" dirty="0"/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MY" u="sng" dirty="0">
                <a:solidFill>
                  <a:schemeClr val="hlink"/>
                </a:solidFill>
                <a:hlinkClick r:id="rId8"/>
              </a:rPr>
              <a:t>Buttons</a:t>
            </a:r>
            <a:endParaRPr lang="en-MY" dirty="0"/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-US" dirty="0" smtClean="0"/>
              <a:t>Other</a:t>
            </a:r>
            <a:r>
              <a:rPr lang="en-US" dirty="0"/>
              <a:t>: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Android Developers Blog: </a:t>
            </a:r>
            <a:r>
              <a:rPr lang="en-US" u="sng" dirty="0" err="1">
                <a:solidFill>
                  <a:schemeClr val="hlink"/>
                </a:solidFill>
                <a:hlinkClick r:id="rId9"/>
              </a:rPr>
              <a:t>Linkify</a:t>
            </a:r>
            <a:r>
              <a:rPr lang="en-US" u="sng" dirty="0">
                <a:solidFill>
                  <a:schemeClr val="hlink"/>
                </a:solidFill>
                <a:hlinkClick r:id="rId9"/>
              </a:rPr>
              <a:t> your Text!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 err="1"/>
              <a:t>Codepath</a:t>
            </a:r>
            <a:r>
              <a:rPr lang="en-US" dirty="0"/>
              <a:t>: </a:t>
            </a:r>
            <a:r>
              <a:rPr lang="en-US" u="sng" dirty="0">
                <a:solidFill>
                  <a:schemeClr val="hlink"/>
                </a:solidFill>
                <a:hlinkClick r:id="rId10"/>
              </a:rPr>
              <a:t>Working with a </a:t>
            </a:r>
            <a:r>
              <a:rPr lang="en-US" u="sng" dirty="0" err="1">
                <a:solidFill>
                  <a:schemeClr val="hlink"/>
                </a:solidFill>
                <a:hlinkClick r:id="rId10"/>
              </a:rPr>
              <a:t>TextView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5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Creating TextView in XML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="@+id/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android:layout_width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android:layout_height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android:text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="@string/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my_story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"/&gt;</a:t>
            </a:r>
          </a:p>
          <a:p>
            <a:pPr marL="0" indent="0">
              <a:buNone/>
            </a:pPr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Common TextView attributes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-MY" sz="2200" u="sng" dirty="0" err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android:</a:t>
            </a:r>
            <a:r>
              <a:rPr lang="en-MY" sz="2200" b="1" u="sng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text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MY" sz="2200" u="sng" dirty="0" err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android:</a:t>
            </a:r>
            <a:r>
              <a:rPr lang="en-MY" sz="2200" b="1" u="sng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textColor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-MY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text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MY" sz="2200" u="sng" dirty="0" err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android:</a:t>
            </a:r>
            <a:r>
              <a:rPr lang="en-MY" sz="2200" b="1" u="sng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textAppearance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MY" sz="2200" u="sng" dirty="0" err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android:</a:t>
            </a:r>
            <a:r>
              <a:rPr lang="en-MY" sz="2200" b="1" u="sng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textSize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-MY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 lang="en-MY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MY" sz="2200" u="sng" dirty="0" err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android:</a:t>
            </a:r>
            <a:r>
              <a:rPr lang="en-MY" sz="2200" b="1" u="sng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textStyle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MY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-MY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MY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 lang="en-MY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MY" sz="2200" u="sng" dirty="0" err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android:</a:t>
            </a:r>
            <a:r>
              <a:rPr lang="en-MY" sz="2200" b="1" u="sng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typeface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MY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 lang="en-MY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MY" sz="2200" u="sng" dirty="0" err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android:</a:t>
            </a:r>
            <a:r>
              <a:rPr lang="en-MY" sz="2200" b="1" u="sng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lineSpacingExtra</a:t>
            </a:r>
            <a:r>
              <a:rPr lang="en-MY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-MY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 lang="en-MY"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MY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Formatting text in string resource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Use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-US" dirty="0"/>
              <a:t> and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/>
              <a:t> HTML tags for bold and italics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All other HTML tags are ignored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String resources: one unbroken line = one paragraph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dirty="0"/>
              <a:t> starts a new a line or paragraph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Escape apostrophes and quotes with backslash (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-US" dirty="0"/>
              <a:t>,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-US" dirty="0"/>
              <a:t>)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Escape any non-ASCII characters with backslash (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dirty="0"/>
              <a:t>)</a:t>
            </a:r>
            <a:endParaRPr lang="en-US" dirty="0">
              <a:solidFill>
                <a:schemeClr val="dk1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Formatting text in string resource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930" y="1905000"/>
            <a:ext cx="7861670" cy="304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Formatting text in string resource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Roboto"/>
              </a:rPr>
              <a:t>You can also add three HTML-style attributes to string resources.</a:t>
            </a:r>
          </a:p>
          <a:p>
            <a:endParaRPr lang="en-MY" sz="2800" dirty="0"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4290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Roboto"/>
              </a:rPr>
              <a:t>For example:</a:t>
            </a:r>
          </a:p>
          <a:p>
            <a:pPr lvl="1">
              <a:defRPr/>
            </a:pPr>
            <a:endParaRPr lang="en-US" sz="2400" dirty="0" smtClean="0">
              <a:latin typeface="Roboto"/>
              <a:cs typeface="Courier New" pitchFamily="49" charset="0"/>
            </a:endParaRPr>
          </a:p>
          <a:p>
            <a:pPr lvl="1">
              <a:defRPr/>
            </a:pPr>
            <a:r>
              <a:rPr lang="en-US" sz="2400" b="1" dirty="0" smtClean="0">
                <a:latin typeface="Roboto"/>
                <a:cs typeface="Courier New" pitchFamily="49" charset="0"/>
              </a:rPr>
              <a:t>&lt;</a:t>
            </a:r>
            <a:r>
              <a:rPr lang="en-US" sz="2400" b="1" dirty="0">
                <a:latin typeface="Roboto"/>
                <a:cs typeface="Courier New" pitchFamily="49" charset="0"/>
              </a:rPr>
              <a:t>string name="txt"&gt;</a:t>
            </a:r>
          </a:p>
          <a:p>
            <a:pPr lvl="2">
              <a:defRPr/>
            </a:pPr>
            <a:r>
              <a:rPr lang="en-US" sz="2400" b="1" dirty="0">
                <a:latin typeface="Roboto"/>
                <a:cs typeface="Courier New" pitchFamily="49" charset="0"/>
              </a:rPr>
              <a:t>&lt;b&gt;Bold&lt;/b&gt;,&lt;</a:t>
            </a:r>
            <a:r>
              <a:rPr lang="en-US" sz="2400" b="1" dirty="0" err="1">
                <a:latin typeface="Roboto"/>
                <a:cs typeface="Courier New" pitchFamily="49" charset="0"/>
              </a:rPr>
              <a:t>i</a:t>
            </a:r>
            <a:r>
              <a:rPr lang="en-US" sz="2400" b="1" dirty="0">
                <a:latin typeface="Roboto"/>
                <a:cs typeface="Courier New" pitchFamily="49" charset="0"/>
              </a:rPr>
              <a:t>&gt;Italic&lt;/</a:t>
            </a:r>
            <a:r>
              <a:rPr lang="en-US" sz="2400" b="1" dirty="0" err="1">
                <a:latin typeface="Roboto"/>
                <a:cs typeface="Courier New" pitchFamily="49" charset="0"/>
              </a:rPr>
              <a:t>i</a:t>
            </a:r>
            <a:r>
              <a:rPr lang="en-US" sz="2400" b="1" dirty="0">
                <a:latin typeface="Roboto"/>
                <a:cs typeface="Courier New" pitchFamily="49" charset="0"/>
              </a:rPr>
              <a:t>&gt;,&lt;u&gt;Line&lt;/u&gt;</a:t>
            </a:r>
          </a:p>
          <a:p>
            <a:pPr lvl="1">
              <a:defRPr/>
            </a:pPr>
            <a:r>
              <a:rPr lang="en-US" sz="2400" b="1" dirty="0">
                <a:latin typeface="Roboto"/>
                <a:cs typeface="Courier New" pitchFamily="49" charset="0"/>
              </a:rPr>
              <a:t>&lt;/string&gt;</a:t>
            </a:r>
          </a:p>
        </p:txBody>
      </p:sp>
    </p:spTree>
    <p:extLst>
      <p:ext uri="{BB962C8B-B14F-4D97-AF65-F5344CB8AC3E}">
        <p14:creationId xmlns:p14="http://schemas.microsoft.com/office/powerpoint/2010/main" val="409322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Formatting text in string resource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Roboto"/>
              </a:rPr>
              <a:t>You can create format strings, but you need to escape all bold, italic, and underlining tags</a:t>
            </a:r>
            <a:r>
              <a:rPr lang="en-US" sz="2800" dirty="0" smtClean="0">
                <a:latin typeface="Roboto"/>
              </a:rPr>
              <a:t>.</a:t>
            </a:r>
          </a:p>
          <a:p>
            <a:endParaRPr lang="en-US" sz="2800" dirty="0">
              <a:latin typeface="Roboto"/>
            </a:endParaRPr>
          </a:p>
          <a:p>
            <a:pPr marL="0" indent="0">
              <a:buNone/>
              <a:defRPr/>
            </a:pPr>
            <a:r>
              <a:rPr lang="en-US" sz="2800" dirty="0" smtClean="0">
                <a:latin typeface="Roboto"/>
              </a:rPr>
              <a:t>    </a:t>
            </a:r>
            <a:r>
              <a:rPr lang="en-US" sz="2400" dirty="0" smtClean="0">
                <a:latin typeface="Roboto"/>
              </a:rPr>
              <a:t>For </a:t>
            </a:r>
            <a:r>
              <a:rPr lang="en-US" sz="2400" dirty="0">
                <a:latin typeface="Roboto"/>
              </a:rPr>
              <a:t>example, this text shows a score and the  </a:t>
            </a:r>
            <a:r>
              <a:rPr lang="en-US" sz="2400" dirty="0" smtClean="0">
                <a:latin typeface="Roboto"/>
              </a:rPr>
              <a:t> 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Roboto"/>
              </a:rPr>
              <a:t> </a:t>
            </a:r>
            <a:r>
              <a:rPr lang="en-US" sz="2400" dirty="0" smtClean="0">
                <a:latin typeface="Roboto"/>
              </a:rPr>
              <a:t>   “</a:t>
            </a:r>
            <a:r>
              <a:rPr lang="en-US" sz="2400" dirty="0">
                <a:latin typeface="Roboto"/>
              </a:rPr>
              <a:t>win” or “lose” string:</a:t>
            </a:r>
          </a:p>
          <a:p>
            <a:pPr marL="838200" lvl="2" indent="0">
              <a:buFontTx/>
              <a:buNone/>
              <a:defRPr/>
            </a:pPr>
            <a:endParaRPr lang="en-US" dirty="0" smtClean="0">
              <a:latin typeface="Roboto"/>
              <a:cs typeface="Courier New" pitchFamily="49" charset="0"/>
            </a:endParaRPr>
          </a:p>
          <a:p>
            <a:pPr marL="838200" lvl="2" indent="0">
              <a:buFontTx/>
              <a:buNone/>
              <a:defRPr/>
            </a:pPr>
            <a:r>
              <a:rPr lang="en-US" b="1" dirty="0" smtClean="0">
                <a:latin typeface="Roboto"/>
                <a:cs typeface="Courier New" pitchFamily="49" charset="0"/>
              </a:rPr>
              <a:t>&lt;</a:t>
            </a:r>
            <a:r>
              <a:rPr lang="en-US" b="1" dirty="0">
                <a:latin typeface="Roboto"/>
                <a:cs typeface="Courier New" pitchFamily="49" charset="0"/>
              </a:rPr>
              <a:t>string name="</a:t>
            </a:r>
            <a:r>
              <a:rPr lang="en-US" b="1" dirty="0" err="1">
                <a:latin typeface="Roboto"/>
                <a:cs typeface="Courier New" pitchFamily="49" charset="0"/>
              </a:rPr>
              <a:t>winLose</a:t>
            </a:r>
            <a:r>
              <a:rPr lang="en-US" b="1" dirty="0">
                <a:latin typeface="Roboto"/>
                <a:cs typeface="Courier New" pitchFamily="49" charset="0"/>
              </a:rPr>
              <a:t>"&gt;</a:t>
            </a:r>
          </a:p>
          <a:p>
            <a:pPr marL="1295400" lvl="3" indent="0">
              <a:buFontTx/>
              <a:buNone/>
              <a:defRPr/>
            </a:pPr>
            <a:r>
              <a:rPr lang="en-US" sz="2400" b="1" dirty="0">
                <a:latin typeface="Roboto"/>
                <a:cs typeface="Courier New" pitchFamily="49" charset="0"/>
              </a:rPr>
              <a:t>Score: %1$d of %2$d! You %3$s.</a:t>
            </a:r>
          </a:p>
          <a:p>
            <a:pPr marL="838200" lvl="2" indent="0">
              <a:buFontTx/>
              <a:buNone/>
              <a:defRPr/>
            </a:pPr>
            <a:r>
              <a:rPr lang="en-US" b="1" dirty="0">
                <a:latin typeface="Roboto"/>
                <a:cs typeface="Courier New" pitchFamily="49" charset="0"/>
              </a:rPr>
              <a:t>&lt;/string&gt;</a:t>
            </a:r>
          </a:p>
          <a:p>
            <a:endParaRPr lang="en-US" sz="2800" dirty="0">
              <a:latin typeface="Roboto"/>
            </a:endParaRPr>
          </a:p>
          <a:p>
            <a:endParaRPr lang="en-MY" sz="2800" dirty="0"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9782</TotalTime>
  <Words>1252</Words>
  <Application>Microsoft Office PowerPoint</Application>
  <PresentationFormat>On-screen Show (4:3)</PresentationFormat>
  <Paragraphs>250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Roboto</vt:lpstr>
      <vt:lpstr>Arial</vt:lpstr>
      <vt:lpstr>Arial Rounded MT Bold</vt:lpstr>
      <vt:lpstr>Calibri</vt:lpstr>
      <vt:lpstr>Consolas</vt:lpstr>
      <vt:lpstr>Courier New</vt:lpstr>
      <vt:lpstr>Office Theme</vt:lpstr>
      <vt:lpstr>PowerPoint Presentation</vt:lpstr>
      <vt:lpstr>Text and scrolling views</vt:lpstr>
      <vt:lpstr>TextView for text</vt:lpstr>
      <vt:lpstr>Creating TextView in XML</vt:lpstr>
      <vt:lpstr>Common TextView attributes</vt:lpstr>
      <vt:lpstr>Formatting text in string resource</vt:lpstr>
      <vt:lpstr>Formatting text in string resource</vt:lpstr>
      <vt:lpstr>Formatting text in string resource</vt:lpstr>
      <vt:lpstr>Formatting text in string resource</vt:lpstr>
      <vt:lpstr>Formatting text in string resource</vt:lpstr>
      <vt:lpstr>Working with String Arrays</vt:lpstr>
      <vt:lpstr>Working with String Arrays</vt:lpstr>
      <vt:lpstr>Working with String Arrays</vt:lpstr>
      <vt:lpstr>Formatting active web links</vt:lpstr>
      <vt:lpstr>Creating TextView in Java code</vt:lpstr>
      <vt:lpstr>What about large amounts of text?</vt:lpstr>
      <vt:lpstr>ScrollView for scrolling content</vt:lpstr>
      <vt:lpstr>ScrollView layout with one TextView</vt:lpstr>
      <vt:lpstr>ScrollView layout with a view group</vt:lpstr>
      <vt:lpstr>ScrollView with image and button</vt:lpstr>
      <vt:lpstr>Users expect to interact with apps</vt:lpstr>
      <vt:lpstr>User interaction design</vt:lpstr>
      <vt:lpstr>Button</vt:lpstr>
      <vt:lpstr>Button image assets</vt:lpstr>
      <vt:lpstr>Responding to button taps</vt:lpstr>
      <vt:lpstr>Setting listener with onClick callback</vt:lpstr>
      <vt:lpstr>Clickable Image: ImageView</vt:lpstr>
      <vt:lpstr>Responding to ImageView taps</vt:lpstr>
      <vt:lpstr>Floating Action Buttons (FAB)</vt:lpstr>
      <vt:lpstr>Using FABs</vt:lpstr>
      <vt:lpstr>FAB size</vt:lpstr>
      <vt:lpstr>Snackbar</vt:lpstr>
      <vt:lpstr>How to create a Snackbar</vt:lpstr>
      <vt:lpstr>How to response with Snackbar</vt:lpstr>
      <vt:lpstr>How to response with Snackbar</vt:lpstr>
      <vt:lpstr>Learn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oraclelai@yahoo.com</cp:lastModifiedBy>
  <cp:revision>317</cp:revision>
  <dcterms:created xsi:type="dcterms:W3CDTF">2009-06-10T00:38:22Z</dcterms:created>
  <dcterms:modified xsi:type="dcterms:W3CDTF">2020-10-15T03:51:51Z</dcterms:modified>
</cp:coreProperties>
</file>