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414" r:id="rId2"/>
    <p:sldId id="373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4" r:id="rId32"/>
    <p:sldId id="402" r:id="rId33"/>
    <p:sldId id="403" r:id="rId34"/>
    <p:sldId id="405" r:id="rId35"/>
    <p:sldId id="406" r:id="rId36"/>
    <p:sldId id="407" r:id="rId37"/>
    <p:sldId id="408" r:id="rId38"/>
    <p:sldId id="409" r:id="rId39"/>
    <p:sldId id="410" r:id="rId40"/>
    <p:sldId id="411" r:id="rId41"/>
    <p:sldId id="412" r:id="rId42"/>
    <p:sldId id="413" r:id="rId4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6" autoAdjust="0"/>
    <p:restoredTop sz="93687" autoAdjust="0"/>
  </p:normalViewPr>
  <p:slideViewPr>
    <p:cSldViewPr>
      <p:cViewPr varScale="1">
        <p:scale>
          <a:sx n="101" d="100"/>
          <a:sy n="101" d="100"/>
        </p:scale>
        <p:origin x="134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6"/>
    </p:cViewPr>
  </p:sorterViewPr>
  <p:notesViewPr>
    <p:cSldViewPr>
      <p:cViewPr varScale="1">
        <p:scale>
          <a:sx n="51" d="100"/>
          <a:sy n="51" d="100"/>
        </p:scale>
        <p:origin x="-2838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38600" y="511176"/>
            <a:ext cx="1905000" cy="479425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r>
              <a:rPr lang="en-US" dirty="0" smtClean="0"/>
              <a:t>Lesson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0720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48" tIns="48325" rIns="96648" bIns="4832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48" tIns="48325" rIns="96648" bIns="48325" rtlCol="0"/>
          <a:lstStyle>
            <a:lvl1pPr algn="r">
              <a:defRPr sz="1300"/>
            </a:lvl1pPr>
          </a:lstStyle>
          <a:p>
            <a:r>
              <a:rPr lang="en-US" smtClean="0"/>
              <a:t>Lesson 1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8" tIns="48325" rIns="96648" bIns="483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648" tIns="48325" rIns="96648" bIns="4832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48" tIns="48325" rIns="96648" bIns="4832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48" tIns="48325" rIns="96648" bIns="48325" rtlCol="0" anchor="b"/>
          <a:lstStyle>
            <a:lvl1pPr algn="r">
              <a:defRPr sz="1300"/>
            </a:lvl1pPr>
          </a:lstStyle>
          <a:p>
            <a:fld id="{1F9A6427-4B89-4869-AD7F-4EE0EAB823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9712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Lesson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16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4478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1063" y="3352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24600"/>
            <a:ext cx="2133600" cy="365125"/>
          </a:xfrm>
        </p:spPr>
        <p:txBody>
          <a:bodyPr/>
          <a:lstStyle/>
          <a:p>
            <a:fld id="{9C138E12-A0B7-454F-92AB-D1DE349F2643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32460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324600"/>
            <a:ext cx="2133600" cy="365125"/>
          </a:xfrm>
        </p:spPr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3076-5FFA-423A-BCF6-0E777B1769E6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D315-6D0A-40CA-BF42-BD4A21748190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48929"/>
            <a:ext cx="2133600" cy="365125"/>
          </a:xfrm>
        </p:spPr>
        <p:txBody>
          <a:bodyPr/>
          <a:lstStyle/>
          <a:p>
            <a:fld id="{7DD01F73-739B-4026-BEB9-934AF2E6324F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41096"/>
            <a:ext cx="2133600" cy="365125"/>
          </a:xfrm>
        </p:spPr>
        <p:txBody>
          <a:bodyPr/>
          <a:lstStyle/>
          <a:p>
            <a:fld id="{67822037-F829-4740-AE4D-D265C5E08AA0}" type="datetime1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59404"/>
            <a:ext cx="2133600" cy="365125"/>
          </a:xfrm>
        </p:spPr>
        <p:txBody>
          <a:bodyPr/>
          <a:lstStyle/>
          <a:p>
            <a:fld id="{30A14CCC-A03C-491C-B4E5-531957912FC0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6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6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459404"/>
            <a:ext cx="2133600" cy="365125"/>
          </a:xfrm>
        </p:spPr>
        <p:txBody>
          <a:bodyPr/>
          <a:lstStyle/>
          <a:p>
            <a:fld id="{6A57FC63-3081-46B3-A87D-15475AAF8BE1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022D-3C67-4340-837E-C396AE8293BB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8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1687" y="1441509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054F-A13A-4F7C-BAAF-8223CF72B944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2903-9AB4-4045-9724-DB34B7466144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3500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8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4850" y="64594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72B61-C3C2-421A-B1BF-D2CDD7720527}" type="datetime1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71850" y="645940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0850" y="64594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409"/>
            <a:ext cx="685800" cy="6858000"/>
          </a:xfrm>
          <a:prstGeom prst="rect">
            <a:avLst/>
          </a:prstGeom>
          <a:solidFill>
            <a:srgbClr val="A4C643"/>
          </a:solidFill>
          <a:ln>
            <a:solidFill>
              <a:srgbClr val="A4C6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409"/>
            <a:ext cx="7048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view/View.html#setFocusable(boolean)" TargetMode="External"/><Relationship Id="rId2" Type="http://schemas.openxmlformats.org/officeDocument/2006/relationships/hyperlink" Target="https://developer.android.com/reference/android/view/View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reference/android/view/View.html#onFocusChanged(boolean,%20int,%20android.graphics.Rect)" TargetMode="External"/><Relationship Id="rId5" Type="http://schemas.openxmlformats.org/officeDocument/2006/relationships/hyperlink" Target="https://developer.android.com/reference/android/view/View.html#setOnFocusChangeListener(android.view.View.OnFocusChangeListener)" TargetMode="External"/><Relationship Id="rId4" Type="http://schemas.openxmlformats.org/officeDocument/2006/relationships/hyperlink" Target="https://developer.android.com/reference/android/view/View.html#requestFocus()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edittex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developer.android.com/reference/android/widget/RadioButton.html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developer.android.com/reference/android/widget/CheckBo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reference/android/widget/Spinner.html" TargetMode="External"/><Relationship Id="rId11" Type="http://schemas.openxmlformats.org/officeDocument/2006/relationships/image" Target="../media/image12.png"/><Relationship Id="rId5" Type="http://schemas.openxmlformats.org/officeDocument/2006/relationships/hyperlink" Target="https://developer.android.com/reference/android/widget/Switch.html" TargetMode="External"/><Relationship Id="rId10" Type="http://schemas.openxmlformats.org/officeDocument/2006/relationships/image" Target="../media/image11.png"/><Relationship Id="rId4" Type="http://schemas.openxmlformats.org/officeDocument/2006/relationships/hyperlink" Target="https://developer.android.com/reference/android/widget/ToggleButton.html" TargetMode="External"/><Relationship Id="rId9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RadioGroup.html" TargetMode="External"/><Relationship Id="rId2" Type="http://schemas.openxmlformats.org/officeDocument/2006/relationships/hyperlink" Target="https://developer.android.com/reference/android/widget/RadioButt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developer.android.com/reference/android/widget/SeekBar.html" TargetMode="External"/><Relationship Id="rId7" Type="http://schemas.openxmlformats.org/officeDocument/2006/relationships/hyperlink" Target="https://developer.android.com/reference/android/widget/Spinner.html" TargetMode="External"/><Relationship Id="rId2" Type="http://schemas.openxmlformats.org/officeDocument/2006/relationships/hyperlink" Target="https://developer.android.com/reference/android/widget/EditTex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reference/android/widget/Switch.html" TargetMode="External"/><Relationship Id="rId5" Type="http://schemas.openxmlformats.org/officeDocument/2006/relationships/hyperlink" Target="https://developer.android.com/reference/android/widget/RadioButton.html" TargetMode="External"/><Relationship Id="rId4" Type="http://schemas.openxmlformats.org/officeDocument/2006/relationships/hyperlink" Target="https://developer.android.com/reference/android/widget/CheckBox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ui/controls/radiobutton.html" TargetMode="External"/><Relationship Id="rId7" Type="http://schemas.openxmlformats.org/officeDocument/2006/relationships/hyperlink" Target="http://developer.android.com/guide/topics/ui/controls/spinner.html" TargetMode="External"/><Relationship Id="rId2" Type="http://schemas.openxmlformats.org/officeDocument/2006/relationships/hyperlink" Target="http://developer.android.com/guide/topics/ui/control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guide/topics/ui/controls/text.html" TargetMode="External"/><Relationship Id="rId5" Type="http://schemas.openxmlformats.org/officeDocument/2006/relationships/hyperlink" Target="https://developer.android.com/training/keyboard-input/style.html#Action" TargetMode="External"/><Relationship Id="rId4" Type="http://schemas.openxmlformats.org/officeDocument/2006/relationships/hyperlink" Target="http://developer.android.com/training/keyboard-input/style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widget/RadioGroup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view/View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Midterm Test Next Week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722" y="15240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MY" dirty="0" smtClean="0"/>
              <a:t>Date: 8/3/2021</a:t>
            </a:r>
          </a:p>
          <a:p>
            <a:r>
              <a:rPr lang="en-MY" dirty="0" smtClean="0"/>
              <a:t>Time: 8:30 am to 10:00 am</a:t>
            </a:r>
          </a:p>
          <a:p>
            <a:r>
              <a:rPr lang="en-MY" dirty="0" smtClean="0"/>
              <a:t>2 Sections</a:t>
            </a:r>
          </a:p>
          <a:p>
            <a:pPr lvl="1"/>
            <a:r>
              <a:rPr lang="en-MY" dirty="0" smtClean="0"/>
              <a:t>8:30 - 9:05 am (Part 1 MCQ)</a:t>
            </a:r>
          </a:p>
          <a:p>
            <a:pPr lvl="1"/>
            <a:r>
              <a:rPr lang="en-MY" dirty="0" smtClean="0"/>
              <a:t>9:10 – 10:00 am (Part 2 Structure + Program code + Strings.xml [write some string values]).</a:t>
            </a:r>
          </a:p>
          <a:p>
            <a:pPr lvl="1"/>
            <a:r>
              <a:rPr lang="en-MY" dirty="0" smtClean="0"/>
              <a:t>Please do the revision for all the lab exercises</a:t>
            </a:r>
          </a:p>
          <a:p>
            <a:r>
              <a:rPr lang="en-MY" dirty="0" smtClean="0"/>
              <a:t>Please use flashback to record your video. Upload to the given links before 1 pm.</a:t>
            </a:r>
          </a:p>
          <a:p>
            <a:r>
              <a:rPr lang="en-MY" dirty="0" smtClean="0"/>
              <a:t>I will open 2 sessions in Teams (BK + GT Group). Login to your respective group.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79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Guiding focus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8229600" cy="4906963"/>
          </a:xfrm>
        </p:spPr>
        <p:txBody>
          <a:bodyPr>
            <a:normAutofit/>
          </a:bodyPr>
          <a:lstStyle/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sz="2800" dirty="0"/>
              <a:t>Arrange input controls in a layout from left to right and top to bottom in the order you want focus assigned</a:t>
            </a:r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sz="2800" dirty="0"/>
              <a:t>Place input controls inside a view group in your layout </a:t>
            </a:r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sz="2800" dirty="0"/>
              <a:t>Specify ordering in XML</a:t>
            </a:r>
          </a:p>
          <a:p>
            <a:pPr marL="914400" lvl="0" indent="0">
              <a:spcBef>
                <a:spcPts val="400"/>
              </a:spcBef>
              <a:buNone/>
            </a:pPr>
            <a:r>
              <a:rPr lang="en-US" sz="2800" dirty="0" err="1" smtClean="0">
                <a:latin typeface="Consolas"/>
                <a:ea typeface="Consolas"/>
                <a:cs typeface="Consolas"/>
                <a:sym typeface="Consolas"/>
              </a:rPr>
              <a:t>android:id</a:t>
            </a: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="@+id/top"</a:t>
            </a:r>
          </a:p>
          <a:p>
            <a:pPr marL="914400" lvl="0" indent="0">
              <a:spcBef>
                <a:spcPts val="400"/>
              </a:spcBef>
              <a:buNone/>
            </a:pP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android:focusable</a:t>
            </a: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="true"</a:t>
            </a:r>
          </a:p>
          <a:p>
            <a:pPr marL="914400" lvl="0" indent="0">
              <a:spcBef>
                <a:spcPts val="400"/>
              </a:spcBef>
              <a:buNone/>
            </a:pP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android:</a:t>
            </a:r>
            <a:r>
              <a:rPr lang="en-US" sz="2800" b="1" dirty="0" err="1">
                <a:latin typeface="Consolas"/>
                <a:ea typeface="Consolas"/>
                <a:cs typeface="Consolas"/>
                <a:sym typeface="Consolas"/>
              </a:rPr>
              <a:t>nextFocusDown</a:t>
            </a: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="@+id/bottom"</a:t>
            </a:r>
            <a:endParaRPr lang="en-US" sz="2800" dirty="0"/>
          </a:p>
          <a:p>
            <a:endParaRPr lang="en-MY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50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Set focus explicitly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1000"/>
              </a:spcBef>
              <a:buNone/>
            </a:pPr>
            <a:r>
              <a:rPr lang="en-US" dirty="0"/>
              <a:t>Use methods of the </a:t>
            </a:r>
            <a:r>
              <a:rPr lang="en-US" u="sng" dirty="0">
                <a:solidFill>
                  <a:schemeClr val="hlink"/>
                </a:solidFill>
                <a:hlinkClick r:id="rId2"/>
              </a:rPr>
              <a:t>View</a:t>
            </a:r>
            <a:r>
              <a:rPr lang="en-US" dirty="0"/>
              <a:t> class to set focus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u="sng" dirty="0" err="1">
                <a:solidFill>
                  <a:schemeClr val="hlink"/>
                </a:solidFill>
                <a:hlinkClick r:id="rId3"/>
              </a:rPr>
              <a:t>setFocusable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()</a:t>
            </a:r>
            <a:r>
              <a:rPr lang="en-US" dirty="0"/>
              <a:t> sets whether a view can have focus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u="sng" dirty="0" err="1">
                <a:solidFill>
                  <a:schemeClr val="hlink"/>
                </a:solidFill>
                <a:hlinkClick r:id="rId4"/>
              </a:rPr>
              <a:t>requestFocus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()</a:t>
            </a:r>
            <a:r>
              <a:rPr lang="en-US" dirty="0"/>
              <a:t> gives focus to a specific view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u="sng" dirty="0" err="1">
                <a:solidFill>
                  <a:schemeClr val="hlink"/>
                </a:solidFill>
                <a:hlinkClick r:id="rId5"/>
              </a:rPr>
              <a:t>setOnFocusChangeListener</a:t>
            </a:r>
            <a:r>
              <a:rPr lang="en-US" u="sng" dirty="0">
                <a:solidFill>
                  <a:schemeClr val="hlink"/>
                </a:solidFill>
                <a:hlinkClick r:id="rId5"/>
              </a:rPr>
              <a:t>()</a:t>
            </a:r>
            <a:r>
              <a:rPr lang="en-US" dirty="0"/>
              <a:t> sets listener for when view gains or loses focus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u="sng" dirty="0" err="1">
                <a:solidFill>
                  <a:schemeClr val="hlink"/>
                </a:solidFill>
                <a:hlinkClick r:id="rId6"/>
              </a:rPr>
              <a:t>onFocusChanged</a:t>
            </a:r>
            <a:r>
              <a:rPr lang="en-US" u="sng" dirty="0">
                <a:solidFill>
                  <a:schemeClr val="hlink"/>
                </a:solidFill>
                <a:hlinkClick r:id="rId6"/>
              </a:rPr>
              <a:t>()</a:t>
            </a:r>
            <a:r>
              <a:rPr lang="en-US" dirty="0"/>
              <a:t> called when focus on a view changes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25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EditText for multiple lines of text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0282"/>
            <a:ext cx="8229600" cy="4525963"/>
          </a:xfrm>
        </p:spPr>
        <p:txBody>
          <a:bodyPr/>
          <a:lstStyle/>
          <a:p>
            <a:pPr marL="457200" lvl="0" indent="-381000">
              <a:lnSpc>
                <a:spcPct val="115000"/>
              </a:lnSpc>
              <a:spcBef>
                <a:spcPts val="1000"/>
              </a:spcBef>
              <a:buClr>
                <a:srgbClr val="333333"/>
              </a:buClr>
              <a:buSzPts val="2400"/>
              <a:buChar char="●"/>
            </a:pPr>
            <a:r>
              <a:rPr lang="en-US" u="sng" dirty="0" err="1">
                <a:solidFill>
                  <a:schemeClr val="hlink"/>
                </a:solidFill>
                <a:highlight>
                  <a:srgbClr val="FFFFFF"/>
                </a:highlight>
                <a:hlinkClick r:id="rId2"/>
              </a:rPr>
              <a:t>EditText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</a:rPr>
              <a:t> default</a:t>
            </a:r>
          </a:p>
          <a:p>
            <a:pPr marL="457200" lvl="0" indent="-381000">
              <a:lnSpc>
                <a:spcPct val="115000"/>
              </a:lnSpc>
              <a:spcBef>
                <a:spcPts val="400"/>
              </a:spcBef>
              <a:buClr>
                <a:srgbClr val="333333"/>
              </a:buClr>
              <a:buSzPts val="2400"/>
              <a:buChar char="●"/>
            </a:pP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</a:rPr>
              <a:t>Alphanumeric keyboard</a:t>
            </a:r>
          </a:p>
          <a:p>
            <a:pPr marL="457200" lvl="0" indent="-381000">
              <a:lnSpc>
                <a:spcPct val="115000"/>
              </a:lnSpc>
              <a:spcBef>
                <a:spcPts val="400"/>
              </a:spcBef>
              <a:buClr>
                <a:srgbClr val="333333"/>
              </a:buClr>
              <a:buSzPts val="2400"/>
              <a:buChar char="●"/>
            </a:pP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</a:rPr>
              <a:t>Suggestions appear</a:t>
            </a:r>
          </a:p>
          <a:p>
            <a:pPr marL="457200" lvl="0" indent="-381000">
              <a:lnSpc>
                <a:spcPct val="115000"/>
              </a:lnSpc>
              <a:spcBef>
                <a:spcPts val="400"/>
              </a:spcBef>
              <a:buClr>
                <a:srgbClr val="333333"/>
              </a:buClr>
              <a:buSzPts val="2400"/>
              <a:buChar char="●"/>
            </a:pP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lang="en-US" b="1" dirty="0">
                <a:solidFill>
                  <a:srgbClr val="333333"/>
                </a:solidFill>
                <a:highlight>
                  <a:srgbClr val="FFFFFF"/>
                </a:highlight>
              </a:rPr>
              <a:t>Return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</a:rPr>
              <a:t> (</a:t>
            </a:r>
            <a:r>
              <a:rPr lang="en-US" b="1" dirty="0">
                <a:solidFill>
                  <a:srgbClr val="333333"/>
                </a:solidFill>
                <a:highlight>
                  <a:srgbClr val="FFFFFF"/>
                </a:highlight>
              </a:rPr>
              <a:t>Enter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</a:rPr>
              <a:t>) key starts new line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Google Shape;398;p70"/>
          <p:cNvPicPr preferRelativeResize="0"/>
          <p:nvPr/>
        </p:nvPicPr>
        <p:blipFill rotWithShape="1">
          <a:blip r:embed="rId3">
            <a:alphaModFix/>
          </a:blip>
          <a:srcRect l="43800" r="9814"/>
          <a:stretch/>
        </p:blipFill>
        <p:spPr>
          <a:xfrm>
            <a:off x="2514600" y="3863226"/>
            <a:ext cx="2691075" cy="26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00;p70"/>
          <p:cNvSpPr/>
          <p:nvPr/>
        </p:nvSpPr>
        <p:spPr>
          <a:xfrm rot="16200000">
            <a:off x="5276266" y="5708019"/>
            <a:ext cx="313477" cy="456450"/>
          </a:xfrm>
          <a:prstGeom prst="upArrow">
            <a:avLst>
              <a:gd name="adj1" fmla="val 50000"/>
              <a:gd name="adj2" fmla="val 56864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99;p70"/>
          <p:cNvSpPr txBox="1"/>
          <p:nvPr/>
        </p:nvSpPr>
        <p:spPr>
          <a:xfrm>
            <a:off x="5791200" y="5669525"/>
            <a:ext cx="17613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 key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45389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 smtClean="0"/>
              <a:t>EditText</a:t>
            </a:r>
            <a:r>
              <a:rPr lang="en-MY" dirty="0" smtClean="0"/>
              <a:t> Controls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5725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en-US" dirty="0"/>
              <a:t>The </a:t>
            </a:r>
            <a:r>
              <a:rPr lang="en-US" altLang="en-US" dirty="0" err="1">
                <a:cs typeface="Courier New" panose="02070309020205020404" pitchFamily="49" charset="0"/>
              </a:rPr>
              <a:t>EditText</a:t>
            </a:r>
            <a:r>
              <a:rPr lang="en-US" altLang="en-US" dirty="0"/>
              <a:t> class is derived from </a:t>
            </a:r>
            <a:r>
              <a:rPr lang="en-US" altLang="en-US" dirty="0" err="1">
                <a:cs typeface="Courier New" panose="02070309020205020404" pitchFamily="49" charset="0"/>
              </a:rPr>
              <a:t>TextView</a:t>
            </a:r>
            <a:r>
              <a:rPr lang="en-US" altLang="en-US" dirty="0"/>
              <a:t>.</a:t>
            </a:r>
            <a:endParaRPr lang="en-US" altLang="en-US" dirty="0">
              <a:cs typeface="Courier New" panose="02070309020205020404" pitchFamily="49" charset="0"/>
            </a:endParaRPr>
          </a:p>
          <a:p>
            <a:r>
              <a:rPr lang="en-US" altLang="en-US" dirty="0"/>
              <a:t>Most of its functionality is contained within </a:t>
            </a:r>
            <a:r>
              <a:rPr lang="en-US" altLang="en-US" dirty="0" err="1">
                <a:cs typeface="Courier New" panose="02070309020205020404" pitchFamily="49" charset="0"/>
              </a:rPr>
              <a:t>TextView</a:t>
            </a:r>
            <a:r>
              <a:rPr lang="en-US" altLang="en-US" dirty="0"/>
              <a:t> but is enabled when created as an </a:t>
            </a:r>
            <a:r>
              <a:rPr lang="en-US" altLang="en-US" dirty="0" err="1">
                <a:cs typeface="Courier New" panose="02070309020205020404" pitchFamily="49" charset="0"/>
              </a:rPr>
              <a:t>EditText</a:t>
            </a:r>
            <a:r>
              <a:rPr lang="en-US" altLang="en-US" dirty="0"/>
              <a:t>.</a:t>
            </a:r>
            <a:endParaRPr lang="en-US" altLang="en-US" dirty="0">
              <a:cs typeface="Courier New" panose="02070309020205020404" pitchFamily="49" charset="0"/>
            </a:endParaRP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19200" y="3918706"/>
            <a:ext cx="7162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0" lvl="2" indent="0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0" lvl="2" indent="0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="@+id/EditText01"</a:t>
            </a:r>
          </a:p>
          <a:p>
            <a:pPr marL="762000" lvl="2" indent="0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762000" lvl="2" indent="0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android:hint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="type here"</a:t>
            </a:r>
          </a:p>
          <a:p>
            <a:pPr marL="762000" lvl="2" indent="0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android:lines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="4"</a:t>
            </a:r>
          </a:p>
          <a:p>
            <a:pPr marL="762000" lvl="2" indent="0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3068374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Customize with inputType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1"/>
            <a:ext cx="5410200" cy="4419600"/>
          </a:xfrm>
        </p:spPr>
        <p:txBody>
          <a:bodyPr>
            <a:normAutofit/>
          </a:bodyPr>
          <a:lstStyle/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MY" sz="2400" dirty="0"/>
              <a:t>Set in Attributes pane of layout editor</a:t>
            </a:r>
          </a:p>
          <a:p>
            <a:pPr marL="457200" lvl="0" indent="-381000">
              <a:spcBef>
                <a:spcPts val="2000"/>
              </a:spcBef>
              <a:buSzPts val="2400"/>
              <a:buChar char="●"/>
            </a:pPr>
            <a:r>
              <a:rPr lang="en-MY" sz="2400" dirty="0"/>
              <a:t>XML code for </a:t>
            </a:r>
            <a:r>
              <a:rPr lang="en-MY" sz="2400" dirty="0" err="1"/>
              <a:t>EditText</a:t>
            </a:r>
            <a:r>
              <a:rPr lang="en-MY" sz="2400" dirty="0"/>
              <a:t>:</a:t>
            </a:r>
          </a:p>
          <a:p>
            <a:pPr marL="0" lvl="0" indent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MY" sz="2400" dirty="0" err="1">
                <a:latin typeface="Consolas"/>
                <a:ea typeface="Consolas"/>
                <a:cs typeface="Consolas"/>
                <a:sym typeface="Consolas"/>
              </a:rPr>
              <a:t>EditText</a:t>
            </a:r>
            <a:endParaRPr lang="en-MY"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MY" sz="2400" dirty="0" err="1">
                <a:latin typeface="Consolas"/>
                <a:ea typeface="Consolas"/>
                <a:cs typeface="Consolas"/>
                <a:sym typeface="Consolas"/>
              </a:rPr>
              <a:t>android:id</a:t>
            </a: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="@+id/</a:t>
            </a:r>
            <a:r>
              <a:rPr lang="en-MY" sz="2400" dirty="0" err="1">
                <a:latin typeface="Consolas"/>
                <a:ea typeface="Consolas"/>
                <a:cs typeface="Consolas"/>
                <a:sym typeface="Consolas"/>
              </a:rPr>
              <a:t>name_field</a:t>
            </a: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MY" sz="2400" dirty="0" err="1"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 = 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MY" sz="2400" dirty="0" smtClean="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MY" sz="2400" dirty="0" err="1">
                <a:latin typeface="Consolas"/>
                <a:ea typeface="Consolas"/>
                <a:cs typeface="Consolas"/>
                <a:sym typeface="Consolas"/>
              </a:rPr>
              <a:t>textPersonName</a:t>
            </a: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MY" sz="2400" dirty="0">
                <a:latin typeface="Consolas"/>
                <a:ea typeface="Consolas"/>
                <a:cs typeface="Consolas"/>
                <a:sym typeface="Consolas"/>
              </a:rPr>
              <a:t>    ...</a:t>
            </a:r>
          </a:p>
          <a:p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Google Shape;408;p7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11645" y="1143000"/>
            <a:ext cx="1981200" cy="55096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7727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000" dirty="0"/>
              <a:t>EditText for message</a:t>
            </a:r>
            <a:endParaRPr lang="en-MY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1"/>
            <a:ext cx="4876800" cy="4343400"/>
          </a:xfrm>
        </p:spPr>
        <p:txBody>
          <a:bodyPr>
            <a:normAutofit/>
          </a:bodyPr>
          <a:lstStyle/>
          <a:p>
            <a:pPr marL="457200" lvl="0" indent="-381000">
              <a:spcBef>
                <a:spcPts val="0"/>
              </a:spcBef>
              <a:buClr>
                <a:srgbClr val="333333"/>
              </a:buClr>
              <a:buSzPts val="2400"/>
              <a:buFont typeface="Consolas"/>
              <a:buChar char="●"/>
            </a:pPr>
            <a:r>
              <a:rPr lang="en-US" sz="2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="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textShortMessage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"</a:t>
            </a:r>
            <a:endParaRPr lang="en-US" sz="2400" dirty="0">
              <a:solidFill>
                <a:srgbClr val="333333"/>
              </a:solidFill>
              <a:highlight>
                <a:srgbClr val="FFFFFF"/>
              </a:highlight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457200" lvl="0" indent="-381000">
              <a:lnSpc>
                <a:spcPct val="115000"/>
              </a:lnSpc>
              <a:spcBef>
                <a:spcPts val="400"/>
              </a:spcBef>
              <a:buClr>
                <a:srgbClr val="333333"/>
              </a:buClr>
              <a:buSzPts val="2400"/>
              <a:buChar char="●"/>
            </a:pP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</a:rPr>
              <a:t>Single line of text</a:t>
            </a:r>
          </a:p>
          <a:p>
            <a:pPr marL="457200" lvl="0" indent="-381000">
              <a:lnSpc>
                <a:spcPct val="115000"/>
              </a:lnSpc>
              <a:spcBef>
                <a:spcPts val="400"/>
              </a:spcBef>
              <a:buClr>
                <a:srgbClr val="333333"/>
              </a:buClr>
              <a:buSzPts val="2400"/>
              <a:buChar char="●"/>
            </a:pP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</a:rPr>
              <a:t>Tapping Emoticons key changes keyboard to emoticons</a:t>
            </a:r>
          </a:p>
          <a:p>
            <a:endParaRPr lang="en-MY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z="1100" smtClean="0"/>
              <a:pPr/>
              <a:t>15</a:t>
            </a:fld>
            <a:endParaRPr lang="en-US" sz="1100"/>
          </a:p>
        </p:txBody>
      </p:sp>
      <p:pic>
        <p:nvPicPr>
          <p:cNvPr id="5" name="Google Shape;416;p7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7696" y="1826587"/>
            <a:ext cx="3286308" cy="315098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17;p72"/>
          <p:cNvSpPr txBox="1"/>
          <p:nvPr/>
        </p:nvSpPr>
        <p:spPr>
          <a:xfrm>
            <a:off x="7173150" y="4958100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Emoticons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418;p72"/>
          <p:cNvSpPr/>
          <p:nvPr/>
        </p:nvSpPr>
        <p:spPr>
          <a:xfrm>
            <a:off x="8077200" y="4447331"/>
            <a:ext cx="228600" cy="662461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240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EditText for single line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1"/>
            <a:ext cx="5410200" cy="4267200"/>
          </a:xfrm>
        </p:spPr>
        <p:txBody>
          <a:bodyPr>
            <a:normAutofit/>
          </a:bodyPr>
          <a:lstStyle/>
          <a:p>
            <a:pPr marL="457200" lvl="0" indent="-381000">
              <a:spcBef>
                <a:spcPts val="0"/>
              </a:spcBef>
              <a:buClr>
                <a:srgbClr val="333333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Both work:</a:t>
            </a:r>
          </a:p>
          <a:p>
            <a:pPr marL="914400" lvl="1" indent="-355600">
              <a:spcBef>
                <a:spcPts val="0"/>
              </a:spcBef>
              <a:buClr>
                <a:srgbClr val="333333"/>
              </a:buClr>
              <a:buSzPts val="2000"/>
              <a:buFont typeface="Consolas"/>
              <a:buChar char="○"/>
            </a:pP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android:inputType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/>
            </a:r>
            <a:b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lang="en-US" sz="2400" dirty="0" smtClean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 ="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textLongMessage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"</a:t>
            </a:r>
          </a:p>
          <a:p>
            <a:pPr marL="914400" lvl="1" indent="-355600">
              <a:spcBef>
                <a:spcPts val="0"/>
              </a:spcBef>
              <a:buClr>
                <a:srgbClr val="333333"/>
              </a:buClr>
              <a:buSzPts val="2000"/>
              <a:buFont typeface="Consolas"/>
              <a:buChar char="○"/>
            </a:pP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android:inputType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/>
            </a:r>
            <a:b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lang="en-US" sz="2400" dirty="0" smtClean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 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="</a:t>
            </a:r>
            <a:r>
              <a:rPr lang="en-US" sz="2400" dirty="0" err="1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textPersonName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"</a:t>
            </a:r>
          </a:p>
          <a:p>
            <a:pPr marL="457200" lvl="0" indent="-381000">
              <a:lnSpc>
                <a:spcPct val="115000"/>
              </a:lnSpc>
              <a:spcBef>
                <a:spcPts val="400"/>
              </a:spcBef>
              <a:buClr>
                <a:srgbClr val="333333"/>
              </a:buClr>
              <a:buSzPts val="2400"/>
              <a:buChar char="●"/>
            </a:pP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</a:rPr>
              <a:t>Single line of text</a:t>
            </a:r>
          </a:p>
          <a:p>
            <a:pPr marL="457200" lvl="0" indent="-381000">
              <a:lnSpc>
                <a:spcPct val="115000"/>
              </a:lnSpc>
              <a:spcBef>
                <a:spcPts val="400"/>
              </a:spcBef>
              <a:buClr>
                <a:srgbClr val="333333"/>
              </a:buClr>
              <a:buSzPts val="2400"/>
              <a:buChar char="●"/>
            </a:pP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lang="en-US" b="1" dirty="0">
                <a:solidFill>
                  <a:srgbClr val="333333"/>
                </a:solidFill>
                <a:highlight>
                  <a:srgbClr val="FFFFFF"/>
                </a:highlight>
              </a:rPr>
              <a:t>Done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</a:rPr>
              <a:t> key advances focus to next View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Google Shape;427;p73"/>
          <p:cNvSpPr txBox="1"/>
          <p:nvPr/>
        </p:nvSpPr>
        <p:spPr>
          <a:xfrm>
            <a:off x="7543800" y="5088517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Done key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Google Shape;428;p7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43600" y="1765138"/>
            <a:ext cx="299085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429;p73"/>
          <p:cNvSpPr/>
          <p:nvPr/>
        </p:nvSpPr>
        <p:spPr>
          <a:xfrm>
            <a:off x="8610600" y="4483014"/>
            <a:ext cx="228600" cy="698585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129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EditText for phone number entry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1"/>
            <a:ext cx="4343400" cy="4038600"/>
          </a:xfrm>
        </p:spPr>
        <p:txBody>
          <a:bodyPr>
            <a:normAutofit fontScale="85000" lnSpcReduction="20000"/>
          </a:bodyPr>
          <a:lstStyle/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SzPts val="2400"/>
              <a:buChar char="●"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="phone"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SzPts val="2400"/>
              <a:buChar char="●"/>
            </a:pP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</a:rPr>
              <a:t>Numeric keypad (numbers only)</a:t>
            </a:r>
          </a:p>
          <a:p>
            <a:pPr marL="457200" lvl="0" indent="-381000">
              <a:lnSpc>
                <a:spcPct val="150000"/>
              </a:lnSpc>
              <a:spcBef>
                <a:spcPts val="400"/>
              </a:spcBef>
              <a:buClr>
                <a:srgbClr val="333333"/>
              </a:buClr>
              <a:buSzPts val="2400"/>
              <a:buChar char="●"/>
            </a:pP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lang="en-US" b="1" dirty="0">
                <a:solidFill>
                  <a:srgbClr val="333333"/>
                </a:solidFill>
                <a:highlight>
                  <a:srgbClr val="FFFFFF"/>
                </a:highlight>
              </a:rPr>
              <a:t>Done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</a:rPr>
              <a:t> key advances focus to next View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Google Shape;435;p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20150" y="1677921"/>
            <a:ext cx="29805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39;p74"/>
          <p:cNvSpPr txBox="1"/>
          <p:nvPr/>
        </p:nvSpPr>
        <p:spPr>
          <a:xfrm>
            <a:off x="7321740" y="5502972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Done key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440;p74"/>
          <p:cNvSpPr/>
          <p:nvPr/>
        </p:nvSpPr>
        <p:spPr>
          <a:xfrm>
            <a:off x="8077200" y="4794065"/>
            <a:ext cx="228600" cy="765167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39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Getting text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Get the </a:t>
            </a:r>
            <a:r>
              <a:rPr lang="en-US" dirty="0" err="1"/>
              <a:t>EditText</a:t>
            </a:r>
            <a:r>
              <a:rPr lang="en-US" dirty="0"/>
              <a:t> object for the </a:t>
            </a:r>
            <a:r>
              <a:rPr lang="en-US" dirty="0" err="1"/>
              <a:t>EditText</a:t>
            </a:r>
            <a:r>
              <a:rPr lang="en-US" dirty="0"/>
              <a:t> view</a:t>
            </a:r>
          </a:p>
          <a:p>
            <a:pPr marL="857250" lvl="1" indent="0">
              <a:spcBef>
                <a:spcPts val="100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EditText</a:t>
            </a:r>
            <a:r>
              <a:rPr lang="en-US" dirty="0" smtClean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simpleEditText</a:t>
            </a:r>
            <a:r>
              <a:rPr lang="en-US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</a:t>
            </a:r>
            <a:br>
              <a:rPr lang="en-US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lang="en-US" dirty="0" smtClean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//binding           </a:t>
            </a:r>
            <a:r>
              <a:rPr lang="en-US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findViewById</a:t>
            </a:r>
            <a:r>
              <a:rPr lang="en-US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(</a:t>
            </a:r>
            <a:r>
              <a:rPr lang="en-US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R.id.edit_simple</a:t>
            </a:r>
            <a:r>
              <a:rPr lang="en-US" dirty="0" smtClean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);</a:t>
            </a:r>
          </a:p>
          <a:p>
            <a:pPr marL="457200" lvl="0" indent="-381000">
              <a:spcBef>
                <a:spcPts val="2000"/>
              </a:spcBef>
              <a:buSzPts val="2400"/>
              <a:buChar char="●"/>
            </a:pPr>
            <a:r>
              <a:rPr lang="en-US" dirty="0" smtClean="0"/>
              <a:t>Retrieve </a:t>
            </a:r>
            <a:r>
              <a:rPr lang="en-US" dirty="0"/>
              <a:t>the </a:t>
            </a:r>
            <a:r>
              <a:rPr lang="en-US" dirty="0" err="1"/>
              <a:t>CharSequence</a:t>
            </a:r>
            <a:r>
              <a:rPr lang="en-US" dirty="0"/>
              <a:t> and convert it to a string</a:t>
            </a:r>
          </a:p>
          <a:p>
            <a:pPr marL="857250" lvl="1" indent="0">
              <a:spcBef>
                <a:spcPts val="1000"/>
              </a:spcBef>
              <a:buNone/>
            </a:pPr>
            <a:r>
              <a:rPr lang="en-US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String </a:t>
            </a:r>
            <a:r>
              <a:rPr lang="en-US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strValue</a:t>
            </a:r>
            <a:r>
              <a:rPr lang="en-US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</a:t>
            </a:r>
            <a:br>
              <a:rPr lang="en-US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lang="en-US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     </a:t>
            </a:r>
            <a:r>
              <a:rPr lang="en-US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simpleEditText.getText</a:t>
            </a:r>
            <a:r>
              <a:rPr lang="en-US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().</a:t>
            </a:r>
            <a:r>
              <a:rPr lang="en-US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toString</a:t>
            </a:r>
            <a:r>
              <a:rPr lang="en-US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();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58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MY" dirty="0"/>
              <a:t>Common input types</a:t>
            </a:r>
            <a:br>
              <a:rPr lang="en-MY" dirty="0"/>
            </a:b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textCapCharacters</a:t>
            </a:r>
            <a:r>
              <a:rPr lang="en-US" sz="2800" dirty="0"/>
              <a:t>: Set to all capital letters</a:t>
            </a:r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textCapSentences</a:t>
            </a:r>
            <a:r>
              <a:rPr lang="en-US" sz="2800" dirty="0"/>
              <a:t>: Start each sentence with a capital letter</a:t>
            </a:r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textPassword</a:t>
            </a:r>
            <a:r>
              <a:rPr lang="en-US" sz="2800" dirty="0"/>
              <a:t>: Conceal an entered password</a:t>
            </a:r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-US" sz="2800" dirty="0"/>
              <a:t>: Restrict text entry to numbers</a:t>
            </a:r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textEmailAddress</a:t>
            </a:r>
            <a:r>
              <a:rPr lang="en-US" sz="2800" dirty="0"/>
              <a:t>: Show keyboard with </a:t>
            </a:r>
            <a:r>
              <a:rPr lang="en-US" sz="2800" b="1" dirty="0"/>
              <a:t>@</a:t>
            </a:r>
            <a:r>
              <a:rPr lang="en-US" sz="2800" dirty="0"/>
              <a:t> conveniently located</a:t>
            </a:r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phone</a:t>
            </a:r>
            <a:r>
              <a:rPr lang="en-US" sz="2800" dirty="0"/>
              <a:t>: Show a numeric phone keypad</a:t>
            </a:r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en-US" sz="2800" dirty="0"/>
              <a:t>: Show a numeric keypad with a slash and colon for entering the date and time</a:t>
            </a:r>
          </a:p>
          <a:p>
            <a:endParaRPr lang="en-MY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8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685800" cy="6858000"/>
          </a:xfrm>
          <a:prstGeom prst="rect">
            <a:avLst/>
          </a:prstGeom>
          <a:solidFill>
            <a:srgbClr val="A4C643"/>
          </a:solidFill>
          <a:ln>
            <a:solidFill>
              <a:srgbClr val="A4C6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048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143000" y="838200"/>
            <a:ext cx="77724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60A8"/>
                </a:solidFill>
                <a:latin typeface="Arial Rounded MT Bold" pitchFamily="34" charset="0"/>
              </a:rPr>
              <a:t>Lesson 6</a:t>
            </a:r>
          </a:p>
          <a:p>
            <a:endParaRPr lang="en-US" sz="4800" dirty="0" smtClean="0">
              <a:solidFill>
                <a:srgbClr val="0060A8"/>
              </a:solidFill>
              <a:latin typeface="Arial Rounded MT Bold" pitchFamily="34" charset="0"/>
            </a:endParaRPr>
          </a:p>
          <a:p>
            <a:r>
              <a:rPr lang="en-US" sz="4800" dirty="0" smtClean="0">
                <a:solidFill>
                  <a:srgbClr val="0060A8"/>
                </a:solidFill>
                <a:latin typeface="Arial Rounded MT Bold" pitchFamily="34" charset="0"/>
              </a:rPr>
              <a:t>Android Views Part 2 &amp; User Interaction</a:t>
            </a:r>
          </a:p>
          <a:p>
            <a:endParaRPr lang="en-US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1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UI elements for providing choices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3657600" cy="4800600"/>
          </a:xfrm>
        </p:spPr>
        <p:txBody>
          <a:bodyPr>
            <a:normAutofit/>
          </a:bodyPr>
          <a:lstStyle/>
          <a:p>
            <a:pPr marL="457200" lvl="0" indent="-381000">
              <a:spcBef>
                <a:spcPts val="500"/>
              </a:spcBef>
              <a:buSzPts val="2400"/>
              <a:buChar char="●"/>
            </a:pPr>
            <a:r>
              <a:rPr lang="en-US" sz="2800" u="sng" dirty="0" err="1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CheckBox</a:t>
            </a:r>
            <a:r>
              <a:rPr lang="en-US" sz="2800" dirty="0"/>
              <a:t> and </a:t>
            </a:r>
            <a:r>
              <a:rPr lang="en-US" sz="2800" u="sng" dirty="0" err="1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RadioButton</a:t>
            </a:r>
            <a:endParaRPr lang="en-US" sz="2800" dirty="0"/>
          </a:p>
          <a:p>
            <a:pPr marL="0" lvl="0" indent="0">
              <a:spcBef>
                <a:spcPts val="1000"/>
              </a:spcBef>
              <a:buNone/>
            </a:pPr>
            <a:endParaRPr lang="en-US" sz="2800" dirty="0"/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sz="2800" u="sng" dirty="0" err="1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ToggleButton</a:t>
            </a:r>
            <a:r>
              <a:rPr lang="en-US" sz="2800" dirty="0"/>
              <a:t> and </a:t>
            </a:r>
            <a:r>
              <a:rPr lang="en-US" sz="2800" u="sng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Switch</a:t>
            </a:r>
            <a:endParaRPr lang="en-US" sz="2800" dirty="0"/>
          </a:p>
          <a:p>
            <a:pPr marL="0" lvl="0" indent="0">
              <a:spcBef>
                <a:spcPts val="1000"/>
              </a:spcBef>
              <a:buNone/>
            </a:pPr>
            <a:endParaRPr lang="en-US" sz="2800" dirty="0"/>
          </a:p>
          <a:p>
            <a:pPr marL="457200" lvl="0" indent="-381000">
              <a:spcBef>
                <a:spcPts val="500"/>
              </a:spcBef>
              <a:buSzPts val="2400"/>
              <a:buChar char="●"/>
            </a:pPr>
            <a:r>
              <a:rPr lang="en-US" sz="2800" u="sng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Spinner</a:t>
            </a:r>
            <a:endParaRPr lang="en-US" sz="2800" dirty="0"/>
          </a:p>
          <a:p>
            <a:endParaRPr lang="en-MY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Google Shape;471;p7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82962" y="1727235"/>
            <a:ext cx="1730757" cy="1178514"/>
          </a:xfrm>
          <a:prstGeom prst="rect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" name="Google Shape;472;p7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19800" y="1727235"/>
            <a:ext cx="2396433" cy="1200138"/>
          </a:xfrm>
          <a:prstGeom prst="rect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" name="Google Shape;473;p7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48200" y="3276600"/>
            <a:ext cx="2352675" cy="742950"/>
          </a:xfrm>
          <a:prstGeom prst="rect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" name="Google Shape;474;p7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48200" y="4075038"/>
            <a:ext cx="2352675" cy="725562"/>
          </a:xfrm>
          <a:prstGeom prst="rect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" name="Google Shape;475;p7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00400" y="5029200"/>
            <a:ext cx="1800225" cy="1562100"/>
          </a:xfrm>
          <a:prstGeom prst="rect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32991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Giving Users Choices Using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Spinner</a:t>
            </a:r>
            <a:r>
              <a:rPr lang="en-US" altLang="en-US" dirty="0"/>
              <a:t> Controls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sz="2800" dirty="0" smtClean="0"/>
              <a:t>You can limit user inputs via Spinner control.</a:t>
            </a:r>
          </a:p>
          <a:p>
            <a:r>
              <a:rPr lang="en-US" altLang="en-US" sz="2800" dirty="0">
                <a:cs typeface="Courier New" panose="02070309020205020404" pitchFamily="49" charset="0"/>
              </a:rPr>
              <a:t>Spinner</a:t>
            </a:r>
            <a:r>
              <a:rPr lang="en-US" altLang="en-US" sz="2800" dirty="0"/>
              <a:t> can come from an </a:t>
            </a:r>
            <a:r>
              <a:rPr lang="en-US" altLang="en-US" sz="2800" b="1" dirty="0" smtClean="0">
                <a:cs typeface="Courier New" panose="02070309020205020404" pitchFamily="49" charset="0"/>
              </a:rPr>
              <a:t>Adapter</a:t>
            </a:r>
            <a:r>
              <a:rPr lang="en-US" altLang="en-US" sz="2800" dirty="0" smtClean="0">
                <a:cs typeface="Courier New" panose="02070309020205020404" pitchFamily="49" charset="0"/>
              </a:rPr>
              <a:t>. (Dynamic)</a:t>
            </a:r>
            <a:endParaRPr lang="en-US" altLang="en-US" sz="2800" dirty="0" smtClean="0">
              <a:cs typeface="Courier New" panose="02070309020205020404" pitchFamily="49" charset="0"/>
            </a:endParaRPr>
          </a:p>
          <a:p>
            <a:r>
              <a:rPr lang="en-MY" sz="2800" dirty="0" smtClean="0"/>
              <a:t> </a:t>
            </a:r>
            <a:r>
              <a:rPr lang="en-US" altLang="en-US" sz="2800" dirty="0" smtClean="0"/>
              <a:t>You can also set the available choices in the layout definition by using the </a:t>
            </a:r>
            <a:r>
              <a:rPr lang="en-US" altLang="en-US" sz="2800" b="1" dirty="0" smtClean="0">
                <a:cs typeface="Courier New" panose="02070309020205020404" pitchFamily="49" charset="0"/>
              </a:rPr>
              <a:t>entries (Static)</a:t>
            </a:r>
            <a:r>
              <a:rPr lang="en-US" altLang="en-US" sz="2800" dirty="0" smtClean="0"/>
              <a:t> </a:t>
            </a:r>
            <a:r>
              <a:rPr lang="en-US" altLang="en-US" sz="2800" dirty="0" smtClean="0"/>
              <a:t>attribute with an array resource. </a:t>
            </a:r>
          </a:p>
          <a:p>
            <a:pPr lvl="2"/>
            <a:r>
              <a:rPr lang="en-US" altLang="en-US" sz="2800" dirty="0" smtClean="0"/>
              <a:t>Specifically</a:t>
            </a:r>
            <a:r>
              <a:rPr lang="en-US" altLang="en-US" sz="2800" dirty="0"/>
              <a:t>, this is a string array that is referenced as something, such as </a:t>
            </a:r>
            <a:r>
              <a:rPr lang="en-US" altLang="en-US" sz="2800" b="1" dirty="0">
                <a:cs typeface="Courier New" panose="02070309020205020404" pitchFamily="49" charset="0"/>
              </a:rPr>
              <a:t>@array/state-list</a:t>
            </a:r>
            <a:r>
              <a:rPr lang="en-US" altLang="en-US" sz="2800" dirty="0"/>
              <a:t>.</a:t>
            </a:r>
            <a:endParaRPr lang="en-US" altLang="en-US" sz="2800" dirty="0">
              <a:cs typeface="Courier New" panose="02070309020205020404" pitchFamily="49" charset="0"/>
            </a:endParaRP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768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Giving Users Choices Using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Spinner</a:t>
            </a:r>
            <a:r>
              <a:rPr lang="en-US" altLang="en-US" dirty="0"/>
              <a:t> Controls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lvl="2" indent="0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&lt;Spinner</a:t>
            </a:r>
          </a:p>
          <a:p>
            <a:pPr marL="685800" lvl="2" indent="0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="@+id/Spinner01"</a:t>
            </a:r>
          </a:p>
          <a:p>
            <a:pPr marL="685800" lvl="2" indent="0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685800" lvl="2" indent="0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685800" lvl="2" indent="0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android:entries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="@array/colors"</a:t>
            </a:r>
          </a:p>
          <a:p>
            <a:pPr marL="685800" lvl="2" indent="0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android:prompt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="@string/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spin_prompt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endParaRPr lang="en-MY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Giving Users Choices Using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Spinner</a:t>
            </a:r>
            <a:r>
              <a:rPr lang="en-US" altLang="en-US" dirty="0"/>
              <a:t> Controls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6221" y="1683516"/>
            <a:ext cx="7393557" cy="4525963"/>
          </a:xfrm>
        </p:spPr>
      </p:pic>
    </p:spTree>
    <p:extLst>
      <p:ext uri="{BB962C8B-B14F-4D97-AF65-F5344CB8AC3E}">
        <p14:creationId xmlns:p14="http://schemas.microsoft.com/office/powerpoint/2010/main" val="223331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Giving Users Choices Using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Spinner</a:t>
            </a:r>
            <a:r>
              <a:rPr lang="en-US" altLang="en-US" dirty="0"/>
              <a:t> Controls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655725"/>
            <a:ext cx="7791450" cy="4818631"/>
          </a:xfrm>
        </p:spPr>
      </p:pic>
    </p:spTree>
    <p:extLst>
      <p:ext uri="{BB962C8B-B14F-4D97-AF65-F5344CB8AC3E}">
        <p14:creationId xmlns:p14="http://schemas.microsoft.com/office/powerpoint/2010/main" val="245827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Giving Users Choices Using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Spinner</a:t>
            </a:r>
            <a:r>
              <a:rPr lang="en-US" altLang="en-US" dirty="0"/>
              <a:t> Controls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1400" y="1524000"/>
            <a:ext cx="2895600" cy="5119009"/>
          </a:xfrm>
        </p:spPr>
      </p:pic>
    </p:spTree>
    <p:extLst>
      <p:ext uri="{BB962C8B-B14F-4D97-AF65-F5344CB8AC3E}">
        <p14:creationId xmlns:p14="http://schemas.microsoft.com/office/powerpoint/2010/main" val="1738390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Giving Users Choices Using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Spinner</a:t>
            </a:r>
            <a:r>
              <a:rPr lang="en-US" altLang="en-US" dirty="0"/>
              <a:t> Controls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8229600" cy="4525963"/>
          </a:xfrm>
        </p:spPr>
        <p:txBody>
          <a:bodyPr>
            <a:noAutofit/>
          </a:bodyPr>
          <a:lstStyle/>
          <a:p>
            <a:r>
              <a:rPr lang="en-US" altLang="en-US" sz="2400" dirty="0">
                <a:latin typeface="Arial" panose="020B0604020202020204" pitchFamily="34" charset="0"/>
              </a:rPr>
              <a:t>Because 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Spinner</a:t>
            </a:r>
            <a:r>
              <a:rPr lang="en-US" altLang="en-US" sz="2400" i="1" dirty="0"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</a:rPr>
              <a:t>control is not a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lang="en-US" altLang="en-US" sz="2400" dirty="0">
                <a:latin typeface="Arial" panose="020B0604020202020204" pitchFamily="34" charset="0"/>
              </a:rPr>
              <a:t> but a list of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lang="en-US" altLang="en-US" sz="2400" i="1" dirty="0"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</a:rPr>
              <a:t>objects, you </a:t>
            </a:r>
            <a:r>
              <a:rPr lang="en-US" altLang="en-US" sz="2400" dirty="0" smtClean="0">
                <a:latin typeface="Arial" panose="020B0604020202020204" pitchFamily="34" charset="0"/>
              </a:rPr>
              <a:t>cannot </a:t>
            </a:r>
            <a:r>
              <a:rPr lang="en-US" altLang="en-US" sz="2400" dirty="0">
                <a:latin typeface="Arial" panose="020B0604020202020204" pitchFamily="34" charset="0"/>
              </a:rPr>
              <a:t>directly request the selected text from it.</a:t>
            </a:r>
          </a:p>
          <a:p>
            <a:r>
              <a:rPr lang="en-US" altLang="en-US" sz="2400" dirty="0">
                <a:latin typeface="Arial" panose="020B0604020202020204" pitchFamily="34" charset="0"/>
              </a:rPr>
              <a:t>Instead, you have to retrieve the specific selected option (each of which is a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lang="en-US" altLang="en-US" sz="2400" i="1" dirty="0"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</a:rPr>
              <a:t>control) and extract the text directly from it:</a:t>
            </a:r>
          </a:p>
          <a:p>
            <a:pPr marL="838200" lvl="2" indent="0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final Spinner spin =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(R.id.Spinner01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838200" lvl="2" indent="0"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text_sel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spin.getSelectedView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838200" lvl="2" indent="0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selected_text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text_sel.getText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MY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659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 smtClean="0"/>
              <a:t>CheckBox</a:t>
            </a:r>
            <a:r>
              <a:rPr lang="en-MY" dirty="0" smtClean="0"/>
              <a:t> Control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lnSpc>
                <a:spcPct val="115000"/>
              </a:lnSpc>
              <a:spcBef>
                <a:spcPts val="1000"/>
              </a:spcBef>
              <a:buSzPts val="2400"/>
              <a:buChar char="●"/>
            </a:pPr>
            <a:r>
              <a:rPr lang="en-US" dirty="0"/>
              <a:t>User can select any number of choices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424242"/>
              </a:buClr>
              <a:buSzPts val="2400"/>
              <a:buChar char="●"/>
            </a:pPr>
            <a:r>
              <a:rPr lang="en-US" dirty="0"/>
              <a:t>Checking one box does not uncheck another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SzPts val="2400"/>
              <a:buChar char="●"/>
            </a:pPr>
            <a:r>
              <a:rPr lang="en-US" dirty="0"/>
              <a:t>Users expect checkboxes in a vertical list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SzPts val="2400"/>
              <a:buChar char="●"/>
            </a:pPr>
            <a:r>
              <a:rPr lang="en-US" dirty="0"/>
              <a:t>Commonly used with a </a:t>
            </a:r>
            <a:r>
              <a:rPr lang="en-US" b="1" dirty="0"/>
              <a:t>Submit</a:t>
            </a:r>
            <a:r>
              <a:rPr lang="en-US" dirty="0"/>
              <a:t> button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SzPts val="2400"/>
              <a:buChar char="●"/>
            </a:pPr>
            <a:r>
              <a:rPr lang="en-US" dirty="0"/>
              <a:t>Every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-US" dirty="0"/>
              <a:t> is a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-US" dirty="0"/>
              <a:t> and can have </a:t>
            </a:r>
            <a:br>
              <a:rPr lang="en-US" dirty="0"/>
            </a:br>
            <a:r>
              <a:rPr lang="en-US" dirty="0"/>
              <a:t>an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-US" dirty="0"/>
              <a:t> handler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Google Shape;483;p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0" y="4706208"/>
            <a:ext cx="2231425" cy="17008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191510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 smtClean="0"/>
              <a:t>CheckBox</a:t>
            </a:r>
            <a:r>
              <a:rPr lang="en-MY" dirty="0" smtClean="0"/>
              <a:t> Control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62000" lvl="2" indent="0"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0" lvl="2" indent="0"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="@+id/checkbox"</a:t>
            </a:r>
          </a:p>
          <a:p>
            <a:pPr marL="762000" lvl="2" indent="0"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762000" lvl="2" indent="0"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762000" lvl="2" indent="0"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android:text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="Check me?" /&gt;</a:t>
            </a:r>
          </a:p>
          <a:p>
            <a:endParaRPr lang="en-MY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24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 smtClean="0"/>
              <a:t>CheckBox</a:t>
            </a:r>
            <a:r>
              <a:rPr lang="en-MY" dirty="0" smtClean="0"/>
              <a:t> Control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288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check_button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R.id.checkbox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check_button.setOnClickListener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View.OnClickListener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(View v) {</a:t>
            </a:r>
          </a:p>
          <a:p>
            <a:pPr marL="0" indent="0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R.id.checkbox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cb.setText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check_button.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isChecked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?</a:t>
            </a:r>
          </a:p>
          <a:p>
            <a:pPr marL="0" indent="0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"This option is checked" :</a:t>
            </a:r>
          </a:p>
          <a:p>
            <a:pPr marL="0" indent="0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"This option is not checked");</a:t>
            </a:r>
          </a:p>
          <a:p>
            <a:pPr marL="0" indent="0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MY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1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Accepting user input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lnSpc>
                <a:spcPct val="150000"/>
              </a:lnSpc>
              <a:spcBef>
                <a:spcPts val="1000"/>
              </a:spcBef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Freeform text and numbers: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-US" dirty="0">
                <a:solidFill>
                  <a:schemeClr val="dk1"/>
                </a:solidFill>
              </a:rPr>
              <a:t> (using keyboard)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Providing choices: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RadioButton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Spinner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-US" dirty="0">
                <a:solidFill>
                  <a:schemeClr val="dk1"/>
                </a:solidFill>
              </a:rPr>
              <a:t>Switching on/off: 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Toggle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Choosing value in range of values: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SeekBar</a:t>
            </a:r>
            <a:endParaRPr lang="en-US" dirty="0">
              <a:solidFill>
                <a:schemeClr val="dk1"/>
              </a:solidFill>
            </a:endParaRP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17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 smtClean="0"/>
              <a:t>CheckBox</a:t>
            </a:r>
            <a:r>
              <a:rPr lang="en-MY" dirty="0" smtClean="0"/>
              <a:t> Control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383588"/>
            <a:ext cx="6420584" cy="5105400"/>
          </a:xfrm>
        </p:spPr>
      </p:pic>
    </p:spTree>
    <p:extLst>
      <p:ext uri="{BB962C8B-B14F-4D97-AF65-F5344CB8AC3E}">
        <p14:creationId xmlns:p14="http://schemas.microsoft.com/office/powerpoint/2010/main" val="1993729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CheckBox</a:t>
            </a:r>
            <a:r>
              <a:rPr lang="en-MY" dirty="0"/>
              <a:t> Control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5000"/>
            <a:ext cx="8179972" cy="381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17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 smtClean="0"/>
              <a:t>ToggleButton</a:t>
            </a:r>
            <a:r>
              <a:rPr lang="en-MY" dirty="0" smtClean="0"/>
              <a:t> Control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+mj-lt"/>
              </a:rPr>
              <a:t>A </a:t>
            </a:r>
            <a:r>
              <a:rPr lang="en-US" altLang="en-US" dirty="0" err="1">
                <a:latin typeface="+mj-lt"/>
                <a:cs typeface="Courier New" panose="02070309020205020404" pitchFamily="49" charset="0"/>
              </a:rPr>
              <a:t>ToggleButton</a:t>
            </a:r>
            <a:r>
              <a:rPr lang="en-US" altLang="en-US" dirty="0">
                <a:latin typeface="+mj-lt"/>
              </a:rPr>
              <a:t> is similar to a </a:t>
            </a:r>
            <a:r>
              <a:rPr lang="en-US" altLang="en-US" dirty="0" err="1">
                <a:latin typeface="+mj-lt"/>
                <a:cs typeface="Courier New" panose="02070309020205020404" pitchFamily="49" charset="0"/>
              </a:rPr>
              <a:t>CheckBox</a:t>
            </a:r>
            <a:r>
              <a:rPr lang="en-US" altLang="en-US" dirty="0">
                <a:latin typeface="+mj-lt"/>
              </a:rPr>
              <a:t> in behavior but is usually used to show or alter the “on” or “off” state of something.</a:t>
            </a:r>
          </a:p>
          <a:p>
            <a:r>
              <a:rPr lang="en-US" altLang="en-US" dirty="0">
                <a:latin typeface="+mj-lt"/>
              </a:rPr>
              <a:t>Like the </a:t>
            </a:r>
            <a:r>
              <a:rPr lang="en-US" altLang="en-US" dirty="0" err="1">
                <a:latin typeface="+mj-lt"/>
                <a:cs typeface="Courier New" panose="02070309020205020404" pitchFamily="49" charset="0"/>
              </a:rPr>
              <a:t>CheckBox</a:t>
            </a:r>
            <a:r>
              <a:rPr lang="en-US" altLang="en-US" dirty="0">
                <a:latin typeface="+mj-lt"/>
              </a:rPr>
              <a:t>, it has a state (checked or not).</a:t>
            </a:r>
          </a:p>
          <a:p>
            <a:r>
              <a:rPr lang="en-US" altLang="en-US" dirty="0">
                <a:latin typeface="+mj-lt"/>
              </a:rPr>
              <a:t>Unlike the </a:t>
            </a:r>
            <a:r>
              <a:rPr lang="en-US" altLang="en-US" dirty="0" err="1">
                <a:latin typeface="+mj-lt"/>
                <a:cs typeface="Courier New" panose="02070309020205020404" pitchFamily="49" charset="0"/>
              </a:rPr>
              <a:t>CheckBox</a:t>
            </a:r>
            <a:r>
              <a:rPr lang="en-US" altLang="en-US" dirty="0">
                <a:latin typeface="+mj-lt"/>
              </a:rPr>
              <a:t>, it does not show text next to it.</a:t>
            </a:r>
            <a:endParaRPr lang="en-MY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Google Shape;499;p8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24400" y="5292659"/>
            <a:ext cx="3276600" cy="11667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234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ToggleButton</a:t>
            </a:r>
            <a:r>
              <a:rPr lang="en-MY" dirty="0"/>
              <a:t>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62000" lvl="2" indent="0"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ToggleButton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0" lvl="2" indent="0"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="@+id/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toggle_button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762000" lvl="2" indent="0"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762000" lvl="2" indent="0"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762000" lvl="2" indent="0"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android:text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="Toggle"</a:t>
            </a:r>
          </a:p>
          <a:p>
            <a:pPr marL="762000" lvl="2" indent="0"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android:textOff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="Disabled"</a:t>
            </a:r>
          </a:p>
          <a:p>
            <a:pPr marL="762000" lvl="2" indent="0"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android:textOn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="Enabled" /&gt;</a:t>
            </a:r>
          </a:p>
          <a:p>
            <a:endParaRPr lang="en-MY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56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 smtClean="0"/>
              <a:t>RadioButton</a:t>
            </a:r>
            <a:r>
              <a:rPr lang="en-MY" dirty="0" smtClean="0"/>
              <a:t> Control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81000">
              <a:lnSpc>
                <a:spcPct val="115000"/>
              </a:lnSpc>
              <a:spcBef>
                <a:spcPts val="1000"/>
              </a:spcBef>
              <a:buSzPts val="2400"/>
              <a:buChar char="●"/>
            </a:pPr>
            <a:r>
              <a:rPr lang="en-US" sz="2800" dirty="0"/>
              <a:t>Put </a:t>
            </a:r>
            <a:r>
              <a:rPr lang="en-US" sz="2800" u="sng" dirty="0" err="1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RadioButton</a:t>
            </a:r>
            <a:r>
              <a:rPr lang="en-US" sz="2800" dirty="0"/>
              <a:t> elements in a </a:t>
            </a:r>
            <a:r>
              <a:rPr lang="en-US" sz="2800" u="sng" dirty="0" err="1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RadioGroup</a:t>
            </a:r>
            <a:r>
              <a:rPr lang="en-US" sz="2800" dirty="0"/>
              <a:t> in a vertical list (horizontally if labels are short)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SzPts val="2400"/>
              <a:buChar char="●"/>
            </a:pPr>
            <a:r>
              <a:rPr lang="en-US" sz="2800" dirty="0"/>
              <a:t>User can select only one of the choices</a:t>
            </a:r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sz="2800" dirty="0"/>
              <a:t>Checking one unchecks all others in group</a:t>
            </a:r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sz="2800" dirty="0"/>
              <a:t>Each </a:t>
            </a:r>
            <a:r>
              <a:rPr lang="en-US" sz="2800" u="sng" dirty="0" err="1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RadioButton</a:t>
            </a:r>
            <a:r>
              <a:rPr lang="en-US" sz="2800" dirty="0"/>
              <a:t> can have </a:t>
            </a: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handler</a:t>
            </a:r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sz="2800" dirty="0"/>
              <a:t>Commonly used with a </a:t>
            </a:r>
            <a:r>
              <a:rPr lang="en-US" sz="2800" b="1" dirty="0"/>
              <a:t>Submit</a:t>
            </a:r>
            <a:r>
              <a:rPr lang="en-US" sz="2800" dirty="0"/>
              <a:t> button</a:t>
            </a:r>
            <a:br>
              <a:rPr lang="en-US" sz="2800" dirty="0"/>
            </a:br>
            <a:r>
              <a:rPr lang="en-US" sz="2800" dirty="0"/>
              <a:t>for the </a:t>
            </a: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RadioGroup</a:t>
            </a:r>
            <a:endParaRPr lang="en-US" sz="2800" dirty="0">
              <a:latin typeface="Consolas"/>
              <a:ea typeface="Consolas"/>
              <a:cs typeface="Consolas"/>
              <a:sym typeface="Consolas"/>
            </a:endParaRPr>
          </a:p>
          <a:p>
            <a:endParaRPr lang="en-MY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" name="Google Shape;491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00" y="5105400"/>
            <a:ext cx="2590800" cy="1530746"/>
          </a:xfrm>
          <a:prstGeom prst="rect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713066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RadioButton</a:t>
            </a:r>
            <a:r>
              <a:rPr lang="en-MY" dirty="0"/>
              <a:t>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pPr marL="1600200" lvl="4" indent="0"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RadioGroup</a:t>
            </a: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00200" lvl="4" indent="0"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="@+id/RadioGroup01"</a:t>
            </a:r>
          </a:p>
          <a:p>
            <a:pPr marL="1600200" lvl="4" indent="0"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 marL="1600200" lvl="4" indent="0"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1600200" lvl="4" indent="0"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RadioButton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="@+id/RadioButton01"</a:t>
            </a:r>
          </a:p>
          <a:p>
            <a:pPr marL="1600200" lvl="4" indent="0"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 marL="1600200" lvl="4" indent="0"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1600200" lvl="4" indent="0"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android:text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="Option 1" /&gt;</a:t>
            </a:r>
          </a:p>
          <a:p>
            <a:pPr marL="1600200" lvl="4" indent="0"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RadioButton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="@+id/RadioButton02"</a:t>
            </a:r>
          </a:p>
          <a:p>
            <a:pPr marL="1600200" lvl="4" indent="0"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 marL="1600200" lvl="4" indent="0"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1600200" lvl="4" indent="0"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android:text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="Option 2" /&gt;</a:t>
            </a:r>
          </a:p>
          <a:p>
            <a:pPr marL="1600200" lvl="4" indent="0"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RadioButton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="@+id/RadioButton03"</a:t>
            </a:r>
          </a:p>
          <a:p>
            <a:pPr marL="1600200" lvl="4" indent="0"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 marL="1600200" lvl="4" indent="0"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1600200" lvl="4" indent="0"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android:text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="Option 3" /&gt;</a:t>
            </a:r>
          </a:p>
          <a:p>
            <a:pPr marL="1600200" lvl="4" indent="0"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RadioButton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="@+id/RadioButton04"</a:t>
            </a:r>
          </a:p>
          <a:p>
            <a:pPr marL="1600200" lvl="4" indent="0"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 marL="1600200" lvl="4" indent="0"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1600200" lvl="4" indent="0"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android:text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="Option 4" /&gt;</a:t>
            </a:r>
          </a:p>
          <a:p>
            <a:pPr marL="1600200" lvl="4" indent="0"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RadioGroup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7997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RadioButton</a:t>
            </a:r>
            <a:r>
              <a:rPr lang="en-MY" dirty="0"/>
              <a:t>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FontTx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RadioGroup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group = 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RadioGroup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(R.id.RadioGroup01);</a:t>
            </a:r>
          </a:p>
          <a:p>
            <a:pPr marL="0" indent="0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tv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(R.id.TextView01);</a:t>
            </a:r>
          </a:p>
          <a:p>
            <a:pPr marL="0" indent="0">
              <a:buFontTx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group.setOnCheckedChangeListener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(new</a:t>
            </a:r>
          </a:p>
          <a:p>
            <a:pPr marL="0" indent="0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RadioGroup.OnCheckedChangeListener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void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onCheckedChanged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RadioGroup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group,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checkedId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checkedId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-1) {</a:t>
            </a:r>
          </a:p>
          <a:p>
            <a:pPr marL="0" indent="0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RadioButton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RadioButton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checkedId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if 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null) {</a:t>
            </a:r>
          </a:p>
          <a:p>
            <a:pPr marL="0" indent="0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tv.setText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chose: " +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rb.getText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pPr marL="0" indent="0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 else {</a:t>
            </a:r>
          </a:p>
          <a:p>
            <a:pPr marL="0" indent="0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tv.setText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("Choose 1");</a:t>
            </a:r>
          </a:p>
          <a:p>
            <a:pPr marL="0" indent="0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7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RadioButton</a:t>
            </a:r>
            <a:r>
              <a:rPr lang="en-MY" dirty="0"/>
              <a:t>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524000"/>
            <a:ext cx="7838618" cy="4800600"/>
          </a:xfrm>
        </p:spPr>
      </p:pic>
    </p:spTree>
    <p:extLst>
      <p:ext uri="{BB962C8B-B14F-4D97-AF65-F5344CB8AC3E}">
        <p14:creationId xmlns:p14="http://schemas.microsoft.com/office/powerpoint/2010/main" val="324508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RadioButton</a:t>
            </a:r>
            <a:r>
              <a:rPr lang="en-MY" dirty="0"/>
              <a:t>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5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0132" y="1828801"/>
            <a:ext cx="8009068" cy="3863944"/>
          </a:xfrm>
        </p:spPr>
      </p:pic>
    </p:spTree>
    <p:extLst>
      <p:ext uri="{BB962C8B-B14F-4D97-AF65-F5344CB8AC3E}">
        <p14:creationId xmlns:p14="http://schemas.microsoft.com/office/powerpoint/2010/main" val="77788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 smtClean="0"/>
              <a:t>SeekBar</a:t>
            </a:r>
            <a:r>
              <a:rPr lang="en-MY" dirty="0" smtClean="0"/>
              <a:t> Control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lvl="1" indent="-609600">
              <a:buFont typeface="Wingdings" pitchFamily="2" charset="2"/>
              <a:buChar char="§"/>
              <a:defRPr/>
            </a:pPr>
            <a:r>
              <a:rPr lang="en-US" altLang="en-US" dirty="0">
                <a:latin typeface="+mj-lt"/>
              </a:rPr>
              <a:t>What if you want to give the user some ability to move the indicator—for example, to set the current cursor position in a playing media file or to tweak a volume setting?</a:t>
            </a:r>
          </a:p>
          <a:p>
            <a:pPr lvl="1">
              <a:defRPr/>
            </a:pPr>
            <a:r>
              <a:rPr lang="en-US" altLang="en-US" dirty="0">
                <a:latin typeface="+mj-lt"/>
              </a:rPr>
              <a:t>You accomplish this by using the </a:t>
            </a:r>
            <a:r>
              <a:rPr lang="en-US" altLang="en-US" dirty="0" err="1">
                <a:latin typeface="+mj-lt"/>
                <a:cs typeface="Courier New" pitchFamily="49" charset="0"/>
              </a:rPr>
              <a:t>SeekBar</a:t>
            </a:r>
            <a:r>
              <a:rPr lang="en-US" altLang="en-US" dirty="0">
                <a:latin typeface="+mj-lt"/>
              </a:rPr>
              <a:t> control provided by the Android SDK.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405" y="5181600"/>
            <a:ext cx="461404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8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Examples of input controls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Google Shape;310;p58"/>
          <p:cNvSpPr txBox="1">
            <a:spLocks noGrp="1"/>
          </p:cNvSpPr>
          <p:nvPr>
            <p:ph idx="1"/>
          </p:nvPr>
        </p:nvSpPr>
        <p:spPr>
          <a:xfrm>
            <a:off x="838200" y="1828801"/>
            <a:ext cx="2895600" cy="42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800" u="sng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EditText</a:t>
            </a:r>
            <a:r>
              <a:rPr lang="en" sz="2800" dirty="0">
                <a:solidFill>
                  <a:schemeClr val="dk1"/>
                </a:solidFill>
              </a:rPr>
              <a:t> </a:t>
            </a:r>
            <a:endParaRPr sz="2800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800" u="sng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SeekBar</a:t>
            </a:r>
            <a:r>
              <a:rPr lang="en" sz="2800" dirty="0">
                <a:solidFill>
                  <a:schemeClr val="dk1"/>
                </a:solidFill>
              </a:rPr>
              <a:t> </a:t>
            </a:r>
            <a:endParaRPr sz="2800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800" u="sng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CheckBox</a:t>
            </a:r>
            <a:r>
              <a:rPr lang="en" sz="2800" dirty="0">
                <a:solidFill>
                  <a:schemeClr val="dk1"/>
                </a:solidFill>
              </a:rPr>
              <a:t> </a:t>
            </a:r>
            <a:endParaRPr sz="2800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AutoNum type="arabicPeriod"/>
            </a:pPr>
            <a:r>
              <a:rPr lang="en" sz="2800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RadioButton</a:t>
            </a:r>
            <a:endParaRPr sz="2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800" u="sng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Switch</a:t>
            </a:r>
            <a:r>
              <a:rPr lang="en" sz="2800" dirty="0">
                <a:solidFill>
                  <a:schemeClr val="dk1"/>
                </a:solidFill>
              </a:rPr>
              <a:t> </a:t>
            </a:r>
            <a:endParaRPr sz="2800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800" u="sng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Spinner</a:t>
            </a:r>
            <a:r>
              <a:rPr lang="en" sz="2800" dirty="0">
                <a:solidFill>
                  <a:schemeClr val="dk1"/>
                </a:solidFill>
              </a:rPr>
              <a:t> </a:t>
            </a:r>
            <a:endParaRPr sz="1600" dirty="0"/>
          </a:p>
        </p:txBody>
      </p:sp>
      <p:pic>
        <p:nvPicPr>
          <p:cNvPr id="6" name="Google Shape;313;p5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20053" y="990600"/>
            <a:ext cx="5715000" cy="2362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93528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SeekBar</a:t>
            </a:r>
            <a:r>
              <a:rPr lang="en-MY" dirty="0"/>
              <a:t>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62000" lvl="2" indent="0"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SeekBar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0" lvl="2" indent="0"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="@+id/seekbar1"</a:t>
            </a:r>
          </a:p>
          <a:p>
            <a:pPr marL="762000" lvl="2" indent="0"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762000" lvl="2" indent="0"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="240dp"</a:t>
            </a:r>
          </a:p>
          <a:p>
            <a:pPr marL="762000" lvl="2" indent="0"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android:max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="500" </a:t>
            </a:r>
          </a:p>
          <a:p>
            <a:pPr marL="762000" lvl="2" indent="0"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android:thumb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="@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drawable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/droidsk1" /&gt;</a:t>
            </a:r>
          </a:p>
          <a:p>
            <a:pPr marL="0" indent="0">
              <a:buNone/>
            </a:pPr>
            <a:endParaRPr lang="en-MY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97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SeekBar</a:t>
            </a:r>
            <a:r>
              <a:rPr lang="en-MY" dirty="0"/>
              <a:t>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SeekBar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seek = 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SeekBar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(R.id.seekbar1);</a:t>
            </a:r>
          </a:p>
          <a:p>
            <a:pPr marL="0" indent="0"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seek.setOnSeekBarChangeListener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new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SeekBar.OnSeekBarChangeListener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void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onProgressChanged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SeekBar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seekBar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progress,boolean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fromTouch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R.id.seek_text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setText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("Value: "+progress);</a:t>
            </a:r>
          </a:p>
          <a:p>
            <a:pPr marL="0" indent="0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seekBar.setSecondaryProgress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progress+seekBar.getMax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())/2);</a:t>
            </a:r>
          </a:p>
          <a:p>
            <a:pPr marL="0" indent="0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MY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185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Learn more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u="sng" dirty="0">
                <a:solidFill>
                  <a:schemeClr val="hlink"/>
                </a:solidFill>
                <a:hlinkClick r:id="rId2"/>
              </a:rPr>
              <a:t>Input Controls</a:t>
            </a:r>
            <a:endParaRPr lang="en-US" dirty="0"/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Radio Buttons</a:t>
            </a:r>
            <a:endParaRPr lang="en-US" dirty="0"/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Specifying the Input Method Type</a:t>
            </a:r>
            <a:endParaRPr lang="en-US" dirty="0"/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u="sng" dirty="0">
                <a:solidFill>
                  <a:schemeClr val="hlink"/>
                </a:solidFill>
                <a:hlinkClick r:id="rId5"/>
              </a:rPr>
              <a:t>Handling Keyboard Input</a:t>
            </a:r>
            <a:r>
              <a:rPr lang="en-US" dirty="0"/>
              <a:t> </a:t>
            </a:r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u="sng" dirty="0">
                <a:solidFill>
                  <a:schemeClr val="hlink"/>
                </a:solidFill>
                <a:hlinkClick r:id="rId6"/>
              </a:rPr>
              <a:t>Text Fields</a:t>
            </a:r>
            <a:r>
              <a:rPr lang="en-US" dirty="0"/>
              <a:t> </a:t>
            </a:r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u="sng" dirty="0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Spinners</a:t>
            </a:r>
            <a:endParaRPr lang="en-US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2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How input controls work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0" indent="-38100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Use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-US" dirty="0">
                <a:solidFill>
                  <a:schemeClr val="dk1"/>
                </a:solidFill>
              </a:rPr>
              <a:t> for entering text using keyboard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Use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SeekBar</a:t>
            </a:r>
            <a:r>
              <a:rPr lang="en-US" dirty="0">
                <a:solidFill>
                  <a:schemeClr val="dk1"/>
                </a:solidFill>
              </a:rPr>
              <a:t> for sliding left or right to a setting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Combine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-US" dirty="0">
                <a:solidFill>
                  <a:schemeClr val="dk1"/>
                </a:solidFill>
              </a:rPr>
              <a:t> elements for choosing more than one option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Combine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RadioButton</a:t>
            </a:r>
            <a:r>
              <a:rPr lang="en-US" dirty="0">
                <a:solidFill>
                  <a:schemeClr val="dk1"/>
                </a:solidFill>
              </a:rPr>
              <a:t> elements into </a:t>
            </a:r>
            <a:r>
              <a:rPr lang="en-US" u="sng" dirty="0" err="1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"/>
              </a:rPr>
              <a:t>RadioGroup</a:t>
            </a:r>
            <a:r>
              <a:rPr lang="en-US" dirty="0">
                <a:solidFill>
                  <a:schemeClr val="dk1"/>
                </a:solidFill>
              </a:rPr>
              <a:t> — user makes only one choice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Use 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-US" dirty="0">
                <a:solidFill>
                  <a:schemeClr val="dk1"/>
                </a:solidFill>
              </a:rPr>
              <a:t> for tapping on or off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Use 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Spinner</a:t>
            </a:r>
            <a:r>
              <a:rPr lang="en-US" dirty="0">
                <a:solidFill>
                  <a:schemeClr val="dk1"/>
                </a:solidFill>
              </a:rPr>
              <a:t> for choosing a single item from a list</a:t>
            </a:r>
            <a:endParaRPr lang="en-US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6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View is base class for input controls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The </a:t>
            </a:r>
            <a:r>
              <a:rPr lang="en-US" u="sng" dirty="0">
                <a:solidFill>
                  <a:schemeClr val="hlink"/>
                </a:solidFill>
                <a:hlinkClick r:id="rId2"/>
              </a:rPr>
              <a:t>View</a:t>
            </a:r>
            <a:r>
              <a:rPr lang="en-US" dirty="0"/>
              <a:t> class is the basic building block for all UI components, including input controls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View is the base class for classes that provide interactive UI components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View provides basic interaction through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android:onClick</a:t>
            </a: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View Class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US" dirty="0"/>
              <a:t>The View that receives user input has "Focus"</a:t>
            </a:r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dirty="0"/>
              <a:t>Only one View can have focus</a:t>
            </a:r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dirty="0"/>
              <a:t>Focus makes it unambiguous which View gets the input</a:t>
            </a:r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dirty="0"/>
              <a:t>Focus is assigned by</a:t>
            </a:r>
          </a:p>
          <a:p>
            <a:pPr marL="914400" lvl="1" indent="-355600">
              <a:spcBef>
                <a:spcPts val="0"/>
              </a:spcBef>
              <a:buSzPts val="2000"/>
              <a:buChar char="○"/>
            </a:pPr>
            <a:r>
              <a:rPr lang="en-US" dirty="0"/>
              <a:t>User tapping a View</a:t>
            </a:r>
          </a:p>
          <a:p>
            <a:pPr marL="914400" lvl="1" indent="-355600">
              <a:spcBef>
                <a:spcPts val="0"/>
              </a:spcBef>
              <a:buSzPts val="2000"/>
              <a:buChar char="○"/>
            </a:pPr>
            <a:r>
              <a:rPr lang="en-US" dirty="0"/>
              <a:t>App guiding the user from one text input control to the next using the </a:t>
            </a:r>
            <a:r>
              <a:rPr lang="en-US" b="1" dirty="0"/>
              <a:t>Return</a:t>
            </a:r>
            <a:r>
              <a:rPr lang="en-US" dirty="0"/>
              <a:t>, </a:t>
            </a:r>
            <a:r>
              <a:rPr lang="en-US" b="1" dirty="0"/>
              <a:t>Tab</a:t>
            </a:r>
            <a:r>
              <a:rPr lang="en-US" dirty="0"/>
              <a:t>, or arrow keys</a:t>
            </a:r>
          </a:p>
          <a:p>
            <a:pPr marL="914400" lvl="1" indent="-355600">
              <a:spcBef>
                <a:spcPts val="0"/>
              </a:spcBef>
              <a:buSzPts val="2000"/>
              <a:buChar char="○"/>
            </a:pPr>
            <a:r>
              <a:rPr lang="en-US" dirty="0"/>
              <a:t>Calling </a:t>
            </a:r>
            <a:r>
              <a:rPr lang="en-US" b="1" dirty="0" err="1" smtClean="0">
                <a:latin typeface="Consolas"/>
                <a:ea typeface="Consolas"/>
                <a:cs typeface="Consolas"/>
                <a:sym typeface="Consolas"/>
              </a:rPr>
              <a:t>requestFocus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dirty="0" smtClean="0"/>
              <a:t> </a:t>
            </a:r>
            <a:r>
              <a:rPr lang="en-US" dirty="0"/>
              <a:t>on any View that is </a:t>
            </a:r>
            <a:r>
              <a:rPr lang="en-US" dirty="0" smtClean="0"/>
              <a:t>focusable</a:t>
            </a:r>
          </a:p>
          <a:p>
            <a:pPr marL="1314450" lvl="2" indent="-355600">
              <a:spcBef>
                <a:spcPts val="0"/>
              </a:spcBef>
              <a:buSzPts val="2000"/>
              <a:buChar char="○"/>
            </a:pPr>
            <a:r>
              <a:rPr lang="en-US" dirty="0" err="1" smtClean="0"/>
              <a:t>EditText</a:t>
            </a:r>
            <a:r>
              <a:rPr lang="en-US" dirty="0" smtClean="0"/>
              <a:t> text = </a:t>
            </a:r>
            <a:r>
              <a:rPr lang="en-US" dirty="0" err="1" smtClean="0"/>
              <a:t>findViewById</a:t>
            </a:r>
            <a:r>
              <a:rPr lang="en-US" dirty="0" smtClean="0"/>
              <a:t>(</a:t>
            </a:r>
            <a:r>
              <a:rPr lang="en-US" dirty="0" err="1" smtClean="0"/>
              <a:t>R.Id.text_name</a:t>
            </a:r>
            <a:r>
              <a:rPr lang="en-US" dirty="0" smtClean="0"/>
              <a:t>);</a:t>
            </a:r>
          </a:p>
          <a:p>
            <a:pPr marL="1314450" lvl="2" indent="-355600">
              <a:spcBef>
                <a:spcPts val="0"/>
              </a:spcBef>
              <a:buSzPts val="2000"/>
              <a:buChar char="○"/>
            </a:pPr>
            <a:r>
              <a:rPr lang="en-US" b="1" dirty="0" err="1"/>
              <a:t>t</a:t>
            </a:r>
            <a:r>
              <a:rPr lang="en-US" b="1" dirty="0" err="1" smtClean="0"/>
              <a:t>ext.requestFocus</a:t>
            </a:r>
            <a:r>
              <a:rPr lang="en-US" b="1" dirty="0" smtClean="0"/>
              <a:t>(true</a:t>
            </a:r>
            <a:r>
              <a:rPr lang="en-US" dirty="0" smtClean="0"/>
              <a:t>); //move the focus edit text</a:t>
            </a:r>
            <a:endParaRPr lang="en-US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25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Clickable versus focusable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1000"/>
              </a:spcBef>
              <a:buNone/>
            </a:pPr>
            <a:r>
              <a:rPr lang="en-US" b="1" dirty="0"/>
              <a:t>Clickable</a:t>
            </a:r>
            <a:r>
              <a:rPr lang="en-US" dirty="0"/>
              <a:t>—View can respond to being clicked or </a:t>
            </a:r>
            <a:r>
              <a:rPr lang="en-US" dirty="0" smtClean="0"/>
              <a:t>tapped</a:t>
            </a:r>
          </a:p>
          <a:p>
            <a:pPr marL="0" lvl="0" indent="0">
              <a:spcBef>
                <a:spcPts val="1000"/>
              </a:spcBef>
              <a:buNone/>
            </a:pPr>
            <a:endParaRPr lang="en-US" dirty="0"/>
          </a:p>
          <a:p>
            <a:pPr marL="0" lvl="0" indent="0">
              <a:spcBef>
                <a:spcPts val="1000"/>
              </a:spcBef>
              <a:buNone/>
            </a:pPr>
            <a:r>
              <a:rPr lang="en-US" b="1" dirty="0"/>
              <a:t>Focusable</a:t>
            </a:r>
            <a:r>
              <a:rPr lang="en-US" dirty="0"/>
              <a:t>—View can gain focus to accept input</a:t>
            </a:r>
          </a:p>
          <a:p>
            <a:pPr marL="0" lvl="0" indent="0">
              <a:spcBef>
                <a:spcPts val="1000"/>
              </a:spcBef>
              <a:buNone/>
            </a:pPr>
            <a:r>
              <a:rPr lang="en-US" dirty="0"/>
              <a:t>Input controls such as keyboards send input to the view that has focus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7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Guiding users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lnSpc>
                <a:spcPct val="115000"/>
              </a:lnSpc>
              <a:spcBef>
                <a:spcPts val="1000"/>
              </a:spcBef>
              <a:buSzPts val="2400"/>
              <a:buChar char="●"/>
            </a:pPr>
            <a:r>
              <a:rPr lang="en-US" dirty="0"/>
              <a:t>Visually indicate which view has focus so users knows where their input goes</a:t>
            </a:r>
          </a:p>
          <a:p>
            <a:pPr marL="457200" lvl="0" indent="-381000">
              <a:lnSpc>
                <a:spcPct val="115000"/>
              </a:lnSpc>
              <a:spcBef>
                <a:spcPts val="1000"/>
              </a:spcBef>
              <a:buSzPts val="2400"/>
              <a:buChar char="●"/>
            </a:pPr>
            <a:r>
              <a:rPr lang="en-US" dirty="0"/>
              <a:t>Visually indicate which views can have focus helps users navigate through flow</a:t>
            </a:r>
          </a:p>
          <a:p>
            <a:pPr marL="457200" lvl="0" indent="-381000">
              <a:lnSpc>
                <a:spcPct val="115000"/>
              </a:lnSpc>
              <a:spcBef>
                <a:spcPts val="1000"/>
              </a:spcBef>
              <a:buSzPts val="2400"/>
              <a:buChar char="●"/>
            </a:pPr>
            <a:r>
              <a:rPr lang="en-US" dirty="0"/>
              <a:t>Predictable and logical—no surprises!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34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10888</TotalTime>
  <Words>1579</Words>
  <Application>Microsoft Office PowerPoint</Application>
  <PresentationFormat>On-screen Show (4:3)</PresentationFormat>
  <Paragraphs>308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Roboto</vt:lpstr>
      <vt:lpstr>Arial</vt:lpstr>
      <vt:lpstr>Arial Rounded MT Bold</vt:lpstr>
      <vt:lpstr>Calibri</vt:lpstr>
      <vt:lpstr>Consolas</vt:lpstr>
      <vt:lpstr>Courier New</vt:lpstr>
      <vt:lpstr>Wingdings</vt:lpstr>
      <vt:lpstr>Office Theme</vt:lpstr>
      <vt:lpstr>Midterm Test Next Week</vt:lpstr>
      <vt:lpstr>PowerPoint Presentation</vt:lpstr>
      <vt:lpstr>Accepting user input</vt:lpstr>
      <vt:lpstr>Examples of input controls</vt:lpstr>
      <vt:lpstr>How input controls work</vt:lpstr>
      <vt:lpstr>View is base class for input controls</vt:lpstr>
      <vt:lpstr>View Class</vt:lpstr>
      <vt:lpstr>Clickable versus focusable</vt:lpstr>
      <vt:lpstr>Guiding users</vt:lpstr>
      <vt:lpstr>Guiding focus</vt:lpstr>
      <vt:lpstr>Set focus explicitly</vt:lpstr>
      <vt:lpstr>EditText for multiple lines of text</vt:lpstr>
      <vt:lpstr>EditText Controls</vt:lpstr>
      <vt:lpstr>Customize with inputType</vt:lpstr>
      <vt:lpstr>EditText for message</vt:lpstr>
      <vt:lpstr>EditText for single line</vt:lpstr>
      <vt:lpstr>EditText for phone number entry</vt:lpstr>
      <vt:lpstr>Getting text</vt:lpstr>
      <vt:lpstr>Common input types </vt:lpstr>
      <vt:lpstr>UI elements for providing choices</vt:lpstr>
      <vt:lpstr>Giving Users Choices Using Spinner Controls</vt:lpstr>
      <vt:lpstr>Giving Users Choices Using Spinner Controls</vt:lpstr>
      <vt:lpstr>Giving Users Choices Using Spinner Controls</vt:lpstr>
      <vt:lpstr>Giving Users Choices Using Spinner Controls</vt:lpstr>
      <vt:lpstr>Giving Users Choices Using Spinner Controls</vt:lpstr>
      <vt:lpstr>Giving Users Choices Using Spinner Controls</vt:lpstr>
      <vt:lpstr>CheckBox Control</vt:lpstr>
      <vt:lpstr>CheckBox Control</vt:lpstr>
      <vt:lpstr>CheckBox Control</vt:lpstr>
      <vt:lpstr>CheckBox Control</vt:lpstr>
      <vt:lpstr>CheckBox Control</vt:lpstr>
      <vt:lpstr>ToggleButton Control</vt:lpstr>
      <vt:lpstr>ToggleButton Control</vt:lpstr>
      <vt:lpstr>RadioButton Control</vt:lpstr>
      <vt:lpstr>RadioButton Control</vt:lpstr>
      <vt:lpstr>RadioButton Control</vt:lpstr>
      <vt:lpstr>RadioButton Control</vt:lpstr>
      <vt:lpstr>RadioButton Control</vt:lpstr>
      <vt:lpstr>SeekBar Control</vt:lpstr>
      <vt:lpstr>SeekBar Control</vt:lpstr>
      <vt:lpstr>SeekBar Control</vt:lpstr>
      <vt:lpstr>Learn more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V.Matos</dc:creator>
  <cp:lastModifiedBy>oraclelai@yahoo.com</cp:lastModifiedBy>
  <cp:revision>324</cp:revision>
  <dcterms:created xsi:type="dcterms:W3CDTF">2009-06-10T00:38:22Z</dcterms:created>
  <dcterms:modified xsi:type="dcterms:W3CDTF">2021-03-01T02:00:13Z</dcterms:modified>
</cp:coreProperties>
</file>