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7" r:id="rId44"/>
    <p:sldId id="415" r:id="rId45"/>
    <p:sldId id="418" r:id="rId46"/>
    <p:sldId id="416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 autoAdjust="0"/>
    <p:restoredTop sz="90681" autoAdjust="0"/>
  </p:normalViewPr>
  <p:slideViewPr>
    <p:cSldViewPr>
      <p:cViewPr varScale="1">
        <p:scale>
          <a:sx n="97" d="100"/>
          <a:sy n="97" d="100"/>
        </p:scale>
        <p:origin x="131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notesViewPr>
    <p:cSldViewPr>
      <p:cViewPr varScale="1">
        <p:scale>
          <a:sx n="51" d="100"/>
          <a:sy n="51" d="100"/>
        </p:scale>
        <p:origin x="-28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38600" y="511176"/>
            <a:ext cx="1905000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r>
              <a:rPr lang="en-US" smtClean="0"/>
              <a:t>Lesson 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8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063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133600" cy="365125"/>
          </a:xfrm>
        </p:spPr>
        <p:txBody>
          <a:bodyPr/>
          <a:lstStyle/>
          <a:p>
            <a:fld id="{9C138E12-A0B7-454F-92AB-D1DE349F2643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3076-5FFA-423A-BCF6-0E777B1769E6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315-6D0A-40CA-BF42-BD4A21748190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8929"/>
            <a:ext cx="2133600" cy="365125"/>
          </a:xfrm>
        </p:spPr>
        <p:txBody>
          <a:bodyPr/>
          <a:lstStyle/>
          <a:p>
            <a:fld id="{7DD01F73-739B-4026-BEB9-934AF2E6324F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1096"/>
            <a:ext cx="2133600" cy="365125"/>
          </a:xfrm>
        </p:spPr>
        <p:txBody>
          <a:bodyPr/>
          <a:lstStyle/>
          <a:p>
            <a:fld id="{67822037-F829-4740-AE4D-D265C5E08AA0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30A14CCC-A03C-491C-B4E5-531957912FC0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6A57FC63-3081-46B3-A87D-15475AAF8BE1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22D-3C67-4340-837E-C396AE8293BB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687" y="14415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054F-A13A-4F7C-BAAF-8223CF72B944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2903-9AB4-4045-9724-DB34B7466144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5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2B61-C3C2-421A-B1BF-D2CDD7720527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1850" y="6459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9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9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View.OnCreateContextMenuListen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Dialo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developer.android.com/reference/android/app/DatePickerDialo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android.com/reference/android/app/AlertDialog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TimePickerDialog.html" TargetMode="External"/><Relationship Id="rId2" Type="http://schemas.openxmlformats.org/officeDocument/2006/relationships/hyperlink" Target="https://developer.android.com/reference/android/app/DatePickerDialo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android.com/reference/android/support/v4/app/DialogFragmen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fragment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topics/resources/drawable-resource.html" TargetMode="External"/><Relationship Id="rId3" Type="http://schemas.openxmlformats.org/officeDocument/2006/relationships/hyperlink" Target="https://developer.android.com/guide/topics/ui/menus.html" TargetMode="External"/><Relationship Id="rId7" Type="http://schemas.openxmlformats.org/officeDocument/2006/relationships/hyperlink" Target="http://developer.android.com/guide/topics/ui/controls/pickers.html" TargetMode="External"/><Relationship Id="rId2" Type="http://schemas.openxmlformats.org/officeDocument/2006/relationships/hyperlink" Target="https://developer.android.com/training/appba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ui/dialogs.html" TargetMode="External"/><Relationship Id="rId5" Type="http://schemas.openxmlformats.org/officeDocument/2006/relationships/hyperlink" Target="http://developer.android.com/guide/components/fragments.html" TargetMode="External"/><Relationship Id="rId4" Type="http://schemas.openxmlformats.org/officeDocument/2006/relationships/hyperlink" Target="https://developer.android.com/guide/topics/resources/menu-resourc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838200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Lesson 7</a:t>
            </a:r>
          </a:p>
          <a:p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Menu and Dialog (Picker)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action_favorites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android:icon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ic_favorite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android:orderInCategory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="30"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="@string/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action_favorites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app:showAsAction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ifRoom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</a:t>
            </a: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item)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</a:t>
            </a: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R.id.action_settings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showSettings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R.id.action_favorites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showFavorites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case </a:t>
            </a:r>
            <a:r>
              <a:rPr lang="en-MY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R.id.action_highscore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showHighscoreL</a:t>
            </a:r>
            <a:r>
              <a:rPr lang="en-MY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ist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lang="en-MY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MY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super.onOptionsItemSelected</a:t>
            </a:r>
            <a:r>
              <a:rPr lang="en-MY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</a:t>
            </a: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MY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Allows users to perform action on selected View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Can be deployed on any View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Most often used for items in </a:t>
            </a:r>
            <a:r>
              <a:rPr lang="en-US" dirty="0" err="1"/>
              <a:t>RecyclerView</a:t>
            </a:r>
            <a:r>
              <a:rPr lang="en-US" dirty="0"/>
              <a:t>, </a:t>
            </a:r>
            <a:r>
              <a:rPr lang="en-US" dirty="0" err="1"/>
              <a:t>GridView</a:t>
            </a:r>
            <a:r>
              <a:rPr lang="en-US" dirty="0"/>
              <a:t>, or other View collection</a:t>
            </a: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Floating context menu—long-press on a View 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User can modify View or use it in some fashion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User performs action on one View at a time</a:t>
            </a:r>
            <a:endParaRPr lang="en-US" sz="1400" dirty="0">
              <a:solidFill>
                <a:schemeClr val="dk1"/>
              </a:solidFill>
            </a:endParaRP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Contextual action mode—temporary action bar in place of or underneath app bar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Action items affect the selected View element(s)</a:t>
            </a:r>
          </a:p>
          <a:p>
            <a:pPr marL="914400" lvl="1" indent="-317500">
              <a:spcBef>
                <a:spcPts val="0"/>
              </a:spcBef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User can perform action on multiple View elements at once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8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Google Shape;622;p110"/>
          <p:cNvPicPr preferRelativeResize="0"/>
          <p:nvPr/>
        </p:nvPicPr>
        <p:blipFill rotWithShape="1">
          <a:blip r:embed="rId2">
            <a:alphaModFix/>
          </a:blip>
          <a:srcRect l="51169"/>
          <a:stretch/>
        </p:blipFill>
        <p:spPr>
          <a:xfrm>
            <a:off x="5410200" y="1689538"/>
            <a:ext cx="2590800" cy="388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3;p110"/>
          <p:cNvPicPr preferRelativeResize="0"/>
          <p:nvPr/>
        </p:nvPicPr>
        <p:blipFill rotWithShape="1">
          <a:blip r:embed="rId2">
            <a:alphaModFix/>
          </a:blip>
          <a:srcRect r="51169"/>
          <a:stretch/>
        </p:blipFill>
        <p:spPr>
          <a:xfrm>
            <a:off x="1905000" y="1676400"/>
            <a:ext cx="2438400" cy="3884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62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Floating Context Menu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800"/>
              <a:buAutoNum type="arabicPeriod"/>
            </a:pPr>
            <a:r>
              <a:rPr lang="en-MY" dirty="0">
                <a:solidFill>
                  <a:schemeClr val="dk1"/>
                </a:solidFill>
              </a:rPr>
              <a:t>Create XML menu resource file and assign appearance and position attributes</a:t>
            </a:r>
          </a:p>
          <a:p>
            <a:pPr marL="457200" lv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  <a:buAutoNum type="arabicPeriod"/>
            </a:pPr>
            <a:r>
              <a:rPr lang="en-MY" dirty="0">
                <a:solidFill>
                  <a:schemeClr val="dk1"/>
                </a:solidFill>
              </a:rPr>
              <a:t>Register View using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MY" dirty="0">
              <a:solidFill>
                <a:schemeClr val="dk1"/>
              </a:solidFill>
            </a:endParaRPr>
          </a:p>
          <a:p>
            <a:pPr marL="457200" lv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  <a:buAutoNum type="arabicPeriod"/>
            </a:pPr>
            <a:r>
              <a:rPr lang="en-MY" dirty="0">
                <a:solidFill>
                  <a:schemeClr val="dk1"/>
                </a:solidFill>
              </a:rPr>
              <a:t>Implement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MY" dirty="0">
                <a:solidFill>
                  <a:schemeClr val="dk1"/>
                </a:solidFill>
              </a:rPr>
              <a:t> in Activity to inflate menu</a:t>
            </a:r>
          </a:p>
          <a:p>
            <a:pPr marL="457200" lv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  <a:buAutoNum type="arabicPeriod"/>
            </a:pPr>
            <a:r>
              <a:rPr lang="en-MY" dirty="0">
                <a:solidFill>
                  <a:schemeClr val="dk1"/>
                </a:solidFill>
              </a:rPr>
              <a:t>Implement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MY" dirty="0">
                <a:solidFill>
                  <a:schemeClr val="dk1"/>
                </a:solidFill>
              </a:rPr>
              <a:t> to handle menu item clicks</a:t>
            </a:r>
          </a:p>
          <a:p>
            <a:pPr marL="457200" lv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  <a:buAutoNum type="arabicPeriod"/>
            </a:pPr>
            <a:r>
              <a:rPr lang="en-MY" dirty="0">
                <a:solidFill>
                  <a:schemeClr val="dk1"/>
                </a:solidFill>
              </a:rPr>
              <a:t>Create method to perform action for each context menu item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Floating Context Menu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Google Shape;639;p11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647" y="1905000"/>
            <a:ext cx="8229600" cy="2965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61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>
                <a:solidFill>
                  <a:schemeClr val="dk1"/>
                </a:solidFill>
              </a:rPr>
              <a:t>1. </a:t>
            </a:r>
            <a:r>
              <a:rPr lang="fr-FR" dirty="0" err="1" smtClean="0">
                <a:solidFill>
                  <a:schemeClr val="dk1"/>
                </a:solidFill>
              </a:rPr>
              <a:t>Create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XML menu </a:t>
            </a:r>
            <a:r>
              <a:rPr lang="fr-FR" dirty="0" err="1">
                <a:solidFill>
                  <a:schemeClr val="dk1"/>
                </a:solidFill>
              </a:rPr>
              <a:t>resource</a:t>
            </a:r>
            <a:r>
              <a:rPr lang="fr-FR" dirty="0">
                <a:solidFill>
                  <a:schemeClr val="dk1"/>
                </a:solidFill>
              </a:rPr>
              <a:t> (</a:t>
            </a:r>
            <a:r>
              <a:rPr lang="fr-F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fr-FR" dirty="0">
                <a:solidFill>
                  <a:schemeClr val="dk1"/>
                </a:solidFill>
              </a:rPr>
              <a:t>) 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941"/>
            <a:ext cx="4972050" cy="32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1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Register a view to a context menu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</a:t>
            </a:r>
            <a:r>
              <a:rPr lang="en-US" dirty="0" err="1"/>
              <a:t>onCreate</a:t>
            </a:r>
            <a:r>
              <a:rPr lang="en-US" dirty="0"/>
              <a:t>() of the Activity:</a:t>
            </a:r>
          </a:p>
          <a:p>
            <a:pPr lvl="1"/>
            <a:r>
              <a:rPr lang="en-MY" dirty="0" smtClean="0"/>
              <a:t>2. Register </a:t>
            </a:r>
            <a:r>
              <a:rPr lang="en-MY" u="sng" dirty="0" err="1">
                <a:solidFill>
                  <a:schemeClr val="hlink"/>
                </a:solidFill>
                <a:hlinkClick r:id="rId2"/>
              </a:rPr>
              <a:t>View.OnCreateContextMenuListener</a:t>
            </a:r>
            <a:r>
              <a:rPr lang="en-MY" dirty="0"/>
              <a:t> to View: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2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Implement onCreateContextMenu()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dirty="0" smtClean="0"/>
              <a:t>3. Specify </a:t>
            </a:r>
            <a:r>
              <a:rPr lang="en-MY" dirty="0"/>
              <a:t>which context menu</a:t>
            </a:r>
            <a:endParaRPr lang="en-MY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819400"/>
            <a:ext cx="8077200" cy="21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of Menus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925" y="1378009"/>
            <a:ext cx="6934200" cy="2285999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MY" sz="2800" dirty="0"/>
              <a:t>App bar with options menu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MY" sz="2800" dirty="0"/>
              <a:t>Context menu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MY" sz="2800" dirty="0"/>
              <a:t>Contextual action bar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MY" sz="2800" dirty="0"/>
              <a:t>Popup menu</a:t>
            </a:r>
            <a:endParaRPr lang="en-MY" sz="2800" dirty="0">
              <a:solidFill>
                <a:srgbClr val="4CAF50"/>
              </a:solidFill>
            </a:endParaRP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Google Shape;503;p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7400" y="3704670"/>
            <a:ext cx="5486400" cy="3000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0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Implement onContextItemSelected()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</a:t>
            </a: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item)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</a:t>
            </a:r>
            <a:r>
              <a:rPr lang="en-MY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R.id.context_edit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editNote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R.id.context_share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shareNote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super.onContextItemSelected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(item);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MY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UI mode that lets you replace parts of normal UI interactions temporarily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For example: Selecting a section of text or long-pressing an item could trigger action mode</a:t>
            </a:r>
            <a:endParaRPr lang="en-US" dirty="0">
              <a:solidFill>
                <a:srgbClr val="000000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09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600" dirty="0"/>
              <a:t>Long-press on View shows contextual action bar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600" dirty="0"/>
              <a:t>Contextual action bar with actions</a:t>
            </a:r>
          </a:p>
          <a:p>
            <a:pPr marL="914400" lvl="1" indent="-355600">
              <a:spcBef>
                <a:spcPts val="500"/>
              </a:spcBef>
              <a:buSzPts val="2000"/>
              <a:buChar char="○"/>
            </a:pPr>
            <a:r>
              <a:rPr lang="en-US" sz="2600" b="1" dirty="0"/>
              <a:t>Edit</a:t>
            </a:r>
            <a:r>
              <a:rPr lang="en-US" sz="2600" dirty="0"/>
              <a:t>, </a:t>
            </a:r>
            <a:r>
              <a:rPr lang="en-US" sz="2600" b="1" dirty="0"/>
              <a:t>Share</a:t>
            </a:r>
            <a:r>
              <a:rPr lang="en-US" sz="2600" dirty="0"/>
              <a:t>, and </a:t>
            </a:r>
            <a:r>
              <a:rPr lang="en-US" sz="2600" b="1" dirty="0"/>
              <a:t>Delete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sz="2600" dirty="0"/>
              <a:t>Done (left arrow icon) on left side</a:t>
            </a:r>
          </a:p>
          <a:p>
            <a:pPr marL="914400" lvl="1" indent="-355600">
              <a:spcBef>
                <a:spcPts val="500"/>
              </a:spcBef>
              <a:buSzPts val="2000"/>
              <a:buChar char="○"/>
            </a:pPr>
            <a:r>
              <a:rPr lang="en-US" sz="2600" dirty="0"/>
              <a:t>Action bar is available until user taps Done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600" dirty="0"/>
              <a:t>View on which long press triggers </a:t>
            </a:r>
            <a:br>
              <a:rPr lang="en-US" sz="2600" dirty="0"/>
            </a:br>
            <a:r>
              <a:rPr lang="en-US" sz="2600" dirty="0"/>
              <a:t>contextual action bar</a:t>
            </a:r>
          </a:p>
          <a:p>
            <a:endParaRPr lang="en-MY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Google Shape;699;p1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8400" y="3941874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83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Create XML menu resource file and assign icons for items</a:t>
            </a:r>
          </a:p>
          <a:p>
            <a:pPr marL="457200" lv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800"/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solidFill>
                  <a:schemeClr val="dk1"/>
                </a:solidFill>
              </a:rPr>
              <a:t> on View that triggers contextual action </a:t>
            </a:r>
            <a:r>
              <a:rPr lang="en-US" dirty="0" smtClean="0">
                <a:solidFill>
                  <a:schemeClr val="dk1"/>
                </a:solidFill>
              </a:rPr>
              <a:t>bar </a:t>
            </a:r>
            <a:r>
              <a:rPr lang="en-US" dirty="0">
                <a:solidFill>
                  <a:schemeClr val="dk1"/>
                </a:solidFill>
              </a:rPr>
              <a:t>and call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solidFill>
                  <a:schemeClr val="dk1"/>
                </a:solidFill>
              </a:rPr>
              <a:t> to handle click</a:t>
            </a:r>
          </a:p>
          <a:p>
            <a:pPr marL="457200"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800"/>
              <a:buAutoNum type="arabicPeriod" startAt="3"/>
            </a:pPr>
            <a:r>
              <a:rPr lang="en-MY" dirty="0">
                <a:solidFill>
                  <a:schemeClr val="dk1"/>
                </a:solidFill>
              </a:rPr>
              <a:t>Implement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-MY" dirty="0">
                <a:solidFill>
                  <a:schemeClr val="dk1"/>
                </a:solidFill>
              </a:rPr>
              <a:t> interface to handle </a:t>
            </a:r>
            <a:r>
              <a:rPr lang="en-MY" dirty="0" err="1">
                <a:solidFill>
                  <a:schemeClr val="dk1"/>
                </a:solidFill>
              </a:rPr>
              <a:t>ActionMode</a:t>
            </a:r>
            <a:r>
              <a:rPr lang="en-MY" dirty="0">
                <a:solidFill>
                  <a:schemeClr val="dk1"/>
                </a:solidFill>
              </a:rPr>
              <a:t> lifecycle; include action for menu item click in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MY" dirty="0">
                <a:solidFill>
                  <a:schemeClr val="dk1"/>
                </a:solidFill>
              </a:rPr>
              <a:t> </a:t>
            </a:r>
            <a:r>
              <a:rPr lang="en-MY" dirty="0" err="1">
                <a:solidFill>
                  <a:schemeClr val="dk1"/>
                </a:solidFill>
              </a:rPr>
              <a:t>callback</a:t>
            </a:r>
            <a:endParaRPr lang="en-MY" dirty="0">
              <a:solidFill>
                <a:schemeClr val="dk1"/>
              </a:solidFill>
            </a:endParaRPr>
          </a:p>
          <a:p>
            <a:pPr marL="457200" lv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800"/>
              <a:buAutoNum type="arabicPeriod" startAt="3"/>
            </a:pPr>
            <a:r>
              <a:rPr lang="en-MY" dirty="0">
                <a:solidFill>
                  <a:schemeClr val="dk1"/>
                </a:solidFill>
              </a:rPr>
              <a:t>Create method to perform action for each context menu item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6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Google Shape;707;p12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0" y="1752600"/>
            <a:ext cx="76962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10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mActionMode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MY" sz="4000" dirty="0">
                <a:solidFill>
                  <a:schemeClr val="dk1"/>
                </a:solidFill>
              </a:rPr>
              <a:t>In </a:t>
            </a:r>
            <a:r>
              <a:rPr lang="en-MY" sz="4000" dirty="0" err="1">
                <a:solidFill>
                  <a:schemeClr val="dk1"/>
                </a:solidFill>
              </a:rPr>
              <a:t>onCreate</a:t>
            </a:r>
            <a:r>
              <a:rPr lang="en-MY" sz="4000" dirty="0">
                <a:solidFill>
                  <a:schemeClr val="dk1"/>
                </a:solidFill>
              </a:rPr>
              <a:t>():</a:t>
            </a:r>
            <a:endParaRPr lang="en-MY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(article);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view.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View.OnLongClickListener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onLongClick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view)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mActionMode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!= null) return false;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mActionMode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MainActivity.this.</a:t>
            </a:r>
            <a:r>
              <a:rPr lang="en-MY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view.setSelected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(true);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9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3820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new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</a:t>
            </a:r>
            <a:r>
              <a:rPr lang="en-MY" sz="2400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MY" sz="24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here.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en-MY" sz="2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mode, Menu menu)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inflater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mode.getMenuInflater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inflater.inflate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R.menu.menu_context</a:t>
            </a:r>
            <a:r>
              <a:rPr lang="en-MY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/>
              <a:t>Called each time action mode is shown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/>
              <a:t>Always called after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-US" dirty="0"/>
              <a:t>, but may be called multiple times if action mode is invalidated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123157"/>
            <a:ext cx="8153400" cy="12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3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MY" sz="4000" dirty="0">
                <a:solidFill>
                  <a:schemeClr val="dk1"/>
                </a:solidFill>
              </a:rPr>
              <a:t>Called when users selects an action</a:t>
            </a:r>
          </a:p>
          <a:p>
            <a:pPr marL="457200" lv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MY" sz="4000" dirty="0">
                <a:solidFill>
                  <a:schemeClr val="dk1"/>
                </a:solidFill>
              </a:rPr>
              <a:t>Handle clicks in this method</a:t>
            </a:r>
            <a:endParaRPr lang="en-MY" sz="1600" i="1" dirty="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n-MY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MY" dirty="0" smtClean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onActionItemClicked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ActionMode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mode,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item)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item.getItemId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    case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R.id.action_share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mode.finish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(); // Action picked, so close the action bar.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    default: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MY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Dialogs and pickers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955" y="1378009"/>
            <a:ext cx="7620000" cy="2057400"/>
          </a:xfrm>
        </p:spPr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Alert dialog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Date picker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Time picker</a:t>
            </a:r>
            <a:endParaRPr lang="en-US" sz="2000" dirty="0">
              <a:solidFill>
                <a:srgbClr val="4CAF50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Google Shape;511;p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0738" y="3198783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4;p97"/>
          <p:cNvSpPr/>
          <p:nvPr/>
        </p:nvSpPr>
        <p:spPr>
          <a:xfrm>
            <a:off x="2739075" y="6373502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cxnSp>
        <p:nvCxnSpPr>
          <p:cNvPr id="7" name="Google Shape;515;p97"/>
          <p:cNvCxnSpPr>
            <a:endCxn id="6" idx="0"/>
          </p:cNvCxnSpPr>
          <p:nvPr/>
        </p:nvCxnSpPr>
        <p:spPr>
          <a:xfrm>
            <a:off x="2924775" y="5731202"/>
            <a:ext cx="0" cy="6423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16;p97"/>
          <p:cNvSpPr/>
          <p:nvPr/>
        </p:nvSpPr>
        <p:spPr>
          <a:xfrm>
            <a:off x="4648200" y="6373502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9" name="Google Shape;517;p97"/>
          <p:cNvCxnSpPr>
            <a:endCxn id="8" idx="0"/>
          </p:cNvCxnSpPr>
          <p:nvPr/>
        </p:nvCxnSpPr>
        <p:spPr>
          <a:xfrm>
            <a:off x="4833900" y="6222302"/>
            <a:ext cx="0" cy="151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18;p97"/>
          <p:cNvSpPr/>
          <p:nvPr/>
        </p:nvSpPr>
        <p:spPr>
          <a:xfrm>
            <a:off x="6557325" y="6373502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" name="Google Shape;519;p97"/>
          <p:cNvCxnSpPr>
            <a:endCxn id="10" idx="0"/>
          </p:cNvCxnSpPr>
          <p:nvPr/>
        </p:nvCxnSpPr>
        <p:spPr>
          <a:xfrm>
            <a:off x="6743025" y="5731202"/>
            <a:ext cx="0" cy="6423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3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Called when user exits the action mode</a:t>
            </a:r>
          </a:p>
          <a:p>
            <a:endParaRPr lang="en-MY" dirty="0" smtClean="0"/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fr-FR" sz="2200" dirty="0" err="1">
                <a:latin typeface="Consolas"/>
                <a:ea typeface="Consolas"/>
                <a:cs typeface="Consolas"/>
                <a:sym typeface="Consolas"/>
              </a:rPr>
              <a:t>Override</a:t>
            </a:r>
            <a:endParaRPr lang="fr-FR"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fr-FR" sz="2200" dirty="0" err="1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200" dirty="0" err="1">
                <a:latin typeface="Consolas"/>
                <a:ea typeface="Consolas"/>
                <a:cs typeface="Consolas"/>
                <a:sym typeface="Consolas"/>
              </a:rPr>
              <a:t>onDestroyActionMode</a:t>
            </a: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2200" dirty="0" err="1">
                <a:latin typeface="Consolas"/>
                <a:ea typeface="Consolas"/>
                <a:cs typeface="Consolas"/>
                <a:sym typeface="Consolas"/>
              </a:rPr>
              <a:t>ActionMode</a:t>
            </a: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 mode) {</a:t>
            </a: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-FR" sz="2200" dirty="0" err="1">
                <a:latin typeface="Consolas"/>
                <a:ea typeface="Consolas"/>
                <a:cs typeface="Consolas"/>
                <a:sym typeface="Consolas"/>
              </a:rPr>
              <a:t>mActionMode</a:t>
            </a: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-FR" sz="2200" dirty="0" err="1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fr-FR" sz="22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Dialogs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Dialog</a:t>
            </a:r>
            <a:r>
              <a:rPr lang="en-US" dirty="0"/>
              <a:t> appears on top, interrupting flow of Activity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Requires user action to dismiss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5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Dialogs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Google Shape;821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928742"/>
            <a:ext cx="4057650" cy="271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2;p136"/>
          <p:cNvPicPr preferRelativeResize="0"/>
          <p:nvPr/>
        </p:nvPicPr>
        <p:blipFill rotWithShape="1">
          <a:blip r:embed="rId4">
            <a:alphaModFix/>
          </a:blip>
          <a:srcRect r="51669"/>
          <a:stretch/>
        </p:blipFill>
        <p:spPr>
          <a:xfrm>
            <a:off x="6019800" y="3390458"/>
            <a:ext cx="139538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23;p136"/>
          <p:cNvPicPr preferRelativeResize="0"/>
          <p:nvPr/>
        </p:nvPicPr>
        <p:blipFill rotWithShape="1">
          <a:blip r:embed="rId4">
            <a:alphaModFix/>
          </a:blip>
          <a:srcRect l="51669" t="9762" b="12880"/>
          <a:stretch/>
        </p:blipFill>
        <p:spPr>
          <a:xfrm>
            <a:off x="2770726" y="1915407"/>
            <a:ext cx="1685337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25;p136"/>
          <p:cNvPicPr preferRelativeResize="0"/>
          <p:nvPr/>
        </p:nvPicPr>
        <p:blipFill rotWithShape="1">
          <a:blip r:embed="rId5">
            <a:alphaModFix/>
          </a:blip>
          <a:srcRect l="54408" t="8751" r="3540" b="8136"/>
          <a:stretch/>
        </p:blipFill>
        <p:spPr>
          <a:xfrm>
            <a:off x="901661" y="1905000"/>
            <a:ext cx="1733583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17;p136"/>
          <p:cNvSpPr txBox="1"/>
          <p:nvPr/>
        </p:nvSpPr>
        <p:spPr>
          <a:xfrm>
            <a:off x="752962" y="4533458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TimePickerDialog</a:t>
            </a:r>
            <a:endParaRPr sz="1800" dirty="0"/>
          </a:p>
        </p:txBody>
      </p:sp>
      <p:sp>
        <p:nvSpPr>
          <p:cNvPr id="10" name="Google Shape;816;p136"/>
          <p:cNvSpPr txBox="1"/>
          <p:nvPr/>
        </p:nvSpPr>
        <p:spPr>
          <a:xfrm>
            <a:off x="2635244" y="4513862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DatePickerDialog</a:t>
            </a:r>
            <a:endParaRPr sz="1800" dirty="0"/>
          </a:p>
        </p:txBody>
      </p:sp>
      <p:sp>
        <p:nvSpPr>
          <p:cNvPr id="11" name="Google Shape;824;p136"/>
          <p:cNvSpPr txBox="1"/>
          <p:nvPr/>
        </p:nvSpPr>
        <p:spPr>
          <a:xfrm>
            <a:off x="6148650" y="5794114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AlertDialog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8297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AlertDialog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3505200" cy="3886200"/>
          </a:xfrm>
        </p:spPr>
        <p:txBody>
          <a:bodyPr>
            <a:norm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-US" sz="2800" u="sng" dirty="0" err="1">
                <a:solidFill>
                  <a:schemeClr val="hlink"/>
                </a:solidFill>
                <a:hlinkClick r:id="rId2"/>
              </a:rPr>
              <a:t>AlertDialog</a:t>
            </a:r>
            <a:r>
              <a:rPr lang="en-US" sz="2800" dirty="0"/>
              <a:t> can show: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Title (optional)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Content area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Action </a:t>
            </a:r>
            <a:r>
              <a:rPr lang="en-US" sz="2800" dirty="0" smtClean="0"/>
              <a:t>buttons</a:t>
            </a:r>
          </a:p>
          <a:p>
            <a:pPr marL="857250" lvl="1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dirty="0" smtClean="0"/>
              <a:t>Positive</a:t>
            </a:r>
          </a:p>
          <a:p>
            <a:pPr marL="857250" lvl="1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dirty="0" smtClean="0"/>
              <a:t>Negative</a:t>
            </a:r>
          </a:p>
          <a:p>
            <a:pPr marL="857250" lvl="1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dirty="0" smtClean="0"/>
              <a:t>Neutral</a:t>
            </a:r>
            <a:endParaRPr lang="en-US" sz="2400" dirty="0"/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Google Shape;833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479638"/>
            <a:ext cx="5181600" cy="3651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13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Build the AlertDialog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-US" dirty="0"/>
              <a:t> to build alert dialog and set attributes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onClickShowAlert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(View view) {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alertDialog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= new          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200" dirty="0" smtClean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MY" sz="2200" dirty="0" err="1" smtClean="0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-MY" sz="2200" dirty="0" smtClean="0">
                <a:latin typeface="Consolas"/>
                <a:ea typeface="Consolas"/>
                <a:cs typeface="Consolas"/>
                <a:sym typeface="Consolas"/>
              </a:rPr>
              <a:t> is the context                    </a:t>
            </a:r>
            <a:endParaRPr lang="en-MY" sz="22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2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2200" dirty="0" err="1" smtClean="0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-MY" sz="22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200" dirty="0" err="1" smtClean="0">
                <a:latin typeface="Consolas"/>
                <a:ea typeface="Consolas"/>
                <a:cs typeface="Consolas"/>
                <a:sym typeface="Consolas"/>
              </a:rPr>
              <a:t>MainActivity.this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alertDialog.setTitle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("Connect to Provider");</a:t>
            </a:r>
          </a:p>
          <a:p>
            <a:pPr marL="0" lvl="0" indent="4572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alertDialog.setMessage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R.string.alert_message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4572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// ... Code to set buttons goes here.</a:t>
            </a:r>
          </a:p>
          <a:p>
            <a:pPr lvl="0"/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3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Set the button actions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alertDialog.setPositiveButton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alertDialog.setNeutralButton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alertDialog.setNegativeButton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4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alertDialog code 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4525963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alertDialog.setPositiveButton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                "OK", </a:t>
            </a:r>
            <a:r>
              <a:rPr lang="en-MY" sz="2000" dirty="0" smtClean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MY" sz="2000" dirty="0" err="1" smtClean="0">
                <a:latin typeface="Consolas"/>
                <a:ea typeface="Consolas"/>
                <a:cs typeface="Consolas"/>
                <a:sym typeface="Consolas"/>
              </a:rPr>
              <a:t>DialogInterface.OnClickListener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DialogInterface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dialog,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which)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2000" dirty="0" smtClean="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marL="0" lvl="0" indent="0">
              <a:spcBef>
                <a:spcPts val="0"/>
              </a:spcBef>
              <a:buNone/>
            </a:pPr>
            <a:endParaRPr lang="en-MY" sz="20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r>
              <a:rPr lang="en-US" sz="2800" dirty="0"/>
              <a:t>Same pattern for </a:t>
            </a:r>
            <a:r>
              <a:rPr lang="en-US" sz="2800" b="1" dirty="0" err="1"/>
              <a:t>setNegativeButton</a:t>
            </a:r>
            <a:r>
              <a:rPr lang="en-US" sz="2800" dirty="0"/>
              <a:t>() and </a:t>
            </a:r>
            <a:r>
              <a:rPr lang="en-US" sz="2800" b="1" dirty="0" err="1"/>
              <a:t>setNeutralButton</a:t>
            </a:r>
            <a:r>
              <a:rPr lang="en-US" sz="2800" dirty="0"/>
              <a:t>()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MY" sz="20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3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Full Code of </a:t>
            </a:r>
            <a:r>
              <a:rPr lang="en-MY" dirty="0" err="1" smtClean="0"/>
              <a:t>AlertDialog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MY" dirty="0"/>
              <a:t>private void </a:t>
            </a:r>
            <a:r>
              <a:rPr lang="en-MY" dirty="0" err="1"/>
              <a:t>showMyAlertDialog</a:t>
            </a:r>
            <a:r>
              <a:rPr lang="en-MY" dirty="0"/>
              <a:t>(</a:t>
            </a:r>
            <a:r>
              <a:rPr lang="en-MY" dirty="0" err="1"/>
              <a:t>MainActivity</a:t>
            </a:r>
            <a:r>
              <a:rPr lang="en-MY" dirty="0"/>
              <a:t> </a:t>
            </a:r>
            <a:r>
              <a:rPr lang="en-MY" dirty="0" err="1"/>
              <a:t>mainActivity</a:t>
            </a:r>
            <a:r>
              <a:rPr lang="en-MY" dirty="0"/>
              <a:t>) { </a:t>
            </a:r>
          </a:p>
          <a:p>
            <a:pPr marL="0" indent="0">
              <a:buNone/>
            </a:pPr>
            <a:r>
              <a:rPr lang="en-MY" dirty="0"/>
              <a:t>String </a:t>
            </a:r>
            <a:r>
              <a:rPr lang="en-MY" dirty="0" err="1"/>
              <a:t>msg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	new </a:t>
            </a:r>
            <a:r>
              <a:rPr lang="en-MY" dirty="0" err="1"/>
              <a:t>AlertDialog.Builder</a:t>
            </a:r>
            <a:r>
              <a:rPr lang="en-MY" dirty="0"/>
              <a:t>(</a:t>
            </a:r>
            <a:r>
              <a:rPr lang="en-MY" dirty="0" err="1"/>
              <a:t>mainActivity</a:t>
            </a:r>
            <a:r>
              <a:rPr lang="en-MY" dirty="0"/>
              <a:t>) </a:t>
            </a:r>
          </a:p>
          <a:p>
            <a:pPr marL="0" indent="0">
              <a:buNone/>
            </a:pPr>
            <a:r>
              <a:rPr lang="en-MY" dirty="0"/>
              <a:t>		.</a:t>
            </a:r>
            <a:r>
              <a:rPr lang="en-MY" dirty="0" err="1"/>
              <a:t>setTitle</a:t>
            </a:r>
            <a:r>
              <a:rPr lang="en-MY" dirty="0"/>
              <a:t>("Terminator</a:t>
            </a:r>
            <a:r>
              <a:rPr lang="en-MY" dirty="0" smtClean="0"/>
              <a:t>")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		.</a:t>
            </a:r>
            <a:r>
              <a:rPr lang="en-MY" dirty="0" err="1"/>
              <a:t>setMessage</a:t>
            </a:r>
            <a:r>
              <a:rPr lang="en-MY" dirty="0"/>
              <a:t>("Are you sure that you want to quit?") </a:t>
            </a:r>
          </a:p>
          <a:p>
            <a:pPr marL="0" indent="0">
              <a:buNone/>
            </a:pPr>
            <a:r>
              <a:rPr lang="en-MY" dirty="0"/>
              <a:t>		.</a:t>
            </a:r>
            <a:r>
              <a:rPr lang="en-MY" dirty="0" err="1"/>
              <a:t>setIcon</a:t>
            </a:r>
            <a:r>
              <a:rPr lang="en-MY" dirty="0"/>
              <a:t>(</a:t>
            </a:r>
            <a:r>
              <a:rPr lang="en-MY" dirty="0" err="1"/>
              <a:t>R.drawable.ic_menu_end_conversation</a:t>
            </a:r>
            <a:r>
              <a:rPr lang="en-MY" dirty="0"/>
              <a:t>) </a:t>
            </a:r>
          </a:p>
          <a:p>
            <a:pPr marL="0" indent="0">
              <a:buNone/>
            </a:pPr>
            <a:r>
              <a:rPr lang="en-MY" dirty="0"/>
              <a:t>		.</a:t>
            </a:r>
            <a:r>
              <a:rPr lang="en-MY" dirty="0" err="1"/>
              <a:t>setPositiveButton</a:t>
            </a:r>
            <a:r>
              <a:rPr lang="en-MY" dirty="0"/>
              <a:t>("Yes", </a:t>
            </a:r>
          </a:p>
          <a:p>
            <a:pPr marL="0" indent="0">
              <a:buNone/>
            </a:pPr>
            <a:r>
              <a:rPr lang="en-MY" dirty="0"/>
              <a:t>			new </a:t>
            </a:r>
            <a:r>
              <a:rPr lang="en-MY" dirty="0" err="1"/>
              <a:t>DialogInterface.OnClickListener</a:t>
            </a:r>
            <a:r>
              <a:rPr lang="en-MY" dirty="0"/>
              <a:t>() { 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				public void </a:t>
            </a:r>
            <a:r>
              <a:rPr lang="en-MY" dirty="0" err="1"/>
              <a:t>onClick</a:t>
            </a:r>
            <a:r>
              <a:rPr lang="en-MY" dirty="0"/>
              <a:t>(</a:t>
            </a:r>
            <a:r>
              <a:rPr lang="en-MY" dirty="0" err="1"/>
              <a:t>DialogInterface</a:t>
            </a:r>
            <a:r>
              <a:rPr lang="en-MY" dirty="0"/>
              <a:t> 				   dialog, </a:t>
            </a:r>
            <a:r>
              <a:rPr lang="en-MY" dirty="0" err="1"/>
              <a:t>int</a:t>
            </a:r>
            <a:r>
              <a:rPr lang="en-MY" dirty="0"/>
              <a:t> </a:t>
            </a:r>
            <a:r>
              <a:rPr lang="en-MY" dirty="0" err="1"/>
              <a:t>whichButton</a:t>
            </a:r>
            <a:r>
              <a:rPr lang="en-MY" dirty="0"/>
              <a:t>) { </a:t>
            </a:r>
          </a:p>
          <a:p>
            <a:pPr marL="0" indent="0">
              <a:buNone/>
            </a:pPr>
            <a:r>
              <a:rPr lang="en-MY" dirty="0"/>
              <a:t>			</a:t>
            </a:r>
            <a:r>
              <a:rPr lang="en-MY" dirty="0" err="1"/>
              <a:t>msg</a:t>
            </a:r>
            <a:r>
              <a:rPr lang="en-MY" dirty="0"/>
              <a:t> = "YES " + 							</a:t>
            </a:r>
            <a:r>
              <a:rPr lang="en-MY" dirty="0" err="1"/>
              <a:t>Integer.toString</a:t>
            </a:r>
            <a:r>
              <a:rPr lang="en-MY" dirty="0"/>
              <a:t>(</a:t>
            </a:r>
            <a:r>
              <a:rPr lang="en-MY" dirty="0" err="1"/>
              <a:t>whichButton</a:t>
            </a:r>
            <a:r>
              <a:rPr lang="en-MY" dirty="0"/>
              <a:t>); 		} </a:t>
            </a:r>
          </a:p>
          <a:p>
            <a:pPr marL="0" indent="0">
              <a:buNone/>
            </a:pPr>
            <a:r>
              <a:rPr lang="en-MY" dirty="0"/>
              <a:t>	})// </a:t>
            </a:r>
            <a:r>
              <a:rPr lang="en-MY" dirty="0" err="1"/>
              <a:t>setPositiveButton</a:t>
            </a:r>
            <a:r>
              <a:rPr lang="en-MY" dirty="0"/>
              <a:t> 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1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Full Code of </a:t>
            </a:r>
            <a:r>
              <a:rPr lang="en-MY" dirty="0" err="1" smtClean="0"/>
              <a:t>AlertDialog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013"/>
            <a:ext cx="8229600" cy="52513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MY" sz="7200" dirty="0"/>
              <a:t>.</a:t>
            </a:r>
            <a:r>
              <a:rPr lang="en-MY" sz="7200" dirty="0" err="1"/>
              <a:t>setNeutralButton</a:t>
            </a:r>
            <a:r>
              <a:rPr lang="en-MY" sz="7200" dirty="0"/>
              <a:t>("Cancel", </a:t>
            </a:r>
          </a:p>
          <a:p>
            <a:pPr marL="0" indent="0">
              <a:buNone/>
            </a:pPr>
            <a:r>
              <a:rPr lang="en-MY" sz="7200" dirty="0"/>
              <a:t>	new </a:t>
            </a:r>
            <a:r>
              <a:rPr lang="en-MY" sz="7200" dirty="0" err="1"/>
              <a:t>DialogInterface.OnClickListener</a:t>
            </a:r>
            <a:r>
              <a:rPr lang="en-MY" sz="7200" dirty="0"/>
              <a:t>() { </a:t>
            </a:r>
            <a:r>
              <a:rPr lang="en-MY" sz="7200" dirty="0" smtClean="0"/>
              <a:t> </a:t>
            </a:r>
          </a:p>
          <a:p>
            <a:pPr marL="0" indent="0">
              <a:buNone/>
            </a:pPr>
            <a:r>
              <a:rPr lang="en-MY" sz="7200" dirty="0"/>
              <a:t> </a:t>
            </a:r>
            <a:r>
              <a:rPr lang="en-MY" sz="7200" dirty="0" smtClean="0"/>
              <a:t>                        public </a:t>
            </a:r>
            <a:r>
              <a:rPr lang="en-MY" sz="7200" dirty="0"/>
              <a:t>void </a:t>
            </a:r>
            <a:r>
              <a:rPr lang="en-MY" sz="7200" dirty="0" err="1"/>
              <a:t>onClick</a:t>
            </a:r>
            <a:r>
              <a:rPr lang="en-MY" sz="7200" dirty="0"/>
              <a:t>(</a:t>
            </a:r>
            <a:r>
              <a:rPr lang="en-MY" sz="7200" dirty="0" err="1"/>
              <a:t>DialogInterface</a:t>
            </a:r>
            <a:r>
              <a:rPr lang="en-MY" sz="7200" dirty="0"/>
              <a:t> dialog, </a:t>
            </a:r>
          </a:p>
          <a:p>
            <a:pPr marL="0" indent="0">
              <a:buNone/>
            </a:pPr>
            <a:r>
              <a:rPr lang="en-MY" sz="7200" dirty="0"/>
              <a:t>		</a:t>
            </a:r>
            <a:r>
              <a:rPr lang="en-MY" sz="7200" dirty="0" err="1"/>
              <a:t>int</a:t>
            </a:r>
            <a:r>
              <a:rPr lang="en-MY" sz="7200" dirty="0"/>
              <a:t> </a:t>
            </a:r>
            <a:r>
              <a:rPr lang="en-MY" sz="7200" dirty="0" err="1"/>
              <a:t>whichButton</a:t>
            </a:r>
            <a:r>
              <a:rPr lang="en-MY" sz="7200" dirty="0"/>
              <a:t>) { </a:t>
            </a:r>
          </a:p>
          <a:p>
            <a:pPr marL="0" indent="0">
              <a:buNone/>
            </a:pPr>
            <a:r>
              <a:rPr lang="en-MY" sz="7200" dirty="0" smtClean="0"/>
              <a:t>                                // </a:t>
            </a:r>
            <a:r>
              <a:rPr lang="en-MY" sz="7200" dirty="0"/>
              <a:t>actions serving "CANCEL" button go here </a:t>
            </a:r>
            <a:endParaRPr lang="en-MY" sz="7200" dirty="0" smtClean="0"/>
          </a:p>
          <a:p>
            <a:pPr marL="0" indent="0">
              <a:buNone/>
            </a:pPr>
            <a:r>
              <a:rPr lang="en-MY" sz="7200" dirty="0" smtClean="0"/>
              <a:t>	           </a:t>
            </a:r>
            <a:r>
              <a:rPr lang="en-MY" sz="7200" dirty="0" err="1" smtClean="0"/>
              <a:t>msg</a:t>
            </a:r>
            <a:r>
              <a:rPr lang="en-MY" sz="7200" dirty="0" smtClean="0"/>
              <a:t> = "CANCEL " + </a:t>
            </a:r>
            <a:r>
              <a:rPr lang="en-MY" sz="7200" dirty="0" err="1" smtClean="0"/>
              <a:t>Integer.toString</a:t>
            </a:r>
            <a:r>
              <a:rPr lang="en-MY" sz="7200" dirty="0" smtClean="0"/>
              <a:t>(</a:t>
            </a:r>
            <a:r>
              <a:rPr lang="en-MY" sz="7200" dirty="0" err="1" smtClean="0"/>
              <a:t>whichButton</a:t>
            </a:r>
            <a:r>
              <a:rPr lang="en-MY" sz="7200" dirty="0" smtClean="0"/>
              <a:t>); </a:t>
            </a:r>
          </a:p>
          <a:p>
            <a:pPr marL="0" indent="0">
              <a:buNone/>
            </a:pPr>
            <a:r>
              <a:rPr lang="en-MY" sz="7200" dirty="0"/>
              <a:t>	}// </a:t>
            </a:r>
            <a:r>
              <a:rPr lang="en-MY" sz="7200" dirty="0" err="1"/>
              <a:t>OnClick</a:t>
            </a:r>
            <a:r>
              <a:rPr lang="en-MY" sz="7200" dirty="0"/>
              <a:t> </a:t>
            </a:r>
          </a:p>
          <a:p>
            <a:pPr marL="0" indent="0">
              <a:buNone/>
            </a:pPr>
            <a:r>
              <a:rPr lang="en-MY" sz="7200" dirty="0"/>
              <a:t>})// </a:t>
            </a:r>
            <a:r>
              <a:rPr lang="en-MY" sz="7200" dirty="0" err="1"/>
              <a:t>setNeutralButton</a:t>
            </a:r>
            <a:r>
              <a:rPr lang="en-MY" sz="7200" dirty="0"/>
              <a:t> </a:t>
            </a:r>
          </a:p>
          <a:p>
            <a:pPr marL="0" indent="0">
              <a:buNone/>
            </a:pPr>
            <a:r>
              <a:rPr lang="en-MY" sz="7200" dirty="0"/>
              <a:t>.</a:t>
            </a:r>
            <a:r>
              <a:rPr lang="en-MY" sz="7200" dirty="0" err="1"/>
              <a:t>setNegativeButton</a:t>
            </a:r>
            <a:r>
              <a:rPr lang="en-MY" sz="7200" dirty="0"/>
              <a:t>("NO", </a:t>
            </a:r>
          </a:p>
          <a:p>
            <a:pPr marL="0" indent="0">
              <a:buNone/>
            </a:pPr>
            <a:r>
              <a:rPr lang="en-MY" sz="7200" dirty="0"/>
              <a:t>	new </a:t>
            </a:r>
            <a:r>
              <a:rPr lang="en-MY" sz="7200" dirty="0" err="1"/>
              <a:t>DialogInterface.OnClickListener</a:t>
            </a:r>
            <a:r>
              <a:rPr lang="en-MY" sz="7200" dirty="0"/>
              <a:t>() { </a:t>
            </a:r>
          </a:p>
          <a:p>
            <a:pPr marL="0" indent="0">
              <a:buNone/>
            </a:pPr>
            <a:r>
              <a:rPr lang="en-MY" sz="7200" dirty="0"/>
              <a:t>	</a:t>
            </a:r>
            <a:r>
              <a:rPr lang="en-MY" sz="7200" dirty="0" smtClean="0"/>
              <a:t>   public </a:t>
            </a:r>
            <a:r>
              <a:rPr lang="en-MY" sz="7200" dirty="0"/>
              <a:t>void </a:t>
            </a:r>
            <a:r>
              <a:rPr lang="en-MY" sz="7200" dirty="0" err="1"/>
              <a:t>onClick</a:t>
            </a:r>
            <a:r>
              <a:rPr lang="en-MY" sz="7200" dirty="0"/>
              <a:t>(</a:t>
            </a:r>
            <a:r>
              <a:rPr lang="en-MY" sz="7200" dirty="0" err="1"/>
              <a:t>DialogInterface</a:t>
            </a:r>
            <a:r>
              <a:rPr lang="en-MY" sz="7200" dirty="0"/>
              <a:t> dialog, </a:t>
            </a:r>
            <a:r>
              <a:rPr lang="en-MY" sz="7200" dirty="0" err="1"/>
              <a:t>int</a:t>
            </a:r>
            <a:r>
              <a:rPr lang="en-MY" sz="7200" dirty="0"/>
              <a:t> 				</a:t>
            </a:r>
            <a:r>
              <a:rPr lang="en-MY" sz="7200" dirty="0" smtClean="0"/>
              <a:t>             </a:t>
            </a:r>
            <a:r>
              <a:rPr lang="en-MY" sz="7200" dirty="0" err="1" smtClean="0"/>
              <a:t>whichButton</a:t>
            </a:r>
            <a:r>
              <a:rPr lang="en-MY" sz="7200" dirty="0"/>
              <a:t>) { </a:t>
            </a:r>
          </a:p>
          <a:p>
            <a:pPr marL="0" indent="0">
              <a:buNone/>
            </a:pPr>
            <a:r>
              <a:rPr lang="en-MY" sz="7200" dirty="0"/>
              <a:t>	</a:t>
            </a:r>
            <a:r>
              <a:rPr lang="en-MY" sz="7200" dirty="0" smtClean="0"/>
              <a:t>          // </a:t>
            </a:r>
            <a:r>
              <a:rPr lang="en-MY" sz="7200" dirty="0"/>
              <a:t>actions serving "NO" button go here </a:t>
            </a:r>
          </a:p>
          <a:p>
            <a:pPr marL="0" indent="0">
              <a:buNone/>
            </a:pPr>
            <a:r>
              <a:rPr lang="en-MY" sz="7200" dirty="0"/>
              <a:t>	</a:t>
            </a:r>
            <a:r>
              <a:rPr lang="en-MY" sz="7200" dirty="0" smtClean="0"/>
              <a:t>          </a:t>
            </a:r>
            <a:r>
              <a:rPr lang="en-MY" sz="7200" dirty="0" err="1" smtClean="0"/>
              <a:t>msg</a:t>
            </a:r>
            <a:r>
              <a:rPr lang="en-MY" sz="7200" dirty="0" smtClean="0"/>
              <a:t> </a:t>
            </a:r>
            <a:r>
              <a:rPr lang="en-MY" sz="7200" dirty="0"/>
              <a:t>= "NO " + </a:t>
            </a:r>
            <a:r>
              <a:rPr lang="en-MY" sz="7200" dirty="0" err="1"/>
              <a:t>Integer.toString</a:t>
            </a:r>
            <a:r>
              <a:rPr lang="en-MY" sz="7200" dirty="0"/>
              <a:t>(</a:t>
            </a:r>
            <a:r>
              <a:rPr lang="en-MY" sz="7200" dirty="0" err="1"/>
              <a:t>whichButton</a:t>
            </a:r>
            <a:r>
              <a:rPr lang="en-MY" sz="7200" dirty="0"/>
              <a:t>); </a:t>
            </a:r>
          </a:p>
          <a:p>
            <a:pPr marL="0" indent="0">
              <a:buNone/>
            </a:pPr>
            <a:r>
              <a:rPr lang="en-MY" sz="7200" dirty="0"/>
              <a:t>	</a:t>
            </a:r>
            <a:r>
              <a:rPr lang="en-MY" sz="7200" dirty="0" smtClean="0"/>
              <a:t>         </a:t>
            </a:r>
            <a:r>
              <a:rPr lang="en-MY" sz="7200" dirty="0" err="1" smtClean="0"/>
              <a:t>txtMsg.setText</a:t>
            </a:r>
            <a:r>
              <a:rPr lang="en-MY" sz="7200" dirty="0" smtClean="0"/>
              <a:t>(</a:t>
            </a:r>
            <a:r>
              <a:rPr lang="en-MY" sz="7200" dirty="0" err="1" smtClean="0"/>
              <a:t>msg</a:t>
            </a:r>
            <a:r>
              <a:rPr lang="en-MY" sz="7200" dirty="0"/>
              <a:t>); </a:t>
            </a:r>
          </a:p>
          <a:p>
            <a:pPr marL="0" indent="0">
              <a:buNone/>
            </a:pPr>
            <a:r>
              <a:rPr lang="en-MY" sz="7200" dirty="0"/>
              <a:t>	} </a:t>
            </a:r>
          </a:p>
          <a:p>
            <a:pPr marL="0" indent="0">
              <a:buNone/>
            </a:pPr>
            <a:r>
              <a:rPr lang="en-MY" sz="7200" dirty="0"/>
              <a:t>})// </a:t>
            </a:r>
            <a:r>
              <a:rPr lang="en-MY" sz="7200" dirty="0" err="1"/>
              <a:t>setNegativeButton</a:t>
            </a:r>
            <a:r>
              <a:rPr lang="en-MY" sz="7200" dirty="0"/>
              <a:t> </a:t>
            </a:r>
          </a:p>
          <a:p>
            <a:pPr marL="0" indent="0">
              <a:buNone/>
            </a:pPr>
            <a:r>
              <a:rPr lang="en-MY" sz="7200" dirty="0"/>
              <a:t>.create() </a:t>
            </a:r>
            <a:r>
              <a:rPr lang="en-MY" sz="7200" dirty="0" smtClean="0"/>
              <a:t> //Create an </a:t>
            </a:r>
            <a:r>
              <a:rPr lang="en-MY" sz="7200" dirty="0" err="1" smtClean="0"/>
              <a:t>AlertDialog</a:t>
            </a:r>
            <a:r>
              <a:rPr lang="en-MY" sz="7200" dirty="0" smtClean="0"/>
              <a:t> object</a:t>
            </a:r>
            <a:endParaRPr lang="en-MY" sz="7200" dirty="0"/>
          </a:p>
          <a:p>
            <a:pPr marL="0" indent="0">
              <a:buNone/>
            </a:pPr>
            <a:r>
              <a:rPr lang="en-MY" sz="7200" dirty="0"/>
              <a:t>.show(); </a:t>
            </a:r>
          </a:p>
          <a:p>
            <a:pPr marL="0" indent="0">
              <a:buNone/>
            </a:pPr>
            <a:r>
              <a:rPr lang="en-MY" sz="7200" dirty="0"/>
              <a:t>}// </a:t>
            </a:r>
            <a:r>
              <a:rPr lang="en-MY" sz="7200" dirty="0" err="1"/>
              <a:t>showMyAlertDialog</a:t>
            </a:r>
            <a:r>
              <a:rPr lang="en-MY" sz="7200" dirty="0"/>
              <a:t> 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9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Pickers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09"/>
            <a:ext cx="8229600" cy="4525963"/>
          </a:xfrm>
        </p:spPr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2"/>
              </a:rPr>
              <a:t>DatePickerDialog</a:t>
            </a:r>
            <a:endParaRPr lang="en-MY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3"/>
              </a:rPr>
              <a:t>TimePickerDialog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Google Shape;870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2752688"/>
            <a:ext cx="4953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App </a:t>
            </a:r>
            <a:r>
              <a:rPr lang="en" dirty="0" smtClean="0"/>
              <a:t>Bar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229600" cy="45259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Bar at top of each screen—same for all devices (usually)</a:t>
            </a:r>
          </a:p>
          <a:p>
            <a:pPr marL="857250" lvl="1" indent="-381000">
              <a:spcBef>
                <a:spcPts val="1000"/>
              </a:spcBef>
              <a:buClr>
                <a:srgbClr val="000000"/>
              </a:buClr>
              <a:buSzPts val="2400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Nav</a:t>
            </a:r>
            <a:r>
              <a:rPr lang="en-US" dirty="0">
                <a:solidFill>
                  <a:srgbClr val="000000"/>
                </a:solidFill>
              </a:rPr>
              <a:t> icon to open navigation drawer</a:t>
            </a:r>
          </a:p>
          <a:p>
            <a:pPr marL="857250" lvl="1" indent="-381000">
              <a:spcBef>
                <a:spcPts val="1000"/>
              </a:spcBef>
              <a:buClr>
                <a:srgbClr val="000000"/>
              </a:buClr>
              <a:buSzPts val="24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Title of current Activity</a:t>
            </a:r>
          </a:p>
          <a:p>
            <a:pPr marL="857250" lvl="1" indent="-381000">
              <a:spcBef>
                <a:spcPts val="1000"/>
              </a:spcBef>
              <a:buClr>
                <a:srgbClr val="000000"/>
              </a:buClr>
              <a:buSzPts val="24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Icons for options menu items</a:t>
            </a:r>
          </a:p>
          <a:p>
            <a:pPr marL="857250" lvl="1" indent="-381000">
              <a:spcBef>
                <a:spcPts val="1000"/>
              </a:spcBef>
              <a:buClr>
                <a:srgbClr val="000000"/>
              </a:buClr>
              <a:buSzPts val="24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Action overflow button for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the rest of the options menu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Google Shape;536;p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48200" y="5102394"/>
            <a:ext cx="3505200" cy="1688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Pickers use fragments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Use </a:t>
            </a:r>
            <a:r>
              <a:rPr lang="en-US" u="sng" dirty="0" err="1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DialogFragment</a:t>
            </a:r>
            <a:r>
              <a:rPr lang="en-US" dirty="0"/>
              <a:t> to show a picker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 err="1"/>
              <a:t>DialogFragment</a:t>
            </a:r>
            <a:r>
              <a:rPr lang="en-US" dirty="0"/>
              <a:t> is a window that floats on top of Activity window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Google Shape;878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3092384"/>
            <a:ext cx="2590800" cy="361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989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 to fragments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A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Fragment</a:t>
            </a:r>
            <a:r>
              <a:rPr lang="en-US" dirty="0"/>
              <a:t> is like a mini-Activity within an Activity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Manages its own </a:t>
            </a:r>
            <a:r>
              <a:rPr lang="en-US" dirty="0" err="1"/>
              <a:t>own</a:t>
            </a:r>
            <a:r>
              <a:rPr lang="en-US" dirty="0"/>
              <a:t> lifecycle</a:t>
            </a:r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dirty="0"/>
              <a:t>Receives its own input events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Can be added or removed while parent Activity is running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Multiple fragments can be combined in a single Activity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Can be reused in more than one Activity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20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Creating a date picker dialog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Add a blank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-US" sz="2800" dirty="0"/>
              <a:t> that extends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-US" sz="2800" dirty="0"/>
              <a:t> and implements </a:t>
            </a:r>
            <a:r>
              <a:rPr lang="en-US" sz="2800" dirty="0" err="1" smtClean="0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 lang="en-US" sz="28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endParaRPr lang="en-US" sz="2800" dirty="0">
              <a:latin typeface="Consolas"/>
              <a:sym typeface="Consolas"/>
            </a:endParaRPr>
          </a:p>
          <a:p>
            <a:pPr marL="76200" lvl="0" indent="0">
              <a:spcBef>
                <a:spcPts val="1000"/>
              </a:spcBef>
              <a:buSzPts val="2400"/>
              <a:buNone/>
            </a:pPr>
            <a:r>
              <a:rPr lang="en-US" sz="2800" dirty="0">
                <a:latin typeface="Consolas"/>
                <a:sym typeface="Consolas"/>
              </a:rPr>
              <a:t> </a:t>
            </a:r>
            <a:r>
              <a:rPr lang="en-US" sz="2800" dirty="0" smtClean="0">
                <a:latin typeface="Consolas"/>
                <a:sym typeface="Consolas"/>
              </a:rPr>
              <a:t>   class </a:t>
            </a:r>
            <a:r>
              <a:rPr lang="en-US" sz="2800" dirty="0" err="1" smtClean="0">
                <a:latin typeface="Consolas"/>
                <a:sym typeface="Consolas"/>
              </a:rPr>
              <a:t>MyDatePicker</a:t>
            </a:r>
            <a:r>
              <a:rPr lang="en-US" sz="2800" dirty="0" smtClean="0">
                <a:latin typeface="Consolas"/>
                <a:sym typeface="Consolas"/>
              </a:rPr>
              <a:t> extends </a:t>
            </a:r>
            <a:r>
              <a:rPr lang="en-US" sz="2800" dirty="0" err="1" smtClean="0">
                <a:latin typeface="Consolas"/>
                <a:sym typeface="Consolas"/>
              </a:rPr>
              <a:t>DialogFragment</a:t>
            </a:r>
            <a:r>
              <a:rPr lang="en-US" sz="2800" dirty="0" smtClean="0">
                <a:latin typeface="Consolas"/>
                <a:sym typeface="Consolas"/>
              </a:rPr>
              <a:t>  implements </a:t>
            </a:r>
            <a:r>
              <a:rPr lang="en-US" sz="2800" dirty="0" err="1" smtClean="0">
                <a:latin typeface="Consolas"/>
                <a:sym typeface="Consolas"/>
              </a:rPr>
              <a:t>DatePickerDialog.OnDateSetListener</a:t>
            </a:r>
            <a:r>
              <a:rPr lang="en-US" sz="2800" dirty="0" smtClean="0">
                <a:latin typeface="Consolas"/>
                <a:sym typeface="Consolas"/>
              </a:rPr>
              <a:t> {</a:t>
            </a:r>
          </a:p>
          <a:p>
            <a:pPr marL="76200" lvl="0" indent="0">
              <a:spcBef>
                <a:spcPts val="1000"/>
              </a:spcBef>
              <a:buSzPts val="2400"/>
              <a:buNone/>
            </a:pPr>
            <a:endParaRPr lang="en-US" sz="2800" dirty="0">
              <a:latin typeface="Consolas"/>
              <a:sym typeface="Consolas"/>
            </a:endParaRPr>
          </a:p>
          <a:p>
            <a:pPr marL="76200" lvl="0" indent="0">
              <a:spcBef>
                <a:spcPts val="1000"/>
              </a:spcBef>
              <a:buSzPts val="2400"/>
              <a:buNone/>
            </a:pPr>
            <a:r>
              <a:rPr lang="en-US" sz="2800" dirty="0" smtClean="0">
                <a:latin typeface="Consolas"/>
                <a:sym typeface="Consolas"/>
              </a:rPr>
              <a:t>}</a:t>
            </a:r>
            <a:endParaRPr lang="en-US" sz="2800" dirty="0"/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In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onCreateDialog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dirty="0"/>
              <a:t> initialize the date and return the </a:t>
            </a:r>
            <a:r>
              <a:rPr lang="en-US" sz="2800" dirty="0" smtClean="0"/>
              <a:t>dialog. </a:t>
            </a:r>
            <a:r>
              <a:rPr lang="en-US" sz="2800" dirty="0" smtClean="0">
                <a:sym typeface="Wingdings" panose="05000000000000000000" pitchFamily="2" charset="2"/>
              </a:rPr>
              <a:t>You have call the Calendar class to get the current date (</a:t>
            </a:r>
            <a:r>
              <a:rPr lang="en-US" sz="2800" b="1" dirty="0" smtClean="0">
                <a:sym typeface="Wingdings" panose="05000000000000000000" pitchFamily="2" charset="2"/>
              </a:rPr>
              <a:t>year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b="1" dirty="0" smtClean="0">
                <a:sym typeface="Wingdings" panose="05000000000000000000" pitchFamily="2" charset="2"/>
              </a:rPr>
              <a:t>month</a:t>
            </a:r>
            <a:r>
              <a:rPr lang="en-US" sz="2800" dirty="0" smtClean="0">
                <a:sym typeface="Wingdings" panose="05000000000000000000" pitchFamily="2" charset="2"/>
              </a:rPr>
              <a:t> &amp; </a:t>
            </a:r>
            <a:r>
              <a:rPr lang="en-US" sz="2800" b="1" dirty="0" smtClean="0">
                <a:sym typeface="Wingdings" panose="05000000000000000000" pitchFamily="2" charset="2"/>
              </a:rPr>
              <a:t>day</a:t>
            </a:r>
            <a:r>
              <a:rPr lang="en-US" sz="2800" dirty="0" smtClean="0">
                <a:sym typeface="Wingdings" panose="05000000000000000000" pitchFamily="2" charset="2"/>
              </a:rPr>
              <a:t>).</a:t>
            </a:r>
            <a:endParaRPr lang="en-US" sz="2800" dirty="0"/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In </a:t>
            </a:r>
            <a:r>
              <a:rPr lang="en-US" sz="2800" b="1" dirty="0" err="1">
                <a:latin typeface="Consolas"/>
                <a:ea typeface="Consolas"/>
                <a:cs typeface="Consolas"/>
                <a:sym typeface="Consolas"/>
              </a:rPr>
              <a:t>onDateSet</a:t>
            </a: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b="1" dirty="0"/>
              <a:t> </a:t>
            </a:r>
            <a:r>
              <a:rPr lang="en-US" sz="2800" dirty="0"/>
              <a:t>handle the date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In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sz="2800" dirty="0"/>
              <a:t> show the picker and add method to use date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0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Creating a date picker dialog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42" y="1295400"/>
            <a:ext cx="8310058" cy="48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 smtClean="0"/>
              <a:t>            final </a:t>
            </a:r>
            <a:r>
              <a:rPr lang="en-MY" sz="1600" dirty="0"/>
              <a:t>Calendar c = </a:t>
            </a:r>
            <a:r>
              <a:rPr lang="en-MY" sz="1600" dirty="0" err="1"/>
              <a:t>Calendar.getInstance</a:t>
            </a:r>
            <a:r>
              <a:rPr lang="en-MY" sz="1600" dirty="0"/>
              <a:t>();</a:t>
            </a:r>
          </a:p>
          <a:p>
            <a:pPr marL="0" indent="0">
              <a:buNone/>
            </a:pPr>
            <a:r>
              <a:rPr lang="en-MY" sz="1600" dirty="0"/>
              <a:t>            </a:t>
            </a:r>
            <a:r>
              <a:rPr lang="en-MY" sz="1600" dirty="0" err="1"/>
              <a:t>mYear</a:t>
            </a:r>
            <a:r>
              <a:rPr lang="en-MY" sz="1600" dirty="0"/>
              <a:t> = </a:t>
            </a:r>
            <a:r>
              <a:rPr lang="en-MY" sz="1600" dirty="0" err="1"/>
              <a:t>c.get</a:t>
            </a:r>
            <a:r>
              <a:rPr lang="en-MY" sz="1600" dirty="0"/>
              <a:t>(</a:t>
            </a:r>
            <a:r>
              <a:rPr lang="en-MY" sz="1600" dirty="0" err="1"/>
              <a:t>Calendar.YEAR</a:t>
            </a:r>
            <a:r>
              <a:rPr lang="en-MY" sz="1600" dirty="0"/>
              <a:t>);</a:t>
            </a:r>
          </a:p>
          <a:p>
            <a:pPr marL="0" indent="0">
              <a:buNone/>
            </a:pPr>
            <a:r>
              <a:rPr lang="en-MY" sz="1600" dirty="0"/>
              <a:t>            </a:t>
            </a:r>
            <a:r>
              <a:rPr lang="en-MY" sz="1600" dirty="0" err="1"/>
              <a:t>mMonth</a:t>
            </a:r>
            <a:r>
              <a:rPr lang="en-MY" sz="1600" dirty="0"/>
              <a:t> = </a:t>
            </a:r>
            <a:r>
              <a:rPr lang="en-MY" sz="1600" dirty="0" err="1"/>
              <a:t>c.get</a:t>
            </a:r>
            <a:r>
              <a:rPr lang="en-MY" sz="1600" dirty="0"/>
              <a:t>(</a:t>
            </a:r>
            <a:r>
              <a:rPr lang="en-MY" sz="1600" dirty="0" err="1"/>
              <a:t>Calendar.MONTH</a:t>
            </a:r>
            <a:r>
              <a:rPr lang="en-MY" sz="1600" dirty="0"/>
              <a:t>);</a:t>
            </a:r>
          </a:p>
          <a:p>
            <a:pPr marL="0" indent="0">
              <a:buNone/>
            </a:pPr>
            <a:r>
              <a:rPr lang="en-MY" sz="1600" dirty="0"/>
              <a:t>            </a:t>
            </a:r>
            <a:r>
              <a:rPr lang="en-MY" sz="1600" dirty="0" err="1"/>
              <a:t>mDay</a:t>
            </a:r>
            <a:r>
              <a:rPr lang="en-MY" sz="1600" dirty="0"/>
              <a:t> = </a:t>
            </a:r>
            <a:r>
              <a:rPr lang="en-MY" sz="1600" dirty="0" err="1"/>
              <a:t>c.get</a:t>
            </a:r>
            <a:r>
              <a:rPr lang="en-MY" sz="1600" dirty="0"/>
              <a:t>(</a:t>
            </a:r>
            <a:r>
              <a:rPr lang="en-MY" sz="1600" dirty="0" err="1"/>
              <a:t>Calendar.DAY_OF_MONTH</a:t>
            </a:r>
            <a:r>
              <a:rPr lang="en-MY" sz="1600" dirty="0"/>
              <a:t>);</a:t>
            </a:r>
          </a:p>
          <a:p>
            <a:pPr marL="0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600" dirty="0" smtClean="0"/>
              <a:t>            </a:t>
            </a:r>
            <a:r>
              <a:rPr lang="en-MY" sz="1600" dirty="0" err="1"/>
              <a:t>DatePickerDialog</a:t>
            </a:r>
            <a:r>
              <a:rPr lang="en-MY" sz="1600" dirty="0"/>
              <a:t> </a:t>
            </a:r>
            <a:r>
              <a:rPr lang="en-MY" sz="1600" dirty="0" err="1"/>
              <a:t>datePickerDialog</a:t>
            </a:r>
            <a:r>
              <a:rPr lang="en-MY" sz="1600" dirty="0"/>
              <a:t> = new </a:t>
            </a:r>
            <a:r>
              <a:rPr lang="en-MY" sz="1600" dirty="0" err="1"/>
              <a:t>DatePickerDialog</a:t>
            </a:r>
            <a:r>
              <a:rPr lang="en-MY" sz="1600" dirty="0"/>
              <a:t>(this,</a:t>
            </a:r>
          </a:p>
          <a:p>
            <a:pPr marL="0" indent="0">
              <a:buNone/>
            </a:pPr>
            <a:r>
              <a:rPr lang="en-MY" sz="1600" dirty="0"/>
              <a:t>                    new </a:t>
            </a:r>
            <a:r>
              <a:rPr lang="en-MY" sz="1600" dirty="0" err="1"/>
              <a:t>DatePickerDialog.OnDateSetListener</a:t>
            </a:r>
            <a:r>
              <a:rPr lang="en-MY" sz="1600" dirty="0"/>
              <a:t>() {</a:t>
            </a:r>
          </a:p>
          <a:p>
            <a:pPr marL="0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600" dirty="0"/>
              <a:t>                        @Override</a:t>
            </a:r>
          </a:p>
          <a:p>
            <a:pPr marL="0" indent="0">
              <a:buNone/>
            </a:pPr>
            <a:r>
              <a:rPr lang="en-MY" sz="1600" dirty="0"/>
              <a:t>                        public void </a:t>
            </a:r>
            <a:r>
              <a:rPr lang="en-MY" sz="1600" dirty="0" err="1"/>
              <a:t>onDateSet</a:t>
            </a:r>
            <a:r>
              <a:rPr lang="en-MY" sz="1600" dirty="0"/>
              <a:t>(</a:t>
            </a:r>
            <a:r>
              <a:rPr lang="en-MY" sz="1600" dirty="0" err="1"/>
              <a:t>DatePicker</a:t>
            </a:r>
            <a:r>
              <a:rPr lang="en-MY" sz="1600" dirty="0"/>
              <a:t> view, </a:t>
            </a:r>
            <a:r>
              <a:rPr lang="en-MY" sz="1600" dirty="0" err="1"/>
              <a:t>int</a:t>
            </a:r>
            <a:r>
              <a:rPr lang="en-MY" sz="1600" dirty="0"/>
              <a:t> year,</a:t>
            </a:r>
          </a:p>
          <a:p>
            <a:pPr marL="0" indent="0">
              <a:buNone/>
            </a:pPr>
            <a:r>
              <a:rPr lang="en-MY" sz="1600" dirty="0"/>
              <a:t>                                              </a:t>
            </a:r>
            <a:r>
              <a:rPr lang="en-MY" sz="1600" dirty="0" err="1"/>
              <a:t>int</a:t>
            </a:r>
            <a:r>
              <a:rPr lang="en-MY" sz="1600" dirty="0"/>
              <a:t> </a:t>
            </a:r>
            <a:r>
              <a:rPr lang="en-MY" sz="1600" dirty="0" err="1"/>
              <a:t>monthOfYear</a:t>
            </a:r>
            <a:r>
              <a:rPr lang="en-MY" sz="1600" dirty="0"/>
              <a:t>, </a:t>
            </a:r>
            <a:r>
              <a:rPr lang="en-MY" sz="1600" dirty="0" err="1"/>
              <a:t>int</a:t>
            </a:r>
            <a:r>
              <a:rPr lang="en-MY" sz="1600" dirty="0"/>
              <a:t> </a:t>
            </a:r>
            <a:r>
              <a:rPr lang="en-MY" sz="1600" dirty="0" err="1"/>
              <a:t>dayOfMonth</a:t>
            </a:r>
            <a:r>
              <a:rPr lang="en-MY" sz="1600" dirty="0"/>
              <a:t>) {</a:t>
            </a:r>
          </a:p>
          <a:p>
            <a:pPr marL="0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600" dirty="0"/>
              <a:t>                            </a:t>
            </a:r>
            <a:r>
              <a:rPr lang="en-MY" sz="1600" dirty="0" err="1"/>
              <a:t>txtDate.setText</a:t>
            </a:r>
            <a:r>
              <a:rPr lang="en-MY" sz="1600" dirty="0"/>
              <a:t>(</a:t>
            </a:r>
            <a:r>
              <a:rPr lang="en-MY" sz="1600" dirty="0" err="1"/>
              <a:t>dayOfMonth</a:t>
            </a:r>
            <a:r>
              <a:rPr lang="en-MY" sz="1600" dirty="0"/>
              <a:t> + "-" + (</a:t>
            </a:r>
            <a:r>
              <a:rPr lang="en-MY" sz="1600" dirty="0" err="1"/>
              <a:t>monthOfYear</a:t>
            </a:r>
            <a:r>
              <a:rPr lang="en-MY" sz="1600" dirty="0"/>
              <a:t> + 1) + "-" + year);</a:t>
            </a:r>
          </a:p>
          <a:p>
            <a:pPr marL="0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600" dirty="0"/>
              <a:t>                        }</a:t>
            </a:r>
          </a:p>
          <a:p>
            <a:pPr marL="0" indent="0">
              <a:buNone/>
            </a:pPr>
            <a:r>
              <a:rPr lang="en-MY" sz="1600" dirty="0"/>
              <a:t>                    }, </a:t>
            </a:r>
            <a:r>
              <a:rPr lang="en-MY" sz="1600" dirty="0" err="1"/>
              <a:t>mYear</a:t>
            </a:r>
            <a:r>
              <a:rPr lang="en-MY" sz="1600" dirty="0"/>
              <a:t>, </a:t>
            </a:r>
            <a:r>
              <a:rPr lang="en-MY" sz="1600" dirty="0" err="1"/>
              <a:t>mMonth</a:t>
            </a:r>
            <a:r>
              <a:rPr lang="en-MY" sz="1600" dirty="0"/>
              <a:t>, </a:t>
            </a:r>
            <a:r>
              <a:rPr lang="en-MY" sz="1600" dirty="0" err="1"/>
              <a:t>mDay</a:t>
            </a:r>
            <a:r>
              <a:rPr lang="en-MY" sz="1600" dirty="0"/>
              <a:t>);</a:t>
            </a:r>
          </a:p>
          <a:p>
            <a:pPr marL="0" indent="0">
              <a:buNone/>
            </a:pPr>
            <a:r>
              <a:rPr lang="en-MY" sz="1600" dirty="0"/>
              <a:t>            </a:t>
            </a:r>
            <a:r>
              <a:rPr lang="en-MY" sz="1600" dirty="0" err="1"/>
              <a:t>datePickerDialog.show</a:t>
            </a:r>
            <a:r>
              <a:rPr lang="en-MY" sz="1600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Creating a time picker dialog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Add a blank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-US" sz="2800" dirty="0"/>
              <a:t> that extends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-US" sz="2800" dirty="0"/>
              <a:t> and implements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 lang="en-US" sz="2800" dirty="0"/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In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onCreateDialog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dirty="0"/>
              <a:t> initialize the time and return the dialog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In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onTimeSet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dirty="0"/>
              <a:t> handle the time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800" dirty="0"/>
              <a:t>In Activity, show the picker and add method to use time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7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Creating a time picker dialog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251"/>
            <a:ext cx="8229600" cy="5185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/>
              <a:t>// Get Current Time</a:t>
            </a:r>
          </a:p>
          <a:p>
            <a:pPr marL="0" indent="0">
              <a:buNone/>
            </a:pPr>
            <a:r>
              <a:rPr lang="en-MY" sz="1600" dirty="0"/>
              <a:t>            final Calendar c = </a:t>
            </a:r>
            <a:r>
              <a:rPr lang="en-MY" sz="1600" dirty="0" err="1"/>
              <a:t>Calendar.getInstance</a:t>
            </a:r>
            <a:r>
              <a:rPr lang="en-MY" sz="1600" dirty="0"/>
              <a:t>();</a:t>
            </a:r>
          </a:p>
          <a:p>
            <a:pPr marL="0" indent="0">
              <a:buNone/>
            </a:pPr>
            <a:r>
              <a:rPr lang="en-MY" sz="1600" dirty="0"/>
              <a:t>            </a:t>
            </a:r>
            <a:r>
              <a:rPr lang="en-MY" sz="1600" dirty="0" err="1"/>
              <a:t>mHour</a:t>
            </a:r>
            <a:r>
              <a:rPr lang="en-MY" sz="1600" dirty="0"/>
              <a:t> = </a:t>
            </a:r>
            <a:r>
              <a:rPr lang="en-MY" sz="1600" dirty="0" err="1"/>
              <a:t>c.get</a:t>
            </a:r>
            <a:r>
              <a:rPr lang="en-MY" sz="1600" dirty="0"/>
              <a:t>(</a:t>
            </a:r>
            <a:r>
              <a:rPr lang="en-MY" sz="1600" dirty="0" err="1"/>
              <a:t>Calendar.HOUR_OF_DAY</a:t>
            </a:r>
            <a:r>
              <a:rPr lang="en-MY" sz="1600" dirty="0"/>
              <a:t>);</a:t>
            </a:r>
          </a:p>
          <a:p>
            <a:pPr marL="0" indent="0">
              <a:buNone/>
            </a:pPr>
            <a:r>
              <a:rPr lang="en-MY" sz="1600" dirty="0"/>
              <a:t>            </a:t>
            </a:r>
            <a:r>
              <a:rPr lang="en-MY" sz="1600" dirty="0" err="1"/>
              <a:t>mMinute</a:t>
            </a:r>
            <a:r>
              <a:rPr lang="en-MY" sz="1600" dirty="0"/>
              <a:t> = </a:t>
            </a:r>
            <a:r>
              <a:rPr lang="en-MY" sz="1600" dirty="0" err="1"/>
              <a:t>c.get</a:t>
            </a:r>
            <a:r>
              <a:rPr lang="en-MY" sz="1600" dirty="0"/>
              <a:t>(</a:t>
            </a:r>
            <a:r>
              <a:rPr lang="en-MY" sz="1600" dirty="0" err="1"/>
              <a:t>Calendar.MINUTE</a:t>
            </a:r>
            <a:r>
              <a:rPr lang="en-MY" sz="1600" dirty="0"/>
              <a:t>);</a:t>
            </a:r>
          </a:p>
          <a:p>
            <a:pPr marL="0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600" dirty="0"/>
              <a:t>            // Launch Time Picker Dialog</a:t>
            </a:r>
          </a:p>
          <a:p>
            <a:pPr marL="0" indent="0">
              <a:buNone/>
            </a:pPr>
            <a:r>
              <a:rPr lang="en-MY" sz="1600" dirty="0"/>
              <a:t>            </a:t>
            </a:r>
            <a:r>
              <a:rPr lang="en-MY" sz="1600" dirty="0" err="1"/>
              <a:t>TimePickerDialog</a:t>
            </a:r>
            <a:r>
              <a:rPr lang="en-MY" sz="1600" dirty="0"/>
              <a:t> </a:t>
            </a:r>
            <a:r>
              <a:rPr lang="en-MY" sz="1600" dirty="0" err="1"/>
              <a:t>timePickerDialog</a:t>
            </a:r>
            <a:r>
              <a:rPr lang="en-MY" sz="1600" dirty="0"/>
              <a:t> = new </a:t>
            </a:r>
            <a:r>
              <a:rPr lang="en-MY" sz="1600" dirty="0" err="1"/>
              <a:t>TimePickerDialog</a:t>
            </a:r>
            <a:r>
              <a:rPr lang="en-MY" sz="1600" dirty="0"/>
              <a:t>(this,</a:t>
            </a:r>
          </a:p>
          <a:p>
            <a:pPr marL="0" indent="0">
              <a:buNone/>
            </a:pPr>
            <a:r>
              <a:rPr lang="en-MY" sz="1600" dirty="0"/>
              <a:t>                    new </a:t>
            </a:r>
            <a:r>
              <a:rPr lang="en-MY" sz="1600" dirty="0" err="1"/>
              <a:t>TimePickerDialog.OnTimeSetListener</a:t>
            </a:r>
            <a:r>
              <a:rPr lang="en-MY" sz="1600" dirty="0"/>
              <a:t>() {</a:t>
            </a:r>
          </a:p>
          <a:p>
            <a:pPr marL="0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600" dirty="0"/>
              <a:t>                        @Override</a:t>
            </a:r>
          </a:p>
          <a:p>
            <a:pPr marL="0" indent="0">
              <a:buNone/>
            </a:pPr>
            <a:r>
              <a:rPr lang="en-MY" sz="1600" dirty="0"/>
              <a:t>                        public void </a:t>
            </a:r>
            <a:r>
              <a:rPr lang="en-MY" sz="1600" dirty="0" err="1"/>
              <a:t>onTimeSet</a:t>
            </a:r>
            <a:r>
              <a:rPr lang="en-MY" sz="1600" dirty="0"/>
              <a:t>(</a:t>
            </a:r>
            <a:r>
              <a:rPr lang="en-MY" sz="1600" dirty="0" err="1"/>
              <a:t>TimePicker</a:t>
            </a:r>
            <a:r>
              <a:rPr lang="en-MY" sz="1600" dirty="0"/>
              <a:t> view, </a:t>
            </a:r>
            <a:r>
              <a:rPr lang="en-MY" sz="1600" dirty="0" err="1"/>
              <a:t>int</a:t>
            </a:r>
            <a:r>
              <a:rPr lang="en-MY" sz="1600" dirty="0"/>
              <a:t> </a:t>
            </a:r>
            <a:r>
              <a:rPr lang="en-MY" sz="1600" dirty="0" err="1"/>
              <a:t>hourOfDay</a:t>
            </a:r>
            <a:r>
              <a:rPr lang="en-MY" sz="1600" dirty="0"/>
              <a:t>,</a:t>
            </a:r>
          </a:p>
          <a:p>
            <a:pPr marL="0" indent="0">
              <a:buNone/>
            </a:pPr>
            <a:r>
              <a:rPr lang="en-MY" sz="1600" dirty="0"/>
              <a:t>                                              </a:t>
            </a:r>
            <a:r>
              <a:rPr lang="en-MY" sz="1600" dirty="0" err="1"/>
              <a:t>int</a:t>
            </a:r>
            <a:r>
              <a:rPr lang="en-MY" sz="1600" dirty="0"/>
              <a:t> minute) {</a:t>
            </a:r>
          </a:p>
          <a:p>
            <a:pPr marL="0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600" dirty="0"/>
              <a:t>                            </a:t>
            </a:r>
            <a:r>
              <a:rPr lang="en-MY" sz="1600" dirty="0" err="1"/>
              <a:t>txtTime.setText</a:t>
            </a:r>
            <a:r>
              <a:rPr lang="en-MY" sz="1600" dirty="0"/>
              <a:t>(</a:t>
            </a:r>
            <a:r>
              <a:rPr lang="en-MY" sz="1600" dirty="0" err="1"/>
              <a:t>hourOfDay</a:t>
            </a:r>
            <a:r>
              <a:rPr lang="en-MY" sz="1600" dirty="0"/>
              <a:t> + ":" + minute);</a:t>
            </a:r>
          </a:p>
          <a:p>
            <a:pPr marL="0" indent="0">
              <a:buNone/>
            </a:pPr>
            <a:r>
              <a:rPr lang="en-MY" sz="1600" dirty="0"/>
              <a:t>                        }</a:t>
            </a:r>
          </a:p>
          <a:p>
            <a:pPr marL="0" indent="0">
              <a:buNone/>
            </a:pPr>
            <a:r>
              <a:rPr lang="en-MY" sz="1600" dirty="0"/>
              <a:t>                    }, </a:t>
            </a:r>
            <a:r>
              <a:rPr lang="en-MY" sz="1600" dirty="0" err="1"/>
              <a:t>mHour</a:t>
            </a:r>
            <a:r>
              <a:rPr lang="en-MY" sz="1600" dirty="0"/>
              <a:t>, </a:t>
            </a:r>
            <a:r>
              <a:rPr lang="en-MY" sz="1600" dirty="0" err="1"/>
              <a:t>mMinute</a:t>
            </a:r>
            <a:r>
              <a:rPr lang="en-MY" sz="1600" dirty="0"/>
              <a:t>, false);</a:t>
            </a:r>
          </a:p>
          <a:p>
            <a:pPr marL="0" indent="0">
              <a:buNone/>
            </a:pPr>
            <a:r>
              <a:rPr lang="en-MY" sz="1600" dirty="0"/>
              <a:t>            </a:t>
            </a:r>
            <a:r>
              <a:rPr lang="en-MY" sz="1600" dirty="0" err="1"/>
              <a:t>timePickerDialog.show</a:t>
            </a:r>
            <a:r>
              <a:rPr lang="en-MY" sz="1600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4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 More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Adding the App Bar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Menus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Menu Resource</a:t>
            </a:r>
            <a:r>
              <a:rPr lang="en-US" dirty="0"/>
              <a:t> 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Fragments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Dialogs</a:t>
            </a:r>
            <a:r>
              <a:rPr lang="en-US" dirty="0"/>
              <a:t> 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Pickers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 err="1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Drawable</a:t>
            </a:r>
            <a:r>
              <a:rPr lang="en-US" u="sng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Resources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ptions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menu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51" y="1518480"/>
            <a:ext cx="8229600" cy="4525963"/>
          </a:xfrm>
        </p:spPr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Action icons in the app bar for important items (1)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US" dirty="0"/>
              <a:t>Tap the three dots, the "action overflow button" </a:t>
            </a:r>
            <a:r>
              <a:rPr lang="en-US" dirty="0" smtClean="0"/>
              <a:t>to </a:t>
            </a:r>
            <a:r>
              <a:rPr lang="en-US" dirty="0"/>
              <a:t>see the options menu (2)</a:t>
            </a:r>
            <a:endParaRPr lang="en-US" sz="2000" dirty="0">
              <a:solidFill>
                <a:srgbClr val="4CAF50"/>
              </a:solidFill>
            </a:endParaRP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Appears in the right corner of the app bar (3)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For navigating to other activities and editing app settings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Google Shape;544;p1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200" y="5029200"/>
            <a:ext cx="46482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57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XML menu resource (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-US" sz="2800" dirty="0">
                <a:solidFill>
                  <a:schemeClr val="dk1"/>
                </a:solidFill>
              </a:rPr>
              <a:t>)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dirty="0">
                <a:solidFill>
                  <a:schemeClr val="dk1"/>
                </a:solidFill>
              </a:rPr>
              <a:t> to inflate the menu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800" dirty="0">
                <a:solidFill>
                  <a:schemeClr val="dk1"/>
                </a:solidFill>
              </a:rPr>
              <a:t> attribute or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Method to handle item click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Google Shape;563;p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5400" y="4419600"/>
            <a:ext cx="7202166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45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Create menu resource directory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Create XML menu resource (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-US" sz="2800" dirty="0">
                <a:solidFill>
                  <a:schemeClr val="dk1"/>
                </a:solidFill>
              </a:rPr>
              <a:t>) 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Add entry for each menu item (</a:t>
            </a:r>
            <a:r>
              <a:rPr lang="en-US" sz="2800" b="1" dirty="0">
                <a:solidFill>
                  <a:schemeClr val="dk1"/>
                </a:solidFill>
              </a:rPr>
              <a:t>Settings</a:t>
            </a:r>
            <a:r>
              <a:rPr lang="en-US" sz="2800" dirty="0">
                <a:solidFill>
                  <a:schemeClr val="dk1"/>
                </a:solidFill>
              </a:rPr>
              <a:t> and </a:t>
            </a:r>
            <a:r>
              <a:rPr lang="en-US" sz="2800" b="1" dirty="0">
                <a:solidFill>
                  <a:schemeClr val="dk1"/>
                </a:solidFill>
              </a:rPr>
              <a:t>Favorites</a:t>
            </a:r>
            <a:r>
              <a:rPr lang="en-US" sz="2800" dirty="0">
                <a:solidFill>
                  <a:schemeClr val="dk1"/>
                </a:solidFill>
              </a:rPr>
              <a:t>):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191000"/>
            <a:ext cx="6324600" cy="18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5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dirty="0">
                <a:solidFill>
                  <a:schemeClr val="dk1"/>
                </a:solidFill>
              </a:rPr>
              <a:t>Override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MY" dirty="0">
                <a:solidFill>
                  <a:schemeClr val="dk1"/>
                </a:solidFill>
              </a:rPr>
              <a:t> in Activity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21" y="3429000"/>
            <a:ext cx="7242758" cy="17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0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90" y="1378009"/>
            <a:ext cx="8229600" cy="4525963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Right-click </a:t>
            </a:r>
            <a:r>
              <a:rPr lang="en-US" sz="2800" b="1" dirty="0" err="1">
                <a:solidFill>
                  <a:schemeClr val="dk1"/>
                </a:solidFill>
              </a:rPr>
              <a:t>drawable</a:t>
            </a:r>
            <a:endParaRPr lang="en-US" sz="2800" dirty="0">
              <a:solidFill>
                <a:schemeClr val="dk1"/>
              </a:solidFill>
            </a:endParaRP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Choose </a:t>
            </a:r>
            <a:r>
              <a:rPr lang="en-US" sz="2800" b="1" dirty="0">
                <a:solidFill>
                  <a:schemeClr val="dk1"/>
                </a:solidFill>
              </a:rPr>
              <a:t>New &gt; Image Asset</a:t>
            </a:r>
            <a:endParaRPr lang="en-US" sz="2800" dirty="0">
              <a:solidFill>
                <a:schemeClr val="dk1"/>
              </a:solidFill>
            </a:endParaRP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Choose </a:t>
            </a:r>
            <a:r>
              <a:rPr lang="en-US" sz="2800" b="1" dirty="0">
                <a:solidFill>
                  <a:schemeClr val="dk1"/>
                </a:solidFill>
              </a:rPr>
              <a:t>Action Bar and Tab Items</a:t>
            </a:r>
            <a:endParaRPr lang="en-US" sz="2800" dirty="0">
              <a:solidFill>
                <a:schemeClr val="dk1"/>
              </a:solidFill>
            </a:endParaRP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Edit the icon name</a:t>
            </a: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Click clipart image, and click icon</a:t>
            </a: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Click </a:t>
            </a:r>
            <a:r>
              <a:rPr lang="en-US" sz="2800" b="1" dirty="0">
                <a:solidFill>
                  <a:schemeClr val="dk1"/>
                </a:solidFill>
              </a:rPr>
              <a:t>Next</a:t>
            </a:r>
            <a:r>
              <a:rPr lang="en-US" sz="2800" dirty="0">
                <a:solidFill>
                  <a:schemeClr val="dk1"/>
                </a:solidFill>
              </a:rPr>
              <a:t>, then </a:t>
            </a:r>
            <a:r>
              <a:rPr lang="en-US" sz="2800" b="1" dirty="0">
                <a:solidFill>
                  <a:schemeClr val="dk1"/>
                </a:solidFill>
              </a:rPr>
              <a:t>Finish</a:t>
            </a:r>
            <a:endParaRPr lang="en-US" sz="2800" dirty="0">
              <a:solidFill>
                <a:schemeClr val="dk1"/>
              </a:solidFill>
            </a:endParaRP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Google Shape;585;p1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429000"/>
            <a:ext cx="26670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27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9671</TotalTime>
  <Words>1484</Words>
  <Application>Microsoft Office PowerPoint</Application>
  <PresentationFormat>On-screen Show (4:3)</PresentationFormat>
  <Paragraphs>363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Roboto</vt:lpstr>
      <vt:lpstr>Arial</vt:lpstr>
      <vt:lpstr>Arial Rounded MT Bold</vt:lpstr>
      <vt:lpstr>Calibri</vt:lpstr>
      <vt:lpstr>Consolas</vt:lpstr>
      <vt:lpstr>Wingdings</vt:lpstr>
      <vt:lpstr>Office Theme</vt:lpstr>
      <vt:lpstr>PowerPoint Presentation</vt:lpstr>
      <vt:lpstr>Types of Menus</vt:lpstr>
      <vt:lpstr>Dialogs and pickers</vt:lpstr>
      <vt:lpstr>App Bar</vt:lpstr>
      <vt:lpstr>Options menu</vt:lpstr>
      <vt:lpstr>Steps to implement options menu</vt:lpstr>
      <vt:lpstr>Create menu resource</vt:lpstr>
      <vt:lpstr>Inflate options menu</vt:lpstr>
      <vt:lpstr>Add icons for menu items</vt:lpstr>
      <vt:lpstr>Add menu item attributes</vt:lpstr>
      <vt:lpstr>Override onOptionsItemSelected()</vt:lpstr>
      <vt:lpstr>What are contextual menus?</vt:lpstr>
      <vt:lpstr>Types of contextual menus</vt:lpstr>
      <vt:lpstr>Types of contextual menus</vt:lpstr>
      <vt:lpstr>Floating Context Menu</vt:lpstr>
      <vt:lpstr>Floating Context Menu</vt:lpstr>
      <vt:lpstr>Create menu resource</vt:lpstr>
      <vt:lpstr>Register a view to a context menu</vt:lpstr>
      <vt:lpstr>Implement onCreateContextMenu()</vt:lpstr>
      <vt:lpstr>Implement onContextItemSelected()</vt:lpstr>
      <vt:lpstr>What is Action Mode?</vt:lpstr>
      <vt:lpstr>What is a contextual action bar?</vt:lpstr>
      <vt:lpstr>Steps for contextual action bar</vt:lpstr>
      <vt:lpstr>Steps for contextual action bar</vt:lpstr>
      <vt:lpstr>Use setOnLongClickListener</vt:lpstr>
      <vt:lpstr>Implement mActionModeCallback</vt:lpstr>
      <vt:lpstr>Implement onCreateActionMode</vt:lpstr>
      <vt:lpstr>Implement onPrepareActionMode</vt:lpstr>
      <vt:lpstr>Implement onActionItemClicked</vt:lpstr>
      <vt:lpstr>Implement onDestroyActionMode</vt:lpstr>
      <vt:lpstr>Dialogs</vt:lpstr>
      <vt:lpstr>Dialogs</vt:lpstr>
      <vt:lpstr>AlertDialog</vt:lpstr>
      <vt:lpstr>Build the AlertDialog</vt:lpstr>
      <vt:lpstr>Set the button actions</vt:lpstr>
      <vt:lpstr>alertDialog code example</vt:lpstr>
      <vt:lpstr>Full Code of AlertDialog</vt:lpstr>
      <vt:lpstr>Full Code of AlertDialog</vt:lpstr>
      <vt:lpstr>Pickers</vt:lpstr>
      <vt:lpstr>Pickers use fragments</vt:lpstr>
      <vt:lpstr>Introduction to fragments</vt:lpstr>
      <vt:lpstr>Creating a date picker dialog</vt:lpstr>
      <vt:lpstr>Creating a date picker dialog</vt:lpstr>
      <vt:lpstr>Creating a time picker dialog</vt:lpstr>
      <vt:lpstr>Creating a time picker dialog</vt:lpstr>
      <vt:lpstr>Learn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oraclelai@yahoo.com</cp:lastModifiedBy>
  <cp:revision>313</cp:revision>
  <dcterms:created xsi:type="dcterms:W3CDTF">2009-06-10T00:38:22Z</dcterms:created>
  <dcterms:modified xsi:type="dcterms:W3CDTF">2021-03-15T02:02:22Z</dcterms:modified>
</cp:coreProperties>
</file>