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373" r:id="rId2"/>
    <p:sldId id="374" r:id="rId3"/>
    <p:sldId id="375" r:id="rId4"/>
    <p:sldId id="376" r:id="rId5"/>
    <p:sldId id="377" r:id="rId6"/>
    <p:sldId id="378" r:id="rId7"/>
    <p:sldId id="379" r:id="rId8"/>
    <p:sldId id="380" r:id="rId9"/>
    <p:sldId id="381" r:id="rId10"/>
    <p:sldId id="383" r:id="rId11"/>
    <p:sldId id="382" r:id="rId12"/>
    <p:sldId id="384" r:id="rId13"/>
    <p:sldId id="385" r:id="rId14"/>
    <p:sldId id="386" r:id="rId15"/>
    <p:sldId id="388" r:id="rId16"/>
    <p:sldId id="389" r:id="rId17"/>
    <p:sldId id="387" r:id="rId18"/>
    <p:sldId id="390" r:id="rId19"/>
    <p:sldId id="391" r:id="rId20"/>
    <p:sldId id="392" r:id="rId21"/>
    <p:sldId id="393" r:id="rId22"/>
    <p:sldId id="394" r:id="rId23"/>
    <p:sldId id="395" r:id="rId24"/>
    <p:sldId id="396" r:id="rId25"/>
    <p:sldId id="397" r:id="rId26"/>
    <p:sldId id="399" r:id="rId27"/>
    <p:sldId id="400" r:id="rId28"/>
    <p:sldId id="398" r:id="rId29"/>
    <p:sldId id="401" r:id="rId30"/>
    <p:sldId id="402" r:id="rId31"/>
    <p:sldId id="403" r:id="rId32"/>
    <p:sldId id="404" r:id="rId33"/>
    <p:sldId id="405" r:id="rId34"/>
    <p:sldId id="406" r:id="rId35"/>
    <p:sldId id="407" r:id="rId36"/>
    <p:sldId id="408" r:id="rId37"/>
    <p:sldId id="409" r:id="rId38"/>
    <p:sldId id="410" r:id="rId39"/>
    <p:sldId id="411" r:id="rId40"/>
    <p:sldId id="412" r:id="rId41"/>
    <p:sldId id="413" r:id="rId42"/>
    <p:sldId id="414" r:id="rId43"/>
    <p:sldId id="415" r:id="rId44"/>
    <p:sldId id="416" r:id="rId45"/>
    <p:sldId id="417" r:id="rId46"/>
    <p:sldId id="418" r:id="rId47"/>
    <p:sldId id="419" r:id="rId48"/>
    <p:sldId id="420" r:id="rId4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00" autoAdjust="0"/>
    <p:restoredTop sz="95691" autoAdjust="0"/>
  </p:normalViewPr>
  <p:slideViewPr>
    <p:cSldViewPr>
      <p:cViewPr varScale="1">
        <p:scale>
          <a:sx n="103" d="100"/>
          <a:sy n="103" d="100"/>
        </p:scale>
        <p:origin x="114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06"/>
    </p:cViewPr>
  </p:sorterViewPr>
  <p:notesViewPr>
    <p:cSldViewPr>
      <p:cViewPr varScale="1">
        <p:scale>
          <a:sx n="51" d="100"/>
          <a:sy n="51" d="100"/>
        </p:scale>
        <p:origin x="-2838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38600" y="511176"/>
            <a:ext cx="1905000" cy="479425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r">
              <a:defRPr sz="1200"/>
            </a:lvl1pPr>
          </a:lstStyle>
          <a:p>
            <a:r>
              <a:rPr lang="en-US" dirty="0" smtClean="0"/>
              <a:t>Lesson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907208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48" tIns="48325" rIns="96648" bIns="4832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0060"/>
          </a:xfrm>
          <a:prstGeom prst="rect">
            <a:avLst/>
          </a:prstGeom>
        </p:spPr>
        <p:txBody>
          <a:bodyPr vert="horz" lIns="96648" tIns="48325" rIns="96648" bIns="48325" rtlCol="0"/>
          <a:lstStyle>
            <a:lvl1pPr algn="r">
              <a:defRPr sz="1300"/>
            </a:lvl1pPr>
          </a:lstStyle>
          <a:p>
            <a:r>
              <a:rPr lang="en-US" smtClean="0"/>
              <a:t>Lesson 1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8" tIns="48325" rIns="96648" bIns="4832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6648" tIns="48325" rIns="96648" bIns="4832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6648" tIns="48325" rIns="96648" bIns="4832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96648" tIns="48325" rIns="96648" bIns="48325" rtlCol="0" anchor="b"/>
          <a:lstStyle>
            <a:lvl1pPr algn="r">
              <a:defRPr sz="1300"/>
            </a:lvl1pPr>
          </a:lstStyle>
          <a:p>
            <a:fld id="{1F9A6427-4B89-4869-AD7F-4EE0EAB823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97126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Lesson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16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Lesson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72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4478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1063" y="33528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24600"/>
            <a:ext cx="2133600" cy="365125"/>
          </a:xfrm>
        </p:spPr>
        <p:txBody>
          <a:bodyPr/>
          <a:lstStyle/>
          <a:p>
            <a:fld id="{9C138E12-A0B7-454F-92AB-D1DE349F2643}" type="datetime1">
              <a:rPr lang="en-US" smtClean="0"/>
              <a:pPr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05200" y="632460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324600"/>
            <a:ext cx="2133600" cy="365125"/>
          </a:xfrm>
        </p:spPr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3076-5FFA-423A-BCF6-0E777B1769E6}" type="datetime1">
              <a:rPr lang="en-US" smtClean="0"/>
              <a:pPr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D315-6D0A-40CA-BF42-BD4A21748190}" type="datetime1">
              <a:rPr lang="en-US" smtClean="0"/>
              <a:pPr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48929"/>
            <a:ext cx="2133600" cy="365125"/>
          </a:xfrm>
        </p:spPr>
        <p:txBody>
          <a:bodyPr/>
          <a:lstStyle/>
          <a:p>
            <a:fld id="{7DD01F73-739B-4026-BEB9-934AF2E6324F}" type="datetime1">
              <a:rPr lang="en-US" smtClean="0"/>
              <a:pPr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41096"/>
            <a:ext cx="2133600" cy="365125"/>
          </a:xfrm>
        </p:spPr>
        <p:txBody>
          <a:bodyPr/>
          <a:lstStyle/>
          <a:p>
            <a:fld id="{67822037-F829-4740-AE4D-D265C5E08AA0}" type="datetime1">
              <a:rPr lang="en-US" smtClean="0"/>
              <a:pPr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459404"/>
            <a:ext cx="2133600" cy="365125"/>
          </a:xfrm>
        </p:spPr>
        <p:txBody>
          <a:bodyPr/>
          <a:lstStyle/>
          <a:p>
            <a:fld id="{30A14CCC-A03C-491C-B4E5-531957912FC0}" type="datetime1">
              <a:rPr lang="en-US" smtClean="0"/>
              <a:pPr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6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6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459404"/>
            <a:ext cx="2133600" cy="365125"/>
          </a:xfrm>
        </p:spPr>
        <p:txBody>
          <a:bodyPr/>
          <a:lstStyle/>
          <a:p>
            <a:fld id="{6A57FC63-3081-46B3-A87D-15475AAF8BE1}" type="datetime1">
              <a:rPr lang="en-US" smtClean="0"/>
              <a:pPr/>
              <a:t>4/5/2021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4022D-3C67-4340-837E-C396AE8293BB}" type="datetime1">
              <a:rPr lang="en-US" smtClean="0"/>
              <a:pPr/>
              <a:t>4/5/2021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98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1687" y="1441509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054F-A13A-4F7C-BAAF-8223CF72B944}" type="datetime1">
              <a:rPr lang="en-US" smtClean="0"/>
              <a:pPr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2903-9AB4-4045-9724-DB34B7466144}" type="datetime1">
              <a:rPr lang="en-US" smtClean="0"/>
              <a:pPr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3500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8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4850" y="64594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72B61-C3C2-421A-B1BF-D2CDD7720527}" type="datetime1">
              <a:rPr lang="en-US" smtClean="0"/>
              <a:pPr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71850" y="645940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0850" y="64594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409"/>
            <a:ext cx="685800" cy="6858000"/>
          </a:xfrm>
          <a:prstGeom prst="rect">
            <a:avLst/>
          </a:prstGeom>
          <a:solidFill>
            <a:srgbClr val="A4C643"/>
          </a:solidFill>
          <a:ln>
            <a:solidFill>
              <a:srgbClr val="A4C6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409"/>
            <a:ext cx="7048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sdk/api_diff/24/changes/pkg_java.io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os/Environment.html#DIRECTORY_RINGTONES" TargetMode="External"/><Relationship Id="rId2" Type="http://schemas.openxmlformats.org/officeDocument/2006/relationships/hyperlink" Target="https://developer.android.com/reference/android/os/Environment.html#DIRECTORY_ALARM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android.com/reference/android/os/Environment.html#DIRECTORY_DOWNLOADS" TargetMode="External"/><Relationship Id="rId4" Type="http://schemas.openxmlformats.org/officeDocument/2006/relationships/hyperlink" Target="https://developer.android.com/reference/android/os/Environment.html#DIRECTORY_DOCUMENTS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reference/android/os/Environment.html#getExternalStoragePublicDirectory(java.lang.String)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topics/data/data-storage.html#filesInternal" TargetMode="External"/><Relationship Id="rId2" Type="http://schemas.openxmlformats.org/officeDocument/2006/relationships/hyperlink" Target="https://developer.android.com/guide/topics/data/data-storage.html#pre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ndroid.com/guide/topics/providers/content-providers.html" TargetMode="External"/><Relationship Id="rId5" Type="http://schemas.openxmlformats.org/officeDocument/2006/relationships/hyperlink" Target="https://developer.android.com/guide/topics/data/data-storage.html#db" TargetMode="External"/><Relationship Id="rId4" Type="http://schemas.openxmlformats.org/officeDocument/2006/relationships/hyperlink" Target="https://developer.android.com/guide/topics/data/data-storage.html#filesExterna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java/io/File.html#getFreeSpace()" TargetMode="External"/><Relationship Id="rId2" Type="http://schemas.openxmlformats.org/officeDocument/2006/relationships/hyperlink" Target="https://developer.android.com/reference/java/io/IOExcep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android.com/reference/java/io/File.html#getTotalSpace()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backup/index.html" TargetMode="External"/><Relationship Id="rId2" Type="http://schemas.openxmlformats.org/officeDocument/2006/relationships/hyperlink" Target="https://developer.android.com/guide/topics/data/data-storage.html#net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irebase.google.com/docs/database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reference/android/content/SharedPreferences.Editor.htm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firebase.google.com/docs/database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net/package-summary.html" TargetMode="External"/><Relationship Id="rId2" Type="http://schemas.openxmlformats.org/officeDocument/2006/relationships/hyperlink" Target="https://developer.android.com/reference/java/net/package-summary.html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content/Context.html#getExternalFilesDir(java.lang.String)" TargetMode="External"/><Relationship Id="rId2" Type="http://schemas.openxmlformats.org/officeDocument/2006/relationships/hyperlink" Target="https://developer.android.com/training/basics/data-storage/fil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tutorial/essential/io/" TargetMode="External"/><Relationship Id="rId5" Type="http://schemas.openxmlformats.org/officeDocument/2006/relationships/hyperlink" Target="https://developer.android.com/reference/java/io/File.html" TargetMode="External"/><Relationship Id="rId4" Type="http://schemas.openxmlformats.org/officeDocument/2006/relationships/hyperlink" Target="https://developer.android.com/reference/android/os/Environment.html#getExternalStoragePublicDirectory(java.lang.String)" TargetMode="Externa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://stackoverflow.com/questions/5901482/onsavedinstancestate-vs-sharedpreferences" TargetMode="External"/><Relationship Id="rId3" Type="http://schemas.openxmlformats.org/officeDocument/2006/relationships/hyperlink" Target="https://developer.android.com/guide/topics/data/data-storage.html" TargetMode="External"/><Relationship Id="rId7" Type="http://schemas.openxmlformats.org/officeDocument/2006/relationships/hyperlink" Target="http://stackoverflow.com/questions/3624280/how-to-use-sharedpreferences-in-android-to-store-fetch-and-edit-values" TargetMode="External"/><Relationship Id="rId2" Type="http://schemas.openxmlformats.org/officeDocument/2006/relationships/hyperlink" Target="https://developer.android.com/training/basics/data-storage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ndroid.com/reference/android/content/SharedPreferences.Editor.html" TargetMode="External"/><Relationship Id="rId5" Type="http://schemas.openxmlformats.org/officeDocument/2006/relationships/hyperlink" Target="https://developer.android.com/reference/android/content/SharedPreferences.html" TargetMode="External"/><Relationship Id="rId4" Type="http://schemas.openxmlformats.org/officeDocument/2006/relationships/hyperlink" Target="https://developer.android.com/training/basics/data-storage/shared-preferences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content/Context.html#getCacheDir()" TargetMode="External"/><Relationship Id="rId2" Type="http://schemas.openxmlformats.org/officeDocument/2006/relationships/hyperlink" Target="https://developer.android.com/reference/android/content/Context.html#getFilesDir()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685800" cy="6858000"/>
          </a:xfrm>
          <a:prstGeom prst="rect">
            <a:avLst/>
          </a:prstGeom>
          <a:solidFill>
            <a:srgbClr val="A4C643"/>
          </a:solidFill>
          <a:ln>
            <a:solidFill>
              <a:srgbClr val="A4C6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048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143000" y="838200"/>
            <a:ext cx="77724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60A8"/>
                </a:solidFill>
                <a:latin typeface="Arial Rounded MT Bold" pitchFamily="34" charset="0"/>
              </a:rPr>
              <a:t>Lesson </a:t>
            </a:r>
            <a:r>
              <a:rPr lang="en-US" sz="4800" dirty="0" smtClean="0">
                <a:solidFill>
                  <a:srgbClr val="0060A8"/>
                </a:solidFill>
                <a:latin typeface="Arial Rounded MT Bold" pitchFamily="34" charset="0"/>
              </a:rPr>
              <a:t>11</a:t>
            </a:r>
            <a:endParaRPr lang="en-US" sz="4800" dirty="0" smtClean="0">
              <a:solidFill>
                <a:srgbClr val="0060A8"/>
              </a:solidFill>
              <a:latin typeface="Arial Rounded MT Bold" pitchFamily="34" charset="0"/>
            </a:endParaRPr>
          </a:p>
          <a:p>
            <a:endParaRPr lang="en-US" sz="4800" dirty="0" smtClean="0">
              <a:solidFill>
                <a:srgbClr val="0060A8"/>
              </a:solidFill>
              <a:latin typeface="Arial Rounded MT Bold" pitchFamily="34" charset="0"/>
            </a:endParaRPr>
          </a:p>
          <a:p>
            <a:r>
              <a:rPr lang="en-US" sz="4800" dirty="0" smtClean="0">
                <a:solidFill>
                  <a:srgbClr val="0060A8"/>
                </a:solidFill>
                <a:latin typeface="Arial Rounded MT Bold" pitchFamily="34" charset="0"/>
              </a:rPr>
              <a:t>Data Persistency</a:t>
            </a:r>
          </a:p>
          <a:p>
            <a:endParaRPr lang="en-US" sz="11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1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Internal Storage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err="1"/>
              <a:t>getResources</a:t>
            </a:r>
            <a:r>
              <a:rPr lang="en-MY" dirty="0"/>
              <a:t>().</a:t>
            </a:r>
            <a:r>
              <a:rPr lang="en-MY" dirty="0" err="1"/>
              <a:t>openRawResource</a:t>
            </a:r>
            <a:r>
              <a:rPr lang="en-MY" dirty="0"/>
              <a:t>(R.raw.id)</a:t>
            </a:r>
          </a:p>
          <a:p>
            <a:pPr marL="0" indent="0">
              <a:buNone/>
            </a:pPr>
            <a:r>
              <a:rPr lang="en-MY" dirty="0" smtClean="0"/>
              <a:t>      - read </a:t>
            </a:r>
            <a:r>
              <a:rPr lang="en-MY" dirty="0"/>
              <a:t>an input file from res/raw/</a:t>
            </a:r>
          </a:p>
          <a:p>
            <a:r>
              <a:rPr lang="en-MY" dirty="0" err="1"/>
              <a:t>openFileInput</a:t>
            </a:r>
            <a:r>
              <a:rPr lang="en-MY" dirty="0"/>
              <a:t>("name", mode) </a:t>
            </a:r>
            <a:endParaRPr lang="en-MY" dirty="0" smtClean="0"/>
          </a:p>
          <a:p>
            <a:pPr marL="0" indent="0">
              <a:buNone/>
            </a:pPr>
            <a:r>
              <a:rPr lang="en-MY" dirty="0"/>
              <a:t> </a:t>
            </a:r>
            <a:r>
              <a:rPr lang="en-MY" dirty="0" smtClean="0"/>
              <a:t>    - </a:t>
            </a:r>
            <a:r>
              <a:rPr lang="en-MY" dirty="0"/>
              <a:t>opens a file for reading</a:t>
            </a:r>
          </a:p>
          <a:p>
            <a:r>
              <a:rPr lang="en-MY" dirty="0" err="1"/>
              <a:t>openFileOutput</a:t>
            </a:r>
            <a:r>
              <a:rPr lang="en-MY" dirty="0"/>
              <a:t>("name", mode) </a:t>
            </a:r>
            <a:endParaRPr lang="en-MY" dirty="0" smtClean="0"/>
          </a:p>
          <a:p>
            <a:pPr marL="0" indent="0">
              <a:buNone/>
            </a:pPr>
            <a:r>
              <a:rPr lang="en-MY" dirty="0" smtClean="0"/>
              <a:t>     - </a:t>
            </a:r>
            <a:r>
              <a:rPr lang="en-MY" dirty="0"/>
              <a:t>opens a file for writing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78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Creating a file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1000"/>
              </a:spcBef>
              <a:buNone/>
            </a:pPr>
            <a:r>
              <a:rPr lang="en-US" sz="2800" dirty="0">
                <a:latin typeface="Consolas"/>
                <a:ea typeface="Consolas"/>
                <a:cs typeface="Consolas"/>
                <a:sym typeface="Consolas"/>
              </a:rPr>
              <a:t>File </a:t>
            </a:r>
            <a:r>
              <a:rPr lang="en-US" sz="2800" dirty="0" err="1"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-US" sz="2800" dirty="0">
                <a:latin typeface="Consolas"/>
                <a:ea typeface="Consolas"/>
                <a:cs typeface="Consolas"/>
                <a:sym typeface="Consolas"/>
              </a:rPr>
              <a:t> = new File(</a:t>
            </a:r>
          </a:p>
          <a:p>
            <a:pPr marL="0" lvl="0" indent="0">
              <a:spcBef>
                <a:spcPts val="1000"/>
              </a:spcBef>
              <a:buNone/>
            </a:pPr>
            <a:r>
              <a:rPr lang="en-US" sz="28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800" dirty="0" err="1">
                <a:latin typeface="Consolas"/>
                <a:ea typeface="Consolas"/>
                <a:cs typeface="Consolas"/>
                <a:sym typeface="Consolas"/>
              </a:rPr>
              <a:t>context.getFilesDir</a:t>
            </a:r>
            <a:r>
              <a:rPr lang="en-US" sz="2800" dirty="0">
                <a:latin typeface="Consolas"/>
                <a:ea typeface="Consolas"/>
                <a:cs typeface="Consolas"/>
                <a:sym typeface="Consolas"/>
              </a:rPr>
              <a:t>(), filename);</a:t>
            </a:r>
            <a:endParaRPr lang="en-US"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>
              <a:spcBef>
                <a:spcPts val="1000"/>
              </a:spcBef>
              <a:buNone/>
            </a:pPr>
            <a:endParaRPr lang="en-US"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n-US" sz="2800" dirty="0"/>
              <a:t>Use standard</a:t>
            </a:r>
            <a:r>
              <a:rPr lang="en-US" sz="2800" u="sng" dirty="0">
                <a:solidFill>
                  <a:schemeClr val="accent5"/>
                </a:solidFill>
                <a:hlinkClick r:id="rId2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 java.io</a:t>
            </a:r>
            <a:r>
              <a:rPr lang="en-US" sz="2800" dirty="0"/>
              <a:t> file operators or streams </a:t>
            </a:r>
            <a:br>
              <a:rPr lang="en-US" sz="2800" dirty="0"/>
            </a:br>
            <a:r>
              <a:rPr lang="en-US" sz="2800" dirty="0"/>
              <a:t>to interact with files</a:t>
            </a:r>
          </a:p>
          <a:p>
            <a:endParaRPr lang="en-MY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48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Internal Storage Example 1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8841" y="1676400"/>
            <a:ext cx="8153400" cy="3790950"/>
          </a:xfrm>
        </p:spPr>
      </p:pic>
    </p:spTree>
    <p:extLst>
      <p:ext uri="{BB962C8B-B14F-4D97-AF65-F5344CB8AC3E}">
        <p14:creationId xmlns:p14="http://schemas.microsoft.com/office/powerpoint/2010/main" val="2186035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228600"/>
            <a:ext cx="8229600" cy="1143000"/>
          </a:xfrm>
        </p:spPr>
        <p:txBody>
          <a:bodyPr/>
          <a:lstStyle/>
          <a:p>
            <a:r>
              <a:rPr lang="en-MY" dirty="0"/>
              <a:t>Internal Storage Example </a:t>
            </a:r>
            <a:r>
              <a:rPr lang="en-MY" dirty="0" smtClean="0"/>
              <a:t>2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390650" y="1396231"/>
            <a:ext cx="729615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MY" dirty="0">
                <a:solidFill>
                  <a:srgbClr val="007826"/>
                </a:solidFill>
                <a:latin typeface="Consolas" panose="020B0609020204030204" pitchFamily="49" charset="0"/>
              </a:rPr>
              <a:t>// write a short text file to the internal storage</a:t>
            </a:r>
          </a:p>
          <a:p>
            <a:r>
              <a:rPr lang="en-MY" b="1" dirty="0" err="1">
                <a:solidFill>
                  <a:srgbClr val="000000"/>
                </a:solidFill>
                <a:latin typeface="Consolas-Bold"/>
              </a:rPr>
              <a:t>PrintStream</a:t>
            </a:r>
            <a:r>
              <a:rPr lang="en-MY" b="1" dirty="0">
                <a:solidFill>
                  <a:srgbClr val="000000"/>
                </a:solidFill>
                <a:latin typeface="Consolas-Bold"/>
              </a:rPr>
              <a:t> 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output = new </a:t>
            </a:r>
            <a:r>
              <a:rPr lang="en-MY" dirty="0" err="1">
                <a:solidFill>
                  <a:srgbClr val="000000"/>
                </a:solidFill>
                <a:latin typeface="Consolas" panose="020B0609020204030204" pitchFamily="49" charset="0"/>
              </a:rPr>
              <a:t>PrintStream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MY" b="1" dirty="0">
                <a:solidFill>
                  <a:srgbClr val="0000FF"/>
                </a:solidFill>
                <a:latin typeface="Consolas-Bold"/>
              </a:rPr>
              <a:t>           </a:t>
            </a:r>
            <a:r>
              <a:rPr lang="en-MY" b="1" dirty="0" err="1">
                <a:solidFill>
                  <a:srgbClr val="0000FF"/>
                </a:solidFill>
                <a:latin typeface="Consolas-Bold"/>
              </a:rPr>
              <a:t>openFileOutput</a:t>
            </a:r>
            <a:r>
              <a:rPr lang="en-MY" b="1" dirty="0">
                <a:solidFill>
                  <a:srgbClr val="0000FF"/>
                </a:solidFill>
                <a:latin typeface="Consolas-Bold"/>
              </a:rPr>
              <a:t>("out.txt", MODE_PRIVATE)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MY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output.println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("Hello, world!");</a:t>
            </a:r>
          </a:p>
          <a:p>
            <a:r>
              <a:rPr lang="en-MY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output.println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("How are you?");</a:t>
            </a:r>
          </a:p>
          <a:p>
            <a:r>
              <a:rPr lang="en-MY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output.close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MY" dirty="0">
                <a:solidFill>
                  <a:srgbClr val="007826"/>
                </a:solidFill>
                <a:latin typeface="Consolas" panose="020B0609020204030204" pitchFamily="49" charset="0"/>
              </a:rPr>
              <a:t>// read the same file, and put its contents into a </a:t>
            </a:r>
            <a:r>
              <a:rPr lang="en-MY" dirty="0" err="1">
                <a:solidFill>
                  <a:srgbClr val="007826"/>
                </a:solidFill>
                <a:latin typeface="Consolas" panose="020B0609020204030204" pitchFamily="49" charset="0"/>
              </a:rPr>
              <a:t>TextView</a:t>
            </a:r>
            <a:endParaRPr lang="en-MY" dirty="0">
              <a:solidFill>
                <a:srgbClr val="007826"/>
              </a:solidFill>
              <a:latin typeface="Consolas" panose="020B0609020204030204" pitchFamily="49" charset="0"/>
            </a:endParaRPr>
          </a:p>
          <a:p>
            <a:r>
              <a:rPr lang="en-MY" b="1" dirty="0">
                <a:solidFill>
                  <a:srgbClr val="000000"/>
                </a:solidFill>
                <a:latin typeface="Consolas-Bold"/>
              </a:rPr>
              <a:t>Scanner 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scan = new Scanner(</a:t>
            </a:r>
          </a:p>
          <a:p>
            <a:r>
              <a:rPr lang="en-MY" b="1" dirty="0">
                <a:solidFill>
                  <a:srgbClr val="0000FF"/>
                </a:solidFill>
                <a:latin typeface="Consolas-Bold"/>
              </a:rPr>
              <a:t>          </a:t>
            </a:r>
            <a:r>
              <a:rPr lang="en-MY" b="1" dirty="0" err="1">
                <a:solidFill>
                  <a:srgbClr val="0000FF"/>
                </a:solidFill>
                <a:latin typeface="Consolas-Bold"/>
              </a:rPr>
              <a:t>openFileInput</a:t>
            </a:r>
            <a:r>
              <a:rPr lang="en-MY" b="1" dirty="0">
                <a:solidFill>
                  <a:srgbClr val="0000FF"/>
                </a:solidFill>
                <a:latin typeface="Consolas-Bold"/>
              </a:rPr>
              <a:t>("out.txt", MODE_PRIVATE)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MY" dirty="0" err="1">
                <a:solidFill>
                  <a:srgbClr val="000000"/>
                </a:solidFill>
                <a:latin typeface="Consolas" panose="020B0609020204030204" pitchFamily="49" charset="0"/>
              </a:rPr>
              <a:t>allText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 = ""; </a:t>
            </a:r>
            <a:r>
              <a:rPr lang="en-MY" dirty="0">
                <a:solidFill>
                  <a:srgbClr val="007826"/>
                </a:solidFill>
                <a:latin typeface="Consolas" panose="020B0609020204030204" pitchFamily="49" charset="0"/>
              </a:rPr>
              <a:t>// read entire file</a:t>
            </a: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while (</a:t>
            </a:r>
            <a:r>
              <a:rPr lang="en-MY" dirty="0" err="1">
                <a:solidFill>
                  <a:srgbClr val="000000"/>
                </a:solidFill>
                <a:latin typeface="Consolas" panose="020B0609020204030204" pitchFamily="49" charset="0"/>
              </a:rPr>
              <a:t>scan.hasNextLine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     String line = </a:t>
            </a:r>
            <a:r>
              <a:rPr lang="en-MY" dirty="0" err="1">
                <a:solidFill>
                  <a:srgbClr val="000000"/>
                </a:solidFill>
                <a:latin typeface="Consolas" panose="020B0609020204030204" pitchFamily="49" charset="0"/>
              </a:rPr>
              <a:t>scan.nextLine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MY" dirty="0" err="1">
                <a:solidFill>
                  <a:srgbClr val="000000"/>
                </a:solidFill>
                <a:latin typeface="Consolas" panose="020B0609020204030204" pitchFamily="49" charset="0"/>
              </a:rPr>
              <a:t>allText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 += line;</a:t>
            </a: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MY" dirty="0" err="1">
                <a:solidFill>
                  <a:srgbClr val="000000"/>
                </a:solidFill>
                <a:latin typeface="Consolas" panose="020B0609020204030204" pitchFamily="49" charset="0"/>
              </a:rPr>
              <a:t>myTextView.setText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MY" dirty="0" err="1">
                <a:solidFill>
                  <a:srgbClr val="000000"/>
                </a:solidFill>
                <a:latin typeface="Consolas" panose="020B0609020204030204" pitchFamily="49" charset="0"/>
              </a:rPr>
              <a:t>allText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MY" dirty="0" err="1">
                <a:solidFill>
                  <a:srgbClr val="000000"/>
                </a:solidFill>
                <a:latin typeface="Consolas" panose="020B0609020204030204" pitchFamily="49" charset="0"/>
              </a:rPr>
              <a:t>scan.close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062083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External Storage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8009"/>
            <a:ext cx="8229600" cy="4525963"/>
          </a:xfrm>
        </p:spPr>
        <p:txBody>
          <a:bodyPr/>
          <a:lstStyle/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MY" dirty="0"/>
              <a:t>On device or SD </a:t>
            </a:r>
            <a:r>
              <a:rPr lang="en-MY" dirty="0" smtClean="0"/>
              <a:t>card</a:t>
            </a:r>
          </a:p>
          <a:p>
            <a:pPr lvl="1"/>
            <a:r>
              <a:rPr lang="en-MY" sz="2400" dirty="0">
                <a:latin typeface="Arial" panose="020B0604020202020204" pitchFamily="34" charset="0"/>
              </a:rPr>
              <a:t>can be much larger than internal storage (~</a:t>
            </a:r>
            <a:r>
              <a:rPr lang="en-MY" sz="2400" dirty="0" smtClean="0">
                <a:latin typeface="Arial" panose="020B0604020202020204" pitchFamily="34" charset="0"/>
              </a:rPr>
              <a:t>8-128 </a:t>
            </a:r>
            <a:r>
              <a:rPr lang="en-MY" sz="2400" dirty="0" err="1">
                <a:latin typeface="Arial" panose="020B0604020202020204" pitchFamily="34" charset="0"/>
              </a:rPr>
              <a:t>gb</a:t>
            </a:r>
            <a:r>
              <a:rPr lang="en-MY" sz="2400" dirty="0">
                <a:latin typeface="Arial" panose="020B0604020202020204" pitchFamily="34" charset="0"/>
              </a:rPr>
              <a:t>)</a:t>
            </a:r>
          </a:p>
          <a:p>
            <a:pPr lvl="1"/>
            <a:r>
              <a:rPr lang="en-MY" sz="2400" dirty="0">
                <a:latin typeface="Arial" panose="020B0604020202020204" pitchFamily="34" charset="0"/>
              </a:rPr>
              <a:t>can be removed or transferred to another device if needed</a:t>
            </a:r>
          </a:p>
          <a:p>
            <a:pPr lvl="1"/>
            <a:r>
              <a:rPr lang="en-MY" sz="2400" dirty="0">
                <a:latin typeface="Arial" panose="020B0604020202020204" pitchFamily="34" charset="0"/>
              </a:rPr>
              <a:t>may not be present, depending on the device</a:t>
            </a:r>
          </a:p>
          <a:p>
            <a:pPr lvl="1"/>
            <a:r>
              <a:rPr lang="en-MY" sz="2400" dirty="0">
                <a:latin typeface="Arial" panose="020B0604020202020204" pitchFamily="34" charset="0"/>
              </a:rPr>
              <a:t>read/writable by other apps and users; not private to your app</a:t>
            </a:r>
          </a:p>
          <a:p>
            <a:pPr lvl="1"/>
            <a:r>
              <a:rPr lang="en-MY" sz="2400" i="1" dirty="0">
                <a:latin typeface="Arial" panose="020B0604020202020204" pitchFamily="34" charset="0"/>
              </a:rPr>
              <a:t>not </a:t>
            </a:r>
            <a:r>
              <a:rPr lang="en-MY" sz="2400" dirty="0">
                <a:latin typeface="Arial" panose="020B0604020202020204" pitchFamily="34" charset="0"/>
              </a:rPr>
              <a:t>wiped when the app is uninstalled, except in certain cases</a:t>
            </a:r>
            <a:endParaRPr lang="en-US" altLang="en-US" sz="2400" b="1" dirty="0">
              <a:latin typeface="Arial" panose="020B0604020202020204" pitchFamily="34" charset="0"/>
            </a:endParaRP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endParaRPr lang="en-MY" dirty="0"/>
          </a:p>
          <a:p>
            <a:pPr marL="0" lvl="0" indent="0">
              <a:spcBef>
                <a:spcPts val="0"/>
              </a:spcBef>
              <a:buNone/>
            </a:pPr>
            <a:endParaRPr lang="en-MY" sz="1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en-MY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MY" sz="1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500"/>
              </a:spcBef>
              <a:spcAft>
                <a:spcPts val="200"/>
              </a:spcAft>
              <a:buNone/>
            </a:pPr>
            <a:endParaRPr lang="en-MY"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878" y="5315601"/>
            <a:ext cx="1104134" cy="86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425" y="5332472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5632787"/>
            <a:ext cx="1082675" cy="1076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606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External Storage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8229600" cy="4525963"/>
          </a:xfrm>
        </p:spPr>
        <p:txBody>
          <a:bodyPr/>
          <a:lstStyle/>
          <a:p>
            <a:r>
              <a:rPr lang="en-MY" sz="2400" dirty="0">
                <a:latin typeface="Arial" panose="020B0604020202020204" pitchFamily="34" charset="0"/>
              </a:rPr>
              <a:t>If your app needs to read/write the device's external storage, you must explicitly request </a:t>
            </a:r>
            <a:r>
              <a:rPr lang="en-MY" sz="2400" b="1" dirty="0">
                <a:latin typeface="Arial" panose="020B0604020202020204" pitchFamily="34" charset="0"/>
              </a:rPr>
              <a:t>permission </a:t>
            </a:r>
            <a:r>
              <a:rPr lang="en-MY" sz="2400" dirty="0">
                <a:latin typeface="Arial" panose="020B0604020202020204" pitchFamily="34" charset="0"/>
              </a:rPr>
              <a:t>to do so in your app's </a:t>
            </a:r>
            <a:r>
              <a:rPr lang="en-MY" sz="2400" b="1" dirty="0">
                <a:latin typeface="Arial" panose="020B0604020202020204" pitchFamily="34" charset="0"/>
              </a:rPr>
              <a:t>AndroidManifest.xml </a:t>
            </a:r>
            <a:r>
              <a:rPr lang="en-MY" sz="2400" dirty="0">
                <a:latin typeface="Arial" panose="020B0604020202020204" pitchFamily="34" charset="0"/>
              </a:rPr>
              <a:t>file.</a:t>
            </a:r>
          </a:p>
          <a:p>
            <a:pPr lvl="1"/>
            <a:r>
              <a:rPr lang="en-MY" sz="2400" dirty="0">
                <a:latin typeface="Arial" panose="020B0604020202020204" pitchFamily="34" charset="0"/>
              </a:rPr>
              <a:t>On install, the user will be prompted to confirm your app permissions.</a:t>
            </a:r>
            <a:endParaRPr lang="en-US" altLang="en-US" sz="2400" b="1" dirty="0">
              <a:latin typeface="Arial" panose="020B0604020202020204" pitchFamily="34" charset="0"/>
            </a:endParaRP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118" y="3279919"/>
            <a:ext cx="2133600" cy="332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206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External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Set permissions in Android Manifest</a:t>
            </a:r>
          </a:p>
          <a:p>
            <a:pPr marL="914400" lvl="1" indent="-355600">
              <a:spcBef>
                <a:spcPts val="1000"/>
              </a:spcBef>
              <a:buSzPts val="2000"/>
              <a:buChar char="○"/>
            </a:pPr>
            <a:r>
              <a:rPr lang="en-US" dirty="0"/>
              <a:t>Write permission includes read permission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105" y="3657600"/>
            <a:ext cx="8278657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454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Always check availability of storage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0">
              <a:spcBef>
                <a:spcPts val="1000"/>
              </a:spcBef>
              <a:buNone/>
            </a:pPr>
            <a:r>
              <a:rPr lang="en-MY" sz="2000" dirty="0"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-MY" sz="2000" dirty="0" err="1"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-MY" sz="20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MY" sz="2000" dirty="0" err="1">
                <a:latin typeface="Consolas"/>
                <a:ea typeface="Consolas"/>
                <a:cs typeface="Consolas"/>
                <a:sym typeface="Consolas"/>
              </a:rPr>
              <a:t>isExternalStorageWritable</a:t>
            </a:r>
            <a:r>
              <a:rPr lang="en-MY" sz="2000" dirty="0"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marL="457200" lvl="0" indent="0">
              <a:spcBef>
                <a:spcPts val="400"/>
              </a:spcBef>
              <a:buNone/>
            </a:pPr>
            <a:r>
              <a:rPr lang="en-MY" sz="2000" dirty="0">
                <a:latin typeface="Consolas"/>
                <a:ea typeface="Consolas"/>
                <a:cs typeface="Consolas"/>
                <a:sym typeface="Consolas"/>
              </a:rPr>
              <a:t>    String state = </a:t>
            </a:r>
            <a:r>
              <a:rPr lang="en-MY" sz="2000" dirty="0" smtClean="0">
                <a:latin typeface="Consolas"/>
                <a:ea typeface="Consolas"/>
                <a:cs typeface="Consolas"/>
                <a:sym typeface="Consolas"/>
              </a:rPr>
              <a:t>  </a:t>
            </a:r>
          </a:p>
          <a:p>
            <a:pPr marL="457200" lvl="0" indent="0">
              <a:spcBef>
                <a:spcPts val="400"/>
              </a:spcBef>
              <a:buNone/>
            </a:pPr>
            <a:r>
              <a:rPr lang="en-MY" sz="20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MY" sz="2000" dirty="0" smtClean="0"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-MY" sz="2000" dirty="0" err="1" smtClean="0">
                <a:latin typeface="Consolas"/>
                <a:ea typeface="Consolas"/>
                <a:cs typeface="Consolas"/>
                <a:sym typeface="Consolas"/>
              </a:rPr>
              <a:t>Environment.</a:t>
            </a:r>
            <a:r>
              <a:rPr lang="en-MY" sz="2000" b="1" dirty="0" err="1" smtClean="0">
                <a:latin typeface="Consolas"/>
                <a:ea typeface="Consolas"/>
                <a:cs typeface="Consolas"/>
                <a:sym typeface="Consolas"/>
              </a:rPr>
              <a:t>getExternalStorageState</a:t>
            </a:r>
            <a:r>
              <a:rPr lang="en-MY" sz="2000" b="1" dirty="0"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MY" sz="2000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457200" lvl="0" indent="0">
              <a:spcBef>
                <a:spcPts val="400"/>
              </a:spcBef>
              <a:buNone/>
            </a:pPr>
            <a:r>
              <a:rPr lang="en-MY" sz="2000" dirty="0">
                <a:latin typeface="Consolas"/>
                <a:ea typeface="Consolas"/>
                <a:cs typeface="Consolas"/>
                <a:sym typeface="Consolas"/>
              </a:rPr>
              <a:t>    if (</a:t>
            </a:r>
            <a:r>
              <a:rPr lang="en-MY" sz="2000" dirty="0" err="1">
                <a:latin typeface="Consolas"/>
                <a:ea typeface="Consolas"/>
                <a:cs typeface="Consolas"/>
                <a:sym typeface="Consolas"/>
              </a:rPr>
              <a:t>Environment.MEDIA_MOUNTED.equals</a:t>
            </a:r>
            <a:r>
              <a:rPr lang="en-MY" sz="2000" dirty="0">
                <a:latin typeface="Consolas"/>
                <a:ea typeface="Consolas"/>
                <a:cs typeface="Consolas"/>
                <a:sym typeface="Consolas"/>
              </a:rPr>
              <a:t>(state)) {</a:t>
            </a:r>
          </a:p>
          <a:p>
            <a:pPr marL="457200" lvl="0" indent="0">
              <a:spcBef>
                <a:spcPts val="400"/>
              </a:spcBef>
              <a:buNone/>
            </a:pPr>
            <a:r>
              <a:rPr lang="en-MY" sz="2000" dirty="0">
                <a:latin typeface="Consolas"/>
                <a:ea typeface="Consolas"/>
                <a:cs typeface="Consolas"/>
                <a:sym typeface="Consolas"/>
              </a:rPr>
              <a:t>        return true;</a:t>
            </a:r>
          </a:p>
          <a:p>
            <a:pPr marL="457200" lvl="0" indent="0">
              <a:spcBef>
                <a:spcPts val="400"/>
              </a:spcBef>
              <a:buNone/>
            </a:pPr>
            <a:r>
              <a:rPr lang="en-MY" sz="2000" dirty="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457200" lvl="0" indent="0">
              <a:spcBef>
                <a:spcPts val="400"/>
              </a:spcBef>
              <a:buNone/>
            </a:pPr>
            <a:r>
              <a:rPr lang="en-MY" sz="2000" dirty="0">
                <a:latin typeface="Consolas"/>
                <a:ea typeface="Consolas"/>
                <a:cs typeface="Consolas"/>
                <a:sym typeface="Consolas"/>
              </a:rPr>
              <a:t>    return false;</a:t>
            </a:r>
          </a:p>
          <a:p>
            <a:pPr marL="457200" lvl="0" indent="0">
              <a:spcBef>
                <a:spcPts val="400"/>
              </a:spcBef>
              <a:buNone/>
            </a:pPr>
            <a:r>
              <a:rPr lang="en-MY" sz="20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MY"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endParaRPr lang="en-MY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92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Example external public directories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0" indent="-381000">
              <a:spcBef>
                <a:spcPts val="0"/>
              </a:spcBef>
              <a:buSzPts val="2400"/>
              <a:buChar char="●"/>
            </a:pPr>
            <a:r>
              <a:rPr lang="en-US" u="sng" dirty="0">
                <a:solidFill>
                  <a:schemeClr val="hlink"/>
                </a:solidFill>
                <a:hlinkClick r:id="rId2"/>
              </a:rPr>
              <a:t>DIRECTORY_ALARMS</a:t>
            </a:r>
            <a:r>
              <a:rPr lang="en-US" dirty="0"/>
              <a:t> and 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DIRECTORY_RINGTONES</a:t>
            </a:r>
          </a:p>
          <a:p>
            <a:pPr marL="457200" lvl="0" indent="0">
              <a:spcBef>
                <a:spcPts val="0"/>
              </a:spcBef>
              <a:buNone/>
            </a:pPr>
            <a:r>
              <a:rPr lang="en-US" dirty="0"/>
              <a:t>For audio files to use as alarms and ringtones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u="sng" dirty="0">
                <a:solidFill>
                  <a:schemeClr val="hlink"/>
                </a:solidFill>
                <a:hlinkClick r:id="rId4"/>
              </a:rPr>
              <a:t>DIRECTORY_DOCUMENTS</a:t>
            </a:r>
          </a:p>
          <a:p>
            <a:pPr marL="45720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dirty="0"/>
              <a:t>For documents that have been created by the user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u="sng" dirty="0">
                <a:solidFill>
                  <a:schemeClr val="hlink"/>
                </a:solidFill>
                <a:hlinkClick r:id="rId5"/>
              </a:rPr>
              <a:t>DIRECTORY_DOWNLOADS</a:t>
            </a:r>
          </a:p>
          <a:p>
            <a:pPr marL="457200" lvl="0" indent="0">
              <a:spcBef>
                <a:spcPts val="0"/>
              </a:spcBef>
              <a:buNone/>
            </a:pPr>
            <a:r>
              <a:rPr lang="en-US" dirty="0"/>
              <a:t>For files that have been downloaded by the user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0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Accessing public external directories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381000">
              <a:spcBef>
                <a:spcPts val="1000"/>
              </a:spcBef>
              <a:buSzPts val="2400"/>
              <a:buAutoNum type="arabicPeriod"/>
            </a:pPr>
            <a:r>
              <a:rPr lang="en-US" dirty="0"/>
              <a:t>Get a path </a:t>
            </a:r>
            <a:r>
              <a:rPr lang="en-US" u="sng" dirty="0" err="1">
                <a:solidFill>
                  <a:schemeClr val="accent5"/>
                </a:solidFill>
                <a:hlinkClick r:id="rId2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getExternalStoragePublicDirectory</a:t>
            </a:r>
            <a:r>
              <a:rPr lang="en-US" u="sng" dirty="0">
                <a:solidFill>
                  <a:schemeClr val="accent5"/>
                </a:solidFill>
                <a:hlinkClick r:id="rId2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()</a:t>
            </a:r>
            <a:endParaRPr lang="en-US" dirty="0"/>
          </a:p>
          <a:p>
            <a:pPr marL="457200" lvl="0" indent="-381000">
              <a:spcBef>
                <a:spcPts val="1000"/>
              </a:spcBef>
              <a:buSzPts val="2400"/>
              <a:buAutoNum type="arabicPeriod"/>
            </a:pPr>
            <a:r>
              <a:rPr lang="en-US" dirty="0"/>
              <a:t>Create </a:t>
            </a:r>
            <a:r>
              <a:rPr lang="en-US" dirty="0" smtClean="0"/>
              <a:t>file</a:t>
            </a:r>
          </a:p>
          <a:p>
            <a:pPr marL="457200" lvl="0" indent="-381000">
              <a:spcBef>
                <a:spcPts val="1000"/>
              </a:spcBef>
              <a:buSzPts val="2400"/>
              <a:buAutoNum type="arabicPeriod"/>
            </a:pPr>
            <a:endParaRPr lang="en-US" dirty="0"/>
          </a:p>
          <a:p>
            <a:pPr marL="0" lvl="0" indent="0"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n-MY" sz="2400" dirty="0">
                <a:latin typeface="Consolas"/>
                <a:ea typeface="Consolas"/>
                <a:cs typeface="Consolas"/>
                <a:sym typeface="Consolas"/>
              </a:rPr>
              <a:t>File path = </a:t>
            </a:r>
            <a:r>
              <a:rPr lang="en-MY" sz="2400" dirty="0" err="1">
                <a:latin typeface="Consolas"/>
                <a:ea typeface="Consolas"/>
                <a:cs typeface="Consolas"/>
                <a:sym typeface="Consolas"/>
              </a:rPr>
              <a:t>Environment.getExternalStoragePublicDirectory</a:t>
            </a:r>
            <a:r>
              <a:rPr lang="en-MY" sz="2400" dirty="0"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>
              <a:spcBef>
                <a:spcPts val="500"/>
              </a:spcBef>
              <a:buClr>
                <a:schemeClr val="dk1"/>
              </a:buClr>
              <a:buSzPts val="1100"/>
              <a:buNone/>
            </a:pPr>
            <a:r>
              <a:rPr lang="en-MY" sz="2400" dirty="0"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MY" sz="2400" dirty="0" err="1">
                <a:latin typeface="Consolas"/>
                <a:ea typeface="Consolas"/>
                <a:cs typeface="Consolas"/>
                <a:sym typeface="Consolas"/>
              </a:rPr>
              <a:t>Environment.DIRECTORY_PICTURES</a:t>
            </a:r>
            <a:r>
              <a:rPr lang="en-MY" sz="2400" dirty="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n-MY" sz="2400" dirty="0">
                <a:latin typeface="Consolas"/>
                <a:ea typeface="Consolas"/>
                <a:cs typeface="Consolas"/>
                <a:sym typeface="Consolas"/>
              </a:rPr>
              <a:t>File </a:t>
            </a:r>
            <a:r>
              <a:rPr lang="en-MY" sz="2400" dirty="0" err="1"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-MY" sz="2400" dirty="0">
                <a:latin typeface="Consolas"/>
                <a:ea typeface="Consolas"/>
                <a:cs typeface="Consolas"/>
                <a:sym typeface="Consolas"/>
              </a:rPr>
              <a:t> = new File(path, "DemoPicture.jpg");</a:t>
            </a:r>
            <a:endParaRPr lang="en-MY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" lvl="0" indent="0">
              <a:spcBef>
                <a:spcPts val="1000"/>
              </a:spcBef>
              <a:buSzPts val="2400"/>
              <a:buNone/>
            </a:pPr>
            <a:endParaRPr lang="en-US" dirty="0"/>
          </a:p>
          <a:p>
            <a:pPr marL="0" indent="0">
              <a:buNone/>
            </a:pP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15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Storing data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0" indent="-355600">
              <a:spcBef>
                <a:spcPts val="1000"/>
              </a:spcBef>
              <a:buSzPts val="2000"/>
              <a:buChar char="●"/>
            </a:pPr>
            <a:r>
              <a:rPr lang="en-MY" u="sng" dirty="0">
                <a:solidFill>
                  <a:schemeClr val="hlink"/>
                </a:solidFill>
                <a:hlinkClick r:id="rId2"/>
              </a:rPr>
              <a:t>Shared Preferences</a:t>
            </a:r>
            <a:r>
              <a:rPr lang="en-MY" dirty="0"/>
              <a:t>—Private primitive data in key-value pairs</a:t>
            </a:r>
          </a:p>
          <a:p>
            <a:pPr marL="457200" lvl="0" indent="-355600">
              <a:spcBef>
                <a:spcPts val="1000"/>
              </a:spcBef>
              <a:buSzPts val="2000"/>
              <a:buChar char="●"/>
            </a:pPr>
            <a:r>
              <a:rPr lang="en-MY" u="sng" dirty="0">
                <a:solidFill>
                  <a:schemeClr val="hlink"/>
                </a:solidFill>
                <a:hlinkClick r:id="rId3"/>
              </a:rPr>
              <a:t>Internal Storage</a:t>
            </a:r>
            <a:r>
              <a:rPr lang="en-MY" dirty="0"/>
              <a:t>—Private data on device memory</a:t>
            </a:r>
          </a:p>
          <a:p>
            <a:pPr marL="457200" lvl="0" indent="-355600">
              <a:spcBef>
                <a:spcPts val="1000"/>
              </a:spcBef>
              <a:buSzPts val="2000"/>
              <a:buChar char="●"/>
            </a:pPr>
            <a:r>
              <a:rPr lang="en-MY" u="sng" dirty="0">
                <a:solidFill>
                  <a:schemeClr val="hlink"/>
                </a:solidFill>
                <a:hlinkClick r:id="rId4"/>
              </a:rPr>
              <a:t>External Storage</a:t>
            </a:r>
            <a:r>
              <a:rPr lang="en-MY" dirty="0"/>
              <a:t>—Public data on device or external storage</a:t>
            </a:r>
          </a:p>
          <a:p>
            <a:pPr marL="457200" lvl="0" indent="-355600">
              <a:spcBef>
                <a:spcPts val="1000"/>
              </a:spcBef>
              <a:buSzPts val="2000"/>
              <a:buChar char="●"/>
            </a:pPr>
            <a:r>
              <a:rPr lang="en-MY" u="sng" dirty="0">
                <a:solidFill>
                  <a:schemeClr val="hlink"/>
                </a:solidFill>
                <a:hlinkClick r:id="rId5"/>
              </a:rPr>
              <a:t>SQLite Databases</a:t>
            </a:r>
            <a:r>
              <a:rPr lang="en-MY" dirty="0"/>
              <a:t>—Structured data in a private database</a:t>
            </a:r>
          </a:p>
          <a:p>
            <a:pPr marL="457200" lvl="0" indent="-355600">
              <a:spcBef>
                <a:spcPts val="1000"/>
              </a:spcBef>
              <a:buSzPts val="2000"/>
              <a:buChar char="●"/>
            </a:pPr>
            <a:r>
              <a:rPr lang="en-MY" u="sng" dirty="0">
                <a:solidFill>
                  <a:schemeClr val="hlink"/>
                </a:solidFill>
                <a:hlinkClick r:id="rId6"/>
              </a:rPr>
              <a:t>Content Providers</a:t>
            </a:r>
            <a:r>
              <a:rPr lang="en-MY" dirty="0"/>
              <a:t>—Store privately and make available publicly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17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How much storage left? 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If there is not enough space, throws </a:t>
            </a:r>
            <a:r>
              <a:rPr lang="en-US" u="sng" dirty="0" err="1">
                <a:solidFill>
                  <a:schemeClr val="accent5"/>
                </a:solidFill>
                <a:hlinkClick r:id="rId2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IOException</a:t>
            </a:r>
            <a:endParaRPr lang="en-US" dirty="0"/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If you know the size of the file, check against space</a:t>
            </a:r>
          </a:p>
          <a:p>
            <a:pPr marL="914400" lvl="1" indent="-381000">
              <a:spcBef>
                <a:spcPts val="200"/>
              </a:spcBef>
              <a:buSzPts val="2400"/>
              <a:buChar char="○"/>
            </a:pPr>
            <a:r>
              <a:rPr lang="en-US" sz="2400" u="sng" dirty="0" err="1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getFreeSpace</a:t>
            </a:r>
            <a:r>
              <a:rPr lang="en-US" sz="2400" u="sng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()</a:t>
            </a:r>
            <a:endParaRPr lang="en-US" sz="2400" dirty="0"/>
          </a:p>
          <a:p>
            <a:pPr marL="914400" lvl="1" indent="-381000">
              <a:spcBef>
                <a:spcPts val="200"/>
              </a:spcBef>
              <a:buSzPts val="2400"/>
              <a:buChar char="○"/>
            </a:pPr>
            <a:r>
              <a:rPr lang="en-US" sz="2400" u="sng" dirty="0" err="1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getTotalSpace</a:t>
            </a:r>
            <a:r>
              <a:rPr lang="en-US" sz="2400" u="sng" dirty="0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()</a:t>
            </a:r>
            <a:r>
              <a:rPr lang="en-US" sz="2400" dirty="0"/>
              <a:t>. 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If you do  not know how much space is needed</a:t>
            </a:r>
          </a:p>
          <a:p>
            <a:pPr marL="914400" lvl="1" indent="-381000">
              <a:spcBef>
                <a:spcPts val="0"/>
              </a:spcBef>
              <a:buSzPts val="2400"/>
              <a:buChar char="○"/>
            </a:pPr>
            <a:r>
              <a:rPr lang="en-US" sz="2400" dirty="0"/>
              <a:t>try/catch </a:t>
            </a:r>
            <a:r>
              <a:rPr lang="en-US" sz="2400" u="sng" dirty="0" err="1">
                <a:solidFill>
                  <a:schemeClr val="accent5"/>
                </a:solidFill>
                <a:hlinkClick r:id="rId2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IOException</a:t>
            </a:r>
            <a:r>
              <a:rPr lang="en-US" sz="2400" dirty="0"/>
              <a:t> </a:t>
            </a:r>
            <a:endParaRPr lang="en-US" dirty="0"/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11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Delete files no longer needed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MY" dirty="0"/>
              <a:t>External storage</a:t>
            </a:r>
          </a:p>
          <a:p>
            <a:pPr marL="457200" lvl="0" indent="0">
              <a:spcBef>
                <a:spcPts val="1000"/>
              </a:spcBef>
              <a:buNone/>
            </a:pPr>
            <a:r>
              <a:rPr lang="en-MY" dirty="0" err="1">
                <a:latin typeface="Consolas"/>
                <a:ea typeface="Consolas"/>
                <a:cs typeface="Consolas"/>
                <a:sym typeface="Consolas"/>
              </a:rPr>
              <a:t>myFile.delete</a:t>
            </a:r>
            <a:r>
              <a:rPr lang="en-MY" dirty="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457200" lvl="0" indent="0">
              <a:spcBef>
                <a:spcPts val="1000"/>
              </a:spcBef>
              <a:buNone/>
            </a:pPr>
            <a:endParaRPr lang="en-MY" sz="8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>
              <a:spcBef>
                <a:spcPts val="1500"/>
              </a:spcBef>
              <a:buSzPts val="2400"/>
              <a:buChar char="●"/>
            </a:pPr>
            <a:r>
              <a:rPr lang="en-MY" dirty="0"/>
              <a:t>Internal storage</a:t>
            </a:r>
          </a:p>
          <a:p>
            <a:pPr marL="457200" lvl="0" indent="0">
              <a:spcBef>
                <a:spcPts val="1000"/>
              </a:spcBef>
              <a:buNone/>
            </a:pPr>
            <a:r>
              <a:rPr lang="en-MY" dirty="0" err="1">
                <a:latin typeface="Consolas"/>
                <a:ea typeface="Consolas"/>
                <a:cs typeface="Consolas"/>
                <a:sym typeface="Consolas"/>
              </a:rPr>
              <a:t>myContext.deleteFile</a:t>
            </a:r>
            <a:r>
              <a:rPr lang="en-MY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MY" dirty="0" err="1">
                <a:latin typeface="Consolas"/>
                <a:ea typeface="Consolas"/>
                <a:cs typeface="Consolas"/>
                <a:sym typeface="Consolas"/>
              </a:rPr>
              <a:t>fileName</a:t>
            </a:r>
            <a:r>
              <a:rPr lang="en-MY" dirty="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lang="en-MY"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06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Do not delete the user's files!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8229600" cy="4754563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dirty="0"/>
              <a:t>When the user uninstalls your app, your app's private storage directory and all its contents are </a:t>
            </a:r>
            <a:r>
              <a:rPr lang="en-US" dirty="0" smtClean="0"/>
              <a:t>deleted</a:t>
            </a:r>
          </a:p>
          <a:p>
            <a:pPr>
              <a:spcBef>
                <a:spcPts val="1000"/>
              </a:spcBef>
            </a:pPr>
            <a:endParaRPr lang="en-US" dirty="0"/>
          </a:p>
          <a:p>
            <a:pPr marL="400050" lvl="1" indent="0">
              <a:spcBef>
                <a:spcPts val="1000"/>
              </a:spcBef>
              <a:buNone/>
            </a:pPr>
            <a:r>
              <a:rPr lang="en-US" b="1" i="1" dirty="0"/>
              <a:t>Do not use private storage for content that belongs to the user!</a:t>
            </a:r>
          </a:p>
          <a:p>
            <a:pPr marL="400050" lvl="1" indent="0">
              <a:spcBef>
                <a:spcPts val="1000"/>
              </a:spcBef>
              <a:buNone/>
            </a:pPr>
            <a:r>
              <a:rPr lang="en-US" dirty="0"/>
              <a:t>For example</a:t>
            </a:r>
          </a:p>
          <a:p>
            <a:pPr marL="857250" lvl="1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Photos captured or edited with your app</a:t>
            </a:r>
          </a:p>
          <a:p>
            <a:pPr marL="857250" lvl="1" indent="-381000">
              <a:spcBef>
                <a:spcPts val="0"/>
              </a:spcBef>
              <a:buSzPts val="2400"/>
              <a:buChar char="●"/>
            </a:pPr>
            <a:r>
              <a:rPr lang="en-US" dirty="0"/>
              <a:t>Music the user has purchased with your app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0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External Storage Example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1295400"/>
            <a:ext cx="8229600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MY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MY" b="1" dirty="0">
                <a:latin typeface="Consolas" panose="020B0609020204030204" pitchFamily="49" charset="0"/>
              </a:rPr>
              <a:t>public class </a:t>
            </a:r>
            <a:r>
              <a:rPr lang="en-MY" b="1" dirty="0" err="1" smtClean="0">
                <a:latin typeface="Consolas" panose="020B0609020204030204" pitchFamily="49" charset="0"/>
              </a:rPr>
              <a:t>FileSdCard</a:t>
            </a:r>
            <a:r>
              <a:rPr lang="en-MY" b="1" dirty="0" smtClean="0">
                <a:latin typeface="Consolas" panose="020B0609020204030204" pitchFamily="49" charset="0"/>
              </a:rPr>
              <a:t> </a:t>
            </a:r>
            <a:r>
              <a:rPr lang="en-MY" b="1" dirty="0">
                <a:latin typeface="Consolas" panose="020B0609020204030204" pitchFamily="49" charset="0"/>
              </a:rPr>
              <a:t>extends Activity { </a:t>
            </a:r>
            <a:endParaRPr lang="en-MY" dirty="0">
              <a:latin typeface="Consolas" panose="020B0609020204030204" pitchFamily="49" charset="0"/>
            </a:endParaRPr>
          </a:p>
          <a:p>
            <a:r>
              <a:rPr lang="en-MY" dirty="0">
                <a:latin typeface="Consolas" panose="020B0609020204030204" pitchFamily="49" charset="0"/>
              </a:rPr>
              <a:t>// GUI controls </a:t>
            </a:r>
          </a:p>
          <a:p>
            <a:r>
              <a:rPr lang="en-MY" b="1" dirty="0">
                <a:latin typeface="Consolas" panose="020B0609020204030204" pitchFamily="49" charset="0"/>
              </a:rPr>
              <a:t>private </a:t>
            </a:r>
            <a:r>
              <a:rPr lang="en-MY" b="1" dirty="0" err="1">
                <a:latin typeface="Consolas" panose="020B0609020204030204" pitchFamily="49" charset="0"/>
              </a:rPr>
              <a:t>EditText</a:t>
            </a:r>
            <a:r>
              <a:rPr lang="en-MY" b="1" dirty="0">
                <a:latin typeface="Consolas" panose="020B0609020204030204" pitchFamily="49" charset="0"/>
              </a:rPr>
              <a:t> </a:t>
            </a:r>
            <a:r>
              <a:rPr lang="en-MY" b="1" dirty="0" err="1">
                <a:solidFill>
                  <a:srgbClr val="2110F8"/>
                </a:solidFill>
                <a:latin typeface="Consolas" panose="020B0609020204030204" pitchFamily="49" charset="0"/>
              </a:rPr>
              <a:t>txtData</a:t>
            </a:r>
            <a:r>
              <a:rPr lang="en-MY" b="1" dirty="0">
                <a:latin typeface="Consolas" panose="020B0609020204030204" pitchFamily="49" charset="0"/>
              </a:rPr>
              <a:t>; </a:t>
            </a:r>
            <a:endParaRPr lang="en-MY" dirty="0">
              <a:latin typeface="Consolas" panose="020B0609020204030204" pitchFamily="49" charset="0"/>
            </a:endParaRPr>
          </a:p>
          <a:p>
            <a:r>
              <a:rPr lang="en-MY" b="1" dirty="0">
                <a:latin typeface="Consolas" panose="020B0609020204030204" pitchFamily="49" charset="0"/>
              </a:rPr>
              <a:t>private Button </a:t>
            </a:r>
            <a:r>
              <a:rPr lang="en-MY" b="1" dirty="0" err="1">
                <a:solidFill>
                  <a:srgbClr val="2110F8"/>
                </a:solidFill>
                <a:latin typeface="Consolas" panose="020B0609020204030204" pitchFamily="49" charset="0"/>
              </a:rPr>
              <a:t>btnWriteSDFile</a:t>
            </a:r>
            <a:r>
              <a:rPr lang="en-MY" b="1" dirty="0">
                <a:latin typeface="Consolas" panose="020B0609020204030204" pitchFamily="49" charset="0"/>
              </a:rPr>
              <a:t>; </a:t>
            </a:r>
            <a:endParaRPr lang="en-MY" dirty="0">
              <a:latin typeface="Consolas" panose="020B0609020204030204" pitchFamily="49" charset="0"/>
            </a:endParaRPr>
          </a:p>
          <a:p>
            <a:r>
              <a:rPr lang="en-MY" b="1" dirty="0">
                <a:latin typeface="Consolas" panose="020B0609020204030204" pitchFamily="49" charset="0"/>
              </a:rPr>
              <a:t>private String </a:t>
            </a:r>
            <a:r>
              <a:rPr lang="en-MY" b="1" dirty="0" err="1">
                <a:solidFill>
                  <a:srgbClr val="2110F8"/>
                </a:solidFill>
                <a:latin typeface="Consolas" panose="020B0609020204030204" pitchFamily="49" charset="0"/>
              </a:rPr>
              <a:t>mySdPath</a:t>
            </a:r>
            <a:r>
              <a:rPr lang="en-MY" b="1" dirty="0">
                <a:latin typeface="Consolas" panose="020B0609020204030204" pitchFamily="49" charset="0"/>
              </a:rPr>
              <a:t>; </a:t>
            </a:r>
            <a:endParaRPr lang="en-MY" dirty="0">
              <a:latin typeface="Consolas" panose="020B0609020204030204" pitchFamily="49" charset="0"/>
            </a:endParaRPr>
          </a:p>
          <a:p>
            <a:r>
              <a:rPr lang="en-MY" dirty="0">
                <a:latin typeface="Consolas" panose="020B0609020204030204" pitchFamily="49" charset="0"/>
              </a:rPr>
              <a:t>@Override </a:t>
            </a:r>
          </a:p>
          <a:p>
            <a:r>
              <a:rPr lang="en-MY" b="1" dirty="0">
                <a:latin typeface="Consolas" panose="020B0609020204030204" pitchFamily="49" charset="0"/>
              </a:rPr>
              <a:t>public void </a:t>
            </a:r>
            <a:r>
              <a:rPr lang="en-MY" b="1" dirty="0" err="1">
                <a:latin typeface="Consolas" panose="020B0609020204030204" pitchFamily="49" charset="0"/>
              </a:rPr>
              <a:t>onCreate</a:t>
            </a:r>
            <a:r>
              <a:rPr lang="en-MY" b="1" dirty="0">
                <a:latin typeface="Consolas" panose="020B0609020204030204" pitchFamily="49" charset="0"/>
              </a:rPr>
              <a:t>(Bundle </a:t>
            </a:r>
            <a:r>
              <a:rPr lang="en-MY" b="1" dirty="0" err="1">
                <a:latin typeface="Consolas" panose="020B0609020204030204" pitchFamily="49" charset="0"/>
              </a:rPr>
              <a:t>savedInstanceState</a:t>
            </a:r>
            <a:r>
              <a:rPr lang="en-MY" b="1" dirty="0">
                <a:latin typeface="Consolas" panose="020B0609020204030204" pitchFamily="49" charset="0"/>
              </a:rPr>
              <a:t>) { </a:t>
            </a:r>
            <a:endParaRPr lang="en-MY" dirty="0">
              <a:latin typeface="Consolas" panose="020B0609020204030204" pitchFamily="49" charset="0"/>
            </a:endParaRPr>
          </a:p>
          <a:p>
            <a:pPr lvl="1"/>
            <a:r>
              <a:rPr lang="en-MY" b="1" dirty="0" err="1">
                <a:latin typeface="Consolas" panose="020B0609020204030204" pitchFamily="49" charset="0"/>
              </a:rPr>
              <a:t>super.onCreate</a:t>
            </a:r>
            <a:r>
              <a:rPr lang="en-MY" b="1" dirty="0">
                <a:latin typeface="Consolas" panose="020B0609020204030204" pitchFamily="49" charset="0"/>
              </a:rPr>
              <a:t>(</a:t>
            </a:r>
            <a:r>
              <a:rPr lang="en-MY" b="1" dirty="0" err="1">
                <a:latin typeface="Consolas" panose="020B0609020204030204" pitchFamily="49" charset="0"/>
              </a:rPr>
              <a:t>savedInstanceState</a:t>
            </a:r>
            <a:r>
              <a:rPr lang="en-MY" b="1" dirty="0">
                <a:latin typeface="Consolas" panose="020B0609020204030204" pitchFamily="49" charset="0"/>
              </a:rPr>
              <a:t>); </a:t>
            </a:r>
            <a:endParaRPr lang="en-MY" dirty="0">
              <a:latin typeface="Consolas" panose="020B0609020204030204" pitchFamily="49" charset="0"/>
            </a:endParaRPr>
          </a:p>
          <a:p>
            <a:pPr lvl="1"/>
            <a:r>
              <a:rPr lang="en-MY" dirty="0" err="1">
                <a:latin typeface="Consolas" panose="020B0609020204030204" pitchFamily="49" charset="0"/>
              </a:rPr>
              <a:t>setContentView</a:t>
            </a:r>
            <a:r>
              <a:rPr lang="en-MY" dirty="0">
                <a:latin typeface="Consolas" panose="020B0609020204030204" pitchFamily="49" charset="0"/>
              </a:rPr>
              <a:t>(</a:t>
            </a:r>
            <a:r>
              <a:rPr lang="en-MY" dirty="0" err="1">
                <a:latin typeface="Consolas" panose="020B0609020204030204" pitchFamily="49" charset="0"/>
              </a:rPr>
              <a:t>R.layout.</a:t>
            </a:r>
            <a:r>
              <a:rPr lang="en-MY" i="1" dirty="0" err="1">
                <a:latin typeface="Consolas" panose="020B0609020204030204" pitchFamily="49" charset="0"/>
              </a:rPr>
              <a:t>main</a:t>
            </a:r>
            <a:r>
              <a:rPr lang="en-MY" i="1" dirty="0">
                <a:latin typeface="Consolas" panose="020B0609020204030204" pitchFamily="49" charset="0"/>
              </a:rPr>
              <a:t>); </a:t>
            </a:r>
            <a:endParaRPr lang="en-MY" dirty="0">
              <a:latin typeface="Consolas" panose="020B0609020204030204" pitchFamily="49" charset="0"/>
            </a:endParaRPr>
          </a:p>
          <a:p>
            <a:pPr lvl="1"/>
            <a:r>
              <a:rPr lang="en-MY" dirty="0">
                <a:latin typeface="Consolas" panose="020B0609020204030204" pitchFamily="49" charset="0"/>
              </a:rPr>
              <a:t>// find SD card absolute location </a:t>
            </a:r>
          </a:p>
          <a:p>
            <a:pPr lvl="1"/>
            <a:r>
              <a:rPr lang="en-MY" b="1" dirty="0" err="1">
                <a:solidFill>
                  <a:srgbClr val="2110F8"/>
                </a:solidFill>
                <a:latin typeface="Consolas" panose="020B0609020204030204" pitchFamily="49" charset="0"/>
              </a:rPr>
              <a:t>mySdPath</a:t>
            </a:r>
            <a:r>
              <a:rPr lang="en-MY" dirty="0">
                <a:solidFill>
                  <a:srgbClr val="2110F8"/>
                </a:solidFill>
                <a:latin typeface="Consolas" panose="020B0609020204030204" pitchFamily="49" charset="0"/>
              </a:rPr>
              <a:t> </a:t>
            </a:r>
            <a:r>
              <a:rPr lang="en-MY" dirty="0">
                <a:latin typeface="Consolas" panose="020B0609020204030204" pitchFamily="49" charset="0"/>
              </a:rPr>
              <a:t>= </a:t>
            </a:r>
            <a:r>
              <a:rPr lang="en-MY" dirty="0" err="1">
                <a:latin typeface="Consolas" panose="020B0609020204030204" pitchFamily="49" charset="0"/>
              </a:rPr>
              <a:t>Environment.</a:t>
            </a:r>
            <a:r>
              <a:rPr lang="en-MY" i="1" dirty="0" err="1">
                <a:latin typeface="Consolas" panose="020B0609020204030204" pitchFamily="49" charset="0"/>
              </a:rPr>
              <a:t>getExternalStorageDirectory</a:t>
            </a:r>
            <a:r>
              <a:rPr lang="en-MY" i="1" dirty="0">
                <a:latin typeface="Consolas" panose="020B0609020204030204" pitchFamily="49" charset="0"/>
              </a:rPr>
              <a:t>().</a:t>
            </a:r>
            <a:r>
              <a:rPr lang="en-MY" i="1" dirty="0" err="1">
                <a:latin typeface="Consolas" panose="020B0609020204030204" pitchFamily="49" charset="0"/>
              </a:rPr>
              <a:t>getAbsolutePath</a:t>
            </a:r>
            <a:r>
              <a:rPr lang="en-MY" i="1" dirty="0">
                <a:latin typeface="Consolas" panose="020B0609020204030204" pitchFamily="49" charset="0"/>
              </a:rPr>
              <a:t>(); </a:t>
            </a:r>
            <a:endParaRPr lang="en-MY" dirty="0">
              <a:latin typeface="Consolas" panose="020B0609020204030204" pitchFamily="49" charset="0"/>
            </a:endParaRPr>
          </a:p>
          <a:p>
            <a:pPr lvl="1"/>
            <a:r>
              <a:rPr lang="en-MY" dirty="0">
                <a:latin typeface="Consolas" panose="020B0609020204030204" pitchFamily="49" charset="0"/>
              </a:rPr>
              <a:t>// bind GUI elements to local controls </a:t>
            </a:r>
          </a:p>
          <a:p>
            <a:pPr lvl="1"/>
            <a:r>
              <a:rPr lang="en-MY" b="1" dirty="0" err="1">
                <a:solidFill>
                  <a:srgbClr val="2110F8"/>
                </a:solidFill>
                <a:latin typeface="Consolas" panose="020B0609020204030204" pitchFamily="49" charset="0"/>
              </a:rPr>
              <a:t>txtData</a:t>
            </a:r>
            <a:r>
              <a:rPr lang="en-MY" dirty="0">
                <a:solidFill>
                  <a:srgbClr val="2110F8"/>
                </a:solidFill>
                <a:latin typeface="Consolas" panose="020B0609020204030204" pitchFamily="49" charset="0"/>
              </a:rPr>
              <a:t> </a:t>
            </a:r>
            <a:r>
              <a:rPr lang="en-MY" dirty="0">
                <a:latin typeface="Consolas" panose="020B0609020204030204" pitchFamily="49" charset="0"/>
              </a:rPr>
              <a:t>= (</a:t>
            </a:r>
            <a:r>
              <a:rPr lang="en-MY" dirty="0" err="1">
                <a:latin typeface="Consolas" panose="020B0609020204030204" pitchFamily="49" charset="0"/>
              </a:rPr>
              <a:t>EditText</a:t>
            </a:r>
            <a:r>
              <a:rPr lang="en-MY" dirty="0">
                <a:latin typeface="Consolas" panose="020B0609020204030204" pitchFamily="49" charset="0"/>
              </a:rPr>
              <a:t>) </a:t>
            </a:r>
            <a:r>
              <a:rPr lang="en-MY" dirty="0" err="1">
                <a:latin typeface="Consolas" panose="020B0609020204030204" pitchFamily="49" charset="0"/>
              </a:rPr>
              <a:t>findViewById</a:t>
            </a:r>
            <a:r>
              <a:rPr lang="en-MY" dirty="0">
                <a:latin typeface="Consolas" panose="020B0609020204030204" pitchFamily="49" charset="0"/>
              </a:rPr>
              <a:t>(</a:t>
            </a:r>
            <a:r>
              <a:rPr lang="en-MY" dirty="0" err="1">
                <a:latin typeface="Consolas" panose="020B0609020204030204" pitchFamily="49" charset="0"/>
              </a:rPr>
              <a:t>R.id.</a:t>
            </a:r>
            <a:r>
              <a:rPr lang="en-MY" i="1" dirty="0" err="1">
                <a:latin typeface="Consolas" panose="020B0609020204030204" pitchFamily="49" charset="0"/>
              </a:rPr>
              <a:t>txtData</a:t>
            </a:r>
            <a:r>
              <a:rPr lang="en-MY" i="1" dirty="0">
                <a:latin typeface="Consolas" panose="020B0609020204030204" pitchFamily="49" charset="0"/>
              </a:rPr>
              <a:t>); </a:t>
            </a:r>
            <a:endParaRPr lang="en-MY" dirty="0">
              <a:latin typeface="Consolas" panose="020B0609020204030204" pitchFamily="49" charset="0"/>
            </a:endParaRPr>
          </a:p>
          <a:p>
            <a:pPr lvl="1"/>
            <a:r>
              <a:rPr lang="en-MY" b="1" dirty="0" err="1">
                <a:solidFill>
                  <a:srgbClr val="2110F8"/>
                </a:solidFill>
                <a:latin typeface="Consolas" panose="020B0609020204030204" pitchFamily="49" charset="0"/>
              </a:rPr>
              <a:t>txtData.setHint</a:t>
            </a:r>
            <a:r>
              <a:rPr lang="en-MY" dirty="0">
                <a:latin typeface="Consolas" panose="020B0609020204030204" pitchFamily="49" charset="0"/>
              </a:rPr>
              <a:t>("Enter some lines of data here...");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…….</a:t>
            </a:r>
            <a:endParaRPr lang="en-MY" dirty="0">
              <a:latin typeface="Consolas" panose="020B0609020204030204" pitchFamily="49" charset="0"/>
            </a:endParaRPr>
          </a:p>
          <a:p>
            <a:pPr lvl="1"/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86116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External Storage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10322" y="1378009"/>
            <a:ext cx="8153400" cy="538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MY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MY" sz="1600" b="1" dirty="0" err="1">
                <a:solidFill>
                  <a:srgbClr val="2110F8"/>
                </a:solidFill>
                <a:latin typeface="Consolas" panose="020B0609020204030204" pitchFamily="49" charset="0"/>
              </a:rPr>
              <a:t>btnWriteSDFile</a:t>
            </a:r>
            <a:r>
              <a:rPr lang="en-MY" sz="1600" dirty="0">
                <a:solidFill>
                  <a:srgbClr val="2110F8"/>
                </a:solidFill>
                <a:latin typeface="Consolas" panose="020B0609020204030204" pitchFamily="49" charset="0"/>
              </a:rPr>
              <a:t> </a:t>
            </a:r>
            <a:r>
              <a:rPr lang="en-MY" sz="1600" dirty="0">
                <a:latin typeface="Consolas" panose="020B0609020204030204" pitchFamily="49" charset="0"/>
              </a:rPr>
              <a:t>= (Button) </a:t>
            </a:r>
            <a:r>
              <a:rPr lang="en-MY" sz="1600" dirty="0" err="1">
                <a:latin typeface="Consolas" panose="020B0609020204030204" pitchFamily="49" charset="0"/>
              </a:rPr>
              <a:t>findViewById</a:t>
            </a:r>
            <a:r>
              <a:rPr lang="en-MY" sz="1600" dirty="0">
                <a:latin typeface="Consolas" panose="020B0609020204030204" pitchFamily="49" charset="0"/>
              </a:rPr>
              <a:t>(</a:t>
            </a:r>
            <a:r>
              <a:rPr lang="en-MY" sz="1600" dirty="0" err="1">
                <a:latin typeface="Consolas" panose="020B0609020204030204" pitchFamily="49" charset="0"/>
              </a:rPr>
              <a:t>R.id.</a:t>
            </a:r>
            <a:r>
              <a:rPr lang="en-MY" sz="1600" i="1" dirty="0" err="1">
                <a:latin typeface="Consolas" panose="020B0609020204030204" pitchFamily="49" charset="0"/>
              </a:rPr>
              <a:t>btnWriteSDFile</a:t>
            </a:r>
            <a:r>
              <a:rPr lang="en-MY" sz="1600" dirty="0">
                <a:latin typeface="Consolas" panose="020B0609020204030204" pitchFamily="49" charset="0"/>
              </a:rPr>
              <a:t>); </a:t>
            </a:r>
          </a:p>
          <a:p>
            <a:r>
              <a:rPr lang="en-MY" sz="1600" b="1" dirty="0" err="1">
                <a:solidFill>
                  <a:srgbClr val="2110F8"/>
                </a:solidFill>
                <a:latin typeface="Consolas" panose="020B0609020204030204" pitchFamily="49" charset="0"/>
              </a:rPr>
              <a:t>btnWriteSDFile</a:t>
            </a:r>
            <a:r>
              <a:rPr lang="en-MY" sz="1600" dirty="0" err="1">
                <a:latin typeface="Consolas" panose="020B0609020204030204" pitchFamily="49" charset="0"/>
              </a:rPr>
              <a:t>.setOnClickListener</a:t>
            </a:r>
            <a:r>
              <a:rPr lang="en-MY" sz="1600" dirty="0">
                <a:latin typeface="Consolas" panose="020B0609020204030204" pitchFamily="49" charset="0"/>
              </a:rPr>
              <a:t>(</a:t>
            </a:r>
            <a:r>
              <a:rPr lang="en-MY" sz="1600" b="1" dirty="0">
                <a:latin typeface="Consolas" panose="020B0609020204030204" pitchFamily="49" charset="0"/>
              </a:rPr>
              <a:t>new </a:t>
            </a:r>
            <a:r>
              <a:rPr lang="en-MY" sz="1600" b="1" dirty="0" err="1">
                <a:latin typeface="Consolas" panose="020B0609020204030204" pitchFamily="49" charset="0"/>
              </a:rPr>
              <a:t>OnClickListener</a:t>
            </a:r>
            <a:r>
              <a:rPr lang="en-MY" sz="1600" b="1" dirty="0">
                <a:latin typeface="Consolas" panose="020B0609020204030204" pitchFamily="49" charset="0"/>
              </a:rPr>
              <a:t>() { </a:t>
            </a:r>
            <a:endParaRPr lang="en-MY" sz="1600" dirty="0">
              <a:latin typeface="Consolas" panose="020B0609020204030204" pitchFamily="49" charset="0"/>
            </a:endParaRPr>
          </a:p>
          <a:p>
            <a:r>
              <a:rPr lang="en-MY" sz="1600" dirty="0">
                <a:latin typeface="Consolas" panose="020B0609020204030204" pitchFamily="49" charset="0"/>
              </a:rPr>
              <a:t>@Override </a:t>
            </a:r>
          </a:p>
          <a:p>
            <a:r>
              <a:rPr lang="en-MY" sz="1600" b="1" dirty="0">
                <a:latin typeface="Consolas" panose="020B0609020204030204" pitchFamily="49" charset="0"/>
              </a:rPr>
              <a:t>public void </a:t>
            </a:r>
            <a:r>
              <a:rPr lang="en-MY" sz="1600" b="1" dirty="0" err="1">
                <a:latin typeface="Consolas" panose="020B0609020204030204" pitchFamily="49" charset="0"/>
              </a:rPr>
              <a:t>onClick</a:t>
            </a:r>
            <a:r>
              <a:rPr lang="en-MY" sz="1600" b="1" dirty="0">
                <a:latin typeface="Consolas" panose="020B0609020204030204" pitchFamily="49" charset="0"/>
              </a:rPr>
              <a:t>(View v) { </a:t>
            </a:r>
            <a:endParaRPr lang="en-MY" sz="1600" dirty="0">
              <a:latin typeface="Consolas" panose="020B0609020204030204" pitchFamily="49" charset="0"/>
            </a:endParaRPr>
          </a:p>
          <a:p>
            <a:r>
              <a:rPr lang="en-MY" sz="1600" dirty="0">
                <a:latin typeface="Consolas" panose="020B0609020204030204" pitchFamily="49" charset="0"/>
              </a:rPr>
              <a:t>// WRITE on SD card file data taken from the text box </a:t>
            </a:r>
          </a:p>
          <a:p>
            <a:r>
              <a:rPr lang="en-MY" sz="1600" b="1" dirty="0">
                <a:latin typeface="Consolas" panose="020B0609020204030204" pitchFamily="49" charset="0"/>
              </a:rPr>
              <a:t>try { </a:t>
            </a:r>
            <a:endParaRPr lang="en-MY" sz="1600" dirty="0">
              <a:latin typeface="Consolas" panose="020B0609020204030204" pitchFamily="49" charset="0"/>
            </a:endParaRPr>
          </a:p>
          <a:p>
            <a:pPr lvl="1"/>
            <a:r>
              <a:rPr lang="en-MY" sz="1600" b="1" dirty="0">
                <a:latin typeface="Consolas" panose="020B0609020204030204" pitchFamily="49" charset="0"/>
              </a:rPr>
              <a:t>File </a:t>
            </a:r>
            <a:r>
              <a:rPr lang="en-MY" sz="1600" b="1" dirty="0" err="1">
                <a:solidFill>
                  <a:srgbClr val="2110F8"/>
                </a:solidFill>
                <a:latin typeface="Consolas" panose="020B0609020204030204" pitchFamily="49" charset="0"/>
              </a:rPr>
              <a:t>myFile</a:t>
            </a:r>
            <a:r>
              <a:rPr lang="en-MY" sz="1600" b="1" dirty="0">
                <a:solidFill>
                  <a:srgbClr val="2110F8"/>
                </a:solidFill>
                <a:latin typeface="Consolas" panose="020B0609020204030204" pitchFamily="49" charset="0"/>
              </a:rPr>
              <a:t> </a:t>
            </a:r>
            <a:r>
              <a:rPr lang="en-MY" sz="1600" dirty="0">
                <a:latin typeface="Consolas" panose="020B0609020204030204" pitchFamily="49" charset="0"/>
              </a:rPr>
              <a:t>= </a:t>
            </a:r>
            <a:r>
              <a:rPr lang="en-MY" sz="1600" b="1" dirty="0">
                <a:latin typeface="Consolas" panose="020B0609020204030204" pitchFamily="49" charset="0"/>
              </a:rPr>
              <a:t>new File(</a:t>
            </a:r>
            <a:r>
              <a:rPr lang="en-MY" sz="1600" b="1" dirty="0" err="1">
                <a:latin typeface="Consolas" panose="020B0609020204030204" pitchFamily="49" charset="0"/>
              </a:rPr>
              <a:t>mySdPath</a:t>
            </a:r>
            <a:r>
              <a:rPr lang="en-MY" sz="1600" b="1" dirty="0">
                <a:latin typeface="Consolas" panose="020B0609020204030204" pitchFamily="49" charset="0"/>
              </a:rPr>
              <a:t> + "/mysdfile.txt"); </a:t>
            </a:r>
            <a:endParaRPr lang="en-MY" sz="1600" dirty="0">
              <a:latin typeface="Consolas" panose="020B0609020204030204" pitchFamily="49" charset="0"/>
            </a:endParaRPr>
          </a:p>
          <a:p>
            <a:pPr lvl="1"/>
            <a:r>
              <a:rPr lang="en-MY" sz="1600" dirty="0" err="1">
                <a:latin typeface="Consolas" panose="020B0609020204030204" pitchFamily="49" charset="0"/>
              </a:rPr>
              <a:t>OutputStreamWriter</a:t>
            </a:r>
            <a:r>
              <a:rPr lang="en-MY" sz="1600" dirty="0">
                <a:latin typeface="Consolas" panose="020B0609020204030204" pitchFamily="49" charset="0"/>
              </a:rPr>
              <a:t> </a:t>
            </a:r>
            <a:r>
              <a:rPr lang="en-MY" sz="1600" b="1" dirty="0" err="1">
                <a:solidFill>
                  <a:srgbClr val="2110F8"/>
                </a:solidFill>
                <a:latin typeface="Consolas" panose="020B0609020204030204" pitchFamily="49" charset="0"/>
              </a:rPr>
              <a:t>myOutWriter</a:t>
            </a:r>
            <a:r>
              <a:rPr lang="en-MY" sz="1600" dirty="0">
                <a:solidFill>
                  <a:srgbClr val="2110F8"/>
                </a:solidFill>
                <a:latin typeface="Consolas" panose="020B0609020204030204" pitchFamily="49" charset="0"/>
              </a:rPr>
              <a:t> </a:t>
            </a:r>
            <a:r>
              <a:rPr lang="en-MY" sz="1600" dirty="0">
                <a:latin typeface="Consolas" panose="020B0609020204030204" pitchFamily="49" charset="0"/>
              </a:rPr>
              <a:t>= </a:t>
            </a:r>
            <a:r>
              <a:rPr lang="en-MY" sz="1600" b="1" dirty="0">
                <a:latin typeface="Consolas" panose="020B0609020204030204" pitchFamily="49" charset="0"/>
              </a:rPr>
              <a:t>new </a:t>
            </a:r>
            <a:r>
              <a:rPr lang="en-MY" sz="1600" b="1" dirty="0" err="1">
                <a:latin typeface="Consolas" panose="020B0609020204030204" pitchFamily="49" charset="0"/>
              </a:rPr>
              <a:t>OutputStreamWriter</a:t>
            </a:r>
            <a:r>
              <a:rPr lang="en-MY" sz="1600" b="1" dirty="0">
                <a:latin typeface="Consolas" panose="020B0609020204030204" pitchFamily="49" charset="0"/>
              </a:rPr>
              <a:t>( </a:t>
            </a:r>
            <a:endParaRPr lang="en-MY" sz="1600" dirty="0">
              <a:latin typeface="Consolas" panose="020B0609020204030204" pitchFamily="49" charset="0"/>
            </a:endParaRPr>
          </a:p>
          <a:p>
            <a:pPr lvl="1"/>
            <a:r>
              <a:rPr lang="en-MY" sz="1600" b="1" dirty="0">
                <a:latin typeface="Consolas" panose="020B0609020204030204" pitchFamily="49" charset="0"/>
              </a:rPr>
              <a:t>new </a:t>
            </a:r>
            <a:r>
              <a:rPr lang="en-MY" sz="1600" b="1" dirty="0" err="1">
                <a:latin typeface="Consolas" panose="020B0609020204030204" pitchFamily="49" charset="0"/>
              </a:rPr>
              <a:t>FileOutputStream</a:t>
            </a:r>
            <a:r>
              <a:rPr lang="en-MY" sz="1600" b="1" dirty="0">
                <a:latin typeface="Consolas" panose="020B0609020204030204" pitchFamily="49" charset="0"/>
              </a:rPr>
              <a:t>(</a:t>
            </a:r>
            <a:r>
              <a:rPr lang="en-MY" sz="1600" b="1" dirty="0" err="1">
                <a:latin typeface="Consolas" panose="020B0609020204030204" pitchFamily="49" charset="0"/>
              </a:rPr>
              <a:t>myFile</a:t>
            </a:r>
            <a:r>
              <a:rPr lang="en-MY" sz="1600" b="1" dirty="0">
                <a:latin typeface="Consolas" panose="020B0609020204030204" pitchFamily="49" charset="0"/>
              </a:rPr>
              <a:t>)); </a:t>
            </a:r>
            <a:endParaRPr lang="en-MY" sz="1600" dirty="0">
              <a:latin typeface="Consolas" panose="020B0609020204030204" pitchFamily="49" charset="0"/>
            </a:endParaRPr>
          </a:p>
          <a:p>
            <a:pPr lvl="1"/>
            <a:r>
              <a:rPr lang="en-MY" sz="1600" b="1" dirty="0" err="1">
                <a:solidFill>
                  <a:srgbClr val="2110F8"/>
                </a:solidFill>
                <a:latin typeface="Consolas" panose="020B0609020204030204" pitchFamily="49" charset="0"/>
              </a:rPr>
              <a:t>myOutWriter</a:t>
            </a:r>
            <a:r>
              <a:rPr lang="en-MY" sz="1600" dirty="0" err="1">
                <a:latin typeface="Consolas" panose="020B0609020204030204" pitchFamily="49" charset="0"/>
              </a:rPr>
              <a:t>.append</a:t>
            </a:r>
            <a:r>
              <a:rPr lang="en-MY" sz="1600" dirty="0">
                <a:latin typeface="Consolas" panose="020B0609020204030204" pitchFamily="49" charset="0"/>
              </a:rPr>
              <a:t>(</a:t>
            </a:r>
            <a:r>
              <a:rPr lang="en-MY" sz="1600" dirty="0" err="1">
                <a:latin typeface="Consolas" panose="020B0609020204030204" pitchFamily="49" charset="0"/>
              </a:rPr>
              <a:t>txtData.getText</a:t>
            </a:r>
            <a:r>
              <a:rPr lang="en-MY" sz="1600" dirty="0">
                <a:latin typeface="Consolas" panose="020B0609020204030204" pitchFamily="49" charset="0"/>
              </a:rPr>
              <a:t>()); </a:t>
            </a:r>
          </a:p>
          <a:p>
            <a:pPr lvl="1"/>
            <a:r>
              <a:rPr lang="en-MY" sz="1600" b="1" dirty="0" err="1">
                <a:solidFill>
                  <a:srgbClr val="2110F8"/>
                </a:solidFill>
                <a:latin typeface="Consolas" panose="020B0609020204030204" pitchFamily="49" charset="0"/>
              </a:rPr>
              <a:t>myOutWriter</a:t>
            </a:r>
            <a:r>
              <a:rPr lang="en-MY" sz="1600" dirty="0" err="1">
                <a:latin typeface="Consolas" panose="020B0609020204030204" pitchFamily="49" charset="0"/>
              </a:rPr>
              <a:t>.close</a:t>
            </a:r>
            <a:r>
              <a:rPr lang="en-MY" sz="1600" dirty="0">
                <a:latin typeface="Consolas" panose="020B0609020204030204" pitchFamily="49" charset="0"/>
              </a:rPr>
              <a:t>(); </a:t>
            </a:r>
          </a:p>
          <a:p>
            <a:pPr lvl="1"/>
            <a:r>
              <a:rPr lang="en-MY" sz="1600" dirty="0" err="1">
                <a:latin typeface="Consolas" panose="020B0609020204030204" pitchFamily="49" charset="0"/>
              </a:rPr>
              <a:t>Toast.</a:t>
            </a:r>
            <a:r>
              <a:rPr lang="en-MY" sz="1600" i="1" dirty="0" err="1">
                <a:latin typeface="Consolas" panose="020B0609020204030204" pitchFamily="49" charset="0"/>
              </a:rPr>
              <a:t>makeText</a:t>
            </a:r>
            <a:r>
              <a:rPr lang="en-MY" sz="1600" i="1" dirty="0">
                <a:latin typeface="Consolas" panose="020B0609020204030204" pitchFamily="49" charset="0"/>
              </a:rPr>
              <a:t>(</a:t>
            </a:r>
            <a:r>
              <a:rPr lang="en-MY" sz="1600" i="1" dirty="0" err="1">
                <a:latin typeface="Consolas" panose="020B0609020204030204" pitchFamily="49" charset="0"/>
              </a:rPr>
              <a:t>getBaseContext</a:t>
            </a:r>
            <a:r>
              <a:rPr lang="en-MY" sz="1600" i="1" dirty="0">
                <a:latin typeface="Consolas" panose="020B0609020204030204" pitchFamily="49" charset="0"/>
              </a:rPr>
              <a:t>(), </a:t>
            </a:r>
            <a:endParaRPr lang="en-MY" sz="1600" dirty="0">
              <a:latin typeface="Consolas" panose="020B0609020204030204" pitchFamily="49" charset="0"/>
            </a:endParaRPr>
          </a:p>
          <a:p>
            <a:pPr lvl="1"/>
            <a:r>
              <a:rPr lang="en-MY" sz="1600" dirty="0">
                <a:latin typeface="Consolas" panose="020B0609020204030204" pitchFamily="49" charset="0"/>
              </a:rPr>
              <a:t>"Done writing SD 'mysdfile.txt'", </a:t>
            </a:r>
          </a:p>
          <a:p>
            <a:pPr lvl="1"/>
            <a:r>
              <a:rPr lang="en-MY" sz="1600" dirty="0" err="1">
                <a:latin typeface="Consolas" panose="020B0609020204030204" pitchFamily="49" charset="0"/>
              </a:rPr>
              <a:t>Toast.</a:t>
            </a:r>
            <a:r>
              <a:rPr lang="en-MY" sz="1600" i="1" dirty="0" err="1">
                <a:latin typeface="Consolas" panose="020B0609020204030204" pitchFamily="49" charset="0"/>
              </a:rPr>
              <a:t>LENGTH_SHORT</a:t>
            </a:r>
            <a:r>
              <a:rPr lang="en-MY" sz="1600" i="1" dirty="0">
                <a:latin typeface="Consolas" panose="020B0609020204030204" pitchFamily="49" charset="0"/>
              </a:rPr>
              <a:t>).show(); </a:t>
            </a:r>
            <a:endParaRPr lang="en-MY" sz="1600" dirty="0">
              <a:latin typeface="Consolas" panose="020B0609020204030204" pitchFamily="49" charset="0"/>
            </a:endParaRPr>
          </a:p>
          <a:p>
            <a:r>
              <a:rPr lang="en-MY" sz="1600" dirty="0">
                <a:latin typeface="Consolas" panose="020B0609020204030204" pitchFamily="49" charset="0"/>
              </a:rPr>
              <a:t>} </a:t>
            </a:r>
            <a:r>
              <a:rPr lang="en-MY" sz="1600" b="1" dirty="0">
                <a:latin typeface="Consolas" panose="020B0609020204030204" pitchFamily="49" charset="0"/>
              </a:rPr>
              <a:t>catch (Exception e) { </a:t>
            </a:r>
            <a:endParaRPr lang="en-MY" sz="1600" dirty="0">
              <a:latin typeface="Consolas" panose="020B0609020204030204" pitchFamily="49" charset="0"/>
            </a:endParaRPr>
          </a:p>
          <a:p>
            <a:pPr lvl="1"/>
            <a:r>
              <a:rPr lang="en-MY" sz="1600" dirty="0" err="1">
                <a:latin typeface="Consolas" panose="020B0609020204030204" pitchFamily="49" charset="0"/>
              </a:rPr>
              <a:t>Toast.</a:t>
            </a:r>
            <a:r>
              <a:rPr lang="en-MY" sz="1600" i="1" dirty="0" err="1">
                <a:latin typeface="Consolas" panose="020B0609020204030204" pitchFamily="49" charset="0"/>
              </a:rPr>
              <a:t>makeText</a:t>
            </a:r>
            <a:r>
              <a:rPr lang="en-MY" sz="1600" i="1" dirty="0">
                <a:latin typeface="Consolas" panose="020B0609020204030204" pitchFamily="49" charset="0"/>
              </a:rPr>
              <a:t>(</a:t>
            </a:r>
            <a:r>
              <a:rPr lang="en-MY" sz="1600" i="1" dirty="0" err="1">
                <a:latin typeface="Consolas" panose="020B0609020204030204" pitchFamily="49" charset="0"/>
              </a:rPr>
              <a:t>getBaseContext</a:t>
            </a:r>
            <a:r>
              <a:rPr lang="en-MY" sz="1600" i="1" dirty="0">
                <a:latin typeface="Consolas" panose="020B0609020204030204" pitchFamily="49" charset="0"/>
              </a:rPr>
              <a:t>(), </a:t>
            </a:r>
            <a:r>
              <a:rPr lang="en-MY" sz="1600" i="1" dirty="0" err="1">
                <a:latin typeface="Consolas" panose="020B0609020204030204" pitchFamily="49" charset="0"/>
              </a:rPr>
              <a:t>e.getMessage</a:t>
            </a:r>
            <a:r>
              <a:rPr lang="en-MY" sz="1600" i="1" dirty="0">
                <a:latin typeface="Consolas" panose="020B0609020204030204" pitchFamily="49" charset="0"/>
              </a:rPr>
              <a:t>(), </a:t>
            </a:r>
            <a:endParaRPr lang="en-MY" sz="1600" dirty="0">
              <a:latin typeface="Consolas" panose="020B0609020204030204" pitchFamily="49" charset="0"/>
            </a:endParaRPr>
          </a:p>
          <a:p>
            <a:pPr lvl="1"/>
            <a:r>
              <a:rPr lang="en-MY" sz="1600" dirty="0" err="1">
                <a:latin typeface="Consolas" panose="020B0609020204030204" pitchFamily="49" charset="0"/>
              </a:rPr>
              <a:t>Toast.</a:t>
            </a:r>
            <a:r>
              <a:rPr lang="en-MY" sz="1600" i="1" dirty="0" err="1">
                <a:latin typeface="Consolas" panose="020B0609020204030204" pitchFamily="49" charset="0"/>
              </a:rPr>
              <a:t>LENGTH_SHORT</a:t>
            </a:r>
            <a:r>
              <a:rPr lang="en-MY" sz="1600" i="1" dirty="0">
                <a:latin typeface="Consolas" panose="020B0609020204030204" pitchFamily="49" charset="0"/>
              </a:rPr>
              <a:t>).show(); </a:t>
            </a:r>
            <a:endParaRPr lang="en-MY" sz="1600" dirty="0">
              <a:latin typeface="Consolas" panose="020B0609020204030204" pitchFamily="49" charset="0"/>
            </a:endParaRPr>
          </a:p>
          <a:p>
            <a:r>
              <a:rPr lang="en-MY" sz="1600" dirty="0">
                <a:latin typeface="Consolas" panose="020B0609020204030204" pitchFamily="49" charset="0"/>
              </a:rPr>
              <a:t>     } </a:t>
            </a:r>
          </a:p>
          <a:p>
            <a:r>
              <a:rPr lang="en-MY" sz="1600" dirty="0">
                <a:latin typeface="Consolas" panose="020B0609020204030204" pitchFamily="49" charset="0"/>
              </a:rPr>
              <a:t>  }// </a:t>
            </a:r>
            <a:r>
              <a:rPr lang="en-MY" sz="1600" dirty="0" err="1">
                <a:latin typeface="Consolas" panose="020B0609020204030204" pitchFamily="49" charset="0"/>
              </a:rPr>
              <a:t>onClick</a:t>
            </a:r>
            <a:r>
              <a:rPr lang="en-MY" sz="1600" dirty="0">
                <a:latin typeface="Consolas" panose="020B0609020204030204" pitchFamily="49" charset="0"/>
              </a:rPr>
              <a:t> </a:t>
            </a:r>
          </a:p>
          <a:p>
            <a:r>
              <a:rPr lang="en-MY" sz="1600" dirty="0">
                <a:latin typeface="Consolas" panose="020B0609020204030204" pitchFamily="49" charset="0"/>
              </a:rPr>
              <a:t>}); // </a:t>
            </a:r>
            <a:r>
              <a:rPr lang="en-MY" sz="1600" dirty="0" err="1">
                <a:latin typeface="Consolas" panose="020B0609020204030204" pitchFamily="49" charset="0"/>
              </a:rPr>
              <a:t>btnWriteSDFile</a:t>
            </a:r>
            <a:r>
              <a:rPr lang="en-MY" sz="1600" dirty="0">
                <a:latin typeface="Consolas" panose="020B0609020204030204" pitchFamily="49" charset="0"/>
              </a:rPr>
              <a:t> </a:t>
            </a:r>
            <a:endParaRPr lang="en-MY" sz="1600" dirty="0"/>
          </a:p>
        </p:txBody>
      </p:sp>
    </p:spTree>
    <p:extLst>
      <p:ext uri="{BB962C8B-B14F-4D97-AF65-F5344CB8AC3E}">
        <p14:creationId xmlns:p14="http://schemas.microsoft.com/office/powerpoint/2010/main" val="706777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Shared Preferences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8229600" cy="4525963"/>
          </a:xfrm>
        </p:spPr>
        <p:txBody>
          <a:bodyPr/>
          <a:lstStyle/>
          <a:p>
            <a:r>
              <a:rPr lang="en-MY" sz="2400" dirty="0">
                <a:latin typeface="Arial" panose="020B0604020202020204" pitchFamily="34" charset="0"/>
              </a:rPr>
              <a:t>Several actions can cause your activity state to be lost:</a:t>
            </a:r>
          </a:p>
          <a:p>
            <a:pPr lvl="1"/>
            <a:r>
              <a:rPr lang="en-MY" sz="2400" dirty="0">
                <a:latin typeface="Arial" panose="020B0604020202020204" pitchFamily="34" charset="0"/>
              </a:rPr>
              <a:t>When you go from one </a:t>
            </a:r>
            <a:r>
              <a:rPr lang="en-MY" sz="2400" b="1" dirty="0">
                <a:latin typeface="Arial" panose="020B0604020202020204" pitchFamily="34" charset="0"/>
              </a:rPr>
              <a:t>activity </a:t>
            </a:r>
            <a:r>
              <a:rPr lang="en-MY" sz="2400" dirty="0">
                <a:latin typeface="Arial" panose="020B0604020202020204" pitchFamily="34" charset="0"/>
              </a:rPr>
              <a:t>to another and back, within same app</a:t>
            </a:r>
          </a:p>
          <a:p>
            <a:pPr lvl="1"/>
            <a:r>
              <a:rPr lang="en-MY" sz="2400" dirty="0">
                <a:latin typeface="Arial" panose="020B0604020202020204" pitchFamily="34" charset="0"/>
              </a:rPr>
              <a:t>When you launch another </a:t>
            </a:r>
            <a:r>
              <a:rPr lang="en-MY" sz="2400" b="1" dirty="0">
                <a:latin typeface="Arial" panose="020B0604020202020204" pitchFamily="34" charset="0"/>
              </a:rPr>
              <a:t>app </a:t>
            </a:r>
            <a:r>
              <a:rPr lang="en-MY" sz="2400" dirty="0">
                <a:latin typeface="Arial" panose="020B0604020202020204" pitchFamily="34" charset="0"/>
              </a:rPr>
              <a:t>and then come back</a:t>
            </a:r>
          </a:p>
          <a:p>
            <a:pPr lvl="1"/>
            <a:r>
              <a:rPr lang="en-MY" sz="2400" dirty="0">
                <a:latin typeface="Arial" panose="020B0604020202020204" pitchFamily="34" charset="0"/>
              </a:rPr>
              <a:t>When you rotate the device's </a:t>
            </a:r>
            <a:r>
              <a:rPr lang="en-MY" sz="2400" b="1" dirty="0">
                <a:latin typeface="Arial" panose="020B0604020202020204" pitchFamily="34" charset="0"/>
              </a:rPr>
              <a:t>orientation </a:t>
            </a:r>
            <a:r>
              <a:rPr lang="en-MY" sz="2400" dirty="0">
                <a:latin typeface="Arial" panose="020B0604020202020204" pitchFamily="34" charset="0"/>
              </a:rPr>
              <a:t>from portrait to landscape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133686"/>
            <a:ext cx="5638800" cy="248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699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Shared Preferences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8009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MY" sz="2800" dirty="0"/>
              <a:t>When an activity is being destroyed, the event method </a:t>
            </a:r>
            <a:r>
              <a:rPr lang="en-MY" sz="2800" b="1" dirty="0" err="1"/>
              <a:t>onSaveInstanceState</a:t>
            </a:r>
            <a:r>
              <a:rPr lang="en-MY" sz="2800" b="1" dirty="0"/>
              <a:t> </a:t>
            </a:r>
            <a:r>
              <a:rPr lang="en-MY" sz="2800" dirty="0"/>
              <a:t>is also called.</a:t>
            </a:r>
          </a:p>
          <a:p>
            <a:pPr lvl="1">
              <a:defRPr/>
            </a:pPr>
            <a:r>
              <a:rPr lang="en-MY" sz="2400" dirty="0"/>
              <a:t>This method should save any "non-persistent" state of the app.</a:t>
            </a:r>
          </a:p>
          <a:p>
            <a:pPr lvl="1">
              <a:defRPr/>
            </a:pPr>
            <a:r>
              <a:rPr lang="en-MY" sz="2400" b="1" dirty="0"/>
              <a:t>non-persistent state</a:t>
            </a:r>
            <a:r>
              <a:rPr lang="en-MY" sz="2400" dirty="0"/>
              <a:t>: Stays for now, but lost on shutdown/reboot.</a:t>
            </a:r>
          </a:p>
          <a:p>
            <a:pPr>
              <a:defRPr/>
            </a:pPr>
            <a:r>
              <a:rPr lang="en-MY" sz="2800" dirty="0"/>
              <a:t>Accepts a </a:t>
            </a:r>
            <a:r>
              <a:rPr lang="en-MY" sz="2800" b="1" dirty="0"/>
              <a:t>Bundle </a:t>
            </a:r>
            <a:r>
              <a:rPr lang="en-MY" sz="2800" dirty="0"/>
              <a:t>parameter storing key/value pairs.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MY" sz="1400" dirty="0"/>
              <a:t>	</a:t>
            </a:r>
            <a:r>
              <a:rPr lang="en-MY" sz="2400" dirty="0"/>
              <a:t>– Bundle is passed back to activity if it is recreated later</a:t>
            </a:r>
            <a:r>
              <a:rPr lang="en-MY" sz="2000" dirty="0"/>
              <a:t>.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09700" y="5224091"/>
            <a:ext cx="7086600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MY" sz="1600" dirty="0">
                <a:solidFill>
                  <a:srgbClr val="000000"/>
                </a:solidFill>
                <a:latin typeface="Consolas" panose="020B0609020204030204" pitchFamily="49" charset="0"/>
              </a:rPr>
              <a:t>public void </a:t>
            </a:r>
            <a:r>
              <a:rPr lang="en-MY" sz="1600" b="1" dirty="0" err="1">
                <a:solidFill>
                  <a:srgbClr val="0000FF"/>
                </a:solidFill>
                <a:latin typeface="Consolas-Bold"/>
              </a:rPr>
              <a:t>onSaveInstanceState</a:t>
            </a:r>
            <a:r>
              <a:rPr lang="en-MY" sz="1600" dirty="0">
                <a:solidFill>
                  <a:srgbClr val="000000"/>
                </a:solidFill>
                <a:latin typeface="Consolas" panose="020B0609020204030204" pitchFamily="49" charset="0"/>
              </a:rPr>
              <a:t>(Bundle </a:t>
            </a:r>
            <a:r>
              <a:rPr lang="en-MY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outState</a:t>
            </a:r>
            <a:r>
              <a:rPr lang="en-MY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MY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super.onSaveInstanceState</a:t>
            </a:r>
            <a:r>
              <a:rPr lang="en-MY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MY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outState</a:t>
            </a:r>
            <a:r>
              <a:rPr lang="en-MY" sz="16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MY" sz="1600" dirty="0">
                <a:solidFill>
                  <a:srgbClr val="007826"/>
                </a:solidFill>
                <a:latin typeface="Consolas" panose="020B0609020204030204" pitchFamily="49" charset="0"/>
              </a:rPr>
              <a:t>// always call super</a:t>
            </a:r>
          </a:p>
          <a:p>
            <a:pPr lvl="1"/>
            <a:r>
              <a:rPr lang="en-MY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outState.putInt</a:t>
            </a:r>
            <a:r>
              <a:rPr lang="en-MY" sz="1600" dirty="0">
                <a:solidFill>
                  <a:srgbClr val="000000"/>
                </a:solidFill>
                <a:latin typeface="Consolas" panose="020B0609020204030204" pitchFamily="49" charset="0"/>
              </a:rPr>
              <a:t>("</a:t>
            </a:r>
            <a:r>
              <a:rPr lang="en-MY" sz="1600" b="1" i="1" dirty="0">
                <a:solidFill>
                  <a:srgbClr val="000000"/>
                </a:solidFill>
                <a:latin typeface="Consolas-BoldItalic"/>
              </a:rPr>
              <a:t>name</a:t>
            </a:r>
            <a:r>
              <a:rPr lang="en-MY" sz="1600" dirty="0">
                <a:solidFill>
                  <a:srgbClr val="000000"/>
                </a:solidFill>
                <a:latin typeface="Consolas" panose="020B0609020204030204" pitchFamily="49" charset="0"/>
              </a:rPr>
              <a:t>", </a:t>
            </a:r>
            <a:r>
              <a:rPr lang="en-MY" sz="1600" b="1" i="1" dirty="0">
                <a:solidFill>
                  <a:srgbClr val="000000"/>
                </a:solidFill>
                <a:latin typeface="Consolas-BoldItalic"/>
              </a:rPr>
              <a:t>value</a:t>
            </a:r>
            <a:r>
              <a:rPr lang="en-MY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MY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outState.putString</a:t>
            </a:r>
            <a:r>
              <a:rPr lang="en-MY" sz="1600" dirty="0">
                <a:solidFill>
                  <a:srgbClr val="000000"/>
                </a:solidFill>
                <a:latin typeface="Consolas" panose="020B0609020204030204" pitchFamily="49" charset="0"/>
              </a:rPr>
              <a:t>("</a:t>
            </a:r>
            <a:r>
              <a:rPr lang="en-MY" sz="1600" b="1" i="1" dirty="0">
                <a:solidFill>
                  <a:srgbClr val="000000"/>
                </a:solidFill>
                <a:latin typeface="Consolas-BoldItalic"/>
              </a:rPr>
              <a:t>name</a:t>
            </a:r>
            <a:r>
              <a:rPr lang="en-MY" sz="1600" dirty="0">
                <a:solidFill>
                  <a:srgbClr val="000000"/>
                </a:solidFill>
                <a:latin typeface="Consolas" panose="020B0609020204030204" pitchFamily="49" charset="0"/>
              </a:rPr>
              <a:t>", </a:t>
            </a:r>
            <a:r>
              <a:rPr lang="en-MY" sz="1600" b="1" i="1" dirty="0">
                <a:solidFill>
                  <a:srgbClr val="000000"/>
                </a:solidFill>
                <a:latin typeface="Consolas-BoldItalic"/>
              </a:rPr>
              <a:t>value</a:t>
            </a:r>
            <a:r>
              <a:rPr lang="en-MY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MY" sz="16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MY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MY" sz="1600" dirty="0"/>
          </a:p>
        </p:txBody>
      </p:sp>
    </p:spTree>
    <p:extLst>
      <p:ext uri="{BB962C8B-B14F-4D97-AF65-F5344CB8AC3E}">
        <p14:creationId xmlns:p14="http://schemas.microsoft.com/office/powerpoint/2010/main" val="321398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Shared Preferences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sz="2400" dirty="0">
                <a:latin typeface="Arial" panose="020B0604020202020204" pitchFamily="34" charset="0"/>
              </a:rPr>
              <a:t>When an activity is recreated later, the event method </a:t>
            </a:r>
            <a:r>
              <a:rPr lang="en-MY" sz="2400" b="1" dirty="0" err="1">
                <a:latin typeface="Arial" panose="020B0604020202020204" pitchFamily="34" charset="0"/>
              </a:rPr>
              <a:t>onRestoreInstanceState</a:t>
            </a:r>
            <a:r>
              <a:rPr lang="en-MY" sz="2400" b="1" dirty="0">
                <a:latin typeface="Arial" panose="020B0604020202020204" pitchFamily="34" charset="0"/>
              </a:rPr>
              <a:t> </a:t>
            </a:r>
            <a:r>
              <a:rPr lang="en-MY" sz="2400" dirty="0">
                <a:latin typeface="Arial" panose="020B0604020202020204" pitchFamily="34" charset="0"/>
              </a:rPr>
              <a:t>is called. *</a:t>
            </a:r>
          </a:p>
          <a:p>
            <a:pPr lvl="1"/>
            <a:r>
              <a:rPr lang="en-MY" sz="2000" dirty="0">
                <a:latin typeface="Arial" panose="020B0604020202020204" pitchFamily="34" charset="0"/>
              </a:rPr>
              <a:t>This method can restore any "non-persistent" state of the app.</a:t>
            </a:r>
          </a:p>
          <a:p>
            <a:pPr lvl="1"/>
            <a:r>
              <a:rPr lang="en-MY" sz="2000" b="1" dirty="0">
                <a:latin typeface="Arial" panose="020B0604020202020204" pitchFamily="34" charset="0"/>
              </a:rPr>
              <a:t>Bundle </a:t>
            </a:r>
            <a:r>
              <a:rPr lang="en-MY" sz="2000" dirty="0">
                <a:latin typeface="Arial" panose="020B0604020202020204" pitchFamily="34" charset="0"/>
              </a:rPr>
              <a:t>from </a:t>
            </a:r>
            <a:r>
              <a:rPr lang="en-MY" sz="2000" dirty="0" err="1">
                <a:latin typeface="Arial" panose="020B0604020202020204" pitchFamily="34" charset="0"/>
              </a:rPr>
              <a:t>onSaveInstanceState</a:t>
            </a:r>
            <a:r>
              <a:rPr lang="en-MY" sz="2000" dirty="0">
                <a:latin typeface="Arial" panose="020B0604020202020204" pitchFamily="34" charset="0"/>
              </a:rPr>
              <a:t> from before is passed back in.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4075645"/>
            <a:ext cx="80772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  public void </a:t>
            </a:r>
            <a:r>
              <a:rPr lang="en-MY" b="1" dirty="0" err="1">
                <a:solidFill>
                  <a:srgbClr val="0000FF"/>
                </a:solidFill>
                <a:latin typeface="Consolas-Bold"/>
              </a:rPr>
              <a:t>onRestoreInstanceState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(Bundle </a:t>
            </a:r>
            <a:r>
              <a:rPr lang="en-MY" dirty="0" err="1">
                <a:solidFill>
                  <a:srgbClr val="000000"/>
                </a:solidFill>
                <a:latin typeface="Consolas" panose="020B0609020204030204" pitchFamily="49" charset="0"/>
              </a:rPr>
              <a:t>inState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MY" dirty="0" err="1">
                <a:solidFill>
                  <a:srgbClr val="000000"/>
                </a:solidFill>
                <a:latin typeface="Consolas" panose="020B0609020204030204" pitchFamily="49" charset="0"/>
              </a:rPr>
              <a:t>super.onRestoreInstanceState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MY" dirty="0" err="1">
                <a:solidFill>
                  <a:srgbClr val="000000"/>
                </a:solidFill>
                <a:latin typeface="Consolas" panose="020B0609020204030204" pitchFamily="49" charset="0"/>
              </a:rPr>
              <a:t>inState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MY" dirty="0">
                <a:solidFill>
                  <a:srgbClr val="007826"/>
                </a:solidFill>
                <a:latin typeface="Consolas" panose="020B0609020204030204" pitchFamily="49" charset="0"/>
              </a:rPr>
              <a:t>// always call super</a:t>
            </a:r>
          </a:p>
          <a:p>
            <a:pPr lvl="1"/>
            <a:r>
              <a:rPr lang="en-MY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MY" b="1" i="1" dirty="0">
                <a:solidFill>
                  <a:srgbClr val="000000"/>
                </a:solidFill>
                <a:latin typeface="Consolas-BoldItalic"/>
              </a:rPr>
              <a:t>name 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MY" dirty="0" err="1">
                <a:solidFill>
                  <a:srgbClr val="000000"/>
                </a:solidFill>
                <a:latin typeface="Consolas" panose="020B0609020204030204" pitchFamily="49" charset="0"/>
              </a:rPr>
              <a:t>inState.getInt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("</a:t>
            </a:r>
            <a:r>
              <a:rPr lang="en-MY" b="1" i="1" dirty="0">
                <a:solidFill>
                  <a:srgbClr val="000000"/>
                </a:solidFill>
                <a:latin typeface="Consolas-BoldItalic"/>
              </a:rPr>
              <a:t>name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");</a:t>
            </a:r>
          </a:p>
          <a:p>
            <a:pPr lvl="1"/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MY" b="1" i="1" dirty="0">
                <a:solidFill>
                  <a:srgbClr val="000000"/>
                </a:solidFill>
                <a:latin typeface="Consolas-BoldItalic"/>
              </a:rPr>
              <a:t>name 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MY" dirty="0" err="1">
                <a:solidFill>
                  <a:srgbClr val="000000"/>
                </a:solidFill>
                <a:latin typeface="Consolas" panose="020B0609020204030204" pitchFamily="49" charset="0"/>
              </a:rPr>
              <a:t>inState.getString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("</a:t>
            </a:r>
            <a:r>
              <a:rPr lang="en-MY" b="1" i="1" dirty="0">
                <a:solidFill>
                  <a:srgbClr val="000000"/>
                </a:solidFill>
                <a:latin typeface="Consolas-BoldItalic"/>
              </a:rPr>
              <a:t>name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");</a:t>
            </a:r>
          </a:p>
          <a:p>
            <a:pPr lvl="1"/>
            <a:r>
              <a:rPr lang="en-MY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pPr lvl="1"/>
            <a:r>
              <a:rPr lang="en-MY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0752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Shared Preferences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0" indent="-381000">
              <a:spcBef>
                <a:spcPts val="600"/>
              </a:spcBef>
              <a:buClr>
                <a:schemeClr val="dk1"/>
              </a:buClr>
              <a:buSzPts val="2400"/>
              <a:buChar char="●"/>
            </a:pPr>
            <a:r>
              <a:rPr lang="en-MY" b="1" dirty="0" err="1">
                <a:latin typeface="+mj-lt"/>
              </a:rPr>
              <a:t>SharedPreferences</a:t>
            </a:r>
            <a:r>
              <a:rPr lang="en-MY" dirty="0">
                <a:latin typeface="+mj-lt"/>
              </a:rPr>
              <a:t> object can store permanent settings and data for your </a:t>
            </a:r>
            <a:r>
              <a:rPr lang="en-MY" dirty="0" smtClean="0">
                <a:latin typeface="+mj-lt"/>
              </a:rPr>
              <a:t>app</a:t>
            </a:r>
          </a:p>
          <a:p>
            <a:pPr marL="457200" lvl="0" indent="-381000">
              <a:spcBef>
                <a:spcPts val="600"/>
              </a:spcBef>
              <a:buClr>
                <a:schemeClr val="dk1"/>
              </a:buClr>
              <a:buSzPts val="2400"/>
              <a:buChar char="●"/>
            </a:pPr>
            <a:r>
              <a:rPr lang="en-US" dirty="0" smtClean="0">
                <a:solidFill>
                  <a:schemeClr val="dk1"/>
                </a:solidFill>
                <a:latin typeface="+mj-lt"/>
              </a:rPr>
              <a:t>Read </a:t>
            </a:r>
            <a:r>
              <a:rPr lang="en-US" dirty="0">
                <a:solidFill>
                  <a:schemeClr val="dk1"/>
                </a:solidFill>
                <a:latin typeface="+mj-lt"/>
              </a:rPr>
              <a:t>and w</a:t>
            </a:r>
            <a:r>
              <a:rPr lang="en-US" dirty="0">
                <a:latin typeface="+mj-lt"/>
              </a:rPr>
              <a:t>rite small amounts of primitive data as key/value pairs to a file on the device storage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dirty="0" err="1">
                <a:latin typeface="+mj-lt"/>
              </a:rPr>
              <a:t>SharedPreference</a:t>
            </a:r>
            <a:r>
              <a:rPr lang="en-US" dirty="0">
                <a:latin typeface="+mj-lt"/>
              </a:rPr>
              <a:t> class provides APIs for reading, writing, and managing this data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dirty="0">
                <a:latin typeface="+mj-lt"/>
              </a:rPr>
              <a:t>Save data in </a:t>
            </a:r>
            <a:r>
              <a:rPr lang="en-US" dirty="0" err="1">
                <a:latin typeface="+mj-lt"/>
              </a:rPr>
              <a:t>onPause</a:t>
            </a:r>
            <a:r>
              <a:rPr lang="en-US" dirty="0">
                <a:latin typeface="+mj-lt"/>
              </a:rPr>
              <a:t>()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restore in </a:t>
            </a:r>
            <a:r>
              <a:rPr lang="en-US" dirty="0" err="1">
                <a:latin typeface="+mj-lt"/>
              </a:rPr>
              <a:t>onCreate</a:t>
            </a:r>
            <a:r>
              <a:rPr lang="en-US" dirty="0">
                <a:latin typeface="+mj-lt"/>
              </a:rPr>
              <a:t>()</a:t>
            </a:r>
            <a:endParaRPr lang="en-US" dirty="0">
              <a:solidFill>
                <a:schemeClr val="dk1"/>
              </a:solidFill>
              <a:latin typeface="+mj-lt"/>
            </a:endParaRPr>
          </a:p>
          <a:p>
            <a:endParaRPr lang="en-MY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761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Shared Preferences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8010"/>
            <a:ext cx="8229600" cy="4976754"/>
          </a:xfrm>
        </p:spPr>
        <p:txBody>
          <a:bodyPr>
            <a:normAutofit/>
          </a:bodyPr>
          <a:lstStyle/>
          <a:p>
            <a:r>
              <a:rPr lang="en-MY" sz="2800" dirty="0">
                <a:latin typeface="+mj-lt"/>
              </a:rPr>
              <a:t>Using Preferences API calls</a:t>
            </a:r>
          </a:p>
          <a:p>
            <a:pPr lvl="1"/>
            <a:r>
              <a:rPr lang="en-MY" sz="2400" dirty="0">
                <a:latin typeface="+mj-lt"/>
              </a:rPr>
              <a:t>Each of the Preference </a:t>
            </a:r>
            <a:r>
              <a:rPr lang="en-MY" sz="2400" dirty="0" err="1">
                <a:latin typeface="+mj-lt"/>
              </a:rPr>
              <a:t>mutator</a:t>
            </a:r>
            <a:r>
              <a:rPr lang="en-MY" sz="2400" dirty="0">
                <a:latin typeface="+mj-lt"/>
              </a:rPr>
              <a:t> methods carries a typed-value content that can be manipulated by an </a:t>
            </a:r>
            <a:r>
              <a:rPr lang="en-MY" sz="2400" i="1" dirty="0">
                <a:latin typeface="+mj-lt"/>
              </a:rPr>
              <a:t>editor </a:t>
            </a:r>
            <a:r>
              <a:rPr lang="en-MY" sz="2400" dirty="0">
                <a:latin typeface="+mj-lt"/>
              </a:rPr>
              <a:t>that allows </a:t>
            </a:r>
            <a:r>
              <a:rPr lang="en-MY" sz="2400" i="1" dirty="0" err="1">
                <a:latin typeface="+mj-lt"/>
              </a:rPr>
              <a:t>putXxx</a:t>
            </a:r>
            <a:r>
              <a:rPr lang="en-MY" sz="2400" i="1" dirty="0">
                <a:latin typeface="+mj-lt"/>
              </a:rPr>
              <a:t>… and </a:t>
            </a:r>
            <a:r>
              <a:rPr lang="en-MY" sz="2400" i="1" dirty="0" err="1">
                <a:latin typeface="+mj-lt"/>
              </a:rPr>
              <a:t>getXxx</a:t>
            </a:r>
            <a:r>
              <a:rPr lang="en-MY" sz="2400" i="1" dirty="0">
                <a:latin typeface="+mj-lt"/>
              </a:rPr>
              <a:t>… </a:t>
            </a:r>
            <a:r>
              <a:rPr lang="en-MY" sz="2400" dirty="0">
                <a:latin typeface="+mj-lt"/>
              </a:rPr>
              <a:t>commands to place data in and out of the Preference container.   </a:t>
            </a:r>
          </a:p>
          <a:p>
            <a:endParaRPr lang="en-MY" sz="36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7" y="3633747"/>
            <a:ext cx="6600825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616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Storing data beyond Android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u="sng" dirty="0">
                <a:solidFill>
                  <a:schemeClr val="hlink"/>
                </a:solidFill>
                <a:hlinkClick r:id="rId2"/>
              </a:rPr>
              <a:t>Network Connection</a:t>
            </a:r>
            <a:r>
              <a:rPr lang="en-US" dirty="0"/>
              <a:t>—On the web with your own server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Cloud Backup</a:t>
            </a:r>
            <a:r>
              <a:rPr lang="en-US" dirty="0"/>
              <a:t>—Back up app and user data in the cloud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u="sng" dirty="0">
                <a:solidFill>
                  <a:schemeClr val="hlink"/>
                </a:solidFill>
                <a:hlinkClick r:id="rId4"/>
              </a:rPr>
              <a:t>Firebase </a:t>
            </a:r>
            <a:r>
              <a:rPr lang="en-US" u="sng" dirty="0" err="1">
                <a:solidFill>
                  <a:schemeClr val="hlink"/>
                </a:solidFill>
                <a:hlinkClick r:id="rId4"/>
              </a:rPr>
              <a:t>Realtime</a:t>
            </a:r>
            <a:r>
              <a:rPr lang="en-US" u="sng" dirty="0">
                <a:solidFill>
                  <a:schemeClr val="hlink"/>
                </a:solidFill>
                <a:hlinkClick r:id="rId4"/>
              </a:rPr>
              <a:t> Database</a:t>
            </a:r>
            <a:r>
              <a:rPr lang="en-US" dirty="0"/>
              <a:t>—Store and sync data with </a:t>
            </a:r>
            <a:r>
              <a:rPr lang="en-US" dirty="0" err="1"/>
              <a:t>NoSQL</a:t>
            </a:r>
            <a:r>
              <a:rPr lang="en-US" dirty="0"/>
              <a:t> cloud database across clients in </a:t>
            </a:r>
            <a:r>
              <a:rPr lang="en-US" dirty="0" err="1"/>
              <a:t>realtime</a:t>
            </a:r>
            <a:endParaRPr lang="en-US" sz="2800" dirty="0"/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833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647" y="475600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sz="3600" dirty="0"/>
              <a:t>Shared Preferences vs. Saved Instance State</a:t>
            </a:r>
            <a:r>
              <a:rPr lang="en-US" dirty="0"/>
              <a:t/>
            </a:r>
            <a:br>
              <a:rPr lang="en-US" dirty="0"/>
            </a:b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Google Shape;116;p19"/>
          <p:cNvSpPr txBox="1">
            <a:spLocks/>
          </p:cNvSpPr>
          <p:nvPr/>
        </p:nvSpPr>
        <p:spPr>
          <a:xfrm>
            <a:off x="732847" y="1357940"/>
            <a:ext cx="4233600" cy="3189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>
              <a:spcBef>
                <a:spcPts val="0"/>
              </a:spcBef>
              <a:buClr>
                <a:schemeClr val="dk1"/>
              </a:buClr>
              <a:buSzPts val="1800"/>
              <a:buFont typeface="Arial" pitchFamily="34" charset="0"/>
              <a:buChar char="●"/>
            </a:pPr>
            <a:r>
              <a:rPr lang="en-US" sz="2400" dirty="0" smtClean="0">
                <a:solidFill>
                  <a:schemeClr val="dk1"/>
                </a:solidFill>
              </a:rPr>
              <a:t>Persist data across user sessions, even if app is killed and restarted, or device is rebooted</a:t>
            </a:r>
          </a:p>
          <a:p>
            <a:pPr marL="457200">
              <a:spcBef>
                <a:spcPts val="1000"/>
              </a:spcBef>
              <a:buClr>
                <a:schemeClr val="dk1"/>
              </a:buClr>
              <a:buSzPts val="1800"/>
              <a:buFont typeface="Arial" pitchFamily="34" charset="0"/>
              <a:buChar char="●"/>
            </a:pPr>
            <a:r>
              <a:rPr lang="en-US" sz="2400" dirty="0" smtClean="0">
                <a:solidFill>
                  <a:schemeClr val="dk1"/>
                </a:solidFill>
              </a:rPr>
              <a:t>Data that should be remembered across sessions, such as a user's preferred settings or their game score</a:t>
            </a:r>
          </a:p>
          <a:p>
            <a:pPr marL="457200">
              <a:spcBef>
                <a:spcPts val="1000"/>
              </a:spcBef>
              <a:buClr>
                <a:schemeClr val="dk1"/>
              </a:buClr>
              <a:buSzPts val="1800"/>
              <a:buFont typeface="Arial" pitchFamily="34" charset="0"/>
              <a:buChar char="●"/>
            </a:pPr>
            <a:r>
              <a:rPr lang="en-US" sz="2400" dirty="0" smtClean="0">
                <a:solidFill>
                  <a:schemeClr val="dk1"/>
                </a:solidFill>
              </a:rPr>
              <a:t>Common use is to store user preferences</a:t>
            </a:r>
            <a:endParaRPr lang="en-US" sz="2400" dirty="0">
              <a:solidFill>
                <a:schemeClr val="dk1"/>
              </a:solidFill>
            </a:endParaRPr>
          </a:p>
        </p:txBody>
      </p:sp>
      <p:sp>
        <p:nvSpPr>
          <p:cNvPr id="6" name="Google Shape;117;p19"/>
          <p:cNvSpPr txBox="1">
            <a:spLocks/>
          </p:cNvSpPr>
          <p:nvPr/>
        </p:nvSpPr>
        <p:spPr>
          <a:xfrm>
            <a:off x="5016725" y="1357940"/>
            <a:ext cx="3999900" cy="31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800"/>
              <a:buFont typeface="Arial" pitchFamily="34" charset="0"/>
              <a:buChar char="●"/>
            </a:pPr>
            <a:r>
              <a:rPr lang="en-US" sz="2400" dirty="0" smtClean="0">
                <a:solidFill>
                  <a:schemeClr val="dk1"/>
                </a:solidFill>
              </a:rPr>
              <a:t>Preserves state data across activity instances in same user session</a:t>
            </a:r>
          </a:p>
          <a:p>
            <a:pPr marL="457200">
              <a:spcBef>
                <a:spcPts val="1000"/>
              </a:spcBef>
              <a:buClr>
                <a:schemeClr val="dk1"/>
              </a:buClr>
              <a:buSzPts val="1800"/>
              <a:buFont typeface="Arial" pitchFamily="34" charset="0"/>
              <a:buChar char="●"/>
            </a:pPr>
            <a:r>
              <a:rPr lang="en-US" sz="2400" dirty="0" smtClean="0">
                <a:solidFill>
                  <a:schemeClr val="dk1"/>
                </a:solidFill>
              </a:rPr>
              <a:t>Data that should not be remembered across sessions, such as the currently selected tab or current state of activity.</a:t>
            </a:r>
          </a:p>
          <a:p>
            <a:pPr marL="457200">
              <a:spcBef>
                <a:spcPts val="1000"/>
              </a:spcBef>
              <a:buClr>
                <a:schemeClr val="dk1"/>
              </a:buClr>
              <a:buSzPts val="1800"/>
              <a:buFont typeface="Arial" pitchFamily="34" charset="0"/>
              <a:buChar char="●"/>
            </a:pPr>
            <a:r>
              <a:rPr lang="en-US" sz="2400" dirty="0" smtClean="0">
                <a:solidFill>
                  <a:schemeClr val="dk1"/>
                </a:solidFill>
              </a:rPr>
              <a:t>Common use is to recreate state after the device has been rotated</a:t>
            </a:r>
            <a:endParaRPr lang="en-US"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4131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Creating Shared Preferences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Need only one Shared Preferences file per app 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Name it with package name of your app—unique and easy to associate with app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MODE argument for </a:t>
            </a:r>
            <a:r>
              <a:rPr lang="en-US" dirty="0" err="1"/>
              <a:t>getSharedPreferences</a:t>
            </a:r>
            <a:r>
              <a:rPr lang="en-US" dirty="0"/>
              <a:t>() is for backwards compatibility—use only MODE_PRIVATE to be secure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348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Shared </a:t>
            </a:r>
            <a:r>
              <a:rPr lang="en" dirty="0" smtClean="0"/>
              <a:t>Preferences File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2400" dirty="0" err="1"/>
              <a:t>SharedPreference</a:t>
            </a:r>
            <a:r>
              <a:rPr lang="en-MY" sz="2400" dirty="0"/>
              <a:t> containers are saved as XML files in the application’s internal memory space. The path to a preference files is 	</a:t>
            </a:r>
            <a:r>
              <a:rPr lang="en-MY" sz="2400" b="1" dirty="0"/>
              <a:t>/data/data/</a:t>
            </a:r>
            <a:r>
              <a:rPr lang="en-MY" sz="2400" b="1" dirty="0" err="1"/>
              <a:t>packageName</a:t>
            </a:r>
            <a:r>
              <a:rPr lang="en-MY" sz="2400" b="1" dirty="0"/>
              <a:t>/</a:t>
            </a:r>
            <a:r>
              <a:rPr lang="en-MY" sz="2400" b="1" dirty="0" err="1"/>
              <a:t>shared_prefs</a:t>
            </a:r>
            <a:r>
              <a:rPr lang="en-MY" sz="2400" b="1" dirty="0"/>
              <a:t>/filename. </a:t>
            </a:r>
            <a:endParaRPr lang="en-MY" sz="2400" b="1" dirty="0" smtClean="0"/>
          </a:p>
          <a:p>
            <a:endParaRPr lang="en-MY" sz="2400" b="1" dirty="0"/>
          </a:p>
          <a:p>
            <a:r>
              <a:rPr lang="en-MY" sz="2400" dirty="0">
                <a:latin typeface="+mj-lt"/>
              </a:rPr>
              <a:t>For instance in this example we have: </a:t>
            </a:r>
            <a:endParaRPr lang="en-US" altLang="en-US" sz="2400" b="1" dirty="0">
              <a:latin typeface="+mj-lt"/>
            </a:endParaRPr>
          </a:p>
          <a:p>
            <a:endParaRPr lang="en-MY" sz="2400" b="1" dirty="0"/>
          </a:p>
          <a:p>
            <a:endParaRPr lang="en-MY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425884"/>
            <a:ext cx="6030913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430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Shared Preferences File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>
                <a:latin typeface="Arial" panose="020B0604020202020204" pitchFamily="34" charset="0"/>
              </a:rPr>
              <a:t>If you pull the file from the device, you will see the following </a:t>
            </a:r>
            <a:endParaRPr lang="en-US" altLang="en-US" b="1" dirty="0">
              <a:latin typeface="Arial" panose="020B0604020202020204" pitchFamily="34" charset="0"/>
            </a:endParaRP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031" y="3276600"/>
            <a:ext cx="711993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609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getSharedPreferences()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1100"/>
              </a:spcBef>
              <a:buNone/>
            </a:pPr>
            <a:r>
              <a:rPr lang="en-MY" sz="2400" dirty="0">
                <a:latin typeface="Consolas"/>
                <a:ea typeface="Consolas"/>
                <a:cs typeface="Consolas"/>
                <a:sym typeface="Consolas"/>
              </a:rPr>
              <a:t>private String </a:t>
            </a:r>
            <a:r>
              <a:rPr lang="en-MY" sz="2400" dirty="0" err="1">
                <a:latin typeface="Consolas"/>
                <a:ea typeface="Consolas"/>
                <a:cs typeface="Consolas"/>
                <a:sym typeface="Consolas"/>
              </a:rPr>
              <a:t>sharedPrefFile</a:t>
            </a:r>
            <a:r>
              <a:rPr lang="en-MY" sz="2400" dirty="0">
                <a:latin typeface="Consolas"/>
                <a:ea typeface="Consolas"/>
                <a:cs typeface="Consolas"/>
                <a:sym typeface="Consolas"/>
              </a:rPr>
              <a:t> =</a:t>
            </a:r>
            <a:br>
              <a:rPr lang="en-MY" sz="2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MY" sz="2400" dirty="0">
                <a:latin typeface="Consolas"/>
                <a:ea typeface="Consolas"/>
                <a:cs typeface="Consolas"/>
                <a:sym typeface="Consolas"/>
              </a:rPr>
              <a:t>    "</a:t>
            </a:r>
            <a:r>
              <a:rPr lang="en-MY" sz="2400" dirty="0" err="1">
                <a:latin typeface="Consolas"/>
                <a:ea typeface="Consolas"/>
                <a:cs typeface="Consolas"/>
                <a:sym typeface="Consolas"/>
              </a:rPr>
              <a:t>com.example.android.hellosharedprefs</a:t>
            </a:r>
            <a:r>
              <a:rPr lang="en-MY" sz="2400" dirty="0">
                <a:latin typeface="Consolas"/>
                <a:ea typeface="Consolas"/>
                <a:cs typeface="Consolas"/>
                <a:sym typeface="Consolas"/>
              </a:rPr>
              <a:t>";</a:t>
            </a:r>
          </a:p>
          <a:p>
            <a:pPr marL="0" lvl="0" indent="0">
              <a:spcBef>
                <a:spcPts val="1100"/>
              </a:spcBef>
              <a:buNone/>
            </a:pPr>
            <a:endParaRPr lang="en-MY" sz="2400" dirty="0" smtClean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1100"/>
              </a:spcBef>
              <a:buNone/>
            </a:pPr>
            <a:r>
              <a:rPr lang="en-MY" sz="2400" dirty="0" err="1" smtClean="0">
                <a:latin typeface="Consolas"/>
                <a:ea typeface="Consolas"/>
                <a:cs typeface="Consolas"/>
                <a:sym typeface="Consolas"/>
              </a:rPr>
              <a:t>mPreferences</a:t>
            </a:r>
            <a:r>
              <a:rPr lang="en-MY" sz="2400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MY" sz="2400" dirty="0">
                <a:latin typeface="Consolas"/>
                <a:ea typeface="Consolas"/>
                <a:cs typeface="Consolas"/>
                <a:sym typeface="Consolas"/>
              </a:rPr>
              <a:t>=</a:t>
            </a:r>
            <a:br>
              <a:rPr lang="en-MY" sz="2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MY" sz="2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MY" sz="2400" dirty="0" err="1">
                <a:latin typeface="Consolas"/>
                <a:ea typeface="Consolas"/>
                <a:cs typeface="Consolas"/>
                <a:sym typeface="Consolas"/>
              </a:rPr>
              <a:t>getSharedPreferences</a:t>
            </a:r>
            <a:r>
              <a:rPr lang="en-MY" sz="24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MY" sz="2400" dirty="0" err="1">
                <a:latin typeface="Consolas"/>
                <a:ea typeface="Consolas"/>
                <a:cs typeface="Consolas"/>
                <a:sym typeface="Consolas"/>
              </a:rPr>
              <a:t>sharedPrefFile</a:t>
            </a:r>
            <a:r>
              <a:rPr lang="en-MY" sz="2400" dirty="0"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MY" sz="2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MY" sz="2400" dirty="0">
                <a:latin typeface="Consolas"/>
                <a:ea typeface="Consolas"/>
                <a:cs typeface="Consolas"/>
                <a:sym typeface="Consolas"/>
              </a:rPr>
              <a:t>                         MODE_PRIVATE);</a:t>
            </a:r>
            <a:endParaRPr lang="en-MY" sz="2400" b="1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endParaRPr lang="en-MY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690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Saving Shared Preferences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u="sng" dirty="0" err="1">
                <a:solidFill>
                  <a:schemeClr val="hlink"/>
                </a:solidFill>
                <a:hlinkClick r:id="rId2"/>
              </a:rPr>
              <a:t>SharedPreferences.Editor</a:t>
            </a:r>
            <a:r>
              <a:rPr lang="en-US" dirty="0"/>
              <a:t> interface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Takes care of all file operations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put methods overwrite if key exists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apply() saves asynchronously and safely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365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SharedPreferences.Editor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400"/>
              </a:spcBef>
              <a:buClr>
                <a:schemeClr val="dk1"/>
              </a:buClr>
              <a:buSzPts val="1100"/>
              <a:buNone/>
            </a:pPr>
            <a:r>
              <a:rPr lang="en-MY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</a:p>
          <a:p>
            <a:pPr marL="0" lvl="0" indent="0">
              <a:spcBef>
                <a:spcPts val="400"/>
              </a:spcBef>
              <a:buClr>
                <a:schemeClr val="dk1"/>
              </a:buClr>
              <a:buSzPts val="1100"/>
              <a:buNone/>
            </a:pPr>
            <a:r>
              <a:rPr lang="en-MY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</a:t>
            </a:r>
            <a:r>
              <a:rPr lang="en-MY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onPause</a:t>
            </a:r>
            <a:r>
              <a:rPr lang="en-MY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marL="0" lvl="0" indent="0">
              <a:spcBef>
                <a:spcPts val="400"/>
              </a:spcBef>
              <a:buClr>
                <a:schemeClr val="dk1"/>
              </a:buClr>
              <a:buSzPts val="1100"/>
              <a:buNone/>
            </a:pPr>
            <a:r>
              <a:rPr lang="en-MY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MY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super.onPause</a:t>
            </a:r>
            <a:r>
              <a:rPr lang="en-MY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>
              <a:spcBef>
                <a:spcPts val="400"/>
              </a:spcBef>
              <a:buNone/>
            </a:pPr>
            <a:r>
              <a:rPr lang="en-MY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MY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SharedPreferences.Editor</a:t>
            </a:r>
            <a:r>
              <a:rPr lang="en-MY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MY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preferencesEditor</a:t>
            </a:r>
            <a:r>
              <a:rPr lang="en-MY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    </a:t>
            </a:r>
          </a:p>
          <a:p>
            <a:pPr marL="0" lvl="0" indent="0">
              <a:spcBef>
                <a:spcPts val="400"/>
              </a:spcBef>
              <a:buClr>
                <a:schemeClr val="dk1"/>
              </a:buClr>
              <a:buSzPts val="1100"/>
              <a:buNone/>
            </a:pPr>
            <a:r>
              <a:rPr lang="en-MY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MY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mPreferences.edit</a:t>
            </a:r>
            <a:r>
              <a:rPr lang="en-MY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>
              <a:spcBef>
                <a:spcPts val="400"/>
              </a:spcBef>
              <a:buClr>
                <a:schemeClr val="dk1"/>
              </a:buClr>
              <a:buSzPts val="1100"/>
              <a:buNone/>
            </a:pPr>
            <a:r>
              <a:rPr lang="en-MY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MY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preferencesEditor.putInt</a:t>
            </a:r>
            <a:r>
              <a:rPr lang="en-MY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("count", </a:t>
            </a:r>
            <a:r>
              <a:rPr lang="en-MY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mCount</a:t>
            </a:r>
            <a:r>
              <a:rPr lang="en-MY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>
              <a:spcBef>
                <a:spcPts val="400"/>
              </a:spcBef>
              <a:buClr>
                <a:schemeClr val="dk1"/>
              </a:buClr>
              <a:buSzPts val="1100"/>
              <a:buNone/>
            </a:pPr>
            <a:r>
              <a:rPr lang="en-MY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MY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preferencesEditor.putInt</a:t>
            </a:r>
            <a:r>
              <a:rPr lang="en-MY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en-MY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-MY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", </a:t>
            </a:r>
            <a:endParaRPr lang="en-MY" sz="24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400"/>
              </a:spcBef>
              <a:buClr>
                <a:schemeClr val="dk1"/>
              </a:buClr>
              <a:buSzPts val="1100"/>
              <a:buNone/>
            </a:pPr>
            <a:r>
              <a:rPr lang="en-MY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MY" sz="2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</a:t>
            </a:r>
            <a:r>
              <a:rPr lang="en-MY" sz="240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mCurrentColor</a:t>
            </a:r>
            <a:r>
              <a:rPr lang="en-MY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>
              <a:spcBef>
                <a:spcPts val="400"/>
              </a:spcBef>
              <a:buClr>
                <a:schemeClr val="dk1"/>
              </a:buClr>
              <a:buSzPts val="1100"/>
              <a:buNone/>
            </a:pPr>
            <a:r>
              <a:rPr lang="en-MY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MY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preferencesEditor.apply</a:t>
            </a:r>
            <a:r>
              <a:rPr lang="en-MY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>
              <a:spcBef>
                <a:spcPts val="400"/>
              </a:spcBef>
              <a:buClr>
                <a:schemeClr val="dk1"/>
              </a:buClr>
              <a:buSzPts val="1100"/>
              <a:buNone/>
            </a:pPr>
            <a:r>
              <a:rPr lang="en-MY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MY" sz="2400" dirty="0">
              <a:latin typeface="Consolas"/>
              <a:ea typeface="Consolas"/>
              <a:cs typeface="Consolas"/>
              <a:sym typeface="Consolas"/>
            </a:endParaRPr>
          </a:p>
          <a:p>
            <a:endParaRPr lang="en-MY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143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Restoring Shared Preferences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Restore in </a:t>
            </a:r>
            <a:r>
              <a:rPr lang="en-US" dirty="0" err="1"/>
              <a:t>onCreate</a:t>
            </a:r>
            <a:r>
              <a:rPr lang="en-US" dirty="0"/>
              <a:t>() in Activity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Get methods take two arguments—the key, and the default value if the key cannot be found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Use default argument so you do not have to test whether the preference exists in the file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468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Getting data in onCreate()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MY" sz="1800" dirty="0" err="1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mPreferences</a:t>
            </a:r>
            <a:r>
              <a:rPr lang="en-MY" sz="18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MY" sz="1800" dirty="0" err="1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getSharedPreferences</a:t>
            </a:r>
            <a:r>
              <a:rPr lang="en-MY" sz="18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MY" sz="1800" dirty="0" err="1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sharedPrefFile</a:t>
            </a:r>
            <a:r>
              <a:rPr lang="en-MY" sz="18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MODE_PRIVATE);</a:t>
            </a:r>
          </a:p>
          <a:p>
            <a:pPr marL="0" lvl="0" indent="0">
              <a:spcBef>
                <a:spcPts val="500"/>
              </a:spcBef>
              <a:buClr>
                <a:schemeClr val="dk1"/>
              </a:buClr>
              <a:buSzPts val="1100"/>
              <a:buNone/>
            </a:pPr>
            <a:r>
              <a:rPr lang="en-MY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-MY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savedInstanceState</a:t>
            </a:r>
            <a:r>
              <a:rPr lang="en-MY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!= null) {</a:t>
            </a:r>
            <a:endParaRPr lang="en-MY" sz="1800"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200"/>
              </a:spcBef>
              <a:buNone/>
            </a:pPr>
            <a:r>
              <a:rPr lang="en-MY" sz="18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MY" sz="1800" dirty="0" err="1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mCount</a:t>
            </a:r>
            <a:r>
              <a:rPr lang="en-MY" sz="18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MY" sz="1800" dirty="0" err="1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mPreferences.getInt</a:t>
            </a:r>
            <a:r>
              <a:rPr lang="en-MY" sz="18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("count", 1);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MY" sz="18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MY" sz="1800" dirty="0" err="1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mShowCount.setText</a:t>
            </a:r>
            <a:r>
              <a:rPr lang="en-MY" sz="18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MY" sz="1800" dirty="0" err="1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String.format</a:t>
            </a:r>
            <a:r>
              <a:rPr lang="en-MY" sz="18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("%s", </a:t>
            </a:r>
            <a:r>
              <a:rPr lang="en-MY" sz="1800" dirty="0" err="1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mCount</a:t>
            </a:r>
            <a:r>
              <a:rPr lang="en-MY" sz="18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));</a:t>
            </a:r>
          </a:p>
          <a:p>
            <a:pPr marL="0" lvl="0" indent="0">
              <a:spcBef>
                <a:spcPts val="0"/>
              </a:spcBef>
              <a:buNone/>
            </a:pPr>
            <a:endParaRPr lang="en-MY" sz="1800"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MY" sz="18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MY" sz="1800" dirty="0" err="1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mCurrentColor</a:t>
            </a:r>
            <a:r>
              <a:rPr lang="en-MY" sz="18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MY" sz="1800" dirty="0" err="1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mPreferences.getInt</a:t>
            </a:r>
            <a:r>
              <a:rPr lang="en-MY" sz="18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en-MY" sz="1800" dirty="0" err="1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-MY" sz="18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", </a:t>
            </a:r>
            <a:r>
              <a:rPr lang="en-MY" sz="1800" dirty="0" err="1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mCurrentColor</a:t>
            </a:r>
            <a:r>
              <a:rPr lang="en-MY" sz="18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MY" sz="18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MY" sz="1800" dirty="0" err="1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mShowCount.setBackgroundColor</a:t>
            </a:r>
            <a:r>
              <a:rPr lang="en-MY" sz="18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MY" sz="1800" dirty="0" err="1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mCurrentColor</a:t>
            </a:r>
            <a:r>
              <a:rPr lang="en-MY" sz="18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>
              <a:spcBef>
                <a:spcPts val="0"/>
              </a:spcBef>
              <a:buNone/>
            </a:pPr>
            <a:endParaRPr lang="en-MY" sz="1800"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MY" sz="18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MY" sz="1800" dirty="0" err="1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mNewText</a:t>
            </a:r>
            <a:r>
              <a:rPr lang="en-MY" sz="18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MY" sz="1800" dirty="0" err="1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mPreferences.getString</a:t>
            </a:r>
            <a:r>
              <a:rPr lang="en-MY" sz="18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("text", "");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MY" sz="18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 else { … }</a:t>
            </a:r>
          </a:p>
          <a:p>
            <a:pPr marL="0" lvl="0" indent="0">
              <a:spcBef>
                <a:spcPts val="500"/>
              </a:spcBef>
              <a:spcAft>
                <a:spcPts val="200"/>
              </a:spcAft>
              <a:buNone/>
            </a:pPr>
            <a:endParaRPr lang="en-MY" sz="1800"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lang="en-MY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31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Clearing Shared Preferences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Call clear() on the </a:t>
            </a:r>
            <a:r>
              <a:rPr lang="en-US" dirty="0" err="1"/>
              <a:t>SharedPreferences.Editor</a:t>
            </a:r>
            <a:r>
              <a:rPr lang="en-US" dirty="0"/>
              <a:t> and apply changes</a:t>
            </a:r>
          </a:p>
          <a:p>
            <a:pPr marL="0" lvl="0" indent="0">
              <a:spcBef>
                <a:spcPts val="1000"/>
              </a:spcBef>
              <a:buNone/>
            </a:pPr>
            <a:endParaRPr lang="en-US" dirty="0"/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You can combine calls to put and clear. However, when you apply(),  clear() is always done first, regardless of order!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12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Android File System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External storage -- Public directories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Internal storage -- Private directories for just your app</a:t>
            </a:r>
          </a:p>
          <a:p>
            <a:pPr marL="0" lvl="0" indent="0">
              <a:spcBef>
                <a:spcPts val="1000"/>
              </a:spcBef>
              <a:buNone/>
            </a:pPr>
            <a:endParaRPr lang="en-US" dirty="0"/>
          </a:p>
          <a:p>
            <a:pPr marL="0" lvl="0" indent="0">
              <a:spcBef>
                <a:spcPts val="1000"/>
              </a:spcBef>
              <a:buNone/>
            </a:pPr>
            <a:r>
              <a:rPr lang="en-US" dirty="0"/>
              <a:t>Apps can browse the directory structure</a:t>
            </a:r>
          </a:p>
          <a:p>
            <a:pPr marL="0" lvl="0" indent="0"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n-US" dirty="0"/>
              <a:t>Structure and operations similar to Linux and java.io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591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Clearing Shared Preferences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500"/>
              </a:spcBef>
              <a:buNone/>
            </a:pPr>
            <a:r>
              <a:rPr lang="en-MY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SharedPreferences.Editor</a:t>
            </a:r>
            <a:r>
              <a:rPr lang="en-MY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MY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preferencesEditor</a:t>
            </a:r>
            <a:r>
              <a:rPr lang="en-MY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</a:t>
            </a:r>
            <a:br>
              <a:rPr lang="en-MY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MY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lang="en-MY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mPreferences.edit</a:t>
            </a:r>
            <a:r>
              <a:rPr lang="en-MY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>
              <a:spcBef>
                <a:spcPts val="500"/>
              </a:spcBef>
              <a:buNone/>
            </a:pPr>
            <a:r>
              <a:rPr lang="en-MY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preferencesEditor.clear</a:t>
            </a:r>
            <a:r>
              <a:rPr lang="en-MY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>
              <a:spcBef>
                <a:spcPts val="500"/>
              </a:spcBef>
              <a:spcAft>
                <a:spcPts val="200"/>
              </a:spcAft>
              <a:buNone/>
            </a:pPr>
            <a:r>
              <a:rPr lang="en-MY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preferencesEditor.apply</a:t>
            </a:r>
            <a:r>
              <a:rPr lang="en-MY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lang="en-MY" sz="2400"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lang="en-MY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527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Shared </a:t>
            </a:r>
            <a:r>
              <a:rPr lang="en" dirty="0" smtClean="0"/>
              <a:t>Preferences Example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Saving preferences for the </a:t>
            </a:r>
            <a:r>
              <a:rPr lang="en-MY" b="1" dirty="0"/>
              <a:t>activity </a:t>
            </a:r>
            <a:r>
              <a:rPr lang="en-MY" dirty="0"/>
              <a:t>(in </a:t>
            </a:r>
            <a:r>
              <a:rPr lang="en-MY" dirty="0" err="1"/>
              <a:t>onPause</a:t>
            </a:r>
            <a:r>
              <a:rPr lang="en-MY" dirty="0"/>
              <a:t>, </a:t>
            </a:r>
            <a:r>
              <a:rPr lang="en-MY" dirty="0" err="1"/>
              <a:t>onStop</a:t>
            </a:r>
            <a:r>
              <a:rPr lang="en-MY" dirty="0"/>
              <a:t>):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14450" y="3200400"/>
            <a:ext cx="76200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MY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SharedPreferences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MY" dirty="0" err="1">
                <a:solidFill>
                  <a:srgbClr val="000000"/>
                </a:solidFill>
                <a:latin typeface="Consolas" panose="020B0609020204030204" pitchFamily="49" charset="0"/>
              </a:rPr>
              <a:t>prefs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MY" dirty="0" err="1">
                <a:solidFill>
                  <a:srgbClr val="000000"/>
                </a:solidFill>
                <a:latin typeface="Consolas" panose="020B0609020204030204" pitchFamily="49" charset="0"/>
              </a:rPr>
              <a:t>getPreferences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(“</a:t>
            </a:r>
            <a:r>
              <a:rPr lang="en-MY" b="1" i="1" dirty="0">
                <a:solidFill>
                  <a:srgbClr val="000000"/>
                </a:solidFill>
                <a:latin typeface="Consolas" panose="020B0609020204030204" pitchFamily="49" charset="0"/>
              </a:rPr>
              <a:t>filename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”, </a:t>
            </a:r>
            <a:r>
              <a:rPr lang="en-MY" b="1" dirty="0">
                <a:solidFill>
                  <a:srgbClr val="000000"/>
                </a:solidFill>
                <a:latin typeface="Consolas" panose="020B0609020204030204" pitchFamily="49" charset="0"/>
              </a:rPr>
              <a:t>MODE_PRIVATE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MY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SharedPreferences.Editor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MY" dirty="0" err="1">
                <a:solidFill>
                  <a:srgbClr val="000000"/>
                </a:solidFill>
                <a:latin typeface="Consolas" panose="020B0609020204030204" pitchFamily="49" charset="0"/>
              </a:rPr>
              <a:t>prefsEditor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MY" dirty="0" err="1">
                <a:solidFill>
                  <a:srgbClr val="000000"/>
                </a:solidFill>
                <a:latin typeface="Consolas" panose="020B0609020204030204" pitchFamily="49" charset="0"/>
              </a:rPr>
              <a:t>prefs.edit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MY" dirty="0" err="1">
                <a:solidFill>
                  <a:srgbClr val="000000"/>
                </a:solidFill>
                <a:latin typeface="Consolas" panose="020B0609020204030204" pitchFamily="49" charset="0"/>
              </a:rPr>
              <a:t>prefsEditor.putInt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("</a:t>
            </a:r>
            <a:r>
              <a:rPr lang="en-MY" b="1" i="1" dirty="0">
                <a:solidFill>
                  <a:srgbClr val="000000"/>
                </a:solidFill>
                <a:latin typeface="Consolas-BoldItalic"/>
              </a:rPr>
              <a:t>name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", </a:t>
            </a:r>
            <a:r>
              <a:rPr lang="en-MY" b="1" i="1" dirty="0">
                <a:solidFill>
                  <a:srgbClr val="000000"/>
                </a:solidFill>
                <a:latin typeface="Consolas-BoldItalic"/>
              </a:rPr>
              <a:t>value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MY" dirty="0" err="1">
                <a:solidFill>
                  <a:srgbClr val="000000"/>
                </a:solidFill>
                <a:latin typeface="Consolas" panose="020B0609020204030204" pitchFamily="49" charset="0"/>
              </a:rPr>
              <a:t>prefsEditor.putString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("</a:t>
            </a:r>
            <a:r>
              <a:rPr lang="en-MY" b="1" i="1" dirty="0">
                <a:solidFill>
                  <a:srgbClr val="000000"/>
                </a:solidFill>
                <a:latin typeface="Consolas-BoldItalic"/>
              </a:rPr>
              <a:t>name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", </a:t>
            </a:r>
            <a:r>
              <a:rPr lang="en-MY" b="1" i="1" dirty="0">
                <a:solidFill>
                  <a:srgbClr val="000000"/>
                </a:solidFill>
                <a:latin typeface="Consolas-BoldItalic"/>
              </a:rPr>
              <a:t>value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MY" dirty="0" err="1">
                <a:solidFill>
                  <a:srgbClr val="000000"/>
                </a:solidFill>
                <a:latin typeface="Consolas" panose="020B0609020204030204" pitchFamily="49" charset="0"/>
              </a:rPr>
              <a:t>prefsEditor.apply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MY" dirty="0">
                <a:solidFill>
                  <a:srgbClr val="007826"/>
                </a:solidFill>
                <a:latin typeface="Consolas" panose="020B0609020204030204" pitchFamily="49" charset="0"/>
              </a:rPr>
              <a:t>// or commit();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9838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Shared Preferences Example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Loading preferences later (e.g. in </a:t>
            </a:r>
            <a:r>
              <a:rPr lang="en-MY" dirty="0" err="1"/>
              <a:t>onCreate</a:t>
            </a:r>
            <a:r>
              <a:rPr lang="en-MY" dirty="0"/>
              <a:t>):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000" y="2925902"/>
            <a:ext cx="77914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MY" dirty="0" err="1">
                <a:latin typeface="Consolas" panose="020B0609020204030204" pitchFamily="49" charset="0"/>
              </a:rPr>
              <a:t>SharedPreferences</a:t>
            </a:r>
            <a:r>
              <a:rPr lang="en-MY" dirty="0">
                <a:latin typeface="Consolas" panose="020B0609020204030204" pitchFamily="49" charset="0"/>
              </a:rPr>
              <a:t> </a:t>
            </a:r>
            <a:r>
              <a:rPr lang="en-MY" dirty="0" err="1">
                <a:latin typeface="Consolas" panose="020B0609020204030204" pitchFamily="49" charset="0"/>
              </a:rPr>
              <a:t>prefs</a:t>
            </a:r>
            <a:r>
              <a:rPr lang="en-MY" dirty="0">
                <a:latin typeface="Consolas" panose="020B0609020204030204" pitchFamily="49" charset="0"/>
              </a:rPr>
              <a:t> = </a:t>
            </a:r>
            <a:r>
              <a:rPr lang="en-MY" dirty="0" err="1">
                <a:latin typeface="Consolas" panose="020B0609020204030204" pitchFamily="49" charset="0"/>
              </a:rPr>
              <a:t>getPreferences</a:t>
            </a:r>
            <a:r>
              <a:rPr lang="en-MY" dirty="0">
                <a:latin typeface="Consolas" panose="020B0609020204030204" pitchFamily="49" charset="0"/>
              </a:rPr>
              <a:t>(MODE_PRIVATE);</a:t>
            </a:r>
          </a:p>
          <a:p>
            <a:r>
              <a:rPr lang="en-MY" dirty="0" err="1">
                <a:latin typeface="Consolas" panose="020B0609020204030204" pitchFamily="49" charset="0"/>
              </a:rPr>
              <a:t>int</a:t>
            </a:r>
            <a:r>
              <a:rPr lang="en-MY" dirty="0">
                <a:latin typeface="Consolas" panose="020B0609020204030204" pitchFamily="49" charset="0"/>
              </a:rPr>
              <a:t> </a:t>
            </a:r>
            <a:r>
              <a:rPr lang="en-MY" dirty="0" err="1">
                <a:latin typeface="Consolas" panose="020B0609020204030204" pitchFamily="49" charset="0"/>
              </a:rPr>
              <a:t>i</a:t>
            </a:r>
            <a:r>
              <a:rPr lang="en-MY" dirty="0">
                <a:latin typeface="Consolas" panose="020B0609020204030204" pitchFamily="49" charset="0"/>
              </a:rPr>
              <a:t> = </a:t>
            </a:r>
            <a:r>
              <a:rPr lang="en-MY" dirty="0" err="1">
                <a:latin typeface="Consolas" panose="020B0609020204030204" pitchFamily="49" charset="0"/>
              </a:rPr>
              <a:t>prefs.getInt</a:t>
            </a:r>
            <a:r>
              <a:rPr lang="en-MY" dirty="0">
                <a:latin typeface="Consolas" panose="020B0609020204030204" pitchFamily="49" charset="0"/>
              </a:rPr>
              <a:t>("</a:t>
            </a:r>
            <a:r>
              <a:rPr lang="en-MY" b="1" i="1" dirty="0">
                <a:latin typeface="Consolas-BoldItalic"/>
              </a:rPr>
              <a:t>name</a:t>
            </a:r>
            <a:r>
              <a:rPr lang="en-MY" dirty="0">
                <a:latin typeface="Consolas" panose="020B0609020204030204" pitchFamily="49" charset="0"/>
              </a:rPr>
              <a:t>", </a:t>
            </a:r>
            <a:r>
              <a:rPr lang="en-MY" b="1" i="1" dirty="0" err="1">
                <a:latin typeface="Consolas-BoldItalic"/>
              </a:rPr>
              <a:t>defaultValue</a:t>
            </a:r>
            <a:r>
              <a:rPr lang="en-MY" dirty="0">
                <a:latin typeface="Consolas" panose="020B0609020204030204" pitchFamily="49" charset="0"/>
              </a:rPr>
              <a:t>);</a:t>
            </a:r>
          </a:p>
          <a:p>
            <a:r>
              <a:rPr lang="en-MY" dirty="0">
                <a:latin typeface="Consolas" panose="020B0609020204030204" pitchFamily="49" charset="0"/>
              </a:rPr>
              <a:t>String s = </a:t>
            </a:r>
            <a:r>
              <a:rPr lang="en-MY" dirty="0" err="1">
                <a:latin typeface="Consolas" panose="020B0609020204030204" pitchFamily="49" charset="0"/>
              </a:rPr>
              <a:t>prefs.getString</a:t>
            </a:r>
            <a:r>
              <a:rPr lang="en-MY" dirty="0">
                <a:latin typeface="Consolas" panose="020B0609020204030204" pitchFamily="49" charset="0"/>
              </a:rPr>
              <a:t>("</a:t>
            </a:r>
            <a:r>
              <a:rPr lang="en-MY" b="1" i="1" dirty="0">
                <a:latin typeface="Consolas-BoldItalic"/>
              </a:rPr>
              <a:t>name</a:t>
            </a:r>
            <a:r>
              <a:rPr lang="en-MY" dirty="0">
                <a:latin typeface="Consolas" panose="020B0609020204030204" pitchFamily="49" charset="0"/>
              </a:rPr>
              <a:t>", "</a:t>
            </a:r>
            <a:r>
              <a:rPr lang="en-MY" b="1" i="1" dirty="0" err="1">
                <a:latin typeface="Consolas-BoldItalic"/>
              </a:rPr>
              <a:t>defaultValue</a:t>
            </a:r>
            <a:r>
              <a:rPr lang="en-MY" dirty="0">
                <a:latin typeface="Consolas" panose="020B0609020204030204" pitchFamily="49" charset="0"/>
              </a:rPr>
              <a:t>");</a:t>
            </a:r>
          </a:p>
          <a:p>
            <a:r>
              <a:rPr lang="en-MY" dirty="0">
                <a:latin typeface="Consolas" panose="020B0609020204030204" pitchFamily="49" charset="0"/>
              </a:rPr>
              <a:t>...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66076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Other Storage Options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Firebase</a:t>
            </a:r>
          </a:p>
          <a:p>
            <a:r>
              <a:rPr lang="en-MY" dirty="0" smtClean="0"/>
              <a:t>Network connection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45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Use Firebase to store and share data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4840"/>
            <a:ext cx="8229600" cy="4525963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dirty="0"/>
              <a:t>Store and sync data with the Firebase cloud </a:t>
            </a:r>
            <a:r>
              <a:rPr lang="en-US" dirty="0" smtClean="0"/>
              <a:t>database</a:t>
            </a:r>
          </a:p>
          <a:p>
            <a:pPr>
              <a:spcBef>
                <a:spcPts val="1000"/>
              </a:spcBef>
            </a:pPr>
            <a:r>
              <a:rPr lang="en-US" dirty="0" smtClean="0"/>
              <a:t>Data </a:t>
            </a:r>
            <a:r>
              <a:rPr lang="en-US" dirty="0"/>
              <a:t>is synced across all clients, and remains available when your app goes </a:t>
            </a:r>
            <a:r>
              <a:rPr lang="en-US" dirty="0" smtClean="0"/>
              <a:t>offline</a:t>
            </a:r>
          </a:p>
          <a:p>
            <a:pPr marL="0" lvl="0" indent="0">
              <a:spcBef>
                <a:spcPts val="1000"/>
              </a:spcBef>
              <a:buNone/>
            </a:pPr>
            <a:r>
              <a:rPr lang="en-US" u="sng" dirty="0" smtClean="0">
                <a:solidFill>
                  <a:schemeClr val="hlink"/>
                </a:solidFill>
                <a:hlinkClick r:id="rId2"/>
              </a:rPr>
              <a:t>firebase.google.com/docs/database</a:t>
            </a:r>
            <a:r>
              <a:rPr lang="en-US" u="sng" dirty="0">
                <a:solidFill>
                  <a:schemeClr val="hlink"/>
                </a:solidFill>
                <a:hlinkClick r:id="rId2"/>
              </a:rPr>
              <a:t>/</a:t>
            </a:r>
            <a:endParaRPr lang="en-US" sz="2400" dirty="0"/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5" name="Google Shape;34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7400" y="4389437"/>
            <a:ext cx="2362200" cy="22516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28351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Firebase Realtime Database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Connected apps share data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Hosted in the cloud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Data is stored as JSON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Data is synchronized in </a:t>
            </a:r>
            <a:r>
              <a:rPr lang="en-US" dirty="0" err="1"/>
              <a:t>realtime</a:t>
            </a:r>
            <a:r>
              <a:rPr lang="en-US" dirty="0"/>
              <a:t> to every connected client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5" name="Google Shape;350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43600" y="4228652"/>
            <a:ext cx="2107350" cy="22684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43447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Network Connection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You can use the network (when it's available) to store and retrieve data on your own web-based services</a:t>
            </a:r>
          </a:p>
          <a:p>
            <a:pPr marL="0" lvl="0" indent="0">
              <a:spcBef>
                <a:spcPts val="1000"/>
              </a:spcBef>
              <a:buNone/>
            </a:pPr>
            <a:endParaRPr lang="en-US" dirty="0"/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Use classes in the following packages</a:t>
            </a:r>
          </a:p>
          <a:p>
            <a:pPr marL="914400" lvl="1" indent="-355600">
              <a:spcBef>
                <a:spcPts val="0"/>
              </a:spcBef>
              <a:buSzPts val="2000"/>
              <a:buChar char="○"/>
            </a:pPr>
            <a:r>
              <a:rPr lang="en-US" u="sng" dirty="0">
                <a:solidFill>
                  <a:schemeClr val="hlink"/>
                </a:solidFill>
                <a:hlinkClick r:id="rId2"/>
              </a:rPr>
              <a:t>java.net.*</a:t>
            </a:r>
          </a:p>
          <a:p>
            <a:pPr marL="914400" lvl="1" indent="-355600">
              <a:spcBef>
                <a:spcPts val="0"/>
              </a:spcBef>
              <a:buSzPts val="2000"/>
              <a:buChar char="○"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android.net.*</a:t>
            </a:r>
            <a:endParaRPr lang="en-US" sz="1800" dirty="0">
              <a:solidFill>
                <a:schemeClr val="dk1"/>
              </a:solidFill>
            </a:endParaRP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397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Learn more about files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55600">
              <a:spcBef>
                <a:spcPts val="1000"/>
              </a:spcBef>
              <a:buSzPts val="2000"/>
              <a:buChar char="●"/>
            </a:pPr>
            <a:r>
              <a:rPr lang="en-MY" u="sng" dirty="0">
                <a:solidFill>
                  <a:schemeClr val="hlink"/>
                </a:solidFill>
                <a:hlinkClick r:id="rId2"/>
              </a:rPr>
              <a:t>Saving Files</a:t>
            </a:r>
            <a:endParaRPr lang="en-MY" dirty="0"/>
          </a:p>
          <a:p>
            <a:pPr marL="457200" lvl="0" indent="-355600">
              <a:spcBef>
                <a:spcPts val="1000"/>
              </a:spcBef>
              <a:buSzPts val="2000"/>
              <a:buChar char="●"/>
            </a:pPr>
            <a:r>
              <a:rPr lang="en-MY" u="sng" dirty="0" err="1">
                <a:solidFill>
                  <a:schemeClr val="hlink"/>
                </a:solidFill>
                <a:hlinkClick r:id="rId3"/>
              </a:rPr>
              <a:t>getExternalFilesDir</a:t>
            </a:r>
            <a:r>
              <a:rPr lang="en-MY" u="sng" dirty="0">
                <a:solidFill>
                  <a:schemeClr val="hlink"/>
                </a:solidFill>
                <a:hlinkClick r:id="rId3"/>
              </a:rPr>
              <a:t>() documentation and code samples</a:t>
            </a:r>
            <a:endParaRPr lang="en-MY" dirty="0"/>
          </a:p>
          <a:p>
            <a:pPr marL="457200" lvl="0" indent="-355600">
              <a:spcBef>
                <a:spcPts val="1000"/>
              </a:spcBef>
              <a:buSzPts val="2000"/>
              <a:buChar char="●"/>
            </a:pPr>
            <a:r>
              <a:rPr lang="en-MY" u="sng" dirty="0" err="1">
                <a:solidFill>
                  <a:schemeClr val="hlink"/>
                </a:solidFill>
                <a:hlinkClick r:id="rId4"/>
              </a:rPr>
              <a:t>getExternalStoragePublicDirectory</a:t>
            </a:r>
            <a:r>
              <a:rPr lang="en-MY" u="sng" dirty="0">
                <a:solidFill>
                  <a:schemeClr val="hlink"/>
                </a:solidFill>
                <a:hlinkClick r:id="rId4"/>
              </a:rPr>
              <a:t>() documentation and code samples</a:t>
            </a:r>
            <a:endParaRPr lang="en-MY" dirty="0"/>
          </a:p>
          <a:p>
            <a:pPr marL="457200" lvl="0" indent="-355600">
              <a:spcBef>
                <a:spcPts val="1000"/>
              </a:spcBef>
              <a:buSzPts val="2000"/>
              <a:buChar char="●"/>
            </a:pPr>
            <a:r>
              <a:rPr lang="en-MY" u="sng" dirty="0" err="1">
                <a:solidFill>
                  <a:schemeClr val="hlink"/>
                </a:solidFill>
                <a:hlinkClick r:id="rId5"/>
              </a:rPr>
              <a:t>java.io.File</a:t>
            </a:r>
            <a:r>
              <a:rPr lang="en-MY" u="sng" dirty="0">
                <a:solidFill>
                  <a:schemeClr val="hlink"/>
                </a:solidFill>
                <a:hlinkClick r:id="rId5"/>
              </a:rPr>
              <a:t> class</a:t>
            </a:r>
            <a:endParaRPr lang="en-MY" dirty="0"/>
          </a:p>
          <a:p>
            <a:pPr marL="457200" lvl="0" indent="-355600">
              <a:spcBef>
                <a:spcPts val="1000"/>
              </a:spcBef>
              <a:buSzPts val="2000"/>
              <a:buChar char="●"/>
            </a:pPr>
            <a:r>
              <a:rPr lang="en-MY" u="sng" dirty="0">
                <a:solidFill>
                  <a:schemeClr val="hlink"/>
                </a:solidFill>
                <a:hlinkClick r:id="rId6"/>
              </a:rPr>
              <a:t>Oracle's Java I/O Tutorial</a:t>
            </a:r>
            <a:endParaRPr lang="en-MY" dirty="0"/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447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Learn </a:t>
            </a:r>
            <a:r>
              <a:rPr lang="en" dirty="0" smtClean="0"/>
              <a:t>more Shared Preferences</a:t>
            </a:r>
            <a:endParaRPr lang="en-MY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0">
              <a:spcBef>
                <a:spcPts val="1000"/>
              </a:spcBef>
              <a:buSzPts val="1800"/>
              <a:buChar char="●"/>
            </a:pPr>
            <a:r>
              <a:rPr lang="en-US" u="sng" dirty="0">
                <a:solidFill>
                  <a:schemeClr val="hlink"/>
                </a:solidFill>
                <a:hlinkClick r:id="rId2"/>
              </a:rPr>
              <a:t>Saving Data</a:t>
            </a:r>
            <a:endParaRPr lang="en-US" dirty="0"/>
          </a:p>
          <a:p>
            <a:pPr marL="457200" lvl="0">
              <a:spcBef>
                <a:spcPts val="1000"/>
              </a:spcBef>
              <a:buSzPts val="1800"/>
              <a:buChar char="●"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Storage Options</a:t>
            </a:r>
            <a:r>
              <a:rPr lang="en-US" dirty="0"/>
              <a:t> </a:t>
            </a:r>
          </a:p>
          <a:p>
            <a:pPr marL="457200" lvl="0">
              <a:spcBef>
                <a:spcPts val="1000"/>
              </a:spcBef>
              <a:buSzPts val="1800"/>
              <a:buChar char="●"/>
            </a:pPr>
            <a:r>
              <a:rPr lang="en-US" u="sng" dirty="0">
                <a:solidFill>
                  <a:schemeClr val="hlink"/>
                </a:solidFill>
                <a:hlinkClick r:id="rId4"/>
              </a:rPr>
              <a:t>Saving Key-Value Sets</a:t>
            </a:r>
            <a:endParaRPr lang="en-US" dirty="0"/>
          </a:p>
          <a:p>
            <a:pPr marL="457200" lvl="0">
              <a:spcBef>
                <a:spcPts val="1000"/>
              </a:spcBef>
              <a:buSzPts val="1800"/>
              <a:buChar char="●"/>
            </a:pPr>
            <a:r>
              <a:rPr lang="en-US" u="sng" dirty="0" err="1">
                <a:solidFill>
                  <a:schemeClr val="hlink"/>
                </a:solidFill>
                <a:hlinkClick r:id="rId5"/>
              </a:rPr>
              <a:t>SharedPreferences</a:t>
            </a:r>
            <a:endParaRPr lang="en-US" dirty="0"/>
          </a:p>
          <a:p>
            <a:pPr marL="457200" lvl="0">
              <a:spcBef>
                <a:spcPts val="1000"/>
              </a:spcBef>
              <a:buSzPts val="1800"/>
              <a:buChar char="●"/>
            </a:pPr>
            <a:r>
              <a:rPr lang="en-US" u="sng" dirty="0" err="1">
                <a:solidFill>
                  <a:schemeClr val="hlink"/>
                </a:solidFill>
                <a:hlinkClick r:id="rId6"/>
              </a:rPr>
              <a:t>SharedPreferences.Editor</a:t>
            </a:r>
            <a:endParaRPr lang="en-US" dirty="0"/>
          </a:p>
          <a:p>
            <a:pPr marL="0" lvl="0" indent="0"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n-US" dirty="0" err="1"/>
              <a:t>Stackoverflow</a:t>
            </a:r>
            <a:endParaRPr lang="en-US" dirty="0"/>
          </a:p>
          <a:p>
            <a:pPr marL="457200" lvl="0">
              <a:spcBef>
                <a:spcPts val="1000"/>
              </a:spcBef>
              <a:buSzPts val="1800"/>
              <a:buChar char="●"/>
            </a:pPr>
            <a:r>
              <a:rPr lang="en-US" u="sng" dirty="0">
                <a:solidFill>
                  <a:schemeClr val="hlink"/>
                </a:solidFill>
                <a:hlinkClick r:id="rId7"/>
              </a:rPr>
              <a:t>How to use </a:t>
            </a:r>
            <a:r>
              <a:rPr lang="en-US" u="sng" dirty="0" err="1">
                <a:solidFill>
                  <a:schemeClr val="hlink"/>
                </a:solidFill>
                <a:hlinkClick r:id="rId7"/>
              </a:rPr>
              <a:t>SharedPreferences</a:t>
            </a:r>
            <a:r>
              <a:rPr lang="en-US" u="sng" dirty="0">
                <a:solidFill>
                  <a:schemeClr val="hlink"/>
                </a:solidFill>
                <a:hlinkClick r:id="rId7"/>
              </a:rPr>
              <a:t> in Android to store, fetch and edit values</a:t>
            </a:r>
            <a:endParaRPr lang="en-US" dirty="0"/>
          </a:p>
          <a:p>
            <a:pPr marL="457200" lvl="0">
              <a:spcBef>
                <a:spcPts val="1000"/>
              </a:spcBef>
              <a:buSzPts val="1800"/>
              <a:buChar char="●"/>
            </a:pPr>
            <a:r>
              <a:rPr lang="en-US" u="sng" dirty="0" err="1">
                <a:solidFill>
                  <a:schemeClr val="hlink"/>
                </a:solidFill>
                <a:hlinkClick r:id="rId8"/>
              </a:rPr>
              <a:t>onSavedInstanceState</a:t>
            </a:r>
            <a:r>
              <a:rPr lang="en-US" u="sng" dirty="0">
                <a:solidFill>
                  <a:schemeClr val="hlink"/>
                </a:solidFill>
                <a:hlinkClick r:id="rId8"/>
              </a:rPr>
              <a:t> vs. </a:t>
            </a:r>
            <a:r>
              <a:rPr lang="en-US" u="sng" dirty="0" err="1">
                <a:solidFill>
                  <a:schemeClr val="hlink"/>
                </a:solidFill>
                <a:hlinkClick r:id="rId8"/>
              </a:rPr>
              <a:t>SharedPreferences</a:t>
            </a:r>
            <a:endParaRPr lang="en-US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60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Internal storage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Always available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Uses device's </a:t>
            </a:r>
            <a:r>
              <a:rPr lang="en-US" dirty="0" err="1"/>
              <a:t>filesystem</a:t>
            </a:r>
            <a:endParaRPr lang="en-US" dirty="0"/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Only your app can access files, unless explicitly set to be readable or writable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On app uninstall, system removes all app's files from internal storage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82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External storage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Not always available, can be removed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Uses device's file system or physically external storage like SD card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World-readable, so any app can read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On uninstall, system does not remove files private to app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65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Internal storage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0200" y="1295400"/>
            <a:ext cx="6705600" cy="5208072"/>
          </a:xfrm>
        </p:spPr>
      </p:pic>
    </p:spTree>
    <p:extLst>
      <p:ext uri="{BB962C8B-B14F-4D97-AF65-F5344CB8AC3E}">
        <p14:creationId xmlns:p14="http://schemas.microsoft.com/office/powerpoint/2010/main" val="4214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When to use internal/external storage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b="1" dirty="0"/>
              <a:t>Internal is best when</a:t>
            </a:r>
          </a:p>
          <a:p>
            <a:pPr marL="457200" lvl="0" indent="-381000">
              <a:spcBef>
                <a:spcPts val="0"/>
              </a:spcBef>
              <a:buSzPts val="2400"/>
              <a:buChar char="●"/>
            </a:pPr>
            <a:r>
              <a:rPr lang="en-US" dirty="0"/>
              <a:t>you want to be sure that neither the user nor other apps can access your files</a:t>
            </a:r>
          </a:p>
          <a:p>
            <a:pPr marL="0" lvl="0" indent="0">
              <a:spcBef>
                <a:spcPts val="1000"/>
              </a:spcBef>
              <a:buNone/>
            </a:pPr>
            <a:r>
              <a:rPr lang="en-US" b="1" dirty="0"/>
              <a:t>External is best for files that</a:t>
            </a:r>
          </a:p>
          <a:p>
            <a:pPr marL="457200" lvl="0" indent="-381000">
              <a:spcBef>
                <a:spcPts val="0"/>
              </a:spcBef>
              <a:buSzPts val="2400"/>
              <a:buChar char="●"/>
            </a:pPr>
            <a:r>
              <a:rPr lang="en-US" dirty="0"/>
              <a:t>don't require access restrictions and for </a:t>
            </a:r>
          </a:p>
          <a:p>
            <a:pPr marL="457200" lvl="0" indent="-381000">
              <a:spcBef>
                <a:spcPts val="0"/>
              </a:spcBef>
              <a:buSzPts val="2400"/>
              <a:buChar char="●"/>
            </a:pPr>
            <a:r>
              <a:rPr lang="en-US" dirty="0"/>
              <a:t>you want to share with other apps</a:t>
            </a:r>
          </a:p>
          <a:p>
            <a:pPr marL="457200" lvl="0" indent="-381000">
              <a:spcBef>
                <a:spcPts val="0"/>
              </a:spcBef>
              <a:buSzPts val="2400"/>
              <a:buChar char="●"/>
            </a:pPr>
            <a:r>
              <a:rPr lang="en-US" dirty="0"/>
              <a:t>you allow the user to access with a computer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09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Internal Storage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81000">
              <a:spcBef>
                <a:spcPts val="0"/>
              </a:spcBef>
              <a:buSzPts val="2400"/>
              <a:buChar char="●"/>
            </a:pPr>
            <a:r>
              <a:rPr lang="en-US" dirty="0"/>
              <a:t>Uses private directories just for your app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App always has permission to read/write</a:t>
            </a:r>
            <a:endParaRPr lang="en-US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Permanent storage directory—</a:t>
            </a:r>
            <a:r>
              <a:rPr lang="en-US" u="sng" dirty="0" err="1">
                <a:solidFill>
                  <a:schemeClr val="hlink"/>
                </a:solidFill>
                <a:hlinkClick r:id="rId2"/>
              </a:rPr>
              <a:t>getFilesDir</a:t>
            </a:r>
            <a:r>
              <a:rPr lang="en-US" u="sng" dirty="0">
                <a:solidFill>
                  <a:schemeClr val="hlink"/>
                </a:solidFill>
                <a:hlinkClick r:id="rId2"/>
              </a:rPr>
              <a:t>()</a:t>
            </a:r>
            <a:endParaRPr lang="en-US" dirty="0"/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Temporary storage directory—</a:t>
            </a:r>
            <a:r>
              <a:rPr lang="en-US" u="sng" dirty="0" err="1">
                <a:solidFill>
                  <a:schemeClr val="hlink"/>
                </a:solidFill>
                <a:hlinkClick r:id="rId3"/>
              </a:rPr>
              <a:t>getCacheDir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()</a:t>
            </a: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09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00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9615</TotalTime>
  <Words>1861</Words>
  <Application>Microsoft Office PowerPoint</Application>
  <PresentationFormat>On-screen Show (4:3)</PresentationFormat>
  <Paragraphs>363</Paragraphs>
  <Slides>48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Consolas-Bold</vt:lpstr>
      <vt:lpstr>Consolas-BoldItalic</vt:lpstr>
      <vt:lpstr>Arial</vt:lpstr>
      <vt:lpstr>Arial Rounded MT Bold</vt:lpstr>
      <vt:lpstr>Calibri</vt:lpstr>
      <vt:lpstr>Consolas</vt:lpstr>
      <vt:lpstr>Wingdings</vt:lpstr>
      <vt:lpstr>Office Theme</vt:lpstr>
      <vt:lpstr>PowerPoint Presentation</vt:lpstr>
      <vt:lpstr>Storing data</vt:lpstr>
      <vt:lpstr>Storing data beyond Android</vt:lpstr>
      <vt:lpstr>Android File System</vt:lpstr>
      <vt:lpstr>Internal storage</vt:lpstr>
      <vt:lpstr>External storage</vt:lpstr>
      <vt:lpstr>Internal storage</vt:lpstr>
      <vt:lpstr>When to use internal/external storage</vt:lpstr>
      <vt:lpstr>Internal Storage</vt:lpstr>
      <vt:lpstr>Internal Storage</vt:lpstr>
      <vt:lpstr>Creating a file</vt:lpstr>
      <vt:lpstr>Internal Storage Example 1</vt:lpstr>
      <vt:lpstr>Internal Storage Example 2</vt:lpstr>
      <vt:lpstr>External Storage</vt:lpstr>
      <vt:lpstr>External Storage</vt:lpstr>
      <vt:lpstr>External Storage</vt:lpstr>
      <vt:lpstr>Always check availability of storage</vt:lpstr>
      <vt:lpstr>Example external public directories</vt:lpstr>
      <vt:lpstr>Accessing public external directories</vt:lpstr>
      <vt:lpstr>How much storage left? </vt:lpstr>
      <vt:lpstr>Delete files no longer needed</vt:lpstr>
      <vt:lpstr>Do not delete the user's files!</vt:lpstr>
      <vt:lpstr>External Storage Example</vt:lpstr>
      <vt:lpstr>External Storage Example</vt:lpstr>
      <vt:lpstr>Shared Preferences</vt:lpstr>
      <vt:lpstr>Shared Preferences</vt:lpstr>
      <vt:lpstr>Shared Preferences</vt:lpstr>
      <vt:lpstr>Shared Preferences</vt:lpstr>
      <vt:lpstr>Shared Preferences</vt:lpstr>
      <vt:lpstr>Shared Preferences vs. Saved Instance State </vt:lpstr>
      <vt:lpstr>Creating Shared Preferences</vt:lpstr>
      <vt:lpstr>Shared Preferences File</vt:lpstr>
      <vt:lpstr>Shared Preferences File</vt:lpstr>
      <vt:lpstr>getSharedPreferences()</vt:lpstr>
      <vt:lpstr>Saving Shared Preferences</vt:lpstr>
      <vt:lpstr>SharedPreferences.Editor</vt:lpstr>
      <vt:lpstr>Restoring Shared Preferences</vt:lpstr>
      <vt:lpstr>Getting data in onCreate()</vt:lpstr>
      <vt:lpstr>Clearing Shared Preferences</vt:lpstr>
      <vt:lpstr>Clearing Shared Preferences</vt:lpstr>
      <vt:lpstr>Shared Preferences Example</vt:lpstr>
      <vt:lpstr>Shared Preferences Example</vt:lpstr>
      <vt:lpstr>Other Storage Options</vt:lpstr>
      <vt:lpstr>Use Firebase to store and share data</vt:lpstr>
      <vt:lpstr>Firebase Realtime Database</vt:lpstr>
      <vt:lpstr>Network Connection</vt:lpstr>
      <vt:lpstr>Learn more about files</vt:lpstr>
      <vt:lpstr>Learn more Shared Preferences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Development</dc:title>
  <dc:creator>V.Matos</dc:creator>
  <cp:lastModifiedBy>oraclelai@yahoo.com</cp:lastModifiedBy>
  <cp:revision>312</cp:revision>
  <dcterms:created xsi:type="dcterms:W3CDTF">2009-06-10T00:38:22Z</dcterms:created>
  <dcterms:modified xsi:type="dcterms:W3CDTF">2021-04-05T01:03:24Z</dcterms:modified>
</cp:coreProperties>
</file>