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handoutMasterIdLst>
    <p:handoutMasterId r:id="rId42"/>
  </p:handoutMasterIdLst>
  <p:sldIdLst>
    <p:sldId id="373" r:id="rId2"/>
    <p:sldId id="374" r:id="rId3"/>
    <p:sldId id="375" r:id="rId4"/>
    <p:sldId id="376" r:id="rId5"/>
    <p:sldId id="377" r:id="rId6"/>
    <p:sldId id="378" r:id="rId7"/>
    <p:sldId id="379" r:id="rId8"/>
    <p:sldId id="380" r:id="rId9"/>
    <p:sldId id="381" r:id="rId10"/>
    <p:sldId id="382" r:id="rId11"/>
    <p:sldId id="383" r:id="rId12"/>
    <p:sldId id="384" r:id="rId13"/>
    <p:sldId id="385" r:id="rId14"/>
    <p:sldId id="386" r:id="rId15"/>
    <p:sldId id="387" r:id="rId16"/>
    <p:sldId id="388" r:id="rId17"/>
    <p:sldId id="389" r:id="rId18"/>
    <p:sldId id="390" r:id="rId19"/>
    <p:sldId id="391" r:id="rId20"/>
    <p:sldId id="392" r:id="rId21"/>
    <p:sldId id="393" r:id="rId22"/>
    <p:sldId id="394" r:id="rId23"/>
    <p:sldId id="395" r:id="rId24"/>
    <p:sldId id="396" r:id="rId25"/>
    <p:sldId id="397" r:id="rId26"/>
    <p:sldId id="398" r:id="rId27"/>
    <p:sldId id="399" r:id="rId28"/>
    <p:sldId id="400" r:id="rId29"/>
    <p:sldId id="401" r:id="rId30"/>
    <p:sldId id="402" r:id="rId31"/>
    <p:sldId id="403" r:id="rId32"/>
    <p:sldId id="404" r:id="rId33"/>
    <p:sldId id="405" r:id="rId34"/>
    <p:sldId id="406" r:id="rId35"/>
    <p:sldId id="407" r:id="rId36"/>
    <p:sldId id="408" r:id="rId37"/>
    <p:sldId id="409" r:id="rId38"/>
    <p:sldId id="410" r:id="rId39"/>
    <p:sldId id="411" r:id="rId40"/>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0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300" autoAdjust="0"/>
    <p:restoredTop sz="80034" autoAdjust="0"/>
  </p:normalViewPr>
  <p:slideViewPr>
    <p:cSldViewPr>
      <p:cViewPr varScale="1">
        <p:scale>
          <a:sx n="68" d="100"/>
          <a:sy n="68" d="100"/>
        </p:scale>
        <p:origin x="2174"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506"/>
    </p:cViewPr>
  </p:sorterViewPr>
  <p:notesViewPr>
    <p:cSldViewPr>
      <p:cViewPr varScale="1">
        <p:scale>
          <a:sx n="51" d="100"/>
          <a:sy n="51" d="100"/>
        </p:scale>
        <p:origin x="-2838" y="-10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4038600" y="511176"/>
            <a:ext cx="1905000" cy="479425"/>
          </a:xfrm>
          <a:prstGeom prst="rect">
            <a:avLst/>
          </a:prstGeom>
        </p:spPr>
        <p:txBody>
          <a:bodyPr vert="horz" lIns="91427" tIns="45714" rIns="91427" bIns="45714" rtlCol="0"/>
          <a:lstStyle>
            <a:lvl1pPr algn="r">
              <a:defRPr sz="1200"/>
            </a:lvl1pPr>
          </a:lstStyle>
          <a:p>
            <a:r>
              <a:rPr lang="en-US" dirty="0"/>
              <a:t>Lesson 1</a:t>
            </a:r>
          </a:p>
        </p:txBody>
      </p:sp>
    </p:spTree>
    <p:extLst>
      <p:ext uri="{BB962C8B-B14F-4D97-AF65-F5344CB8AC3E}">
        <p14:creationId xmlns:p14="http://schemas.microsoft.com/office/powerpoint/2010/main" val="648907208"/>
      </p:ext>
    </p:extLst>
  </p:cSld>
  <p:clrMap bg1="lt1" tx1="dk1" bg2="lt2" tx2="dk2" accent1="accent1" accent2="accent2" accent3="accent3" accent4="accent4" accent5="accent5" accent6="accent6" hlink="hlink" folHlink="folHlink"/>
  <p:hf sldNum="0"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6648" tIns="48325" rIns="96648" bIns="48325" rtlCol="0"/>
          <a:lstStyle>
            <a:lvl1pPr algn="l">
              <a:defRPr sz="1300"/>
            </a:lvl1pPr>
          </a:lstStyle>
          <a:p>
            <a:endParaRPr lang="en-US"/>
          </a:p>
        </p:txBody>
      </p:sp>
      <p:sp>
        <p:nvSpPr>
          <p:cNvPr id="3" name="Date Placeholder 2"/>
          <p:cNvSpPr>
            <a:spLocks noGrp="1"/>
          </p:cNvSpPr>
          <p:nvPr>
            <p:ph type="dt" idx="1"/>
          </p:nvPr>
        </p:nvSpPr>
        <p:spPr>
          <a:xfrm>
            <a:off x="4143587" y="1"/>
            <a:ext cx="3169920" cy="480060"/>
          </a:xfrm>
          <a:prstGeom prst="rect">
            <a:avLst/>
          </a:prstGeom>
        </p:spPr>
        <p:txBody>
          <a:bodyPr vert="horz" lIns="96648" tIns="48325" rIns="96648" bIns="48325" rtlCol="0"/>
          <a:lstStyle>
            <a:lvl1pPr algn="r">
              <a:defRPr sz="1300"/>
            </a:lvl1pPr>
          </a:lstStyle>
          <a:p>
            <a:r>
              <a:rPr lang="en-US"/>
              <a:t>Lesson 1</a:t>
            </a:r>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48" tIns="48325" rIns="96648" bIns="48325" rtlCol="0" anchor="ctr"/>
          <a:lstStyle/>
          <a:p>
            <a:endParaRPr lang="en-US"/>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6648" tIns="48325" rIns="96648" bIns="48325"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6648" tIns="48325" rIns="96648" bIns="48325"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5"/>
            <a:ext cx="3169920" cy="480060"/>
          </a:xfrm>
          <a:prstGeom prst="rect">
            <a:avLst/>
          </a:prstGeom>
        </p:spPr>
        <p:txBody>
          <a:bodyPr vert="horz" lIns="96648" tIns="48325" rIns="96648" bIns="48325" rtlCol="0" anchor="b"/>
          <a:lstStyle>
            <a:lvl1pPr algn="r">
              <a:defRPr sz="1300"/>
            </a:lvl1pPr>
          </a:lstStyle>
          <a:p>
            <a:fld id="{1F9A6427-4B89-4869-AD7F-4EE0EAB82301}" type="slidenum">
              <a:rPr lang="en-US" smtClean="0"/>
              <a:pPr/>
              <a:t>‹#›</a:t>
            </a:fld>
            <a:endParaRPr lang="en-US"/>
          </a:p>
        </p:txBody>
      </p:sp>
    </p:spTree>
    <p:extLst>
      <p:ext uri="{BB962C8B-B14F-4D97-AF65-F5344CB8AC3E}">
        <p14:creationId xmlns:p14="http://schemas.microsoft.com/office/powerpoint/2010/main" val="4128897126"/>
      </p:ext>
    </p:extLst>
  </p:cSld>
  <p:clrMap bg1="lt1" tx1="dk1" bg2="lt2" tx2="dk2" accent1="accent1" accent2="accent2" accent3="accent3" accent4="accent4" accent5="accent5" accent6="accent6" hlink="hlink" folHlink="folHlink"/>
  <p:hf sldNum="0"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Date Placeholder 4"/>
          <p:cNvSpPr>
            <a:spLocks noGrp="1"/>
          </p:cNvSpPr>
          <p:nvPr>
            <p:ph type="dt" idx="11"/>
          </p:nvPr>
        </p:nvSpPr>
        <p:spPr/>
        <p:txBody>
          <a:bodyPr/>
          <a:lstStyle/>
          <a:p>
            <a:r>
              <a:rPr lang="en-US"/>
              <a:t>Lesson 1</a:t>
            </a:r>
          </a:p>
        </p:txBody>
      </p:sp>
    </p:spTree>
    <p:extLst>
      <p:ext uri="{BB962C8B-B14F-4D97-AF65-F5344CB8AC3E}">
        <p14:creationId xmlns:p14="http://schemas.microsoft.com/office/powerpoint/2010/main" val="39998165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25211723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7270877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23649615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28586856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32320781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5262785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41354601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30250849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24202305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38945531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37457058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34026742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24341168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37863818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10266434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30558995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17252074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34305593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42674913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90600" y="1447800"/>
            <a:ext cx="7772400" cy="1470025"/>
          </a:xfrm>
        </p:spPr>
        <p:txBody>
          <a:bodyPr/>
          <a:lstStyle/>
          <a:p>
            <a:r>
              <a:rPr lang="en-US"/>
              <a:t>Click to edit Master title style</a:t>
            </a:r>
          </a:p>
        </p:txBody>
      </p:sp>
      <p:sp>
        <p:nvSpPr>
          <p:cNvPr id="3" name="Subtitle 2"/>
          <p:cNvSpPr>
            <a:spLocks noGrp="1"/>
          </p:cNvSpPr>
          <p:nvPr>
            <p:ph type="subTitle" idx="1"/>
          </p:nvPr>
        </p:nvSpPr>
        <p:spPr>
          <a:xfrm>
            <a:off x="1491063" y="33528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838200" y="6324600"/>
            <a:ext cx="2133600" cy="365125"/>
          </a:xfrm>
        </p:spPr>
        <p:txBody>
          <a:bodyPr/>
          <a:lstStyle/>
          <a:p>
            <a:fld id="{9C138E12-A0B7-454F-92AB-D1DE349F2643}" type="datetime1">
              <a:rPr lang="en-US" smtClean="0"/>
              <a:pPr/>
              <a:t>4/16/2022</a:t>
            </a:fld>
            <a:endParaRPr lang="en-US"/>
          </a:p>
        </p:txBody>
      </p:sp>
      <p:sp>
        <p:nvSpPr>
          <p:cNvPr id="5" name="Footer Placeholder 4"/>
          <p:cNvSpPr>
            <a:spLocks noGrp="1"/>
          </p:cNvSpPr>
          <p:nvPr>
            <p:ph type="ftr" sz="quarter" idx="11"/>
          </p:nvPr>
        </p:nvSpPr>
        <p:spPr>
          <a:xfrm>
            <a:off x="3505200" y="6324600"/>
            <a:ext cx="2895600" cy="365125"/>
          </a:xfrm>
        </p:spPr>
        <p:txBody>
          <a:bodyPr/>
          <a:lstStyle/>
          <a:p>
            <a:endParaRPr lang="en-US" dirty="0"/>
          </a:p>
        </p:txBody>
      </p:sp>
      <p:sp>
        <p:nvSpPr>
          <p:cNvPr id="6" name="Slide Number Placeholder 5"/>
          <p:cNvSpPr>
            <a:spLocks noGrp="1"/>
          </p:cNvSpPr>
          <p:nvPr>
            <p:ph type="sldNum" sz="quarter" idx="12"/>
          </p:nvPr>
        </p:nvSpPr>
        <p:spPr>
          <a:xfrm>
            <a:off x="6934200" y="6324600"/>
            <a:ext cx="2133600" cy="365125"/>
          </a:xfrm>
        </p:spPr>
        <p:txBody>
          <a:bodyPr/>
          <a:lstStyle/>
          <a:p>
            <a:fld id="{7967A042-E02F-4D13-9079-28240E5E6B4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163076-5FFA-423A-BCF6-0E777B1769E6}" type="datetime1">
              <a:rPr lang="en-US" smtClean="0"/>
              <a:pPr/>
              <a:t>4/16/2022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67A042-E02F-4D13-9079-28240E5E6B4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945D315-6D0A-40CA-BF42-BD4A21748190}" type="datetime1">
              <a:rPr lang="en-US" smtClean="0"/>
              <a:pPr/>
              <a:t>4/16/2022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67A042-E02F-4D13-9079-28240E5E6B4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448929"/>
            <a:ext cx="2133600" cy="365125"/>
          </a:xfrm>
        </p:spPr>
        <p:txBody>
          <a:bodyPr/>
          <a:lstStyle/>
          <a:p>
            <a:fld id="{7DD01F73-739B-4026-BEB9-934AF2E6324F}" type="datetime1">
              <a:rPr lang="en-US" smtClean="0"/>
              <a:pPr/>
              <a:t>4/16/2022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67A042-E02F-4D13-9079-28240E5E6B4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441096"/>
            <a:ext cx="2133600" cy="365125"/>
          </a:xfrm>
        </p:spPr>
        <p:txBody>
          <a:bodyPr/>
          <a:lstStyle/>
          <a:p>
            <a:fld id="{67822037-F829-4740-AE4D-D265C5E08AA0}" type="datetime1">
              <a:rPr lang="en-US" smtClean="0"/>
              <a:pPr/>
              <a:t>4/16/2022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67A042-E02F-4D13-9079-28240E5E6B4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620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530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459404"/>
            <a:ext cx="2133600" cy="365125"/>
          </a:xfrm>
        </p:spPr>
        <p:txBody>
          <a:bodyPr/>
          <a:lstStyle/>
          <a:p>
            <a:fld id="{30A14CCC-A03C-491C-B4E5-531957912FC0}" type="datetime1">
              <a:rPr lang="en-US" smtClean="0"/>
              <a:pPr/>
              <a:t>4/16/2022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67A042-E02F-4D13-9079-28240E5E6B4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838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8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026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26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459404"/>
            <a:ext cx="2133600" cy="365125"/>
          </a:xfrm>
        </p:spPr>
        <p:txBody>
          <a:bodyPr/>
          <a:lstStyle/>
          <a:p>
            <a:fld id="{6A57FC63-3081-46B3-A87D-15475AAF8BE1}" type="datetime1">
              <a:rPr lang="en-US" smtClean="0"/>
              <a:pPr/>
              <a:t>4/16/2022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67A042-E02F-4D13-9079-28240E5E6B4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C84022D-3C67-4340-837E-C396AE8293BB}" type="datetime1">
              <a:rPr lang="en-US" smtClean="0"/>
              <a:pPr/>
              <a:t>4/16/2022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67A042-E02F-4D13-9079-28240E5E6B4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8798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01687" y="1441509"/>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E7054F-A13A-4F7C-BAAF-8223CF72B944}" type="datetime1">
              <a:rPr lang="en-US" smtClean="0"/>
              <a:pPr/>
              <a:t>4/16/2022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67A042-E02F-4D13-9079-28240E5E6B4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C32903-9AB4-4045-9724-DB34B7466144}" type="datetime1">
              <a:rPr lang="en-US" smtClean="0"/>
              <a:pPr/>
              <a:t>4/16/2022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67A042-E02F-4D13-9079-28240E5E6B4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235009"/>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88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04850" y="6459404"/>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872B61-C3C2-421A-B1BF-D2CDD7720527}" type="datetime1">
              <a:rPr lang="en-US" smtClean="0"/>
              <a:pPr/>
              <a:t>4/16/2022</a:t>
            </a:fld>
            <a:endParaRPr lang="en-US"/>
          </a:p>
        </p:txBody>
      </p:sp>
      <p:sp>
        <p:nvSpPr>
          <p:cNvPr id="5" name="Footer Placeholder 4"/>
          <p:cNvSpPr>
            <a:spLocks noGrp="1"/>
          </p:cNvSpPr>
          <p:nvPr>
            <p:ph type="ftr" sz="quarter" idx="3"/>
          </p:nvPr>
        </p:nvSpPr>
        <p:spPr>
          <a:xfrm>
            <a:off x="3371850" y="6459404"/>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800850" y="6459404"/>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67A042-E02F-4D13-9079-28240E5E6B49}" type="slidenum">
              <a:rPr lang="en-US" smtClean="0"/>
              <a:pPr/>
              <a:t>‹#›</a:t>
            </a:fld>
            <a:endParaRPr lang="en-US"/>
          </a:p>
        </p:txBody>
      </p:sp>
      <p:sp>
        <p:nvSpPr>
          <p:cNvPr id="7" name="Rectangle 6"/>
          <p:cNvSpPr/>
          <p:nvPr userDrawn="1"/>
        </p:nvSpPr>
        <p:spPr>
          <a:xfrm>
            <a:off x="0" y="6409"/>
            <a:ext cx="685800" cy="6858000"/>
          </a:xfrm>
          <a:prstGeom prst="rect">
            <a:avLst/>
          </a:prstGeom>
          <a:solidFill>
            <a:srgbClr val="A4C643"/>
          </a:solidFill>
          <a:ln>
            <a:solidFill>
              <a:srgbClr val="A4C6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2"/>
          <p:cNvPicPr>
            <a:picLocks noChangeAspect="1" noChangeArrowheads="1"/>
          </p:cNvPicPr>
          <p:nvPr userDrawn="1"/>
        </p:nvPicPr>
        <p:blipFill>
          <a:blip r:embed="rId13" cstate="print"/>
          <a:srcRect/>
          <a:stretch>
            <a:fillRect/>
          </a:stretch>
        </p:blipFill>
        <p:spPr bwMode="auto">
          <a:xfrm>
            <a:off x="0" y="6409"/>
            <a:ext cx="704850" cy="8001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685800" cy="6858000"/>
          </a:xfrm>
          <a:prstGeom prst="rect">
            <a:avLst/>
          </a:prstGeom>
          <a:solidFill>
            <a:srgbClr val="A4C643"/>
          </a:solidFill>
          <a:ln>
            <a:solidFill>
              <a:srgbClr val="A4C6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2"/>
          <p:cNvPicPr>
            <a:picLocks noChangeAspect="1" noChangeArrowheads="1"/>
          </p:cNvPicPr>
          <p:nvPr/>
        </p:nvPicPr>
        <p:blipFill>
          <a:blip r:embed="rId3" cstate="print"/>
          <a:srcRect/>
          <a:stretch>
            <a:fillRect/>
          </a:stretch>
        </p:blipFill>
        <p:spPr bwMode="auto">
          <a:xfrm>
            <a:off x="0" y="0"/>
            <a:ext cx="704850" cy="800100"/>
          </a:xfrm>
          <a:prstGeom prst="rect">
            <a:avLst/>
          </a:prstGeom>
          <a:noFill/>
          <a:ln w="9525">
            <a:noFill/>
            <a:miter lim="800000"/>
            <a:headEnd/>
            <a:tailEnd/>
          </a:ln>
        </p:spPr>
      </p:pic>
      <p:sp>
        <p:nvSpPr>
          <p:cNvPr id="9" name="TextBox 8"/>
          <p:cNvSpPr txBox="1"/>
          <p:nvPr/>
        </p:nvSpPr>
        <p:spPr>
          <a:xfrm>
            <a:off x="1143000" y="838200"/>
            <a:ext cx="7772400" cy="2646878"/>
          </a:xfrm>
          <a:prstGeom prst="rect">
            <a:avLst/>
          </a:prstGeom>
          <a:noFill/>
        </p:spPr>
        <p:txBody>
          <a:bodyPr wrap="square" rtlCol="0">
            <a:spAutoFit/>
          </a:bodyPr>
          <a:lstStyle/>
          <a:p>
            <a:r>
              <a:rPr lang="en-US" sz="4800" dirty="0">
                <a:solidFill>
                  <a:srgbClr val="0060A8"/>
                </a:solidFill>
                <a:latin typeface="Arial Rounded MT Bold" pitchFamily="34" charset="0"/>
              </a:rPr>
              <a:t>Lesson 12</a:t>
            </a:r>
          </a:p>
          <a:p>
            <a:endParaRPr lang="en-US" sz="4800" dirty="0">
              <a:solidFill>
                <a:srgbClr val="0060A8"/>
              </a:solidFill>
              <a:latin typeface="Arial Rounded MT Bold" pitchFamily="34" charset="0"/>
            </a:endParaRPr>
          </a:p>
          <a:p>
            <a:r>
              <a:rPr lang="en-US" sz="4800" dirty="0">
                <a:solidFill>
                  <a:srgbClr val="0060A8"/>
                </a:solidFill>
                <a:latin typeface="Arial Rounded MT Bold" pitchFamily="34" charset="0"/>
              </a:rPr>
              <a:t>Android: Animation</a:t>
            </a:r>
          </a:p>
          <a:p>
            <a:endParaRPr lang="en-US" sz="1100" dirty="0">
              <a:solidFill>
                <a:schemeClr val="bg1">
                  <a:lumMod val="50000"/>
                </a:schemeClr>
              </a:solidFill>
            </a:endParaRPr>
          </a:p>
          <a:p>
            <a:endParaRPr lang="en-US" sz="1100" dirty="0">
              <a:solidFill>
                <a:schemeClr val="bg1">
                  <a:lumMod val="5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5875" y="0"/>
            <a:ext cx="9159875" cy="914400"/>
          </a:xfrm>
        </p:spPr>
        <p:txBody>
          <a:bodyPr>
            <a:normAutofit fontScale="90000"/>
          </a:bodyPr>
          <a:lstStyle/>
          <a:p>
            <a:br>
              <a:rPr lang="en-US" altLang="en-US" sz="3600"/>
            </a:br>
            <a:r>
              <a:rPr lang="en-US" altLang="en-US" sz="3600"/>
              <a:t>Android Animation </a:t>
            </a:r>
            <a:br>
              <a:rPr lang="en-US" altLang="en-US" sz="4000"/>
            </a:br>
            <a:endParaRPr lang="en-US" altLang="en-US" b="1"/>
          </a:p>
        </p:txBody>
      </p:sp>
      <p:pic>
        <p:nvPicPr>
          <p:cNvPr id="2" name="Content Placeholder 1"/>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914400" y="1295400"/>
            <a:ext cx="8007350" cy="3360462"/>
          </a:xfrm>
        </p:spPr>
      </p:pic>
      <p:sp>
        <p:nvSpPr>
          <p:cNvPr id="3" name="Rectangle 2"/>
          <p:cNvSpPr>
            <a:spLocks noChangeArrowheads="1"/>
          </p:cNvSpPr>
          <p:nvPr/>
        </p:nvSpPr>
        <p:spPr bwMode="auto">
          <a:xfrm>
            <a:off x="914400" y="5257800"/>
            <a:ext cx="75438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dirty="0">
                <a:latin typeface="WarnockPro-Light"/>
              </a:rPr>
              <a:t>The four Tween animation effects in Table 10-1 can be coded in an XML file and individually configured or nested together to animate an object in any possible direction or size.</a:t>
            </a:r>
            <a:endParaRPr lang="en-MY" dirty="0"/>
          </a:p>
        </p:txBody>
      </p:sp>
    </p:spTree>
    <p:extLst>
      <p:ext uri="{BB962C8B-B14F-4D97-AF65-F5344CB8AC3E}">
        <p14:creationId xmlns:p14="http://schemas.microsoft.com/office/powerpoint/2010/main" val="14218854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1" presetClass="entr" presetSubtype="1"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heel(1)">
                                      <p:cBhvr>
                                        <p:cTn id="13"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5875" y="0"/>
            <a:ext cx="9159875" cy="914400"/>
          </a:xfrm>
        </p:spPr>
        <p:txBody>
          <a:bodyPr>
            <a:normAutofit fontScale="90000"/>
          </a:bodyPr>
          <a:lstStyle/>
          <a:p>
            <a:br>
              <a:rPr lang="en-US" altLang="en-US" sz="3600"/>
            </a:br>
            <a:r>
              <a:rPr lang="en-US" altLang="en-US" sz="3600"/>
              <a:t>Android Animation </a:t>
            </a:r>
            <a:br>
              <a:rPr lang="en-US" altLang="en-US" sz="4000"/>
            </a:br>
            <a:endParaRPr lang="en-US" altLang="en-US" b="1"/>
          </a:p>
        </p:txBody>
      </p:sp>
      <p:sp>
        <p:nvSpPr>
          <p:cNvPr id="25603" name="Content Placeholder 1"/>
          <p:cNvSpPr>
            <a:spLocks noGrp="1"/>
          </p:cNvSpPr>
          <p:nvPr>
            <p:ph idx="1"/>
          </p:nvPr>
        </p:nvSpPr>
        <p:spPr>
          <a:xfrm>
            <a:off x="449263" y="1295400"/>
            <a:ext cx="8229600" cy="4830763"/>
          </a:xfrm>
        </p:spPr>
        <p:txBody>
          <a:bodyPr/>
          <a:lstStyle/>
          <a:p>
            <a:r>
              <a:rPr lang="en-US" sz="2400" b="1">
                <a:latin typeface="Arial" panose="020B0604020202020204" pitchFamily="34" charset="0"/>
              </a:rPr>
              <a:t>Tween</a:t>
            </a:r>
            <a:r>
              <a:rPr lang="en-US" sz="2400">
                <a:latin typeface="Arial" panose="020B0604020202020204" pitchFamily="34" charset="0"/>
              </a:rPr>
              <a:t> Animation takes some parameters such as start value, end value, size, time duration, rotation angle etc., and perform the required animation on that object. </a:t>
            </a:r>
          </a:p>
          <a:p>
            <a:r>
              <a:rPr lang="en-US" sz="2400">
                <a:latin typeface="Arial" panose="020B0604020202020204" pitchFamily="34" charset="0"/>
              </a:rPr>
              <a:t>It can be applied to any type of object. So in order to use this, android has provided us a class called </a:t>
            </a:r>
            <a:r>
              <a:rPr lang="en-US" sz="2400" b="1">
                <a:latin typeface="Arial" panose="020B0604020202020204" pitchFamily="34" charset="0"/>
              </a:rPr>
              <a:t>Animation</a:t>
            </a:r>
            <a:r>
              <a:rPr lang="en-US" sz="2400">
                <a:latin typeface="Arial" panose="020B0604020202020204" pitchFamily="34" charset="0"/>
              </a:rPr>
              <a:t>.</a:t>
            </a:r>
            <a:endParaRPr lang="en-MY" sz="2400">
              <a:latin typeface="Arial" panose="020B0604020202020204" pitchFamily="34" charset="0"/>
            </a:endParaRPr>
          </a:p>
        </p:txBody>
      </p:sp>
    </p:spTree>
    <p:extLst>
      <p:ext uri="{BB962C8B-B14F-4D97-AF65-F5344CB8AC3E}">
        <p14:creationId xmlns:p14="http://schemas.microsoft.com/office/powerpoint/2010/main" val="221790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5875" y="0"/>
            <a:ext cx="9159875" cy="914400"/>
          </a:xfrm>
        </p:spPr>
        <p:txBody>
          <a:bodyPr>
            <a:normAutofit fontScale="90000"/>
          </a:bodyPr>
          <a:lstStyle/>
          <a:p>
            <a:br>
              <a:rPr lang="en-US" altLang="en-US" sz="3600"/>
            </a:br>
            <a:r>
              <a:rPr lang="en-US" altLang="en-US" sz="3600"/>
              <a:t>Android Animation </a:t>
            </a:r>
            <a:br>
              <a:rPr lang="en-US" altLang="en-US" sz="4000"/>
            </a:br>
            <a:endParaRPr lang="en-US" altLang="en-US" b="1"/>
          </a:p>
        </p:txBody>
      </p:sp>
      <p:sp>
        <p:nvSpPr>
          <p:cNvPr id="23555" name="Content Placeholder 1"/>
          <p:cNvSpPr>
            <a:spLocks noGrp="1"/>
          </p:cNvSpPr>
          <p:nvPr>
            <p:ph idx="1"/>
          </p:nvPr>
        </p:nvSpPr>
        <p:spPr>
          <a:xfrm>
            <a:off x="449263" y="1295400"/>
            <a:ext cx="8229600" cy="4830763"/>
          </a:xfrm>
        </p:spPr>
        <p:txBody>
          <a:bodyPr/>
          <a:lstStyle/>
          <a:p>
            <a:r>
              <a:rPr lang="en-US" sz="2400">
                <a:latin typeface="Arial" panose="020B0604020202020204" pitchFamily="34" charset="0"/>
              </a:rPr>
              <a:t>In order to perform animation in android, we are going to call a static function </a:t>
            </a:r>
            <a:r>
              <a:rPr lang="en-US" sz="2400" b="1">
                <a:latin typeface="Arial" panose="020B0604020202020204" pitchFamily="34" charset="0"/>
              </a:rPr>
              <a:t>loadAnimation</a:t>
            </a:r>
            <a:r>
              <a:rPr lang="en-US" sz="2400">
                <a:latin typeface="Arial" panose="020B0604020202020204" pitchFamily="34" charset="0"/>
              </a:rPr>
              <a:t>() of the class </a:t>
            </a:r>
            <a:r>
              <a:rPr lang="en-US" sz="2400" b="1">
                <a:latin typeface="Arial" panose="020B0604020202020204" pitchFamily="34" charset="0"/>
              </a:rPr>
              <a:t>AnimationUtils</a:t>
            </a:r>
            <a:r>
              <a:rPr lang="en-US" sz="2400">
                <a:latin typeface="Arial" panose="020B0604020202020204" pitchFamily="34" charset="0"/>
              </a:rPr>
              <a:t>. We are going to receive the result in an instance of Animation Object. </a:t>
            </a:r>
          </a:p>
          <a:p>
            <a:r>
              <a:rPr lang="en-US" sz="2400">
                <a:latin typeface="Arial" panose="020B0604020202020204" pitchFamily="34" charset="0"/>
              </a:rPr>
              <a:t>Its syntax is as follows:</a:t>
            </a:r>
            <a:endParaRPr lang="en-MY" sz="2400">
              <a:latin typeface="Arial" panose="020B0604020202020204"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8350" y="3678238"/>
            <a:ext cx="8353425"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26661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55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21"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arn(inVertical)">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5875" y="0"/>
            <a:ext cx="9159875" cy="914400"/>
          </a:xfrm>
        </p:spPr>
        <p:txBody>
          <a:bodyPr>
            <a:normAutofit fontScale="90000"/>
          </a:bodyPr>
          <a:lstStyle/>
          <a:p>
            <a:br>
              <a:rPr lang="en-US" altLang="en-US" sz="3600"/>
            </a:br>
            <a:r>
              <a:rPr lang="en-US" altLang="en-US" sz="3600"/>
              <a:t>Android Animation </a:t>
            </a:r>
            <a:br>
              <a:rPr lang="en-US" altLang="en-US" sz="4000"/>
            </a:br>
            <a:endParaRPr lang="en-US" altLang="en-US" b="1"/>
          </a:p>
        </p:txBody>
      </p:sp>
      <p:sp>
        <p:nvSpPr>
          <p:cNvPr id="23555" name="Content Placeholder 1"/>
          <p:cNvSpPr>
            <a:spLocks noGrp="1"/>
          </p:cNvSpPr>
          <p:nvPr>
            <p:ph idx="1"/>
          </p:nvPr>
        </p:nvSpPr>
        <p:spPr>
          <a:xfrm>
            <a:off x="449263" y="1295400"/>
            <a:ext cx="8229600" cy="4830763"/>
          </a:xfrm>
        </p:spPr>
        <p:txBody>
          <a:bodyPr/>
          <a:lstStyle/>
          <a:p>
            <a:r>
              <a:rPr lang="en-US" sz="2400">
                <a:latin typeface="Arial" panose="020B0604020202020204" pitchFamily="34" charset="0"/>
              </a:rPr>
              <a:t>This animation class has many useful functions which are listed below:</a:t>
            </a:r>
            <a:endParaRPr lang="en-MY" sz="2400">
              <a:latin typeface="Arial" panose="020B0604020202020204" pitchFamily="34" charset="0"/>
            </a:endParaRPr>
          </a:p>
        </p:txBody>
      </p:sp>
      <p:graphicFrame>
        <p:nvGraphicFramePr>
          <p:cNvPr id="2" name="Table 1"/>
          <p:cNvGraphicFramePr>
            <a:graphicFrameLocks noGrp="1"/>
          </p:cNvGraphicFramePr>
          <p:nvPr/>
        </p:nvGraphicFramePr>
        <p:xfrm>
          <a:off x="1371600" y="2362200"/>
          <a:ext cx="6934200" cy="3571876"/>
        </p:xfrm>
        <a:graphic>
          <a:graphicData uri="http://schemas.openxmlformats.org/drawingml/2006/table">
            <a:tbl>
              <a:tblPr firstRow="1" bandRow="1">
                <a:tableStyleId>{5940675A-B579-460E-94D1-54222C63F5DA}</a:tableStyleId>
              </a:tblPr>
              <a:tblGrid>
                <a:gridCol w="762000">
                  <a:extLst>
                    <a:ext uri="{9D8B030D-6E8A-4147-A177-3AD203B41FA5}">
                      <a16:colId xmlns:a16="http://schemas.microsoft.com/office/drawing/2014/main" val="20000"/>
                    </a:ext>
                  </a:extLst>
                </a:gridCol>
                <a:gridCol w="6172200">
                  <a:extLst>
                    <a:ext uri="{9D8B030D-6E8A-4147-A177-3AD203B41FA5}">
                      <a16:colId xmlns:a16="http://schemas.microsoft.com/office/drawing/2014/main" val="20001"/>
                    </a:ext>
                  </a:extLst>
                </a:gridCol>
              </a:tblGrid>
              <a:tr h="370906">
                <a:tc>
                  <a:txBody>
                    <a:bodyPr/>
                    <a:lstStyle/>
                    <a:p>
                      <a:r>
                        <a:rPr lang="en-MY" sz="1800" dirty="0"/>
                        <a:t>No</a:t>
                      </a:r>
                    </a:p>
                  </a:txBody>
                  <a:tcPr marT="45728" marB="45728"/>
                </a:tc>
                <a:tc>
                  <a:txBody>
                    <a:bodyPr/>
                    <a:lstStyle/>
                    <a:p>
                      <a:r>
                        <a:rPr lang="en-MY" sz="1800" dirty="0"/>
                        <a:t>Method &amp; Description</a:t>
                      </a:r>
                    </a:p>
                  </a:txBody>
                  <a:tcPr marT="45728" marB="45728"/>
                </a:tc>
                <a:extLst>
                  <a:ext uri="{0D108BD9-81ED-4DB2-BD59-A6C34878D82A}">
                    <a16:rowId xmlns:a16="http://schemas.microsoft.com/office/drawing/2014/main" val="10000"/>
                  </a:ext>
                </a:extLst>
              </a:tr>
              <a:tr h="640194">
                <a:tc>
                  <a:txBody>
                    <a:bodyPr/>
                    <a:lstStyle/>
                    <a:p>
                      <a:r>
                        <a:rPr lang="en-MY" sz="1800" dirty="0"/>
                        <a:t>1</a:t>
                      </a:r>
                    </a:p>
                  </a:txBody>
                  <a:tcPr marT="45728" marB="45728"/>
                </a:tc>
                <a:tc>
                  <a:txBody>
                    <a:bodyPr/>
                    <a:lstStyle/>
                    <a:p>
                      <a:r>
                        <a:rPr lang="en-MY" sz="1800" b="1" i="0" u="none" strike="noStrike" kern="1200" baseline="0" dirty="0">
                          <a:solidFill>
                            <a:schemeClr val="tx1"/>
                          </a:solidFill>
                          <a:latin typeface="+mn-lt"/>
                          <a:ea typeface="+mn-ea"/>
                          <a:cs typeface="+mn-cs"/>
                        </a:rPr>
                        <a:t>start()</a:t>
                      </a:r>
                    </a:p>
                    <a:p>
                      <a:r>
                        <a:rPr lang="en-US" sz="1800" b="0" i="0" u="none" strike="noStrike" kern="1200" baseline="0" dirty="0">
                          <a:solidFill>
                            <a:schemeClr val="tx1"/>
                          </a:solidFill>
                          <a:latin typeface="+mn-lt"/>
                          <a:ea typeface="+mn-ea"/>
                          <a:cs typeface="+mn-cs"/>
                        </a:rPr>
                        <a:t>This method starts the animation.</a:t>
                      </a:r>
                      <a:endParaRPr lang="en-MY" sz="1800" dirty="0"/>
                    </a:p>
                  </a:txBody>
                  <a:tcPr marT="45728" marB="45728"/>
                </a:tc>
                <a:extLst>
                  <a:ext uri="{0D108BD9-81ED-4DB2-BD59-A6C34878D82A}">
                    <a16:rowId xmlns:a16="http://schemas.microsoft.com/office/drawing/2014/main" val="10001"/>
                  </a:ext>
                </a:extLst>
              </a:tr>
              <a:tr h="640194">
                <a:tc>
                  <a:txBody>
                    <a:bodyPr/>
                    <a:lstStyle/>
                    <a:p>
                      <a:r>
                        <a:rPr lang="en-MY" sz="1800" dirty="0"/>
                        <a:t>2</a:t>
                      </a:r>
                    </a:p>
                  </a:txBody>
                  <a:tcPr marT="45728" marB="45728"/>
                </a:tc>
                <a:tc>
                  <a:txBody>
                    <a:bodyPr/>
                    <a:lstStyle/>
                    <a:p>
                      <a:r>
                        <a:rPr lang="en-MY" sz="1800" b="1" i="0" u="none" strike="noStrike" kern="1200" baseline="0" dirty="0" err="1">
                          <a:solidFill>
                            <a:schemeClr val="tx1"/>
                          </a:solidFill>
                          <a:latin typeface="+mn-lt"/>
                          <a:ea typeface="+mn-ea"/>
                          <a:cs typeface="+mn-cs"/>
                        </a:rPr>
                        <a:t>setDuration</a:t>
                      </a:r>
                      <a:r>
                        <a:rPr lang="en-MY" sz="1800" b="1" i="0" u="none" strike="noStrike" kern="1200" baseline="0" dirty="0">
                          <a:solidFill>
                            <a:schemeClr val="tx1"/>
                          </a:solidFill>
                          <a:latin typeface="+mn-lt"/>
                          <a:ea typeface="+mn-ea"/>
                          <a:cs typeface="+mn-cs"/>
                        </a:rPr>
                        <a:t>(long duration)</a:t>
                      </a:r>
                    </a:p>
                    <a:p>
                      <a:r>
                        <a:rPr lang="en-US" sz="1800" b="0" i="0" u="none" strike="noStrike" kern="1200" baseline="0" dirty="0">
                          <a:solidFill>
                            <a:schemeClr val="tx1"/>
                          </a:solidFill>
                          <a:latin typeface="+mn-lt"/>
                          <a:ea typeface="+mn-ea"/>
                          <a:cs typeface="+mn-cs"/>
                        </a:rPr>
                        <a:t>This method sets the duration of an animation.</a:t>
                      </a:r>
                      <a:endParaRPr lang="en-MY" sz="1800" dirty="0"/>
                    </a:p>
                  </a:txBody>
                  <a:tcPr marT="45728" marB="45728"/>
                </a:tc>
                <a:extLst>
                  <a:ext uri="{0D108BD9-81ED-4DB2-BD59-A6C34878D82A}">
                    <a16:rowId xmlns:a16="http://schemas.microsoft.com/office/drawing/2014/main" val="10002"/>
                  </a:ext>
                </a:extLst>
              </a:tr>
              <a:tr h="640194">
                <a:tc>
                  <a:txBody>
                    <a:bodyPr/>
                    <a:lstStyle/>
                    <a:p>
                      <a:r>
                        <a:rPr lang="en-MY" sz="1800" dirty="0"/>
                        <a:t>3</a:t>
                      </a:r>
                    </a:p>
                  </a:txBody>
                  <a:tcPr marT="45728" marB="45728"/>
                </a:tc>
                <a:tc>
                  <a:txBody>
                    <a:bodyPr/>
                    <a:lstStyle/>
                    <a:p>
                      <a:r>
                        <a:rPr lang="en-MY" sz="1800" b="1" i="0" u="none" strike="noStrike" kern="1200" baseline="0" dirty="0" err="1">
                          <a:solidFill>
                            <a:schemeClr val="tx1"/>
                          </a:solidFill>
                          <a:latin typeface="+mn-lt"/>
                          <a:ea typeface="+mn-ea"/>
                          <a:cs typeface="+mn-cs"/>
                        </a:rPr>
                        <a:t>getDuration</a:t>
                      </a:r>
                      <a:r>
                        <a:rPr lang="en-MY" sz="1800" b="1" i="0" u="none" strike="noStrike" kern="1200" baseline="0" dirty="0">
                          <a:solidFill>
                            <a:schemeClr val="tx1"/>
                          </a:solidFill>
                          <a:latin typeface="+mn-lt"/>
                          <a:ea typeface="+mn-ea"/>
                          <a:cs typeface="+mn-cs"/>
                        </a:rPr>
                        <a:t>()</a:t>
                      </a:r>
                    </a:p>
                    <a:p>
                      <a:r>
                        <a:rPr lang="en-US" sz="1800" b="0" i="0" u="none" strike="noStrike" kern="1200" baseline="0" dirty="0">
                          <a:solidFill>
                            <a:schemeClr val="tx1"/>
                          </a:solidFill>
                          <a:latin typeface="+mn-lt"/>
                          <a:ea typeface="+mn-ea"/>
                          <a:cs typeface="+mn-cs"/>
                        </a:rPr>
                        <a:t>This method gets the duration which is set by above method.</a:t>
                      </a:r>
                      <a:endParaRPr lang="en-MY" sz="1800" dirty="0"/>
                    </a:p>
                  </a:txBody>
                  <a:tcPr marT="45728" marB="45728"/>
                </a:tc>
                <a:extLst>
                  <a:ext uri="{0D108BD9-81ED-4DB2-BD59-A6C34878D82A}">
                    <a16:rowId xmlns:a16="http://schemas.microsoft.com/office/drawing/2014/main" val="10003"/>
                  </a:ext>
                </a:extLst>
              </a:tr>
              <a:tr h="640194">
                <a:tc>
                  <a:txBody>
                    <a:bodyPr/>
                    <a:lstStyle/>
                    <a:p>
                      <a:r>
                        <a:rPr lang="en-MY" sz="1800" dirty="0"/>
                        <a:t>4</a:t>
                      </a:r>
                    </a:p>
                  </a:txBody>
                  <a:tcPr marT="45728" marB="45728"/>
                </a:tc>
                <a:tc>
                  <a:txBody>
                    <a:bodyPr/>
                    <a:lstStyle/>
                    <a:p>
                      <a:r>
                        <a:rPr lang="en-MY" sz="1800" b="1" i="0" u="none" strike="noStrike" kern="1200" baseline="0" dirty="0">
                          <a:solidFill>
                            <a:schemeClr val="tx1"/>
                          </a:solidFill>
                          <a:latin typeface="+mn-lt"/>
                          <a:ea typeface="+mn-ea"/>
                          <a:cs typeface="+mn-cs"/>
                        </a:rPr>
                        <a:t>end()</a:t>
                      </a:r>
                    </a:p>
                    <a:p>
                      <a:r>
                        <a:rPr lang="en-US" sz="1800" b="0" i="0" u="none" strike="noStrike" kern="1200" baseline="0" dirty="0">
                          <a:solidFill>
                            <a:schemeClr val="tx1"/>
                          </a:solidFill>
                          <a:latin typeface="+mn-lt"/>
                          <a:ea typeface="+mn-ea"/>
                          <a:cs typeface="+mn-cs"/>
                        </a:rPr>
                        <a:t>This method ends the animation.</a:t>
                      </a:r>
                      <a:endParaRPr lang="en-MY" sz="1800" dirty="0"/>
                    </a:p>
                  </a:txBody>
                  <a:tcPr marT="45728" marB="45728"/>
                </a:tc>
                <a:extLst>
                  <a:ext uri="{0D108BD9-81ED-4DB2-BD59-A6C34878D82A}">
                    <a16:rowId xmlns:a16="http://schemas.microsoft.com/office/drawing/2014/main" val="10004"/>
                  </a:ext>
                </a:extLst>
              </a:tr>
              <a:tr h="640194">
                <a:tc>
                  <a:txBody>
                    <a:bodyPr/>
                    <a:lstStyle/>
                    <a:p>
                      <a:r>
                        <a:rPr lang="en-MY" sz="1800" dirty="0"/>
                        <a:t>5</a:t>
                      </a:r>
                    </a:p>
                  </a:txBody>
                  <a:tcPr marT="45728" marB="45728"/>
                </a:tc>
                <a:tc>
                  <a:txBody>
                    <a:bodyPr/>
                    <a:lstStyle/>
                    <a:p>
                      <a:r>
                        <a:rPr lang="en-MY" sz="1800" b="1" i="0" u="none" strike="noStrike" kern="1200" baseline="0" dirty="0">
                          <a:solidFill>
                            <a:schemeClr val="tx1"/>
                          </a:solidFill>
                          <a:latin typeface="+mn-lt"/>
                          <a:ea typeface="+mn-ea"/>
                          <a:cs typeface="+mn-cs"/>
                        </a:rPr>
                        <a:t>cancel()</a:t>
                      </a:r>
                    </a:p>
                    <a:p>
                      <a:r>
                        <a:rPr lang="en-US" sz="1800" b="0" i="0" u="none" strike="noStrike" kern="1200" baseline="0" dirty="0">
                          <a:solidFill>
                            <a:schemeClr val="tx1"/>
                          </a:solidFill>
                          <a:latin typeface="+mn-lt"/>
                          <a:ea typeface="+mn-ea"/>
                          <a:cs typeface="+mn-cs"/>
                        </a:rPr>
                        <a:t>This method cancels the animation.</a:t>
                      </a:r>
                      <a:endParaRPr lang="en-MY" sz="1800" dirty="0"/>
                    </a:p>
                  </a:txBody>
                  <a:tcPr marT="45728" marB="45728"/>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9517080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6" presetClass="entr" presetSubtype="16"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circle(in)">
                                      <p:cBhvr>
                                        <p:cTn id="11"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5875" y="0"/>
            <a:ext cx="9159875" cy="914400"/>
          </a:xfrm>
        </p:spPr>
        <p:txBody>
          <a:bodyPr>
            <a:normAutofit fontScale="90000"/>
          </a:bodyPr>
          <a:lstStyle/>
          <a:p>
            <a:br>
              <a:rPr lang="en-US" altLang="en-US" sz="3600"/>
            </a:br>
            <a:r>
              <a:rPr lang="en-US" altLang="en-US" sz="3600"/>
              <a:t>Android Animation </a:t>
            </a:r>
            <a:br>
              <a:rPr lang="en-US" altLang="en-US" sz="4000"/>
            </a:br>
            <a:endParaRPr lang="en-US" altLang="en-US" b="1"/>
          </a:p>
        </p:txBody>
      </p:sp>
      <p:sp>
        <p:nvSpPr>
          <p:cNvPr id="23555" name="Content Placeholder 1"/>
          <p:cNvSpPr>
            <a:spLocks noGrp="1"/>
          </p:cNvSpPr>
          <p:nvPr>
            <p:ph idx="1"/>
          </p:nvPr>
        </p:nvSpPr>
        <p:spPr>
          <a:xfrm>
            <a:off x="449263" y="1295400"/>
            <a:ext cx="8229600" cy="4830763"/>
          </a:xfrm>
        </p:spPr>
        <p:txBody>
          <a:bodyPr/>
          <a:lstStyle/>
          <a:p>
            <a:r>
              <a:rPr lang="en-US" sz="2400">
                <a:latin typeface="Arial" panose="020B0604020202020204" pitchFamily="34" charset="0"/>
              </a:rPr>
              <a:t>In order to apply this animation to an object, we will just call the </a:t>
            </a:r>
            <a:r>
              <a:rPr lang="en-US" sz="2400" b="1">
                <a:latin typeface="Arial" panose="020B0604020202020204" pitchFamily="34" charset="0"/>
              </a:rPr>
              <a:t>startAnimation</a:t>
            </a:r>
            <a:r>
              <a:rPr lang="en-US" sz="2400">
                <a:latin typeface="Arial" panose="020B0604020202020204" pitchFamily="34" charset="0"/>
              </a:rPr>
              <a:t>() method of the object. Its syntax is:</a:t>
            </a:r>
            <a:endParaRPr lang="en-MY" sz="2400">
              <a:latin typeface="Arial" panose="020B0604020202020204"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048000"/>
            <a:ext cx="8097819" cy="929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675629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4" presetClass="entr" presetSubtype="1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randombar(horizontal)">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5875" y="0"/>
            <a:ext cx="9159875" cy="914400"/>
          </a:xfrm>
        </p:spPr>
        <p:txBody>
          <a:bodyPr>
            <a:normAutofit fontScale="90000"/>
          </a:bodyPr>
          <a:lstStyle/>
          <a:p>
            <a:br>
              <a:rPr lang="en-US" altLang="en-US" sz="3600"/>
            </a:br>
            <a:r>
              <a:rPr lang="en-US" altLang="en-US" sz="3600"/>
              <a:t>Android Animation </a:t>
            </a:r>
            <a:br>
              <a:rPr lang="en-US" altLang="en-US" sz="4000"/>
            </a:br>
            <a:endParaRPr lang="en-US" altLang="en-US" b="1"/>
          </a:p>
        </p:txBody>
      </p:sp>
      <p:sp>
        <p:nvSpPr>
          <p:cNvPr id="23555" name="Content Placeholder 1"/>
          <p:cNvSpPr>
            <a:spLocks noGrp="1"/>
          </p:cNvSpPr>
          <p:nvPr>
            <p:ph idx="1"/>
          </p:nvPr>
        </p:nvSpPr>
        <p:spPr>
          <a:xfrm>
            <a:off x="449263" y="1295400"/>
            <a:ext cx="8229600" cy="4830763"/>
          </a:xfrm>
        </p:spPr>
        <p:txBody>
          <a:bodyPr/>
          <a:lstStyle/>
          <a:p>
            <a:r>
              <a:rPr lang="en-US" sz="2400" dirty="0">
                <a:latin typeface="Arial" panose="020B0604020202020204" pitchFamily="34" charset="0"/>
              </a:rPr>
              <a:t>In order to perform a rotation in animation, create an XML file under </a:t>
            </a:r>
            <a:r>
              <a:rPr lang="en-US" sz="2400" b="1" dirty="0" err="1">
                <a:latin typeface="Arial" panose="020B0604020202020204" pitchFamily="34" charset="0"/>
              </a:rPr>
              <a:t>anim</a:t>
            </a:r>
            <a:r>
              <a:rPr lang="en-US" sz="2400" dirty="0">
                <a:latin typeface="Arial" panose="020B0604020202020204" pitchFamily="34" charset="0"/>
              </a:rPr>
              <a:t> folder under </a:t>
            </a:r>
            <a:r>
              <a:rPr lang="en-US" sz="2400" b="1" dirty="0">
                <a:latin typeface="Arial" panose="020B0604020202020204" pitchFamily="34" charset="0"/>
              </a:rPr>
              <a:t>res</a:t>
            </a:r>
            <a:r>
              <a:rPr lang="en-US" sz="2400" dirty="0">
                <a:latin typeface="Arial" panose="020B0604020202020204" pitchFamily="34" charset="0"/>
              </a:rPr>
              <a:t> directory and put this code in the file.</a:t>
            </a:r>
            <a:endParaRPr lang="en-MY" sz="2400" dirty="0">
              <a:latin typeface="Arial" panose="020B0604020202020204"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819400"/>
            <a:ext cx="8120063" cy="337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75980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5875" y="0"/>
            <a:ext cx="9159875" cy="914400"/>
          </a:xfrm>
        </p:spPr>
        <p:txBody>
          <a:bodyPr>
            <a:normAutofit fontScale="90000"/>
          </a:bodyPr>
          <a:lstStyle/>
          <a:p>
            <a:br>
              <a:rPr lang="en-US" altLang="en-US" sz="3600"/>
            </a:br>
            <a:r>
              <a:rPr lang="en-US" altLang="en-US" sz="3600"/>
              <a:t>Android Animation </a:t>
            </a:r>
            <a:br>
              <a:rPr lang="en-US" altLang="en-US" sz="4000"/>
            </a:br>
            <a:endParaRPr lang="en-US" altLang="en-US" b="1"/>
          </a:p>
        </p:txBody>
      </p:sp>
      <p:sp>
        <p:nvSpPr>
          <p:cNvPr id="35843" name="Content Placeholder 1"/>
          <p:cNvSpPr>
            <a:spLocks noGrp="1"/>
          </p:cNvSpPr>
          <p:nvPr>
            <p:ph idx="1"/>
          </p:nvPr>
        </p:nvSpPr>
        <p:spPr>
          <a:xfrm>
            <a:off x="449263" y="1295400"/>
            <a:ext cx="8229600" cy="4830763"/>
          </a:xfrm>
        </p:spPr>
        <p:txBody>
          <a:bodyPr/>
          <a:lstStyle/>
          <a:p>
            <a:r>
              <a:rPr lang="en-US" sz="2400">
                <a:latin typeface="Arial" panose="020B0604020202020204" pitchFamily="34" charset="0"/>
              </a:rPr>
              <a:t>The </a:t>
            </a:r>
            <a:r>
              <a:rPr lang="en-US" sz="2400" b="1">
                <a:latin typeface="Arial" panose="020B0604020202020204" pitchFamily="34" charset="0"/>
              </a:rPr>
              <a:t>fromDegrees</a:t>
            </a:r>
            <a:r>
              <a:rPr lang="en-US" sz="2400">
                <a:latin typeface="Arial" panose="020B0604020202020204" pitchFamily="34" charset="0"/>
              </a:rPr>
              <a:t> and </a:t>
            </a:r>
            <a:r>
              <a:rPr lang="en-US" sz="2400" b="1">
                <a:latin typeface="Arial" panose="020B0604020202020204" pitchFamily="34" charset="0"/>
              </a:rPr>
              <a:t>toDegrees</a:t>
            </a:r>
            <a:r>
              <a:rPr lang="en-US" sz="2400">
                <a:latin typeface="Arial" panose="020B0604020202020204" pitchFamily="34" charset="0"/>
              </a:rPr>
              <a:t> rotate attributes spin the object from 0 to 359 degrees, which equals 360 degrees for a full circle. </a:t>
            </a:r>
          </a:p>
          <a:p>
            <a:r>
              <a:rPr lang="en-US" sz="2400">
                <a:latin typeface="Arial" panose="020B0604020202020204" pitchFamily="34" charset="0"/>
              </a:rPr>
              <a:t>Notice </a:t>
            </a:r>
            <a:r>
              <a:rPr lang="en-US" sz="2400" b="1">
                <a:latin typeface="Arial" panose="020B0604020202020204" pitchFamily="34" charset="0"/>
              </a:rPr>
              <a:t>pivotX</a:t>
            </a:r>
            <a:r>
              <a:rPr lang="en-US" sz="2400">
                <a:latin typeface="Arial" panose="020B0604020202020204" pitchFamily="34" charset="0"/>
              </a:rPr>
              <a:t> and </a:t>
            </a:r>
            <a:r>
              <a:rPr lang="en-US" sz="2400" b="1">
                <a:latin typeface="Arial" panose="020B0604020202020204" pitchFamily="34" charset="0"/>
              </a:rPr>
              <a:t>pivotY</a:t>
            </a:r>
            <a:r>
              <a:rPr lang="en-US" sz="2400">
                <a:latin typeface="Arial" panose="020B0604020202020204" pitchFamily="34" charset="0"/>
              </a:rPr>
              <a:t> are set to 50% in the code example, which determines that the pivot location is from the center of the object. </a:t>
            </a:r>
          </a:p>
          <a:p>
            <a:r>
              <a:rPr lang="en-US" sz="2400">
                <a:latin typeface="Arial" panose="020B0604020202020204" pitchFamily="34" charset="0"/>
              </a:rPr>
              <a:t>The </a:t>
            </a:r>
            <a:r>
              <a:rPr lang="en-US" sz="2400" b="1">
                <a:latin typeface="Arial" panose="020B0604020202020204" pitchFamily="34" charset="0"/>
              </a:rPr>
              <a:t>duration</a:t>
            </a:r>
            <a:r>
              <a:rPr lang="en-US" sz="2400">
                <a:latin typeface="Arial" panose="020B0604020202020204" pitchFamily="34" charset="0"/>
              </a:rPr>
              <a:t> for each rotation is set for 2,000 milliseconds. </a:t>
            </a:r>
          </a:p>
          <a:p>
            <a:r>
              <a:rPr lang="en-US" sz="2400">
                <a:latin typeface="Arial" panose="020B0604020202020204" pitchFamily="34" charset="0"/>
              </a:rPr>
              <a:t>The </a:t>
            </a:r>
            <a:r>
              <a:rPr lang="en-US" sz="2400" b="1">
                <a:latin typeface="Arial" panose="020B0604020202020204" pitchFamily="34" charset="0"/>
              </a:rPr>
              <a:t>repeatCount</a:t>
            </a:r>
            <a:r>
              <a:rPr lang="en-US" sz="2400">
                <a:latin typeface="Arial" panose="020B0604020202020204" pitchFamily="34" charset="0"/>
              </a:rPr>
              <a:t> represents how many times the object rotates after the initial rotation. You can set repeatCount to an integer or to “</a:t>
            </a:r>
            <a:r>
              <a:rPr lang="en-US" sz="2400" b="1" i="1">
                <a:latin typeface="Arial" panose="020B0604020202020204" pitchFamily="34" charset="0"/>
              </a:rPr>
              <a:t>infinite</a:t>
            </a:r>
            <a:r>
              <a:rPr lang="en-US" sz="2400">
                <a:latin typeface="Arial" panose="020B0604020202020204" pitchFamily="34" charset="0"/>
              </a:rPr>
              <a:t>” if you do not want the </a:t>
            </a:r>
            <a:r>
              <a:rPr lang="en-MY" sz="2400">
                <a:latin typeface="Arial" panose="020B0604020202020204" pitchFamily="34" charset="0"/>
              </a:rPr>
              <a:t>rotation to stop.</a:t>
            </a:r>
          </a:p>
        </p:txBody>
      </p:sp>
    </p:spTree>
    <p:extLst>
      <p:ext uri="{BB962C8B-B14F-4D97-AF65-F5344CB8AC3E}">
        <p14:creationId xmlns:p14="http://schemas.microsoft.com/office/powerpoint/2010/main" val="7677261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5875" y="0"/>
            <a:ext cx="9159875" cy="914400"/>
          </a:xfrm>
        </p:spPr>
        <p:txBody>
          <a:bodyPr>
            <a:normAutofit fontScale="90000"/>
          </a:bodyPr>
          <a:lstStyle/>
          <a:p>
            <a:br>
              <a:rPr lang="en-US" altLang="en-US" sz="3600"/>
            </a:br>
            <a:r>
              <a:rPr lang="en-US" altLang="en-US" sz="3600"/>
              <a:t>Android Animation </a:t>
            </a:r>
            <a:br>
              <a:rPr lang="en-US" altLang="en-US" sz="4000"/>
            </a:br>
            <a:endParaRPr lang="en-US" altLang="en-US" b="1"/>
          </a:p>
        </p:txBody>
      </p:sp>
      <p:pic>
        <p:nvPicPr>
          <p:cNvPr id="2" name="Content Placeholder 1"/>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950578" y="1828800"/>
            <a:ext cx="7904497" cy="2667000"/>
          </a:xfrm>
        </p:spPr>
      </p:pic>
    </p:spTree>
    <p:extLst>
      <p:ext uri="{BB962C8B-B14F-4D97-AF65-F5344CB8AC3E}">
        <p14:creationId xmlns:p14="http://schemas.microsoft.com/office/powerpoint/2010/main" val="24700861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5875" y="0"/>
            <a:ext cx="9159875" cy="914400"/>
          </a:xfrm>
        </p:spPr>
        <p:txBody>
          <a:bodyPr>
            <a:normAutofit fontScale="90000"/>
          </a:bodyPr>
          <a:lstStyle/>
          <a:p>
            <a:br>
              <a:rPr lang="en-US" altLang="en-US" sz="3600"/>
            </a:br>
            <a:r>
              <a:rPr lang="en-US" altLang="en-US" sz="3600"/>
              <a:t>Android Animation </a:t>
            </a:r>
            <a:br>
              <a:rPr lang="en-US" altLang="en-US" sz="4000"/>
            </a:br>
            <a:endParaRPr lang="en-US" altLang="en-US" b="1"/>
          </a:p>
        </p:txBody>
      </p:sp>
      <p:sp>
        <p:nvSpPr>
          <p:cNvPr id="23555" name="Content Placeholder 1"/>
          <p:cNvSpPr>
            <a:spLocks noGrp="1"/>
          </p:cNvSpPr>
          <p:nvPr>
            <p:ph idx="1"/>
          </p:nvPr>
        </p:nvSpPr>
        <p:spPr>
          <a:xfrm>
            <a:off x="449263" y="1295400"/>
            <a:ext cx="8229600" cy="4830763"/>
          </a:xfrm>
        </p:spPr>
        <p:txBody>
          <a:bodyPr/>
          <a:lstStyle/>
          <a:p>
            <a:r>
              <a:rPr lang="en-MY" sz="2400">
                <a:latin typeface="Arial" panose="020B0604020202020204" pitchFamily="34" charset="0"/>
              </a:rPr>
              <a:t>Other Animation property such as:</a:t>
            </a:r>
          </a:p>
          <a:p>
            <a:pPr lvl="1"/>
            <a:r>
              <a:rPr lang="en-MY" sz="2400" b="1">
                <a:latin typeface="Arial" panose="020B0604020202020204" pitchFamily="34" charset="0"/>
              </a:rPr>
              <a:t>Fading in and out </a:t>
            </a:r>
          </a:p>
          <a:p>
            <a:pPr lvl="1"/>
            <a:r>
              <a:rPr lang="en-MY" sz="2400" b="1">
                <a:latin typeface="Arial" panose="020B0604020202020204" pitchFamily="34" charset="0"/>
              </a:rPr>
              <a:t>Movement </a:t>
            </a:r>
          </a:p>
          <a:p>
            <a:pPr lvl="1"/>
            <a:r>
              <a:rPr lang="en-MY" sz="2400" b="1">
                <a:latin typeface="Arial" panose="020B0604020202020204" pitchFamily="34" charset="0"/>
              </a:rPr>
              <a:t>Scaling or stretching </a:t>
            </a:r>
            <a:endParaRPr lang="en-MY" sz="2400">
              <a:latin typeface="Arial" panose="020B0604020202020204" pitchFamily="34" charset="0"/>
            </a:endParaRPr>
          </a:p>
        </p:txBody>
      </p:sp>
    </p:spTree>
    <p:extLst>
      <p:ext uri="{BB962C8B-B14F-4D97-AF65-F5344CB8AC3E}">
        <p14:creationId xmlns:p14="http://schemas.microsoft.com/office/powerpoint/2010/main" val="8777304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55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55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55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5875" y="0"/>
            <a:ext cx="9159875" cy="914400"/>
          </a:xfrm>
        </p:spPr>
        <p:txBody>
          <a:bodyPr>
            <a:normAutofit fontScale="90000"/>
          </a:bodyPr>
          <a:lstStyle/>
          <a:p>
            <a:br>
              <a:rPr lang="en-US" altLang="en-US" sz="3600"/>
            </a:br>
            <a:r>
              <a:rPr lang="en-US" altLang="en-US" sz="3600"/>
              <a:t>Android Animation </a:t>
            </a:r>
            <a:br>
              <a:rPr lang="en-US" altLang="en-US" sz="4000"/>
            </a:br>
            <a:endParaRPr lang="en-US" altLang="en-US" b="1"/>
          </a:p>
        </p:txBody>
      </p:sp>
      <p:sp>
        <p:nvSpPr>
          <p:cNvPr id="23555" name="Content Placeholder 1"/>
          <p:cNvSpPr>
            <a:spLocks noGrp="1"/>
          </p:cNvSpPr>
          <p:nvPr>
            <p:ph idx="1"/>
          </p:nvPr>
        </p:nvSpPr>
        <p:spPr>
          <a:xfrm>
            <a:off x="449263" y="1295400"/>
            <a:ext cx="8229600" cy="4830763"/>
          </a:xfrm>
        </p:spPr>
        <p:txBody>
          <a:bodyPr/>
          <a:lstStyle/>
          <a:p>
            <a:r>
              <a:rPr lang="en-MY" sz="2400" b="1">
                <a:latin typeface="Arial" panose="020B0604020202020204" pitchFamily="34" charset="0"/>
              </a:rPr>
              <a:t>Fading in and out </a:t>
            </a:r>
          </a:p>
          <a:p>
            <a:pPr lvl="1"/>
            <a:r>
              <a:rPr lang="en-US" sz="2400">
                <a:latin typeface="Arial" panose="020B0604020202020204" pitchFamily="34" charset="0"/>
              </a:rPr>
              <a:t>Alpha is the measure of transparency. So, by stating the starting fromAlpha values and ending toAlpha values, we can fade items in and out. </a:t>
            </a:r>
          </a:p>
          <a:p>
            <a:pPr lvl="1"/>
            <a:r>
              <a:rPr lang="en-US" sz="2400">
                <a:latin typeface="Arial" panose="020B0604020202020204" pitchFamily="34" charset="0"/>
              </a:rPr>
              <a:t>A value of 0.0 is invisible, and the value 1.0 is an object's normal appearance. </a:t>
            </a:r>
            <a:endParaRPr lang="en-MY" sz="2400">
              <a:latin typeface="Arial" panose="020B0604020202020204"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4267200"/>
            <a:ext cx="5387975"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571952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55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55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42"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1000"/>
                                        <p:tgtEl>
                                          <p:spTgt spid="2"/>
                                        </p:tgtEl>
                                      </p:cBhvr>
                                    </p:animEffect>
                                    <p:anim calcmode="lin" valueType="num">
                                      <p:cBhvr>
                                        <p:cTn id="16" dur="1000" fill="hold"/>
                                        <p:tgtEl>
                                          <p:spTgt spid="2"/>
                                        </p:tgtEl>
                                        <p:attrNameLst>
                                          <p:attrName>ppt_x</p:attrName>
                                        </p:attrNameLst>
                                      </p:cBhvr>
                                      <p:tavLst>
                                        <p:tav tm="0">
                                          <p:val>
                                            <p:strVal val="#ppt_x"/>
                                          </p:val>
                                        </p:tav>
                                        <p:tav tm="100000">
                                          <p:val>
                                            <p:strVal val="#ppt_x"/>
                                          </p:val>
                                        </p:tav>
                                      </p:tavLst>
                                    </p:anim>
                                    <p:anim calcmode="lin" valueType="num">
                                      <p:cBhvr>
                                        <p:cTn id="17"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5875" y="0"/>
            <a:ext cx="9159875" cy="914400"/>
          </a:xfrm>
        </p:spPr>
        <p:txBody>
          <a:bodyPr>
            <a:normAutofit fontScale="90000"/>
          </a:bodyPr>
          <a:lstStyle/>
          <a:p>
            <a:br>
              <a:rPr lang="en-US" altLang="en-US" sz="3600"/>
            </a:br>
            <a:r>
              <a:rPr lang="en-US" altLang="en-US" sz="3600"/>
              <a:t>Android Animation</a:t>
            </a:r>
            <a:br>
              <a:rPr lang="en-US" altLang="en-US" sz="4000"/>
            </a:br>
            <a:endParaRPr lang="en-US" altLang="en-US" b="1"/>
          </a:p>
        </p:txBody>
      </p:sp>
      <p:sp>
        <p:nvSpPr>
          <p:cNvPr id="7171" name="Content Placeholder 1"/>
          <p:cNvSpPr>
            <a:spLocks noGrp="1"/>
          </p:cNvSpPr>
          <p:nvPr>
            <p:ph idx="1"/>
          </p:nvPr>
        </p:nvSpPr>
        <p:spPr>
          <a:xfrm>
            <a:off x="449263" y="1295400"/>
            <a:ext cx="8229600" cy="4830763"/>
          </a:xfrm>
        </p:spPr>
        <p:txBody>
          <a:bodyPr/>
          <a:lstStyle/>
          <a:p>
            <a:r>
              <a:rPr lang="en-US" sz="2400">
                <a:latin typeface="Arial" panose="020B0604020202020204" pitchFamily="34" charset="0"/>
              </a:rPr>
              <a:t>Android provides two types of animation: </a:t>
            </a:r>
          </a:p>
          <a:p>
            <a:pPr lvl="1"/>
            <a:r>
              <a:rPr lang="en-US" sz="2400">
                <a:latin typeface="Arial" panose="020B0604020202020204" pitchFamily="34" charset="0"/>
              </a:rPr>
              <a:t>Frame and </a:t>
            </a:r>
          </a:p>
          <a:p>
            <a:pPr lvl="1"/>
            <a:r>
              <a:rPr lang="en-US" sz="2400">
                <a:latin typeface="Arial" panose="020B0604020202020204" pitchFamily="34" charset="0"/>
              </a:rPr>
              <a:t>Tween animation.</a:t>
            </a:r>
          </a:p>
          <a:p>
            <a:r>
              <a:rPr lang="en-MY" sz="2400" b="1">
                <a:latin typeface="Arial" panose="020B0604020202020204" pitchFamily="34" charset="0"/>
              </a:rPr>
              <a:t>Frame animation</a:t>
            </a:r>
            <a:r>
              <a:rPr lang="en-MY" sz="2400">
                <a:latin typeface="Arial" panose="020B0604020202020204" pitchFamily="34" charset="0"/>
              </a:rPr>
              <a:t>, also </a:t>
            </a:r>
            <a:r>
              <a:rPr lang="en-US" sz="2400">
                <a:latin typeface="Arial" panose="020B0604020202020204" pitchFamily="34" charset="0"/>
              </a:rPr>
              <a:t>called frame-by-frame animation, assigns a sequence of photos to play as in a slide show with a predefined interval between images.</a:t>
            </a:r>
          </a:p>
          <a:p>
            <a:r>
              <a:rPr lang="en-US" sz="2400" b="1">
                <a:latin typeface="Arial" panose="020B0604020202020204" pitchFamily="34" charset="0"/>
              </a:rPr>
              <a:t>Tween animation </a:t>
            </a:r>
            <a:r>
              <a:rPr lang="en-US" sz="2400">
                <a:latin typeface="Arial" panose="020B0604020202020204" pitchFamily="34" charset="0"/>
              </a:rPr>
              <a:t>creates an animation by performing a series of transformations on a single image such as position, size, rotation, and transparency on the contents of a View object.</a:t>
            </a:r>
            <a:endParaRPr lang="en-MY" sz="2400">
              <a:latin typeface="Arial" panose="020B0604020202020204" pitchFamily="34" charset="0"/>
            </a:endParaRPr>
          </a:p>
        </p:txBody>
      </p:sp>
    </p:spTree>
    <p:extLst>
      <p:ext uri="{BB962C8B-B14F-4D97-AF65-F5344CB8AC3E}">
        <p14:creationId xmlns:p14="http://schemas.microsoft.com/office/powerpoint/2010/main" val="30953083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17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5875" y="0"/>
            <a:ext cx="9159875" cy="914400"/>
          </a:xfrm>
        </p:spPr>
        <p:txBody>
          <a:bodyPr>
            <a:normAutofit fontScale="90000"/>
          </a:bodyPr>
          <a:lstStyle/>
          <a:p>
            <a:br>
              <a:rPr lang="en-US" altLang="en-US" sz="3600"/>
            </a:br>
            <a:r>
              <a:rPr lang="en-US" altLang="en-US" sz="3600"/>
              <a:t>Android Animation </a:t>
            </a:r>
            <a:br>
              <a:rPr lang="en-US" altLang="en-US" sz="4000"/>
            </a:br>
            <a:endParaRPr lang="en-US" altLang="en-US" b="1"/>
          </a:p>
        </p:txBody>
      </p:sp>
      <p:sp>
        <p:nvSpPr>
          <p:cNvPr id="23555" name="Content Placeholder 1"/>
          <p:cNvSpPr>
            <a:spLocks noGrp="1"/>
          </p:cNvSpPr>
          <p:nvPr>
            <p:ph idx="1"/>
          </p:nvPr>
        </p:nvSpPr>
        <p:spPr>
          <a:xfrm>
            <a:off x="511175" y="1390650"/>
            <a:ext cx="8229600" cy="4830763"/>
          </a:xfrm>
        </p:spPr>
        <p:txBody>
          <a:bodyPr/>
          <a:lstStyle/>
          <a:p>
            <a:r>
              <a:rPr lang="en-MY" sz="2400" b="1">
                <a:latin typeface="Arial" panose="020B0604020202020204" pitchFamily="34" charset="0"/>
              </a:rPr>
              <a:t>Movement </a:t>
            </a:r>
          </a:p>
          <a:p>
            <a:pPr lvl="1"/>
            <a:r>
              <a:rPr lang="en-US" sz="2400">
                <a:latin typeface="Arial" panose="020B0604020202020204" pitchFamily="34" charset="0"/>
              </a:rPr>
              <a:t>We can move an object within our UI using a similar technique: </a:t>
            </a:r>
            <a:r>
              <a:rPr lang="en-US" sz="2400" b="1">
                <a:latin typeface="Arial" panose="020B0604020202020204" pitchFamily="34" charset="0"/>
              </a:rPr>
              <a:t>fromXDelta </a:t>
            </a:r>
            <a:r>
              <a:rPr lang="en-US" sz="2400">
                <a:latin typeface="Arial" panose="020B0604020202020204" pitchFamily="34" charset="0"/>
              </a:rPr>
              <a:t>and </a:t>
            </a:r>
            <a:r>
              <a:rPr lang="en-US" sz="2400" b="1">
                <a:latin typeface="Arial" panose="020B0604020202020204" pitchFamily="34" charset="0"/>
              </a:rPr>
              <a:t>toXDelta</a:t>
            </a:r>
            <a:r>
              <a:rPr lang="en-US" sz="2400">
                <a:latin typeface="Arial" panose="020B0604020202020204" pitchFamily="34" charset="0"/>
              </a:rPr>
              <a:t> can have values set as a percentage of the size of the object that is being animated.</a:t>
            </a:r>
          </a:p>
          <a:p>
            <a:pPr lvl="1"/>
            <a:r>
              <a:rPr lang="en-US" sz="2400">
                <a:latin typeface="Arial" panose="020B0604020202020204" pitchFamily="34" charset="0"/>
              </a:rPr>
              <a:t>In addition to this, there are the </a:t>
            </a:r>
            <a:r>
              <a:rPr lang="en-US" sz="2400" b="1">
                <a:latin typeface="Arial" panose="020B0604020202020204" pitchFamily="34" charset="0"/>
              </a:rPr>
              <a:t>fromYDelta</a:t>
            </a:r>
            <a:r>
              <a:rPr lang="en-US" sz="2400">
                <a:latin typeface="Arial" panose="020B0604020202020204" pitchFamily="34" charset="0"/>
              </a:rPr>
              <a:t> and </a:t>
            </a:r>
            <a:r>
              <a:rPr lang="en-US" sz="2400" b="1">
                <a:latin typeface="Arial" panose="020B0604020202020204" pitchFamily="34" charset="0"/>
              </a:rPr>
              <a:t>toYDelta</a:t>
            </a:r>
            <a:r>
              <a:rPr lang="en-US" sz="2400">
                <a:latin typeface="Arial" panose="020B0604020202020204" pitchFamily="34" charset="0"/>
              </a:rPr>
              <a:t> properties that can be used to animate the movements up and down. </a:t>
            </a:r>
            <a:endParaRPr lang="en-MY" sz="2400">
              <a:latin typeface="Arial" panose="020B0604020202020204"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4953000"/>
            <a:ext cx="5441950" cy="126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299659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55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55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4"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normAutofit fontScale="90000"/>
          </a:bodyPr>
          <a:lstStyle/>
          <a:p>
            <a:r>
              <a:rPr lang="en-US" altLang="en-US" sz="3200"/>
              <a:t>Android Animation </a:t>
            </a:r>
            <a:br>
              <a:rPr lang="en-US" altLang="en-US" sz="3600"/>
            </a:br>
            <a:endParaRPr lang="en-MY"/>
          </a:p>
        </p:txBody>
      </p:sp>
      <p:sp>
        <p:nvSpPr>
          <p:cNvPr id="3" name="Content Placeholder 2"/>
          <p:cNvSpPr>
            <a:spLocks noGrp="1"/>
          </p:cNvSpPr>
          <p:nvPr>
            <p:ph idx="1"/>
          </p:nvPr>
        </p:nvSpPr>
        <p:spPr/>
        <p:txBody>
          <a:bodyPr/>
          <a:lstStyle/>
          <a:p>
            <a:r>
              <a:rPr lang="en-MY" sz="2400" b="1">
                <a:latin typeface="Arial" panose="020B0604020202020204" pitchFamily="34" charset="0"/>
              </a:rPr>
              <a:t>Scaling or stretching</a:t>
            </a:r>
          </a:p>
          <a:p>
            <a:pPr lvl="1"/>
            <a:r>
              <a:rPr lang="en-US" sz="2400">
                <a:latin typeface="Arial" panose="020B0604020202020204" pitchFamily="34" charset="0"/>
              </a:rPr>
              <a:t>The </a:t>
            </a:r>
            <a:r>
              <a:rPr lang="en-US" sz="2400" b="1">
                <a:latin typeface="Arial" panose="020B0604020202020204" pitchFamily="34" charset="0"/>
              </a:rPr>
              <a:t>fromXScale</a:t>
            </a:r>
            <a:r>
              <a:rPr lang="en-US" sz="2400">
                <a:latin typeface="Arial" panose="020B0604020202020204" pitchFamily="34" charset="0"/>
              </a:rPr>
              <a:t> and </a:t>
            </a:r>
            <a:r>
              <a:rPr lang="en-US" sz="2400" b="1">
                <a:latin typeface="Arial" panose="020B0604020202020204" pitchFamily="34" charset="0"/>
              </a:rPr>
              <a:t>toXScale</a:t>
            </a:r>
            <a:r>
              <a:rPr lang="en-US" sz="2400">
                <a:latin typeface="Arial" panose="020B0604020202020204" pitchFamily="34" charset="0"/>
              </a:rPr>
              <a:t> values will increase or decrease the scale of an object. As an example, the code shown here will change the object that runs the animation from a normal size to invisible: </a:t>
            </a:r>
            <a:r>
              <a:rPr lang="en-MY" sz="2400" b="1">
                <a:latin typeface="Arial" panose="020B0604020202020204" pitchFamily="34" charset="0"/>
              </a:rPr>
              <a:t> </a:t>
            </a:r>
            <a:endParaRPr lang="en-MY" sz="2400">
              <a:latin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4038600"/>
            <a:ext cx="4360863"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897283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down)">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normAutofit fontScale="90000"/>
          </a:bodyPr>
          <a:lstStyle/>
          <a:p>
            <a:r>
              <a:rPr lang="en-US" altLang="en-US" sz="3200"/>
              <a:t>Android Animation </a:t>
            </a:r>
            <a:br>
              <a:rPr lang="en-US" altLang="en-US" sz="3600"/>
            </a:br>
            <a:endParaRPr lang="en-MY"/>
          </a:p>
        </p:txBody>
      </p:sp>
      <p:sp>
        <p:nvSpPr>
          <p:cNvPr id="47107" name="Content Placeholder 2"/>
          <p:cNvSpPr>
            <a:spLocks noGrp="1"/>
          </p:cNvSpPr>
          <p:nvPr>
            <p:ph idx="1"/>
          </p:nvPr>
        </p:nvSpPr>
        <p:spPr/>
        <p:txBody>
          <a:bodyPr/>
          <a:lstStyle/>
          <a:p>
            <a:r>
              <a:rPr lang="en-US" sz="2400">
                <a:latin typeface="Arial" panose="020B0604020202020204" pitchFamily="34" charset="0"/>
              </a:rPr>
              <a:t>The </a:t>
            </a:r>
            <a:r>
              <a:rPr lang="en-US" sz="2400" b="1">
                <a:latin typeface="Arial" panose="020B0604020202020204" pitchFamily="34" charset="0"/>
              </a:rPr>
              <a:t>Interpolator</a:t>
            </a:r>
            <a:r>
              <a:rPr lang="en-US" sz="2400">
                <a:latin typeface="Arial" panose="020B0604020202020204" pitchFamily="34" charset="0"/>
              </a:rPr>
              <a:t> defines how the transition is calculated. </a:t>
            </a:r>
          </a:p>
          <a:p>
            <a:r>
              <a:rPr lang="en-US" sz="2400">
                <a:latin typeface="Arial" panose="020B0604020202020204" pitchFamily="34" charset="0"/>
              </a:rPr>
              <a:t>A </a:t>
            </a:r>
            <a:r>
              <a:rPr lang="en-US" sz="2400" b="1">
                <a:latin typeface="Arial" panose="020B0604020202020204" pitchFamily="34" charset="0"/>
              </a:rPr>
              <a:t>Linear Interpolator </a:t>
            </a:r>
            <a:r>
              <a:rPr lang="en-US" sz="2400">
                <a:latin typeface="Arial" panose="020B0604020202020204" pitchFamily="34" charset="0"/>
              </a:rPr>
              <a:t>will calculate the change evenly over the set duration, whereas </a:t>
            </a:r>
          </a:p>
          <a:p>
            <a:r>
              <a:rPr lang="en-US" sz="2400">
                <a:latin typeface="Arial" panose="020B0604020202020204" pitchFamily="34" charset="0"/>
              </a:rPr>
              <a:t>an </a:t>
            </a:r>
            <a:r>
              <a:rPr lang="en-US" sz="2400" b="1">
                <a:latin typeface="Arial" panose="020B0604020202020204" pitchFamily="34" charset="0"/>
              </a:rPr>
              <a:t>Accelerate Interpolator </a:t>
            </a:r>
            <a:r>
              <a:rPr lang="en-US" sz="2400">
                <a:latin typeface="Arial" panose="020B0604020202020204" pitchFamily="34" charset="0"/>
              </a:rPr>
              <a:t>function would create a faster movement through the duration. Here is the full list of Interpolators available, along with the XML Identifier: </a:t>
            </a:r>
            <a:endParaRPr lang="en-MY" sz="2400">
              <a:latin typeface="Arial" panose="020B0604020202020204" pitchFamily="34" charset="0"/>
            </a:endParaRPr>
          </a:p>
        </p:txBody>
      </p:sp>
    </p:spTree>
    <p:extLst>
      <p:ext uri="{BB962C8B-B14F-4D97-AF65-F5344CB8AC3E}">
        <p14:creationId xmlns:p14="http://schemas.microsoft.com/office/powerpoint/2010/main" val="30019140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normAutofit fontScale="90000"/>
          </a:bodyPr>
          <a:lstStyle/>
          <a:p>
            <a:r>
              <a:rPr lang="en-US" altLang="en-US" sz="3200"/>
              <a:t>Android Animation </a:t>
            </a:r>
            <a:br>
              <a:rPr lang="en-US" altLang="en-US" sz="3600"/>
            </a:br>
            <a:endParaRPr lang="en-MY"/>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914400" y="1378009"/>
            <a:ext cx="7596188" cy="4201928"/>
          </a:xfrm>
        </p:spPr>
      </p:pic>
    </p:spTree>
    <p:extLst>
      <p:ext uri="{BB962C8B-B14F-4D97-AF65-F5344CB8AC3E}">
        <p14:creationId xmlns:p14="http://schemas.microsoft.com/office/powerpoint/2010/main" val="11133283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normAutofit fontScale="90000"/>
          </a:bodyPr>
          <a:lstStyle/>
          <a:p>
            <a:r>
              <a:rPr lang="en-US" altLang="en-US" sz="3200"/>
              <a:t>Android Animation </a:t>
            </a:r>
            <a:br>
              <a:rPr lang="en-US" altLang="en-US" sz="3600"/>
            </a:br>
            <a:endParaRPr lang="en-MY"/>
          </a:p>
        </p:txBody>
      </p:sp>
      <p:sp>
        <p:nvSpPr>
          <p:cNvPr id="3" name="Content Placeholder 2"/>
          <p:cNvSpPr>
            <a:spLocks noGrp="1"/>
          </p:cNvSpPr>
          <p:nvPr>
            <p:ph idx="1"/>
          </p:nvPr>
        </p:nvSpPr>
        <p:spPr/>
        <p:txBody>
          <a:bodyPr/>
          <a:lstStyle/>
          <a:p>
            <a:r>
              <a:rPr lang="en-MY" sz="2400">
                <a:latin typeface="Arial" panose="020B0604020202020204" pitchFamily="34" charset="0"/>
              </a:rPr>
              <a:t>What is the following animation?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514600"/>
            <a:ext cx="7834313" cy="2773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254339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4"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normAutofit fontScale="90000"/>
          </a:bodyPr>
          <a:lstStyle/>
          <a:p>
            <a:r>
              <a:rPr lang="en-US" altLang="en-US" sz="3200"/>
              <a:t>Android Multimedia</a:t>
            </a:r>
            <a:br>
              <a:rPr lang="en-US" altLang="en-US" sz="3600"/>
            </a:br>
            <a:endParaRPr lang="en-MY"/>
          </a:p>
        </p:txBody>
      </p:sp>
      <p:sp>
        <p:nvSpPr>
          <p:cNvPr id="3" name="Content Placeholder 2"/>
          <p:cNvSpPr>
            <a:spLocks noGrp="1"/>
          </p:cNvSpPr>
          <p:nvPr>
            <p:ph idx="1"/>
          </p:nvPr>
        </p:nvSpPr>
        <p:spPr/>
        <p:txBody>
          <a:bodyPr/>
          <a:lstStyle/>
          <a:p>
            <a:pPr>
              <a:defRPr/>
            </a:pPr>
            <a:r>
              <a:rPr lang="en-US" sz="2400" dirty="0"/>
              <a:t>The two most popular options to play sound include: </a:t>
            </a:r>
          </a:p>
          <a:p>
            <a:pPr>
              <a:defRPr/>
            </a:pPr>
            <a:endParaRPr lang="en-MY" sz="2400" dirty="0"/>
          </a:p>
          <a:p>
            <a:pPr lvl="1">
              <a:defRPr/>
            </a:pPr>
            <a:r>
              <a:rPr lang="en-US" sz="2400" b="1" dirty="0" err="1"/>
              <a:t>SoundPool</a:t>
            </a:r>
            <a:r>
              <a:rPr lang="en-US" sz="2400" dirty="0"/>
              <a:t>: This is for short sound clips </a:t>
            </a:r>
          </a:p>
          <a:p>
            <a:pPr>
              <a:defRPr/>
            </a:pPr>
            <a:endParaRPr lang="en-MY" sz="2400" dirty="0"/>
          </a:p>
          <a:p>
            <a:pPr lvl="1">
              <a:defRPr/>
            </a:pPr>
            <a:r>
              <a:rPr lang="en-US" sz="2400" b="1" dirty="0" err="1"/>
              <a:t>MediaPlayer</a:t>
            </a:r>
            <a:r>
              <a:rPr lang="en-US" sz="2400" dirty="0"/>
              <a:t>: This is designed for larger sound files (like music) and video files </a:t>
            </a:r>
          </a:p>
          <a:p>
            <a:pPr marL="457200" lvl="1" indent="0">
              <a:buFontTx/>
              <a:buNone/>
              <a:defRPr/>
            </a:pPr>
            <a:r>
              <a:rPr lang="en-MY" sz="2400" dirty="0"/>
              <a:t> </a:t>
            </a:r>
          </a:p>
          <a:p>
            <a:pPr lvl="1">
              <a:defRPr/>
            </a:pPr>
            <a:endParaRPr lang="en-MY" sz="2400" dirty="0"/>
          </a:p>
        </p:txBody>
      </p:sp>
    </p:spTree>
    <p:extLst>
      <p:ext uri="{BB962C8B-B14F-4D97-AF65-F5344CB8AC3E}">
        <p14:creationId xmlns:p14="http://schemas.microsoft.com/office/powerpoint/2010/main" val="23665250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2" presetClass="entr" presetSubtype="4"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anim calcmode="lin" valueType="num">
                                      <p:cBhvr additive="base">
                                        <p:cTn id="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1" presetID="22" presetClass="entr" presetSubtype="4"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wipe(down)">
                                      <p:cBhvr>
                                        <p:cTn id="1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normAutofit fontScale="90000"/>
          </a:bodyPr>
          <a:lstStyle/>
          <a:p>
            <a:r>
              <a:rPr lang="en-US" altLang="en-US" sz="3200"/>
              <a:t>Android Multimedia</a:t>
            </a:r>
            <a:br>
              <a:rPr lang="en-US" altLang="en-US" sz="3600"/>
            </a:br>
            <a:endParaRPr lang="en-MY"/>
          </a:p>
        </p:txBody>
      </p:sp>
      <p:sp>
        <p:nvSpPr>
          <p:cNvPr id="3" name="Content Placeholder 2"/>
          <p:cNvSpPr>
            <a:spLocks noGrp="1"/>
          </p:cNvSpPr>
          <p:nvPr>
            <p:ph idx="1"/>
          </p:nvPr>
        </p:nvSpPr>
        <p:spPr/>
        <p:txBody>
          <a:bodyPr/>
          <a:lstStyle/>
          <a:p>
            <a:r>
              <a:rPr lang="en-US" sz="2400" b="1">
                <a:latin typeface="Arial" panose="020B0604020202020204" pitchFamily="34" charset="0"/>
              </a:rPr>
              <a:t>SoundPool</a:t>
            </a:r>
            <a:r>
              <a:rPr lang="en-US" sz="2400">
                <a:latin typeface="Arial" panose="020B0604020202020204" pitchFamily="34" charset="0"/>
              </a:rPr>
              <a:t> is interesting in that it allows us to create special effects with our sounds by changing the play rate and by allowing multiple sounds to play simultaneously. </a:t>
            </a:r>
          </a:p>
          <a:p>
            <a:r>
              <a:rPr lang="en-US" sz="2400">
                <a:latin typeface="Arial" panose="020B0604020202020204" pitchFamily="34" charset="0"/>
              </a:rPr>
              <a:t>Popular audio file types supported include: </a:t>
            </a:r>
          </a:p>
          <a:p>
            <a:pPr lvl="2"/>
            <a:r>
              <a:rPr lang="en-MY" sz="2000">
                <a:latin typeface="Arial" panose="020B0604020202020204" pitchFamily="34" charset="0"/>
              </a:rPr>
              <a:t>3GPP (.3gp) </a:t>
            </a:r>
          </a:p>
          <a:p>
            <a:pPr lvl="2"/>
            <a:r>
              <a:rPr lang="en-MY" sz="2000">
                <a:latin typeface="Arial" panose="020B0604020202020204" pitchFamily="34" charset="0"/>
              </a:rPr>
              <a:t>GPP (.3gp) </a:t>
            </a:r>
          </a:p>
          <a:p>
            <a:pPr lvl="2"/>
            <a:r>
              <a:rPr lang="en-MY" sz="2000">
                <a:latin typeface="Arial" panose="020B0604020202020204" pitchFamily="34" charset="0"/>
              </a:rPr>
              <a:t>FLAC (.flac) </a:t>
            </a:r>
          </a:p>
          <a:p>
            <a:pPr lvl="2"/>
            <a:r>
              <a:rPr lang="en-MY" sz="2000">
                <a:latin typeface="Arial" panose="020B0604020202020204" pitchFamily="34" charset="0"/>
              </a:rPr>
              <a:t>MP3 (.mp3) </a:t>
            </a:r>
          </a:p>
          <a:p>
            <a:pPr lvl="2"/>
            <a:r>
              <a:rPr lang="en-US" sz="2000">
                <a:latin typeface="Arial" panose="020B0604020202020204" pitchFamily="34" charset="0"/>
              </a:rPr>
              <a:t>MIDI Type 0 and 1 (.mid, .xmf, and .mxmf) </a:t>
            </a:r>
          </a:p>
          <a:p>
            <a:pPr lvl="2"/>
            <a:r>
              <a:rPr lang="en-MY" sz="2000">
                <a:latin typeface="Arial" panose="020B0604020202020204" pitchFamily="34" charset="0"/>
              </a:rPr>
              <a:t>Ogg (.ogg) </a:t>
            </a:r>
          </a:p>
          <a:p>
            <a:pPr lvl="2"/>
            <a:r>
              <a:rPr lang="en-MY" sz="2000">
                <a:latin typeface="Arial" panose="020B0604020202020204" pitchFamily="34" charset="0"/>
              </a:rPr>
              <a:t>WAVE (.wav) </a:t>
            </a:r>
          </a:p>
          <a:p>
            <a:endParaRPr lang="en-MY" sz="2400">
              <a:latin typeface="Arial" panose="020B0604020202020204" pitchFamily="34" charset="0"/>
            </a:endParaRPr>
          </a:p>
        </p:txBody>
      </p:sp>
    </p:spTree>
    <p:extLst>
      <p:ext uri="{BB962C8B-B14F-4D97-AF65-F5344CB8AC3E}">
        <p14:creationId xmlns:p14="http://schemas.microsoft.com/office/powerpoint/2010/main" val="42114977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normAutofit fontScale="90000"/>
          </a:bodyPr>
          <a:lstStyle/>
          <a:p>
            <a:r>
              <a:rPr lang="en-US" altLang="en-US" sz="3200"/>
              <a:t>Android Multimedia</a:t>
            </a:r>
            <a:br>
              <a:rPr lang="en-US" altLang="en-US" sz="3600"/>
            </a:br>
            <a:endParaRPr lang="en-MY"/>
          </a:p>
        </p:txBody>
      </p:sp>
      <p:sp>
        <p:nvSpPr>
          <p:cNvPr id="52227" name="Content Placeholder 2"/>
          <p:cNvSpPr>
            <a:spLocks noGrp="1"/>
          </p:cNvSpPr>
          <p:nvPr>
            <p:ph idx="1"/>
          </p:nvPr>
        </p:nvSpPr>
        <p:spPr/>
        <p:txBody>
          <a:bodyPr/>
          <a:lstStyle/>
          <a:p>
            <a:r>
              <a:rPr lang="en-US" sz="2400">
                <a:latin typeface="Arial" panose="020B0604020202020204" pitchFamily="34" charset="0"/>
              </a:rPr>
              <a:t>As is common in Android, new releases to the OS bring changes to the APIs. </a:t>
            </a:r>
          </a:p>
          <a:p>
            <a:r>
              <a:rPr lang="en-US" sz="2400">
                <a:latin typeface="Arial" panose="020B0604020202020204" pitchFamily="34" charset="0"/>
              </a:rPr>
              <a:t>The </a:t>
            </a:r>
            <a:r>
              <a:rPr lang="en-US" sz="2400" b="1">
                <a:latin typeface="Arial" panose="020B0604020202020204" pitchFamily="34" charset="0"/>
              </a:rPr>
              <a:t>SoundPool</a:t>
            </a:r>
            <a:r>
              <a:rPr lang="en-US" sz="2400">
                <a:latin typeface="Arial" panose="020B0604020202020204" pitchFamily="34" charset="0"/>
              </a:rPr>
              <a:t> is no exception and the original SoundPool constructor was deprecated in Lollipop (API 21). </a:t>
            </a:r>
          </a:p>
          <a:p>
            <a:r>
              <a:rPr lang="en-US" sz="2400">
                <a:latin typeface="Arial" panose="020B0604020202020204" pitchFamily="34" charset="0"/>
              </a:rPr>
              <a:t>Rather than setting our minimum API to 21 or relying on deprecated code (that may stop working at some point), we'll implement both the old and the new approach and check the OS version at runtime to use the appropriate method. </a:t>
            </a:r>
            <a:endParaRPr lang="en-MY" sz="2400">
              <a:latin typeface="Arial" panose="020B0604020202020204" pitchFamily="34" charset="0"/>
            </a:endParaRPr>
          </a:p>
        </p:txBody>
      </p:sp>
    </p:spTree>
    <p:extLst>
      <p:ext uri="{BB962C8B-B14F-4D97-AF65-F5344CB8AC3E}">
        <p14:creationId xmlns:p14="http://schemas.microsoft.com/office/powerpoint/2010/main" val="16658267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normAutofit fontScale="90000"/>
          </a:bodyPr>
          <a:lstStyle/>
          <a:p>
            <a:r>
              <a:rPr lang="en-US" altLang="en-US" sz="3200"/>
              <a:t>Android Multimedia</a:t>
            </a:r>
            <a:br>
              <a:rPr lang="en-US" altLang="en-US" sz="3600"/>
            </a:br>
            <a:endParaRPr lang="en-MY"/>
          </a:p>
        </p:txBody>
      </p:sp>
      <p:pic>
        <p:nvPicPr>
          <p:cNvPr id="53251"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990599" y="1462088"/>
            <a:ext cx="7116763" cy="41583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90599" y="5596183"/>
            <a:ext cx="6472237" cy="110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889275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normAutofit fontScale="90000"/>
          </a:bodyPr>
          <a:lstStyle/>
          <a:p>
            <a:r>
              <a:rPr lang="en-US" altLang="en-US" sz="3200"/>
              <a:t>Android Multimedia</a:t>
            </a:r>
            <a:br>
              <a:rPr lang="en-US" altLang="en-US" sz="3600"/>
            </a:br>
            <a:endParaRPr lang="en-MY"/>
          </a:p>
        </p:txBody>
      </p:sp>
      <p:sp>
        <p:nvSpPr>
          <p:cNvPr id="54275" name="Content Placeholder 2"/>
          <p:cNvSpPr>
            <a:spLocks noGrp="1"/>
          </p:cNvSpPr>
          <p:nvPr>
            <p:ph idx="1"/>
          </p:nvPr>
        </p:nvSpPr>
        <p:spPr>
          <a:xfrm>
            <a:off x="457200" y="1524000"/>
            <a:ext cx="8229600" cy="4525963"/>
          </a:xfrm>
        </p:spPr>
        <p:txBody>
          <a:bodyPr/>
          <a:lstStyle/>
          <a:p>
            <a:r>
              <a:rPr lang="en-MY" sz="2400">
                <a:latin typeface="Arial" panose="020B0604020202020204" pitchFamily="34" charset="0"/>
              </a:rPr>
              <a:t>We need </a:t>
            </a:r>
            <a:r>
              <a:rPr lang="en-MY" sz="2400" b="1">
                <a:latin typeface="Arial" panose="020B0604020202020204" pitchFamily="34" charset="0"/>
              </a:rPr>
              <a:t>AssetManager</a:t>
            </a:r>
            <a:r>
              <a:rPr lang="en-MY" sz="2400">
                <a:latin typeface="Arial" panose="020B0604020202020204" pitchFamily="34" charset="0"/>
              </a:rPr>
              <a:t> and </a:t>
            </a:r>
            <a:r>
              <a:rPr lang="en-MY" sz="2400" b="1">
                <a:latin typeface="Arial" panose="020B0604020202020204" pitchFamily="34" charset="0"/>
              </a:rPr>
              <a:t>AssetFileDescriptor</a:t>
            </a:r>
            <a:r>
              <a:rPr lang="en-MY" sz="2400">
                <a:latin typeface="Arial" panose="020B0604020202020204" pitchFamily="34" charset="0"/>
              </a:rPr>
              <a:t> in loading the sound files.</a:t>
            </a:r>
          </a:p>
          <a:p>
            <a:r>
              <a:rPr lang="en-US" sz="2400">
                <a:latin typeface="Arial" panose="020B0604020202020204" pitchFamily="34" charset="0"/>
              </a:rPr>
              <a:t>AssetFileDescriptor is initialized here using the </a:t>
            </a:r>
            <a:r>
              <a:rPr lang="en-US" sz="2400" b="1">
                <a:latin typeface="Arial" panose="020B0604020202020204" pitchFamily="34" charset="0"/>
              </a:rPr>
              <a:t>openFd</a:t>
            </a:r>
            <a:r>
              <a:rPr lang="en-US" sz="2400">
                <a:latin typeface="Arial" panose="020B0604020202020204" pitchFamily="34" charset="0"/>
              </a:rPr>
              <a:t> method of the AssetManager object </a:t>
            </a:r>
            <a:endParaRPr lang="en-MY" sz="2400">
              <a:latin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3276600"/>
            <a:ext cx="5257800" cy="326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524573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5875" y="0"/>
            <a:ext cx="9159875" cy="914400"/>
          </a:xfrm>
        </p:spPr>
        <p:txBody>
          <a:bodyPr>
            <a:normAutofit fontScale="90000"/>
          </a:bodyPr>
          <a:lstStyle/>
          <a:p>
            <a:br>
              <a:rPr lang="en-US" altLang="en-US" sz="3600"/>
            </a:br>
            <a:r>
              <a:rPr lang="en-US" altLang="en-US" sz="3600"/>
              <a:t>Android Animation</a:t>
            </a:r>
            <a:br>
              <a:rPr lang="en-US" altLang="en-US" sz="4000"/>
            </a:br>
            <a:endParaRPr lang="en-US" altLang="en-US" b="1"/>
          </a:p>
        </p:txBody>
      </p:sp>
      <p:sp>
        <p:nvSpPr>
          <p:cNvPr id="9219" name="Content Placeholder 1"/>
          <p:cNvSpPr>
            <a:spLocks noGrp="1"/>
          </p:cNvSpPr>
          <p:nvPr>
            <p:ph idx="1"/>
          </p:nvPr>
        </p:nvSpPr>
        <p:spPr>
          <a:xfrm>
            <a:off x="449263" y="1295400"/>
            <a:ext cx="8229600" cy="4830763"/>
          </a:xfrm>
        </p:spPr>
        <p:txBody>
          <a:bodyPr/>
          <a:lstStyle/>
          <a:p>
            <a:r>
              <a:rPr lang="en-US" sz="2400" b="1">
                <a:latin typeface="Arial" panose="020B0604020202020204" pitchFamily="34" charset="0"/>
              </a:rPr>
              <a:t>Frame-by-frame</a:t>
            </a:r>
            <a:r>
              <a:rPr lang="en-US" sz="2400">
                <a:latin typeface="Arial" panose="020B0604020202020204" pitchFamily="34" charset="0"/>
              </a:rPr>
              <a:t> animations are also known as </a:t>
            </a:r>
            <a:r>
              <a:rPr lang="en-MY" sz="2400">
                <a:latin typeface="Arial" panose="020B0604020202020204" pitchFamily="34" charset="0"/>
              </a:rPr>
              <a:t>drawable animations.</a:t>
            </a:r>
          </a:p>
          <a:p>
            <a:r>
              <a:rPr lang="en-MY" sz="2400">
                <a:latin typeface="Arial" panose="020B0604020202020204" pitchFamily="34" charset="0"/>
              </a:rPr>
              <a:t>For example, </a:t>
            </a:r>
            <a:r>
              <a:rPr lang="en-US" sz="2400">
                <a:latin typeface="Arial" panose="020B0604020202020204" pitchFamily="34" charset="0"/>
              </a:rPr>
              <a:t>in the XML code, an </a:t>
            </a:r>
            <a:r>
              <a:rPr lang="en-US" sz="2400" b="1">
                <a:latin typeface="Arial" panose="020B0604020202020204" pitchFamily="34" charset="0"/>
              </a:rPr>
              <a:t>animation-list </a:t>
            </a:r>
            <a:r>
              <a:rPr lang="en-US" sz="2400">
                <a:latin typeface="Arial" panose="020B0604020202020204" pitchFamily="34" charset="0"/>
              </a:rPr>
              <a:t>root element references four Northern Lights images stored in the folder.</a:t>
            </a:r>
            <a:endParaRPr lang="en-MY" sz="2400">
              <a:latin typeface="Arial" panose="020B0604020202020204"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14400" y="3709988"/>
            <a:ext cx="7943850" cy="200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685956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normAutofit fontScale="90000"/>
          </a:bodyPr>
          <a:lstStyle/>
          <a:p>
            <a:r>
              <a:rPr lang="en-US" altLang="en-US" sz="3200"/>
              <a:t>Android Multimedia</a:t>
            </a:r>
            <a:br>
              <a:rPr lang="en-US" altLang="en-US" sz="3600"/>
            </a:br>
            <a:endParaRPr lang="en-MY"/>
          </a:p>
        </p:txBody>
      </p:sp>
      <p:sp>
        <p:nvSpPr>
          <p:cNvPr id="55299" name="Content Placeholder 2"/>
          <p:cNvSpPr>
            <a:spLocks noGrp="1"/>
          </p:cNvSpPr>
          <p:nvPr>
            <p:ph idx="1"/>
          </p:nvPr>
        </p:nvSpPr>
        <p:spPr/>
        <p:txBody>
          <a:bodyPr/>
          <a:lstStyle/>
          <a:p>
            <a:r>
              <a:rPr lang="en-US" sz="2400">
                <a:latin typeface="Arial" panose="020B0604020202020204" pitchFamily="34" charset="0"/>
              </a:rPr>
              <a:t>This is how we play the sound.</a:t>
            </a:r>
          </a:p>
          <a:p>
            <a:endParaRPr lang="en-US" sz="2400">
              <a:latin typeface="Arial" panose="020B0604020202020204" pitchFamily="34" charset="0"/>
            </a:endParaRPr>
          </a:p>
          <a:p>
            <a:endParaRPr lang="en-US" sz="2400">
              <a:latin typeface="Arial" panose="020B0604020202020204" pitchFamily="34" charset="0"/>
            </a:endParaRPr>
          </a:p>
          <a:p>
            <a:r>
              <a:rPr lang="en-US" sz="2400">
                <a:latin typeface="Arial" panose="020B0604020202020204" pitchFamily="34" charset="0"/>
              </a:rPr>
              <a:t>It is also very simple to stop a sound when it is still playing with the stop method.  </a:t>
            </a:r>
            <a:endParaRPr lang="en-MY" sz="2400">
              <a:latin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209800"/>
            <a:ext cx="78105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96963" y="4024313"/>
            <a:ext cx="273367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66144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normAutofit fontScale="90000"/>
          </a:bodyPr>
          <a:lstStyle/>
          <a:p>
            <a:r>
              <a:rPr lang="en-US" altLang="en-US" sz="3200"/>
              <a:t>Android Multimedia</a:t>
            </a:r>
            <a:br>
              <a:rPr lang="en-US" altLang="en-US" sz="3600"/>
            </a:br>
            <a:endParaRPr lang="en-MY"/>
          </a:p>
        </p:txBody>
      </p:sp>
      <p:sp>
        <p:nvSpPr>
          <p:cNvPr id="56323" name="Content Placeholder 2"/>
          <p:cNvSpPr>
            <a:spLocks noGrp="1"/>
          </p:cNvSpPr>
          <p:nvPr>
            <p:ph idx="1"/>
          </p:nvPr>
        </p:nvSpPr>
        <p:spPr/>
        <p:txBody>
          <a:bodyPr/>
          <a:lstStyle/>
          <a:p>
            <a:pPr algn="just"/>
            <a:r>
              <a:rPr lang="en-US" sz="2400">
                <a:latin typeface="Arial" panose="020B0604020202020204" pitchFamily="34" charset="0"/>
              </a:rPr>
              <a:t>MediaPlayer is probably one of the most important classes for adding multimedia capability to your applications. It supports the following media sources: </a:t>
            </a:r>
          </a:p>
          <a:p>
            <a:pPr algn="just"/>
            <a:endParaRPr lang="en-MY">
              <a:latin typeface="Arial" panose="020B0604020202020204" pitchFamily="34" charset="0"/>
            </a:endParaRPr>
          </a:p>
          <a:p>
            <a:pPr lvl="1"/>
            <a:r>
              <a:rPr lang="en-MY" sz="2400">
                <a:latin typeface="Arial" panose="020B0604020202020204" pitchFamily="34" charset="0"/>
              </a:rPr>
              <a:t>Project resources </a:t>
            </a:r>
          </a:p>
          <a:p>
            <a:pPr lvl="1"/>
            <a:r>
              <a:rPr lang="en-MY" sz="2400">
                <a:latin typeface="Arial" panose="020B0604020202020204" pitchFamily="34" charset="0"/>
              </a:rPr>
              <a:t>Local files </a:t>
            </a:r>
          </a:p>
          <a:p>
            <a:pPr lvl="1"/>
            <a:r>
              <a:rPr lang="en-US" sz="2400">
                <a:latin typeface="Arial" panose="020B0604020202020204" pitchFamily="34" charset="0"/>
              </a:rPr>
              <a:t>External resources (such as URLs, including streaming) </a:t>
            </a:r>
          </a:p>
          <a:p>
            <a:pPr lvl="1"/>
            <a:endParaRPr lang="en-MY" sz="2400">
              <a:latin typeface="Arial" panose="020B0604020202020204" pitchFamily="34" charset="0"/>
            </a:endParaRPr>
          </a:p>
          <a:p>
            <a:pPr lvl="1"/>
            <a:endParaRPr lang="en-MY">
              <a:latin typeface="Arial" panose="020B0604020202020204" pitchFamily="34" charset="0"/>
            </a:endParaRPr>
          </a:p>
          <a:p>
            <a:pPr lvl="1"/>
            <a:endParaRPr lang="en-MY" sz="2400">
              <a:latin typeface="Arial" panose="020B0604020202020204" pitchFamily="34" charset="0"/>
            </a:endParaRPr>
          </a:p>
        </p:txBody>
      </p:sp>
    </p:spTree>
    <p:extLst>
      <p:ext uri="{BB962C8B-B14F-4D97-AF65-F5344CB8AC3E}">
        <p14:creationId xmlns:p14="http://schemas.microsoft.com/office/powerpoint/2010/main" val="23768436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3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632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632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63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normAutofit fontScale="90000"/>
          </a:bodyPr>
          <a:lstStyle/>
          <a:p>
            <a:r>
              <a:rPr lang="en-US" altLang="en-US" sz="3200"/>
              <a:t>Android Multimedia</a:t>
            </a:r>
            <a:br>
              <a:rPr lang="en-US" altLang="en-US" sz="3600"/>
            </a:br>
            <a:endParaRPr lang="en-MY"/>
          </a:p>
        </p:txBody>
      </p:sp>
      <p:sp>
        <p:nvSpPr>
          <p:cNvPr id="57347" name="Content Placeholder 2"/>
          <p:cNvSpPr>
            <a:spLocks noGrp="1"/>
          </p:cNvSpPr>
          <p:nvPr>
            <p:ph idx="1"/>
          </p:nvPr>
        </p:nvSpPr>
        <p:spPr/>
        <p:txBody>
          <a:bodyPr/>
          <a:lstStyle/>
          <a:p>
            <a:r>
              <a:rPr lang="en-US" sz="2400">
                <a:latin typeface="Arial" panose="020B0604020202020204" pitchFamily="34" charset="0"/>
              </a:rPr>
              <a:t>MediaPlayer supports the following popular audio files: </a:t>
            </a:r>
          </a:p>
          <a:p>
            <a:pPr lvl="2"/>
            <a:r>
              <a:rPr lang="en-MY" sz="2000">
                <a:latin typeface="Arial" panose="020B0604020202020204" pitchFamily="34" charset="0"/>
              </a:rPr>
              <a:t>3GPP (.3gp) </a:t>
            </a:r>
          </a:p>
          <a:p>
            <a:pPr lvl="2"/>
            <a:r>
              <a:rPr lang="en-MY" sz="2000">
                <a:latin typeface="Arial" panose="020B0604020202020204" pitchFamily="34" charset="0"/>
              </a:rPr>
              <a:t>FLAC (.flac) </a:t>
            </a:r>
          </a:p>
          <a:p>
            <a:pPr lvl="2"/>
            <a:r>
              <a:rPr lang="en-MY" sz="2000">
                <a:latin typeface="Arial" panose="020B0604020202020204" pitchFamily="34" charset="0"/>
              </a:rPr>
              <a:t>MP3 (.mp3) </a:t>
            </a:r>
          </a:p>
          <a:p>
            <a:pPr lvl="2"/>
            <a:r>
              <a:rPr lang="en-US" sz="2000">
                <a:latin typeface="Arial" panose="020B0604020202020204" pitchFamily="34" charset="0"/>
              </a:rPr>
              <a:t>MIDI Type 0 and 1 (.mid, .xmf, and .mxmf) </a:t>
            </a:r>
          </a:p>
          <a:p>
            <a:pPr lvl="2"/>
            <a:r>
              <a:rPr lang="en-MY" sz="2000">
                <a:latin typeface="Arial" panose="020B0604020202020204" pitchFamily="34" charset="0"/>
              </a:rPr>
              <a:t>Ogg (.ogg) </a:t>
            </a:r>
          </a:p>
          <a:p>
            <a:pPr lvl="2"/>
            <a:r>
              <a:rPr lang="en-MY" sz="2000">
                <a:latin typeface="Arial" panose="020B0604020202020204" pitchFamily="34" charset="0"/>
              </a:rPr>
              <a:t>WAVE (.wav) </a:t>
            </a:r>
          </a:p>
          <a:p>
            <a:pPr lvl="2"/>
            <a:r>
              <a:rPr lang="en-MY" sz="2000">
                <a:latin typeface="Arial" panose="020B0604020202020204" pitchFamily="34" charset="0"/>
              </a:rPr>
              <a:t>3GPP (.3gp) </a:t>
            </a:r>
          </a:p>
          <a:p>
            <a:pPr lvl="2"/>
            <a:r>
              <a:rPr lang="en-MY" sz="2000">
                <a:latin typeface="Arial" panose="020B0604020202020204" pitchFamily="34" charset="0"/>
              </a:rPr>
              <a:t>Matroska (.mkv) </a:t>
            </a:r>
          </a:p>
          <a:p>
            <a:pPr lvl="2"/>
            <a:r>
              <a:rPr lang="en-MY" sz="2000">
                <a:latin typeface="Arial" panose="020B0604020202020204" pitchFamily="34" charset="0"/>
              </a:rPr>
              <a:t>WebM (.webm) </a:t>
            </a:r>
          </a:p>
          <a:p>
            <a:pPr lvl="2"/>
            <a:r>
              <a:rPr lang="en-MY" sz="2000">
                <a:latin typeface="Arial" panose="020B0604020202020204" pitchFamily="34" charset="0"/>
              </a:rPr>
              <a:t>MPEG-4 (.mp4, .m4a) </a:t>
            </a:r>
          </a:p>
          <a:p>
            <a:pPr lvl="1"/>
            <a:endParaRPr lang="en-MY" sz="2400">
              <a:latin typeface="Arial" panose="020B0604020202020204" pitchFamily="34" charset="0"/>
            </a:endParaRPr>
          </a:p>
        </p:txBody>
      </p:sp>
    </p:spTree>
    <p:extLst>
      <p:ext uri="{BB962C8B-B14F-4D97-AF65-F5344CB8AC3E}">
        <p14:creationId xmlns:p14="http://schemas.microsoft.com/office/powerpoint/2010/main" val="336174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34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734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734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734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7347">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7347">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7347">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7347">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7347">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734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normAutofit fontScale="90000"/>
          </a:bodyPr>
          <a:lstStyle/>
          <a:p>
            <a:r>
              <a:rPr lang="en-US" altLang="en-US" sz="3200"/>
              <a:t>Android Multimedia</a:t>
            </a:r>
            <a:br>
              <a:rPr lang="en-US" altLang="en-US" sz="3600"/>
            </a:br>
            <a:endParaRPr lang="en-MY"/>
          </a:p>
        </p:txBody>
      </p:sp>
      <p:sp>
        <p:nvSpPr>
          <p:cNvPr id="58371" name="Content Placeholder 2"/>
          <p:cNvSpPr>
            <a:spLocks noGrp="1"/>
          </p:cNvSpPr>
          <p:nvPr>
            <p:ph idx="1"/>
          </p:nvPr>
        </p:nvSpPr>
        <p:spPr/>
        <p:txBody>
          <a:bodyPr/>
          <a:lstStyle/>
          <a:p>
            <a:r>
              <a:rPr lang="en-US" sz="2400">
                <a:latin typeface="Arial" panose="020B0604020202020204" pitchFamily="34" charset="0"/>
              </a:rPr>
              <a:t>If streaming video/audio over Internet (network-based content), request network access permission in AndroidManifest.xml:</a:t>
            </a:r>
          </a:p>
          <a:p>
            <a:endParaRPr lang="en-MY" sz="2400">
              <a:latin typeface="Arial" panose="020B0604020202020204" pitchFamily="34" charset="0"/>
            </a:endParaRPr>
          </a:p>
          <a:p>
            <a:endParaRPr lang="en-MY" sz="2400">
              <a:latin typeface="Arial" panose="020B0604020202020204" pitchFamily="34" charset="0"/>
            </a:endParaRPr>
          </a:p>
          <a:p>
            <a:endParaRPr lang="en-US" sz="2400">
              <a:latin typeface="Arial" panose="020B0604020202020204" pitchFamily="34" charset="0"/>
            </a:endParaRPr>
          </a:p>
          <a:p>
            <a:r>
              <a:rPr lang="en-US" sz="2400">
                <a:latin typeface="Arial" panose="020B0604020202020204" pitchFamily="34" charset="0"/>
              </a:rPr>
              <a:t>If playing back local file stored on user’s smartphone, put video/audio files in </a:t>
            </a:r>
            <a:r>
              <a:rPr lang="en-US" sz="2400" b="1">
                <a:latin typeface="Arial" panose="020B0604020202020204" pitchFamily="34" charset="0"/>
              </a:rPr>
              <a:t>res/raw </a:t>
            </a:r>
            <a:r>
              <a:rPr lang="en-US" sz="2400">
                <a:latin typeface="Arial" panose="020B0604020202020204" pitchFamily="34" charset="0"/>
              </a:rPr>
              <a:t>folder</a:t>
            </a:r>
          </a:p>
          <a:p>
            <a:endParaRPr lang="en-MY" sz="2400">
              <a:latin typeface="Arial" panose="020B060402020202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971800"/>
            <a:ext cx="800100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279863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normAutofit fontScale="90000"/>
          </a:bodyPr>
          <a:lstStyle/>
          <a:p>
            <a:r>
              <a:rPr lang="en-US" altLang="en-US" sz="3200"/>
              <a:t>Android Multimedia</a:t>
            </a:r>
            <a:br>
              <a:rPr lang="en-US" altLang="en-US" sz="3600"/>
            </a:br>
            <a:endParaRPr lang="en-MY"/>
          </a:p>
        </p:txBody>
      </p:sp>
      <p:sp>
        <p:nvSpPr>
          <p:cNvPr id="59395" name="Content Placeholder 2"/>
          <p:cNvSpPr>
            <a:spLocks noGrp="1"/>
          </p:cNvSpPr>
          <p:nvPr>
            <p:ph idx="1"/>
          </p:nvPr>
        </p:nvSpPr>
        <p:spPr/>
        <p:txBody>
          <a:bodyPr/>
          <a:lstStyle/>
          <a:p>
            <a:r>
              <a:rPr lang="en-MY" sz="2400">
                <a:latin typeface="Arial" panose="020B0604020202020204" pitchFamily="34" charset="0"/>
              </a:rPr>
              <a:t>The three common </a:t>
            </a:r>
            <a:r>
              <a:rPr lang="en-US" sz="2400">
                <a:latin typeface="Arial" panose="020B0604020202020204" pitchFamily="34" charset="0"/>
              </a:rPr>
              <a:t>states of the audio file are when the music starts, when the music pauses, and when the music </a:t>
            </a:r>
            <a:r>
              <a:rPr lang="en-MY" sz="2400">
                <a:latin typeface="Arial" panose="020B0604020202020204" pitchFamily="34" charset="0"/>
              </a:rPr>
              <a:t>stops.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3276600"/>
            <a:ext cx="6205538"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947053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0"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normAutofit fontScale="90000"/>
          </a:bodyPr>
          <a:lstStyle/>
          <a:p>
            <a:r>
              <a:rPr lang="en-US" altLang="en-US" sz="3200"/>
              <a:t>Android Multimedia</a:t>
            </a:r>
            <a:br>
              <a:rPr lang="en-US" altLang="en-US" sz="3600"/>
            </a:br>
            <a:endParaRPr lang="en-MY"/>
          </a:p>
        </p:txBody>
      </p:sp>
      <p:sp>
        <p:nvSpPr>
          <p:cNvPr id="59395" name="Content Placeholder 2"/>
          <p:cNvSpPr>
            <a:spLocks noGrp="1"/>
          </p:cNvSpPr>
          <p:nvPr>
            <p:ph idx="1"/>
          </p:nvPr>
        </p:nvSpPr>
        <p:spPr/>
        <p:txBody>
          <a:bodyPr/>
          <a:lstStyle/>
          <a:p>
            <a:pPr>
              <a:defRPr/>
            </a:pPr>
            <a:r>
              <a:rPr lang="en-US" sz="2400" b="1" dirty="0"/>
              <a:t>Note: </a:t>
            </a:r>
            <a:r>
              <a:rPr lang="en-US" sz="2400" dirty="0"/>
              <a:t>Audio file called by create must be encoded in one of supported media formats.</a:t>
            </a:r>
          </a:p>
          <a:p>
            <a:pPr>
              <a:defRPr/>
            </a:pPr>
            <a:r>
              <a:rPr lang="en-US" sz="2400" dirty="0"/>
              <a:t>To play audio file saved in app’s </a:t>
            </a:r>
            <a:r>
              <a:rPr lang="en-US" sz="2400" b="1" dirty="0"/>
              <a:t>res/raw/ </a:t>
            </a:r>
            <a:r>
              <a:rPr lang="en-US" sz="2400" dirty="0"/>
              <a:t>directory</a:t>
            </a:r>
          </a:p>
          <a:p>
            <a:pPr marL="0" indent="0">
              <a:buFont typeface="Wingdings" panose="05000000000000000000" pitchFamily="2" charset="2"/>
              <a:buNone/>
              <a:defRPr/>
            </a:pPr>
            <a:endParaRPr lang="en-US" sz="2400" dirty="0"/>
          </a:p>
          <a:p>
            <a:pPr>
              <a:defRPr/>
            </a:pPr>
            <a:endParaRPr lang="en-US" sz="2400" dirty="0"/>
          </a:p>
          <a:p>
            <a:pPr>
              <a:defRPr/>
            </a:pPr>
            <a:endParaRPr lang="en-MY" sz="2400" dirty="0">
              <a:latin typeface="Arial" panose="020B060402020202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352800"/>
            <a:ext cx="811053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68026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normAutofit fontScale="90000"/>
          </a:bodyPr>
          <a:lstStyle/>
          <a:p>
            <a:r>
              <a:rPr lang="en-US" altLang="en-US" sz="3200"/>
              <a:t>Android Multimedia</a:t>
            </a:r>
            <a:br>
              <a:rPr lang="en-US" altLang="en-US" sz="3600"/>
            </a:br>
            <a:endParaRPr lang="en-MY"/>
          </a:p>
        </p:txBody>
      </p:sp>
      <p:sp>
        <p:nvSpPr>
          <p:cNvPr id="59395" name="Content Placeholder 2"/>
          <p:cNvSpPr>
            <a:spLocks noGrp="1"/>
          </p:cNvSpPr>
          <p:nvPr>
            <p:ph idx="1"/>
          </p:nvPr>
        </p:nvSpPr>
        <p:spPr/>
        <p:txBody>
          <a:bodyPr/>
          <a:lstStyle/>
          <a:p>
            <a:r>
              <a:rPr lang="en-US" sz="2400">
                <a:latin typeface="Arial" panose="020B0604020202020204" pitchFamily="34" charset="0"/>
              </a:rPr>
              <a:t>To play audio from remote URL via HTTP streaming over the Internet</a:t>
            </a:r>
          </a:p>
          <a:p>
            <a:endParaRPr lang="en-MY" sz="2400">
              <a:latin typeface="Arial" panose="020B060402020202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954338"/>
            <a:ext cx="7410450" cy="177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046433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1" presetClass="entr" presetSubtype="1"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heel(1)">
                                      <p:cBhvr>
                                        <p:cTn id="11"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normAutofit fontScale="90000"/>
          </a:bodyPr>
          <a:lstStyle/>
          <a:p>
            <a:r>
              <a:rPr lang="en-US" altLang="en-US" sz="3200"/>
              <a:t>Android Multimedia</a:t>
            </a:r>
            <a:br>
              <a:rPr lang="en-US" altLang="en-US" sz="3600"/>
            </a:br>
            <a:endParaRPr lang="en-MY"/>
          </a:p>
        </p:txBody>
      </p:sp>
      <p:sp>
        <p:nvSpPr>
          <p:cNvPr id="59395" name="Content Placeholder 2"/>
          <p:cNvSpPr>
            <a:spLocks noGrp="1"/>
          </p:cNvSpPr>
          <p:nvPr>
            <p:ph idx="1"/>
          </p:nvPr>
        </p:nvSpPr>
        <p:spPr/>
        <p:txBody>
          <a:bodyPr/>
          <a:lstStyle/>
          <a:p>
            <a:pPr>
              <a:defRPr/>
            </a:pPr>
            <a:r>
              <a:rPr lang="en-US" sz="2400" dirty="0" err="1"/>
              <a:t>MediaPlayer</a:t>
            </a:r>
            <a:r>
              <a:rPr lang="en-US" sz="2400" dirty="0"/>
              <a:t> can consume valuable system resources</a:t>
            </a:r>
          </a:p>
          <a:p>
            <a:pPr>
              <a:defRPr/>
            </a:pPr>
            <a:r>
              <a:rPr lang="en-US" sz="2400" dirty="0"/>
              <a:t>When done, call </a:t>
            </a:r>
            <a:r>
              <a:rPr lang="en-US" sz="2400" b="1" dirty="0"/>
              <a:t>release( ) </a:t>
            </a:r>
            <a:r>
              <a:rPr lang="en-US" sz="2400" dirty="0"/>
              <a:t>to free up system resources</a:t>
            </a:r>
          </a:p>
          <a:p>
            <a:pPr>
              <a:defRPr/>
            </a:pPr>
            <a:r>
              <a:rPr lang="en-US" sz="2400" dirty="0"/>
              <a:t>In </a:t>
            </a:r>
            <a:r>
              <a:rPr lang="en-US" sz="2400" b="1" dirty="0" err="1"/>
              <a:t>onStop</a:t>
            </a:r>
            <a:r>
              <a:rPr lang="en-US" sz="2400" b="1" dirty="0"/>
              <a:t>( ) </a:t>
            </a:r>
            <a:r>
              <a:rPr lang="en-US" sz="2400" dirty="0"/>
              <a:t>or </a:t>
            </a:r>
            <a:r>
              <a:rPr lang="en-US" sz="2400" b="1" dirty="0" err="1"/>
              <a:t>onDestroy</a:t>
            </a:r>
            <a:r>
              <a:rPr lang="en-US" sz="2400" b="1" dirty="0"/>
              <a:t>( ) </a:t>
            </a:r>
            <a:r>
              <a:rPr lang="en-US" sz="2400" dirty="0"/>
              <a:t>methods, call</a:t>
            </a:r>
          </a:p>
          <a:p>
            <a:pPr marL="0" indent="0">
              <a:buFont typeface="Wingdings" panose="05000000000000000000" pitchFamily="2" charset="2"/>
              <a:buNone/>
              <a:defRPr/>
            </a:pPr>
            <a:endParaRPr lang="en-MY" sz="2400" dirty="0"/>
          </a:p>
          <a:p>
            <a:pPr>
              <a:defRPr/>
            </a:pPr>
            <a:endParaRPr lang="en-MY" sz="2400" dirty="0">
              <a:latin typeface="Arial" panose="020B060402020202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3581400"/>
            <a:ext cx="4097338"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198434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39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939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4" presetClass="entr" presetSubtype="1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randombar(horizontal)">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normAutofit fontScale="90000"/>
          </a:bodyPr>
          <a:lstStyle/>
          <a:p>
            <a:r>
              <a:rPr lang="en-US" altLang="en-US" sz="3200"/>
              <a:t>Android Multimedia</a:t>
            </a:r>
            <a:br>
              <a:rPr lang="en-US" altLang="en-US" sz="3600"/>
            </a:br>
            <a:endParaRPr lang="en-MY"/>
          </a:p>
        </p:txBody>
      </p:sp>
      <p:sp>
        <p:nvSpPr>
          <p:cNvPr id="59395" name="Content Placeholder 2"/>
          <p:cNvSpPr>
            <a:spLocks noGrp="1"/>
          </p:cNvSpPr>
          <p:nvPr>
            <p:ph idx="1"/>
          </p:nvPr>
        </p:nvSpPr>
        <p:spPr>
          <a:xfrm>
            <a:off x="854336" y="1378009"/>
            <a:ext cx="8229600" cy="4525963"/>
          </a:xfrm>
        </p:spPr>
        <p:txBody>
          <a:bodyPr/>
          <a:lstStyle/>
          <a:p>
            <a:pPr>
              <a:defRPr/>
            </a:pPr>
            <a:r>
              <a:rPr lang="en-MY" sz="2400" dirty="0">
                <a:latin typeface="Arial" panose="020B0604020202020204" pitchFamily="34" charset="0"/>
              </a:rPr>
              <a:t>Sample code:</a:t>
            </a:r>
          </a:p>
          <a:p>
            <a:pPr marL="0" indent="0">
              <a:buFont typeface="Wingdings" panose="05000000000000000000" pitchFamily="2" charset="2"/>
              <a:buNone/>
              <a:defRPr/>
            </a:pPr>
            <a:endParaRPr lang="en-MY" sz="2400" dirty="0">
              <a:latin typeface="Arial" panose="020B06040202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95350" y="2133600"/>
            <a:ext cx="8248650"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95350" y="4907846"/>
            <a:ext cx="7486650" cy="15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83631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1000" fill="hold"/>
                                        <p:tgtEl>
                                          <p:spTgt spid="4"/>
                                        </p:tgtEl>
                                        <p:attrNameLst>
                                          <p:attrName>ppt_w</p:attrName>
                                        </p:attrNameLst>
                                      </p:cBhvr>
                                      <p:tavLst>
                                        <p:tav tm="0">
                                          <p:val>
                                            <p:fltVal val="0"/>
                                          </p:val>
                                        </p:tav>
                                        <p:tav tm="100000">
                                          <p:val>
                                            <p:strVal val="#ppt_w"/>
                                          </p:val>
                                        </p:tav>
                                      </p:tavLst>
                                    </p:anim>
                                    <p:anim calcmode="lin" valueType="num">
                                      <p:cBhvr>
                                        <p:cTn id="13" dur="1000" fill="hold"/>
                                        <p:tgtEl>
                                          <p:spTgt spid="4"/>
                                        </p:tgtEl>
                                        <p:attrNameLst>
                                          <p:attrName>ppt_h</p:attrName>
                                        </p:attrNameLst>
                                      </p:cBhvr>
                                      <p:tavLst>
                                        <p:tav tm="0">
                                          <p:val>
                                            <p:fltVal val="0"/>
                                          </p:val>
                                        </p:tav>
                                        <p:tav tm="100000">
                                          <p:val>
                                            <p:strVal val="#ppt_h"/>
                                          </p:val>
                                        </p:tav>
                                      </p:tavLst>
                                    </p:anim>
                                    <p:anim calcmode="lin" valueType="num">
                                      <p:cBhvr>
                                        <p:cTn id="14" dur="1000" fill="hold"/>
                                        <p:tgtEl>
                                          <p:spTgt spid="4"/>
                                        </p:tgtEl>
                                        <p:attrNameLst>
                                          <p:attrName>style.rotation</p:attrName>
                                        </p:attrNameLst>
                                      </p:cBhvr>
                                      <p:tavLst>
                                        <p:tav tm="0">
                                          <p:val>
                                            <p:fltVal val="90"/>
                                          </p:val>
                                        </p:tav>
                                        <p:tav tm="100000">
                                          <p:val>
                                            <p:fltVal val="0"/>
                                          </p:val>
                                        </p:tav>
                                      </p:tavLst>
                                    </p:anim>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normAutofit fontScale="90000"/>
          </a:bodyPr>
          <a:lstStyle/>
          <a:p>
            <a:r>
              <a:rPr lang="en-US" altLang="en-US" sz="3200"/>
              <a:t>Android Multimedia</a:t>
            </a:r>
            <a:br>
              <a:rPr lang="en-US" altLang="en-US" sz="3600"/>
            </a:br>
            <a:endParaRPr lang="en-MY"/>
          </a:p>
        </p:txBody>
      </p:sp>
      <p:sp>
        <p:nvSpPr>
          <p:cNvPr id="64515" name="Content Placeholder 2"/>
          <p:cNvSpPr>
            <a:spLocks noGrp="1"/>
          </p:cNvSpPr>
          <p:nvPr>
            <p:ph idx="1"/>
          </p:nvPr>
        </p:nvSpPr>
        <p:spPr>
          <a:xfrm>
            <a:off x="869576" y="1219200"/>
            <a:ext cx="8229600" cy="4525963"/>
          </a:xfrm>
        </p:spPr>
        <p:txBody>
          <a:bodyPr/>
          <a:lstStyle/>
          <a:p>
            <a:r>
              <a:rPr lang="en-MY" sz="2400" dirty="0">
                <a:latin typeface="Arial" panose="020B0604020202020204" pitchFamily="34" charset="0"/>
              </a:rPr>
              <a:t>Sample Code</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032029"/>
            <a:ext cx="4810125" cy="204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43896" y="4267200"/>
            <a:ext cx="4391025" cy="200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668615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5875" y="0"/>
            <a:ext cx="9159875" cy="914400"/>
          </a:xfrm>
        </p:spPr>
        <p:txBody>
          <a:bodyPr>
            <a:normAutofit fontScale="90000"/>
          </a:bodyPr>
          <a:lstStyle/>
          <a:p>
            <a:br>
              <a:rPr lang="en-US" altLang="en-US" sz="3600"/>
            </a:br>
            <a:r>
              <a:rPr lang="en-US" altLang="en-US" sz="3600"/>
              <a:t>Android Animation</a:t>
            </a:r>
            <a:endParaRPr lang="en-US" altLang="en-US" b="1"/>
          </a:p>
        </p:txBody>
      </p:sp>
      <p:sp>
        <p:nvSpPr>
          <p:cNvPr id="11267" name="Content Placeholder 1"/>
          <p:cNvSpPr>
            <a:spLocks noGrp="1"/>
          </p:cNvSpPr>
          <p:nvPr>
            <p:ph idx="1"/>
          </p:nvPr>
        </p:nvSpPr>
        <p:spPr>
          <a:xfrm>
            <a:off x="449263" y="1295400"/>
            <a:ext cx="8229600" cy="4830763"/>
          </a:xfrm>
        </p:spPr>
        <p:txBody>
          <a:bodyPr/>
          <a:lstStyle/>
          <a:p>
            <a:pPr algn="just"/>
            <a:r>
              <a:rPr lang="en-US" sz="2400">
                <a:latin typeface="Arial" panose="020B0604020202020204" pitchFamily="34" charset="0"/>
              </a:rPr>
              <a:t>The animation-list code includes the oneshot property, which is set to true by default. By setting the </a:t>
            </a:r>
            <a:r>
              <a:rPr lang="en-US" sz="2400" b="1">
                <a:latin typeface="Arial" panose="020B0604020202020204" pitchFamily="34" charset="0"/>
              </a:rPr>
              <a:t>android:oneshot </a:t>
            </a:r>
            <a:r>
              <a:rPr lang="en-US" sz="2400">
                <a:latin typeface="Arial" panose="020B0604020202020204" pitchFamily="34" charset="0"/>
              </a:rPr>
              <a:t>attribute of the animation-list to false, as shown in the previous code, the animation plays repeatedly.</a:t>
            </a:r>
          </a:p>
          <a:p>
            <a:r>
              <a:rPr lang="en-US" sz="2400">
                <a:latin typeface="Arial" panose="020B0604020202020204" pitchFamily="34" charset="0"/>
              </a:rPr>
              <a:t>When the XML file is added to the Android project, the Android resource type is selected and animation-list is specified as the root element of the XML code.</a:t>
            </a:r>
          </a:p>
          <a:p>
            <a:r>
              <a:rPr lang="en-US" sz="2400">
                <a:latin typeface="Arial" panose="020B0604020202020204" pitchFamily="34" charset="0"/>
              </a:rPr>
              <a:t>Store the animations.xml file in the drawable folder.</a:t>
            </a:r>
          </a:p>
          <a:p>
            <a:endParaRPr lang="en-MY" sz="2400">
              <a:latin typeface="Arial" panose="020B0604020202020204" pitchFamily="34" charset="0"/>
            </a:endParaRPr>
          </a:p>
        </p:txBody>
      </p:sp>
    </p:spTree>
    <p:extLst>
      <p:ext uri="{BB962C8B-B14F-4D97-AF65-F5344CB8AC3E}">
        <p14:creationId xmlns:p14="http://schemas.microsoft.com/office/powerpoint/2010/main" val="4531851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5875" y="0"/>
            <a:ext cx="9159875" cy="914400"/>
          </a:xfrm>
        </p:spPr>
        <p:txBody>
          <a:bodyPr>
            <a:normAutofit fontScale="90000"/>
          </a:bodyPr>
          <a:lstStyle/>
          <a:p>
            <a:br>
              <a:rPr lang="en-US" altLang="en-US" sz="3600"/>
            </a:br>
            <a:r>
              <a:rPr lang="en-US" altLang="en-US" sz="3600"/>
              <a:t>Android Animation</a:t>
            </a:r>
            <a:endParaRPr lang="en-US" altLang="en-US" b="1"/>
          </a:p>
        </p:txBody>
      </p:sp>
      <p:sp>
        <p:nvSpPr>
          <p:cNvPr id="13315" name="Content Placeholder 1"/>
          <p:cNvSpPr>
            <a:spLocks noGrp="1"/>
          </p:cNvSpPr>
          <p:nvPr>
            <p:ph idx="1"/>
          </p:nvPr>
        </p:nvSpPr>
        <p:spPr>
          <a:xfrm>
            <a:off x="449263" y="1295400"/>
            <a:ext cx="8229600" cy="4830763"/>
          </a:xfrm>
        </p:spPr>
        <p:txBody>
          <a:bodyPr/>
          <a:lstStyle/>
          <a:p>
            <a:r>
              <a:rPr lang="en-US" sz="2400">
                <a:latin typeface="Arial" panose="020B0604020202020204" pitchFamily="34" charset="0"/>
              </a:rPr>
              <a:t>The </a:t>
            </a:r>
            <a:r>
              <a:rPr lang="en-US" sz="2400" b="1">
                <a:latin typeface="Arial" panose="020B0604020202020204" pitchFamily="34" charset="0"/>
              </a:rPr>
              <a:t>AnimationDrawable class </a:t>
            </a:r>
            <a:r>
              <a:rPr lang="en-US" sz="2400">
                <a:latin typeface="Arial" panose="020B0604020202020204" pitchFamily="34" charset="0"/>
              </a:rPr>
              <a:t>provides the methods for drawable animations to create a sequence of frame-by-frame images. In Android development, frame-based animations and image transitions are defined as drawables.</a:t>
            </a:r>
            <a:endParaRPr lang="en-MY" sz="2400">
              <a:latin typeface="Arial" panose="020B0604020202020204"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35025" y="3581400"/>
            <a:ext cx="8308975" cy="2325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86269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0"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5875" y="0"/>
            <a:ext cx="9159875" cy="914400"/>
          </a:xfrm>
        </p:spPr>
        <p:txBody>
          <a:bodyPr>
            <a:normAutofit fontScale="90000"/>
          </a:bodyPr>
          <a:lstStyle/>
          <a:p>
            <a:br>
              <a:rPr lang="en-US" altLang="en-US" sz="3600"/>
            </a:br>
            <a:r>
              <a:rPr lang="en-US" altLang="en-US" sz="3600"/>
              <a:t>Android Animation </a:t>
            </a:r>
            <a:br>
              <a:rPr lang="en-US" altLang="en-US" sz="4000"/>
            </a:br>
            <a:endParaRPr lang="en-US" altLang="en-US" b="1"/>
          </a:p>
        </p:txBody>
      </p:sp>
      <p:sp>
        <p:nvSpPr>
          <p:cNvPr id="15363" name="Content Placeholder 1"/>
          <p:cNvSpPr>
            <a:spLocks noGrp="1"/>
          </p:cNvSpPr>
          <p:nvPr>
            <p:ph idx="1"/>
          </p:nvPr>
        </p:nvSpPr>
        <p:spPr>
          <a:xfrm>
            <a:off x="449263" y="1295400"/>
            <a:ext cx="8229600" cy="4830763"/>
          </a:xfrm>
        </p:spPr>
        <p:txBody>
          <a:bodyPr/>
          <a:lstStyle/>
          <a:p>
            <a:r>
              <a:rPr lang="en-US" sz="2400">
                <a:latin typeface="Arial" panose="020B0604020202020204" pitchFamily="34" charset="0"/>
              </a:rPr>
              <a:t>The imgFrame instance is the image that you want to animate and is set to the animation drawable as its background.</a:t>
            </a:r>
            <a:endParaRPr lang="en-MY" sz="2400">
              <a:latin typeface="Arial" panose="020B0604020202020204"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2487" y="3200400"/>
            <a:ext cx="8291513" cy="147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66884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fade">
                                      <p:cBhvr>
                                        <p:cTn id="7" dur="500"/>
                                        <p:tgtEl>
                                          <p:spTgt spid="153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2"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5875" y="0"/>
            <a:ext cx="9159875" cy="914400"/>
          </a:xfrm>
        </p:spPr>
        <p:txBody>
          <a:bodyPr>
            <a:normAutofit fontScale="90000"/>
          </a:bodyPr>
          <a:lstStyle/>
          <a:p>
            <a:br>
              <a:rPr lang="en-US" altLang="en-US" sz="3600"/>
            </a:br>
            <a:r>
              <a:rPr lang="en-US" altLang="en-US" sz="3600"/>
              <a:t>Android Animation </a:t>
            </a:r>
            <a:br>
              <a:rPr lang="en-US" altLang="en-US" sz="4000"/>
            </a:br>
            <a:endParaRPr lang="en-US" altLang="en-US" b="1"/>
          </a:p>
        </p:txBody>
      </p:sp>
      <p:sp>
        <p:nvSpPr>
          <p:cNvPr id="17411" name="Content Placeholder 1"/>
          <p:cNvSpPr>
            <a:spLocks noGrp="1"/>
          </p:cNvSpPr>
          <p:nvPr>
            <p:ph idx="1"/>
          </p:nvPr>
        </p:nvSpPr>
        <p:spPr>
          <a:xfrm>
            <a:off x="449263" y="1295400"/>
            <a:ext cx="8229600" cy="4830763"/>
          </a:xfrm>
        </p:spPr>
        <p:txBody>
          <a:bodyPr/>
          <a:lstStyle/>
          <a:p>
            <a:r>
              <a:rPr lang="en-US" sz="2400">
                <a:latin typeface="Arial" panose="020B0604020202020204" pitchFamily="34" charset="0"/>
              </a:rPr>
              <a:t>After associating AnimationDrawable with the animation images, you can use the </a:t>
            </a:r>
            <a:r>
              <a:rPr lang="en-US" sz="2400" b="1">
                <a:latin typeface="Arial" panose="020B0604020202020204" pitchFamily="34" charset="0"/>
              </a:rPr>
              <a:t>start</a:t>
            </a:r>
            <a:r>
              <a:rPr lang="en-US" sz="2400">
                <a:latin typeface="Arial" panose="020B0604020202020204" pitchFamily="34" charset="0"/>
              </a:rPr>
              <a:t>( ) and </a:t>
            </a:r>
            <a:r>
              <a:rPr lang="en-US" sz="2400" b="1">
                <a:latin typeface="Arial" panose="020B0604020202020204" pitchFamily="34" charset="0"/>
              </a:rPr>
              <a:t>stop</a:t>
            </a:r>
            <a:r>
              <a:rPr lang="en-US" sz="2400">
                <a:latin typeface="Arial" panose="020B0604020202020204" pitchFamily="34" charset="0"/>
              </a:rPr>
              <a:t>( ) methods of the drawable objects to control the Frame animation.</a:t>
            </a:r>
          </a:p>
          <a:p>
            <a:r>
              <a:rPr lang="en-US" sz="2400">
                <a:latin typeface="Arial" panose="020B0604020202020204" pitchFamily="34" charset="0"/>
              </a:rPr>
              <a:t>The </a:t>
            </a:r>
            <a:r>
              <a:rPr lang="en-US" sz="2400" b="1">
                <a:latin typeface="Arial" panose="020B0604020202020204" pitchFamily="34" charset="0"/>
              </a:rPr>
              <a:t>start</a:t>
            </a:r>
            <a:r>
              <a:rPr lang="en-US" sz="2400">
                <a:latin typeface="Arial" panose="020B0604020202020204" pitchFamily="34" charset="0"/>
              </a:rPr>
              <a:t>() method launches the lightsAnimation.xml file displaying the animation-list items, and the </a:t>
            </a:r>
            <a:r>
              <a:rPr lang="en-US" sz="2400" b="1">
                <a:latin typeface="Arial" panose="020B0604020202020204" pitchFamily="34" charset="0"/>
              </a:rPr>
              <a:t>stop</a:t>
            </a:r>
            <a:r>
              <a:rPr lang="en-US" sz="2400">
                <a:latin typeface="Arial" panose="020B0604020202020204" pitchFamily="34" charset="0"/>
              </a:rPr>
              <a:t>( ) method ends the display of the animation-list.</a:t>
            </a:r>
            <a:endParaRPr lang="en-MY" sz="2400">
              <a:latin typeface="Arial" panose="020B0604020202020204"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66913" y="4297363"/>
            <a:ext cx="51943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128355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4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4"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down)">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5875" y="0"/>
            <a:ext cx="9159875" cy="914400"/>
          </a:xfrm>
        </p:spPr>
        <p:txBody>
          <a:bodyPr>
            <a:normAutofit fontScale="90000"/>
          </a:bodyPr>
          <a:lstStyle/>
          <a:p>
            <a:br>
              <a:rPr lang="en-US" altLang="en-US" sz="3600"/>
            </a:br>
            <a:r>
              <a:rPr lang="en-US" altLang="en-US" sz="3600"/>
              <a:t>Android Animation </a:t>
            </a:r>
            <a:br>
              <a:rPr lang="en-US" altLang="en-US" sz="4000"/>
            </a:br>
            <a:endParaRPr lang="en-US" altLang="en-US" b="1"/>
          </a:p>
        </p:txBody>
      </p:sp>
      <p:pic>
        <p:nvPicPr>
          <p:cNvPr id="2" name="Content Placeholder 1"/>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1143000" y="1270665"/>
            <a:ext cx="7467600" cy="2596485"/>
          </a:xfr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3657600"/>
            <a:ext cx="3200400" cy="499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030423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5875" y="0"/>
            <a:ext cx="9159875" cy="914400"/>
          </a:xfrm>
        </p:spPr>
        <p:txBody>
          <a:bodyPr>
            <a:normAutofit fontScale="90000"/>
          </a:bodyPr>
          <a:lstStyle/>
          <a:p>
            <a:br>
              <a:rPr lang="en-US" altLang="en-US" sz="3600"/>
            </a:br>
            <a:r>
              <a:rPr lang="en-US" altLang="en-US" sz="3600"/>
              <a:t>Android Animation </a:t>
            </a:r>
            <a:br>
              <a:rPr lang="en-US" altLang="en-US" sz="4000"/>
            </a:br>
            <a:endParaRPr lang="en-US" altLang="en-US" b="1"/>
          </a:p>
        </p:txBody>
      </p:sp>
      <p:sp>
        <p:nvSpPr>
          <p:cNvPr id="21507" name="Content Placeholder 1"/>
          <p:cNvSpPr>
            <a:spLocks noGrp="1"/>
          </p:cNvSpPr>
          <p:nvPr>
            <p:ph idx="1"/>
          </p:nvPr>
        </p:nvSpPr>
        <p:spPr>
          <a:xfrm>
            <a:off x="449263" y="1295400"/>
            <a:ext cx="8229600" cy="4830763"/>
          </a:xfrm>
        </p:spPr>
        <p:txBody>
          <a:bodyPr/>
          <a:lstStyle/>
          <a:p>
            <a:r>
              <a:rPr lang="en-US" sz="2400">
                <a:latin typeface="Arial" panose="020B0604020202020204" pitchFamily="34" charset="0"/>
              </a:rPr>
              <a:t>Instead of rendering several images in a sequence in Frame animation, </a:t>
            </a:r>
            <a:r>
              <a:rPr lang="en-US" sz="2400" b="1">
                <a:latin typeface="Arial" panose="020B0604020202020204" pitchFamily="34" charset="0"/>
              </a:rPr>
              <a:t>Tween</a:t>
            </a:r>
            <a:r>
              <a:rPr lang="en-US" sz="2400">
                <a:latin typeface="Arial" panose="020B0604020202020204" pitchFamily="34" charset="0"/>
              </a:rPr>
              <a:t> animation manipulates a drawable image by adding tween effects.</a:t>
            </a:r>
          </a:p>
          <a:p>
            <a:r>
              <a:rPr lang="en-US" sz="2400">
                <a:latin typeface="Arial" panose="020B0604020202020204" pitchFamily="34" charset="0"/>
              </a:rPr>
              <a:t>Defined in an XML file, </a:t>
            </a:r>
            <a:r>
              <a:rPr lang="en-US" sz="2400" b="1">
                <a:latin typeface="Arial" panose="020B0604020202020204" pitchFamily="34" charset="0"/>
              </a:rPr>
              <a:t>tween effects </a:t>
            </a:r>
            <a:r>
              <a:rPr lang="en-US" sz="2400">
                <a:latin typeface="Arial" panose="020B0604020202020204" pitchFamily="34" charset="0"/>
              </a:rPr>
              <a:t>are transitions that change objects from one state to another. An ImageView or TextView object can move, rotate, grow, or shrink.</a:t>
            </a:r>
            <a:endParaRPr lang="en-MY" sz="2400">
              <a:latin typeface="Arial" panose="020B0604020202020204" pitchFamily="34" charset="0"/>
            </a:endParaRPr>
          </a:p>
        </p:txBody>
      </p:sp>
    </p:spTree>
    <p:extLst>
      <p:ext uri="{BB962C8B-B14F-4D97-AF65-F5344CB8AC3E}">
        <p14:creationId xmlns:p14="http://schemas.microsoft.com/office/powerpoint/2010/main" val="1562672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50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theme/theme1.xml><?xml version="1.0" encoding="utf-8"?>
<a:theme xmlns:a="http://schemas.openxmlformats.org/drawingml/2006/main" name="Office Theme">
  <a:themeElements>
    <a:clrScheme name="Custom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0000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9609</TotalTime>
  <Words>1547</Words>
  <Application>Microsoft Office PowerPoint</Application>
  <PresentationFormat>On-screen Show (4:3)</PresentationFormat>
  <Paragraphs>159</Paragraphs>
  <Slides>39</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WarnockPro-Light</vt:lpstr>
      <vt:lpstr>Arial</vt:lpstr>
      <vt:lpstr>Arial Rounded MT Bold</vt:lpstr>
      <vt:lpstr>Calibri</vt:lpstr>
      <vt:lpstr>Wingdings</vt:lpstr>
      <vt:lpstr>Office Theme</vt:lpstr>
      <vt:lpstr>PowerPoint Presentation</vt:lpstr>
      <vt:lpstr> Android Animation </vt:lpstr>
      <vt:lpstr> Android Animation </vt:lpstr>
      <vt:lpstr> Android Animation</vt:lpstr>
      <vt:lpstr> Android Animation</vt:lpstr>
      <vt:lpstr> Android Animation  </vt:lpstr>
      <vt:lpstr> Android Animation  </vt:lpstr>
      <vt:lpstr> Android Animation  </vt:lpstr>
      <vt:lpstr> Android Animation  </vt:lpstr>
      <vt:lpstr> Android Animation  </vt:lpstr>
      <vt:lpstr> Android Animation  </vt:lpstr>
      <vt:lpstr> Android Animation  </vt:lpstr>
      <vt:lpstr> Android Animation  </vt:lpstr>
      <vt:lpstr> Android Animation  </vt:lpstr>
      <vt:lpstr> Android Animation  </vt:lpstr>
      <vt:lpstr> Android Animation  </vt:lpstr>
      <vt:lpstr> Android Animation  </vt:lpstr>
      <vt:lpstr> Android Animation  </vt:lpstr>
      <vt:lpstr> Android Animation  </vt:lpstr>
      <vt:lpstr> Android Animation  </vt:lpstr>
      <vt:lpstr>Android Animation  </vt:lpstr>
      <vt:lpstr>Android Animation  </vt:lpstr>
      <vt:lpstr>Android Animation  </vt:lpstr>
      <vt:lpstr>Android Animation  </vt:lpstr>
      <vt:lpstr>Android Multimedia </vt:lpstr>
      <vt:lpstr>Android Multimedia </vt:lpstr>
      <vt:lpstr>Android Multimedia </vt:lpstr>
      <vt:lpstr>Android Multimedia </vt:lpstr>
      <vt:lpstr>Android Multimedia </vt:lpstr>
      <vt:lpstr>Android Multimedia </vt:lpstr>
      <vt:lpstr>Android Multimedia </vt:lpstr>
      <vt:lpstr>Android Multimedia </vt:lpstr>
      <vt:lpstr>Android Multimedia </vt:lpstr>
      <vt:lpstr>Android Multimedia </vt:lpstr>
      <vt:lpstr>Android Multimedia </vt:lpstr>
      <vt:lpstr>Android Multimedia </vt:lpstr>
      <vt:lpstr>Android Multimedia </vt:lpstr>
      <vt:lpstr>Android Multimedia </vt:lpstr>
      <vt:lpstr>Android Multimedia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Development</dc:title>
  <dc:creator>V.Matos</dc:creator>
  <cp:lastModifiedBy>0204677 LIM ZHE YUAN</cp:lastModifiedBy>
  <cp:revision>314</cp:revision>
  <dcterms:created xsi:type="dcterms:W3CDTF">2009-06-10T00:38:22Z</dcterms:created>
  <dcterms:modified xsi:type="dcterms:W3CDTF">2022-04-16T07:44:03Z</dcterms:modified>
</cp:coreProperties>
</file>