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4" r:id="rId20"/>
    <p:sldId id="392" r:id="rId21"/>
    <p:sldId id="393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3" r:id="rId30"/>
    <p:sldId id="402" r:id="rId31"/>
    <p:sldId id="404" r:id="rId32"/>
    <p:sldId id="405" r:id="rId33"/>
    <p:sldId id="406" r:id="rId34"/>
    <p:sldId id="409" r:id="rId35"/>
    <p:sldId id="407" r:id="rId36"/>
    <p:sldId id="408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80034" autoAdjust="0"/>
  </p:normalViewPr>
  <p:slideViewPr>
    <p:cSldViewPr>
      <p:cViewPr varScale="1">
        <p:scale>
          <a:sx n="86" d="100"/>
          <a:sy n="86" d="100"/>
        </p:scale>
        <p:origin x="162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isFinishing(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onRestoreInstanceState(android.os.Bundle)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world.com/article/2515435/app-development/moth-in-the-machine--debugging-the-origins-of--bug-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resources/runtime-changes.html" TargetMode="External"/><Relationship Id="rId3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training/basics/activity-lifecycle/recreating.html" TargetMode="External"/><Relationship Id="rId2" Type="http://schemas.openxmlformats.org/officeDocument/2006/relationships/hyperlink" Target="http://developer.android.com/guide/components/activi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basics/activity-lifecycle/stopping.html" TargetMode="External"/><Relationship Id="rId5" Type="http://schemas.openxmlformats.org/officeDocument/2006/relationships/hyperlink" Target="https://developer.android.com/training/basics/activity-lifecycle/pausing.html" TargetMode="External"/><Relationship Id="rId4" Type="http://schemas.openxmlformats.org/officeDocument/2006/relationships/hyperlink" Target="http://developer.android.com/training/basics/activity-lifecycle/index.html" TargetMode="External"/><Relationship Id="rId9" Type="http://schemas.openxmlformats.org/officeDocument/2006/relationships/hyperlink" Target="https://developer.android.com/reference/android/os/Bundl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4</a:t>
            </a: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Android Activity Life Cycle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onCreate() –&gt; Created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Called when the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is first created, for example when user taps launcher icon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Does all static setup: create views, bind data to lists, ...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Only called once during an activity's lifetime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Takes a Bundle with Activity's previously frozen state, if there was one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Created state is always followed by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onStart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onCreate(Bundle savedInstanceState)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onStart() –&gt; Started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Followed by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nResume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if it becomes hidden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onStart</a:t>
            </a:r>
            <a:r>
              <a:rPr lang="en-MY" dirty="0" smtClean="0"/>
              <a:t>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onStart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super.onStart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onRestart() –&gt; Started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Transient state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onStart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onRestart()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onRestart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super.onRestart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onResume() –&gt; Resumed/Running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onResume()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onResume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super.onResume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onPause() –&gt; Paused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55600">
              <a:spcBef>
                <a:spcPts val="0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</a:p>
          <a:p>
            <a:pPr marL="457200" lvl="0" indent="-355600">
              <a:spcBef>
                <a:spcPts val="1000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</a:p>
          <a:p>
            <a:pPr marL="457200" lvl="0" indent="-355600">
              <a:spcBef>
                <a:spcPts val="1000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</a:p>
          <a:p>
            <a:pPr marL="457200" lvl="0" indent="-355600">
              <a:spcBef>
                <a:spcPts val="1000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</a:p>
          <a:p>
            <a:pPr marL="457200" lvl="0" indent="-35560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onResume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onPause() –&gt; Paused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188" y="1157905"/>
            <a:ext cx="5437911" cy="5484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the Activity Lifecycle?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More formally:</a:t>
            </a: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onPause()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251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super.onPause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334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b="1" dirty="0">
                <a:latin typeface="Roboto"/>
              </a:rPr>
              <a:t>Any resources and data retrieved in </a:t>
            </a:r>
            <a:r>
              <a:rPr lang="en-US" altLang="en-US" b="1" dirty="0" err="1">
                <a:latin typeface="Roboto"/>
                <a:cs typeface="Courier New" panose="02070309020205020404" pitchFamily="49" charset="0"/>
              </a:rPr>
              <a:t>onResume</a:t>
            </a:r>
            <a:r>
              <a:rPr lang="en-US" altLang="en-US" b="1" dirty="0">
                <a:latin typeface="Roboto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latin typeface="Roboto"/>
              </a:rPr>
              <a:t>should be released in </a:t>
            </a:r>
            <a:r>
              <a:rPr lang="en-US" altLang="en-US" b="1" dirty="0" err="1">
                <a:latin typeface="Roboto"/>
                <a:cs typeface="Courier New" panose="02070309020205020404" pitchFamily="49" charset="0"/>
              </a:rPr>
              <a:t>onPause</a:t>
            </a:r>
            <a:r>
              <a:rPr lang="en-US" altLang="en-US" b="1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b="1" dirty="0">
                <a:latin typeface="Roboto"/>
              </a:rPr>
              <a:t>! If they aren’t, some resources may not be cleanly released if the process is terminated!</a:t>
            </a:r>
          </a:p>
        </p:txBody>
      </p:sp>
    </p:spTree>
    <p:extLst>
      <p:ext uri="{BB962C8B-B14F-4D97-AF65-F5344CB8AC3E}">
        <p14:creationId xmlns:p14="http://schemas.microsoft.com/office/powerpoint/2010/main" val="101298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onStop() –&gt; Stopped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marR="139700" lvl="0" indent="-381000">
              <a:lnSpc>
                <a:spcPct val="115000"/>
              </a:lnSpc>
              <a:spcBef>
                <a:spcPts val="5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</a:p>
          <a:p>
            <a:pPr marL="457200" marR="139700" lvl="0" indent="-381000">
              <a:lnSpc>
                <a:spcPct val="115000"/>
              </a:lnSpc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</a:p>
          <a:p>
            <a:pPr marL="457200" marR="139700" lvl="0" indent="-381000">
              <a:lnSpc>
                <a:spcPct val="115000"/>
              </a:lnSpc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onRestart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onDestroy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onStop()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super.onStop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onDestroy() –&gt; Destroyed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</a:p>
          <a:p>
            <a:pPr marL="457200" lvl="0" indent="-381000">
              <a:spcBef>
                <a:spcPts val="1000"/>
              </a:spcBef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-US" dirty="0" err="1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2"/>
              </a:rPr>
              <a:t>isFinishing</a:t>
            </a:r>
            <a:r>
              <a:rPr lang="en-US" dirty="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2"/>
              </a:rPr>
              <a:t>()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onDestroy()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onDestroy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super.onDestroy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Destroying Static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altLang="en-US" dirty="0"/>
              <a:t> Data in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Roboto"/>
              </a:rPr>
              <a:t>The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onDestroy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latin typeface="Roboto"/>
              </a:rPr>
              <a:t> method is called for one of two reasons:</a:t>
            </a:r>
          </a:p>
          <a:p>
            <a:pPr lvl="1"/>
            <a:r>
              <a:rPr lang="en-US" altLang="en-US" sz="2400" dirty="0">
                <a:latin typeface="Roboto"/>
              </a:rPr>
              <a:t>The </a:t>
            </a:r>
            <a:r>
              <a:rPr lang="en-US" altLang="en-US" sz="24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400" dirty="0">
                <a:latin typeface="Roboto"/>
              </a:rPr>
              <a:t> completed its lifecycle voluntarily.</a:t>
            </a:r>
          </a:p>
          <a:p>
            <a:pPr lvl="1"/>
            <a:r>
              <a:rPr lang="en-US" altLang="en-US" sz="2400" dirty="0">
                <a:latin typeface="Roboto"/>
              </a:rPr>
              <a:t>The </a:t>
            </a:r>
            <a:r>
              <a:rPr lang="en-US" altLang="en-US" sz="24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400" dirty="0">
                <a:latin typeface="Roboto"/>
              </a:rPr>
              <a:t> is being killed by the OS because it needs the resources (but still has the time to gracefully destroy your </a:t>
            </a:r>
            <a:r>
              <a:rPr lang="en-US" altLang="en-US" sz="24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400" dirty="0" smtClean="0">
                <a:latin typeface="Roboto"/>
              </a:rPr>
              <a:t>).</a:t>
            </a:r>
          </a:p>
          <a:p>
            <a:endParaRPr lang="en-US" altLang="en-US" dirty="0">
              <a:latin typeface="Roboto"/>
            </a:endParaRPr>
          </a:p>
          <a:p>
            <a:endParaRPr lang="en-US" altLang="en-US" dirty="0">
              <a:latin typeface="Roboto"/>
            </a:endParaRPr>
          </a:p>
          <a:p>
            <a:endParaRPr lang="en-MY" sz="36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Avoiding Activities Being Killed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>
                <a:latin typeface="Roboto"/>
              </a:rPr>
              <a:t>If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is killed after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onPause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latin typeface="Roboto"/>
              </a:rPr>
              <a:t>, the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onStop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and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onDestroy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methods will not be called</a:t>
            </a:r>
            <a:r>
              <a:rPr lang="en-US" altLang="en-US" sz="2800" dirty="0" smtClean="0">
                <a:latin typeface="Roboto"/>
              </a:rPr>
              <a:t>.</a:t>
            </a:r>
          </a:p>
          <a:p>
            <a:pPr marL="0" indent="0" algn="just">
              <a:buNone/>
            </a:pPr>
            <a:endParaRPr lang="en-US" altLang="en-US" sz="2800" dirty="0">
              <a:latin typeface="Roboto"/>
            </a:endParaRPr>
          </a:p>
          <a:p>
            <a:pPr algn="just"/>
            <a:r>
              <a:rPr lang="en-US" altLang="en-US" sz="2800" dirty="0">
                <a:latin typeface="Roboto"/>
              </a:rPr>
              <a:t>The more resources released by an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in the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onPause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i="1" dirty="0">
                <a:latin typeface="Roboto"/>
              </a:rPr>
              <a:t> </a:t>
            </a:r>
            <a:r>
              <a:rPr lang="en-US" altLang="en-US" sz="2800" dirty="0">
                <a:latin typeface="Roboto"/>
              </a:rPr>
              <a:t>method, the less likely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 </a:t>
            </a:r>
            <a:r>
              <a:rPr lang="en-US" altLang="en-US" sz="2800" dirty="0">
                <a:latin typeface="Roboto"/>
              </a:rPr>
              <a:t>is to be killed while in the background without further state methods being called.</a:t>
            </a:r>
          </a:p>
          <a:p>
            <a:pPr algn="just"/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9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Avoiding Activities Being Killed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sz="2800" dirty="0">
                <a:latin typeface="Roboto"/>
              </a:rPr>
              <a:t>Under low-memory conditions, the Android operating system can kill the process for any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that has been paused, stopped, or destroyed. </a:t>
            </a:r>
            <a:endParaRPr lang="en-US" altLang="en-US" sz="2800" dirty="0" smtClean="0">
              <a:latin typeface="Roboto"/>
            </a:endParaRPr>
          </a:p>
          <a:p>
            <a:pPr algn="just"/>
            <a:endParaRPr lang="en-US" altLang="en-US" sz="2800" dirty="0" smtClean="0">
              <a:latin typeface="Roboto"/>
            </a:endParaRPr>
          </a:p>
          <a:p>
            <a:pPr algn="just"/>
            <a:r>
              <a:rPr lang="en-US" altLang="en-US" sz="2800" dirty="0">
                <a:latin typeface="Roboto"/>
              </a:rPr>
              <a:t>The act of killing an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does not remove it from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stack. </a:t>
            </a:r>
            <a:endParaRPr lang="en-US" altLang="en-US" sz="2800" dirty="0" smtClean="0">
              <a:latin typeface="Roboto"/>
            </a:endParaRPr>
          </a:p>
          <a:p>
            <a:pPr algn="just"/>
            <a:endParaRPr lang="en-US" altLang="en-US" sz="2800" dirty="0">
              <a:latin typeface="Roboto"/>
            </a:endParaRPr>
          </a:p>
          <a:p>
            <a:pPr algn="just"/>
            <a:r>
              <a:rPr lang="en-US" altLang="en-US" sz="2800" dirty="0">
                <a:latin typeface="Roboto"/>
              </a:rPr>
              <a:t>Instead,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state is saved into a Bundle object, assuming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implements and uses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onSaveInstanceState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latin typeface="Roboto"/>
              </a:rPr>
              <a:t> for custom data, although some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View</a:t>
            </a:r>
            <a:r>
              <a:rPr lang="en-US" altLang="en-US" sz="2800" dirty="0">
                <a:latin typeface="Roboto"/>
              </a:rPr>
              <a:t> data is automatically saved. </a:t>
            </a:r>
            <a:endParaRPr lang="en-US" altLang="en-US" sz="2800" dirty="0" smtClean="0">
              <a:latin typeface="Roboto"/>
            </a:endParaRPr>
          </a:p>
          <a:p>
            <a:pPr algn="just"/>
            <a:endParaRPr lang="en-US" altLang="en-US" sz="2800" dirty="0">
              <a:latin typeface="Roboto"/>
            </a:endParaRPr>
          </a:p>
          <a:p>
            <a:pPr algn="just"/>
            <a:r>
              <a:rPr lang="en-US" altLang="en-US" sz="2800" dirty="0">
                <a:latin typeface="Roboto"/>
              </a:rPr>
              <a:t>When the user returns to the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800" dirty="0">
                <a:latin typeface="Roboto"/>
              </a:rPr>
              <a:t> later, the </a:t>
            </a:r>
            <a:r>
              <a:rPr lang="en-US" altLang="en-US" sz="2800" dirty="0" err="1">
                <a:latin typeface="Roboto"/>
                <a:cs typeface="Courier New" panose="02070309020205020404" pitchFamily="49" charset="0"/>
              </a:rPr>
              <a:t>onCreate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() </a:t>
            </a:r>
            <a:r>
              <a:rPr lang="en-US" altLang="en-US" sz="2800" dirty="0">
                <a:latin typeface="Roboto"/>
              </a:rPr>
              <a:t>method is called again, this time with a valid </a:t>
            </a:r>
            <a:r>
              <a:rPr lang="en-US" altLang="en-US" sz="2800" dirty="0">
                <a:latin typeface="Roboto"/>
                <a:cs typeface="Courier New" panose="02070309020205020404" pitchFamily="49" charset="0"/>
              </a:rPr>
              <a:t>Bundle</a:t>
            </a:r>
            <a:r>
              <a:rPr lang="en-US" altLang="en-US" sz="2800" dirty="0">
                <a:latin typeface="Roboto"/>
              </a:rPr>
              <a:t> object as the parameter.</a:t>
            </a:r>
          </a:p>
          <a:p>
            <a:pPr algn="just"/>
            <a:endParaRPr lang="en-US" altLang="en-US" sz="2800" dirty="0">
              <a:latin typeface="Roboto"/>
            </a:endParaRPr>
          </a:p>
          <a:p>
            <a:pPr algn="just"/>
            <a:endParaRPr lang="en-US" altLang="en-US" sz="2800" dirty="0">
              <a:latin typeface="Roboto"/>
            </a:endParaRPr>
          </a:p>
          <a:p>
            <a:pPr algn="just"/>
            <a:endParaRPr lang="en-MY" sz="28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Configuration changes invalidate the current layout or other resources in your activity when the </a:t>
            </a:r>
            <a:r>
              <a:rPr lang="en-US" dirty="0" smtClean="0"/>
              <a:t>user: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Rotates the device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 smtClean="0"/>
              <a:t>Chooses </a:t>
            </a:r>
            <a:r>
              <a:rPr lang="en-US" dirty="0"/>
              <a:t>different system language, so locale changes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Enters multi-window mode (from Android 7)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65" y="1655725"/>
            <a:ext cx="7508669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the Activity Lifecycle?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Google Shape;309;p58" descr="activity-stack.pn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800" y="1600200"/>
            <a:ext cx="7696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51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happens on config change?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8229600" cy="2954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Saving and restoring Activity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onSaveInstanceState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in your Activity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</a:p>
          <a:p>
            <a:pPr marL="857250" lvl="1" indent="-38100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67" y="1655725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sz="2600" dirty="0">
                <a:latin typeface="Roboto"/>
              </a:rPr>
              <a:t>If an 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Activity</a:t>
            </a:r>
            <a:r>
              <a:rPr lang="en-US" altLang="en-US" sz="2600" dirty="0">
                <a:latin typeface="Roboto"/>
              </a:rPr>
              <a:t> is vulnerable to being killed by Android, you can save state info to a 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Bundle</a:t>
            </a:r>
            <a:r>
              <a:rPr lang="en-US" altLang="en-US" sz="2600" dirty="0">
                <a:latin typeface="Roboto"/>
              </a:rPr>
              <a:t> with </a:t>
            </a:r>
            <a:r>
              <a:rPr lang="en-US" altLang="en-US" sz="2600" dirty="0" err="1">
                <a:latin typeface="Roboto"/>
                <a:cs typeface="Courier New" panose="02070309020205020404" pitchFamily="49" charset="0"/>
              </a:rPr>
              <a:t>onSaveInstanceState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600" dirty="0">
                <a:latin typeface="Roboto"/>
              </a:rPr>
              <a:t>. </a:t>
            </a:r>
          </a:p>
          <a:p>
            <a:pPr lvl="1"/>
            <a:r>
              <a:rPr lang="en-US" altLang="en-US" sz="2600" dirty="0">
                <a:latin typeface="Roboto"/>
              </a:rPr>
              <a:t>This call is not guaranteed, so use </a:t>
            </a:r>
            <a:r>
              <a:rPr lang="en-US" altLang="en-US" sz="2600" dirty="0" err="1">
                <a:latin typeface="Roboto"/>
                <a:cs typeface="Courier New" panose="02070309020205020404" pitchFamily="49" charset="0"/>
              </a:rPr>
              <a:t>onPause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600" dirty="0">
                <a:latin typeface="Roboto"/>
              </a:rPr>
              <a:t> for essential data commits. </a:t>
            </a:r>
          </a:p>
          <a:p>
            <a:r>
              <a:rPr lang="en-US" altLang="en-US" sz="2600" dirty="0">
                <a:latin typeface="Roboto"/>
              </a:rPr>
              <a:t>What is recommended?</a:t>
            </a:r>
          </a:p>
          <a:p>
            <a:pPr lvl="1"/>
            <a:r>
              <a:rPr lang="en-US" altLang="en-US" sz="2600" dirty="0">
                <a:latin typeface="Roboto"/>
              </a:rPr>
              <a:t>Save important data to persistent storage in </a:t>
            </a:r>
            <a:r>
              <a:rPr lang="en-US" altLang="en-US" sz="2600" dirty="0" err="1">
                <a:latin typeface="Roboto"/>
                <a:cs typeface="Courier New" panose="02070309020205020404" pitchFamily="49" charset="0"/>
              </a:rPr>
              <a:t>onPause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600" dirty="0">
                <a:latin typeface="Roboto"/>
              </a:rPr>
              <a:t>, but use </a:t>
            </a:r>
            <a:r>
              <a:rPr lang="en-US" altLang="en-US" sz="2600" dirty="0" err="1">
                <a:latin typeface="Roboto"/>
                <a:cs typeface="Courier New" panose="02070309020205020404" pitchFamily="49" charset="0"/>
              </a:rPr>
              <a:t>onSaveInstanceState</a:t>
            </a:r>
            <a:r>
              <a:rPr lang="en-US" altLang="en-US" sz="2600" dirty="0">
                <a:latin typeface="Roboto"/>
                <a:cs typeface="Courier New" panose="02070309020205020404" pitchFamily="49" charset="0"/>
              </a:rPr>
              <a:t>()</a:t>
            </a:r>
            <a:r>
              <a:rPr lang="en-US" altLang="en-US" sz="2600" dirty="0">
                <a:latin typeface="Roboto"/>
              </a:rPr>
              <a:t> to start any data that can be used to rapidly restore the current screen to the state it was in (as the name of the method might imply) .</a:t>
            </a:r>
          </a:p>
          <a:p>
            <a:endParaRPr lang="en-US" altLang="en-US" sz="2600" i="1" dirty="0">
              <a:latin typeface="Roboto"/>
            </a:endParaRPr>
          </a:p>
          <a:p>
            <a:endParaRPr lang="en-MY" sz="26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0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1261"/>
            <a:ext cx="8229600" cy="4525963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onSaveInstanceState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outState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super.onSaveInstanceState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outState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// Add information for saving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HelloToast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counter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// to the to the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outState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bundle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outState.putString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("count",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String.valueOf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mShowCount.getText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()));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Two ways to retrieve the saved Bundle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mySavedState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Preferred, to ensure that your user interface, including any saved state, is back up and running as quickly as possible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Implement callback (called after </a:t>
            </a:r>
            <a:r>
              <a:rPr lang="en-US" dirty="0" err="1"/>
              <a:t>onStart</a:t>
            </a:r>
            <a:r>
              <a:rPr lang="en-US" dirty="0"/>
              <a:t>())</a:t>
            </a:r>
            <a:br>
              <a:rPr lang="en-US" dirty="0"/>
            </a:b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onRestoreInstanceState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(Bundle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mySavedState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mShowCount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R.id.show_count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3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MY" sz="3400" b="1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      String count = </a:t>
            </a:r>
            <a:r>
              <a:rPr lang="en-MY" sz="3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3400" b="1" dirty="0" smtClean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3400" b="1" dirty="0" err="1" smtClean="0">
                <a:latin typeface="Consolas"/>
                <a:ea typeface="Consolas"/>
                <a:cs typeface="Consolas"/>
                <a:sym typeface="Consolas"/>
              </a:rPr>
              <a:t>savedInstanceState.getString</a:t>
            </a: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("count");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      if (</a:t>
            </a:r>
            <a:r>
              <a:rPr lang="en-MY" sz="3400" b="1" dirty="0" err="1">
                <a:latin typeface="Consolas"/>
                <a:ea typeface="Consolas"/>
                <a:cs typeface="Consolas"/>
                <a:sym typeface="Consolas"/>
              </a:rPr>
              <a:t>mShowCount</a:t>
            </a: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!= null)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MY" sz="3400" b="1" dirty="0" err="1">
                <a:latin typeface="Consolas"/>
                <a:ea typeface="Consolas"/>
                <a:cs typeface="Consolas"/>
                <a:sym typeface="Consolas"/>
              </a:rPr>
              <a:t>mShowCount.setText</a:t>
            </a: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(count);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3400" b="1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03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onRestoreInstanceState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(Bundle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mySavedState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super.onRestoreInstanceState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mySavedState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MY" sz="2400" b="1" dirty="0" err="1">
                <a:latin typeface="Consolas"/>
                <a:ea typeface="Consolas"/>
                <a:cs typeface="Consolas"/>
                <a:sym typeface="Consolas"/>
              </a:rPr>
              <a:t>mySavedState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!= null)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      String count = </a:t>
            </a:r>
            <a:r>
              <a:rPr lang="en-MY" sz="2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b="1" dirty="0" smtClean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MY" sz="2400" b="1" dirty="0" err="1" smtClean="0">
                <a:latin typeface="Consolas"/>
                <a:ea typeface="Consolas"/>
                <a:cs typeface="Consolas"/>
                <a:sym typeface="Consolas"/>
              </a:rPr>
              <a:t>mySavedState.getString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("count");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MY" sz="2400" b="1" dirty="0" err="1">
                <a:latin typeface="Consolas"/>
                <a:ea typeface="Consolas"/>
                <a:cs typeface="Consolas"/>
                <a:sym typeface="Consolas"/>
              </a:rPr>
              <a:t>mShowCount.setText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(count);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</a:p>
          <a:p>
            <a:pPr>
              <a:lnSpc>
                <a:spcPct val="115000"/>
              </a:lnSpc>
              <a:spcBef>
                <a:spcPts val="500"/>
              </a:spcBef>
            </a:pP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dirty="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lang="en-US" sz="2000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Activity states and app visibility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Created (not visible yet)</a:t>
            </a: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SzPts val="2400"/>
              <a:buFont typeface="Roboto"/>
              <a:buChar char="●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4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Bugs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Incorrect or unexpected result, wrong values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Crashes, exceptions, freezes, memory leaks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Causes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Human Design or Implementation Error &gt; Fix your code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Software fault, but in libraries &gt; Work around limitation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Hardware fault or limitation -&gt; Make it work with what's available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Origin of the term "bug"</a:t>
            </a:r>
            <a:r>
              <a:rPr lang="en-US" dirty="0">
                <a:solidFill>
                  <a:schemeClr val="dk1"/>
                </a:solidFill>
              </a:rPr>
              <a:t> (it's not what you think)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Debugging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Find and fix errors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Correct unexpected and undesirable behavior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Unit tests help identify bugs and prevent regression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User testing helps identify interaction bugs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9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Android Studio debugging 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Android Studio has tools that help you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identify problems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find where in the source code the problem is created 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so that you can fix it 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9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Logging with Android Studio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MY" dirty="0">
                <a:latin typeface="Roboto"/>
              </a:rPr>
              <a:t>Use the </a:t>
            </a:r>
            <a:r>
              <a:rPr lang="en-MY" b="1" dirty="0" err="1">
                <a:latin typeface="Roboto"/>
              </a:rPr>
              <a:t>LogCat</a:t>
            </a:r>
            <a:r>
              <a:rPr lang="en-MY" dirty="0">
                <a:latin typeface="Roboto"/>
              </a:rPr>
              <a:t> system for logging messages when your app changes states</a:t>
            </a:r>
            <a:r>
              <a:rPr lang="en-MY" dirty="0" smtClean="0">
                <a:latin typeface="Roboto"/>
              </a:rPr>
              <a:t>:</a:t>
            </a:r>
          </a:p>
          <a:p>
            <a:pPr>
              <a:defRPr/>
            </a:pPr>
            <a:endParaRPr lang="en-MY" dirty="0">
              <a:latin typeface="Roboto"/>
            </a:endParaRPr>
          </a:p>
          <a:p>
            <a:pPr lvl="1">
              <a:defRPr/>
            </a:pPr>
            <a:r>
              <a:rPr lang="en-MY" dirty="0" smtClean="0">
                <a:latin typeface="Roboto"/>
              </a:rPr>
              <a:t>analogous </a:t>
            </a:r>
            <a:r>
              <a:rPr lang="en-MY" dirty="0">
                <a:latin typeface="Roboto"/>
              </a:rPr>
              <a:t>to </a:t>
            </a:r>
            <a:r>
              <a:rPr lang="en-MY" dirty="0" err="1">
                <a:latin typeface="Roboto"/>
              </a:rPr>
              <a:t>System.out.println</a:t>
            </a:r>
            <a:r>
              <a:rPr lang="en-MY" dirty="0">
                <a:latin typeface="Roboto"/>
              </a:rPr>
              <a:t> debugging for </a:t>
            </a:r>
            <a:r>
              <a:rPr lang="en-MY" dirty="0" smtClean="0">
                <a:latin typeface="Roboto"/>
              </a:rPr>
              <a:t>  </a:t>
            </a:r>
            <a:r>
              <a:rPr lang="en-MY" dirty="0">
                <a:latin typeface="Roboto"/>
              </a:rPr>
              <a:t>Android </a:t>
            </a:r>
            <a:r>
              <a:rPr lang="en-MY" dirty="0" smtClean="0">
                <a:latin typeface="Roboto"/>
              </a:rPr>
              <a:t>apps</a:t>
            </a:r>
          </a:p>
          <a:p>
            <a:pPr lvl="1">
              <a:defRPr/>
            </a:pPr>
            <a:r>
              <a:rPr lang="en-MY" dirty="0" smtClean="0">
                <a:latin typeface="Roboto"/>
              </a:rPr>
              <a:t>appears </a:t>
            </a:r>
            <a:r>
              <a:rPr lang="en-MY" dirty="0">
                <a:latin typeface="Roboto"/>
              </a:rPr>
              <a:t>in the </a:t>
            </a:r>
            <a:r>
              <a:rPr lang="en-MY" dirty="0" err="1">
                <a:latin typeface="Roboto"/>
              </a:rPr>
              <a:t>LogCat</a:t>
            </a:r>
            <a:r>
              <a:rPr lang="en-MY" dirty="0">
                <a:latin typeface="Roboto"/>
              </a:rPr>
              <a:t> console in Android Studio</a:t>
            </a:r>
            <a:endParaRPr lang="en-US" altLang="en-US" b="1" dirty="0">
              <a:latin typeface="Roboto"/>
            </a:endParaRPr>
          </a:p>
          <a:p>
            <a:endParaRPr lang="en-MY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9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 Log messages to your code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MY" sz="2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android.util.Log</a:t>
            </a: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MY"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-MY" sz="2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MainActivity.class.getSimpleName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MY"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MY"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</a:t>
            </a:r>
            <a:r>
              <a:rPr lang="en-MY" sz="2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Logcat</a:t>
            </a: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pane of Android Studio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</a:t>
            </a:r>
            <a:r>
              <a:rPr lang="en-MY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(TAG, “Hello World”);</a:t>
            </a:r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6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Log Methods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3" y="1655725"/>
            <a:ext cx="8150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9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Open Logcat pane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Google Shape;393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0513" y="1587394"/>
            <a:ext cx="7063937" cy="4050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75"/>
          <p:cNvSpPr/>
          <p:nvPr/>
        </p:nvSpPr>
        <p:spPr>
          <a:xfrm>
            <a:off x="1454133" y="5333844"/>
            <a:ext cx="9771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7;p75"/>
          <p:cNvSpPr/>
          <p:nvPr/>
        </p:nvSpPr>
        <p:spPr>
          <a:xfrm>
            <a:off x="1766418" y="3827764"/>
            <a:ext cx="9009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8;p75"/>
          <p:cNvSpPr txBox="1"/>
          <p:nvPr/>
        </p:nvSpPr>
        <p:spPr>
          <a:xfrm>
            <a:off x="789318" y="3612814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Logcat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pane</a:t>
            </a:r>
            <a:endParaRPr sz="1800" dirty="0"/>
          </a:p>
        </p:txBody>
      </p:sp>
      <p:sp>
        <p:nvSpPr>
          <p:cNvPr id="9" name="Google Shape;399;p75"/>
          <p:cNvSpPr txBox="1"/>
          <p:nvPr/>
        </p:nvSpPr>
        <p:spPr>
          <a:xfrm>
            <a:off x="685223" y="4984194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Logcat tab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286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Inspect logging messages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Google Shape;406;p76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6837" b="12620"/>
          <a:stretch/>
        </p:blipFill>
        <p:spPr>
          <a:xfrm>
            <a:off x="771525" y="1828800"/>
            <a:ext cx="83629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07;p76"/>
          <p:cNvSpPr txBox="1"/>
          <p:nvPr/>
        </p:nvSpPr>
        <p:spPr>
          <a:xfrm>
            <a:off x="4343400" y="2590800"/>
            <a:ext cx="44196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08;p76"/>
          <p:cNvSpPr txBox="1"/>
          <p:nvPr/>
        </p:nvSpPr>
        <p:spPr>
          <a:xfrm>
            <a:off x="1143000" y="4724400"/>
            <a:ext cx="7924800" cy="30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sz="13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673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Choose visible logging level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Google Shape;413;p77"/>
          <p:cNvPicPr preferRelativeResize="0"/>
          <p:nvPr/>
        </p:nvPicPr>
        <p:blipFill rotWithShape="1">
          <a:blip r:embed="rId2">
            <a:alphaModFix/>
          </a:blip>
          <a:srcRect l="1039" t="26836" b="47583"/>
          <a:stretch/>
        </p:blipFill>
        <p:spPr>
          <a:xfrm>
            <a:off x="838200" y="1600200"/>
            <a:ext cx="8305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6;p77"/>
          <p:cNvSpPr txBox="1"/>
          <p:nvPr/>
        </p:nvSpPr>
        <p:spPr>
          <a:xfrm>
            <a:off x="3137300" y="346037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17;p77"/>
          <p:cNvSpPr/>
          <p:nvPr/>
        </p:nvSpPr>
        <p:spPr>
          <a:xfrm>
            <a:off x="3984950" y="2183000"/>
            <a:ext cx="12126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41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425" y="175167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627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Activities</a:t>
            </a:r>
            <a:r>
              <a:rPr lang="en-US" dirty="0"/>
              <a:t> (API Guide)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Activity</a:t>
            </a:r>
            <a:r>
              <a:rPr lang="en-US" dirty="0"/>
              <a:t> (API Reference)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Managing the Activity Lifecycle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Pausing and Resuming an Activity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Stopping and Restarting an Activity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Recreating an Activity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Handling Runtime Changes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9"/>
              </a:rPr>
              <a:t>Bundle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8308183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3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5400" b="1" dirty="0" smtClean="0">
                <a:solidFill>
                  <a:srgbClr val="00B050"/>
                </a:solidFill>
              </a:rPr>
              <a:t>END</a:t>
            </a:r>
          </a:p>
          <a:p>
            <a:pPr marL="0" indent="0" algn="ctr">
              <a:buNone/>
            </a:pPr>
            <a:endParaRPr lang="en-MY" sz="54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MY" sz="5400" b="1" dirty="0" smtClean="0">
                <a:solidFill>
                  <a:srgbClr val="00B050"/>
                </a:solidFill>
              </a:rPr>
              <a:t>Questions?</a:t>
            </a:r>
          </a:p>
          <a:p>
            <a:pPr marL="0" indent="0" algn="ctr">
              <a:buNone/>
            </a:pPr>
            <a:endParaRPr lang="en-MY" sz="5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oogle Shape;341;p6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00" y="1676400"/>
            <a:ext cx="771525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14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 Cycle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4097"/>
            <a:ext cx="7010400" cy="525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6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Another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Life Cycle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5029200" cy="55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93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Implementing and overriding callbacks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Only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 is required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Override the other callbacks to change default behavior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9648</TotalTime>
  <Words>1705</Words>
  <Application>Microsoft Office PowerPoint</Application>
  <PresentationFormat>On-screen Show (4:3)</PresentationFormat>
  <Paragraphs>304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Roboto</vt:lpstr>
      <vt:lpstr>Arial</vt:lpstr>
      <vt:lpstr>Arial Rounded MT Bold</vt:lpstr>
      <vt:lpstr>Calibri</vt:lpstr>
      <vt:lpstr>Consolas</vt:lpstr>
      <vt:lpstr>Courier New</vt:lpstr>
      <vt:lpstr>Office Theme</vt:lpstr>
      <vt:lpstr>PowerPoint Presentation</vt:lpstr>
      <vt:lpstr>What is the Activity Lifecycle?</vt:lpstr>
      <vt:lpstr>What is the Activity Lifecycle?</vt:lpstr>
      <vt:lpstr>Activity states and app visibility</vt:lpstr>
      <vt:lpstr>Callbacks and when they are called</vt:lpstr>
      <vt:lpstr>Activity states and callbacks graph</vt:lpstr>
      <vt:lpstr>Activity Life Cycle</vt:lpstr>
      <vt:lpstr>Another Activity Life Cycle</vt:lpstr>
      <vt:lpstr>Implementing and overriding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Destroying Static Activity Data in onDestroy()</vt:lpstr>
      <vt:lpstr>Avoiding Activities Being Killed</vt:lpstr>
      <vt:lpstr>Avoiding Activities Being Killed</vt:lpstr>
      <vt:lpstr>When does config change?</vt:lpstr>
      <vt:lpstr>When does config change?</vt:lpstr>
      <vt:lpstr>What happens on config change?</vt:lpstr>
      <vt:lpstr>Activity instance state</vt:lpstr>
      <vt:lpstr>Saving and restoring Activity state</vt:lpstr>
      <vt:lpstr>Saving instance state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Instance state and app restart</vt:lpstr>
      <vt:lpstr>Bugs</vt:lpstr>
      <vt:lpstr>Debugging</vt:lpstr>
      <vt:lpstr>Android Studio debugging tools</vt:lpstr>
      <vt:lpstr>Logging with Android Studio </vt:lpstr>
      <vt:lpstr>Add Log messages to your code</vt:lpstr>
      <vt:lpstr>Log Methods</vt:lpstr>
      <vt:lpstr>Open Logcat pane</vt:lpstr>
      <vt:lpstr>Inspect logging messages</vt:lpstr>
      <vt:lpstr>Choose visible logging level</vt:lpstr>
      <vt:lpstr>Learn More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312</cp:revision>
  <dcterms:created xsi:type="dcterms:W3CDTF">2009-06-10T00:38:22Z</dcterms:created>
  <dcterms:modified xsi:type="dcterms:W3CDTF">2021-02-19T08:51:13Z</dcterms:modified>
</cp:coreProperties>
</file>