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73" r:id="rId2"/>
    <p:sldId id="374" r:id="rId3"/>
    <p:sldId id="375" r:id="rId4"/>
    <p:sldId id="376" r:id="rId5"/>
    <p:sldId id="377" r:id="rId6"/>
    <p:sldId id="381" r:id="rId7"/>
    <p:sldId id="382" r:id="rId8"/>
    <p:sldId id="383" r:id="rId9"/>
    <p:sldId id="384" r:id="rId10"/>
    <p:sldId id="385" r:id="rId11"/>
    <p:sldId id="388" r:id="rId12"/>
    <p:sldId id="389" r:id="rId13"/>
    <p:sldId id="392" r:id="rId14"/>
    <p:sldId id="390" r:id="rId15"/>
    <p:sldId id="391" r:id="rId16"/>
    <p:sldId id="394" r:id="rId17"/>
    <p:sldId id="395" r:id="rId18"/>
    <p:sldId id="393" r:id="rId19"/>
    <p:sldId id="397" r:id="rId20"/>
    <p:sldId id="396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7" r:id="rId30"/>
    <p:sldId id="409" r:id="rId31"/>
    <p:sldId id="408" r:id="rId32"/>
    <p:sldId id="410" r:id="rId33"/>
    <p:sldId id="416" r:id="rId34"/>
    <p:sldId id="417" r:id="rId35"/>
    <p:sldId id="414" r:id="rId36"/>
    <p:sldId id="411" r:id="rId37"/>
    <p:sldId id="415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13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1" autoAdjust="0"/>
    <p:restoredTop sz="80034" autoAdjust="0"/>
  </p:normalViewPr>
  <p:slideViewPr>
    <p:cSldViewPr>
      <p:cViewPr varScale="1">
        <p:scale>
          <a:sx n="71" d="100"/>
          <a:sy n="71" d="100"/>
        </p:scale>
        <p:origin x="218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"/>
    </p:cViewPr>
  </p:sorterViewPr>
  <p:notesViewPr>
    <p:cSldViewPr>
      <p:cViewPr varScale="1">
        <p:scale>
          <a:sx n="51" d="100"/>
          <a:sy n="51" d="100"/>
        </p:scale>
        <p:origin x="-28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38600" y="511176"/>
            <a:ext cx="1905000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0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r>
              <a:rPr lang="en-US" smtClean="0"/>
              <a:t>Lesson 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832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603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133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236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685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 smtClean="0"/>
          </a:p>
        </p:txBody>
      </p:sp>
    </p:spTree>
    <p:extLst>
      <p:ext uri="{BB962C8B-B14F-4D97-AF65-F5344CB8AC3E}">
        <p14:creationId xmlns:p14="http://schemas.microsoft.com/office/powerpoint/2010/main" val="138328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 smtClean="0"/>
          </a:p>
        </p:txBody>
      </p:sp>
    </p:spTree>
    <p:extLst>
      <p:ext uri="{BB962C8B-B14F-4D97-AF65-F5344CB8AC3E}">
        <p14:creationId xmlns:p14="http://schemas.microsoft.com/office/powerpoint/2010/main" val="256800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461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347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3919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674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803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178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063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133600" cy="365125"/>
          </a:xfrm>
        </p:spPr>
        <p:txBody>
          <a:bodyPr/>
          <a:lstStyle/>
          <a:p>
            <a:fld id="{9C138E12-A0B7-454F-92AB-D1DE349F2643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3076-5FFA-423A-BCF6-0E777B1769E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315-6D0A-40CA-BF42-BD4A21748190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8929"/>
            <a:ext cx="2133600" cy="365125"/>
          </a:xfrm>
        </p:spPr>
        <p:txBody>
          <a:bodyPr/>
          <a:lstStyle/>
          <a:p>
            <a:fld id="{7DD01F73-739B-4026-BEB9-934AF2E6324F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1096"/>
            <a:ext cx="2133600" cy="365125"/>
          </a:xfrm>
        </p:spPr>
        <p:txBody>
          <a:bodyPr/>
          <a:lstStyle/>
          <a:p>
            <a:fld id="{67822037-F829-4740-AE4D-D265C5E08AA0}" type="datetime1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30A14CCC-A03C-491C-B4E5-531957912FC0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6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6A57FC63-3081-46B3-A87D-15475AAF8BE1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22D-3C67-4340-837E-C396AE8293BB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687" y="14415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054F-A13A-4F7C-BAAF-8223CF72B944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2903-9AB4-4045-9724-DB34B7466144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5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2B61-C3C2-421A-B1BF-D2CDD7720527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1850" y="6459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9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9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.html#Components" TargetMode="External"/><Relationship Id="rId2" Type="http://schemas.openxmlformats.org/officeDocument/2006/relationships/hyperlink" Target="https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.html#startActivity(android.content.Intent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.html#startActivity(android.content.Intent)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design/patterns/navigation.html" TargetMode="External"/><Relationship Id="rId3" Type="http://schemas.openxmlformats.org/officeDocument/2006/relationships/hyperlink" Target="http://developer.android.com/training/basics/firstapp/starting-activity.html" TargetMode="External"/><Relationship Id="rId7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guide/components/fundament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reference/android/app/Activity.html" TargetMode="External"/><Relationship Id="rId4" Type="http://schemas.openxmlformats.org/officeDocument/2006/relationships/hyperlink" Target="http://developer.android.com/guide/components/activiti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838200"/>
            <a:ext cx="7772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Lesson 10</a:t>
            </a:r>
          </a:p>
          <a:p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Activities and Intent</a:t>
            </a: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Declare activity in Android manifest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Each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sz="2800" dirty="0">
                <a:latin typeface="Arial" panose="020B0604020202020204" pitchFamily="34" charset="0"/>
              </a:rPr>
              <a:t> within the application must be defined with an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&lt;activity&gt;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</a:rPr>
              <a:t>tag.</a:t>
            </a:r>
          </a:p>
          <a:p>
            <a:pPr marL="0" lvl="0" indent="0">
              <a:buNone/>
            </a:pPr>
            <a:endParaRPr lang="en-MY" sz="28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MY" sz="28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2800" dirty="0">
                <a:latin typeface="Consolas"/>
                <a:ea typeface="Consolas"/>
                <a:cs typeface="Consolas"/>
                <a:sym typeface="Consolas"/>
              </a:rPr>
              <a:t>activity </a:t>
            </a:r>
            <a:r>
              <a:rPr lang="en-MY" sz="2800" dirty="0" err="1"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n-MY" sz="2800" dirty="0">
                <a:latin typeface="Consolas"/>
                <a:ea typeface="Consolas"/>
                <a:cs typeface="Consolas"/>
                <a:sym typeface="Consolas"/>
              </a:rPr>
              <a:t>=".</a:t>
            </a:r>
            <a:r>
              <a:rPr lang="en-MY" sz="2800" dirty="0" err="1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-MY" sz="2800" dirty="0"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lang="en-MY"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1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Declare main activity in manifest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-US" dirty="0"/>
              <a:t> needs to include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-US" dirty="0"/>
              <a:t> to start from launcher </a:t>
            </a:r>
          </a:p>
          <a:p>
            <a:pPr marL="0" indent="0">
              <a:buNone/>
            </a:pPr>
            <a:endParaRPr lang="en-MY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MY" sz="1900" dirty="0">
                <a:latin typeface="Consolas"/>
                <a:ea typeface="Consolas"/>
                <a:cs typeface="Consolas"/>
                <a:sym typeface="Consolas"/>
              </a:rPr>
              <a:t>&lt;activity </a:t>
            </a:r>
            <a:r>
              <a:rPr lang="en-MY" sz="1900" dirty="0" err="1"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n-MY" sz="1900" dirty="0">
                <a:latin typeface="Consolas"/>
                <a:ea typeface="Consolas"/>
                <a:cs typeface="Consolas"/>
                <a:sym typeface="Consolas"/>
              </a:rPr>
              <a:t>=".</a:t>
            </a:r>
            <a:r>
              <a:rPr lang="en-MY" sz="1900" dirty="0" err="1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-MY" sz="1900" dirty="0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MY" sz="19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1900" b="1" dirty="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MY" sz="1900" b="1" dirty="0">
                <a:latin typeface="Consolas"/>
                <a:ea typeface="Consolas"/>
                <a:cs typeface="Consolas"/>
                <a:sym typeface="Consolas"/>
              </a:rPr>
              <a:t>       &lt;action </a:t>
            </a:r>
            <a:r>
              <a:rPr lang="en-MY" sz="1900" b="1" dirty="0" err="1"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n-MY" sz="1900" b="1" dirty="0"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1900" b="1" dirty="0" err="1">
                <a:latin typeface="Consolas"/>
                <a:ea typeface="Consolas"/>
                <a:cs typeface="Consolas"/>
                <a:sym typeface="Consolas"/>
              </a:rPr>
              <a:t>android.intent.action.MAIN</a:t>
            </a:r>
            <a:r>
              <a:rPr lang="en-MY" sz="1900" b="1" dirty="0">
                <a:latin typeface="Consolas"/>
                <a:ea typeface="Consolas"/>
                <a:cs typeface="Consolas"/>
                <a:sym typeface="Consolas"/>
              </a:rPr>
              <a:t>" /&gt;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MY" sz="1900" b="1" dirty="0">
                <a:latin typeface="Consolas"/>
                <a:ea typeface="Consolas"/>
                <a:cs typeface="Consolas"/>
                <a:sym typeface="Consolas"/>
              </a:rPr>
              <a:t>       &lt;category </a:t>
            </a:r>
            <a:r>
              <a:rPr lang="en-MY" sz="19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MY" sz="19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1900" b="1" dirty="0" smtClean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MY" sz="1900" b="1" dirty="0" err="1" smtClean="0"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n-MY" sz="1900" b="1" dirty="0"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MY" sz="1900" b="1" dirty="0" err="1"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-MY" sz="1900" b="1" dirty="0">
                <a:latin typeface="Consolas"/>
                <a:ea typeface="Consolas"/>
                <a:cs typeface="Consolas"/>
                <a:sym typeface="Consolas"/>
              </a:rPr>
              <a:t>" /&gt;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MY" sz="1900" b="1" dirty="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MY" sz="1900" dirty="0"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/>
              <a:t> is a description of an operation to be </a:t>
            </a:r>
            <a:r>
              <a:rPr lang="en" dirty="0" smtClean="0"/>
              <a:t>performed.</a:t>
            </a:r>
          </a:p>
          <a:p>
            <a:pPr lvl="0"/>
            <a:r>
              <a:rPr lang="en-US" dirty="0"/>
              <a:t>An 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Intent</a:t>
            </a:r>
            <a:r>
              <a:rPr lang="en-US" dirty="0"/>
              <a:t> is an object used to request an action from another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app component</a:t>
            </a:r>
            <a:r>
              <a:rPr lang="en-US" dirty="0"/>
              <a:t> via the Android system.  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Google Shape;402;p70"/>
          <p:cNvSpPr/>
          <p:nvPr/>
        </p:nvSpPr>
        <p:spPr>
          <a:xfrm>
            <a:off x="5943600" y="4724400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6" name="Google Shape;403;p70"/>
          <p:cNvSpPr/>
          <p:nvPr/>
        </p:nvSpPr>
        <p:spPr>
          <a:xfrm>
            <a:off x="3960637" y="4724396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Originator</a:t>
            </a:r>
            <a:endParaRPr sz="1800" dirty="0"/>
          </a:p>
        </p:txBody>
      </p:sp>
      <p:sp>
        <p:nvSpPr>
          <p:cNvPr id="7" name="Google Shape;404;p70"/>
          <p:cNvSpPr/>
          <p:nvPr/>
        </p:nvSpPr>
        <p:spPr>
          <a:xfrm>
            <a:off x="4557013" y="5156196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" name="Google Shape;405;p70"/>
          <p:cNvSpPr txBox="1"/>
          <p:nvPr/>
        </p:nvSpPr>
        <p:spPr>
          <a:xfrm>
            <a:off x="4209938" y="5172321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9" name="Google Shape;406;p70"/>
          <p:cNvSpPr/>
          <p:nvPr/>
        </p:nvSpPr>
        <p:spPr>
          <a:xfrm>
            <a:off x="5650038" y="5164371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Google Shape;407;p70"/>
          <p:cNvSpPr txBox="1"/>
          <p:nvPr/>
        </p:nvSpPr>
        <p:spPr>
          <a:xfrm>
            <a:off x="5909588" y="5172321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11" name="Google Shape;408;p70"/>
          <p:cNvSpPr/>
          <p:nvPr/>
        </p:nvSpPr>
        <p:spPr>
          <a:xfrm>
            <a:off x="4928738" y="5584246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1875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537245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8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Start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A button click starts a new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for text entry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Clicking Share opens an app that allows you to post a photo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Start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Service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Initiate downloading a file in the background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Deliver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Broadcast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The system informs everybody that the phone is now charging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buNone/>
            </a:pPr>
            <a:r>
              <a:rPr lang="en-US" sz="2300" b="1" dirty="0"/>
              <a:t>Explicit Intent </a:t>
            </a:r>
          </a:p>
          <a:p>
            <a:pPr marL="457200" lvl="0" indent="-374650">
              <a:spcBef>
                <a:spcPts val="1000"/>
              </a:spcBef>
              <a:buSzPts val="2300"/>
              <a:buChar char="●"/>
            </a:pPr>
            <a:r>
              <a:rPr lang="en-US" sz="2300" dirty="0"/>
              <a:t>Starts a specific 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</a:p>
          <a:p>
            <a:pPr marL="914400" lvl="1" indent="-374650">
              <a:spcBef>
                <a:spcPts val="0"/>
              </a:spcBef>
              <a:buSzPts val="2300"/>
              <a:buChar char="○"/>
            </a:pPr>
            <a:r>
              <a:rPr lang="en-US" sz="2300" dirty="0"/>
              <a:t>Request tea with milk delivered by Nikita</a:t>
            </a:r>
          </a:p>
          <a:p>
            <a:pPr marL="914400" lvl="1" indent="-374650">
              <a:spcBef>
                <a:spcPts val="0"/>
              </a:spcBef>
              <a:buSzPts val="2300"/>
              <a:buChar char="○"/>
            </a:pPr>
            <a:r>
              <a:rPr lang="en-US" sz="2300" dirty="0"/>
              <a:t>Main activity starts the </a:t>
            </a:r>
            <a:r>
              <a:rPr lang="en-US" sz="2300" dirty="0" err="1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-US" sz="2300" dirty="0"/>
              <a:t> 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US" sz="2300" b="1" dirty="0"/>
              <a:t>Implicit Intent </a:t>
            </a:r>
          </a:p>
          <a:p>
            <a:pPr marL="457200" lvl="0" indent="-374650">
              <a:spcBef>
                <a:spcPts val="1000"/>
              </a:spcBef>
              <a:buSzPts val="2300"/>
              <a:buChar char="●"/>
            </a:pPr>
            <a:r>
              <a:rPr lang="en-US" sz="2300" dirty="0"/>
              <a:t>Asks system to find an 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sz="2300" dirty="0"/>
              <a:t> that can handle this request</a:t>
            </a:r>
          </a:p>
          <a:p>
            <a:pPr marL="914400" lvl="1" indent="-374650">
              <a:spcBef>
                <a:spcPts val="0"/>
              </a:spcBef>
              <a:buSzPts val="2300"/>
              <a:buChar char="○"/>
            </a:pPr>
            <a:r>
              <a:rPr lang="en-US" sz="2300" dirty="0"/>
              <a:t>Find an open store that sells green tea</a:t>
            </a:r>
          </a:p>
          <a:p>
            <a:pPr marL="914400" lvl="1" indent="-374650">
              <a:spcBef>
                <a:spcPts val="0"/>
              </a:spcBef>
              <a:buSzPts val="2300"/>
              <a:buChar char="○"/>
            </a:pPr>
            <a:r>
              <a:rPr lang="en-US" sz="2300" dirty="0"/>
              <a:t>Clicking Share opens a chooser with a list of apps </a:t>
            </a:r>
          </a:p>
          <a:p>
            <a:pPr marL="0" lvl="0" indent="0">
              <a:spcBef>
                <a:spcPts val="1000"/>
              </a:spcBef>
              <a:buNone/>
            </a:pPr>
            <a:endParaRPr lang="en-US" sz="2300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altLang="en-US" sz="4000" dirty="0" smtClean="0"/>
              <a:t>Multiple Activities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1861" y="914400"/>
            <a:ext cx="8382000" cy="4648200"/>
          </a:xfrm>
        </p:spPr>
        <p:txBody>
          <a:bodyPr>
            <a:normAutofit/>
          </a:bodyPr>
          <a:lstStyle/>
          <a:p>
            <a:r>
              <a:rPr lang="en-MY" sz="2800" dirty="0" smtClean="0">
                <a:latin typeface="+mj-lt"/>
              </a:rPr>
              <a:t>Many apps have </a:t>
            </a:r>
            <a:r>
              <a:rPr lang="en-MY" sz="2800" b="1" dirty="0" smtClean="0">
                <a:latin typeface="+mj-lt"/>
              </a:rPr>
              <a:t>multiple activities</a:t>
            </a:r>
            <a:r>
              <a:rPr lang="en-MY" sz="2800" dirty="0" smtClean="0">
                <a:latin typeface="+mj-lt"/>
              </a:rPr>
              <a:t>.</a:t>
            </a:r>
          </a:p>
          <a:p>
            <a:pPr lvl="1"/>
            <a:r>
              <a:rPr lang="en-MY" sz="2200" dirty="0" smtClean="0">
                <a:latin typeface="+mj-lt"/>
              </a:rPr>
              <a:t>Example: In an address book app, the main activity is a list of contacts, and clicking on a contact goes to another activity for viewing details.</a:t>
            </a:r>
          </a:p>
          <a:p>
            <a:pPr lvl="1"/>
            <a:r>
              <a:rPr lang="en-MY" sz="2200" dirty="0" smtClean="0">
                <a:latin typeface="+mj-lt"/>
              </a:rPr>
              <a:t>An activity A can launch another activity B in response to an event.</a:t>
            </a:r>
          </a:p>
          <a:p>
            <a:pPr lvl="1"/>
            <a:r>
              <a:rPr lang="en-MY" sz="2200" dirty="0" smtClean="0">
                <a:latin typeface="+mj-lt"/>
              </a:rPr>
              <a:t>The activity A can pass data to B.</a:t>
            </a:r>
          </a:p>
          <a:p>
            <a:pPr lvl="1"/>
            <a:r>
              <a:rPr lang="en-MY" sz="2200" dirty="0" smtClean="0">
                <a:latin typeface="+mj-lt"/>
              </a:rPr>
              <a:t>The second activity B can send data back to A when it is done.</a:t>
            </a:r>
          </a:p>
          <a:p>
            <a:pPr lvl="1"/>
            <a:endParaRPr lang="en-MY" sz="22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386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59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sz="3200" b="1" smtClean="0"/>
              <a:t>Multiple Activities</a:t>
            </a:r>
            <a:endParaRPr lang="en-US" altLang="en-US" b="1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1447800"/>
          </a:xfrm>
        </p:spPr>
        <p:txBody>
          <a:bodyPr>
            <a:normAutofit/>
          </a:bodyPr>
          <a:lstStyle/>
          <a:p>
            <a:r>
              <a:rPr lang="en-MY" sz="2800" dirty="0" smtClean="0">
                <a:latin typeface="+mj-lt"/>
              </a:rPr>
              <a:t>Activities call each other using Intents. An intent may include basic and extra data elements. The called activity may return a result to the caller.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62344"/>
            <a:ext cx="5353050" cy="35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Start an Activity with an explicit intent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To start a specific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, use an explicit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Create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new Intent(this,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ActivityName.class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dirty="0"/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Use the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US" dirty="0"/>
              <a:t> to start the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>
              <a:spcBef>
                <a:spcPts val="1000"/>
              </a:spcBef>
              <a:buSzPts val="2000"/>
              <a:buFont typeface="Consolas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startActivity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(intent);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Two types of sending data with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500"/>
              </a:spcBef>
              <a:buSzPts val="2400"/>
              <a:buChar char="●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</a:p>
          <a:p>
            <a:pPr marL="0" lvl="0" indent="0">
              <a:spcBef>
                <a:spcPts val="500"/>
              </a:spcBef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Bundle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What is an Activity?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is an application component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Represents one window, one hierarchy of views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Typically fills the screen, but can be embedded in other Activity or a appear as floating window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Java class, typically one Activity in one file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Sending and retrieving data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In the first (sending)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457200" lvl="0" indent="-381000">
              <a:spcBef>
                <a:spcPts val="5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Create the 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US" sz="2800" dirty="0">
                <a:solidFill>
                  <a:schemeClr val="dk1"/>
                </a:solidFill>
              </a:rPr>
              <a:t> object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Put data or extras into that 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Start the new 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sz="2800" dirty="0">
                <a:solidFill>
                  <a:schemeClr val="dk1"/>
                </a:solidFill>
              </a:rPr>
              <a:t> with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>
              <a:spcBef>
                <a:spcPts val="150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In the second (receiving)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solidFill>
                  <a:schemeClr val="dk1"/>
                </a:solidFill>
              </a:rPr>
              <a:t>: </a:t>
            </a:r>
          </a:p>
          <a:p>
            <a:pPr marL="457200" lvl="0" indent="-381000">
              <a:spcBef>
                <a:spcPts val="5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Get the 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US" sz="2800" dirty="0">
                <a:solidFill>
                  <a:schemeClr val="dk1"/>
                </a:solidFill>
              </a:rPr>
              <a:t> object, the 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sz="2800" dirty="0">
                <a:solidFill>
                  <a:schemeClr val="dk1"/>
                </a:solidFill>
              </a:rPr>
              <a:t> was started with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Retrieve the data or extras from the 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US" sz="2800" dirty="0">
                <a:solidFill>
                  <a:schemeClr val="dk1"/>
                </a:solidFill>
              </a:rPr>
              <a:t> object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Putting a URI as intent data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("http://www.google.com")); </a:t>
            </a:r>
          </a:p>
          <a:p>
            <a:pPr marL="0" lvl="0" indent="0">
              <a:spcBef>
                <a:spcPts val="2500"/>
              </a:spcBef>
              <a:buClr>
                <a:schemeClr val="dk1"/>
              </a:buClr>
              <a:buSzPts val="1100"/>
              <a:buNone/>
            </a:pP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>
              <a:spcBef>
                <a:spcPts val="500"/>
              </a:spcBef>
              <a:spcAft>
                <a:spcPts val="200"/>
              </a:spcAft>
              <a:buNone/>
            </a:pP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Uri.fromFile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File("/</a:t>
            </a:r>
            <a:r>
              <a:rPr lang="en-MY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sdcard</a:t>
            </a:r>
            <a:r>
              <a:rPr lang="en-MY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/sample.jpg")));</a:t>
            </a:r>
            <a:endParaRPr lang="en-MY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Put information into intent extras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68300">
              <a:spcBef>
                <a:spcPts val="0"/>
              </a:spcBef>
              <a:buSzPts val="2200"/>
              <a:buFont typeface="Consolas"/>
              <a:buChar char="●"/>
            </a:pP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putExtra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(String name,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value) </a:t>
            </a:r>
            <a:br>
              <a:rPr lang="en-MY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intent.putExtra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("level", 406</a:t>
            </a:r>
            <a:r>
              <a:rPr lang="en-MY" sz="20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-368300">
              <a:spcBef>
                <a:spcPts val="0"/>
              </a:spcBef>
              <a:buSzPts val="2200"/>
              <a:buFont typeface="Consolas"/>
              <a:buChar char="●"/>
            </a:pPr>
            <a:endParaRPr lang="en-MY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putExtra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(String name, String[] value)</a:t>
            </a:r>
            <a:br>
              <a:rPr lang="en-MY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-MY" sz="2000" dirty="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</a:t>
            </a:r>
            <a:r>
              <a:rPr lang="en-MY" sz="2000" dirty="0" err="1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foodList</a:t>
            </a:r>
            <a:r>
              <a:rPr lang="en-MY" sz="2000" dirty="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= {"Rice", "Beans", "Fruit"};</a:t>
            </a:r>
            <a:r>
              <a:rPr lang="en-MY" sz="2000" dirty="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MY" sz="2000" dirty="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MY" sz="2000" dirty="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MY" sz="2000" dirty="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intent.putExtra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("food",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foodList</a:t>
            </a:r>
            <a:r>
              <a:rPr lang="en-MY" sz="20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-368300">
              <a:spcBef>
                <a:spcPts val="1000"/>
              </a:spcBef>
              <a:buSzPts val="2200"/>
              <a:buFont typeface="Consolas"/>
              <a:buChar char="●"/>
            </a:pPr>
            <a:endParaRPr lang="en-MY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putExtras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(bundle);</a:t>
            </a:r>
            <a:br>
              <a:rPr lang="en-MY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000" dirty="0"/>
              <a:t>⇒ if lots of data, first create a bundle and pass the bundle.</a:t>
            </a: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3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Sending data to an activity with extras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500"/>
              </a:spcBef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com.example.android.twoactivities.extra.MESSAGE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</a:p>
          <a:p>
            <a:pPr marL="0" lvl="0" indent="0">
              <a:spcBef>
                <a:spcPts val="150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Intent(this, </a:t>
            </a: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SecondActivity.class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(EXTRA_MESSAGE_KEY, message);</a:t>
            </a:r>
          </a:p>
          <a:p>
            <a:pPr marL="0" lvl="0" indent="0">
              <a:spcBef>
                <a:spcPts val="500"/>
              </a:spcBef>
              <a:spcAft>
                <a:spcPts val="200"/>
              </a:spcAft>
              <a:buNone/>
            </a:pPr>
            <a:r>
              <a:rPr lang="en-MY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</a:t>
            </a:r>
            <a:r>
              <a:rPr lang="en-MY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lang="en-MY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Get data from intents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68300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MY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</a:t>
            </a: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b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</a:t>
            </a:r>
            <a:r>
              <a:rPr lang="en-MY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locationUri</a:t>
            </a: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intent.getData</a:t>
            </a:r>
            <a:r>
              <a:rPr lang="en-MY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57200" lvl="0" indent="-368300">
              <a:spcBef>
                <a:spcPts val="1000"/>
              </a:spcBef>
              <a:buSzPts val="2200"/>
              <a:buFont typeface="Consolas"/>
              <a:buChar char="●"/>
            </a:pPr>
            <a:endParaRPr lang="en-MY" sz="2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getIntExtra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(String name, 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defaultValue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MY" sz="2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level = 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intent.getIntExtra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("level", 0</a:t>
            </a:r>
            <a:r>
              <a:rPr lang="en-MY" sz="22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-368300">
              <a:spcBef>
                <a:spcPts val="1000"/>
              </a:spcBef>
              <a:buSzPts val="2200"/>
              <a:buFont typeface="Consolas"/>
              <a:buChar char="●"/>
            </a:pPr>
            <a:endParaRPr lang="en-MY"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</a:t>
            </a:r>
            <a:r>
              <a:rPr lang="en-MY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en-MY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200" dirty="0" err="1">
                <a:latin typeface="Consolas"/>
                <a:ea typeface="Consolas"/>
                <a:cs typeface="Consolas"/>
                <a:sym typeface="Consolas"/>
              </a:rPr>
              <a:t>intent.getExtras</a:t>
            </a:r>
            <a:r>
              <a:rPr lang="en-MY" sz="2200" dirty="0">
                <a:latin typeface="Consolas"/>
                <a:ea typeface="Consolas"/>
                <a:cs typeface="Consolas"/>
                <a:sym typeface="Consolas"/>
              </a:rPr>
              <a:t>(); </a:t>
            </a:r>
            <a:br>
              <a:rPr lang="en-MY" sz="2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200" dirty="0"/>
              <a:t>⇒ Get all the data at once as a bundle.</a:t>
            </a:r>
            <a:endParaRPr lang="en-MY" sz="22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Returning data to the starting activity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61950">
              <a:spcBef>
                <a:spcPts val="0"/>
              </a:spcBef>
              <a:buSzPts val="2100"/>
              <a:buAutoNum type="arabicPeriod"/>
            </a:pPr>
            <a:r>
              <a:rPr lang="en-US" dirty="0"/>
              <a:t>In order for </a:t>
            </a:r>
            <a:r>
              <a:rPr lang="en-US" b="1" dirty="0" err="1"/>
              <a:t>SecondActivity</a:t>
            </a:r>
            <a:r>
              <a:rPr lang="en-US" dirty="0"/>
              <a:t> to be able to return data to </a:t>
            </a:r>
            <a:r>
              <a:rPr lang="en-US" b="1" dirty="0" err="1"/>
              <a:t>MainActivity</a:t>
            </a:r>
            <a:r>
              <a:rPr lang="en-US" dirty="0"/>
              <a:t>, </a:t>
            </a:r>
            <a:r>
              <a:rPr lang="en-US" b="1" dirty="0" err="1"/>
              <a:t>SecondActivity</a:t>
            </a:r>
            <a:r>
              <a:rPr lang="en-US" dirty="0"/>
              <a:t> must be started as a sub-activity of </a:t>
            </a:r>
            <a:r>
              <a:rPr lang="en-US" dirty="0" err="1"/>
              <a:t>MainActivity</a:t>
            </a:r>
            <a:r>
              <a:rPr lang="en-US" dirty="0" smtClean="0"/>
              <a:t>.</a:t>
            </a:r>
          </a:p>
          <a:p>
            <a:pPr marL="457200" lvl="0" indent="-361950">
              <a:spcBef>
                <a:spcPts val="0"/>
              </a:spcBef>
              <a:buSzPts val="2100"/>
              <a:buAutoNum type="arabicPeriod"/>
            </a:pPr>
            <a:r>
              <a:rPr lang="en-US" dirty="0"/>
              <a:t>This means that we need to call </a:t>
            </a:r>
            <a:r>
              <a:rPr lang="en-US" b="1" dirty="0" err="1"/>
              <a:t>registerForActivityResult</a:t>
            </a:r>
            <a:r>
              <a:rPr lang="en-US" b="1" dirty="0"/>
              <a:t>() </a:t>
            </a:r>
            <a:r>
              <a:rPr lang="en-US" dirty="0"/>
              <a:t>and declare a callback handler to be called when </a:t>
            </a:r>
            <a:r>
              <a:rPr lang="en-US" dirty="0" err="1"/>
              <a:t>SecondActivity</a:t>
            </a:r>
            <a:r>
              <a:rPr lang="en-US" dirty="0"/>
              <a:t> returns.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3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registerForActivityResult()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792" y="1641669"/>
            <a:ext cx="8229600" cy="4525963"/>
          </a:xfrm>
        </p:spPr>
        <p:txBody>
          <a:bodyPr>
            <a:normAutofit/>
          </a:bodyPr>
          <a:lstStyle/>
          <a:p>
            <a:pPr marL="457200" lvl="0" indent="-374650">
              <a:spcBef>
                <a:spcPts val="1000"/>
              </a:spcBef>
              <a:buSzPts val="2300"/>
              <a:buChar char="●"/>
            </a:pPr>
            <a:r>
              <a:rPr lang="en-US" sz="2800" b="1" dirty="0" err="1"/>
              <a:t>registerForActivityResult</a:t>
            </a:r>
            <a:r>
              <a:rPr lang="en-US" sz="2800" b="1" dirty="0"/>
              <a:t>() </a:t>
            </a:r>
            <a:r>
              <a:rPr lang="en-US" sz="2800" dirty="0"/>
              <a:t>takes an </a:t>
            </a:r>
            <a:r>
              <a:rPr lang="en-US" sz="2800" b="1" dirty="0" err="1"/>
              <a:t>ActivityResultContract</a:t>
            </a:r>
            <a:r>
              <a:rPr lang="en-US" sz="2800" dirty="0"/>
              <a:t> and an </a:t>
            </a:r>
            <a:r>
              <a:rPr lang="en-US" sz="2800" b="1" dirty="0" err="1"/>
              <a:t>ActivityResultCallback</a:t>
            </a:r>
            <a:r>
              <a:rPr lang="en-US" sz="2800" dirty="0"/>
              <a:t> and returns an </a:t>
            </a:r>
            <a:r>
              <a:rPr lang="en-US" sz="2800" b="1" dirty="0" err="1" smtClean="0"/>
              <a:t>ActivityResultLauncher</a:t>
            </a:r>
            <a:r>
              <a:rPr lang="en-US" sz="2800" dirty="0" smtClean="0"/>
              <a:t> which </a:t>
            </a:r>
            <a:r>
              <a:rPr lang="en-US" sz="2800" dirty="0"/>
              <a:t>you’ll use to launch the other activity</a:t>
            </a:r>
            <a:endParaRPr lang="en-US" sz="2800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registerForActivityResult</a:t>
            </a:r>
            <a:r>
              <a:rPr lang="en" dirty="0" smtClean="0"/>
              <a:t>() Example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752600"/>
            <a:ext cx="9103863" cy="3352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Return data and finish second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b="1" dirty="0" err="1" smtClean="0"/>
              <a:t>SecondActivity</a:t>
            </a:r>
            <a:r>
              <a:rPr lang="en-US" dirty="0" smtClean="0"/>
              <a:t>, we have to </a:t>
            </a:r>
            <a:r>
              <a:rPr lang="en-MY" dirty="0"/>
              <a:t>implement the </a:t>
            </a:r>
            <a:r>
              <a:rPr lang="en-MY" b="1" dirty="0"/>
              <a:t>finish</a:t>
            </a:r>
            <a:r>
              <a:rPr lang="en-MY" dirty="0"/>
              <a:t>() </a:t>
            </a:r>
            <a:r>
              <a:rPr lang="en-MY" dirty="0" smtClean="0"/>
              <a:t>method. </a:t>
            </a:r>
          </a:p>
          <a:p>
            <a:r>
              <a:rPr lang="en-US" dirty="0"/>
              <a:t>The </a:t>
            </a:r>
            <a:r>
              <a:rPr lang="en-US" b="1" dirty="0"/>
              <a:t>finish() </a:t>
            </a:r>
            <a:r>
              <a:rPr lang="en-US" dirty="0"/>
              <a:t>method is triggered when an activity </a:t>
            </a:r>
            <a:r>
              <a:rPr lang="en-US" dirty="0" smtClean="0"/>
              <a:t>exits.</a:t>
            </a:r>
            <a:endParaRPr lang="en-MY" dirty="0" smtClean="0"/>
          </a:p>
          <a:p>
            <a:endParaRPr lang="en-US" sz="2400" dirty="0"/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Sending back a result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27" y="2133600"/>
            <a:ext cx="8213574" cy="2514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smtClean="0"/>
              <a:t>an Activity?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MY" dirty="0"/>
              <a:t>An </a:t>
            </a:r>
            <a:r>
              <a:rPr lang="en-MY" i="1" dirty="0"/>
              <a:t>activity </a:t>
            </a:r>
            <a:r>
              <a:rPr lang="en-MY" dirty="0"/>
              <a:t>uses the </a:t>
            </a:r>
            <a:r>
              <a:rPr lang="en-MY" b="1" i="1" dirty="0" err="1"/>
              <a:t>setContentView</a:t>
            </a:r>
            <a:r>
              <a:rPr lang="en-MY" dirty="0"/>
              <a:t>(...) method to show a given UI. </a:t>
            </a:r>
          </a:p>
          <a:p>
            <a:pPr>
              <a:defRPr/>
            </a:pPr>
            <a:r>
              <a:rPr lang="en-MY" dirty="0" smtClean="0"/>
              <a:t>Activities </a:t>
            </a:r>
            <a:r>
              <a:rPr lang="en-MY" dirty="0"/>
              <a:t>interact with each other in an </a:t>
            </a:r>
            <a:r>
              <a:rPr lang="en-MY" b="1" dirty="0"/>
              <a:t>asynchronous </a:t>
            </a:r>
            <a:r>
              <a:rPr lang="en-MY" dirty="0"/>
              <a:t>mode. </a:t>
            </a:r>
            <a:endParaRPr lang="en-MY" dirty="0" smtClean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typically has a UI layout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Layout is usually defined in one or more XML files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"inflates" layout as part of being created</a:t>
            </a:r>
          </a:p>
          <a:p>
            <a:pPr>
              <a:defRPr/>
            </a:pP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Starting Activities and Getting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904139" cy="3581400"/>
          </a:xfrm>
        </p:spPr>
      </p:pic>
    </p:spTree>
    <p:extLst>
      <p:ext uri="{BB962C8B-B14F-4D97-AF65-F5344CB8AC3E}">
        <p14:creationId xmlns:p14="http://schemas.microsoft.com/office/powerpoint/2010/main" val="397847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Implicit Intent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b="1" dirty="0">
                <a:latin typeface="Arial" panose="020B0604020202020204" pitchFamily="34" charset="0"/>
              </a:rPr>
              <a:t>implicit intent</a:t>
            </a:r>
            <a:r>
              <a:rPr lang="en-MY" sz="2400" dirty="0">
                <a:latin typeface="Arial" panose="020B0604020202020204" pitchFamily="34" charset="0"/>
              </a:rPr>
              <a:t>: One that launches another app, without naming that specific app, to handle a given type of request or action.</a:t>
            </a:r>
          </a:p>
          <a:p>
            <a:pPr lvl="1"/>
            <a:r>
              <a:rPr lang="en-MY" sz="2400" dirty="0">
                <a:latin typeface="Arial" panose="020B0604020202020204" pitchFamily="34" charset="0"/>
              </a:rPr>
              <a:t>examples: invoke default browser; load music player to play a song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Implicit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>
                <a:latin typeface="+mj-lt"/>
              </a:rPr>
              <a:t>The two main components of an Intent are: </a:t>
            </a:r>
          </a:p>
          <a:p>
            <a:pPr lvl="1"/>
            <a:r>
              <a:rPr lang="en-MY" sz="2400" b="1" dirty="0">
                <a:latin typeface="+mj-lt"/>
              </a:rPr>
              <a:t>Action </a:t>
            </a:r>
            <a:r>
              <a:rPr lang="en-MY" sz="2400" dirty="0">
                <a:latin typeface="+mj-lt"/>
              </a:rPr>
              <a:t>The built-in action to be performed, such as </a:t>
            </a:r>
            <a:r>
              <a:rPr lang="en-MY" sz="2400" i="1" dirty="0">
                <a:latin typeface="+mj-lt"/>
              </a:rPr>
              <a:t>ACTION_VIEW</a:t>
            </a:r>
            <a:r>
              <a:rPr lang="en-MY" sz="2400" dirty="0">
                <a:latin typeface="+mj-lt"/>
              </a:rPr>
              <a:t>, </a:t>
            </a:r>
            <a:r>
              <a:rPr lang="en-MY" sz="2400" i="1" dirty="0">
                <a:latin typeface="+mj-lt"/>
              </a:rPr>
              <a:t>ACTION_EDIT, ACTION_CALL, ACTION_SENDTO</a:t>
            </a:r>
            <a:r>
              <a:rPr lang="en-MY" sz="2400" dirty="0">
                <a:latin typeface="+mj-lt"/>
              </a:rPr>
              <a:t>,... or a </a:t>
            </a:r>
            <a:r>
              <a:rPr lang="en-MY" sz="2400" i="1" dirty="0">
                <a:latin typeface="+mj-lt"/>
              </a:rPr>
              <a:t>user-created-activity</a:t>
            </a:r>
          </a:p>
          <a:p>
            <a:pPr lvl="1"/>
            <a:r>
              <a:rPr lang="en-MY" sz="2400" b="1" dirty="0">
                <a:latin typeface="+mj-lt"/>
              </a:rPr>
              <a:t>Data </a:t>
            </a:r>
            <a:r>
              <a:rPr lang="en-MY" sz="2400" dirty="0">
                <a:latin typeface="+mj-lt"/>
              </a:rPr>
              <a:t>Basic argument needed by the intent to work. For instance: a phone number to be called , a picture to be shown, a message to be sent, etc. </a:t>
            </a:r>
            <a:r>
              <a:rPr lang="en-MY" sz="2400" i="1" dirty="0">
                <a:latin typeface="+mj-lt"/>
              </a:rPr>
              <a:t> </a:t>
            </a:r>
            <a:endParaRPr lang="en-MY" sz="2400" dirty="0">
              <a:latin typeface="+mj-lt"/>
            </a:endParaRPr>
          </a:p>
          <a:p>
            <a:endParaRPr lang="en-MY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975204"/>
            <a:ext cx="5943600" cy="137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4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Implicit Intent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latin typeface="Arial" panose="020B0604020202020204" pitchFamily="34" charset="0"/>
              </a:rPr>
              <a:t>Examples of action/data pairs: 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7035800" cy="35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4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Implicit Intent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229600" cy="4525963"/>
          </a:xfrm>
        </p:spPr>
        <p:txBody>
          <a:bodyPr/>
          <a:lstStyle/>
          <a:p>
            <a:r>
              <a:rPr lang="en-MY" dirty="0">
                <a:latin typeface="Arial" panose="020B0604020202020204" pitchFamily="34" charset="0"/>
              </a:rPr>
              <a:t>Common Built-in Android Actions 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4702"/>
            <a:ext cx="7057440" cy="40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Implicit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800" b="1" dirty="0">
                <a:latin typeface="Arial" panose="020B0604020202020204" pitchFamily="34" charset="0"/>
              </a:rPr>
              <a:t>Data </a:t>
            </a:r>
            <a:r>
              <a:rPr lang="en-MY" sz="2800" dirty="0">
                <a:latin typeface="Arial" panose="020B0604020202020204" pitchFamily="34" charset="0"/>
              </a:rPr>
              <a:t>is supplied as an </a:t>
            </a:r>
            <a:r>
              <a:rPr lang="en-MY" sz="2800" b="1" dirty="0">
                <a:latin typeface="Arial" panose="020B0604020202020204" pitchFamily="34" charset="0"/>
              </a:rPr>
              <a:t>URI</a:t>
            </a:r>
            <a:r>
              <a:rPr lang="en-MY" sz="2800" dirty="0">
                <a:latin typeface="Arial" panose="020B0604020202020204" pitchFamily="34" charset="0"/>
              </a:rPr>
              <a:t>, i.e. a string whose prefix indicates the composition of the data item. For instance: 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3305662"/>
            <a:ext cx="2819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MY" sz="2000" b="1" dirty="0">
                <a:latin typeface="Calibri" panose="020F0502020204030204" pitchFamily="34" charset="0"/>
              </a:rPr>
              <a:t>tel://, </a:t>
            </a:r>
          </a:p>
          <a:p>
            <a:r>
              <a:rPr lang="en-MY" sz="2000" b="1" dirty="0">
                <a:latin typeface="Calibri" panose="020F0502020204030204" pitchFamily="34" charset="0"/>
              </a:rPr>
              <a:t>http://, </a:t>
            </a:r>
          </a:p>
          <a:p>
            <a:r>
              <a:rPr lang="en-MY" sz="2000" b="1" dirty="0">
                <a:latin typeface="Calibri" panose="020F0502020204030204" pitchFamily="34" charset="0"/>
              </a:rPr>
              <a:t>mailto://, </a:t>
            </a:r>
          </a:p>
          <a:p>
            <a:r>
              <a:rPr lang="en-MY" sz="2000" b="1" dirty="0">
                <a:latin typeface="Calibri" panose="020F0502020204030204" pitchFamily="34" charset="0"/>
              </a:rPr>
              <a:t>file://, </a:t>
            </a:r>
          </a:p>
          <a:p>
            <a:r>
              <a:rPr lang="en-MY" sz="2000" b="1" dirty="0">
                <a:latin typeface="Calibri" panose="020F0502020204030204" pitchFamily="34" charset="0"/>
              </a:rPr>
              <a:t>content://, </a:t>
            </a:r>
          </a:p>
          <a:p>
            <a:r>
              <a:rPr lang="en-MY" sz="2000" b="1" dirty="0">
                <a:latin typeface="Calibri" panose="020F0502020204030204" pitchFamily="34" charset="0"/>
              </a:rPr>
              <a:t>geo:, </a:t>
            </a:r>
          </a:p>
          <a:p>
            <a:r>
              <a:rPr lang="en-MY" sz="2000" b="1" dirty="0">
                <a:latin typeface="Calibri" panose="020F0502020204030204" pitchFamily="34" charset="0"/>
              </a:rPr>
              <a:t>audio/, </a:t>
            </a:r>
          </a:p>
          <a:p>
            <a:r>
              <a:rPr lang="en-MY" sz="2000" b="1" dirty="0">
                <a:latin typeface="Calibri" panose="020F0502020204030204" pitchFamily="34" charset="0"/>
              </a:rPr>
              <a:t>media/, </a:t>
            </a:r>
          </a:p>
          <a:p>
            <a:r>
              <a:rPr lang="en-MY" sz="2000" b="1" dirty="0" err="1">
                <a:latin typeface="Calibri" panose="020F0502020204030204" pitchFamily="34" charset="0"/>
              </a:rPr>
              <a:t>vnd.android.cursor.dir</a:t>
            </a:r>
            <a:r>
              <a:rPr lang="en-MY" sz="2000" b="1" dirty="0">
                <a:latin typeface="Calibri" panose="020F0502020204030204" pitchFamily="34" charset="0"/>
              </a:rPr>
              <a:t> </a:t>
            </a:r>
            <a:endParaRPr lang="en-MY" sz="2000" b="1" dirty="0"/>
          </a:p>
        </p:txBody>
      </p:sp>
    </p:spTree>
    <p:extLst>
      <p:ext uri="{BB962C8B-B14F-4D97-AF65-F5344CB8AC3E}">
        <p14:creationId xmlns:p14="http://schemas.microsoft.com/office/powerpoint/2010/main" val="361944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Start an Activity with implicit intent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buNone/>
            </a:pPr>
            <a:r>
              <a:rPr lang="en-US" dirty="0"/>
              <a:t>To ask Android to find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to handle your request, use an implicit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Create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new Intent(action,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dirty="0"/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Use the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US" dirty="0"/>
              <a:t> to start the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>
              <a:spcBef>
                <a:spcPts val="1000"/>
              </a:spcBef>
              <a:buSzPts val="2000"/>
              <a:buFont typeface="Consolas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startActivity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Start an Activity with implicit intent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80" y="1655725"/>
            <a:ext cx="74078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46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/>
              <a:t>Implicit Intent</a:t>
            </a:r>
            <a:endParaRPr lang="en-US" altLang="en-US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3733800"/>
          </a:xfrm>
        </p:spPr>
        <p:txBody>
          <a:bodyPr/>
          <a:lstStyle/>
          <a:p>
            <a:r>
              <a:rPr lang="en-MY" sz="2400" b="1" dirty="0" smtClean="0">
                <a:latin typeface="Arial" panose="020B0604020202020204" pitchFamily="34" charset="0"/>
              </a:rPr>
              <a:t>ACTION_DIAL </a:t>
            </a:r>
            <a:r>
              <a:rPr lang="en-MY" sz="2400" dirty="0" smtClean="0">
                <a:latin typeface="Arial" panose="020B0604020202020204" pitchFamily="34" charset="0"/>
              </a:rPr>
              <a:t>Display the phone </a:t>
            </a:r>
            <a:r>
              <a:rPr lang="en-MY" sz="2400" dirty="0" err="1" smtClean="0">
                <a:latin typeface="Arial" panose="020B0604020202020204" pitchFamily="34" charset="0"/>
              </a:rPr>
              <a:t>dialer</a:t>
            </a:r>
            <a:r>
              <a:rPr lang="en-MY" sz="2400" dirty="0" smtClean="0">
                <a:latin typeface="Arial" panose="020B0604020202020204" pitchFamily="34" charset="0"/>
              </a:rPr>
              <a:t> with the given number filled in.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6800" y="2057400"/>
            <a:ext cx="7924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sz="2000" dirty="0">
                <a:latin typeface="Consolas" panose="020B0609020204030204" pitchFamily="49" charset="0"/>
              </a:rPr>
              <a:t>String </a:t>
            </a:r>
            <a:r>
              <a:rPr lang="en-MY" sz="2000" dirty="0" err="1">
                <a:latin typeface="Consolas" panose="020B0609020204030204" pitchFamily="49" charset="0"/>
              </a:rPr>
              <a:t>myPhoneNumberUri</a:t>
            </a:r>
            <a:r>
              <a:rPr lang="en-MY" sz="2000" dirty="0">
                <a:latin typeface="Consolas" panose="020B0609020204030204" pitchFamily="49" charset="0"/>
              </a:rPr>
              <a:t> = "</a:t>
            </a:r>
            <a:r>
              <a:rPr lang="en-MY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tel:</a:t>
            </a:r>
            <a:r>
              <a:rPr lang="en-MY" sz="2000" dirty="0">
                <a:latin typeface="Consolas" panose="020B0609020204030204" pitchFamily="49" charset="0"/>
              </a:rPr>
              <a:t>555-1234"; </a:t>
            </a:r>
          </a:p>
          <a:p>
            <a:r>
              <a:rPr lang="en-MY" sz="2000" dirty="0">
                <a:latin typeface="Consolas" panose="020B0609020204030204" pitchFamily="49" charset="0"/>
              </a:rPr>
              <a:t>Intent myActivity2 = </a:t>
            </a:r>
            <a:r>
              <a:rPr lang="en-MY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 Intent(</a:t>
            </a:r>
            <a:r>
              <a:rPr lang="en-MY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Intent.</a:t>
            </a:r>
            <a:r>
              <a:rPr lang="en-MY" sz="20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ACTION_DIAL</a:t>
            </a:r>
            <a:r>
              <a:rPr lang="en-MY" sz="2000" b="1" i="1" dirty="0">
                <a:latin typeface="Consolas" panose="020B0609020204030204" pitchFamily="49" charset="0"/>
              </a:rPr>
              <a:t>, </a:t>
            </a:r>
            <a:endParaRPr lang="en-MY" sz="2000" dirty="0">
              <a:latin typeface="Consolas" panose="020B0609020204030204" pitchFamily="49" charset="0"/>
            </a:endParaRPr>
          </a:p>
          <a:p>
            <a:r>
              <a:rPr lang="en-MY" sz="2000" dirty="0" err="1">
                <a:latin typeface="Consolas" panose="020B0609020204030204" pitchFamily="49" charset="0"/>
              </a:rPr>
              <a:t>Uri.</a:t>
            </a:r>
            <a:r>
              <a:rPr lang="en-MY" sz="2000" i="1" dirty="0" err="1">
                <a:latin typeface="Consolas" panose="020B0609020204030204" pitchFamily="49" charset="0"/>
              </a:rPr>
              <a:t>parse</a:t>
            </a:r>
            <a:r>
              <a:rPr lang="en-MY" sz="2000" i="1" dirty="0">
                <a:latin typeface="Consolas" panose="020B0609020204030204" pitchFamily="49" charset="0"/>
              </a:rPr>
              <a:t>(</a:t>
            </a:r>
            <a:r>
              <a:rPr lang="en-MY" sz="2000" i="1" dirty="0" err="1">
                <a:latin typeface="Consolas" panose="020B0609020204030204" pitchFamily="49" charset="0"/>
              </a:rPr>
              <a:t>myPhoneNumberUri</a:t>
            </a:r>
            <a:r>
              <a:rPr lang="en-MY" sz="2000" i="1" dirty="0">
                <a:latin typeface="Consolas" panose="020B0609020204030204" pitchFamily="49" charset="0"/>
              </a:rPr>
              <a:t>)); </a:t>
            </a:r>
            <a:endParaRPr lang="en-MY" sz="2000" dirty="0">
              <a:latin typeface="Consolas" panose="020B0609020204030204" pitchFamily="49" charset="0"/>
            </a:endParaRPr>
          </a:p>
          <a:p>
            <a:r>
              <a:rPr lang="en-MY" sz="2000" dirty="0" err="1">
                <a:latin typeface="Consolas" panose="020B0609020204030204" pitchFamily="49" charset="0"/>
              </a:rPr>
              <a:t>startActivity</a:t>
            </a:r>
            <a:r>
              <a:rPr lang="en-MY" sz="2000" dirty="0">
                <a:latin typeface="Consolas" panose="020B0609020204030204" pitchFamily="49" charset="0"/>
              </a:rPr>
              <a:t>(myActivity2); </a:t>
            </a:r>
            <a:endParaRPr lang="en-MY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65525"/>
            <a:ext cx="3886200" cy="299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6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Implicit Intent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295400"/>
            <a:ext cx="7696200" cy="37338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Placing an immediate phone call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6800" y="1752600"/>
            <a:ext cx="7696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MY" b="1">
                <a:latin typeface="Courier New" panose="02070309020205020404" pitchFamily="49" charset="0"/>
              </a:rPr>
              <a:t>String myData = </a:t>
            </a:r>
            <a:r>
              <a:rPr lang="en-MY" b="1" i="1">
                <a:latin typeface="Courier New" panose="02070309020205020404" pitchFamily="49" charset="0"/>
              </a:rPr>
              <a:t>"</a:t>
            </a:r>
            <a:r>
              <a:rPr lang="en-MY" b="1" i="1">
                <a:solidFill>
                  <a:srgbClr val="0000FF"/>
                </a:solidFill>
                <a:latin typeface="Courier New" panose="02070309020205020404" pitchFamily="49" charset="0"/>
              </a:rPr>
              <a:t>tel:</a:t>
            </a:r>
            <a:r>
              <a:rPr lang="en-MY" b="1" i="1">
                <a:latin typeface="Courier New" panose="02070309020205020404" pitchFamily="49" charset="0"/>
              </a:rPr>
              <a:t>555-1234"; </a:t>
            </a:r>
            <a:endParaRPr lang="en-MY">
              <a:latin typeface="Courier New" panose="02070309020205020404" pitchFamily="49" charset="0"/>
            </a:endParaRPr>
          </a:p>
          <a:p>
            <a:r>
              <a:rPr lang="en-MY" b="1">
                <a:latin typeface="Courier New" panose="02070309020205020404" pitchFamily="49" charset="0"/>
              </a:rPr>
              <a:t>Intent myActivity2 = </a:t>
            </a:r>
            <a:r>
              <a:rPr lang="en-MY" b="1">
                <a:solidFill>
                  <a:srgbClr val="0000FF"/>
                </a:solidFill>
                <a:latin typeface="Courier New" panose="02070309020205020404" pitchFamily="49" charset="0"/>
              </a:rPr>
              <a:t>new Intent(Intent.</a:t>
            </a:r>
            <a:r>
              <a:rPr lang="en-MY" b="1" i="1">
                <a:solidFill>
                  <a:srgbClr val="0000FF"/>
                </a:solidFill>
                <a:latin typeface="Courier New" panose="02070309020205020404" pitchFamily="49" charset="0"/>
              </a:rPr>
              <a:t>ACTION_CALL</a:t>
            </a:r>
            <a:r>
              <a:rPr lang="en-MY" b="1" i="1">
                <a:latin typeface="Courier New" panose="02070309020205020404" pitchFamily="49" charset="0"/>
              </a:rPr>
              <a:t>, </a:t>
            </a:r>
            <a:endParaRPr lang="en-MY">
              <a:latin typeface="Courier New" panose="02070309020205020404" pitchFamily="49" charset="0"/>
            </a:endParaRPr>
          </a:p>
          <a:p>
            <a:r>
              <a:rPr lang="en-MY" b="1">
                <a:latin typeface="Courier New" panose="02070309020205020404" pitchFamily="49" charset="0"/>
              </a:rPr>
              <a:t>Uri.</a:t>
            </a:r>
            <a:r>
              <a:rPr lang="en-MY" b="1" i="1">
                <a:latin typeface="Courier New" panose="02070309020205020404" pitchFamily="49" charset="0"/>
              </a:rPr>
              <a:t>parse(myData)); </a:t>
            </a:r>
            <a:endParaRPr lang="en-MY">
              <a:latin typeface="Courier New" panose="02070309020205020404" pitchFamily="49" charset="0"/>
            </a:endParaRPr>
          </a:p>
          <a:p>
            <a:r>
              <a:rPr lang="en-MY" b="1">
                <a:latin typeface="Courier New" panose="02070309020205020404" pitchFamily="49" charset="0"/>
              </a:rPr>
              <a:t>startActivity(myActivity2); </a:t>
            </a:r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667000"/>
            <a:ext cx="2555875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316" y="3702050"/>
            <a:ext cx="4740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MY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Needs Permission: </a:t>
            </a:r>
          </a:p>
          <a:p>
            <a:r>
              <a:rPr lang="en-MY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&lt;uses-permission </a:t>
            </a:r>
            <a:r>
              <a:rPr lang="en-MY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android:name</a:t>
            </a:r>
            <a:r>
              <a:rPr lang="en-MY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MY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android.permission.CALL_PHONE</a:t>
            </a:r>
            <a:r>
              <a:rPr lang="en-MY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 /&gt; </a:t>
            </a:r>
            <a:endParaRPr lang="en-MY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Represents an activity, such as ordering groceries, sending email, or getting directions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Handles user interactions, such as button clicks, text entry, or login verification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Can start other activities in the same or other apps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Has a life cycle—is created, started, runs, is paused, resumed, stopped, and destroyed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1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/>
              <a:t>Implicit Intent</a:t>
            </a:r>
            <a:endParaRPr lang="en-US" altLang="en-US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7848600" cy="37338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Passing a string as an </a:t>
            </a:r>
            <a:r>
              <a:rPr lang="en-MY" sz="2400" b="1" i="1" dirty="0" smtClean="0">
                <a:latin typeface="Arial" panose="020B0604020202020204" pitchFamily="34" charset="0"/>
              </a:rPr>
              <a:t>Extra </a:t>
            </a:r>
            <a:r>
              <a:rPr lang="en-MY" sz="2400" dirty="0" smtClean="0">
                <a:latin typeface="Arial" panose="020B0604020202020204" pitchFamily="34" charset="0"/>
              </a:rPr>
              <a:t>argument for a Google  Search. The string is a ‘human’ query with keywords.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22860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MY">
                <a:latin typeface="Consolas" panose="020B0609020204030204" pitchFamily="49" charset="0"/>
              </a:rPr>
              <a:t>Intent intent = </a:t>
            </a:r>
            <a:r>
              <a:rPr lang="en-MY" b="1">
                <a:solidFill>
                  <a:srgbClr val="0000FF"/>
                </a:solidFill>
                <a:latin typeface="Consolas" panose="020B0609020204030204" pitchFamily="49" charset="0"/>
              </a:rPr>
              <a:t>new Intent(Intent.</a:t>
            </a:r>
            <a:r>
              <a:rPr lang="en-MY" b="1" i="1">
                <a:solidFill>
                  <a:srgbClr val="0000FF"/>
                </a:solidFill>
                <a:latin typeface="Consolas" panose="020B0609020204030204" pitchFamily="49" charset="0"/>
              </a:rPr>
              <a:t>ACTION_WEB_SEARCH)</a:t>
            </a:r>
            <a:r>
              <a:rPr lang="en-MY" b="1" i="1">
                <a:latin typeface="Consolas" panose="020B0609020204030204" pitchFamily="49" charset="0"/>
              </a:rPr>
              <a:t>; </a:t>
            </a:r>
            <a:endParaRPr lang="en-MY">
              <a:latin typeface="Consolas" panose="020B0609020204030204" pitchFamily="49" charset="0"/>
            </a:endParaRPr>
          </a:p>
          <a:p>
            <a:r>
              <a:rPr lang="en-MY">
                <a:latin typeface="Consolas" panose="020B0609020204030204" pitchFamily="49" charset="0"/>
              </a:rPr>
              <a:t>intent.putExtra(SearchManager.</a:t>
            </a:r>
            <a:r>
              <a:rPr lang="en-MY" i="1">
                <a:latin typeface="Consolas" panose="020B0609020204030204" pitchFamily="49" charset="0"/>
              </a:rPr>
              <a:t>QUERY, </a:t>
            </a:r>
            <a:endParaRPr lang="en-MY">
              <a:latin typeface="Consolas" panose="020B0609020204030204" pitchFamily="49" charset="0"/>
            </a:endParaRPr>
          </a:p>
          <a:p>
            <a:r>
              <a:rPr lang="en-MY">
                <a:latin typeface="Consolas" panose="020B0609020204030204" pitchFamily="49" charset="0"/>
              </a:rPr>
              <a:t>"straight hitting golf clubs"); </a:t>
            </a:r>
          </a:p>
          <a:p>
            <a:r>
              <a:rPr lang="en-MY">
                <a:latin typeface="Consolas" panose="020B0609020204030204" pitchFamily="49" charset="0"/>
              </a:rPr>
              <a:t>startActivity(intent); </a:t>
            </a:r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87" y="2819400"/>
            <a:ext cx="2589213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1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Implicit Intent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9150" y="1016598"/>
            <a:ext cx="7848600" cy="37338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Preparing an SMS. The text is supplied as  an </a:t>
            </a:r>
            <a:r>
              <a:rPr lang="en-MY" sz="2400" b="1" dirty="0" smtClean="0">
                <a:latin typeface="Arial" panose="020B0604020202020204" pitchFamily="34" charset="0"/>
              </a:rPr>
              <a:t>Extra </a:t>
            </a:r>
            <a:r>
              <a:rPr lang="en-MY" sz="2400" dirty="0" smtClean="0">
                <a:latin typeface="Arial" panose="020B0604020202020204" pitchFamily="34" charset="0"/>
              </a:rPr>
              <a:t>element. The intent expects such a  value to be called “</a:t>
            </a:r>
            <a:r>
              <a:rPr lang="en-MY" sz="2400" i="1" dirty="0" err="1" smtClean="0">
                <a:latin typeface="Arial" panose="020B0604020202020204" pitchFamily="34" charset="0"/>
              </a:rPr>
              <a:t>sms_body</a:t>
            </a:r>
            <a:r>
              <a:rPr lang="en-MY" sz="2400" dirty="0" smtClean="0">
                <a:latin typeface="Arial" panose="020B0604020202020204" pitchFamily="34" charset="0"/>
              </a:rPr>
              <a:t>”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6800" y="2362200"/>
            <a:ext cx="7353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sz="2000">
                <a:latin typeface="Consolas" panose="020B0609020204030204" pitchFamily="49" charset="0"/>
              </a:rPr>
              <a:t>Intent intent = </a:t>
            </a:r>
            <a:r>
              <a:rPr lang="en-MY" sz="2000" b="1">
                <a:solidFill>
                  <a:srgbClr val="0000FF"/>
                </a:solidFill>
                <a:latin typeface="Consolas" panose="020B0609020204030204" pitchFamily="49" charset="0"/>
              </a:rPr>
              <a:t>new Intent( Intent.</a:t>
            </a:r>
            <a:r>
              <a:rPr lang="en-MY" sz="2000" b="1" i="1">
                <a:solidFill>
                  <a:srgbClr val="0000FF"/>
                </a:solidFill>
                <a:latin typeface="Consolas" panose="020B0609020204030204" pitchFamily="49" charset="0"/>
              </a:rPr>
              <a:t>ACTION_SENDTO</a:t>
            </a:r>
            <a:r>
              <a:rPr lang="en-MY" sz="2000" b="1" i="1">
                <a:latin typeface="Consolas" panose="020B0609020204030204" pitchFamily="49" charset="0"/>
              </a:rPr>
              <a:t>, </a:t>
            </a:r>
            <a:endParaRPr lang="en-MY" sz="2000">
              <a:latin typeface="Consolas" panose="020B0609020204030204" pitchFamily="49" charset="0"/>
            </a:endParaRPr>
          </a:p>
          <a:p>
            <a:r>
              <a:rPr lang="en-MY" sz="2000">
                <a:latin typeface="Consolas" panose="020B0609020204030204" pitchFamily="49" charset="0"/>
              </a:rPr>
              <a:t>Uri.</a:t>
            </a:r>
            <a:r>
              <a:rPr lang="en-MY" sz="2000" i="1">
                <a:latin typeface="Consolas" panose="020B0609020204030204" pitchFamily="49" charset="0"/>
              </a:rPr>
              <a:t>parse("smsto:555-4321"</a:t>
            </a:r>
            <a:r>
              <a:rPr lang="en-MY" sz="2000">
                <a:latin typeface="Consolas" panose="020B0609020204030204" pitchFamily="49" charset="0"/>
              </a:rPr>
              <a:t>)); </a:t>
            </a:r>
          </a:p>
          <a:p>
            <a:r>
              <a:rPr lang="en-MY" sz="2000">
                <a:latin typeface="Consolas" panose="020B0609020204030204" pitchFamily="49" charset="0"/>
              </a:rPr>
              <a:t>intent.putExtra("sms_body", </a:t>
            </a:r>
          </a:p>
          <a:p>
            <a:r>
              <a:rPr lang="en-MY" sz="2000">
                <a:latin typeface="Consolas" panose="020B0609020204030204" pitchFamily="49" charset="0"/>
              </a:rPr>
              <a:t>"are we playing golf next Sunday?"); </a:t>
            </a:r>
          </a:p>
          <a:p>
            <a:r>
              <a:rPr lang="en-MY" sz="2000">
                <a:latin typeface="Consolas" panose="020B0609020204030204" pitchFamily="49" charset="0"/>
              </a:rPr>
              <a:t>startActivity(intent); </a:t>
            </a:r>
            <a:endParaRPr lang="en-MY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20" y="3276600"/>
            <a:ext cx="2127250" cy="3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66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Implicit Intent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37338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Displaying the </a:t>
            </a:r>
            <a:r>
              <a:rPr lang="en-MY" sz="2400" i="1" dirty="0" smtClean="0">
                <a:latin typeface="Arial" panose="020B0604020202020204" pitchFamily="34" charset="0"/>
              </a:rPr>
              <a:t>pictures </a:t>
            </a:r>
            <a:r>
              <a:rPr lang="en-MY" sz="2400" dirty="0" smtClean="0">
                <a:latin typeface="Arial" panose="020B0604020202020204" pitchFamily="34" charset="0"/>
              </a:rPr>
              <a:t>contained in the device’s  external storage. The content to be sought is  determined by the MIME type given in .</a:t>
            </a:r>
            <a:r>
              <a:rPr lang="en-MY" sz="2400" dirty="0" err="1" smtClean="0">
                <a:latin typeface="Arial" panose="020B0604020202020204" pitchFamily="34" charset="0"/>
              </a:rPr>
              <a:t>setType</a:t>
            </a:r>
            <a:r>
              <a:rPr lang="en-MY" sz="2400" dirty="0" smtClean="0">
                <a:latin typeface="Arial" panose="020B0604020202020204" pitchFamily="34" charset="0"/>
              </a:rPr>
              <a:t>(…)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0600" y="2806700"/>
            <a:ext cx="6324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latin typeface="Consolas" panose="020B0609020204030204" pitchFamily="49" charset="0"/>
              </a:rPr>
              <a:t>Intent </a:t>
            </a:r>
            <a:r>
              <a:rPr lang="en-MY" dirty="0" err="1">
                <a:latin typeface="Consolas" panose="020B0609020204030204" pitchFamily="49" charset="0"/>
              </a:rPr>
              <a:t>intent</a:t>
            </a:r>
            <a:r>
              <a:rPr lang="en-MY" dirty="0">
                <a:latin typeface="Consolas" panose="020B0609020204030204" pitchFamily="49" charset="0"/>
              </a:rPr>
              <a:t> = </a:t>
            </a:r>
            <a:r>
              <a:rPr lang="en-MY" b="1" dirty="0">
                <a:solidFill>
                  <a:srgbClr val="0000FF"/>
                </a:solidFill>
                <a:latin typeface="Consolas" panose="020B0609020204030204" pitchFamily="49" charset="0"/>
              </a:rPr>
              <a:t>new Intent()</a:t>
            </a:r>
            <a:r>
              <a:rPr lang="en-MY" b="1" dirty="0">
                <a:latin typeface="Consolas" panose="020B0609020204030204" pitchFamily="49" charset="0"/>
              </a:rPr>
              <a:t>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intent.setType</a:t>
            </a:r>
            <a:r>
              <a:rPr lang="en-MY" dirty="0">
                <a:latin typeface="Consolas" panose="020B0609020204030204" pitchFamily="49" charset="0"/>
              </a:rPr>
              <a:t>("</a:t>
            </a:r>
            <a:r>
              <a:rPr lang="en-MY" b="1" i="1" dirty="0">
                <a:latin typeface="Consolas" panose="020B0609020204030204" pitchFamily="49" charset="0"/>
              </a:rPr>
              <a:t>image/pictures/*</a:t>
            </a:r>
            <a:r>
              <a:rPr lang="en-MY" dirty="0">
                <a:latin typeface="Consolas" panose="020B0609020204030204" pitchFamily="49" charset="0"/>
              </a:rPr>
              <a:t>"); </a:t>
            </a:r>
          </a:p>
          <a:p>
            <a:r>
              <a:rPr lang="en-MY" dirty="0" err="1">
                <a:latin typeface="Consolas" panose="020B0609020204030204" pitchFamily="49" charset="0"/>
              </a:rPr>
              <a:t>intent.setAction</a:t>
            </a:r>
            <a:r>
              <a:rPr lang="en-MY" dirty="0">
                <a:latin typeface="Consolas" panose="020B0609020204030204" pitchFamily="49" charset="0"/>
              </a:rPr>
              <a:t>(</a:t>
            </a:r>
            <a:r>
              <a:rPr lang="en-MY" dirty="0" err="1">
                <a:latin typeface="Consolas" panose="020B0609020204030204" pitchFamily="49" charset="0"/>
              </a:rPr>
              <a:t>Intent.</a:t>
            </a:r>
            <a:r>
              <a:rPr lang="en-MY" i="1" dirty="0" err="1">
                <a:latin typeface="Consolas" panose="020B0609020204030204" pitchFamily="49" charset="0"/>
              </a:rPr>
              <a:t>ACTION_GET_CONTENT</a:t>
            </a:r>
            <a:r>
              <a:rPr lang="en-MY" i="1" dirty="0">
                <a:latin typeface="Consolas" panose="020B0609020204030204" pitchFamily="49" charset="0"/>
              </a:rPr>
              <a:t>);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startActivity</a:t>
            </a:r>
            <a:r>
              <a:rPr lang="en-MY" dirty="0">
                <a:latin typeface="Consolas" panose="020B0609020204030204" pitchFamily="49" charset="0"/>
              </a:rPr>
              <a:t>(intent);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06700"/>
            <a:ext cx="219542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1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b="1" dirty="0" smtClean="0"/>
              <a:t>Implicit Intent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7848600" cy="37338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Showing all Contacts stored in your device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1905000"/>
            <a:ext cx="7315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MY" dirty="0">
                <a:latin typeface="Courier New" panose="02070309020205020404" pitchFamily="49" charset="0"/>
              </a:rPr>
              <a:t>String </a:t>
            </a:r>
            <a:r>
              <a:rPr lang="en-MY" dirty="0" err="1">
                <a:latin typeface="Courier New" panose="02070309020205020404" pitchFamily="49" charset="0"/>
              </a:rPr>
              <a:t>myData</a:t>
            </a:r>
            <a:r>
              <a:rPr lang="en-MY" dirty="0">
                <a:latin typeface="Courier New" panose="02070309020205020404" pitchFamily="49" charset="0"/>
              </a:rPr>
              <a:t> = </a:t>
            </a:r>
            <a:r>
              <a:rPr lang="en-MY" i="1" dirty="0">
                <a:latin typeface="Courier New" panose="02070309020205020404" pitchFamily="49" charset="0"/>
              </a:rPr>
              <a:t>"</a:t>
            </a:r>
            <a:r>
              <a:rPr lang="en-MY" b="1" dirty="0">
                <a:solidFill>
                  <a:srgbClr val="0000FF"/>
                </a:solidFill>
                <a:latin typeface="Courier New" panose="02070309020205020404" pitchFamily="49" charset="0"/>
              </a:rPr>
              <a:t>content://contacts/people/</a:t>
            </a:r>
            <a:r>
              <a:rPr lang="en-MY" i="1" dirty="0">
                <a:latin typeface="Courier New" panose="02070309020205020404" pitchFamily="49" charset="0"/>
              </a:rPr>
              <a:t>"; </a:t>
            </a:r>
            <a:endParaRPr lang="en-MY" dirty="0">
              <a:latin typeface="Courier New" panose="02070309020205020404" pitchFamily="49" charset="0"/>
            </a:endParaRPr>
          </a:p>
          <a:p>
            <a:r>
              <a:rPr lang="en-MY" dirty="0">
                <a:latin typeface="Courier New" panose="02070309020205020404" pitchFamily="49" charset="0"/>
              </a:rPr>
              <a:t>Intent myActivity2 = </a:t>
            </a:r>
            <a:r>
              <a:rPr lang="en-MY" b="1" dirty="0">
                <a:solidFill>
                  <a:srgbClr val="0000FF"/>
                </a:solidFill>
                <a:latin typeface="Courier New" panose="02070309020205020404" pitchFamily="49" charset="0"/>
              </a:rPr>
              <a:t>new Intent(</a:t>
            </a:r>
            <a:r>
              <a:rPr lang="en-MY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Intent.</a:t>
            </a:r>
            <a:r>
              <a:rPr lang="en-MY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ACTION_VIEW</a:t>
            </a:r>
            <a:r>
              <a:rPr lang="en-MY" b="1" i="1" dirty="0">
                <a:latin typeface="Courier New" panose="02070309020205020404" pitchFamily="49" charset="0"/>
              </a:rPr>
              <a:t>, </a:t>
            </a:r>
            <a:endParaRPr lang="en-MY" dirty="0">
              <a:latin typeface="Courier New" panose="02070309020205020404" pitchFamily="49" charset="0"/>
            </a:endParaRPr>
          </a:p>
          <a:p>
            <a:r>
              <a:rPr lang="en-MY" dirty="0" err="1">
                <a:latin typeface="Courier New" panose="02070309020205020404" pitchFamily="49" charset="0"/>
              </a:rPr>
              <a:t>Uri.</a:t>
            </a:r>
            <a:r>
              <a:rPr lang="en-MY" i="1" dirty="0" err="1">
                <a:latin typeface="Courier New" panose="02070309020205020404" pitchFamily="49" charset="0"/>
              </a:rPr>
              <a:t>parse</a:t>
            </a:r>
            <a:r>
              <a:rPr lang="en-MY" dirty="0">
                <a:latin typeface="Courier New" panose="02070309020205020404" pitchFamily="49" charset="0"/>
              </a:rPr>
              <a:t>(</a:t>
            </a:r>
            <a:r>
              <a:rPr lang="en-MY" i="1" dirty="0" err="1">
                <a:latin typeface="Courier New" panose="02070309020205020404" pitchFamily="49" charset="0"/>
              </a:rPr>
              <a:t>myData</a:t>
            </a:r>
            <a:r>
              <a:rPr lang="en-MY" dirty="0">
                <a:latin typeface="Courier New" panose="02070309020205020404" pitchFamily="49" charset="0"/>
              </a:rPr>
              <a:t>)); </a:t>
            </a:r>
          </a:p>
          <a:p>
            <a:r>
              <a:rPr lang="en-MY" dirty="0" err="1">
                <a:latin typeface="Courier New" panose="02070309020205020404" pitchFamily="49" charset="0"/>
              </a:rPr>
              <a:t>startActivity</a:t>
            </a:r>
            <a:r>
              <a:rPr lang="en-MY" dirty="0">
                <a:latin typeface="Courier New" panose="02070309020205020404" pitchFamily="49" charset="0"/>
              </a:rPr>
              <a:t>(myActivity2);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71800"/>
            <a:ext cx="2094029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0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Implicit Intent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95400"/>
            <a:ext cx="8001000" cy="37338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Select a particular person (ID 2) from the contact list for editing purposes.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2193131"/>
            <a:ext cx="55626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latin typeface="Consolas" panose="020B0609020204030204" pitchFamily="49" charset="0"/>
              </a:rPr>
              <a:t>String </a:t>
            </a:r>
            <a:r>
              <a:rPr lang="en-MY" dirty="0" err="1">
                <a:latin typeface="Consolas" panose="020B0609020204030204" pitchFamily="49" charset="0"/>
              </a:rPr>
              <a:t>myData</a:t>
            </a:r>
            <a:r>
              <a:rPr lang="en-MY" dirty="0">
                <a:latin typeface="Consolas" panose="020B0609020204030204" pitchFamily="49" charset="0"/>
              </a:rPr>
              <a:t> = </a:t>
            </a:r>
            <a:r>
              <a:rPr lang="en-MY" dirty="0" err="1">
                <a:latin typeface="Consolas" panose="020B0609020204030204" pitchFamily="49" charset="0"/>
              </a:rPr>
              <a:t>ContactsContract.Contacts</a:t>
            </a:r>
            <a:r>
              <a:rPr lang="en-MY" dirty="0">
                <a:latin typeface="Consolas" panose="020B0609020204030204" pitchFamily="49" charset="0"/>
              </a:rPr>
              <a:t> </a:t>
            </a:r>
          </a:p>
          <a:p>
            <a:r>
              <a:rPr lang="en-MY" dirty="0">
                <a:latin typeface="Consolas" panose="020B0609020204030204" pitchFamily="49" charset="0"/>
              </a:rPr>
              <a:t>.CONTENT_URI + "/" + "2"; </a:t>
            </a:r>
          </a:p>
          <a:p>
            <a:r>
              <a:rPr lang="en-MY" dirty="0">
                <a:latin typeface="Consolas" panose="020B0609020204030204" pitchFamily="49" charset="0"/>
              </a:rPr>
              <a:t>Intent myActivity2 = </a:t>
            </a:r>
            <a:r>
              <a:rPr lang="en-MY" b="1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MY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MY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MY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Intent(</a:t>
            </a:r>
            <a:r>
              <a:rPr lang="en-MY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Intent.</a:t>
            </a:r>
            <a:r>
              <a:rPr lang="en-MY" b="1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ACTION_EDIT</a:t>
            </a:r>
            <a:r>
              <a:rPr lang="en-MY" b="1" i="1" dirty="0">
                <a:latin typeface="Consolas" panose="020B0609020204030204" pitchFamily="49" charset="0"/>
              </a:rPr>
              <a:t>,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Uri.</a:t>
            </a:r>
            <a:r>
              <a:rPr lang="en-MY" i="1" dirty="0" err="1">
                <a:latin typeface="Consolas" panose="020B0609020204030204" pitchFamily="49" charset="0"/>
              </a:rPr>
              <a:t>parse</a:t>
            </a:r>
            <a:r>
              <a:rPr lang="en-MY" i="1" dirty="0">
                <a:latin typeface="Consolas" panose="020B0609020204030204" pitchFamily="49" charset="0"/>
              </a:rPr>
              <a:t>(</a:t>
            </a:r>
            <a:r>
              <a:rPr lang="en-MY" i="1" dirty="0" err="1">
                <a:latin typeface="Consolas" panose="020B0609020204030204" pitchFamily="49" charset="0"/>
              </a:rPr>
              <a:t>myData</a:t>
            </a:r>
            <a:r>
              <a:rPr lang="en-MY" i="1" dirty="0">
                <a:latin typeface="Consolas" panose="020B0609020204030204" pitchFamily="49" charset="0"/>
              </a:rPr>
              <a:t>));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startActivity</a:t>
            </a:r>
            <a:r>
              <a:rPr lang="en-MY" dirty="0">
                <a:latin typeface="Consolas" panose="020B0609020204030204" pitchFamily="49" charset="0"/>
              </a:rPr>
              <a:t>(myActivity2);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13434"/>
            <a:ext cx="223870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1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Implicit Intent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37338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Viewing a web page. The user provides a valid URL  pointing to the page.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28700" y="2131172"/>
            <a:ext cx="7086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latin typeface="Consolas" panose="020B0609020204030204" pitchFamily="49" charset="0"/>
              </a:rPr>
              <a:t>String </a:t>
            </a:r>
            <a:r>
              <a:rPr lang="en-MY" dirty="0" err="1">
                <a:latin typeface="Consolas" panose="020B0609020204030204" pitchFamily="49" charset="0"/>
              </a:rPr>
              <a:t>myUriString</a:t>
            </a:r>
            <a:r>
              <a:rPr lang="en-MY" dirty="0">
                <a:latin typeface="Consolas" panose="020B0609020204030204" pitchFamily="49" charset="0"/>
              </a:rPr>
              <a:t> = "http://www.youtube.com"; </a:t>
            </a:r>
          </a:p>
          <a:p>
            <a:r>
              <a:rPr lang="en-MY" dirty="0">
                <a:latin typeface="Consolas" panose="020B0609020204030204" pitchFamily="49" charset="0"/>
              </a:rPr>
              <a:t>Intent myActivity2 = </a:t>
            </a:r>
            <a:r>
              <a:rPr lang="en-MY" b="1" dirty="0">
                <a:solidFill>
                  <a:srgbClr val="0000FF"/>
                </a:solidFill>
                <a:latin typeface="Consolas" panose="020B0609020204030204" pitchFamily="49" charset="0"/>
              </a:rPr>
              <a:t>new Intent(</a:t>
            </a:r>
            <a:r>
              <a:rPr lang="en-MY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Intent.</a:t>
            </a:r>
            <a:r>
              <a:rPr lang="en-MY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ACTION_VIEW</a:t>
            </a:r>
            <a:r>
              <a:rPr lang="en-MY" b="1" i="1" dirty="0">
                <a:latin typeface="Consolas" panose="020B0609020204030204" pitchFamily="49" charset="0"/>
              </a:rPr>
              <a:t>,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Uri.</a:t>
            </a:r>
            <a:r>
              <a:rPr lang="en-MY" i="1" dirty="0" err="1">
                <a:latin typeface="Consolas" panose="020B0609020204030204" pitchFamily="49" charset="0"/>
              </a:rPr>
              <a:t>parse</a:t>
            </a:r>
            <a:r>
              <a:rPr lang="en-MY" i="1" dirty="0">
                <a:latin typeface="Consolas" panose="020B0609020204030204" pitchFamily="49" charset="0"/>
              </a:rPr>
              <a:t>(</a:t>
            </a:r>
            <a:r>
              <a:rPr lang="en-MY" i="1" dirty="0" err="1">
                <a:latin typeface="Consolas" panose="020B0609020204030204" pitchFamily="49" charset="0"/>
              </a:rPr>
              <a:t>myUriString</a:t>
            </a:r>
            <a:r>
              <a:rPr lang="en-MY" i="1" dirty="0">
                <a:latin typeface="Consolas" panose="020B0609020204030204" pitchFamily="49" charset="0"/>
              </a:rPr>
              <a:t>));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startActivity</a:t>
            </a:r>
            <a:r>
              <a:rPr lang="en-MY" dirty="0">
                <a:latin typeface="Consolas" panose="020B0609020204030204" pitchFamily="49" charset="0"/>
              </a:rPr>
              <a:t>(myActivity2);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02" y="3048000"/>
            <a:ext cx="2363787" cy="354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806825"/>
            <a:ext cx="4572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MY" sz="1700" b="1">
                <a:solidFill>
                  <a:srgbClr val="FF0000"/>
                </a:solidFill>
                <a:latin typeface="Calibri" panose="020F0502020204030204" pitchFamily="34" charset="0"/>
              </a:rPr>
              <a:t>Caution</a:t>
            </a:r>
            <a:r>
              <a:rPr lang="en-MY" sz="1700" b="1">
                <a:latin typeface="Calibri" panose="020F0502020204030204" pitchFamily="34" charset="0"/>
              </a:rPr>
              <a:t>. </a:t>
            </a:r>
            <a:r>
              <a:rPr lang="en-MY" sz="1700">
                <a:latin typeface="Calibri" panose="020F0502020204030204" pitchFamily="34" charset="0"/>
              </a:rPr>
              <a:t>Must add to the Manifest a request for permission to use the Internet: </a:t>
            </a:r>
          </a:p>
          <a:p>
            <a:r>
              <a:rPr lang="en-MY" sz="1700" b="1">
                <a:solidFill>
                  <a:srgbClr val="0000FF"/>
                </a:solidFill>
                <a:latin typeface="Courier New" panose="02070309020205020404" pitchFamily="49" charset="0"/>
              </a:rPr>
              <a:t>&lt;uses-permission android:name="android.permission.INTERNET" /&gt; </a:t>
            </a:r>
            <a:endParaRPr lang="en-MY" sz="17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Implicit Intent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2885" y="1005840"/>
            <a:ext cx="7848600" cy="3733800"/>
          </a:xfrm>
        </p:spPr>
        <p:txBody>
          <a:bodyPr/>
          <a:lstStyle/>
          <a:p>
            <a:r>
              <a:rPr lang="en-MY" sz="2400" dirty="0" smtClean="0">
                <a:latin typeface="Arial" panose="020B0604020202020204" pitchFamily="34" charset="0"/>
              </a:rPr>
              <a:t>Provide a </a:t>
            </a:r>
            <a:r>
              <a:rPr lang="en-MY" sz="2400" dirty="0" err="1" smtClean="0">
                <a:latin typeface="Arial" panose="020B0604020202020204" pitchFamily="34" charset="0"/>
              </a:rPr>
              <a:t>GeoCode</a:t>
            </a:r>
            <a:r>
              <a:rPr lang="en-MY" sz="2400" dirty="0" smtClean="0">
                <a:latin typeface="Arial" panose="020B0604020202020204" pitchFamily="34" charset="0"/>
              </a:rPr>
              <a:t> holding latitude and longitude        (also an </a:t>
            </a:r>
            <a:r>
              <a:rPr lang="en-MY" sz="2400" dirty="0" err="1" smtClean="0">
                <a:latin typeface="Arial" panose="020B0604020202020204" pitchFamily="34" charset="0"/>
              </a:rPr>
              <a:t>addittional</a:t>
            </a:r>
            <a:r>
              <a:rPr lang="en-MY" sz="2400" dirty="0" smtClean="0">
                <a:latin typeface="Arial" panose="020B0604020202020204" pitchFamily="34" charset="0"/>
              </a:rPr>
              <a:t> zoom ‘</a:t>
            </a:r>
            <a:r>
              <a:rPr lang="en-MY" sz="2400" b="1" dirty="0" smtClean="0">
                <a:latin typeface="Arial" panose="020B0604020202020204" pitchFamily="34" charset="0"/>
              </a:rPr>
              <a:t>&amp;z=xx</a:t>
            </a:r>
            <a:r>
              <a:rPr lang="en-MY" sz="2400" dirty="0" smtClean="0">
                <a:latin typeface="Arial" panose="020B0604020202020204" pitchFamily="34" charset="0"/>
              </a:rPr>
              <a:t>’ with xx in range 1..23 )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39561" y="2104866"/>
            <a:ext cx="68580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latin typeface="Consolas" panose="020B0609020204030204" pitchFamily="49" charset="0"/>
              </a:rPr>
              <a:t>// map is </a:t>
            </a:r>
            <a:r>
              <a:rPr lang="en-MY" dirty="0" err="1">
                <a:latin typeface="Consolas" panose="020B0609020204030204" pitchFamily="49" charset="0"/>
              </a:rPr>
              <a:t>centered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aroung</a:t>
            </a:r>
            <a:r>
              <a:rPr lang="en-MY" dirty="0">
                <a:latin typeface="Consolas" panose="020B0609020204030204" pitchFamily="49" charset="0"/>
              </a:rPr>
              <a:t> given </a:t>
            </a:r>
            <a:r>
              <a:rPr lang="en-MY" dirty="0" err="1">
                <a:latin typeface="Consolas" panose="020B0609020204030204" pitchFamily="49" charset="0"/>
              </a:rPr>
              <a:t>Lat</a:t>
            </a:r>
            <a:r>
              <a:rPr lang="en-MY" dirty="0">
                <a:latin typeface="Consolas" panose="020B0609020204030204" pitchFamily="49" charset="0"/>
              </a:rPr>
              <a:t>, Long </a:t>
            </a:r>
          </a:p>
          <a:p>
            <a:r>
              <a:rPr lang="en-MY" dirty="0">
                <a:latin typeface="Consolas" panose="020B0609020204030204" pitchFamily="49" charset="0"/>
              </a:rPr>
              <a:t>String </a:t>
            </a:r>
            <a:r>
              <a:rPr lang="en-MY" dirty="0" err="1">
                <a:latin typeface="Consolas" panose="020B0609020204030204" pitchFamily="49" charset="0"/>
              </a:rPr>
              <a:t>geoCode</a:t>
            </a:r>
            <a:r>
              <a:rPr lang="en-MY" dirty="0">
                <a:latin typeface="Consolas" panose="020B0609020204030204" pitchFamily="49" charset="0"/>
              </a:rPr>
              <a:t> = "geo:41.5020952,-81.6789717&amp;z=16"; </a:t>
            </a:r>
          </a:p>
          <a:p>
            <a:r>
              <a:rPr lang="en-MY" dirty="0">
                <a:latin typeface="Consolas" panose="020B0609020204030204" pitchFamily="49" charset="0"/>
              </a:rPr>
              <a:t>Intent </a:t>
            </a:r>
            <a:r>
              <a:rPr lang="en-MY" dirty="0" err="1">
                <a:latin typeface="Consolas" panose="020B0609020204030204" pitchFamily="49" charset="0"/>
              </a:rPr>
              <a:t>intent</a:t>
            </a:r>
            <a:r>
              <a:rPr lang="en-MY" dirty="0">
                <a:latin typeface="Consolas" panose="020B0609020204030204" pitchFamily="49" charset="0"/>
              </a:rPr>
              <a:t> = </a:t>
            </a:r>
            <a:r>
              <a:rPr lang="en-MY" b="1" dirty="0">
                <a:solidFill>
                  <a:srgbClr val="0000FF"/>
                </a:solidFill>
                <a:latin typeface="Consolas" panose="020B0609020204030204" pitchFamily="49" charset="0"/>
              </a:rPr>
              <a:t>new Intent(</a:t>
            </a:r>
            <a:r>
              <a:rPr lang="en-MY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Intent.</a:t>
            </a:r>
            <a:r>
              <a:rPr lang="en-MY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ACTION_VIEW</a:t>
            </a:r>
            <a:r>
              <a:rPr lang="en-MY" b="1" i="1" dirty="0">
                <a:latin typeface="Consolas" panose="020B0609020204030204" pitchFamily="49" charset="0"/>
              </a:rPr>
              <a:t>,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Uri.</a:t>
            </a:r>
            <a:r>
              <a:rPr lang="en-MY" i="1" dirty="0" err="1">
                <a:latin typeface="Consolas" panose="020B0609020204030204" pitchFamily="49" charset="0"/>
              </a:rPr>
              <a:t>parse</a:t>
            </a:r>
            <a:r>
              <a:rPr lang="en-MY" i="1" dirty="0">
                <a:latin typeface="Consolas" panose="020B0609020204030204" pitchFamily="49" charset="0"/>
              </a:rPr>
              <a:t>(</a:t>
            </a:r>
            <a:r>
              <a:rPr lang="en-MY" i="1" dirty="0" err="1">
                <a:latin typeface="Consolas" panose="020B0609020204030204" pitchFamily="49" charset="0"/>
              </a:rPr>
              <a:t>geoCode</a:t>
            </a:r>
            <a:r>
              <a:rPr lang="en-MY" i="1" dirty="0">
                <a:latin typeface="Consolas" panose="020B0609020204030204" pitchFamily="49" charset="0"/>
              </a:rPr>
              <a:t>));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startActivity</a:t>
            </a:r>
            <a:r>
              <a:rPr lang="en-MY" dirty="0">
                <a:latin typeface="Consolas" panose="020B0609020204030204" pitchFamily="49" charset="0"/>
              </a:rPr>
              <a:t>(intent);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68107"/>
            <a:ext cx="188863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9561" y="3984826"/>
            <a:ext cx="42672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MY" b="1" dirty="0">
                <a:latin typeface="Calibri" panose="020F0502020204030204" pitchFamily="34" charset="0"/>
              </a:rPr>
              <a:t>Modify the Manifest adding the following requests: </a:t>
            </a:r>
          </a:p>
          <a:p>
            <a:r>
              <a:rPr lang="en-MY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&lt;uses-permission </a:t>
            </a:r>
            <a:r>
              <a:rPr lang="en-MY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android:name</a:t>
            </a:r>
            <a:r>
              <a:rPr lang="en-MY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="</a:t>
            </a:r>
            <a:r>
              <a:rPr lang="en-MY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android.permission.ACCESS_COARSE_LOCATION</a:t>
            </a:r>
            <a:r>
              <a:rPr lang="en-MY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" /&gt; </a:t>
            </a:r>
          </a:p>
          <a:p>
            <a:r>
              <a:rPr lang="en-MY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&lt;uses-permission </a:t>
            </a:r>
            <a:r>
              <a:rPr lang="en-MY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android:name</a:t>
            </a:r>
            <a:r>
              <a:rPr lang="en-MY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="</a:t>
            </a:r>
            <a:r>
              <a:rPr lang="en-MY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android.permission.INTERNET</a:t>
            </a:r>
            <a:r>
              <a:rPr lang="en-MY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" /&gt; </a:t>
            </a:r>
            <a:endParaRPr lang="en-MY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Implicit Intent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295400"/>
            <a:ext cx="7696200" cy="373380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</a:rPr>
              <a:t>Launching Music Player</a:t>
            </a:r>
            <a:endParaRPr lang="en-MY" sz="2400" dirty="0" smtClean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200" y="1828800"/>
            <a:ext cx="5791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b="1" dirty="0">
                <a:latin typeface="Consolas" panose="020B0609020204030204" pitchFamily="49" charset="0"/>
              </a:rPr>
              <a:t>Intent </a:t>
            </a:r>
            <a:r>
              <a:rPr lang="en-MY" dirty="0">
                <a:latin typeface="Consolas" panose="020B0609020204030204" pitchFamily="49" charset="0"/>
              </a:rPr>
              <a:t>myActivity2 = </a:t>
            </a:r>
            <a:r>
              <a:rPr lang="en-MY" b="1" dirty="0">
                <a:solidFill>
                  <a:srgbClr val="0000FF"/>
                </a:solidFill>
                <a:latin typeface="Consolas" panose="020B0609020204030204" pitchFamily="49" charset="0"/>
              </a:rPr>
              <a:t>new Intent( </a:t>
            </a:r>
            <a:endParaRPr lang="en-MY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MY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MY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android.intent.action.MUSIC_PLAYER</a:t>
            </a:r>
            <a:r>
              <a:rPr lang="en-MY" b="1" dirty="0">
                <a:solidFill>
                  <a:srgbClr val="0000FF"/>
                </a:solidFill>
                <a:latin typeface="Consolas" panose="020B0609020204030204" pitchFamily="49" charset="0"/>
              </a:rPr>
              <a:t>")</a:t>
            </a:r>
            <a:r>
              <a:rPr lang="en-MY" b="1" dirty="0">
                <a:latin typeface="Consolas" panose="020B0609020204030204" pitchFamily="49" charset="0"/>
              </a:rPr>
              <a:t>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startActivity</a:t>
            </a:r>
            <a:r>
              <a:rPr lang="en-MY" dirty="0">
                <a:latin typeface="Consolas" panose="020B0609020204030204" pitchFamily="49" charset="0"/>
              </a:rPr>
              <a:t>(myActivity2); 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11" y="1219200"/>
            <a:ext cx="1379178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8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 smtClean="0"/>
              <a:t>Implicit Intent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295400"/>
            <a:ext cx="8153400" cy="373380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</a:rPr>
              <a:t>Sending Email</a:t>
            </a:r>
            <a:endParaRPr lang="en-MY" sz="2400" dirty="0" smtClean="0">
              <a:latin typeface="Arial" panose="020B0604020202020204" pitchFamily="34" charset="0"/>
            </a:endParaRPr>
          </a:p>
        </p:txBody>
      </p:sp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1219200" y="1752600"/>
            <a:ext cx="70104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MY" dirty="0">
                <a:latin typeface="Courier New" panose="02070309020205020404" pitchFamily="49" charset="0"/>
              </a:rPr>
              <a:t>// send email </a:t>
            </a:r>
          </a:p>
          <a:p>
            <a:r>
              <a:rPr lang="en-MY" dirty="0">
                <a:latin typeface="Consolas" panose="020B0609020204030204" pitchFamily="49" charset="0"/>
              </a:rPr>
              <a:t>String </a:t>
            </a:r>
            <a:r>
              <a:rPr lang="en-MY" dirty="0" err="1">
                <a:latin typeface="Consolas" panose="020B0609020204030204" pitchFamily="49" charset="0"/>
              </a:rPr>
              <a:t>emailSubject</a:t>
            </a:r>
            <a:r>
              <a:rPr lang="en-MY" dirty="0">
                <a:latin typeface="Consolas" panose="020B0609020204030204" pitchFamily="49" charset="0"/>
              </a:rPr>
              <a:t> = "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Department Meeting</a:t>
            </a:r>
            <a:r>
              <a:rPr lang="en-MY" dirty="0">
                <a:latin typeface="Consolas" panose="020B0609020204030204" pitchFamily="49" charset="0"/>
              </a:rPr>
              <a:t>"; </a:t>
            </a:r>
          </a:p>
          <a:p>
            <a:r>
              <a:rPr lang="en-MY" dirty="0">
                <a:latin typeface="Consolas" panose="020B0609020204030204" pitchFamily="49" charset="0"/>
              </a:rPr>
              <a:t>String </a:t>
            </a:r>
            <a:r>
              <a:rPr lang="en-MY" dirty="0" err="1">
                <a:latin typeface="Consolas" panose="020B0609020204030204" pitchFamily="49" charset="0"/>
              </a:rPr>
              <a:t>emailText</a:t>
            </a:r>
            <a:r>
              <a:rPr lang="en-MY" dirty="0">
                <a:latin typeface="Consolas" panose="020B0609020204030204" pitchFamily="49" charset="0"/>
              </a:rPr>
              <a:t> = "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We’ll discuss the new project " </a:t>
            </a:r>
          </a:p>
          <a:p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+ "on Tue. at 9:00am @ room 303</a:t>
            </a:r>
            <a:r>
              <a:rPr lang="en-MY" dirty="0">
                <a:latin typeface="Consolas" panose="020B0609020204030204" pitchFamily="49" charset="0"/>
              </a:rPr>
              <a:t>"; </a:t>
            </a:r>
          </a:p>
          <a:p>
            <a:r>
              <a:rPr lang="en-MY" dirty="0">
                <a:latin typeface="Consolas" panose="020B0609020204030204" pitchFamily="49" charset="0"/>
              </a:rPr>
              <a:t>String[] </a:t>
            </a:r>
            <a:r>
              <a:rPr lang="en-MY" dirty="0" err="1">
                <a:latin typeface="Consolas" panose="020B0609020204030204" pitchFamily="49" charset="0"/>
              </a:rPr>
              <a:t>emailReceiverList</a:t>
            </a:r>
            <a:r>
              <a:rPr lang="en-MY" dirty="0">
                <a:latin typeface="Consolas" panose="020B0609020204030204" pitchFamily="49" charset="0"/>
              </a:rPr>
              <a:t> = {</a:t>
            </a:r>
            <a:r>
              <a:rPr lang="en-MY" dirty="0"/>
              <a:t>“</a:t>
            </a:r>
            <a:r>
              <a:rPr lang="en-MY" sz="1600" dirty="0">
                <a:solidFill>
                  <a:srgbClr val="0000FF"/>
                </a:solidFill>
              </a:rPr>
              <a:t>kmlai@kdupg.edu.my</a:t>
            </a:r>
            <a:r>
              <a:rPr lang="en-MY" dirty="0"/>
              <a:t>"}; </a:t>
            </a:r>
            <a:r>
              <a:rPr lang="en-MY" dirty="0">
                <a:latin typeface="Consolas" panose="020B0609020204030204" pitchFamily="49" charset="0"/>
              </a:rPr>
              <a:t> </a:t>
            </a:r>
          </a:p>
          <a:p>
            <a:r>
              <a:rPr lang="en-MY" dirty="0">
                <a:latin typeface="Consolas" panose="020B0609020204030204" pitchFamily="49" charset="0"/>
              </a:rPr>
              <a:t>Intent </a:t>
            </a:r>
            <a:r>
              <a:rPr lang="en-MY" dirty="0" err="1">
                <a:latin typeface="Consolas" panose="020B0609020204030204" pitchFamily="49" charset="0"/>
              </a:rPr>
              <a:t>intent</a:t>
            </a:r>
            <a:r>
              <a:rPr lang="en-MY" dirty="0">
                <a:latin typeface="Consolas" panose="020B0609020204030204" pitchFamily="49" charset="0"/>
              </a:rPr>
              <a:t> = </a:t>
            </a:r>
            <a:r>
              <a:rPr lang="en-MY" b="1" dirty="0">
                <a:solidFill>
                  <a:srgbClr val="0000FF"/>
                </a:solidFill>
                <a:latin typeface="Consolas" panose="020B0609020204030204" pitchFamily="49" charset="0"/>
              </a:rPr>
              <a:t>new Intent(</a:t>
            </a:r>
            <a:r>
              <a:rPr lang="en-MY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Intent.</a:t>
            </a:r>
            <a:r>
              <a:rPr lang="en-MY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ACTION_SEND</a:t>
            </a:r>
            <a:r>
              <a:rPr lang="en-MY" b="1" dirty="0">
                <a:latin typeface="Consolas" panose="020B0609020204030204" pitchFamily="49" charset="0"/>
              </a:rPr>
              <a:t>);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intent.setType</a:t>
            </a:r>
            <a:r>
              <a:rPr lang="en-MY" dirty="0">
                <a:latin typeface="Consolas" panose="020B0609020204030204" pitchFamily="49" charset="0"/>
              </a:rPr>
              <a:t>("</a:t>
            </a:r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vnd.android.cursor.dir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/email</a:t>
            </a:r>
            <a:r>
              <a:rPr lang="en-MY" dirty="0">
                <a:latin typeface="Consolas" panose="020B0609020204030204" pitchFamily="49" charset="0"/>
              </a:rPr>
              <a:t>"); </a:t>
            </a:r>
          </a:p>
          <a:p>
            <a:r>
              <a:rPr lang="en-MY" dirty="0" err="1">
                <a:latin typeface="Consolas" panose="020B0609020204030204" pitchFamily="49" charset="0"/>
              </a:rPr>
              <a:t>intent.putExtra</a:t>
            </a:r>
            <a:r>
              <a:rPr lang="en-MY" dirty="0">
                <a:latin typeface="Consolas" panose="020B0609020204030204" pitchFamily="49" charset="0"/>
              </a:rPr>
              <a:t>(</a:t>
            </a:r>
            <a:r>
              <a:rPr lang="en-MY" dirty="0" err="1">
                <a:latin typeface="Consolas" panose="020B0609020204030204" pitchFamily="49" charset="0"/>
              </a:rPr>
              <a:t>Intent.</a:t>
            </a:r>
            <a:r>
              <a:rPr lang="en-MY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EXTRA_EMAIL</a:t>
            </a:r>
            <a:r>
              <a:rPr lang="en-MY" i="1" dirty="0">
                <a:latin typeface="Consolas" panose="020B0609020204030204" pitchFamily="49" charset="0"/>
              </a:rPr>
              <a:t>, </a:t>
            </a:r>
            <a:r>
              <a:rPr lang="en-MY" i="1" dirty="0" err="1">
                <a:latin typeface="Consolas" panose="020B0609020204030204" pitchFamily="49" charset="0"/>
              </a:rPr>
              <a:t>emailReceiverList</a:t>
            </a:r>
            <a:r>
              <a:rPr lang="en-MY" i="1" dirty="0">
                <a:latin typeface="Consolas" panose="020B0609020204030204" pitchFamily="49" charset="0"/>
              </a:rPr>
              <a:t>);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intent.putExtra</a:t>
            </a:r>
            <a:r>
              <a:rPr lang="en-MY" dirty="0">
                <a:latin typeface="Consolas" panose="020B0609020204030204" pitchFamily="49" charset="0"/>
              </a:rPr>
              <a:t>(</a:t>
            </a:r>
            <a:r>
              <a:rPr lang="en-MY" dirty="0" err="1">
                <a:latin typeface="Consolas" panose="020B0609020204030204" pitchFamily="49" charset="0"/>
              </a:rPr>
              <a:t>Intent.</a:t>
            </a:r>
            <a:r>
              <a:rPr lang="en-MY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EXTRA_SUBJECT</a:t>
            </a:r>
            <a:r>
              <a:rPr lang="en-MY" i="1" dirty="0">
                <a:latin typeface="Consolas" panose="020B0609020204030204" pitchFamily="49" charset="0"/>
              </a:rPr>
              <a:t>, </a:t>
            </a:r>
            <a:r>
              <a:rPr lang="en-MY" i="1" dirty="0" err="1">
                <a:latin typeface="Consolas" panose="020B0609020204030204" pitchFamily="49" charset="0"/>
              </a:rPr>
              <a:t>emailSubject</a:t>
            </a:r>
            <a:r>
              <a:rPr lang="en-MY" i="1" dirty="0">
                <a:latin typeface="Consolas" panose="020B0609020204030204" pitchFamily="49" charset="0"/>
              </a:rPr>
              <a:t>);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intent.putExtra</a:t>
            </a:r>
            <a:r>
              <a:rPr lang="en-MY" dirty="0">
                <a:latin typeface="Consolas" panose="020B0609020204030204" pitchFamily="49" charset="0"/>
              </a:rPr>
              <a:t>(</a:t>
            </a:r>
            <a:r>
              <a:rPr lang="en-MY" dirty="0" err="1">
                <a:latin typeface="Consolas" panose="020B0609020204030204" pitchFamily="49" charset="0"/>
              </a:rPr>
              <a:t>Intent.</a:t>
            </a:r>
            <a:r>
              <a:rPr lang="en-MY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EXTRA_TEXT</a:t>
            </a:r>
            <a:r>
              <a:rPr lang="en-MY" i="1" dirty="0">
                <a:latin typeface="Consolas" panose="020B0609020204030204" pitchFamily="49" charset="0"/>
              </a:rPr>
              <a:t>, </a:t>
            </a:r>
            <a:r>
              <a:rPr lang="en-MY" i="1" dirty="0" err="1">
                <a:latin typeface="Consolas" panose="020B0609020204030204" pitchFamily="49" charset="0"/>
              </a:rPr>
              <a:t>emailText</a:t>
            </a:r>
            <a:r>
              <a:rPr lang="en-MY" i="1" dirty="0">
                <a:latin typeface="Consolas" panose="020B0609020204030204" pitchFamily="49" charset="0"/>
              </a:rPr>
              <a:t>);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startActivity</a:t>
            </a:r>
            <a:r>
              <a:rPr lang="en-MY" dirty="0">
                <a:latin typeface="Consolas" panose="020B0609020204030204" pitchFamily="49" charset="0"/>
              </a:rPr>
              <a:t>(</a:t>
            </a:r>
            <a:r>
              <a:rPr lang="en-MY" dirty="0" err="1">
                <a:latin typeface="Consolas" panose="020B0609020204030204" pitchFamily="49" charset="0"/>
              </a:rPr>
              <a:t>Intent.</a:t>
            </a:r>
            <a:r>
              <a:rPr lang="en-MY" i="1" dirty="0" err="1">
                <a:latin typeface="Consolas" panose="020B0609020204030204" pitchFamily="49" charset="0"/>
              </a:rPr>
              <a:t>createChooser</a:t>
            </a:r>
            <a:r>
              <a:rPr lang="en-MY" i="1" dirty="0">
                <a:latin typeface="Consolas" panose="020B0609020204030204" pitchFamily="49" charset="0"/>
              </a:rPr>
              <a:t>(intent,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To complete action choose:</a:t>
            </a:r>
            <a:r>
              <a:rPr lang="en-MY" dirty="0">
                <a:latin typeface="Consolas" panose="020B0609020204030204" pitchFamily="49" charset="0"/>
              </a:rPr>
              <a:t>"));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54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 more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Android Application Fundamentals</a:t>
            </a:r>
            <a:endParaRPr lang="en-US" dirty="0"/>
          </a:p>
          <a:p>
            <a:pPr marL="457200" lvl="0" indent="-381000">
              <a:spcBef>
                <a:spcPts val="2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Starting Another 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2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Activity</a:t>
            </a:r>
            <a:r>
              <a:rPr lang="en-US" dirty="0"/>
              <a:t> (API Guide)</a:t>
            </a:r>
          </a:p>
          <a:p>
            <a:pPr marL="457200" lvl="0" indent="-381000">
              <a:spcBef>
                <a:spcPts val="2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r>
              <a:rPr lang="en-US" dirty="0"/>
              <a:t> (API Reference)</a:t>
            </a:r>
          </a:p>
          <a:p>
            <a:pPr marL="457200" lvl="0" indent="-381000">
              <a:spcBef>
                <a:spcPts val="2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s and Intent Filters</a:t>
            </a:r>
            <a:r>
              <a:rPr lang="en-US" dirty="0"/>
              <a:t> (API Guide)</a:t>
            </a:r>
          </a:p>
          <a:p>
            <a:pPr marL="457200" lvl="0" indent="-381000">
              <a:spcBef>
                <a:spcPts val="2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Intent</a:t>
            </a:r>
            <a:r>
              <a:rPr lang="en-US" dirty="0"/>
              <a:t> (API Reference)</a:t>
            </a:r>
          </a:p>
          <a:p>
            <a:pPr marL="457200" lvl="0" indent="-381000">
              <a:spcBef>
                <a:spcPts val="2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Navigation</a:t>
            </a:r>
            <a:endParaRPr lang="en-US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Examples of Activities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Google Shape;315;p59"/>
          <p:cNvPicPr preferRelativeResize="0"/>
          <p:nvPr/>
        </p:nvPicPr>
        <p:blipFill rotWithShape="1">
          <a:blip r:embed="rId2">
            <a:alphaModFix/>
          </a:blip>
          <a:srcRect t="3606" b="7788"/>
          <a:stretch/>
        </p:blipFill>
        <p:spPr>
          <a:xfrm>
            <a:off x="7086600" y="1928987"/>
            <a:ext cx="1712998" cy="2947813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316;p59"/>
          <p:cNvPicPr preferRelativeResize="0"/>
          <p:nvPr/>
        </p:nvPicPr>
        <p:blipFill rotWithShape="1">
          <a:blip r:embed="rId3">
            <a:alphaModFix/>
          </a:blip>
          <a:srcRect t="3810" b="8176"/>
          <a:stretch/>
        </p:blipFill>
        <p:spPr>
          <a:xfrm>
            <a:off x="2819400" y="1922033"/>
            <a:ext cx="1807824" cy="295476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Google Shape;317;p59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854336" y="1928987"/>
            <a:ext cx="1796523" cy="294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18;p5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4953000" y="1922033"/>
            <a:ext cx="1791683" cy="2954768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1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Define layout in XML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Define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Java class 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extends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Connect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with Layout 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Set content view in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Declare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in the Android manifest</a:t>
            </a:r>
            <a:endParaRPr lang="en-US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Define layout in XML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-MY" sz="1900" i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MY" sz="19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lang="en-MY" sz="19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-MY" sz="1900" i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marL="0" lvl="0" indent="0">
              <a:spcBef>
                <a:spcPts val="200"/>
              </a:spcBef>
              <a:buNone/>
            </a:pPr>
            <a:r>
              <a:rPr lang="en-MY" sz="1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19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-MY" sz="1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-MY" sz="19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1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lang="en-MY" sz="19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MY" sz="19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</a:t>
            </a:r>
            <a:r>
              <a:rPr lang="en-MY" sz="19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apk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/res/android"</a:t>
            </a:r>
          </a:p>
          <a:p>
            <a:pPr marL="0" lv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19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MY" sz="1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lang="en-MY" sz="19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MY" sz="19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19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MY" sz="1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lang="en-MY" sz="19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MY" sz="19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MY" sz="1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-MY" sz="1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MY" sz="19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lang="en-MY" sz="1900" b="1" dirty="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-MY" sz="1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19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MY" sz="1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lang="en-MY" sz="19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MY" sz="19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19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MY" sz="1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lang="en-MY" sz="19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MY" sz="19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19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MY" sz="1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</a:t>
            </a:r>
            <a:r>
              <a:rPr lang="en-MY" sz="19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MY" sz="19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-MY" sz="1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marL="0" lvl="0" indent="0">
              <a:spcBef>
                <a:spcPts val="200"/>
              </a:spcBef>
              <a:buNone/>
            </a:pPr>
            <a:r>
              <a:rPr lang="en-MY" sz="1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MY" sz="19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-MY" sz="1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MY" sz="19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MY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Define Activity Java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b="1" dirty="0"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MY" sz="2000" b="1" dirty="0" err="1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protected void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MY"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Connect activity with layout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protected void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20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en-MY" sz="2000" b="1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0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r>
              <a:rPr lang="en-MY" sz="2000" b="1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Google Shape;369;p66"/>
          <p:cNvSpPr txBox="1"/>
          <p:nvPr/>
        </p:nvSpPr>
        <p:spPr>
          <a:xfrm>
            <a:off x="5331000" y="3962400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370;p66"/>
          <p:cNvSpPr txBox="1"/>
          <p:nvPr/>
        </p:nvSpPr>
        <p:spPr>
          <a:xfrm>
            <a:off x="4348125" y="3962400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371;p66"/>
          <p:cNvSpPr txBox="1"/>
          <p:nvPr/>
        </p:nvSpPr>
        <p:spPr>
          <a:xfrm>
            <a:off x="3200400" y="3962400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72;p66"/>
          <p:cNvSpPr/>
          <p:nvPr/>
        </p:nvSpPr>
        <p:spPr>
          <a:xfrm>
            <a:off x="3992400" y="3794725"/>
            <a:ext cx="97875" cy="293650"/>
          </a:xfrm>
          <a:custGeom>
            <a:avLst/>
            <a:gdLst/>
            <a:ahLst/>
            <a:cxnLst/>
            <a:rect l="l" t="t" r="r" b="b"/>
            <a:pathLst>
              <a:path w="3915" h="11746" extrusionOk="0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" name="Google Shape;373;p66"/>
          <p:cNvSpPr/>
          <p:nvPr/>
        </p:nvSpPr>
        <p:spPr>
          <a:xfrm>
            <a:off x="4889675" y="3786575"/>
            <a:ext cx="16300" cy="269175"/>
          </a:xfrm>
          <a:custGeom>
            <a:avLst/>
            <a:gdLst/>
            <a:ahLst/>
            <a:cxnLst/>
            <a:rect l="l" t="t" r="r" b="b"/>
            <a:pathLst>
              <a:path w="652" h="10767" extrusionOk="0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" name="Google Shape;374;p66"/>
          <p:cNvSpPr/>
          <p:nvPr/>
        </p:nvSpPr>
        <p:spPr>
          <a:xfrm>
            <a:off x="6023475" y="3753950"/>
            <a:ext cx="326300" cy="285475"/>
          </a:xfrm>
          <a:custGeom>
            <a:avLst/>
            <a:gdLst/>
            <a:ahLst/>
            <a:cxnLst/>
            <a:rect l="l" t="t" r="r" b="b"/>
            <a:pathLst>
              <a:path w="13052" h="11419" extrusionOk="0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21325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9633</TotalTime>
  <Words>1728</Words>
  <Application>Microsoft Office PowerPoint</Application>
  <PresentationFormat>On-screen Show (4:3)</PresentationFormat>
  <Paragraphs>329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Roboto</vt:lpstr>
      <vt:lpstr>Arial</vt:lpstr>
      <vt:lpstr>Arial Rounded MT Bold</vt:lpstr>
      <vt:lpstr>Calibri</vt:lpstr>
      <vt:lpstr>Consolas</vt:lpstr>
      <vt:lpstr>Courier New</vt:lpstr>
      <vt:lpstr>Office Theme</vt:lpstr>
      <vt:lpstr>PowerPoint Presentation</vt:lpstr>
      <vt:lpstr>What is an Activity?</vt:lpstr>
      <vt:lpstr>What is an Activity?</vt:lpstr>
      <vt:lpstr>What does an Activity do?</vt:lpstr>
      <vt:lpstr>Examples of Activities</vt:lpstr>
      <vt:lpstr>Implement new activities</vt:lpstr>
      <vt:lpstr>Define layout in XML</vt:lpstr>
      <vt:lpstr>Define Activity Java class</vt:lpstr>
      <vt:lpstr>Connect activity with layout</vt:lpstr>
      <vt:lpstr>Declare activity in Android manifest</vt:lpstr>
      <vt:lpstr>Declare main activity in manifest</vt:lpstr>
      <vt:lpstr>What is an intent?</vt:lpstr>
      <vt:lpstr>What is an intent?</vt:lpstr>
      <vt:lpstr>What can intents do?</vt:lpstr>
      <vt:lpstr>Explicit and implicit intents</vt:lpstr>
      <vt:lpstr>Multiple Activities</vt:lpstr>
      <vt:lpstr>Multiple Activities</vt:lpstr>
      <vt:lpstr>Start an Activity with an explicit intent</vt:lpstr>
      <vt:lpstr>Two types of sending data with</vt:lpstr>
      <vt:lpstr>Sending and retrieving data</vt:lpstr>
      <vt:lpstr>Putting a URI as intent data</vt:lpstr>
      <vt:lpstr>Put information into intent extras</vt:lpstr>
      <vt:lpstr>Sending data to an activity with extras</vt:lpstr>
      <vt:lpstr>Get data from intents</vt:lpstr>
      <vt:lpstr>Returning data to the starting activity</vt:lpstr>
      <vt:lpstr>registerForActivityResult()</vt:lpstr>
      <vt:lpstr>registerForActivityResult() Example</vt:lpstr>
      <vt:lpstr>Return data and finish second</vt:lpstr>
      <vt:lpstr>Sending back a result</vt:lpstr>
      <vt:lpstr>Starting Activities and Getting Results </vt:lpstr>
      <vt:lpstr>Implicit Intent</vt:lpstr>
      <vt:lpstr>Implicit Intent</vt:lpstr>
      <vt:lpstr>Implicit Intent</vt:lpstr>
      <vt:lpstr>Implicit Intent</vt:lpstr>
      <vt:lpstr>Implicit Intent</vt:lpstr>
      <vt:lpstr>Start an Activity with implicit intent</vt:lpstr>
      <vt:lpstr>Start an Activity with implicit intent</vt:lpstr>
      <vt:lpstr>Implicit Intent</vt:lpstr>
      <vt:lpstr>Implicit Intent</vt:lpstr>
      <vt:lpstr>Implicit Intent</vt:lpstr>
      <vt:lpstr>Implicit Intent</vt:lpstr>
      <vt:lpstr>Implicit Intent</vt:lpstr>
      <vt:lpstr>Implicit Intent</vt:lpstr>
      <vt:lpstr>Implicit Intent</vt:lpstr>
      <vt:lpstr>Implicit Intent</vt:lpstr>
      <vt:lpstr>Implicit Intent</vt:lpstr>
      <vt:lpstr>Implicit Intent</vt:lpstr>
      <vt:lpstr>Implicit Intent</vt:lpstr>
      <vt:lpstr>Learn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oraclelai@yahoo.com</cp:lastModifiedBy>
  <cp:revision>319</cp:revision>
  <dcterms:created xsi:type="dcterms:W3CDTF">2009-06-10T00:38:22Z</dcterms:created>
  <dcterms:modified xsi:type="dcterms:W3CDTF">2021-11-04T14:15:58Z</dcterms:modified>
</cp:coreProperties>
</file>