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73" r:id="rId2"/>
    <p:sldId id="375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4" autoAdjust="0"/>
    <p:restoredTop sz="80034" autoAdjust="0"/>
  </p:normalViewPr>
  <p:slideViewPr>
    <p:cSldViewPr>
      <p:cViewPr varScale="1">
        <p:scale>
          <a:sx n="71" d="100"/>
          <a:sy n="71" d="100"/>
        </p:scale>
        <p:origin x="205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"/>
    </p:cViewPr>
  </p:sorterViewPr>
  <p:notesViewPr>
    <p:cSldViewPr>
      <p:cViewPr varScale="1">
        <p:scale>
          <a:sx n="51" d="100"/>
          <a:sy n="51" d="100"/>
        </p:scale>
        <p:origin x="-28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38600" y="511176"/>
            <a:ext cx="1905000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0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r>
              <a:rPr lang="en-US" smtClean="0"/>
              <a:t>Lesson 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155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529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664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694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8346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2390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2836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77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4929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261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541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7805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1483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7143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4869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071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736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441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341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258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873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7888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816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063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133600" cy="365125"/>
          </a:xfrm>
        </p:spPr>
        <p:txBody>
          <a:bodyPr/>
          <a:lstStyle/>
          <a:p>
            <a:fld id="{9C138E12-A0B7-454F-92AB-D1DE349F2643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3076-5FFA-423A-BCF6-0E777B1769E6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315-6D0A-40CA-BF42-BD4A21748190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8929"/>
            <a:ext cx="2133600" cy="365125"/>
          </a:xfrm>
        </p:spPr>
        <p:txBody>
          <a:bodyPr/>
          <a:lstStyle/>
          <a:p>
            <a:fld id="{7DD01F73-739B-4026-BEB9-934AF2E6324F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1096"/>
            <a:ext cx="2133600" cy="365125"/>
          </a:xfrm>
        </p:spPr>
        <p:txBody>
          <a:bodyPr/>
          <a:lstStyle/>
          <a:p>
            <a:fld id="{67822037-F829-4740-AE4D-D265C5E08AA0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30A14CCC-A03C-491C-B4E5-531957912FC0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6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6A57FC63-3081-46B3-A87D-15475AAF8BE1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22D-3C67-4340-837E-C396AE8293BB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687" y="14415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054F-A13A-4F7C-BAAF-8223CF72B944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2903-9AB4-4045-9724-DB34B7466144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5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2B61-C3C2-421A-B1BF-D2CDD7720527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1850" y="6459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9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9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.../RecyclerView.LayoutManager.html" TargetMode="External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hyperlink" Target="https://developer.android.com/reference/android/support/v7/widget/RecyclerView.Adapter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LinearLayoutManager.html" TargetMode="External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support/v7/widget/RecyclerView.LayoutManager.html" TargetMode="External"/><Relationship Id="rId5" Type="http://schemas.openxmlformats.org/officeDocument/2006/relationships/hyperlink" Target="https://developer.android.com/reference/android/support/v7/widget/StaggeredGridLayoutManager.html" TargetMode="External"/><Relationship Id="rId4" Type="http://schemas.openxmlformats.org/officeDocument/2006/relationships/hyperlink" Target="https://developer.android.com/reference/android/support/v7/widget/GridLayoutManage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Adapter.html" TargetMode="External"/><Relationship Id="rId2" Type="http://schemas.openxmlformats.org/officeDocument/2006/relationships/hyperlink" Target="https://developer.android.com/reference/android/database/Curs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eveloper.android.com/.../RecyclerView.ViewHolde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2" Type="http://schemas.openxmlformats.org/officeDocument/2006/relationships/hyperlink" Target="https://developer.android.com/training/material/lists-car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support/v7/widget/RecyclerView.LayoutManager.html" TargetMode="External"/><Relationship Id="rId5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hyperlink" Target="https://developer.android.com/reference/android/support/v7/widget/RecyclerView.Adapt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838200"/>
            <a:ext cx="7772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Lesson </a:t>
            </a:r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9</a:t>
            </a:r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r>
              <a:rPr lang="en-US" sz="4800" dirty="0" err="1" smtClean="0">
                <a:solidFill>
                  <a:srgbClr val="0060A8"/>
                </a:solidFill>
                <a:latin typeface="Arial Rounded MT Bold" pitchFamily="34" charset="0"/>
              </a:rPr>
              <a:t>ListView</a:t>
            </a:r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 &amp; </a:t>
            </a:r>
            <a:r>
              <a:rPr lang="en-US" sz="4800" dirty="0" err="1" smtClean="0">
                <a:solidFill>
                  <a:srgbClr val="0060A8"/>
                </a:solidFill>
                <a:latin typeface="Arial Rounded MT Bold" pitchFamily="34" charset="0"/>
              </a:rPr>
              <a:t>RecyclerView</a:t>
            </a:r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 in Android</a:t>
            </a:r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List Adapters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143000"/>
            <a:ext cx="7239000" cy="5338763"/>
          </a:xfrm>
        </p:spPr>
      </p:pic>
    </p:spTree>
    <p:extLst>
      <p:ext uri="{BB962C8B-B14F-4D97-AF65-F5344CB8AC3E}">
        <p14:creationId xmlns:p14="http://schemas.microsoft.com/office/powerpoint/2010/main" val="37468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List Adapters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3962400"/>
          </a:xfrm>
        </p:spPr>
        <p:txBody>
          <a:bodyPr/>
          <a:lstStyle/>
          <a:p>
            <a:pPr>
              <a:defRPr/>
            </a:pPr>
            <a:r>
              <a:rPr lang="en-MY" sz="2400" dirty="0" smtClean="0"/>
              <a:t>Once </a:t>
            </a:r>
            <a:r>
              <a:rPr lang="en-MY" sz="2400" dirty="0"/>
              <a:t>you have an adapter, you can attach it to your list by calling </a:t>
            </a:r>
            <a:r>
              <a:rPr lang="en-MY" sz="2400" dirty="0" smtClean="0"/>
              <a:t>the </a:t>
            </a:r>
            <a:r>
              <a:rPr lang="en-MY" sz="2400" b="1" dirty="0" err="1" smtClean="0"/>
              <a:t>setAdapter</a:t>
            </a:r>
            <a:r>
              <a:rPr lang="en-MY" sz="2400" dirty="0" smtClean="0"/>
              <a:t> </a:t>
            </a:r>
            <a:r>
              <a:rPr lang="en-MY" sz="2400" dirty="0"/>
              <a:t>method of the </a:t>
            </a:r>
            <a:r>
              <a:rPr lang="en-MY" sz="2400" b="1" dirty="0" err="1"/>
              <a:t>ListView</a:t>
            </a:r>
            <a:r>
              <a:rPr lang="en-MY" sz="2400" dirty="0"/>
              <a:t> object in the Java code</a:t>
            </a:r>
            <a:r>
              <a:rPr lang="en-MY" sz="24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MY" sz="2400" dirty="0" smtClean="0"/>
          </a:p>
          <a:p>
            <a:pPr>
              <a:defRPr/>
            </a:pPr>
            <a:r>
              <a:rPr lang="en-MY" sz="2400" dirty="0" err="1"/>
              <a:t>ListView</a:t>
            </a:r>
            <a:r>
              <a:rPr lang="en-MY" sz="2400" dirty="0"/>
              <a:t> list = (</a:t>
            </a:r>
            <a:r>
              <a:rPr lang="en-MY" sz="2400" dirty="0" err="1"/>
              <a:t>ListView</a:t>
            </a:r>
            <a:r>
              <a:rPr lang="en-MY" sz="2400" dirty="0"/>
              <a:t>) </a:t>
            </a:r>
            <a:r>
              <a:rPr lang="en-MY" sz="2400" dirty="0" err="1"/>
              <a:t>findViewById</a:t>
            </a:r>
            <a:r>
              <a:rPr lang="en-MY" sz="2400" dirty="0"/>
              <a:t>(</a:t>
            </a:r>
            <a:r>
              <a:rPr lang="en-MY" sz="2400" dirty="0" err="1"/>
              <a:t>R.id.mylist</a:t>
            </a:r>
            <a:r>
              <a:rPr lang="en-MY" sz="2400" dirty="0"/>
              <a:t>);</a:t>
            </a:r>
          </a:p>
          <a:p>
            <a:pPr lvl="1">
              <a:defRPr/>
            </a:pPr>
            <a:r>
              <a:rPr lang="en-MY" sz="2400" dirty="0" err="1"/>
              <a:t>list.</a:t>
            </a:r>
            <a:r>
              <a:rPr lang="en-MY" sz="2400" b="1" dirty="0" err="1"/>
              <a:t>setAdapter</a:t>
            </a:r>
            <a:r>
              <a:rPr lang="en-MY" sz="2400" dirty="0"/>
              <a:t>(</a:t>
            </a:r>
            <a:r>
              <a:rPr lang="en-MY" sz="2400" dirty="0" err="1"/>
              <a:t>myAdapter</a:t>
            </a:r>
            <a:r>
              <a:rPr lang="en-MY" sz="2400" dirty="0"/>
              <a:t>);</a:t>
            </a:r>
            <a:endParaRPr lang="en-MY" sz="2400" dirty="0" smtClean="0">
              <a:latin typeface="Arial" panose="020B0604020202020204" pitchFamily="34" charset="0"/>
            </a:endParaRPr>
          </a:p>
          <a:p>
            <a:pPr>
              <a:defRPr/>
            </a:pPr>
            <a:endParaRPr lang="en-MY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Handling List Events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914400" y="1295400"/>
            <a:ext cx="7848600" cy="4191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MY" sz="2400" dirty="0"/>
              <a:t>Unfortunately lists </a:t>
            </a:r>
            <a:r>
              <a:rPr lang="en-MY" sz="2400" dirty="0" smtClean="0"/>
              <a:t>does not use </a:t>
            </a:r>
            <a:r>
              <a:rPr lang="en-MY" sz="2400" dirty="0"/>
              <a:t>a simple </a:t>
            </a:r>
            <a:r>
              <a:rPr lang="en-MY" sz="2400" b="1" dirty="0" err="1"/>
              <a:t>onClick</a:t>
            </a:r>
            <a:r>
              <a:rPr lang="en-MY" sz="2400" dirty="0"/>
              <a:t> event.</a:t>
            </a:r>
          </a:p>
          <a:p>
            <a:pPr lvl="1">
              <a:defRPr/>
            </a:pPr>
            <a:r>
              <a:rPr lang="en-MY" sz="2000" dirty="0" smtClean="0"/>
              <a:t>Several </a:t>
            </a:r>
            <a:r>
              <a:rPr lang="en-MY" sz="2000" dirty="0"/>
              <a:t>fancier GUI widgets use other kinds of events.</a:t>
            </a:r>
          </a:p>
          <a:p>
            <a:pPr lvl="1">
              <a:defRPr/>
            </a:pPr>
            <a:r>
              <a:rPr lang="en-MY" sz="2000" dirty="0" smtClean="0"/>
              <a:t>The </a:t>
            </a:r>
            <a:r>
              <a:rPr lang="en-MY" sz="2000" dirty="0"/>
              <a:t>event listeners must be attached in the Java </a:t>
            </a:r>
            <a:r>
              <a:rPr lang="en-MY" sz="2000" dirty="0" smtClean="0"/>
              <a:t>code, not </a:t>
            </a:r>
            <a:r>
              <a:rPr lang="en-MY" sz="2000" dirty="0"/>
              <a:t>in the XML.</a:t>
            </a:r>
          </a:p>
          <a:p>
            <a:pPr lvl="1">
              <a:defRPr/>
            </a:pPr>
            <a:r>
              <a:rPr lang="en-MY" sz="2000" dirty="0" smtClean="0"/>
              <a:t>Understanding </a:t>
            </a:r>
            <a:r>
              <a:rPr lang="en-MY" sz="2000" dirty="0"/>
              <a:t>how to attach these event listeners </a:t>
            </a:r>
            <a:r>
              <a:rPr lang="en-MY" sz="2000" dirty="0" smtClean="0"/>
              <a:t>requires the </a:t>
            </a:r>
            <a:r>
              <a:rPr lang="en-MY" sz="2000" dirty="0"/>
              <a:t>use of Java </a:t>
            </a:r>
            <a:r>
              <a:rPr lang="en-MY" sz="2000" b="1" dirty="0"/>
              <a:t>anonymous inner classes</a:t>
            </a:r>
            <a:r>
              <a:rPr lang="en-MY" sz="2000" dirty="0"/>
              <a:t>.</a:t>
            </a:r>
            <a:r>
              <a:rPr lang="en-MY" sz="2000" dirty="0" smtClean="0">
                <a:latin typeface="Arial" panose="020B0604020202020204" pitchFamily="34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MY" sz="2000" b="1" dirty="0" smtClean="0"/>
          </a:p>
          <a:p>
            <a:pPr>
              <a:defRPr/>
            </a:pPr>
            <a:r>
              <a:rPr lang="en-MY" sz="2400" b="1" dirty="0" smtClean="0"/>
              <a:t>Anonymous </a:t>
            </a:r>
            <a:r>
              <a:rPr lang="en-MY" sz="2400" b="1" dirty="0"/>
              <a:t>inner class</a:t>
            </a:r>
            <a:r>
              <a:rPr lang="en-MY" sz="2400" dirty="0"/>
              <a:t>: A shorthand </a:t>
            </a:r>
            <a:r>
              <a:rPr lang="en-MY" sz="2400" dirty="0" smtClean="0"/>
              <a:t>syntax for </a:t>
            </a:r>
            <a:r>
              <a:rPr lang="en-MY" sz="2400" dirty="0"/>
              <a:t>declaring a small class without </a:t>
            </a:r>
            <a:r>
              <a:rPr lang="en-MY" sz="2400" dirty="0" smtClean="0"/>
              <a:t>giving it </a:t>
            </a:r>
            <a:r>
              <a:rPr lang="en-MY" sz="2400" dirty="0"/>
              <a:t>an explicit name.</a:t>
            </a:r>
          </a:p>
          <a:p>
            <a:pPr lvl="1">
              <a:defRPr/>
            </a:pPr>
            <a:r>
              <a:rPr lang="en-MY" sz="2000" dirty="0" smtClean="0"/>
              <a:t>The </a:t>
            </a:r>
            <a:r>
              <a:rPr lang="en-MY" sz="2000" dirty="0"/>
              <a:t>class can be made to extend a </a:t>
            </a:r>
            <a:r>
              <a:rPr lang="en-MY" sz="2000" dirty="0" smtClean="0"/>
              <a:t>given super </a:t>
            </a:r>
            <a:r>
              <a:rPr lang="en-MY" sz="2000" dirty="0"/>
              <a:t>class or implement a given interface.</a:t>
            </a:r>
          </a:p>
          <a:p>
            <a:pPr lvl="1">
              <a:defRPr/>
            </a:pPr>
            <a:r>
              <a:rPr lang="en-MY" sz="2000" dirty="0" smtClean="0"/>
              <a:t>Typically </a:t>
            </a:r>
            <a:r>
              <a:rPr lang="en-MY" sz="2000" dirty="0"/>
              <a:t>the class is declared and a </a:t>
            </a:r>
            <a:r>
              <a:rPr lang="en-MY" sz="2000" dirty="0" smtClean="0"/>
              <a:t>single object </a:t>
            </a:r>
            <a:r>
              <a:rPr lang="en-MY" sz="2000" dirty="0"/>
              <a:t>of it is constructed and used all at once.</a:t>
            </a:r>
            <a:endParaRPr lang="en-MY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MY" dirty="0" smtClean="0"/>
              <a:t>Attaching Event Listener in Java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9152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5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Handling List Events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8077200" cy="3962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MY" sz="2800" dirty="0"/>
              <a:t>List views respond to the following events:</a:t>
            </a:r>
          </a:p>
          <a:p>
            <a:pPr lvl="1">
              <a:defRPr/>
            </a:pPr>
            <a:r>
              <a:rPr lang="en-MY" sz="2000" b="1" dirty="0" err="1" smtClean="0"/>
              <a:t>setOnItemClickListener</a:t>
            </a:r>
            <a:r>
              <a:rPr lang="en-MY" sz="2000" dirty="0" smtClean="0"/>
              <a:t>(</a:t>
            </a:r>
            <a:r>
              <a:rPr lang="en-MY" sz="2000" dirty="0" err="1" smtClean="0"/>
              <a:t>AdapterView.OnItemClickListener</a:t>
            </a:r>
            <a:r>
              <a:rPr lang="en-MY" sz="20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MY" sz="2000" dirty="0" smtClean="0"/>
              <a:t>	Listener </a:t>
            </a:r>
            <a:r>
              <a:rPr lang="en-MY" sz="2000" dirty="0"/>
              <a:t>for when an item in the list has been clicked.</a:t>
            </a:r>
          </a:p>
          <a:p>
            <a:pPr lvl="1">
              <a:defRPr/>
            </a:pPr>
            <a:r>
              <a:rPr lang="en-MY" sz="2000" b="1" dirty="0" err="1" smtClean="0"/>
              <a:t>setOnItemLongClickListener</a:t>
            </a:r>
            <a:r>
              <a:rPr lang="en-MY" sz="2000" dirty="0" smtClean="0"/>
              <a:t>(</a:t>
            </a:r>
            <a:r>
              <a:rPr lang="en-MY" sz="2000" dirty="0" err="1" smtClean="0"/>
              <a:t>AdapterView.OnItemLongClickListener</a:t>
            </a:r>
            <a:r>
              <a:rPr lang="en-MY" sz="20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MY" sz="2000" dirty="0" smtClean="0"/>
              <a:t>	Listener </a:t>
            </a:r>
            <a:r>
              <a:rPr lang="en-MY" sz="2000" dirty="0"/>
              <a:t>for when an item in the list has been clicked </a:t>
            </a:r>
            <a:r>
              <a:rPr lang="en-MY" sz="2000" dirty="0" smtClean="0"/>
              <a:t>	and </a:t>
            </a:r>
            <a:r>
              <a:rPr lang="en-MY" sz="2000" dirty="0"/>
              <a:t>held.</a:t>
            </a:r>
          </a:p>
          <a:p>
            <a:pPr lvl="1">
              <a:defRPr/>
            </a:pPr>
            <a:r>
              <a:rPr lang="en-MY" sz="2000" b="1" dirty="0" err="1" smtClean="0"/>
              <a:t>setOnItemSelectedListener</a:t>
            </a:r>
            <a:r>
              <a:rPr lang="en-MY" sz="2000" dirty="0" smtClean="0"/>
              <a:t>(</a:t>
            </a:r>
            <a:r>
              <a:rPr lang="en-MY" sz="2000" dirty="0" err="1" smtClean="0"/>
              <a:t>AdapterView.OnItemSelectedListener</a:t>
            </a:r>
            <a:r>
              <a:rPr lang="en-MY" sz="20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MY" sz="2000" dirty="0" smtClean="0"/>
              <a:t>	Listener </a:t>
            </a:r>
            <a:r>
              <a:rPr lang="en-MY" sz="2000" dirty="0"/>
              <a:t>for when an item in the </a:t>
            </a:r>
            <a:r>
              <a:rPr lang="en-MY" sz="2000" dirty="0" smtClean="0"/>
              <a:t>list</a:t>
            </a:r>
            <a:r>
              <a:rPr lang="en-MY" sz="2000" dirty="0"/>
              <a:t> </a:t>
            </a:r>
            <a:r>
              <a:rPr lang="en-MY" sz="2000" dirty="0" smtClean="0"/>
              <a:t>has </a:t>
            </a:r>
            <a:r>
              <a:rPr lang="en-MY" sz="2000" dirty="0"/>
              <a:t>been selected.</a:t>
            </a:r>
            <a:r>
              <a:rPr lang="en-MY" sz="2000" dirty="0" smtClean="0">
                <a:latin typeface="Arial" panose="020B0604020202020204" pitchFamily="34" charset="0"/>
              </a:rPr>
              <a:t> </a:t>
            </a:r>
          </a:p>
          <a:p>
            <a:pPr>
              <a:defRPr/>
            </a:pPr>
            <a:endParaRPr lang="en-MY" sz="2800" dirty="0" smtClean="0"/>
          </a:p>
          <a:p>
            <a:pPr>
              <a:defRPr/>
            </a:pPr>
            <a:r>
              <a:rPr lang="en-MY" sz="2800" dirty="0" smtClean="0"/>
              <a:t>Others</a:t>
            </a:r>
            <a:r>
              <a:rPr lang="en-MY" sz="2800" dirty="0"/>
              <a:t>:</a:t>
            </a:r>
          </a:p>
          <a:p>
            <a:pPr lvl="1">
              <a:defRPr/>
            </a:pPr>
            <a:r>
              <a:rPr lang="en-MY" sz="2400" dirty="0" err="1" smtClean="0"/>
              <a:t>onDrag</a:t>
            </a:r>
            <a:r>
              <a:rPr lang="en-MY" sz="2400" dirty="0"/>
              <a:t>, </a:t>
            </a:r>
            <a:r>
              <a:rPr lang="en-MY" sz="2400" dirty="0" err="1"/>
              <a:t>onFocusChanged</a:t>
            </a:r>
            <a:r>
              <a:rPr lang="en-MY" sz="2400" dirty="0"/>
              <a:t>, </a:t>
            </a:r>
            <a:r>
              <a:rPr lang="en-MY" sz="2400" dirty="0" err="1" smtClean="0"/>
              <a:t>onHover,onKey</a:t>
            </a:r>
            <a:r>
              <a:rPr lang="en-MY" sz="2400" dirty="0"/>
              <a:t>, </a:t>
            </a:r>
            <a:r>
              <a:rPr lang="en-MY" sz="2400" dirty="0" err="1"/>
              <a:t>onScroll</a:t>
            </a:r>
            <a:r>
              <a:rPr lang="en-MY" sz="2400" dirty="0"/>
              <a:t>, </a:t>
            </a:r>
            <a:r>
              <a:rPr lang="en-MY" sz="2400" dirty="0" err="1"/>
              <a:t>onTouch</a:t>
            </a:r>
            <a:r>
              <a:rPr lang="en-MY" sz="2400" dirty="0"/>
              <a:t>, ...</a:t>
            </a:r>
            <a:endParaRPr lang="en-MY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MY" dirty="0" smtClean="0"/>
              <a:t>List Event Listener Example</a:t>
            </a:r>
            <a:endParaRPr lang="en-US" altLang="en-US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524000"/>
            <a:ext cx="81534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MY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 = (</a:t>
            </a:r>
            <a:r>
              <a:rPr lang="en-MY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MY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findViewById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(R.id.</a:t>
            </a:r>
            <a:r>
              <a:rPr lang="en-MY" sz="2000" b="1" i="1" dirty="0">
                <a:solidFill>
                  <a:srgbClr val="000000"/>
                </a:solidFill>
                <a:latin typeface="Consolas-BoldItalic"/>
              </a:rPr>
              <a:t>id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MY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</a:t>
            </a:r>
            <a:r>
              <a:rPr lang="en-MY" sz="2000" b="1" dirty="0" err="1">
                <a:solidFill>
                  <a:srgbClr val="000000"/>
                </a:solidFill>
                <a:latin typeface="Consolas-Bold"/>
              </a:rPr>
              <a:t>setOnItemClickListener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new </a:t>
            </a:r>
            <a:r>
              <a:rPr lang="en-MY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AdapterView.OnItemClickListener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@Override</a:t>
            </a:r>
          </a:p>
          <a:p>
            <a:pPr lvl="2"/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public void </a:t>
            </a:r>
            <a:r>
              <a:rPr lang="en-MY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onItemClick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AdapterView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&lt;?&gt; list,</a:t>
            </a:r>
          </a:p>
          <a:p>
            <a:pPr lvl="2"/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View row, </a:t>
            </a:r>
            <a:r>
              <a:rPr lang="en-MY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MY" sz="2000" b="1" dirty="0">
                <a:solidFill>
                  <a:srgbClr val="000000"/>
                </a:solidFill>
                <a:latin typeface="Consolas-Bold"/>
              </a:rPr>
              <a:t>index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, long </a:t>
            </a:r>
            <a:r>
              <a:rPr lang="en-MY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rowID</a:t>
            </a:r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MY" sz="2000" dirty="0">
                <a:solidFill>
                  <a:srgbClr val="007826"/>
                </a:solidFill>
                <a:latin typeface="Consolas" panose="020B0609020204030204" pitchFamily="49" charset="0"/>
              </a:rPr>
              <a:t>// code to run when user clicks that item</a:t>
            </a:r>
          </a:p>
          <a:p>
            <a:pPr lvl="3"/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lvl="2"/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MY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67170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Custom Lists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838200" y="1290638"/>
            <a:ext cx="5105400" cy="4195762"/>
          </a:xfrm>
        </p:spPr>
        <p:txBody>
          <a:bodyPr>
            <a:normAutofit/>
          </a:bodyPr>
          <a:lstStyle/>
          <a:p>
            <a:r>
              <a:rPr lang="en-MY" sz="2000" dirty="0" smtClean="0">
                <a:latin typeface="Arial" panose="020B0604020202020204" pitchFamily="34" charset="0"/>
              </a:rPr>
              <a:t>If you want your list to look different than the default appearance (of just a text string for each line), you must:</a:t>
            </a:r>
          </a:p>
          <a:p>
            <a:pPr lvl="1"/>
            <a:r>
              <a:rPr lang="en-MY" sz="2000" dirty="0" smtClean="0">
                <a:latin typeface="Arial" panose="020B0604020202020204" pitchFamily="34" charset="0"/>
              </a:rPr>
              <a:t>Write a short </a:t>
            </a:r>
            <a:r>
              <a:rPr lang="en-MY" sz="2000" b="1" dirty="0" smtClean="0">
                <a:latin typeface="Arial" panose="020B0604020202020204" pitchFamily="34" charset="0"/>
              </a:rPr>
              <a:t>layout XML file </a:t>
            </a:r>
            <a:r>
              <a:rPr lang="en-MY" sz="2000" dirty="0" smtClean="0">
                <a:latin typeface="Arial" panose="020B0604020202020204" pitchFamily="34" charset="0"/>
              </a:rPr>
              <a:t>describing the layout for each row</a:t>
            </a:r>
            <a:r>
              <a:rPr lang="en-MY" sz="2000" dirty="0" smtClean="0">
                <a:latin typeface="Arial" panose="020B0604020202020204" pitchFamily="34" charset="0"/>
              </a:rPr>
              <a:t>.</a:t>
            </a:r>
          </a:p>
          <a:p>
            <a:pPr lvl="1"/>
            <a:endParaRPr lang="en-MY" sz="2000" dirty="0" smtClean="0">
              <a:latin typeface="Arial" panose="020B0604020202020204" pitchFamily="34" charset="0"/>
            </a:endParaRPr>
          </a:p>
          <a:p>
            <a:pPr lvl="1"/>
            <a:r>
              <a:rPr lang="en-MY" sz="2000" dirty="0" smtClean="0">
                <a:latin typeface="Arial" panose="020B0604020202020204" pitchFamily="34" charset="0"/>
              </a:rPr>
              <a:t>Write a </a:t>
            </a:r>
            <a:r>
              <a:rPr lang="en-MY" sz="2000" b="1" dirty="0" smtClean="0">
                <a:latin typeface="Arial" panose="020B0604020202020204" pitchFamily="34" charset="0"/>
              </a:rPr>
              <a:t>subclass of </a:t>
            </a:r>
            <a:r>
              <a:rPr lang="en-MY" sz="2000" b="1" dirty="0" err="1" smtClean="0">
                <a:latin typeface="Arial" panose="020B0604020202020204" pitchFamily="34" charset="0"/>
              </a:rPr>
              <a:t>ArrayAdapter</a:t>
            </a:r>
            <a:r>
              <a:rPr lang="en-MY" sz="2000" b="1" dirty="0" smtClean="0">
                <a:latin typeface="Arial" panose="020B0604020202020204" pitchFamily="34" charset="0"/>
              </a:rPr>
              <a:t> </a:t>
            </a:r>
            <a:r>
              <a:rPr lang="en-MY" sz="2000" dirty="0" smtClean="0">
                <a:latin typeface="Arial" panose="020B0604020202020204" pitchFamily="34" charset="0"/>
              </a:rPr>
              <a:t>that overrides the </a:t>
            </a:r>
            <a:r>
              <a:rPr lang="en-MY" sz="2000" b="1" dirty="0" err="1" smtClean="0">
                <a:latin typeface="Arial" panose="020B0604020202020204" pitchFamily="34" charset="0"/>
              </a:rPr>
              <a:t>getView</a:t>
            </a:r>
            <a:r>
              <a:rPr lang="en-MY" sz="2000" b="1" dirty="0" smtClean="0">
                <a:latin typeface="Arial" panose="020B0604020202020204" pitchFamily="34" charset="0"/>
              </a:rPr>
              <a:t> </a:t>
            </a:r>
            <a:r>
              <a:rPr lang="en-MY" sz="2000" dirty="0" smtClean="0">
                <a:latin typeface="Arial" panose="020B0604020202020204" pitchFamily="34" charset="0"/>
              </a:rPr>
              <a:t>method to describe what view must be returned for each row.</a:t>
            </a:r>
          </a:p>
          <a:p>
            <a:endParaRPr lang="en-MY" sz="18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0916"/>
            <a:ext cx="2717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Custom List – Creating Sub-Class</a:t>
            </a:r>
            <a:endParaRPr lang="en-MY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smtClean="0">
                <a:latin typeface="Arial" panose="020B0604020202020204" pitchFamily="34" charset="0"/>
              </a:rPr>
              <a:t>In order to customize a Data Adapter, you need to: </a:t>
            </a:r>
          </a:p>
          <a:p>
            <a:pPr lvl="1"/>
            <a:r>
              <a:rPr lang="en-MY" sz="2000" smtClean="0">
                <a:latin typeface="Arial" panose="020B0604020202020204" pitchFamily="34" charset="0"/>
              </a:rPr>
              <a:t>Create a class extending the concrete ArrayAdapter class </a:t>
            </a:r>
          </a:p>
          <a:p>
            <a:pPr lvl="1"/>
            <a:r>
              <a:rPr lang="en-MY" sz="2000" smtClean="0">
                <a:latin typeface="Arial" panose="020B0604020202020204" pitchFamily="34" charset="0"/>
              </a:rPr>
              <a:t>Override its </a:t>
            </a:r>
            <a:r>
              <a:rPr lang="en-MY" sz="2000" b="1" smtClean="0">
                <a:latin typeface="Arial" panose="020B0604020202020204" pitchFamily="34" charset="0"/>
              </a:rPr>
              <a:t>getView()</a:t>
            </a:r>
            <a:r>
              <a:rPr lang="en-MY" sz="2000" smtClean="0">
                <a:latin typeface="Arial" panose="020B0604020202020204" pitchFamily="34" charset="0"/>
              </a:rPr>
              <a:t>, and </a:t>
            </a:r>
          </a:p>
          <a:p>
            <a:pPr lvl="1"/>
            <a:r>
              <a:rPr lang="en-MY" sz="2000" smtClean="0">
                <a:latin typeface="Arial" panose="020B0604020202020204" pitchFamily="34" charset="0"/>
              </a:rPr>
              <a:t>Construct (inflate) your rows yourself. </a:t>
            </a:r>
          </a:p>
          <a:p>
            <a:endParaRPr lang="en-MY" smtClean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3505200"/>
            <a:ext cx="7315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MY" sz="200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MY" sz="2000" b="1">
                <a:solidFill>
                  <a:srgbClr val="FF0000"/>
                </a:solidFill>
                <a:latin typeface="Consolas" panose="020B0609020204030204" pitchFamily="49" charset="0"/>
              </a:rPr>
              <a:t>MyCustomAdapter</a:t>
            </a:r>
            <a:r>
              <a:rPr lang="en-MY" sz="2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MY" sz="2000" b="1" i="1">
                <a:solidFill>
                  <a:srgbClr val="000000"/>
                </a:solidFill>
                <a:latin typeface="Consolas" panose="020B0609020204030204" pitchFamily="49" charset="0"/>
              </a:rPr>
              <a:t>extends</a:t>
            </a:r>
            <a:r>
              <a:rPr lang="en-MY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MY" sz="2000" b="1">
                <a:solidFill>
                  <a:srgbClr val="000000"/>
                </a:solidFill>
                <a:latin typeface="Consolas" panose="020B0609020204030204" pitchFamily="49" charset="0"/>
              </a:rPr>
              <a:t>ArrayAdapter</a:t>
            </a:r>
            <a:r>
              <a:rPr lang="en-MY" sz="200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MY" sz="2000" i="1">
                <a:solidFill>
                  <a:srgbClr val="00B050"/>
                </a:solidFill>
                <a:latin typeface="Consolas" panose="020B0609020204030204" pitchFamily="49" charset="0"/>
              </a:rPr>
              <a:t>// class variables go here ... </a:t>
            </a:r>
          </a:p>
          <a:p>
            <a:pPr lvl="1"/>
            <a:r>
              <a:rPr lang="en-MY" sz="2000">
                <a:solidFill>
                  <a:srgbClr val="000000"/>
                </a:solidFill>
                <a:latin typeface="Consolas" panose="020B0609020204030204" pitchFamily="49" charset="0"/>
              </a:rPr>
              <a:t>public MyCustomAdapter(...) { } </a:t>
            </a:r>
          </a:p>
          <a:p>
            <a:pPr lvl="1"/>
            <a:r>
              <a:rPr lang="en-MY" sz="2000">
                <a:solidFill>
                  <a:srgbClr val="000000"/>
                </a:solidFill>
                <a:latin typeface="Consolas" panose="020B0609020204030204" pitchFamily="49" charset="0"/>
              </a:rPr>
              <a:t>public View getView(...) { } </a:t>
            </a:r>
          </a:p>
          <a:p>
            <a:r>
              <a:rPr lang="en-MY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MY" sz="2000" i="1">
                <a:solidFill>
                  <a:srgbClr val="00B050"/>
                </a:solidFill>
                <a:latin typeface="Consolas" panose="020B0609020204030204" pitchFamily="49" charset="0"/>
              </a:rPr>
              <a:t>//MyCustomAdapter </a:t>
            </a:r>
            <a:endParaRPr lang="en-MY" sz="2000" i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Custom List Example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39624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In our example each UI row will show an icon (on the left side) and text following the icon to its right side.  </a:t>
            </a:r>
          </a:p>
          <a:p>
            <a:endParaRPr lang="en-MY" sz="20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514600"/>
            <a:ext cx="6572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Custom List </a:t>
            </a:r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143000"/>
            <a:ext cx="5867400" cy="5500688"/>
          </a:xfrm>
        </p:spPr>
      </p:pic>
    </p:spTree>
    <p:extLst>
      <p:ext uri="{BB962C8B-B14F-4D97-AF65-F5344CB8AC3E}">
        <p14:creationId xmlns:p14="http://schemas.microsoft.com/office/powerpoint/2010/main" val="32024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List-Based Widgets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914400" y="1219200"/>
            <a:ext cx="8686800" cy="5486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MY" sz="2200" dirty="0" err="1" smtClean="0"/>
              <a:t>RadioButtons</a:t>
            </a:r>
            <a:r>
              <a:rPr lang="en-MY" sz="2200" dirty="0" smtClean="0"/>
              <a:t> </a:t>
            </a:r>
            <a:r>
              <a:rPr lang="en-MY" sz="2200" dirty="0"/>
              <a:t>and </a:t>
            </a:r>
            <a:r>
              <a:rPr lang="en-MY" sz="2200" dirty="0" err="1"/>
              <a:t>CheckButtons</a:t>
            </a:r>
            <a:r>
              <a:rPr lang="en-MY" sz="2200" dirty="0"/>
              <a:t> are widgets suitable for selecting options offered by a </a:t>
            </a:r>
            <a:r>
              <a:rPr lang="en-MY" sz="2200" i="1" dirty="0"/>
              <a:t>small </a:t>
            </a:r>
            <a:r>
              <a:rPr lang="en-MY" sz="2200" dirty="0"/>
              <a:t>set of choices.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MY" sz="2400" dirty="0" smtClean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MY" sz="2400" dirty="0" smtClean="0">
                <a:latin typeface="Arial" panose="020B0604020202020204" pitchFamily="34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MY" sz="2400" dirty="0" smtClean="0">
                <a:latin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MY" sz="2200" dirty="0" smtClean="0"/>
              <a:t>When the set of values to choose from is large, other Android </a:t>
            </a:r>
            <a:r>
              <a:rPr lang="en-MY" sz="2200" b="1" dirty="0" smtClean="0"/>
              <a:t>List-Based Widgets </a:t>
            </a:r>
            <a:r>
              <a:rPr lang="en-MY" sz="2200" dirty="0" smtClean="0"/>
              <a:t>are more appropriate. </a:t>
            </a:r>
          </a:p>
          <a:p>
            <a:pPr>
              <a:defRPr/>
            </a:pPr>
            <a:endParaRPr lang="en-MY" sz="2400" dirty="0"/>
          </a:p>
          <a:p>
            <a:pPr>
              <a:defRPr/>
            </a:pPr>
            <a:r>
              <a:rPr lang="en-MY" sz="2200" dirty="0"/>
              <a:t>Example of </a:t>
            </a:r>
            <a:r>
              <a:rPr lang="en-MY" sz="2200" b="1" dirty="0"/>
              <a:t>List-Based </a:t>
            </a:r>
            <a:r>
              <a:rPr lang="en-MY" sz="2200" b="1" dirty="0" smtClean="0"/>
              <a:t>Widgets</a:t>
            </a:r>
            <a:r>
              <a:rPr lang="en-MY" sz="2200" dirty="0" smtClean="0"/>
              <a:t>: </a:t>
            </a:r>
          </a:p>
          <a:p>
            <a:pPr lvl="1">
              <a:defRPr/>
            </a:pPr>
            <a:r>
              <a:rPr lang="en-MY" sz="1800" i="1" dirty="0" err="1" smtClean="0"/>
              <a:t>ListViews</a:t>
            </a:r>
            <a:r>
              <a:rPr lang="en-MY" sz="1800" i="1" dirty="0"/>
              <a:t>, </a:t>
            </a:r>
          </a:p>
          <a:p>
            <a:pPr lvl="1">
              <a:defRPr/>
            </a:pPr>
            <a:r>
              <a:rPr lang="en-MY" sz="1800" i="1" dirty="0"/>
              <a:t>Spinner, </a:t>
            </a:r>
          </a:p>
          <a:p>
            <a:pPr lvl="1">
              <a:defRPr/>
            </a:pPr>
            <a:r>
              <a:rPr lang="en-MY" sz="1800" i="1" dirty="0" err="1"/>
              <a:t>GridView</a:t>
            </a:r>
            <a:r>
              <a:rPr lang="en-MY" sz="1800" i="1" dirty="0"/>
              <a:t> </a:t>
            </a:r>
          </a:p>
          <a:p>
            <a:pPr lvl="1">
              <a:defRPr/>
            </a:pPr>
            <a:r>
              <a:rPr lang="en-MY" sz="1800" i="1" dirty="0"/>
              <a:t>Image Gallery </a:t>
            </a:r>
          </a:p>
          <a:p>
            <a:pPr lvl="1">
              <a:defRPr/>
            </a:pPr>
            <a:r>
              <a:rPr lang="en-MY" sz="1800" i="1" dirty="0" err="1"/>
              <a:t>ScrollViews</a:t>
            </a:r>
            <a:r>
              <a:rPr lang="en-MY" sz="1800" i="1" dirty="0"/>
              <a:t>, etc</a:t>
            </a:r>
            <a:r>
              <a:rPr lang="en-MY" sz="1800" i="1" dirty="0" smtClean="0"/>
              <a:t>.</a:t>
            </a:r>
          </a:p>
          <a:p>
            <a:pPr lvl="1">
              <a:defRPr/>
            </a:pPr>
            <a:r>
              <a:rPr lang="en-MY" sz="1800" i="1" dirty="0" err="1" smtClean="0"/>
              <a:t>RecyclerView</a:t>
            </a:r>
            <a:r>
              <a:rPr lang="en-MY" sz="1800" i="1" dirty="0" smtClean="0"/>
              <a:t> </a:t>
            </a:r>
            <a:endParaRPr lang="en-MY" sz="1800" i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MY" sz="2400" dirty="0" smtClean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MY" sz="20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274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098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1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Custom List Example </a:t>
            </a:r>
            <a:r>
              <a:rPr lang="en-US" altLang="en-US" dirty="0" smtClean="0"/>
              <a:t>(</a:t>
            </a:r>
            <a:r>
              <a:rPr lang="en-US" altLang="en-US" dirty="0" smtClean="0"/>
              <a:t>Project View)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" y="1333500"/>
            <a:ext cx="7696200" cy="5219700"/>
          </a:xfrm>
        </p:spPr>
      </p:pic>
    </p:spTree>
    <p:extLst>
      <p:ext uri="{BB962C8B-B14F-4D97-AF65-F5344CB8AC3E}">
        <p14:creationId xmlns:p14="http://schemas.microsoft.com/office/powerpoint/2010/main" val="18689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Custom List Example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smtClean="0"/>
              <a:t>activity_main.xml)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95400"/>
            <a:ext cx="8001000" cy="5272087"/>
          </a:xfrm>
        </p:spPr>
      </p:pic>
    </p:spTree>
    <p:extLst>
      <p:ext uri="{BB962C8B-B14F-4D97-AF65-F5344CB8AC3E}">
        <p14:creationId xmlns:p14="http://schemas.microsoft.com/office/powerpoint/2010/main" val="8510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Custom List </a:t>
            </a:r>
            <a:r>
              <a:rPr lang="en-US" altLang="en-US" dirty="0" smtClean="0"/>
              <a:t>Example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MY" dirty="0" smtClean="0"/>
              <a:t>custom_row_icon_label.xml</a:t>
            </a:r>
            <a:r>
              <a:rPr lang="en-US" altLang="en-US" dirty="0" smtClean="0"/>
              <a:t>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47800"/>
            <a:ext cx="8001000" cy="4732338"/>
          </a:xfrm>
        </p:spPr>
      </p:pic>
    </p:spTree>
    <p:extLst>
      <p:ext uri="{BB962C8B-B14F-4D97-AF65-F5344CB8AC3E}">
        <p14:creationId xmlns:p14="http://schemas.microsoft.com/office/powerpoint/2010/main" val="1340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Custom List </a:t>
            </a:r>
            <a:r>
              <a:rPr lang="en-US" altLang="en-US" dirty="0" smtClean="0"/>
              <a:t>Example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(MainActivity.java)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8382000" cy="39624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Extend the </a:t>
            </a:r>
            <a:r>
              <a:rPr lang="en-MY" sz="2400" b="1" i="1" dirty="0" err="1" smtClean="0">
                <a:latin typeface="Arial" panose="020B0604020202020204" pitchFamily="34" charset="0"/>
              </a:rPr>
              <a:t>MainActivity</a:t>
            </a:r>
            <a:r>
              <a:rPr lang="en-MY" sz="2400" dirty="0" smtClean="0">
                <a:latin typeface="Arial" panose="020B0604020202020204" pitchFamily="34" charset="0"/>
              </a:rPr>
              <a:t> class to </a:t>
            </a:r>
            <a:r>
              <a:rPr lang="en-MY" sz="2400" b="1" i="1" dirty="0" err="1" smtClean="0">
                <a:latin typeface="Arial" panose="020B0604020202020204" pitchFamily="34" charset="0"/>
              </a:rPr>
              <a:t>ListActivity</a:t>
            </a:r>
            <a:r>
              <a:rPr lang="en-MY" sz="2400" dirty="0" smtClean="0">
                <a:latin typeface="Arial" panose="020B0604020202020204" pitchFamily="34" charset="0"/>
              </a:rPr>
              <a:t> instead of Activity. </a:t>
            </a:r>
          </a:p>
          <a:p>
            <a:endParaRPr lang="en-MY" sz="20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83895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2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Custom List Example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000" dirty="0" smtClean="0"/>
              <a:t>(</a:t>
            </a:r>
            <a:r>
              <a:rPr lang="en-US" altLang="en-US" sz="4000" dirty="0" smtClean="0"/>
              <a:t>Creating Customized Adapter Object)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9390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79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Custom List Example </a:t>
            </a:r>
            <a:br>
              <a:rPr lang="en-US" altLang="en-US" dirty="0" smtClean="0"/>
            </a:br>
            <a:r>
              <a:rPr lang="en-US" altLang="en-US" dirty="0" smtClean="0"/>
              <a:t>(Implement Adapter Sub-Class)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900988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0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dirty="0"/>
              <a:t>What is a RecyclerView? </a:t>
            </a:r>
            <a:endParaRPr lang="en-MY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8801"/>
            <a:ext cx="4361925" cy="4114800"/>
          </a:xfrm>
        </p:spPr>
        <p:txBody>
          <a:bodyPr/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sz="2400" u="sng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RecyclerView</a:t>
            </a:r>
            <a:r>
              <a:rPr lang="en-US" sz="2400" dirty="0">
                <a:solidFill>
                  <a:srgbClr val="000000"/>
                </a:solidFill>
              </a:rPr>
              <a:t> is scrollable container for large data sets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Char char="●"/>
            </a:pPr>
            <a:r>
              <a:rPr lang="en-US" sz="2400" dirty="0">
                <a:solidFill>
                  <a:srgbClr val="000000"/>
                </a:solidFill>
              </a:rPr>
              <a:t>Efficient 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Char char="○"/>
            </a:pPr>
            <a:r>
              <a:rPr lang="en-US" sz="2400" dirty="0">
                <a:solidFill>
                  <a:srgbClr val="000000"/>
                </a:solidFill>
              </a:rPr>
              <a:t>Uses and reuses limited number of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2400" dirty="0">
                <a:solidFill>
                  <a:srgbClr val="000000"/>
                </a:solidFill>
              </a:rPr>
              <a:t> elements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Char char="○"/>
            </a:pPr>
            <a:r>
              <a:rPr lang="en-US" sz="2400" dirty="0">
                <a:solidFill>
                  <a:srgbClr val="000000"/>
                </a:solidFill>
              </a:rPr>
              <a:t>Updates changing data fast</a:t>
            </a:r>
          </a:p>
          <a:p>
            <a:endParaRPr lang="en-MY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z="1400" smtClean="0"/>
              <a:pPr/>
              <a:t>26</a:t>
            </a:fld>
            <a:endParaRPr lang="en-US" sz="1400"/>
          </a:p>
        </p:txBody>
      </p:sp>
      <p:pic>
        <p:nvPicPr>
          <p:cNvPr id="5" name="Google Shape;2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952" y="1389797"/>
            <a:ext cx="3821802" cy="473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99;p56" descr="pv_wordlistsql-1.png"/>
          <p:cNvPicPr preferRelativeResize="0"/>
          <p:nvPr/>
        </p:nvPicPr>
        <p:blipFill rotWithShape="1">
          <a:blip r:embed="rId4">
            <a:alphaModFix/>
          </a:blip>
          <a:srcRect l="9803" t="13488" r="11263" b="17693"/>
          <a:stretch/>
        </p:blipFill>
        <p:spPr>
          <a:xfrm>
            <a:off x="5410200" y="2286000"/>
            <a:ext cx="1514578" cy="2595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483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RecyclerView Components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MY" b="1" dirty="0"/>
              <a:t>Data</a:t>
            </a:r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MY" b="1" dirty="0" err="1"/>
              <a:t>RecyclerView</a:t>
            </a:r>
            <a:r>
              <a:rPr lang="en-MY" dirty="0"/>
              <a:t> scrolling list for list items—</a:t>
            </a:r>
            <a:r>
              <a:rPr lang="en-MY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RecyclerView</a:t>
            </a:r>
            <a:endParaRPr lang="en-MY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MY" b="1" dirty="0"/>
              <a:t>Layout</a:t>
            </a:r>
            <a:r>
              <a:rPr lang="en-MY" dirty="0"/>
              <a:t> for one item of data—XML file</a:t>
            </a:r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MY" b="1" dirty="0"/>
              <a:t>Layout manage</a:t>
            </a:r>
            <a:r>
              <a:rPr lang="en-MY" dirty="0"/>
              <a:t>r handles the organization of UI components in a 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MY" dirty="0"/>
              <a:t>—</a:t>
            </a:r>
            <a:r>
              <a:rPr lang="en-MY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Recyclerview.LayoutManager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/>
              <a:t> </a:t>
            </a:r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MY" b="1" dirty="0"/>
              <a:t>Adapter</a:t>
            </a:r>
            <a:r>
              <a:rPr lang="en-MY" dirty="0"/>
              <a:t> connects data to the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MY" dirty="0"/>
              <a:t>—</a:t>
            </a:r>
            <a:r>
              <a:rPr lang="en-MY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endParaRPr lang="en-MY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MY" b="1" dirty="0" err="1"/>
              <a:t>ViewHolder</a:t>
            </a:r>
            <a:r>
              <a:rPr lang="en-MY" dirty="0"/>
              <a:t> has view information for displaying one item—</a:t>
            </a:r>
            <a:r>
              <a:rPr lang="en-MY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RecyclerView.ViewHolder</a:t>
            </a:r>
            <a:endParaRPr lang="en-MY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5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components fit together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Google Shape;324;p59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508" y="1981200"/>
            <a:ext cx="8092664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723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What is a layout manager?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US" sz="2400" dirty="0"/>
              <a:t>Each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-US" sz="2400" dirty="0"/>
              <a:t> has a layout manager</a:t>
            </a:r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US" sz="2400" dirty="0"/>
              <a:t>Use to position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2400" dirty="0"/>
              <a:t> items inside a </a:t>
            </a:r>
            <a:r>
              <a:rPr lang="en-US" sz="24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RecyclerView</a:t>
            </a:r>
            <a:endParaRPr lang="en-US" sz="2400" dirty="0"/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US" sz="2400" dirty="0"/>
              <a:t>Reuses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2400" dirty="0"/>
              <a:t> items that are no longer visible to the user </a:t>
            </a:r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US" sz="2400" dirty="0"/>
              <a:t>Built-in layout managers </a:t>
            </a:r>
          </a:p>
          <a:p>
            <a:pPr marL="914400" lvl="1" indent="-355600">
              <a:spcBef>
                <a:spcPts val="0"/>
              </a:spcBef>
              <a:buSzPts val="2000"/>
              <a:buChar char="○"/>
            </a:pPr>
            <a:r>
              <a:rPr lang="en-US" sz="32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LinearLayoutManager</a:t>
            </a:r>
            <a:endParaRPr lang="en-US" sz="3200" dirty="0"/>
          </a:p>
          <a:p>
            <a:pPr marL="914400" lvl="1" indent="-355600">
              <a:spcBef>
                <a:spcPts val="0"/>
              </a:spcBef>
              <a:buSzPts val="2000"/>
              <a:buChar char="○"/>
            </a:pPr>
            <a:r>
              <a:rPr lang="en-US" sz="32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GridLayoutManager</a:t>
            </a:r>
            <a:endParaRPr lang="en-US" sz="3200" dirty="0"/>
          </a:p>
          <a:p>
            <a:pPr marL="914400" lvl="1" indent="-355600">
              <a:spcBef>
                <a:spcPts val="0"/>
              </a:spcBef>
              <a:buSzPts val="2000"/>
              <a:buChar char="○"/>
            </a:pPr>
            <a:r>
              <a:rPr lang="en-US" sz="32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StaggeredGridLayoutManager</a:t>
            </a:r>
            <a:endParaRPr lang="en-US"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US" sz="2400" dirty="0"/>
              <a:t>Extend </a:t>
            </a:r>
            <a:r>
              <a:rPr lang="en-US" sz="24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RecyclerView.LayoutManager</a:t>
            </a:r>
            <a:endParaRPr 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MY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List-Based Widgets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377238" cy="3962400"/>
          </a:xfrm>
        </p:spPr>
        <p:txBody>
          <a:bodyPr/>
          <a:lstStyle/>
          <a:p>
            <a:pPr>
              <a:defRPr/>
            </a:pPr>
            <a:r>
              <a:rPr lang="en-MY" sz="2200" dirty="0" smtClean="0"/>
              <a:t>The </a:t>
            </a:r>
            <a:r>
              <a:rPr lang="en-MY" sz="2200" dirty="0"/>
              <a:t>Android </a:t>
            </a:r>
            <a:r>
              <a:rPr lang="en-MY" sz="2200" b="1" i="1" dirty="0" err="1"/>
              <a:t>DataAdapter</a:t>
            </a:r>
            <a:r>
              <a:rPr lang="en-MY" sz="2200" b="1" i="1" dirty="0"/>
              <a:t> </a:t>
            </a:r>
            <a:r>
              <a:rPr lang="en-MY" sz="2200" dirty="0"/>
              <a:t>class is used to feed a collection of data items to a </a:t>
            </a:r>
            <a:r>
              <a:rPr lang="en-MY" sz="2200" i="1" dirty="0"/>
              <a:t>List-Based Widget. </a:t>
            </a:r>
            <a:endParaRPr lang="en-MY" sz="2200" dirty="0"/>
          </a:p>
          <a:p>
            <a:pPr>
              <a:defRPr/>
            </a:pPr>
            <a:r>
              <a:rPr lang="en-MY" sz="2200" dirty="0" smtClean="0"/>
              <a:t>The </a:t>
            </a:r>
            <a:r>
              <a:rPr lang="en-MY" sz="2200" i="1" dirty="0"/>
              <a:t>Adapter ‘s </a:t>
            </a:r>
            <a:r>
              <a:rPr lang="en-MY" sz="2200" dirty="0"/>
              <a:t>raw data may come from a variety of sources, such as small arrays as well as large databases.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MY" sz="2400" dirty="0" smtClean="0">
                <a:latin typeface="Arial" panose="020B0604020202020204" pitchFamily="34" charset="0"/>
              </a:rPr>
              <a:t> </a:t>
            </a:r>
          </a:p>
          <a:p>
            <a:pPr>
              <a:defRPr/>
            </a:pPr>
            <a:endParaRPr lang="en-MY" sz="20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3138488"/>
            <a:ext cx="44196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2819400"/>
            <a:ext cx="2314575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2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dirty="0"/>
              <a:t>What is an adapter?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23"/>
            <a:ext cx="8229600" cy="4525963"/>
          </a:xfrm>
        </p:spPr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Helps incompatible interfaces work together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Char char="○"/>
            </a:pPr>
            <a:r>
              <a:rPr lang="en-US" dirty="0">
                <a:solidFill>
                  <a:schemeClr val="dk1"/>
                </a:solidFill>
              </a:rPr>
              <a:t>Example: Takes data from database 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Cursor</a:t>
            </a:r>
            <a:r>
              <a:rPr lang="en-US" dirty="0">
                <a:solidFill>
                  <a:schemeClr val="dk1"/>
                </a:solidFill>
              </a:rPr>
              <a:t> and prepares strings to put into a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Intermediary between data and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Manages creating, updating, adding, deleting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solidFill>
                  <a:schemeClr val="dk1"/>
                </a:solidFill>
              </a:rPr>
              <a:t> items as underlying data </a:t>
            </a:r>
            <a:r>
              <a:rPr lang="en-US" dirty="0" smtClean="0">
                <a:solidFill>
                  <a:schemeClr val="dk1"/>
                </a:solidFill>
              </a:rPr>
              <a:t>changes</a:t>
            </a:r>
          </a:p>
          <a:p>
            <a:pPr marL="457200" indent="-3810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Font typeface="Arial" pitchFamily="34" charset="0"/>
              <a:buChar char="●"/>
            </a:pPr>
            <a:r>
              <a:rPr lang="en-MY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RecyclerView.Adapter</a:t>
            </a:r>
            <a:r>
              <a:rPr lang="en-MY" dirty="0"/>
              <a:t> </a:t>
            </a:r>
            <a:endParaRPr lang="en-MY" dirty="0">
              <a:solidFill>
                <a:schemeClr val="dk1"/>
              </a:solidFill>
            </a:endParaRP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Google Shape;3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0" y="5413060"/>
            <a:ext cx="3445825" cy="1097125"/>
          </a:xfrm>
          <a:prstGeom prst="rect">
            <a:avLst/>
          </a:prstGeom>
          <a:noFill/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46164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dirty="0"/>
              <a:t>What is a </a:t>
            </a:r>
            <a:r>
              <a:rPr lang="en-MY" dirty="0" err="1"/>
              <a:t>ViewHolder</a:t>
            </a:r>
            <a:r>
              <a:rPr lang="en-MY" dirty="0"/>
              <a:t>?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229600" cy="4525963"/>
          </a:xfrm>
        </p:spPr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Used by the adapter to prepare one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solidFill>
                  <a:schemeClr val="dk1"/>
                </a:solidFill>
              </a:rPr>
              <a:t> with data for one list item 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Layout specified in an XML resource file</a:t>
            </a:r>
          </a:p>
          <a:p>
            <a:pPr marL="457200" lvl="0" indent="-381000">
              <a:spcBef>
                <a:spcPts val="4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Can have clickable elements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Is placed by the layout manager</a:t>
            </a:r>
          </a:p>
          <a:p>
            <a:pPr marL="457200" lvl="0" indent="-381000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RecyclerView.ViewHolder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Google Shape;34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5257800"/>
            <a:ext cx="3445825" cy="1097125"/>
          </a:xfrm>
          <a:prstGeom prst="rect">
            <a:avLst/>
          </a:prstGeom>
          <a:noFill/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39272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Implementing RecyclerView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381000">
              <a:spcBef>
                <a:spcPts val="5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Add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dk1"/>
                </a:solidFill>
              </a:rPr>
              <a:t> dependency to </a:t>
            </a:r>
            <a:r>
              <a:rPr lang="en-US" dirty="0" err="1">
                <a:solidFill>
                  <a:schemeClr val="dk1"/>
                </a:solidFill>
              </a:rPr>
              <a:t>build.gradle</a:t>
            </a:r>
            <a:r>
              <a:rPr lang="en-US" dirty="0">
                <a:solidFill>
                  <a:schemeClr val="dk1"/>
                </a:solidFill>
              </a:rPr>
              <a:t> if needed</a:t>
            </a:r>
          </a:p>
          <a:p>
            <a:pPr marL="457200" lvl="0" indent="-381000">
              <a:spcBef>
                <a:spcPts val="4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Add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dk1"/>
                </a:solidFill>
              </a:rPr>
              <a:t> to layout</a:t>
            </a:r>
          </a:p>
          <a:p>
            <a:pPr marL="457200" lvl="0" indent="-381000">
              <a:spcBef>
                <a:spcPts val="4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Create XML layout for item</a:t>
            </a:r>
          </a:p>
          <a:p>
            <a:pPr marL="457200" lvl="0" indent="-381000">
              <a:spcBef>
                <a:spcPts val="4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Extend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4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Extend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In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solidFill>
                  <a:schemeClr val="dk1"/>
                </a:solidFill>
              </a:rPr>
              <a:t>, create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dk1"/>
                </a:solidFill>
              </a:rPr>
              <a:t> with adapter and layout manager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89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dirty="0"/>
              <a:t>Add dependency to app/</a:t>
            </a:r>
            <a:r>
              <a:rPr lang="en-MY" dirty="0" err="1"/>
              <a:t>build.gradle</a:t>
            </a: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000" dirty="0">
                <a:solidFill>
                  <a:schemeClr val="dk1"/>
                </a:solidFill>
              </a:rPr>
              <a:t>Add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sz="2000" dirty="0">
                <a:solidFill>
                  <a:schemeClr val="dk1"/>
                </a:solidFill>
              </a:rPr>
              <a:t> dependency to </a:t>
            </a:r>
            <a:r>
              <a:rPr lang="en-US" sz="2000" dirty="0" err="1">
                <a:solidFill>
                  <a:schemeClr val="dk1"/>
                </a:solidFill>
              </a:rPr>
              <a:t>build.gradle</a:t>
            </a:r>
            <a:r>
              <a:rPr lang="en-US" sz="2000" dirty="0">
                <a:solidFill>
                  <a:schemeClr val="dk1"/>
                </a:solidFill>
              </a:rPr>
              <a:t> if needed:</a:t>
            </a:r>
            <a:endParaRPr lang="en-US" sz="1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endParaRPr lang="en-US" sz="1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compile 'com.android.support:recyclerview-v7:26.1.0'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8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Add </a:t>
            </a:r>
            <a:r>
              <a:rPr lang="en-US" dirty="0" err="1"/>
              <a:t>RecyclerView</a:t>
            </a:r>
            <a:r>
              <a:rPr lang="en-US" dirty="0"/>
              <a:t> to XML Layout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android:layout_width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android:layout_height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37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Create layout for 1 list item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4800600" cy="3581400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…&gt;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lang="en-US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="@+id/word"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word_title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Google Shape;391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7875" y="1116626"/>
            <a:ext cx="3644525" cy="432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92;p67" descr="pv_wordlistsql-1.png"/>
          <p:cNvPicPr preferRelativeResize="0"/>
          <p:nvPr/>
        </p:nvPicPr>
        <p:blipFill rotWithShape="1">
          <a:blip r:embed="rId3">
            <a:alphaModFix/>
          </a:blip>
          <a:srcRect l="9803" t="13488" r="11263" b="17693"/>
          <a:stretch/>
        </p:blipFill>
        <p:spPr>
          <a:xfrm>
            <a:off x="5638800" y="1757326"/>
            <a:ext cx="1444323" cy="2373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440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dirty="0"/>
              <a:t>Implement the adapter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MY" sz="20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MY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extends    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20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r>
              <a:rPr lang="en-MY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20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WordListAdapter.WordViewHolder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endParaRPr lang="en-MY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(Context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mInflater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LayoutInflater.from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(context);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this.mWordList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6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Adapter has 3 required methods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Let's take a look!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6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dirty="0" err="1"/>
              <a:t>onCreateViewHolder</a:t>
            </a:r>
            <a:r>
              <a:rPr lang="en-MY" dirty="0"/>
              <a:t>()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parent,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viewType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</a:p>
          <a:p>
            <a:pPr marL="0" lv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mItemView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mInflater.inflate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R.layout.wordlist_item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parent, false);</a:t>
            </a:r>
          </a:p>
          <a:p>
            <a:pPr marL="0" lv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mItemView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this);</a:t>
            </a:r>
          </a:p>
          <a:p>
            <a:pPr marL="0" lv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dirty="0" err="1"/>
              <a:t>onBindViewHolder</a:t>
            </a:r>
            <a:r>
              <a:rPr lang="en-MY" dirty="0"/>
              <a:t>()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MY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onBindViewHolder</a:t>
            </a: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holder, </a:t>
            </a:r>
            <a:r>
              <a:rPr lang="en-MY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position)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</a:t>
            </a:r>
            <a:r>
              <a:rPr lang="en-MY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mCurrent</a:t>
            </a: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mWordList.get</a:t>
            </a: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(position);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holder.wordItemView.setText</a:t>
            </a: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mCurrent</a:t>
            </a: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MY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MY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err="1" smtClean="0"/>
              <a:t>ListView</a:t>
            </a:r>
            <a:r>
              <a:rPr lang="en-US" altLang="en-US" dirty="0" smtClean="0"/>
              <a:t> Widget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5715000" cy="4343400"/>
          </a:xfrm>
        </p:spPr>
        <p:txBody>
          <a:bodyPr>
            <a:normAutofit/>
          </a:bodyPr>
          <a:lstStyle/>
          <a:p>
            <a:r>
              <a:rPr lang="en-MY" sz="2400" dirty="0" smtClean="0">
                <a:latin typeface="Arial" panose="020B0604020202020204" pitchFamily="34" charset="0"/>
              </a:rPr>
              <a:t>The Android </a:t>
            </a:r>
            <a:r>
              <a:rPr lang="en-MY" sz="2400" b="1" dirty="0" err="1" smtClean="0">
                <a:latin typeface="Arial" panose="020B0604020202020204" pitchFamily="34" charset="0"/>
              </a:rPr>
              <a:t>ListView</a:t>
            </a:r>
            <a:r>
              <a:rPr lang="en-MY" sz="2400" b="1" dirty="0" smtClean="0">
                <a:latin typeface="Arial" panose="020B0604020202020204" pitchFamily="34" charset="0"/>
              </a:rPr>
              <a:t> </a:t>
            </a:r>
            <a:r>
              <a:rPr lang="en-MY" sz="2400" dirty="0" smtClean="0">
                <a:latin typeface="Arial" panose="020B0604020202020204" pitchFamily="34" charset="0"/>
              </a:rPr>
              <a:t>widget  is the most common element  used to display data supplied  by a </a:t>
            </a:r>
            <a:r>
              <a:rPr lang="en-MY" sz="2400" b="1" dirty="0" smtClean="0">
                <a:latin typeface="Arial" panose="020B0604020202020204" pitchFamily="34" charset="0"/>
              </a:rPr>
              <a:t>data adapter</a:t>
            </a:r>
            <a:r>
              <a:rPr lang="en-MY" sz="2400" dirty="0" smtClean="0">
                <a:latin typeface="Arial" panose="020B0604020202020204" pitchFamily="34" charset="0"/>
              </a:rPr>
              <a:t>. </a:t>
            </a:r>
          </a:p>
          <a:p>
            <a:r>
              <a:rPr lang="en-MY" sz="2400" dirty="0" err="1" smtClean="0">
                <a:latin typeface="Arial" panose="020B0604020202020204" pitchFamily="34" charset="0"/>
              </a:rPr>
              <a:t>ListViews</a:t>
            </a:r>
            <a:r>
              <a:rPr lang="en-MY" sz="2400" dirty="0" smtClean="0">
                <a:latin typeface="Arial" panose="020B0604020202020204" pitchFamily="34" charset="0"/>
              </a:rPr>
              <a:t> are scrollable, each  item from the base data set can be shown in an individual  row. </a:t>
            </a:r>
          </a:p>
          <a:p>
            <a:r>
              <a:rPr lang="en-MY" sz="2400" dirty="0" smtClean="0">
                <a:latin typeface="Arial" panose="020B0604020202020204" pitchFamily="34" charset="0"/>
              </a:rPr>
              <a:t>Users can tap on a row to make a selection. </a:t>
            </a:r>
          </a:p>
          <a:p>
            <a:r>
              <a:rPr lang="en-MY" sz="2400" dirty="0" smtClean="0">
                <a:latin typeface="Arial" panose="020B0604020202020204" pitchFamily="34" charset="0"/>
              </a:rPr>
              <a:t>A row could display one or more  lines of text as well as images.  </a:t>
            </a:r>
          </a:p>
          <a:p>
            <a:endParaRPr lang="en-MY" sz="20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47750"/>
            <a:ext cx="2286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dirty="0" err="1"/>
              <a:t>getItemCount</a:t>
            </a:r>
            <a:r>
              <a:rPr lang="en-MY" dirty="0"/>
              <a:t>()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</a:t>
            </a:r>
            <a:r>
              <a:rPr lang="en-US" sz="22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</a:t>
            </a: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22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mWordList.size</a:t>
            </a: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endParaRPr lang="en-MY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4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Create the view holder in adapter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endParaRPr lang="en-MY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en-MY" sz="2000" dirty="0">
                <a:solidFill>
                  <a:srgbClr val="000000"/>
                </a:solidFill>
              </a:rPr>
              <a:t>If you want to handle mouse clicks: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endParaRPr lang="en-MY" sz="2000" dirty="0">
              <a:solidFill>
                <a:schemeClr val="dk1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View.OnClickListener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17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dirty="0"/>
              <a:t>View holder constructor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adapter) {</a:t>
            </a: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itemView.findViewById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R.id.word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adapter;</a:t>
            </a: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itemView.setOnClickListener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(this);</a:t>
            </a: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if desired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8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Create the </a:t>
            </a:r>
            <a:r>
              <a:rPr lang="en-US" dirty="0" err="1"/>
              <a:t>RecyclerView</a:t>
            </a:r>
            <a:r>
              <a:rPr lang="en-US" dirty="0"/>
              <a:t> in Activity </a:t>
            </a:r>
            <a:r>
              <a:rPr lang="en-US" dirty="0" err="1"/>
              <a:t>onCreate</a:t>
            </a:r>
            <a:r>
              <a:rPr lang="en-US" dirty="0"/>
              <a:t>()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R.id.recyclerview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this,mWordList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LinearLayoutManager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(this));</a:t>
            </a: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Learn more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2"/>
              </a:rPr>
              <a:t>RecyclerView</a:t>
            </a:r>
            <a:endParaRPr lang="en-MY" dirty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3"/>
              </a:rPr>
              <a:t>RecyclerView</a:t>
            </a:r>
            <a:r>
              <a:rPr lang="en-MY" dirty="0"/>
              <a:t> class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4"/>
              </a:rPr>
              <a:t>RecyclerView.Adapter</a:t>
            </a:r>
            <a:r>
              <a:rPr lang="en-MY" dirty="0"/>
              <a:t> class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5"/>
              </a:rPr>
              <a:t>RecyclerView.ViewHolder</a:t>
            </a:r>
            <a:r>
              <a:rPr lang="en-MY" dirty="0"/>
              <a:t> class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6"/>
              </a:rPr>
              <a:t>RecyclerView.LayoutManager</a:t>
            </a:r>
            <a:r>
              <a:rPr lang="en-MY" dirty="0"/>
              <a:t> class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err="1" smtClean="0"/>
              <a:t>ListView</a:t>
            </a:r>
            <a:r>
              <a:rPr lang="en-US" altLang="en-US" dirty="0" smtClean="0"/>
              <a:t> Widget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39624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key attributes in XML: </a:t>
            </a:r>
          </a:p>
          <a:p>
            <a:endParaRPr lang="en-MY" sz="20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816041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99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Static Lists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3962400"/>
          </a:xfrm>
        </p:spPr>
        <p:txBody>
          <a:bodyPr/>
          <a:lstStyle/>
          <a:p>
            <a:r>
              <a:rPr lang="en-MY" sz="2400" b="1" dirty="0" smtClean="0">
                <a:latin typeface="Arial" panose="020B0604020202020204" pitchFamily="34" charset="0"/>
              </a:rPr>
              <a:t>Static list</a:t>
            </a:r>
            <a:r>
              <a:rPr lang="en-MY" sz="2400" dirty="0" smtClean="0">
                <a:latin typeface="Arial" panose="020B0604020202020204" pitchFamily="34" charset="0"/>
              </a:rPr>
              <a:t>: Content is fixed and known before the app runs.</a:t>
            </a:r>
          </a:p>
          <a:p>
            <a:pPr lvl="1"/>
            <a:r>
              <a:rPr lang="en-MY" sz="2400" dirty="0" smtClean="0">
                <a:latin typeface="Arial" panose="020B0604020202020204" pitchFamily="34" charset="0"/>
              </a:rPr>
              <a:t>Declare the list elements in the </a:t>
            </a:r>
            <a:r>
              <a:rPr lang="en-MY" sz="2400" b="1" dirty="0" smtClean="0">
                <a:latin typeface="Arial" panose="020B0604020202020204" pitchFamily="34" charset="0"/>
              </a:rPr>
              <a:t>strings.xml </a:t>
            </a:r>
            <a:r>
              <a:rPr lang="en-MY" sz="2400" dirty="0" smtClean="0">
                <a:latin typeface="Arial" panose="020B0604020202020204" pitchFamily="34" charset="0"/>
              </a:rPr>
              <a:t>resource file.</a:t>
            </a:r>
          </a:p>
          <a:p>
            <a:endParaRPr lang="en-MY" sz="20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34" y="2890837"/>
            <a:ext cx="48291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67075"/>
            <a:ext cx="24765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3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Dynamic Lists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838200" y="1138919"/>
            <a:ext cx="8305800" cy="3962400"/>
          </a:xfrm>
        </p:spPr>
        <p:txBody>
          <a:bodyPr/>
          <a:lstStyle/>
          <a:p>
            <a:r>
              <a:rPr lang="en-MY" sz="2400" b="1" dirty="0" smtClean="0">
                <a:latin typeface="Arial" panose="020B0604020202020204" pitchFamily="34" charset="0"/>
              </a:rPr>
              <a:t>Dynamic list</a:t>
            </a:r>
            <a:r>
              <a:rPr lang="en-MY" sz="2400" dirty="0" smtClean="0">
                <a:latin typeface="Arial" panose="020B0604020202020204" pitchFamily="34" charset="0"/>
              </a:rPr>
              <a:t>: Content is read or generated as the program runs.</a:t>
            </a:r>
          </a:p>
          <a:p>
            <a:pPr lvl="1"/>
            <a:r>
              <a:rPr lang="en-MY" sz="2400" dirty="0" smtClean="0">
                <a:latin typeface="Arial" panose="020B0604020202020204" pitchFamily="34" charset="0"/>
              </a:rPr>
              <a:t>Comes from a data file, or from the internet, etc.</a:t>
            </a:r>
          </a:p>
          <a:p>
            <a:pPr lvl="1"/>
            <a:r>
              <a:rPr lang="en-MY" sz="2400" dirty="0" smtClean="0">
                <a:latin typeface="Arial" panose="020B0604020202020204" pitchFamily="34" charset="0"/>
              </a:rPr>
              <a:t>Must be set in the Java code.</a:t>
            </a:r>
          </a:p>
          <a:p>
            <a:r>
              <a:rPr lang="en-MY" sz="2400" dirty="0" smtClean="0">
                <a:latin typeface="Arial" panose="020B0604020202020204" pitchFamily="34" charset="0"/>
              </a:rPr>
              <a:t>Suppose we have the following file and want to make a list from it:</a:t>
            </a:r>
          </a:p>
          <a:p>
            <a:endParaRPr lang="en-MY" sz="20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4114800"/>
            <a:ext cx="293181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62243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1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List Adapters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3962400"/>
          </a:xfrm>
        </p:spPr>
        <p:txBody>
          <a:bodyPr/>
          <a:lstStyle/>
          <a:p>
            <a:pPr>
              <a:defRPr/>
            </a:pPr>
            <a:r>
              <a:rPr lang="en-MY" sz="2400" b="1" dirty="0"/>
              <a:t>A</a:t>
            </a:r>
            <a:r>
              <a:rPr lang="en-MY" sz="2400" b="1" dirty="0" smtClean="0"/>
              <a:t>dapter</a:t>
            </a:r>
            <a:r>
              <a:rPr lang="en-MY" sz="2400" dirty="0"/>
              <a:t>: Helps turn list data into list view items.</a:t>
            </a:r>
          </a:p>
          <a:p>
            <a:pPr lvl="1">
              <a:defRPr/>
            </a:pPr>
            <a:r>
              <a:rPr lang="en-MY" sz="2400" dirty="0" smtClean="0"/>
              <a:t>common </a:t>
            </a:r>
            <a:r>
              <a:rPr lang="en-MY" sz="2400" dirty="0"/>
              <a:t>adapters: </a:t>
            </a:r>
            <a:r>
              <a:rPr lang="en-MY" sz="2400" b="1" i="1" dirty="0">
                <a:solidFill>
                  <a:srgbClr val="FF0000"/>
                </a:solidFill>
              </a:rPr>
              <a:t>ArrayAdapter</a:t>
            </a:r>
            <a:r>
              <a:rPr lang="en-MY" sz="2400" dirty="0"/>
              <a:t>, </a:t>
            </a:r>
            <a:r>
              <a:rPr lang="en-MY" sz="2400" b="1" i="1" dirty="0" err="1" smtClean="0">
                <a:solidFill>
                  <a:srgbClr val="FF0000"/>
                </a:solidFill>
              </a:rPr>
              <a:t>CursorAdapter</a:t>
            </a:r>
            <a:endParaRPr lang="en-MY" sz="2400" b="1" i="1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en-MY" sz="2400" b="1" i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MY" sz="2400" dirty="0" smtClean="0"/>
              <a:t>An </a:t>
            </a:r>
            <a:r>
              <a:rPr lang="en-MY" sz="2400" b="1" dirty="0" err="1"/>
              <a:t>ArrayAdapter</a:t>
            </a:r>
            <a:r>
              <a:rPr lang="en-MY" sz="2400" b="1" dirty="0"/>
              <a:t>&lt;T&gt; </a:t>
            </a:r>
            <a:r>
              <a:rPr lang="en-MY" sz="2400" dirty="0"/>
              <a:t>accepts for input an </a:t>
            </a:r>
            <a:r>
              <a:rPr lang="en-MY" sz="2400" b="1" dirty="0"/>
              <a:t>array </a:t>
            </a:r>
            <a:r>
              <a:rPr lang="en-MY" sz="2400" dirty="0"/>
              <a:t>(or </a:t>
            </a:r>
            <a:r>
              <a:rPr lang="en-MY" sz="2400" b="1" dirty="0" err="1"/>
              <a:t>ArrayList</a:t>
            </a:r>
            <a:r>
              <a:rPr lang="en-MY" sz="2400" dirty="0"/>
              <a:t>) of objects of some arbitrary type T. </a:t>
            </a:r>
            <a:endParaRPr lang="en-MY" sz="2400" dirty="0" smtClean="0"/>
          </a:p>
          <a:p>
            <a:pPr>
              <a:defRPr/>
            </a:pPr>
            <a:endParaRPr lang="en-MY" sz="2400" dirty="0" smtClean="0"/>
          </a:p>
          <a:p>
            <a:pPr>
              <a:defRPr/>
            </a:pPr>
            <a:r>
              <a:rPr lang="en-MY" sz="2400" dirty="0" smtClean="0"/>
              <a:t>Syntax </a:t>
            </a:r>
            <a:r>
              <a:rPr lang="en-MY" sz="2400" dirty="0"/>
              <a:t>for creating an adapter:</a:t>
            </a:r>
            <a:r>
              <a:rPr lang="en-MY" sz="2400" dirty="0" smtClean="0">
                <a:latin typeface="Arial" panose="020B0604020202020204" pitchFamily="34" charset="0"/>
              </a:rPr>
              <a:t>  </a:t>
            </a:r>
          </a:p>
          <a:p>
            <a:pPr>
              <a:defRPr/>
            </a:pPr>
            <a:endParaRPr lang="en-MY" sz="2400" dirty="0" smtClean="0">
              <a:latin typeface="Arial" panose="020B0604020202020204" pitchFamily="34" charset="0"/>
            </a:endParaRPr>
          </a:p>
          <a:p>
            <a:pPr>
              <a:defRPr/>
            </a:pPr>
            <a:endParaRPr lang="en-MY" sz="2000" dirty="0" smtClean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4419600"/>
            <a:ext cx="7848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MY" sz="2000" b="1" dirty="0" err="1">
                <a:latin typeface="Consolas" panose="020B0609020204030204" pitchFamily="49" charset="0"/>
              </a:rPr>
              <a:t>ArrayAdapter</a:t>
            </a:r>
            <a:r>
              <a:rPr lang="en-MY" sz="2000" b="1" dirty="0">
                <a:latin typeface="Consolas" panose="020B0609020204030204" pitchFamily="49" charset="0"/>
              </a:rPr>
              <a:t>&lt;String</a:t>
            </a:r>
            <a:r>
              <a:rPr lang="en-MY" sz="2000" dirty="0">
                <a:latin typeface="Consolas" panose="020B0609020204030204" pitchFamily="49" charset="0"/>
              </a:rPr>
              <a:t>&gt; </a:t>
            </a:r>
            <a:r>
              <a:rPr lang="en-MY" sz="2000" b="1" i="1" dirty="0">
                <a:latin typeface="Consolas-BoldItalic"/>
              </a:rPr>
              <a:t>name </a:t>
            </a:r>
            <a:r>
              <a:rPr lang="en-MY" sz="2000" dirty="0">
                <a:latin typeface="Consolas" panose="020B0609020204030204" pitchFamily="49" charset="0"/>
              </a:rPr>
              <a:t>=</a:t>
            </a:r>
          </a:p>
          <a:p>
            <a:r>
              <a:rPr lang="en-MY" sz="2000" dirty="0">
                <a:latin typeface="Consolas" panose="020B0609020204030204" pitchFamily="49" charset="0"/>
              </a:rPr>
              <a:t>new </a:t>
            </a:r>
            <a:r>
              <a:rPr lang="en-MY" sz="2000" b="1" dirty="0" err="1">
                <a:latin typeface="Consolas" panose="020B0609020204030204" pitchFamily="49" charset="0"/>
              </a:rPr>
              <a:t>ArrayAdapter</a:t>
            </a:r>
            <a:r>
              <a:rPr lang="en-MY" sz="2000" b="1" dirty="0">
                <a:latin typeface="Consolas" panose="020B0609020204030204" pitchFamily="49" charset="0"/>
              </a:rPr>
              <a:t>&lt;String</a:t>
            </a:r>
            <a:r>
              <a:rPr lang="en-MY" sz="2000" dirty="0">
                <a:latin typeface="Consolas" panose="020B0609020204030204" pitchFamily="49" charset="0"/>
              </a:rPr>
              <a:t>&gt;(</a:t>
            </a:r>
            <a:r>
              <a:rPr lang="en-MY" sz="2000" b="1" i="1" dirty="0">
                <a:latin typeface="Consolas-BoldItalic"/>
              </a:rPr>
              <a:t>activity</a:t>
            </a:r>
            <a:r>
              <a:rPr lang="en-MY" sz="2000" dirty="0">
                <a:latin typeface="Consolas" panose="020B0609020204030204" pitchFamily="49" charset="0"/>
              </a:rPr>
              <a:t>, </a:t>
            </a:r>
            <a:r>
              <a:rPr lang="en-MY" sz="2000" b="1" i="1" dirty="0">
                <a:latin typeface="Consolas-BoldItalic"/>
              </a:rPr>
              <a:t>layout</a:t>
            </a:r>
            <a:r>
              <a:rPr lang="en-MY" sz="2000" dirty="0">
                <a:latin typeface="Consolas" panose="020B0609020204030204" pitchFamily="49" charset="0"/>
              </a:rPr>
              <a:t>, </a:t>
            </a:r>
            <a:r>
              <a:rPr lang="en-MY" sz="2000" b="1" i="1" dirty="0">
                <a:latin typeface="Consolas-BoldItalic"/>
              </a:rPr>
              <a:t>array</a:t>
            </a:r>
            <a:r>
              <a:rPr lang="en-MY" sz="2000" dirty="0">
                <a:latin typeface="Consolas" panose="020B0609020204030204" pitchFamily="49" charset="0"/>
              </a:rPr>
              <a:t>);</a:t>
            </a:r>
          </a:p>
          <a:p>
            <a:endParaRPr lang="en-MY" sz="800" dirty="0" smtClean="0">
              <a:latin typeface="OpenSymbol"/>
            </a:endParaRPr>
          </a:p>
          <a:p>
            <a:r>
              <a:rPr lang="en-MY" sz="800" dirty="0" smtClean="0">
                <a:latin typeface="OpenSymbol"/>
              </a:rPr>
              <a:t>● </a:t>
            </a:r>
            <a:r>
              <a:rPr lang="en-MY" dirty="0">
                <a:latin typeface="Calibri" panose="020F0502020204030204" pitchFamily="34" charset="0"/>
              </a:rPr>
              <a:t>the </a:t>
            </a:r>
            <a:r>
              <a:rPr lang="en-MY" b="1" i="1" dirty="0">
                <a:latin typeface="Calibri-BoldItalic"/>
              </a:rPr>
              <a:t>activity </a:t>
            </a:r>
            <a:r>
              <a:rPr lang="en-MY" dirty="0">
                <a:latin typeface="Calibri" panose="020F0502020204030204" pitchFamily="34" charset="0"/>
              </a:rPr>
              <a:t>is usually </a:t>
            </a:r>
            <a:r>
              <a:rPr lang="en-MY" dirty="0">
                <a:latin typeface="Consolas" panose="020B0609020204030204" pitchFamily="49" charset="0"/>
              </a:rPr>
              <a:t>this</a:t>
            </a:r>
          </a:p>
          <a:p>
            <a:r>
              <a:rPr lang="en-MY" sz="800" dirty="0">
                <a:latin typeface="OpenSymbol"/>
              </a:rPr>
              <a:t>● </a:t>
            </a:r>
            <a:r>
              <a:rPr lang="en-MY" dirty="0">
                <a:latin typeface="Calibri" panose="020F0502020204030204" pitchFamily="34" charset="0"/>
              </a:rPr>
              <a:t>the default </a:t>
            </a:r>
            <a:r>
              <a:rPr lang="en-MY" b="1" i="1" dirty="0">
                <a:latin typeface="Calibri-BoldItalic"/>
              </a:rPr>
              <a:t>layout </a:t>
            </a:r>
            <a:r>
              <a:rPr lang="en-MY" dirty="0">
                <a:latin typeface="Calibri" panose="020F0502020204030204" pitchFamily="34" charset="0"/>
              </a:rPr>
              <a:t>for lists is </a:t>
            </a:r>
            <a:r>
              <a:rPr lang="en-MY" dirty="0">
                <a:latin typeface="Consolas" panose="020B0609020204030204" pitchFamily="49" charset="0"/>
              </a:rPr>
              <a:t>android.R.layout.simple_list_item_1</a:t>
            </a:r>
          </a:p>
          <a:p>
            <a:r>
              <a:rPr lang="en-MY" sz="800" dirty="0">
                <a:latin typeface="OpenSymbol"/>
              </a:rPr>
              <a:t>● </a:t>
            </a:r>
            <a:r>
              <a:rPr lang="en-MY" dirty="0">
                <a:latin typeface="Calibri" panose="020F0502020204030204" pitchFamily="34" charset="0"/>
              </a:rPr>
              <a:t>get the </a:t>
            </a:r>
            <a:r>
              <a:rPr lang="en-MY" b="1" i="1" dirty="0">
                <a:latin typeface="Calibri-BoldItalic"/>
              </a:rPr>
              <a:t>array </a:t>
            </a:r>
            <a:r>
              <a:rPr lang="en-MY" dirty="0">
                <a:latin typeface="Calibri" panose="020F0502020204030204" pitchFamily="34" charset="0"/>
              </a:rPr>
              <a:t>by reading your file or data source of choice</a:t>
            </a:r>
          </a:p>
          <a:p>
            <a:r>
              <a:rPr lang="en-MY" dirty="0">
                <a:latin typeface="Calibri" panose="020F0502020204030204" pitchFamily="34" charset="0"/>
              </a:rPr>
              <a:t>(it can be an array like </a:t>
            </a:r>
            <a:r>
              <a:rPr lang="en-MY" dirty="0">
                <a:latin typeface="Consolas" panose="020B0609020204030204" pitchFamily="49" charset="0"/>
              </a:rPr>
              <a:t>String[]</a:t>
            </a:r>
            <a:r>
              <a:rPr lang="en-MY" dirty="0">
                <a:latin typeface="Calibri" panose="020F0502020204030204" pitchFamily="34" charset="0"/>
              </a:rPr>
              <a:t>, or a list like </a:t>
            </a:r>
            <a:r>
              <a:rPr lang="en-MY" dirty="0" err="1">
                <a:latin typeface="Consolas" panose="020B0609020204030204" pitchFamily="49" charset="0"/>
              </a:rPr>
              <a:t>ArrayList</a:t>
            </a:r>
            <a:r>
              <a:rPr lang="en-MY" dirty="0">
                <a:latin typeface="Consolas" panose="020B0609020204030204" pitchFamily="49" charset="0"/>
              </a:rPr>
              <a:t>&lt;String&gt;</a:t>
            </a:r>
            <a:r>
              <a:rPr lang="en-MY" dirty="0">
                <a:latin typeface="Calibri" panose="020F0502020204030204" pitchFamily="34" charset="0"/>
              </a:rPr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186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List Adapters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762000" y="1143000"/>
            <a:ext cx="8153400" cy="39624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Example of </a:t>
            </a:r>
            <a:r>
              <a:rPr lang="en-MY" sz="2400" b="1" dirty="0" err="1" smtClean="0">
                <a:latin typeface="Arial" panose="020B0604020202020204" pitchFamily="34" charset="0"/>
              </a:rPr>
              <a:t>ArrayAdapter</a:t>
            </a:r>
            <a:r>
              <a:rPr lang="en-MY" sz="2400" dirty="0" smtClean="0">
                <a:latin typeface="Arial" panose="020B0604020202020204" pitchFamily="34" charset="0"/>
              </a:rPr>
              <a:t>: </a:t>
            </a:r>
          </a:p>
          <a:p>
            <a:endParaRPr lang="en-MY" sz="20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5963"/>
            <a:ext cx="78581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73723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3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9582</TotalTime>
  <Words>1304</Words>
  <Application>Microsoft Office PowerPoint</Application>
  <PresentationFormat>On-screen Show (4:3)</PresentationFormat>
  <Paragraphs>265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Calibri-BoldItalic</vt:lpstr>
      <vt:lpstr>Consolas-Bold</vt:lpstr>
      <vt:lpstr>Consolas-BoldItalic</vt:lpstr>
      <vt:lpstr>OpenSymbol</vt:lpstr>
      <vt:lpstr>Arial</vt:lpstr>
      <vt:lpstr>Arial Rounded MT Bold</vt:lpstr>
      <vt:lpstr>Calibri</vt:lpstr>
      <vt:lpstr>Consolas</vt:lpstr>
      <vt:lpstr>Wingdings</vt:lpstr>
      <vt:lpstr>Office Theme</vt:lpstr>
      <vt:lpstr>PowerPoint Presentation</vt:lpstr>
      <vt:lpstr>List-Based Widgets</vt:lpstr>
      <vt:lpstr>List-Based Widgets</vt:lpstr>
      <vt:lpstr>ListView Widget</vt:lpstr>
      <vt:lpstr>ListView Widget</vt:lpstr>
      <vt:lpstr>Static Lists</vt:lpstr>
      <vt:lpstr>Dynamic Lists</vt:lpstr>
      <vt:lpstr>List Adapters</vt:lpstr>
      <vt:lpstr>List Adapters</vt:lpstr>
      <vt:lpstr>List Adapters</vt:lpstr>
      <vt:lpstr>List Adapters</vt:lpstr>
      <vt:lpstr>Handling List Events</vt:lpstr>
      <vt:lpstr>Attaching Event Listener in Java</vt:lpstr>
      <vt:lpstr>Handling List Events</vt:lpstr>
      <vt:lpstr>List Event Listener Example</vt:lpstr>
      <vt:lpstr>Custom Lists</vt:lpstr>
      <vt:lpstr>Custom List – Creating Sub-Class</vt:lpstr>
      <vt:lpstr>Custom List Example</vt:lpstr>
      <vt:lpstr>Custom List Example</vt:lpstr>
      <vt:lpstr>Custom List Example (Project View)</vt:lpstr>
      <vt:lpstr>Custom List Example  (activity_main.xml)</vt:lpstr>
      <vt:lpstr>Custom List Example (custom_row_icon_label.xml)</vt:lpstr>
      <vt:lpstr>Custom List Example (MainActivity.java)</vt:lpstr>
      <vt:lpstr>Custom List Example  (Creating Customized Adapter Object)</vt:lpstr>
      <vt:lpstr>Custom List Example  (Implement Adapter Sub-Class)</vt:lpstr>
      <vt:lpstr>What is a RecyclerView? </vt:lpstr>
      <vt:lpstr>RecyclerView Components</vt:lpstr>
      <vt:lpstr>How components fit together</vt:lpstr>
      <vt:lpstr>What is a layout manager? </vt:lpstr>
      <vt:lpstr>What is an adapter? </vt:lpstr>
      <vt:lpstr>What is a ViewHolder? </vt:lpstr>
      <vt:lpstr>Implementing RecyclerView</vt:lpstr>
      <vt:lpstr>Add dependency to app/build.gradle </vt:lpstr>
      <vt:lpstr>Add RecyclerView to XML Layout </vt:lpstr>
      <vt:lpstr>Create layout for 1 list item </vt:lpstr>
      <vt:lpstr>Implement the adapter </vt:lpstr>
      <vt:lpstr>Adapter has 3 required methods </vt:lpstr>
      <vt:lpstr>onCreateViewHolder() </vt:lpstr>
      <vt:lpstr>onBindViewHolder() </vt:lpstr>
      <vt:lpstr>getItemCount() </vt:lpstr>
      <vt:lpstr>Create the view holder in adapter</vt:lpstr>
      <vt:lpstr>View holder constructor </vt:lpstr>
      <vt:lpstr>Create the RecyclerView in Activity onCreate() </vt:lpstr>
      <vt:lpstr>Learn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oraclelai@yahoo.com</cp:lastModifiedBy>
  <cp:revision>310</cp:revision>
  <dcterms:created xsi:type="dcterms:W3CDTF">2009-06-10T00:38:22Z</dcterms:created>
  <dcterms:modified xsi:type="dcterms:W3CDTF">2020-09-10T08:58:30Z</dcterms:modified>
</cp:coreProperties>
</file>