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4" r:id="rId1"/>
  </p:sldMasterIdLst>
  <p:notesMasterIdLst>
    <p:notesMasterId r:id="rId44"/>
  </p:notesMasterIdLst>
  <p:handoutMasterIdLst>
    <p:handoutMasterId r:id="rId45"/>
  </p:handoutMasterIdLst>
  <p:sldIdLst>
    <p:sldId id="374" r:id="rId2"/>
    <p:sldId id="334" r:id="rId3"/>
    <p:sldId id="335" r:id="rId4"/>
    <p:sldId id="336" r:id="rId5"/>
    <p:sldId id="339" r:id="rId6"/>
    <p:sldId id="338" r:id="rId7"/>
    <p:sldId id="337"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5" r:id="rId42"/>
    <p:sldId id="373" r:id="rId43"/>
  </p:sldIdLst>
  <p:sldSz cx="9144000" cy="6858000" type="screen4x3"/>
  <p:notesSz cx="9653588" cy="6642100"/>
  <p:defaultTextStyle>
    <a:defPPr>
      <a:defRPr lang="en-GB"/>
    </a:defPPr>
    <a:lvl1pPr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0" y="6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4183063" cy="331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29699" name="Rectangle 3"/>
          <p:cNvSpPr>
            <a:spLocks noGrp="1" noChangeArrowheads="1"/>
          </p:cNvSpPr>
          <p:nvPr>
            <p:ph type="dt" sz="quarter" idx="1"/>
          </p:nvPr>
        </p:nvSpPr>
        <p:spPr bwMode="auto">
          <a:xfrm>
            <a:off x="5468938" y="0"/>
            <a:ext cx="4183062" cy="331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29700" name="Rectangle 4"/>
          <p:cNvSpPr>
            <a:spLocks noGrp="1" noChangeArrowheads="1"/>
          </p:cNvSpPr>
          <p:nvPr>
            <p:ph type="ftr" sz="quarter" idx="2"/>
          </p:nvPr>
        </p:nvSpPr>
        <p:spPr bwMode="auto">
          <a:xfrm>
            <a:off x="0" y="6308725"/>
            <a:ext cx="4183063" cy="331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29701" name="Rectangle 5"/>
          <p:cNvSpPr>
            <a:spLocks noGrp="1" noChangeArrowheads="1"/>
          </p:cNvSpPr>
          <p:nvPr>
            <p:ph type="sldNum" sz="quarter" idx="3"/>
          </p:nvPr>
        </p:nvSpPr>
        <p:spPr bwMode="auto">
          <a:xfrm>
            <a:off x="5468938" y="6308725"/>
            <a:ext cx="4183062" cy="331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B0B3DD1-0A53-4723-B531-1824DD5027D9}" type="slidenum">
              <a:rPr lang="en-GB" altLang="en-US"/>
              <a:pPr/>
              <a:t>‹#›</a:t>
            </a:fld>
            <a:endParaRPr lang="en-GB"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83063" cy="331788"/>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5468938" y="0"/>
            <a:ext cx="4183062" cy="331788"/>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45DFFCA8-D0D5-4771-906B-186615061D6C}" type="datetime1">
              <a:rPr lang="en-US"/>
              <a:pPr>
                <a:defRPr/>
              </a:pPr>
              <a:t>24/11/2020</a:t>
            </a:fld>
            <a:endParaRPr lang="en-US"/>
          </a:p>
        </p:txBody>
      </p:sp>
      <p:sp>
        <p:nvSpPr>
          <p:cNvPr id="4" name="Slide Image Placeholder 3"/>
          <p:cNvSpPr>
            <a:spLocks noGrp="1" noRot="1" noChangeAspect="1"/>
          </p:cNvSpPr>
          <p:nvPr>
            <p:ph type="sldImg" idx="2"/>
          </p:nvPr>
        </p:nvSpPr>
        <p:spPr>
          <a:xfrm>
            <a:off x="3167063" y="498475"/>
            <a:ext cx="3319462" cy="24892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965200" y="3154363"/>
            <a:ext cx="7723188" cy="2989262"/>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6308725"/>
            <a:ext cx="4183063" cy="331788"/>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5468938" y="6308725"/>
            <a:ext cx="4183062" cy="33178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5E2562A-4481-4CFB-B008-854E9F513B1D}"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pPr>
              <a:defRPr/>
            </a:pPr>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pPr>
              <a:defRPr/>
            </a:pPr>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C58BD1F-CDD3-4EAB-BAFC-1EE0F57B78E9}" type="slidenum">
              <a:rPr lang="en-GB" altLang="en-US" smtClean="0"/>
              <a:pPr/>
              <a:t>‹#›</a:t>
            </a:fld>
            <a:endParaRPr lang="en-GB" altLang="en-US"/>
          </a:p>
        </p:txBody>
      </p:sp>
    </p:spTree>
    <p:extLst>
      <p:ext uri="{BB962C8B-B14F-4D97-AF65-F5344CB8AC3E}">
        <p14:creationId xmlns:p14="http://schemas.microsoft.com/office/powerpoint/2010/main" val="261915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738988FA-5C53-4A39-AD57-02F9C691B622}" type="slidenum">
              <a:rPr lang="en-GB" altLang="en-US" smtClean="0"/>
              <a:pPr/>
              <a:t>‹#›</a:t>
            </a:fld>
            <a:endParaRPr lang="en-GB" altLang="en-US"/>
          </a:p>
        </p:txBody>
      </p:sp>
    </p:spTree>
    <p:extLst>
      <p:ext uri="{BB962C8B-B14F-4D97-AF65-F5344CB8AC3E}">
        <p14:creationId xmlns:p14="http://schemas.microsoft.com/office/powerpoint/2010/main" val="33559303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38988FA-5C53-4A39-AD57-02F9C691B622}" type="slidenum">
              <a:rPr lang="en-GB" altLang="en-US" smtClean="0"/>
              <a:pPr/>
              <a:t>‹#›</a:t>
            </a:fld>
            <a:endParaRPr lang="en-GB" altLang="en-US"/>
          </a:p>
        </p:txBody>
      </p:sp>
    </p:spTree>
    <p:extLst>
      <p:ext uri="{BB962C8B-B14F-4D97-AF65-F5344CB8AC3E}">
        <p14:creationId xmlns:p14="http://schemas.microsoft.com/office/powerpoint/2010/main" val="38970423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38988FA-5C53-4A39-AD57-02F9C691B622}" type="slidenum">
              <a:rPr lang="en-GB" altLang="en-US" smtClean="0"/>
              <a:pPr/>
              <a:t>‹#›</a:t>
            </a:fld>
            <a:endParaRPr lang="en-GB" altLang="en-US"/>
          </a:p>
        </p:txBody>
      </p:sp>
    </p:spTree>
    <p:extLst>
      <p:ext uri="{BB962C8B-B14F-4D97-AF65-F5344CB8AC3E}">
        <p14:creationId xmlns:p14="http://schemas.microsoft.com/office/powerpoint/2010/main" val="83320270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38988FA-5C53-4A39-AD57-02F9C691B622}" type="slidenum">
              <a:rPr lang="en-GB" altLang="en-US" smtClean="0"/>
              <a:pPr/>
              <a:t>‹#›</a:t>
            </a:fld>
            <a:endParaRPr lang="en-GB" altLang="en-US"/>
          </a:p>
        </p:txBody>
      </p:sp>
    </p:spTree>
    <p:extLst>
      <p:ext uri="{BB962C8B-B14F-4D97-AF65-F5344CB8AC3E}">
        <p14:creationId xmlns:p14="http://schemas.microsoft.com/office/powerpoint/2010/main" val="306377576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738988FA-5C53-4A39-AD57-02F9C691B622}" type="slidenum">
              <a:rPr lang="en-GB" altLang="en-US" smtClean="0"/>
              <a:pPr/>
              <a:t>‹#›</a:t>
            </a:fld>
            <a:endParaRPr lang="en-GB" altLang="en-US"/>
          </a:p>
        </p:txBody>
      </p:sp>
    </p:spTree>
    <p:extLst>
      <p:ext uri="{BB962C8B-B14F-4D97-AF65-F5344CB8AC3E}">
        <p14:creationId xmlns:p14="http://schemas.microsoft.com/office/powerpoint/2010/main" val="274365877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738988FA-5C53-4A39-AD57-02F9C691B622}" type="slidenum">
              <a:rPr lang="en-GB" altLang="en-US" smtClean="0"/>
              <a:pPr/>
              <a:t>‹#›</a:t>
            </a:fld>
            <a:endParaRPr lang="en-GB" altLang="en-US"/>
          </a:p>
        </p:txBody>
      </p:sp>
    </p:spTree>
    <p:extLst>
      <p:ext uri="{BB962C8B-B14F-4D97-AF65-F5344CB8AC3E}">
        <p14:creationId xmlns:p14="http://schemas.microsoft.com/office/powerpoint/2010/main" val="330261268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pPr>
              <a:defRPr/>
            </a:pPr>
            <a:endParaRPr lang="en-US"/>
          </a:p>
        </p:txBody>
      </p:sp>
      <p:sp>
        <p:nvSpPr>
          <p:cNvPr id="5" name="Footer Placeholder 4"/>
          <p:cNvSpPr>
            <a:spLocks noGrp="1"/>
          </p:cNvSpPr>
          <p:nvPr>
            <p:ph type="ftr" sz="quarter" idx="11"/>
          </p:nvPr>
        </p:nvSpPr>
        <p:spPr>
          <a:xfrm>
            <a:off x="516133" y="6387910"/>
            <a:ext cx="3859795" cy="228660"/>
          </a:xfrm>
        </p:spPr>
        <p:txBody>
          <a:bodyPr/>
          <a:lstStyle/>
          <a:p>
            <a:pPr>
              <a:defRPr/>
            </a:pPr>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7057EF4-F1B3-41C4-A648-9C7935B1D245}" type="slidenum">
              <a:rPr lang="en-GB" altLang="en-US" smtClean="0"/>
              <a:pPr/>
              <a:t>‹#›</a:t>
            </a:fld>
            <a:endParaRPr lang="en-GB" altLang="en-US"/>
          </a:p>
        </p:txBody>
      </p:sp>
    </p:spTree>
    <p:extLst>
      <p:ext uri="{BB962C8B-B14F-4D97-AF65-F5344CB8AC3E}">
        <p14:creationId xmlns:p14="http://schemas.microsoft.com/office/powerpoint/2010/main" val="701067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538546" y="6365498"/>
            <a:ext cx="3859795" cy="228660"/>
          </a:xfrm>
        </p:spPr>
        <p:txBody>
          <a:bodyPr/>
          <a:lstStyle/>
          <a:p>
            <a:pPr>
              <a:defRPr/>
            </a:pPr>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26400C9-2CDD-4248-AA4E-F10CB538C882}" type="slidenum">
              <a:rPr lang="en-GB" altLang="en-US" smtClean="0"/>
              <a:pPr/>
              <a:t>‹#›</a:t>
            </a:fld>
            <a:endParaRPr lang="en-GB" altLang="en-US"/>
          </a:p>
        </p:txBody>
      </p:sp>
    </p:spTree>
    <p:extLst>
      <p:ext uri="{BB962C8B-B14F-4D97-AF65-F5344CB8AC3E}">
        <p14:creationId xmlns:p14="http://schemas.microsoft.com/office/powerpoint/2010/main" val="74013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864382" y="2489200"/>
            <a:ext cx="7605542" cy="3530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A4CEB12-3BD0-4DBB-932C-AFCDFA13ADB5}" type="slidenum">
              <a:rPr lang="en-GB" altLang="en-US" smtClean="0"/>
              <a:pPr/>
              <a:t>‹#›</a:t>
            </a:fld>
            <a:endParaRPr lang="en-GB" altLang="en-US"/>
          </a:p>
        </p:txBody>
      </p:sp>
    </p:spTree>
    <p:extLst>
      <p:ext uri="{BB962C8B-B14F-4D97-AF65-F5344CB8AC3E}">
        <p14:creationId xmlns:p14="http://schemas.microsoft.com/office/powerpoint/2010/main" val="95031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F98CE88-6247-4E28-ACBB-18398237166C}" type="slidenum">
              <a:rPr lang="en-GB" altLang="en-US" smtClean="0"/>
              <a:pPr/>
              <a:t>‹#›</a:t>
            </a:fld>
            <a:endParaRPr lang="en-GB" altLang="en-US"/>
          </a:p>
        </p:txBody>
      </p:sp>
    </p:spTree>
    <p:extLst>
      <p:ext uri="{BB962C8B-B14F-4D97-AF65-F5344CB8AC3E}">
        <p14:creationId xmlns:p14="http://schemas.microsoft.com/office/powerpoint/2010/main" val="20769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168CBB0-3F67-4B67-8DDC-45AF669C4362}" type="slidenum">
              <a:rPr lang="en-GB" altLang="en-US" smtClean="0"/>
              <a:pPr/>
              <a:t>‹#›</a:t>
            </a:fld>
            <a:endParaRPr lang="en-GB" altLang="en-US"/>
          </a:p>
        </p:txBody>
      </p:sp>
    </p:spTree>
    <p:extLst>
      <p:ext uri="{BB962C8B-B14F-4D97-AF65-F5344CB8AC3E}">
        <p14:creationId xmlns:p14="http://schemas.microsoft.com/office/powerpoint/2010/main" val="181766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B027DA8-B1A5-4AAA-91DA-657FAE75329B}" type="slidenum">
              <a:rPr lang="en-GB" altLang="en-US" smtClean="0"/>
              <a:pPr/>
              <a:t>‹#›</a:t>
            </a:fld>
            <a:endParaRPr lang="en-GB" altLang="en-US"/>
          </a:p>
        </p:txBody>
      </p:sp>
    </p:spTree>
    <p:extLst>
      <p:ext uri="{BB962C8B-B14F-4D97-AF65-F5344CB8AC3E}">
        <p14:creationId xmlns:p14="http://schemas.microsoft.com/office/powerpoint/2010/main" val="50581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4910079-4B1E-4808-9331-42EBD648E2A5}" type="slidenum">
              <a:rPr lang="en-GB" altLang="en-US" smtClean="0"/>
              <a:pPr/>
              <a:t>‹#›</a:t>
            </a:fld>
            <a:endParaRPr lang="en-GB" altLang="en-US"/>
          </a:p>
        </p:txBody>
      </p:sp>
    </p:spTree>
    <p:extLst>
      <p:ext uri="{BB962C8B-B14F-4D97-AF65-F5344CB8AC3E}">
        <p14:creationId xmlns:p14="http://schemas.microsoft.com/office/powerpoint/2010/main" val="3653154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6DB6F549-1D5A-48FE-8381-A941F09F9C97}" type="slidenum">
              <a:rPr lang="en-GB" altLang="en-US" smtClean="0"/>
              <a:pPr/>
              <a:t>‹#›</a:t>
            </a:fld>
            <a:endParaRPr lang="en-GB" altLang="en-US"/>
          </a:p>
        </p:txBody>
      </p:sp>
    </p:spTree>
    <p:extLst>
      <p:ext uri="{BB962C8B-B14F-4D97-AF65-F5344CB8AC3E}">
        <p14:creationId xmlns:p14="http://schemas.microsoft.com/office/powerpoint/2010/main" val="2588833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B8AC28-4B16-42C6-9C8A-434AEA0C7195}" type="slidenum">
              <a:rPr lang="en-GB" altLang="en-US" smtClean="0"/>
              <a:pPr/>
              <a:t>‹#›</a:t>
            </a:fld>
            <a:endParaRPr lang="en-GB" altLang="en-US"/>
          </a:p>
        </p:txBody>
      </p:sp>
    </p:spTree>
    <p:extLst>
      <p:ext uri="{BB962C8B-B14F-4D97-AF65-F5344CB8AC3E}">
        <p14:creationId xmlns:p14="http://schemas.microsoft.com/office/powerpoint/2010/main" val="74116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5010457B-843F-482F-93BB-A5BB4E60F07C}" type="slidenum">
              <a:rPr lang="en-GB" altLang="en-US" smtClean="0"/>
              <a:pPr/>
              <a:t>‹#›</a:t>
            </a:fld>
            <a:endParaRPr lang="en-GB" altLang="en-US"/>
          </a:p>
        </p:txBody>
      </p:sp>
    </p:spTree>
    <p:extLst>
      <p:ext uri="{BB962C8B-B14F-4D97-AF65-F5344CB8AC3E}">
        <p14:creationId xmlns:p14="http://schemas.microsoft.com/office/powerpoint/2010/main" val="255425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pPr>
              <a:defRPr/>
            </a:pPr>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pPr>
              <a:defRPr/>
            </a:pPr>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738988FA-5C53-4A39-AD57-02F9C691B622}" type="slidenum">
              <a:rPr lang="en-GB" altLang="en-US" smtClean="0"/>
              <a:pPr/>
              <a:t>‹#›</a:t>
            </a:fld>
            <a:endParaRPr lang="en-GB" altLang="en-US"/>
          </a:p>
        </p:txBody>
      </p:sp>
    </p:spTree>
    <p:extLst>
      <p:ext uri="{BB962C8B-B14F-4D97-AF65-F5344CB8AC3E}">
        <p14:creationId xmlns:p14="http://schemas.microsoft.com/office/powerpoint/2010/main" val="2714997591"/>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Lst>
  <p:hf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66440" y="2226503"/>
            <a:ext cx="6905960" cy="2550877"/>
          </a:xfrm>
        </p:spPr>
        <p:txBody>
          <a:bodyPr/>
          <a:lstStyle/>
          <a:p>
            <a:r>
              <a:rPr lang="en-US" sz="4400" dirty="0" smtClean="0"/>
              <a:t>DSM2274 – LECTURE 11</a:t>
            </a:r>
            <a:endParaRPr lang="en-US" sz="4400" dirty="0"/>
          </a:p>
        </p:txBody>
      </p:sp>
      <p:sp>
        <p:nvSpPr>
          <p:cNvPr id="6" name="Subtitle 5"/>
          <p:cNvSpPr>
            <a:spLocks noGrp="1"/>
          </p:cNvSpPr>
          <p:nvPr>
            <p:ph type="subTitle" idx="1"/>
          </p:nvPr>
        </p:nvSpPr>
        <p:spPr/>
        <p:txBody>
          <a:bodyPr/>
          <a:lstStyle/>
          <a:p>
            <a:r>
              <a:rPr lang="en-US" dirty="0" smtClean="0"/>
              <a:t>Linux &amp; Networking - subnets</a:t>
            </a:r>
            <a:endParaRPr lang="en-US" dirty="0"/>
          </a:p>
        </p:txBody>
      </p:sp>
      <p:sp>
        <p:nvSpPr>
          <p:cNvPr id="4" name="Slide Number Placeholder 3"/>
          <p:cNvSpPr>
            <a:spLocks noGrp="1"/>
          </p:cNvSpPr>
          <p:nvPr>
            <p:ph type="sldNum" sz="quarter" idx="12"/>
          </p:nvPr>
        </p:nvSpPr>
        <p:spPr/>
        <p:txBody>
          <a:bodyPr/>
          <a:lstStyle/>
          <a:p>
            <a:fld id="{9A4CEB12-3BD0-4DBB-932C-AFCDFA13ADB5}" type="slidenum">
              <a:rPr lang="en-GB" altLang="en-US" smtClean="0"/>
              <a:pPr/>
              <a:t>1</a:t>
            </a:fld>
            <a:endParaRPr lang="en-GB" altLang="en-US"/>
          </a:p>
        </p:txBody>
      </p:sp>
    </p:spTree>
    <p:extLst>
      <p:ext uri="{BB962C8B-B14F-4D97-AF65-F5344CB8AC3E}">
        <p14:creationId xmlns:p14="http://schemas.microsoft.com/office/powerpoint/2010/main" val="635635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ltLang="en-US" dirty="0"/>
              <a:t>Cont’d…</a:t>
            </a:r>
            <a:endParaRPr lang="en-GB" altLang="en-US" dirty="0" smtClean="0"/>
          </a:p>
        </p:txBody>
      </p:sp>
      <p:sp>
        <p:nvSpPr>
          <p:cNvPr id="41987" name="Rectangle 3"/>
          <p:cNvSpPr>
            <a:spLocks noGrp="1" noChangeArrowheads="1"/>
          </p:cNvSpPr>
          <p:nvPr>
            <p:ph idx="1"/>
          </p:nvPr>
        </p:nvSpPr>
        <p:spPr>
          <a:xfrm>
            <a:off x="864382" y="2489200"/>
            <a:ext cx="7605542" cy="3759200"/>
          </a:xfrm>
        </p:spPr>
        <p:txBody>
          <a:bodyPr>
            <a:normAutofit fontScale="92500" lnSpcReduction="20000"/>
          </a:bodyPr>
          <a:lstStyle/>
          <a:p>
            <a:r>
              <a:rPr lang="en-US" altLang="en-US" dirty="0" smtClean="0"/>
              <a:t>Do you think it would be practical to have a network with over 65000 hosts on?</a:t>
            </a:r>
          </a:p>
          <a:p>
            <a:r>
              <a:rPr lang="en-US" altLang="en-US" dirty="0" smtClean="0"/>
              <a:t>The solution to this is to create smaller sub-networks so that you do not end up wasting host IP addresses.</a:t>
            </a:r>
          </a:p>
          <a:p>
            <a:r>
              <a:rPr lang="en-US" altLang="en-US" dirty="0" smtClean="0"/>
              <a:t>To create subnets using any IP address classes you are supposed to ‘steal’ the host bits.</a:t>
            </a:r>
          </a:p>
          <a:p>
            <a:endParaRPr lang="en-US" altLang="en-US" dirty="0" smtClean="0"/>
          </a:p>
          <a:p>
            <a:endParaRPr lang="en-US" altLang="en-US" dirty="0" smtClean="0"/>
          </a:p>
          <a:p>
            <a:endParaRPr lang="en-US" altLang="en-US" dirty="0" smtClean="0"/>
          </a:p>
          <a:p>
            <a:r>
              <a:rPr lang="en-US" altLang="en-US" dirty="0" smtClean="0"/>
              <a:t>Five of the host bits have been stolen to use to create the subnet</a:t>
            </a:r>
          </a:p>
          <a:p>
            <a:r>
              <a:rPr lang="en-US" altLang="en-US" dirty="0"/>
              <a:t>The advantage is that we have more than one subnet</a:t>
            </a:r>
          </a:p>
          <a:p>
            <a:pPr lvl="1"/>
            <a:r>
              <a:rPr lang="en-US" altLang="en-US" dirty="0"/>
              <a:t>There are less hosts per subnet</a:t>
            </a:r>
          </a:p>
          <a:p>
            <a:endParaRPr lang="en-US" altLang="en-US" dirty="0" smtClean="0"/>
          </a:p>
          <a:p>
            <a:endParaRPr lang="en-US" altLang="en-US" dirty="0" smtClean="0"/>
          </a:p>
        </p:txBody>
      </p:sp>
      <p:sp>
        <p:nvSpPr>
          <p:cNvPr id="41988"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D60A170-50FA-4C1D-9112-B7A26A913192}" type="slidenum">
              <a:rPr lang="en-GB" altLang="en-US" smtClean="0"/>
              <a:pPr/>
              <a:t>10</a:t>
            </a:fld>
            <a:endParaRPr lang="en-GB" altLang="en-US"/>
          </a:p>
        </p:txBody>
      </p:sp>
      <p:graphicFrame>
        <p:nvGraphicFramePr>
          <p:cNvPr id="5" name="Table 4"/>
          <p:cNvGraphicFramePr>
            <a:graphicFrameLocks noGrp="1"/>
          </p:cNvGraphicFramePr>
          <p:nvPr>
            <p:extLst>
              <p:ext uri="{D42A27DB-BD31-4B8C-83A1-F6EECF244321}">
                <p14:modId xmlns:p14="http://schemas.microsoft.com/office/powerpoint/2010/main" val="1115461566"/>
              </p:ext>
            </p:extLst>
          </p:nvPr>
        </p:nvGraphicFramePr>
        <p:xfrm>
          <a:off x="1371600" y="4114800"/>
          <a:ext cx="2971800" cy="914472"/>
        </p:xfrm>
        <a:graphic>
          <a:graphicData uri="http://schemas.openxmlformats.org/drawingml/2006/table">
            <a:tbl>
              <a:tblPr/>
              <a:tblGrid>
                <a:gridCol w="2971800">
                  <a:extLst>
                    <a:ext uri="{9D8B030D-6E8A-4147-A177-3AD203B41FA5}">
                      <a16:colId xmlns:a16="http://schemas.microsoft.com/office/drawing/2014/main" val="20000"/>
                    </a:ext>
                  </a:extLst>
                </a:gridCol>
              </a:tblGrid>
              <a:tr h="2540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140.179.00000 000.00000000</a:t>
                      </a:r>
                    </a:p>
                  </a:txBody>
                  <a:tcPr marT="45732" marB="4573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540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[16 bits] [5 bits] [11 bits]</a:t>
                      </a:r>
                    </a:p>
                  </a:txBody>
                  <a:tcPr marT="45732" marB="4573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540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[network][subnet][host bits]</a:t>
                      </a:r>
                    </a:p>
                  </a:txBody>
                  <a:tcPr marT="45732" marB="4573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GB" altLang="en-US" dirty="0" smtClean="0"/>
              <a:t>Another </a:t>
            </a:r>
            <a:r>
              <a:rPr lang="en-GB" altLang="en-US" dirty="0" err="1" smtClean="0"/>
              <a:t>Subnetting</a:t>
            </a:r>
            <a:r>
              <a:rPr lang="en-GB" altLang="en-US" dirty="0" smtClean="0"/>
              <a:t> Example</a:t>
            </a:r>
          </a:p>
        </p:txBody>
      </p:sp>
      <p:sp>
        <p:nvSpPr>
          <p:cNvPr id="43011" name="Rectangle 3"/>
          <p:cNvSpPr>
            <a:spLocks noGrp="1" noChangeArrowheads="1"/>
          </p:cNvSpPr>
          <p:nvPr>
            <p:ph idx="1"/>
          </p:nvPr>
        </p:nvSpPr>
        <p:spPr/>
        <p:txBody>
          <a:bodyPr>
            <a:normAutofit/>
          </a:bodyPr>
          <a:lstStyle/>
          <a:p>
            <a:r>
              <a:rPr lang="en-US" altLang="en-US" dirty="0" smtClean="0"/>
              <a:t>Calculate the number of subnets and the number of hosts per subnet. </a:t>
            </a:r>
          </a:p>
          <a:p>
            <a:pPr lvl="1"/>
            <a:r>
              <a:rPr lang="en-US" altLang="en-US" dirty="0" smtClean="0"/>
              <a:t>Use the powers of two formula.</a:t>
            </a:r>
          </a:p>
          <a:p>
            <a:pPr lvl="1"/>
            <a:r>
              <a:rPr lang="en-US" altLang="en-US" dirty="0" smtClean="0"/>
              <a:t>Number of subnets </a:t>
            </a:r>
          </a:p>
          <a:p>
            <a:pPr lvl="2"/>
            <a:r>
              <a:rPr lang="en-US" altLang="en-US" dirty="0" smtClean="0"/>
              <a:t>2^5 = 32 subnets </a:t>
            </a:r>
          </a:p>
          <a:p>
            <a:pPr lvl="1"/>
            <a:r>
              <a:rPr lang="en-US" altLang="en-US" dirty="0" smtClean="0"/>
              <a:t>Number of hosts per subnet</a:t>
            </a:r>
          </a:p>
          <a:p>
            <a:pPr lvl="2"/>
            <a:r>
              <a:rPr lang="en-US" altLang="en-US" dirty="0" smtClean="0"/>
              <a:t>2^11 = 2046 hosts per subnet  </a:t>
            </a:r>
          </a:p>
          <a:p>
            <a:pPr lvl="1"/>
            <a:endParaRPr lang="en-US" altLang="en-US" dirty="0" smtClean="0"/>
          </a:p>
        </p:txBody>
      </p:sp>
      <p:sp>
        <p:nvSpPr>
          <p:cNvPr id="43012"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82EA9F4-4725-46B0-8D73-D58FB4CB6440}" type="slidenum">
              <a:rPr lang="en-GB" altLang="en-US" smtClean="0"/>
              <a:pPr/>
              <a:t>11</a:t>
            </a:fld>
            <a:endParaRPr lang="en-GB"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GB" altLang="en-US" dirty="0"/>
              <a:t>Cont’d…</a:t>
            </a:r>
          </a:p>
        </p:txBody>
      </p:sp>
      <p:sp>
        <p:nvSpPr>
          <p:cNvPr id="44035" name="Rectangle 3"/>
          <p:cNvSpPr>
            <a:spLocks noGrp="1" noChangeArrowheads="1"/>
          </p:cNvSpPr>
          <p:nvPr>
            <p:ph idx="1"/>
          </p:nvPr>
        </p:nvSpPr>
        <p:spPr/>
        <p:txBody>
          <a:bodyPr>
            <a:normAutofit fontScale="92500" lnSpcReduction="10000"/>
          </a:bodyPr>
          <a:lstStyle/>
          <a:p>
            <a:r>
              <a:rPr lang="en-US" altLang="en-US" smtClean="0"/>
              <a:t>Why would you want to do this?</a:t>
            </a:r>
          </a:p>
          <a:p>
            <a:pPr lvl="1"/>
            <a:r>
              <a:rPr lang="en-US" altLang="en-US" smtClean="0"/>
              <a:t>fewer hosts using the bandwidth on your network segment</a:t>
            </a:r>
          </a:p>
          <a:p>
            <a:pPr lvl="1"/>
            <a:r>
              <a:rPr lang="en-US" altLang="en-US" smtClean="0"/>
              <a:t>far easier to administer smaller subnets rather than one huge network</a:t>
            </a:r>
          </a:p>
          <a:p>
            <a:pPr lvl="1"/>
            <a:r>
              <a:rPr lang="en-US" altLang="en-US" smtClean="0"/>
              <a:t>it is desirable to limit the number of broadcasts</a:t>
            </a:r>
          </a:p>
          <a:p>
            <a:pPr lvl="2"/>
            <a:r>
              <a:rPr lang="en-US" altLang="en-US" smtClean="0"/>
              <a:t>excessive number of hosts, will increase the number of broadcasts, this broadcast traffic will lower the overall performance of all of the networked systems</a:t>
            </a:r>
          </a:p>
          <a:p>
            <a:r>
              <a:rPr lang="en-US" altLang="en-US" smtClean="0"/>
              <a:t>Remember: the more host bits you steal the more subnets you get but each of those subnets is capable of supporting a lesser number of hosts</a:t>
            </a:r>
          </a:p>
          <a:p>
            <a:r>
              <a:rPr lang="en-US" altLang="en-US" smtClean="0"/>
              <a:t>Deciding how many hosts you need and how many hosts per subnet is part of the network design phase</a:t>
            </a:r>
          </a:p>
          <a:p>
            <a:endParaRPr lang="en-US" altLang="en-US" smtClean="0"/>
          </a:p>
        </p:txBody>
      </p:sp>
      <p:sp>
        <p:nvSpPr>
          <p:cNvPr id="44036"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8D09FEE-34FD-4076-B4BF-6DDEBD77F30E}" type="slidenum">
              <a:rPr lang="en-GB" altLang="en-US" smtClean="0"/>
              <a:pPr/>
              <a:t>12</a:t>
            </a:fld>
            <a:endParaRPr lang="en-GB"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ltLang="en-US" smtClean="0"/>
              <a:t>Class B Subnetting Summaries</a:t>
            </a:r>
          </a:p>
        </p:txBody>
      </p:sp>
      <p:sp>
        <p:nvSpPr>
          <p:cNvPr id="45060"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0FAD766-F6A6-4430-AA9C-083EB8D7D681}" type="slidenum">
              <a:rPr lang="en-GB" altLang="en-US" smtClean="0"/>
              <a:pPr/>
              <a:t>13</a:t>
            </a:fld>
            <a:endParaRPr lang="en-GB" altLang="en-US"/>
          </a:p>
        </p:txBody>
      </p:sp>
      <p:pic>
        <p:nvPicPr>
          <p:cNvPr id="45061" name="Picture 4" descr="Screen shot 2010-05-06 at 18.08.1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2489199"/>
            <a:ext cx="5333999" cy="392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ltLang="en-US" dirty="0" smtClean="0"/>
              <a:t>How to write subnet masks?</a:t>
            </a:r>
          </a:p>
        </p:txBody>
      </p:sp>
      <p:sp>
        <p:nvSpPr>
          <p:cNvPr id="46083" name="Rectangle 3"/>
          <p:cNvSpPr>
            <a:spLocks noGrp="1" noChangeArrowheads="1"/>
          </p:cNvSpPr>
          <p:nvPr>
            <p:ph idx="1"/>
          </p:nvPr>
        </p:nvSpPr>
        <p:spPr/>
        <p:txBody>
          <a:bodyPr>
            <a:normAutofit fontScale="92500" lnSpcReduction="20000"/>
          </a:bodyPr>
          <a:lstStyle/>
          <a:p>
            <a:r>
              <a:rPr lang="en-US" altLang="en-US" dirty="0" smtClean="0"/>
              <a:t>If we steal five host bits from the third octet we have to add the binary values together</a:t>
            </a:r>
          </a:p>
          <a:p>
            <a:endParaRPr lang="en-US" altLang="en-US" dirty="0" smtClean="0"/>
          </a:p>
          <a:p>
            <a:endParaRPr lang="en-US" altLang="en-US" dirty="0" smtClean="0"/>
          </a:p>
          <a:p>
            <a:endParaRPr lang="en-US" altLang="en-US" dirty="0" smtClean="0"/>
          </a:p>
          <a:p>
            <a:r>
              <a:rPr lang="en-US" altLang="en-US" dirty="0" smtClean="0"/>
              <a:t>So we have 128+64+32+16+8 = 248</a:t>
            </a:r>
          </a:p>
          <a:p>
            <a:r>
              <a:rPr lang="en-US" altLang="en-US" dirty="0" smtClean="0"/>
              <a:t>Since we are working with class B</a:t>
            </a:r>
          </a:p>
          <a:p>
            <a:r>
              <a:rPr lang="en-US" altLang="en-US" dirty="0" smtClean="0"/>
              <a:t>We are not allowed to alter the first two octets, they are fixed</a:t>
            </a:r>
          </a:p>
          <a:p>
            <a:pPr lvl="1"/>
            <a:r>
              <a:rPr lang="en-US" altLang="en-US" dirty="0" smtClean="0"/>
              <a:t>Subnet mask will be 255.255.248.0</a:t>
            </a:r>
          </a:p>
          <a:p>
            <a:r>
              <a:rPr lang="en-US" altLang="en-US" dirty="0" smtClean="0"/>
              <a:t>In order for the router to know if a host is on a certain subnet it looks to the masked bits.</a:t>
            </a:r>
          </a:p>
          <a:p>
            <a:endParaRPr lang="en-US" altLang="en-US" dirty="0" smtClean="0"/>
          </a:p>
        </p:txBody>
      </p:sp>
      <p:sp>
        <p:nvSpPr>
          <p:cNvPr id="46084"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FEF6005-9B47-4078-B7F5-ADCCA2D0B067}" type="slidenum">
              <a:rPr lang="en-GB" altLang="en-US" smtClean="0"/>
              <a:pPr/>
              <a:t>14</a:t>
            </a:fld>
            <a:endParaRPr lang="en-GB" altLang="en-US"/>
          </a:p>
        </p:txBody>
      </p:sp>
      <p:graphicFrame>
        <p:nvGraphicFramePr>
          <p:cNvPr id="5" name="Table 4"/>
          <p:cNvGraphicFramePr>
            <a:graphicFrameLocks noGrp="1"/>
          </p:cNvGraphicFramePr>
          <p:nvPr>
            <p:extLst>
              <p:ext uri="{D42A27DB-BD31-4B8C-83A1-F6EECF244321}">
                <p14:modId xmlns:p14="http://schemas.microsoft.com/office/powerpoint/2010/main" val="2078400707"/>
              </p:ext>
            </p:extLst>
          </p:nvPr>
        </p:nvGraphicFramePr>
        <p:xfrm>
          <a:off x="1619153" y="3062746"/>
          <a:ext cx="5772248" cy="731520"/>
        </p:xfrm>
        <a:graphic>
          <a:graphicData uri="http://schemas.openxmlformats.org/drawingml/2006/table">
            <a:tbl>
              <a:tblPr/>
              <a:tblGrid>
                <a:gridCol w="721531">
                  <a:extLst>
                    <a:ext uri="{9D8B030D-6E8A-4147-A177-3AD203B41FA5}">
                      <a16:colId xmlns:a16="http://schemas.microsoft.com/office/drawing/2014/main" val="20000"/>
                    </a:ext>
                  </a:extLst>
                </a:gridCol>
                <a:gridCol w="721531">
                  <a:extLst>
                    <a:ext uri="{9D8B030D-6E8A-4147-A177-3AD203B41FA5}">
                      <a16:colId xmlns:a16="http://schemas.microsoft.com/office/drawing/2014/main" val="20001"/>
                    </a:ext>
                  </a:extLst>
                </a:gridCol>
                <a:gridCol w="721531">
                  <a:extLst>
                    <a:ext uri="{9D8B030D-6E8A-4147-A177-3AD203B41FA5}">
                      <a16:colId xmlns:a16="http://schemas.microsoft.com/office/drawing/2014/main" val="20002"/>
                    </a:ext>
                  </a:extLst>
                </a:gridCol>
                <a:gridCol w="721531">
                  <a:extLst>
                    <a:ext uri="{9D8B030D-6E8A-4147-A177-3AD203B41FA5}">
                      <a16:colId xmlns:a16="http://schemas.microsoft.com/office/drawing/2014/main" val="20003"/>
                    </a:ext>
                  </a:extLst>
                </a:gridCol>
                <a:gridCol w="721531">
                  <a:extLst>
                    <a:ext uri="{9D8B030D-6E8A-4147-A177-3AD203B41FA5}">
                      <a16:colId xmlns:a16="http://schemas.microsoft.com/office/drawing/2014/main" val="20004"/>
                    </a:ext>
                  </a:extLst>
                </a:gridCol>
                <a:gridCol w="721531">
                  <a:extLst>
                    <a:ext uri="{9D8B030D-6E8A-4147-A177-3AD203B41FA5}">
                      <a16:colId xmlns:a16="http://schemas.microsoft.com/office/drawing/2014/main" val="20005"/>
                    </a:ext>
                  </a:extLst>
                </a:gridCol>
                <a:gridCol w="721531">
                  <a:extLst>
                    <a:ext uri="{9D8B030D-6E8A-4147-A177-3AD203B41FA5}">
                      <a16:colId xmlns:a16="http://schemas.microsoft.com/office/drawing/2014/main" val="20006"/>
                    </a:ext>
                  </a:extLst>
                </a:gridCol>
                <a:gridCol w="721531">
                  <a:extLst>
                    <a:ext uri="{9D8B030D-6E8A-4147-A177-3AD203B41FA5}">
                      <a16:colId xmlns:a16="http://schemas.microsoft.com/office/drawing/2014/main" val="20007"/>
                    </a:ext>
                  </a:extLst>
                </a:gridCol>
              </a:tblGrid>
              <a:tr h="33552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128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64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3552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ltLang="en-US" dirty="0"/>
              <a:t>Cont’d…</a:t>
            </a:r>
            <a:endParaRPr lang="en-GB" altLang="en-US" dirty="0" smtClean="0"/>
          </a:p>
        </p:txBody>
      </p:sp>
      <p:sp>
        <p:nvSpPr>
          <p:cNvPr id="47107" name="Rectangle 3"/>
          <p:cNvSpPr>
            <a:spLocks noGrp="1" noChangeArrowheads="1"/>
          </p:cNvSpPr>
          <p:nvPr>
            <p:ph idx="1"/>
          </p:nvPr>
        </p:nvSpPr>
        <p:spPr/>
        <p:txBody>
          <a:bodyPr/>
          <a:lstStyle/>
          <a:p>
            <a:r>
              <a:rPr lang="en-US" altLang="en-US" dirty="0" smtClean="0"/>
              <a:t>Suppose we have IP address 129.10.147.1 255.255.248.0</a:t>
            </a:r>
          </a:p>
          <a:p>
            <a:r>
              <a:rPr lang="en-US" altLang="en-US" dirty="0" smtClean="0"/>
              <a:t>Answer the following:</a:t>
            </a:r>
          </a:p>
          <a:p>
            <a:pPr lvl="1"/>
            <a:r>
              <a:rPr lang="en-US" altLang="en-US" dirty="0" smtClean="0"/>
              <a:t>In what IP address class does it belong to?</a:t>
            </a:r>
          </a:p>
          <a:p>
            <a:pPr lvl="1"/>
            <a:r>
              <a:rPr lang="en-US" altLang="en-US" dirty="0" smtClean="0"/>
              <a:t>How many bits have been borrowed for </a:t>
            </a:r>
            <a:r>
              <a:rPr lang="en-US" altLang="en-US" dirty="0" err="1" smtClean="0"/>
              <a:t>subnetting</a:t>
            </a:r>
            <a:r>
              <a:rPr lang="en-US" altLang="en-US" dirty="0" smtClean="0"/>
              <a:t>?</a:t>
            </a:r>
          </a:p>
          <a:p>
            <a:pPr lvl="1"/>
            <a:r>
              <a:rPr lang="en-US" altLang="en-US" dirty="0" smtClean="0"/>
              <a:t>Represent the subnet mask in binary</a:t>
            </a:r>
          </a:p>
          <a:p>
            <a:pPr lvl="1"/>
            <a:r>
              <a:rPr lang="en-US" altLang="en-US" dirty="0" smtClean="0"/>
              <a:t>Does the IP address 129.10.148.85 belong to the same subnet as 129.10.147.1?</a:t>
            </a:r>
          </a:p>
          <a:p>
            <a:endParaRPr lang="en-US" altLang="en-US" dirty="0" smtClean="0"/>
          </a:p>
          <a:p>
            <a:endParaRPr lang="en-US" altLang="en-US" dirty="0" smtClean="0"/>
          </a:p>
          <a:p>
            <a:endParaRPr lang="en-US" altLang="en-US" dirty="0" smtClean="0"/>
          </a:p>
        </p:txBody>
      </p:sp>
      <p:sp>
        <p:nvSpPr>
          <p:cNvPr id="47108"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18E390B-C634-4098-9A50-A434399C5397}" type="slidenum">
              <a:rPr lang="en-GB" altLang="en-US" smtClean="0"/>
              <a:pPr/>
              <a:t>15</a:t>
            </a:fld>
            <a:endParaRPr lang="en-GB"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dirty="0"/>
              <a:t>Cont’d…</a:t>
            </a:r>
            <a:endParaRPr lang="en-GB" altLang="en-US" dirty="0" smtClean="0"/>
          </a:p>
        </p:txBody>
      </p:sp>
      <p:sp>
        <p:nvSpPr>
          <p:cNvPr id="48131" name="Rectangle 3"/>
          <p:cNvSpPr>
            <a:spLocks noGrp="1" noChangeArrowheads="1"/>
          </p:cNvSpPr>
          <p:nvPr>
            <p:ph idx="1"/>
          </p:nvPr>
        </p:nvSpPr>
        <p:spPr/>
        <p:txBody>
          <a:bodyPr/>
          <a:lstStyle/>
          <a:p>
            <a:endParaRPr lang="en-US" altLang="en-US" dirty="0" smtClean="0"/>
          </a:p>
          <a:p>
            <a:endParaRPr lang="en-US" altLang="en-US" dirty="0" smtClean="0"/>
          </a:p>
          <a:p>
            <a:r>
              <a:rPr lang="en-US" altLang="en-US" dirty="0" smtClean="0"/>
              <a:t>Subnet bits in this example above both match</a:t>
            </a:r>
          </a:p>
          <a:p>
            <a:endParaRPr lang="en-US" altLang="en-US" dirty="0" smtClean="0"/>
          </a:p>
          <a:p>
            <a:r>
              <a:rPr lang="en-US" altLang="en-US" dirty="0" smtClean="0"/>
              <a:t>For the above IP address the subnet masks do not match, this shows that they are in different subnets.</a:t>
            </a:r>
          </a:p>
          <a:p>
            <a:r>
              <a:rPr lang="en-US" altLang="en-US" dirty="0" smtClean="0"/>
              <a:t>So the router or PC can see it is a different subnet.</a:t>
            </a:r>
          </a:p>
          <a:p>
            <a:r>
              <a:rPr lang="en-US" altLang="en-US" dirty="0" smtClean="0"/>
              <a:t>It is not this easy for us to see it. </a:t>
            </a:r>
          </a:p>
          <a:p>
            <a:endParaRPr lang="en-US" altLang="en-US" dirty="0" smtClean="0"/>
          </a:p>
          <a:p>
            <a:endParaRPr lang="en-US" altLang="en-US" dirty="0" smtClean="0"/>
          </a:p>
          <a:p>
            <a:endParaRPr lang="en-US" altLang="en-US" dirty="0" smtClean="0"/>
          </a:p>
        </p:txBody>
      </p:sp>
      <p:sp>
        <p:nvSpPr>
          <p:cNvPr id="48132"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23E5179-6DC6-4A2A-9CE0-5EAC075CB4B2}" type="slidenum">
              <a:rPr lang="en-GB" altLang="en-US" smtClean="0"/>
              <a:pPr/>
              <a:t>16</a:t>
            </a:fld>
            <a:endParaRPr lang="en-GB" altLang="en-US"/>
          </a:p>
        </p:txBody>
      </p:sp>
      <p:graphicFrame>
        <p:nvGraphicFramePr>
          <p:cNvPr id="5" name="Table 4"/>
          <p:cNvGraphicFramePr>
            <a:graphicFrameLocks noGrp="1"/>
          </p:cNvGraphicFramePr>
          <p:nvPr>
            <p:extLst>
              <p:ext uri="{D42A27DB-BD31-4B8C-83A1-F6EECF244321}">
                <p14:modId xmlns:p14="http://schemas.microsoft.com/office/powerpoint/2010/main" val="773508990"/>
              </p:ext>
            </p:extLst>
          </p:nvPr>
        </p:nvGraphicFramePr>
        <p:xfrm>
          <a:off x="864382" y="2430294"/>
          <a:ext cx="6610350" cy="792408"/>
        </p:xfrm>
        <a:graphic>
          <a:graphicData uri="http://schemas.openxmlformats.org/drawingml/2006/table">
            <a:tbl>
              <a:tblPr/>
              <a:tblGrid>
                <a:gridCol w="6610350">
                  <a:extLst>
                    <a:ext uri="{9D8B030D-6E8A-4147-A177-3AD203B41FA5}">
                      <a16:colId xmlns:a16="http://schemas.microsoft.com/office/drawing/2014/main" val="20000"/>
                    </a:ext>
                  </a:extLst>
                </a:gridCol>
              </a:tblGrid>
              <a:tr h="39608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cs typeface="ＭＳ Ｐゴシック" charset="0"/>
                        </a:rPr>
                        <a:t>10000001.00001010.</a:t>
                      </a:r>
                      <a:r>
                        <a:rPr kumimoji="0" lang="en-US" sz="2000" b="1" i="0" u="sng" strike="noStrike" cap="none" normalizeH="0" baseline="0" dirty="0">
                          <a:ln>
                            <a:noFill/>
                          </a:ln>
                          <a:solidFill>
                            <a:srgbClr val="000000"/>
                          </a:solidFill>
                          <a:effectLst/>
                          <a:latin typeface="Arial" charset="0"/>
                          <a:ea typeface="ＭＳ Ｐゴシック" charset="0"/>
                          <a:cs typeface="ＭＳ Ｐゴシック" charset="0"/>
                        </a:rPr>
                        <a:t>10010</a:t>
                      </a:r>
                      <a:r>
                        <a:rPr kumimoji="0" lang="en-US" sz="2000" b="0" i="0" u="none" strike="noStrike" cap="none" normalizeH="0" baseline="0" dirty="0">
                          <a:ln>
                            <a:noFill/>
                          </a:ln>
                          <a:solidFill>
                            <a:srgbClr val="000000"/>
                          </a:solidFill>
                          <a:effectLst/>
                          <a:latin typeface="Arial" charset="0"/>
                          <a:ea typeface="ＭＳ Ｐゴシック" charset="0"/>
                          <a:cs typeface="ＭＳ Ｐゴシック" charset="0"/>
                        </a:rPr>
                        <a:t>011.00010000 129.10.147.32</a:t>
                      </a: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9608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cs typeface="ＭＳ Ｐゴシック" charset="0"/>
                        </a:rPr>
                        <a:t>10000001.00001010.</a:t>
                      </a:r>
                      <a:r>
                        <a:rPr kumimoji="0" lang="en-US" sz="2000" b="1" i="0" u="sng" strike="noStrike" cap="none" normalizeH="0" baseline="0" dirty="0">
                          <a:ln>
                            <a:noFill/>
                          </a:ln>
                          <a:solidFill>
                            <a:srgbClr val="000000"/>
                          </a:solidFill>
                          <a:effectLst/>
                          <a:latin typeface="Arial" charset="0"/>
                          <a:ea typeface="ＭＳ Ｐゴシック" charset="0"/>
                          <a:cs typeface="ＭＳ Ｐゴシック" charset="0"/>
                        </a:rPr>
                        <a:t>10010</a:t>
                      </a:r>
                      <a:r>
                        <a:rPr kumimoji="0" lang="en-US" sz="2000" b="0" i="0" u="none" strike="noStrike" cap="none" normalizeH="0" baseline="0" dirty="0">
                          <a:ln>
                            <a:noFill/>
                          </a:ln>
                          <a:solidFill>
                            <a:srgbClr val="000000"/>
                          </a:solidFill>
                          <a:effectLst/>
                          <a:latin typeface="Arial" charset="0"/>
                          <a:ea typeface="ＭＳ Ｐゴシック" charset="0"/>
                          <a:cs typeface="ＭＳ Ｐゴシック" charset="0"/>
                        </a:rPr>
                        <a:t>100.01010101 129.10.148.85</a:t>
                      </a: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77887160"/>
              </p:ext>
            </p:extLst>
          </p:nvPr>
        </p:nvGraphicFramePr>
        <p:xfrm>
          <a:off x="864382" y="3282531"/>
          <a:ext cx="7441418" cy="792644"/>
        </p:xfrm>
        <a:graphic>
          <a:graphicData uri="http://schemas.openxmlformats.org/drawingml/2006/table">
            <a:tbl>
              <a:tblPr/>
              <a:tblGrid>
                <a:gridCol w="7441418">
                  <a:extLst>
                    <a:ext uri="{9D8B030D-6E8A-4147-A177-3AD203B41FA5}">
                      <a16:colId xmlns:a16="http://schemas.microsoft.com/office/drawing/2014/main" val="20000"/>
                    </a:ext>
                  </a:extLst>
                </a:gridCol>
              </a:tblGrid>
              <a:tr h="27660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cs typeface="ＭＳ Ｐゴシック" charset="0"/>
                        </a:rPr>
                        <a:t>10000001.00001010.</a:t>
                      </a:r>
                      <a:r>
                        <a:rPr kumimoji="0" lang="en-US" sz="2000" b="1" i="0" u="sng" strike="noStrike" cap="none" normalizeH="0" baseline="0" dirty="0">
                          <a:ln>
                            <a:noFill/>
                          </a:ln>
                          <a:solidFill>
                            <a:srgbClr val="000000"/>
                          </a:solidFill>
                          <a:effectLst/>
                          <a:latin typeface="Arial" charset="0"/>
                          <a:ea typeface="ＭＳ Ｐゴシック" charset="0"/>
                          <a:cs typeface="ＭＳ Ｐゴシック" charset="0"/>
                        </a:rPr>
                        <a:t>1001</a:t>
                      </a:r>
                      <a:r>
                        <a:rPr kumimoji="0" lang="en-US" sz="2000" b="1" i="0" u="sng" strike="noStrike" cap="none" normalizeH="0" baseline="0" dirty="0">
                          <a:ln>
                            <a:noFill/>
                          </a:ln>
                          <a:solidFill>
                            <a:srgbClr val="FF0000"/>
                          </a:solidFill>
                          <a:effectLst/>
                          <a:latin typeface="Arial" charset="0"/>
                          <a:ea typeface="ＭＳ Ｐゴシック" charset="0"/>
                          <a:cs typeface="ＭＳ Ｐゴシック" charset="0"/>
                        </a:rPr>
                        <a:t>1</a:t>
                      </a:r>
                      <a:r>
                        <a:rPr kumimoji="0" lang="en-US" sz="2000" b="0" i="0" u="none" strike="noStrike" cap="none" normalizeH="0" baseline="0" dirty="0">
                          <a:ln>
                            <a:noFill/>
                          </a:ln>
                          <a:solidFill>
                            <a:srgbClr val="000000"/>
                          </a:solidFill>
                          <a:effectLst/>
                          <a:latin typeface="Arial" charset="0"/>
                          <a:ea typeface="ＭＳ Ｐゴシック" charset="0"/>
                          <a:cs typeface="ＭＳ Ｐゴシック" charset="0"/>
                        </a:rPr>
                        <a:t>010.00000010 129.10.154.2</a:t>
                      </a:r>
                    </a:p>
                  </a:txBody>
                  <a:tcPr marT="45761" marB="4576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27061">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Arial" charset="0"/>
                        <a:ea typeface="ＭＳ Ｐゴシック" charset="0"/>
                        <a:cs typeface="ＭＳ Ｐゴシック" charset="0"/>
                      </a:endParaRPr>
                    </a:p>
                  </a:txBody>
                  <a:tcPr marT="45761" marB="4576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32331485"/>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tLang="en-US" dirty="0"/>
              <a:t>Cont’d…</a:t>
            </a:r>
            <a:endParaRPr lang="en-GB" altLang="en-US" dirty="0" smtClean="0"/>
          </a:p>
        </p:txBody>
      </p:sp>
      <p:sp>
        <p:nvSpPr>
          <p:cNvPr id="49155" name="Rectangle 3"/>
          <p:cNvSpPr>
            <a:spLocks noGrp="1" noChangeArrowheads="1"/>
          </p:cNvSpPr>
          <p:nvPr>
            <p:ph idx="1"/>
          </p:nvPr>
        </p:nvSpPr>
        <p:spPr/>
        <p:txBody>
          <a:bodyPr/>
          <a:lstStyle/>
          <a:p>
            <a:r>
              <a:rPr lang="en-US" altLang="en-US" dirty="0" smtClean="0"/>
              <a:t>Values available to use as a subnet masks:</a:t>
            </a:r>
          </a:p>
          <a:p>
            <a:endParaRPr lang="en-US" altLang="en-US" dirty="0" smtClean="0"/>
          </a:p>
        </p:txBody>
      </p:sp>
      <p:sp>
        <p:nvSpPr>
          <p:cNvPr id="49156"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90C7E5B-4418-4046-842E-AF97F39A3E11}" type="slidenum">
              <a:rPr lang="en-GB" altLang="en-US" smtClean="0"/>
              <a:pPr/>
              <a:t>17</a:t>
            </a:fld>
            <a:endParaRPr lang="en-GB" altLang="en-US"/>
          </a:p>
        </p:txBody>
      </p:sp>
      <p:pic>
        <p:nvPicPr>
          <p:cNvPr id="49157" name="Picture 6" descr="Screen shot 2010-05-06 at 19.31.0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5610" y="3062746"/>
            <a:ext cx="334439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GB" altLang="en-US" dirty="0" smtClean="0"/>
              <a:t>Variable Length Subnet Mask (VLSM)</a:t>
            </a:r>
          </a:p>
        </p:txBody>
      </p:sp>
      <p:sp>
        <p:nvSpPr>
          <p:cNvPr id="50179" name="Rectangle 3"/>
          <p:cNvSpPr>
            <a:spLocks noGrp="1" noChangeArrowheads="1"/>
          </p:cNvSpPr>
          <p:nvPr>
            <p:ph idx="1"/>
          </p:nvPr>
        </p:nvSpPr>
        <p:spPr/>
        <p:txBody>
          <a:bodyPr/>
          <a:lstStyle/>
          <a:p>
            <a:r>
              <a:rPr lang="en-US" altLang="en-US" smtClean="0"/>
              <a:t>Although subnetting provides a useful mechanism to improve the IP addressing issue</a:t>
            </a:r>
          </a:p>
          <a:p>
            <a:r>
              <a:rPr lang="en-US" altLang="en-US" smtClean="0"/>
              <a:t>Network admins were only able to use one subnet mask for an entire network</a:t>
            </a:r>
          </a:p>
          <a:p>
            <a:r>
              <a:rPr lang="en-US" altLang="en-US" smtClean="0"/>
              <a:t>They could have a Class B address with a 255.255.192.0 mask but further break that subnet down into smaller units with masks such as 255.255.224.0</a:t>
            </a:r>
          </a:p>
          <a:p>
            <a:r>
              <a:rPr lang="en-US" altLang="en-US" smtClean="0"/>
              <a:t>With VLSM subnets can be written as slash addresses</a:t>
            </a:r>
          </a:p>
          <a:p>
            <a:pPr lvl="1"/>
            <a:r>
              <a:rPr lang="en-US" altLang="en-US" smtClean="0"/>
              <a:t>Writing out how many bits are used for subnetting.</a:t>
            </a:r>
          </a:p>
          <a:p>
            <a:endParaRPr lang="en-US" altLang="en-US" smtClean="0"/>
          </a:p>
          <a:p>
            <a:endParaRPr lang="en-US" altLang="en-US" smtClean="0"/>
          </a:p>
        </p:txBody>
      </p:sp>
      <p:sp>
        <p:nvSpPr>
          <p:cNvPr id="50180"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F4EF044-443C-499F-804D-881F6D51A549}" type="slidenum">
              <a:rPr lang="en-GB" altLang="en-US" smtClean="0"/>
              <a:pPr/>
              <a:t>18</a:t>
            </a:fld>
            <a:endParaRPr lang="en-GB"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en-GB" altLang="en-US" dirty="0"/>
              <a:t>Cont’d…</a:t>
            </a:r>
            <a:endParaRPr lang="en-GB" altLang="en-US" dirty="0" smtClean="0"/>
          </a:p>
        </p:txBody>
      </p:sp>
      <p:sp>
        <p:nvSpPr>
          <p:cNvPr id="51203" name="Rectangle 3"/>
          <p:cNvSpPr>
            <a:spLocks noGrp="1" noChangeArrowheads="1"/>
          </p:cNvSpPr>
          <p:nvPr>
            <p:ph idx="1"/>
          </p:nvPr>
        </p:nvSpPr>
        <p:spPr/>
        <p:txBody>
          <a:bodyPr>
            <a:normAutofit fontScale="92500" lnSpcReduction="20000"/>
          </a:bodyPr>
          <a:lstStyle/>
          <a:p>
            <a:r>
              <a:rPr lang="en-US" altLang="en-US" smtClean="0"/>
              <a:t>Examples:</a:t>
            </a:r>
          </a:p>
          <a:p>
            <a:pPr lvl="1"/>
            <a:r>
              <a:rPr lang="en-US" altLang="en-US" smtClean="0"/>
              <a:t>255.255.0.0 can be expressed as /16 because there are 16 binary bits masked.</a:t>
            </a:r>
          </a:p>
          <a:p>
            <a:pPr lvl="1"/>
            <a:r>
              <a:rPr lang="en-US" altLang="en-US" smtClean="0"/>
              <a:t>11111111.11111111.00000000.00000000 = 16 on or masked bits.</a:t>
            </a:r>
          </a:p>
          <a:p>
            <a:pPr lvl="1"/>
            <a:endParaRPr lang="en-US" altLang="en-US" smtClean="0"/>
          </a:p>
          <a:p>
            <a:pPr lvl="1"/>
            <a:r>
              <a:rPr lang="en-US" altLang="en-US" smtClean="0"/>
              <a:t>255.255.192.0 can be expressed as /18 because there are 18 binary bits masked. </a:t>
            </a:r>
          </a:p>
          <a:p>
            <a:pPr lvl="1"/>
            <a:r>
              <a:rPr lang="en-US" altLang="en-US" smtClean="0"/>
              <a:t>11111111.11111111.11000000.00000000 = 18 on or masked bits.</a:t>
            </a:r>
          </a:p>
          <a:p>
            <a:pPr lvl="1"/>
            <a:endParaRPr lang="en-US" altLang="en-US" smtClean="0"/>
          </a:p>
          <a:p>
            <a:pPr lvl="1"/>
            <a:r>
              <a:rPr lang="en-US" altLang="en-US" smtClean="0"/>
              <a:t>255.255.240.0 can be expressed as /20 because there are 20 binary bits masked </a:t>
            </a:r>
          </a:p>
          <a:p>
            <a:pPr lvl="1"/>
            <a:r>
              <a:rPr lang="en-US" altLang="en-US" smtClean="0"/>
              <a:t>11111111.11111111.11110000.00000000 = 20 on or masked bits.</a:t>
            </a:r>
          </a:p>
          <a:p>
            <a:endParaRPr lang="en-US" altLang="en-US" smtClean="0"/>
          </a:p>
        </p:txBody>
      </p:sp>
      <p:sp>
        <p:nvSpPr>
          <p:cNvPr id="51204"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F1AB996-D19F-4745-8831-189F8F4A104B}" type="slidenum">
              <a:rPr lang="en-GB" altLang="en-US" smtClean="0"/>
              <a:pPr/>
              <a:t>19</a:t>
            </a:fld>
            <a:endParaRPr lang="en-GB"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ltLang="en-US" dirty="0" err="1" smtClean="0"/>
              <a:t>Subnetting</a:t>
            </a:r>
            <a:endParaRPr lang="en-GB" altLang="en-US" dirty="0" smtClean="0"/>
          </a:p>
        </p:txBody>
      </p:sp>
      <p:sp>
        <p:nvSpPr>
          <p:cNvPr id="33795" name="Rectangle 3"/>
          <p:cNvSpPr>
            <a:spLocks noGrp="1" noChangeArrowheads="1"/>
          </p:cNvSpPr>
          <p:nvPr>
            <p:ph idx="1"/>
          </p:nvPr>
        </p:nvSpPr>
        <p:spPr/>
        <p:txBody>
          <a:bodyPr>
            <a:normAutofit fontScale="85000" lnSpcReduction="20000"/>
          </a:bodyPr>
          <a:lstStyle/>
          <a:p>
            <a:r>
              <a:rPr lang="en-US" b="1" dirty="0" err="1"/>
              <a:t>Subnetting</a:t>
            </a:r>
            <a:r>
              <a:rPr lang="en-US" dirty="0"/>
              <a:t> is the strategy used to partition a single physical network into more than one smaller logical sub-networks (</a:t>
            </a:r>
            <a:r>
              <a:rPr lang="en-US" b="1" dirty="0"/>
              <a:t>subnets</a:t>
            </a:r>
            <a:r>
              <a:rPr lang="en-US" dirty="0"/>
              <a:t>). </a:t>
            </a:r>
            <a:endParaRPr lang="en-US" dirty="0" smtClean="0"/>
          </a:p>
          <a:p>
            <a:pPr lvl="1"/>
            <a:r>
              <a:rPr lang="en-US" dirty="0" smtClean="0"/>
              <a:t>An </a:t>
            </a:r>
            <a:r>
              <a:rPr lang="en-US" dirty="0"/>
              <a:t>IP address includes a network segment and a host segment</a:t>
            </a:r>
            <a:r>
              <a:rPr lang="en-US" dirty="0" smtClean="0"/>
              <a:t>.</a:t>
            </a:r>
          </a:p>
          <a:p>
            <a:r>
              <a:rPr lang="en-US" altLang="en-US" dirty="0"/>
              <a:t>Subnets are designed by accepting bits from the IP address's host part and using these bits to assign a number of smaller sub-networks inside the original network. </a:t>
            </a:r>
            <a:endParaRPr lang="en-US" altLang="en-US" dirty="0" smtClean="0"/>
          </a:p>
          <a:p>
            <a:r>
              <a:rPr lang="en-US" altLang="en-US" dirty="0" err="1" smtClean="0"/>
              <a:t>Subnetting</a:t>
            </a:r>
            <a:r>
              <a:rPr lang="en-US" altLang="en-US" dirty="0" smtClean="0"/>
              <a:t> </a:t>
            </a:r>
            <a:r>
              <a:rPr lang="en-US" altLang="en-US" dirty="0"/>
              <a:t>allows an organization to add sub-networks without the need to acquire a new network number via the Internet service provider (ISP). </a:t>
            </a:r>
            <a:endParaRPr lang="en-US" altLang="en-US" dirty="0" smtClean="0"/>
          </a:p>
          <a:p>
            <a:r>
              <a:rPr lang="en-US" altLang="en-US" dirty="0" err="1" smtClean="0"/>
              <a:t>Subnetting</a:t>
            </a:r>
            <a:r>
              <a:rPr lang="en-US" altLang="en-US" dirty="0" smtClean="0"/>
              <a:t> </a:t>
            </a:r>
            <a:r>
              <a:rPr lang="en-US" altLang="en-US" dirty="0"/>
              <a:t>helps to reduce the network traffic and conceals network complexity. </a:t>
            </a:r>
            <a:endParaRPr lang="en-US" altLang="en-US" dirty="0" smtClean="0"/>
          </a:p>
          <a:p>
            <a:r>
              <a:rPr lang="en-US" altLang="en-US" dirty="0" err="1" smtClean="0"/>
              <a:t>Subnetting</a:t>
            </a:r>
            <a:r>
              <a:rPr lang="en-US" altLang="en-US" dirty="0" smtClean="0"/>
              <a:t> </a:t>
            </a:r>
            <a:r>
              <a:rPr lang="en-US" altLang="en-US" dirty="0"/>
              <a:t>is essential when a single network number has to be allocated over numerous segments of a local area network (LAN</a:t>
            </a:r>
            <a:r>
              <a:rPr lang="en-US" altLang="en-US" dirty="0" smtClean="0"/>
              <a:t>).</a:t>
            </a:r>
            <a:endParaRPr lang="en-US" altLang="en-US" dirty="0"/>
          </a:p>
          <a:p>
            <a:r>
              <a:rPr lang="en-US" altLang="en-US" dirty="0"/>
              <a:t>Subnets were initially designed for solving the shortage of IP addresses over the Internet.</a:t>
            </a:r>
            <a:endParaRPr lang="en-US" altLang="en-US" dirty="0" smtClean="0"/>
          </a:p>
        </p:txBody>
      </p:sp>
      <p:sp>
        <p:nvSpPr>
          <p:cNvPr id="33796"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38232CD-0FA9-4C74-B608-3EA2E2AF233C}" type="slidenum">
              <a:rPr lang="en-GB" altLang="en-US" smtClean="0"/>
              <a:pPr/>
              <a:t>2</a:t>
            </a:fld>
            <a:endParaRPr lang="en-GB"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r>
              <a:rPr lang="en-GB" altLang="en-US" dirty="0"/>
              <a:t>Cont’d…</a:t>
            </a:r>
            <a:endParaRPr lang="en-GB" altLang="en-US" dirty="0" smtClean="0"/>
          </a:p>
        </p:txBody>
      </p:sp>
      <p:sp>
        <p:nvSpPr>
          <p:cNvPr id="52227" name="Rectangle 3"/>
          <p:cNvSpPr>
            <a:spLocks noGrp="1" noChangeArrowheads="1"/>
          </p:cNvSpPr>
          <p:nvPr>
            <p:ph idx="1"/>
          </p:nvPr>
        </p:nvSpPr>
        <p:spPr/>
        <p:txBody>
          <a:bodyPr/>
          <a:lstStyle/>
          <a:p>
            <a:endParaRPr lang="en-US" altLang="en-US" dirty="0" smtClean="0"/>
          </a:p>
          <a:p>
            <a:endParaRPr lang="en-US" altLang="en-US" dirty="0" smtClean="0"/>
          </a:p>
          <a:p>
            <a:endParaRPr lang="en-US" altLang="en-US" dirty="0" smtClean="0"/>
          </a:p>
          <a:p>
            <a:r>
              <a:rPr lang="en-US" altLang="en-US" dirty="0" smtClean="0"/>
              <a:t>Represents 129.10.147.1 with the subnet mask 255.255.248.0 as a slash address. </a:t>
            </a:r>
          </a:p>
          <a:p>
            <a:endParaRPr lang="en-US" altLang="en-US" dirty="0" smtClean="0"/>
          </a:p>
          <a:p>
            <a:endParaRPr lang="en-US" altLang="en-US" dirty="0" smtClean="0"/>
          </a:p>
        </p:txBody>
      </p:sp>
      <p:sp>
        <p:nvSpPr>
          <p:cNvPr id="52228"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C14FA7E-7C33-454A-8CD9-8889400C7FFE}" type="slidenum">
              <a:rPr lang="en-GB" altLang="en-US" smtClean="0"/>
              <a:pPr/>
              <a:t>20</a:t>
            </a:fld>
            <a:endParaRPr lang="en-GB" altLang="en-US"/>
          </a:p>
        </p:txBody>
      </p:sp>
      <p:graphicFrame>
        <p:nvGraphicFramePr>
          <p:cNvPr id="5" name="Table 4"/>
          <p:cNvGraphicFramePr>
            <a:graphicFrameLocks noGrp="1"/>
          </p:cNvGraphicFramePr>
          <p:nvPr>
            <p:extLst>
              <p:ext uri="{D42A27DB-BD31-4B8C-83A1-F6EECF244321}">
                <p14:modId xmlns:p14="http://schemas.microsoft.com/office/powerpoint/2010/main" val="3245742304"/>
              </p:ext>
            </p:extLst>
          </p:nvPr>
        </p:nvGraphicFramePr>
        <p:xfrm>
          <a:off x="552353" y="2423487"/>
          <a:ext cx="8229600" cy="1006475"/>
        </p:xfrm>
        <a:graphic>
          <a:graphicData uri="http://schemas.openxmlformats.org/drawingml/2006/table">
            <a:tbl>
              <a:tblPr/>
              <a:tblGrid>
                <a:gridCol w="8229600">
                  <a:extLst>
                    <a:ext uri="{9D8B030D-6E8A-4147-A177-3AD203B41FA5}">
                      <a16:colId xmlns:a16="http://schemas.microsoft.com/office/drawing/2014/main" val="20000"/>
                    </a:ext>
                  </a:extLst>
                </a:gridCol>
              </a:tblGrid>
              <a:tr h="1006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6600"/>
                          </a:solidFill>
                          <a:effectLst/>
                          <a:latin typeface="Arial" pitchFamily="34" charset="0"/>
                          <a:ea typeface="ＭＳ Ｐゴシック" pitchFamily="34" charset="-128"/>
                        </a:rPr>
                        <a:t>Cisco IOS 12.0 and later will recognize VLSM automatically. Prior to this you will need to use the </a:t>
                      </a:r>
                      <a:r>
                        <a:rPr kumimoji="0" lang="en-US" altLang="en-US" sz="2000" b="0" i="1" u="none" strike="noStrike" cap="none" normalizeH="0" baseline="0" dirty="0" smtClean="0">
                          <a:ln>
                            <a:noFill/>
                          </a:ln>
                          <a:solidFill>
                            <a:srgbClr val="FF6600"/>
                          </a:solidFill>
                          <a:effectLst/>
                          <a:latin typeface="Arial" pitchFamily="34" charset="0"/>
                          <a:ea typeface="ＭＳ Ｐゴシック" pitchFamily="34" charset="-128"/>
                        </a:rPr>
                        <a:t>‘</a:t>
                      </a:r>
                      <a:r>
                        <a:rPr kumimoji="0" lang="en-US" sz="2000" b="0" i="1" u="none" strike="noStrike" cap="none" normalizeH="0" baseline="0" dirty="0" err="1" smtClean="0">
                          <a:ln>
                            <a:noFill/>
                          </a:ln>
                          <a:solidFill>
                            <a:srgbClr val="FF6600"/>
                          </a:solidFill>
                          <a:effectLst/>
                          <a:latin typeface="Arial" pitchFamily="34" charset="0"/>
                          <a:ea typeface="ＭＳ Ｐゴシック" pitchFamily="34" charset="-128"/>
                        </a:rPr>
                        <a:t>ip</a:t>
                      </a:r>
                      <a:r>
                        <a:rPr kumimoji="0" lang="en-US" sz="2000" b="0" i="1" u="none" strike="noStrike" cap="none" normalizeH="0" baseline="0" dirty="0" smtClean="0">
                          <a:ln>
                            <a:noFill/>
                          </a:ln>
                          <a:solidFill>
                            <a:srgbClr val="FF6600"/>
                          </a:solidFill>
                          <a:effectLst/>
                          <a:latin typeface="Arial" pitchFamily="34" charset="0"/>
                          <a:ea typeface="ＭＳ Ｐゴシック" pitchFamily="34" charset="-128"/>
                        </a:rPr>
                        <a:t> subnet-zero command</a:t>
                      </a:r>
                      <a:r>
                        <a:rPr kumimoji="0" lang="en-US" altLang="en-US" sz="2000" b="0" i="0" u="none" strike="noStrike" cap="none" normalizeH="0" baseline="0" dirty="0" smtClean="0">
                          <a:ln>
                            <a:noFill/>
                          </a:ln>
                          <a:solidFill>
                            <a:srgbClr val="FF6600"/>
                          </a:solidFill>
                          <a:effectLst/>
                          <a:latin typeface="Arial" pitchFamily="34" charset="0"/>
                          <a:ea typeface="ＭＳ Ｐゴシック" pitchFamily="34" charset="-128"/>
                        </a:rPr>
                        <a:t>’</a:t>
                      </a:r>
                      <a:r>
                        <a:rPr kumimoji="0" lang="en-US" sz="2000" b="0" i="0" u="none" strike="noStrike" cap="none" normalizeH="0" baseline="0" dirty="0" smtClean="0">
                          <a:ln>
                            <a:noFill/>
                          </a:ln>
                          <a:solidFill>
                            <a:srgbClr val="FF6600"/>
                          </a:solidFill>
                          <a:effectLst/>
                          <a:latin typeface="Arial" pitchFamily="34" charset="0"/>
                          <a:ea typeface="ＭＳ Ｐゴシック" pitchFamily="34" charset="-128"/>
                        </a:rPr>
                        <a:t> if you want to use VLSM.</a:t>
                      </a: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r>
              <a:rPr lang="en-GB" altLang="en-US" dirty="0" smtClean="0"/>
              <a:t>Classless Inter Domain Routing (CIDR)</a:t>
            </a:r>
          </a:p>
        </p:txBody>
      </p:sp>
      <p:sp>
        <p:nvSpPr>
          <p:cNvPr id="53251" name="Rectangle 3"/>
          <p:cNvSpPr>
            <a:spLocks noGrp="1" noChangeArrowheads="1"/>
          </p:cNvSpPr>
          <p:nvPr>
            <p:ph idx="1"/>
          </p:nvPr>
        </p:nvSpPr>
        <p:spPr/>
        <p:txBody>
          <a:bodyPr/>
          <a:lstStyle/>
          <a:p>
            <a:r>
              <a:rPr lang="en-US" altLang="en-US" smtClean="0"/>
              <a:t>CIDR removed the need for classes of IP address.</a:t>
            </a:r>
          </a:p>
          <a:p>
            <a:r>
              <a:rPr lang="en-US" altLang="en-US" smtClean="0"/>
              <a:t>Yet another solution to the problem of depletion of IP addresses</a:t>
            </a:r>
          </a:p>
          <a:p>
            <a:r>
              <a:rPr lang="en-US" altLang="en-US" smtClean="0"/>
              <a:t>allows for something known as route aggregation </a:t>
            </a:r>
          </a:p>
          <a:p>
            <a:pPr lvl="1"/>
            <a:r>
              <a:rPr lang="en-US" altLang="en-US" smtClean="0"/>
              <a:t>single route in a routing table can represent several network addresses saving space and routing table size</a:t>
            </a:r>
          </a:p>
          <a:p>
            <a:r>
              <a:rPr lang="en-US" altLang="en-US" smtClean="0"/>
              <a:t>CIDR also allows for supernetting</a:t>
            </a:r>
          </a:p>
          <a:p>
            <a:r>
              <a:rPr lang="en-US" altLang="en-US" smtClean="0"/>
              <a:t>Supernetting enables you to advertise a summary of your network addresses providing you have a contiguous block</a:t>
            </a:r>
          </a:p>
        </p:txBody>
      </p:sp>
      <p:sp>
        <p:nvSpPr>
          <p:cNvPr id="53252"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E41BE82-D28E-4156-ADD8-ABE10311A24A}" type="slidenum">
              <a:rPr lang="en-GB" altLang="en-US" smtClean="0"/>
              <a:pPr/>
              <a:t>21</a:t>
            </a:fld>
            <a:endParaRPr lang="en-GB"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r>
              <a:rPr lang="en-GB" altLang="en-US" dirty="0"/>
              <a:t>Cont’d…</a:t>
            </a:r>
            <a:endParaRPr lang="en-GB" altLang="en-US" dirty="0" smtClean="0"/>
          </a:p>
        </p:txBody>
      </p:sp>
      <p:sp>
        <p:nvSpPr>
          <p:cNvPr id="54275" name="Rectangle 3"/>
          <p:cNvSpPr>
            <a:spLocks noGrp="1" noChangeArrowheads="1"/>
          </p:cNvSpPr>
          <p:nvPr>
            <p:ph idx="1"/>
          </p:nvPr>
        </p:nvSpPr>
        <p:spPr/>
        <p:txBody>
          <a:bodyPr/>
          <a:lstStyle/>
          <a:p>
            <a:r>
              <a:rPr lang="en-US" altLang="en-US" smtClean="0"/>
              <a:t>For example, if you owned the networks 172.16.20.0/24 up to 172.16.23.0/24</a:t>
            </a:r>
          </a:p>
          <a:p>
            <a:r>
              <a:rPr lang="en-US" altLang="en-US" smtClean="0"/>
              <a:t>Then you could advertise a single network out to the internet of 172.16.20.0/22.</a:t>
            </a:r>
          </a:p>
          <a:p>
            <a:pPr lvl="1"/>
            <a:r>
              <a:rPr lang="en-US" altLang="en-US" smtClean="0"/>
              <a:t>The advantage is a saving on bandwidth and greater efficiency</a:t>
            </a:r>
          </a:p>
          <a:p>
            <a:pPr lvl="1"/>
            <a:r>
              <a:rPr lang="en-US" altLang="en-US" smtClean="0"/>
              <a:t>This is also knows as route summarization.</a:t>
            </a:r>
          </a:p>
          <a:p>
            <a:r>
              <a:rPr lang="en-US" altLang="en-US" smtClean="0"/>
              <a:t>Route summarization only works if you work out the addresses in binary first.</a:t>
            </a:r>
          </a:p>
          <a:p>
            <a:endParaRPr lang="en-US" altLang="en-US" smtClean="0"/>
          </a:p>
        </p:txBody>
      </p:sp>
      <p:sp>
        <p:nvSpPr>
          <p:cNvPr id="54276"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74F451E-A8DD-4832-A2CC-A4087B30A2C0}" type="slidenum">
              <a:rPr lang="en-GB" altLang="en-US" smtClean="0"/>
              <a:pPr/>
              <a:t>22</a:t>
            </a:fld>
            <a:endParaRPr lang="en-GB" altLang="en-US"/>
          </a:p>
        </p:txBody>
      </p:sp>
      <p:graphicFrame>
        <p:nvGraphicFramePr>
          <p:cNvPr id="5" name="Table 4"/>
          <p:cNvGraphicFramePr>
            <a:graphicFrameLocks noGrp="1"/>
          </p:cNvGraphicFramePr>
          <p:nvPr>
            <p:extLst>
              <p:ext uri="{D42A27DB-BD31-4B8C-83A1-F6EECF244321}">
                <p14:modId xmlns:p14="http://schemas.microsoft.com/office/powerpoint/2010/main" val="4162410088"/>
              </p:ext>
            </p:extLst>
          </p:nvPr>
        </p:nvGraphicFramePr>
        <p:xfrm>
          <a:off x="2743200" y="4968242"/>
          <a:ext cx="6037263" cy="1889758"/>
        </p:xfrm>
        <a:graphic>
          <a:graphicData uri="http://schemas.openxmlformats.org/drawingml/2006/table">
            <a:tbl>
              <a:tblPr/>
              <a:tblGrid>
                <a:gridCol w="6037263">
                  <a:extLst>
                    <a:ext uri="{9D8B030D-6E8A-4147-A177-3AD203B41FA5}">
                      <a16:colId xmlns:a16="http://schemas.microsoft.com/office/drawing/2014/main" val="20000"/>
                    </a:ext>
                  </a:extLst>
                </a:gridCol>
              </a:tblGrid>
              <a:tr h="33841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Arial" charset="0"/>
                          <a:ea typeface="ＭＳ Ｐゴシック" charset="0"/>
                          <a:cs typeface="ＭＳ Ｐゴシック" charset="0"/>
                        </a:rPr>
                        <a:t>11111111.11111111.11111111.00000000      = 24 bit mask</a:t>
                      </a:r>
                      <a:endParaRPr kumimoji="0" lang="en-US" sz="1600" b="0" i="0" u="none" strike="noStrike" cap="none" normalizeH="0" baseline="0">
                        <a:ln>
                          <a:noFill/>
                        </a:ln>
                        <a:solidFill>
                          <a:srgbClr val="000000"/>
                        </a:solidFill>
                        <a:effectLst/>
                        <a:latin typeface="Arial" charset="0"/>
                        <a:ea typeface="ＭＳ Ｐゴシック" charset="0"/>
                        <a:cs typeface="ＭＳ Ｐゴシック"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3841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ＭＳ Ｐゴシック" charset="0"/>
                          <a:cs typeface="ＭＳ Ｐゴシック" charset="0"/>
                        </a:rPr>
                        <a:t>10101100.00010000.00010100.00000000 = 172.16.20.0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3841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10101100.00010000.00010101.00000000 = 172.16.21.0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3841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10101100.00010000.00010110.00000000 = 172.16.22.0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3609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ＭＳ Ｐゴシック" charset="0"/>
                          <a:cs typeface="ＭＳ Ｐゴシック" charset="0"/>
                        </a:rPr>
                        <a:t>10101100.00010000.00010111.00000000 = </a:t>
                      </a:r>
                      <a:r>
                        <a:rPr kumimoji="0" lang="en-US" sz="1600" b="0" i="0" u="none" strike="noStrike" cap="none" normalizeH="0" baseline="0" dirty="0" smtClean="0">
                          <a:ln>
                            <a:noFill/>
                          </a:ln>
                          <a:solidFill>
                            <a:srgbClr val="000000"/>
                          </a:solidFill>
                          <a:effectLst/>
                          <a:latin typeface="Arial" charset="0"/>
                          <a:ea typeface="ＭＳ Ｐゴシック" charset="0"/>
                          <a:cs typeface="ＭＳ Ｐゴシック" charset="0"/>
                        </a:rPr>
                        <a:t>172.16.23.0</a:t>
                      </a:r>
                      <a:endParaRPr kumimoji="0" lang="en-US" sz="16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en-GB" altLang="en-US" dirty="0"/>
              <a:t>Cont’d…</a:t>
            </a:r>
            <a:endParaRPr lang="en-GB" altLang="en-US" dirty="0" smtClean="0"/>
          </a:p>
        </p:txBody>
      </p:sp>
      <p:sp>
        <p:nvSpPr>
          <p:cNvPr id="55299" name="Rectangle 3"/>
          <p:cNvSpPr>
            <a:spLocks noGrp="1" noChangeArrowheads="1"/>
          </p:cNvSpPr>
          <p:nvPr>
            <p:ph idx="1"/>
          </p:nvPr>
        </p:nvSpPr>
        <p:spPr/>
        <p:txBody>
          <a:bodyPr>
            <a:normAutofit/>
          </a:bodyPr>
          <a:lstStyle/>
          <a:p>
            <a:r>
              <a:rPr lang="en-US" altLang="en-US" smtClean="0"/>
              <a:t>All of the bold parts of the address are common and can be aggregated with one subnet mask to advertise them all.</a:t>
            </a:r>
          </a:p>
          <a:p>
            <a:r>
              <a:rPr lang="en-US" altLang="en-US" smtClean="0"/>
              <a:t>There are 22 common bits so we can use the mask 255.255.252.0 or /22 to advertise the entire block of addresses. </a:t>
            </a:r>
          </a:p>
          <a:p>
            <a:r>
              <a:rPr lang="en-US" altLang="en-US" smtClean="0"/>
              <a:t>Supernetting reduces the amount of routes advertised</a:t>
            </a:r>
          </a:p>
          <a:p>
            <a:r>
              <a:rPr lang="en-US" altLang="en-US" smtClean="0"/>
              <a:t>CIDR allows the use of the slash system for representing subnet masks </a:t>
            </a:r>
          </a:p>
          <a:p>
            <a:pPr lvl="1"/>
            <a:r>
              <a:rPr lang="en-US" altLang="en-US" smtClean="0"/>
              <a:t>/26 instead of 255.255.255.192</a:t>
            </a:r>
          </a:p>
          <a:p>
            <a:pPr lvl="1"/>
            <a:endParaRPr lang="en-US" altLang="en-US" smtClean="0"/>
          </a:p>
        </p:txBody>
      </p:sp>
      <p:sp>
        <p:nvSpPr>
          <p:cNvPr id="55300"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CF98C5B-30C9-428E-8E7D-3350F8B250CC}" type="slidenum">
              <a:rPr lang="en-GB" altLang="en-US" smtClean="0"/>
              <a:pPr/>
              <a:t>23</a:t>
            </a:fld>
            <a:endParaRPr lang="en-GB"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ltLang="en-US" dirty="0"/>
              <a:t>Cont’d…</a:t>
            </a:r>
            <a:endParaRPr lang="en-GB" altLang="en-US" dirty="0" smtClean="0"/>
          </a:p>
        </p:txBody>
      </p:sp>
      <p:sp>
        <p:nvSpPr>
          <p:cNvPr id="4" name="Content Placeholder 3"/>
          <p:cNvSpPr>
            <a:spLocks noGrp="1"/>
          </p:cNvSpPr>
          <p:nvPr>
            <p:ph idx="1"/>
          </p:nvPr>
        </p:nvSpPr>
        <p:spPr/>
        <p:txBody>
          <a:bodyPr/>
          <a:lstStyle/>
          <a:p>
            <a:endParaRPr lang="en-US"/>
          </a:p>
        </p:txBody>
      </p:sp>
      <p:sp>
        <p:nvSpPr>
          <p:cNvPr id="56324"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FF0046D-4F8B-4342-8768-49102EA06851}" type="slidenum">
              <a:rPr lang="en-GB" altLang="en-US" smtClean="0"/>
              <a:pPr/>
              <a:t>24</a:t>
            </a:fld>
            <a:endParaRPr lang="en-GB" altLang="en-US"/>
          </a:p>
        </p:txBody>
      </p:sp>
      <p:pic>
        <p:nvPicPr>
          <p:cNvPr id="56325" name="Picture 4" descr="Screen shot 2010-05-07 at 20.45.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ltLang="en-US" smtClean="0"/>
              <a:t>Class C Subnetting Chart</a:t>
            </a:r>
          </a:p>
        </p:txBody>
      </p:sp>
      <p:sp>
        <p:nvSpPr>
          <p:cNvPr id="4" name="Content Placeholder 3"/>
          <p:cNvSpPr>
            <a:spLocks noGrp="1"/>
          </p:cNvSpPr>
          <p:nvPr>
            <p:ph idx="1"/>
          </p:nvPr>
        </p:nvSpPr>
        <p:spPr/>
        <p:txBody>
          <a:bodyPr/>
          <a:lstStyle/>
          <a:p>
            <a:endParaRPr lang="en-US"/>
          </a:p>
        </p:txBody>
      </p:sp>
      <p:sp>
        <p:nvSpPr>
          <p:cNvPr id="57348"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6EB24BA-5870-41F7-888E-9085D4D4A637}" type="slidenum">
              <a:rPr lang="en-GB" altLang="en-US" smtClean="0"/>
              <a:pPr/>
              <a:t>25</a:t>
            </a:fld>
            <a:endParaRPr lang="en-GB" altLang="en-US"/>
          </a:p>
        </p:txBody>
      </p:sp>
      <p:pic>
        <p:nvPicPr>
          <p:cNvPr id="57349" name="Picture 4" descr="Screen shot 2010-05-07 at 20.47.4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6311900"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ltLang="en-US" dirty="0" smtClean="0"/>
              <a:t>How many subnets and how many hosts?</a:t>
            </a:r>
          </a:p>
        </p:txBody>
      </p:sp>
      <p:sp>
        <p:nvSpPr>
          <p:cNvPr id="58371" name="Rectangle 3"/>
          <p:cNvSpPr>
            <a:spLocks noGrp="1" noChangeArrowheads="1"/>
          </p:cNvSpPr>
          <p:nvPr>
            <p:ph idx="1"/>
          </p:nvPr>
        </p:nvSpPr>
        <p:spPr/>
        <p:txBody>
          <a:bodyPr/>
          <a:lstStyle/>
          <a:p>
            <a:endParaRPr lang="en-US" altLang="en-US" smtClean="0"/>
          </a:p>
          <a:p>
            <a:endParaRPr lang="en-US" altLang="en-US" smtClean="0"/>
          </a:p>
          <a:p>
            <a:r>
              <a:rPr lang="en-US" altLang="en-US" smtClean="0"/>
              <a:t>Given a network ID and subnet mask, how many subnets can we form and how many hosts are there per subnet?</a:t>
            </a:r>
          </a:p>
          <a:p>
            <a:r>
              <a:rPr lang="en-US" altLang="en-US" smtClean="0"/>
              <a:t>It all boils down to the powers of two.</a:t>
            </a:r>
          </a:p>
          <a:p>
            <a:endParaRPr lang="en-US" altLang="en-US" smtClean="0"/>
          </a:p>
          <a:p>
            <a:endParaRPr lang="en-US" altLang="en-US" smtClean="0"/>
          </a:p>
        </p:txBody>
      </p:sp>
      <p:sp>
        <p:nvSpPr>
          <p:cNvPr id="58372"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E876044-159C-4BBF-953C-31AD6326BEB0}" type="slidenum">
              <a:rPr lang="en-GB" altLang="en-US" smtClean="0"/>
              <a:pPr/>
              <a:t>26</a:t>
            </a:fld>
            <a:endParaRPr lang="en-GB" altLang="en-US"/>
          </a:p>
        </p:txBody>
      </p:sp>
      <p:graphicFrame>
        <p:nvGraphicFramePr>
          <p:cNvPr id="5" name="Table 4"/>
          <p:cNvGraphicFramePr>
            <a:graphicFrameLocks noGrp="1"/>
          </p:cNvGraphicFramePr>
          <p:nvPr>
            <p:extLst>
              <p:ext uri="{D42A27DB-BD31-4B8C-83A1-F6EECF244321}">
                <p14:modId xmlns:p14="http://schemas.microsoft.com/office/powerpoint/2010/main" val="3951749759"/>
              </p:ext>
            </p:extLst>
          </p:nvPr>
        </p:nvGraphicFramePr>
        <p:xfrm>
          <a:off x="552353" y="2308017"/>
          <a:ext cx="8229600" cy="914400"/>
        </p:xfrm>
        <a:graphic>
          <a:graphicData uri="http://schemas.openxmlformats.org/drawingml/2006/table">
            <a:tbl>
              <a:tblPr/>
              <a:tblGrid>
                <a:gridCol w="8229600">
                  <a:extLst>
                    <a:ext uri="{9D8B030D-6E8A-4147-A177-3AD203B41FA5}">
                      <a16:colId xmlns:a16="http://schemas.microsoft.com/office/drawing/2014/main" val="20000"/>
                    </a:ext>
                  </a:extLst>
                </a:gridCol>
              </a:tblGrid>
              <a:tr h="3810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6600"/>
                          </a:solidFill>
                          <a:effectLst/>
                          <a:latin typeface="Arial" charset="0"/>
                          <a:ea typeface="ＭＳ Ｐゴシック" charset="0"/>
                          <a:cs typeface="ＭＳ Ｐゴシック" charset="0"/>
                        </a:rPr>
                        <a:t>When planning a network addressing scheme always ask the client what their expected growth for the next few years is and account for that. Never design a network addressing scheme for what they have now.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96593403"/>
              </p:ext>
            </p:extLst>
          </p:nvPr>
        </p:nvGraphicFramePr>
        <p:xfrm>
          <a:off x="1295400" y="4616167"/>
          <a:ext cx="4613275" cy="1584816"/>
        </p:xfrm>
        <a:graphic>
          <a:graphicData uri="http://schemas.openxmlformats.org/drawingml/2006/table">
            <a:tbl>
              <a:tblPr/>
              <a:tblGrid>
                <a:gridCol w="4613275">
                  <a:extLst>
                    <a:ext uri="{9D8B030D-6E8A-4147-A177-3AD203B41FA5}">
                      <a16:colId xmlns:a16="http://schemas.microsoft.com/office/drawing/2014/main" val="20000"/>
                    </a:ext>
                  </a:extLst>
                </a:gridCol>
              </a:tblGrid>
              <a:tr h="39608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cs typeface="ＭＳ Ｐゴシック" charset="0"/>
                        </a:rPr>
                        <a:t>255.255.224.0</a:t>
                      </a: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9608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cs typeface="ＭＳ Ｐゴシック" charset="0"/>
                        </a:rPr>
                        <a:t>11111111.11111111.11100000.00000000</a:t>
                      </a: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9608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cs typeface="ＭＳ Ｐゴシック" charset="0"/>
                        </a:rPr>
                        <a:t>[16 bits ]                 [3 bits][13 bits]</a:t>
                      </a: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9608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cs typeface="ＭＳ Ｐゴシック" charset="0"/>
                        </a:rPr>
                        <a:t>[Network]               [Subnet] [Host]</a:t>
                      </a: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GB" altLang="en-US" dirty="0"/>
              <a:t>Cont’d…</a:t>
            </a:r>
            <a:endParaRPr lang="en-GB" altLang="en-US" dirty="0" smtClean="0"/>
          </a:p>
        </p:txBody>
      </p:sp>
      <p:sp>
        <p:nvSpPr>
          <p:cNvPr id="59395" name="Rectangle 3"/>
          <p:cNvSpPr>
            <a:spLocks noGrp="1" noChangeArrowheads="1"/>
          </p:cNvSpPr>
          <p:nvPr>
            <p:ph idx="1"/>
          </p:nvPr>
        </p:nvSpPr>
        <p:spPr/>
        <p:txBody>
          <a:bodyPr>
            <a:normAutofit fontScale="85000" lnSpcReduction="20000"/>
          </a:bodyPr>
          <a:lstStyle/>
          <a:p>
            <a:r>
              <a:rPr lang="en-US" altLang="en-US" dirty="0" smtClean="0"/>
              <a:t>What can we deduce from this?</a:t>
            </a:r>
          </a:p>
          <a:p>
            <a:pPr lvl="1"/>
            <a:r>
              <a:rPr lang="en-US" altLang="en-US" dirty="0" smtClean="0"/>
              <a:t>This is a class B address</a:t>
            </a:r>
          </a:p>
          <a:p>
            <a:pPr lvl="1"/>
            <a:r>
              <a:rPr lang="en-US" altLang="en-US" dirty="0" smtClean="0"/>
              <a:t>Three subnet bits have been borrowed</a:t>
            </a:r>
          </a:p>
          <a:p>
            <a:pPr lvl="1"/>
            <a:r>
              <a:rPr lang="en-US" altLang="en-US" dirty="0" smtClean="0"/>
              <a:t>The total number of subnets is 2^3 = 8, 2 of which are not normally used</a:t>
            </a:r>
          </a:p>
          <a:p>
            <a:pPr lvl="1"/>
            <a:r>
              <a:rPr lang="en-US" altLang="en-US" dirty="0" smtClean="0"/>
              <a:t>The first subnet – known as the subnet zero</a:t>
            </a:r>
          </a:p>
          <a:p>
            <a:pPr lvl="1"/>
            <a:r>
              <a:rPr lang="en-US" altLang="en-US" dirty="0" smtClean="0"/>
              <a:t>The last subnet – broadcast subnet</a:t>
            </a:r>
          </a:p>
          <a:p>
            <a:pPr lvl="1"/>
            <a:r>
              <a:rPr lang="en-US" altLang="en-US" dirty="0" smtClean="0"/>
              <a:t>The number of usable subnets are then 2^subnet bits (-2)</a:t>
            </a:r>
          </a:p>
          <a:p>
            <a:pPr lvl="1"/>
            <a:r>
              <a:rPr lang="en-US" altLang="en-US" dirty="0" smtClean="0"/>
              <a:t>How many hosts? </a:t>
            </a:r>
          </a:p>
          <a:p>
            <a:pPr lvl="1"/>
            <a:r>
              <a:rPr lang="en-US" altLang="en-US" dirty="0" smtClean="0"/>
              <a:t>13 bits left for the host addresses.</a:t>
            </a:r>
          </a:p>
          <a:p>
            <a:pPr lvl="1"/>
            <a:r>
              <a:rPr lang="en-US" altLang="en-US" dirty="0" smtClean="0"/>
              <a:t>2^13-2 = 8190.</a:t>
            </a:r>
          </a:p>
          <a:p>
            <a:r>
              <a:rPr lang="en-US" altLang="en-US" dirty="0" smtClean="0"/>
              <a:t>So for this subnet mask we can see we have eight subnets and each subnet has 8190 hosts available for use. </a:t>
            </a:r>
          </a:p>
        </p:txBody>
      </p:sp>
      <p:sp>
        <p:nvSpPr>
          <p:cNvPr id="59396"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7288EBF-E853-47C3-A0F2-7260B15B8796}" type="slidenum">
              <a:rPr lang="en-GB" altLang="en-US" smtClean="0"/>
              <a:pPr/>
              <a:t>27</a:t>
            </a:fld>
            <a:endParaRPr lang="en-GB"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altLang="en-US" dirty="0" smtClean="0"/>
              <a:t>Another Example </a:t>
            </a:r>
          </a:p>
        </p:txBody>
      </p:sp>
      <p:sp>
        <p:nvSpPr>
          <p:cNvPr id="60419" name="Rectangle 3"/>
          <p:cNvSpPr>
            <a:spLocks noGrp="1" noChangeArrowheads="1"/>
          </p:cNvSpPr>
          <p:nvPr>
            <p:ph idx="1"/>
          </p:nvPr>
        </p:nvSpPr>
        <p:spPr>
          <a:xfrm>
            <a:off x="864382" y="3195988"/>
            <a:ext cx="7605542" cy="1293359"/>
          </a:xfrm>
        </p:spPr>
        <p:txBody>
          <a:bodyPr/>
          <a:lstStyle/>
          <a:p>
            <a:r>
              <a:rPr lang="en-US" altLang="en-US" dirty="0" smtClean="0"/>
              <a:t>A class B address and are taking three bits from the host bits</a:t>
            </a:r>
          </a:p>
          <a:p>
            <a:pPr lvl="1"/>
            <a:r>
              <a:rPr lang="en-US" altLang="en-US" dirty="0" smtClean="0"/>
              <a:t>three binary bits is 11100000 which is 128+64+32 or 224</a:t>
            </a:r>
          </a:p>
          <a:p>
            <a:pPr lvl="1"/>
            <a:endParaRPr lang="en-US" altLang="en-US" dirty="0" smtClean="0"/>
          </a:p>
        </p:txBody>
      </p:sp>
      <p:sp>
        <p:nvSpPr>
          <p:cNvPr id="60420"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7CEEA3A-48DC-40C8-9735-3562AFD073AB}" type="slidenum">
              <a:rPr lang="en-GB" altLang="en-US" smtClean="0"/>
              <a:pPr/>
              <a:t>28</a:t>
            </a:fld>
            <a:endParaRPr lang="en-GB" altLang="en-US"/>
          </a:p>
        </p:txBody>
      </p:sp>
      <p:graphicFrame>
        <p:nvGraphicFramePr>
          <p:cNvPr id="5" name="Table 4"/>
          <p:cNvGraphicFramePr>
            <a:graphicFrameLocks noGrp="1"/>
          </p:cNvGraphicFramePr>
          <p:nvPr>
            <p:extLst>
              <p:ext uri="{D42A27DB-BD31-4B8C-83A1-F6EECF244321}">
                <p14:modId xmlns:p14="http://schemas.microsoft.com/office/powerpoint/2010/main" val="2899103165"/>
              </p:ext>
            </p:extLst>
          </p:nvPr>
        </p:nvGraphicFramePr>
        <p:xfrm>
          <a:off x="1143000" y="2226458"/>
          <a:ext cx="3910415" cy="969530"/>
        </p:xfrm>
        <a:graphic>
          <a:graphicData uri="http://schemas.openxmlformats.org/drawingml/2006/table">
            <a:tbl>
              <a:tblPr/>
              <a:tblGrid>
                <a:gridCol w="3910415">
                  <a:extLst>
                    <a:ext uri="{9D8B030D-6E8A-4147-A177-3AD203B41FA5}">
                      <a16:colId xmlns:a16="http://schemas.microsoft.com/office/drawing/2014/main" val="20000"/>
                    </a:ext>
                  </a:extLst>
                </a:gridCol>
              </a:tblGrid>
              <a:tr h="39039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ＭＳ Ｐゴシック" charset="0"/>
                          <a:cs typeface="ＭＳ Ｐゴシック" charset="0"/>
                        </a:rPr>
                        <a:t>131.107.32.0 (Network Address) </a:t>
                      </a: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9333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ＭＳ Ｐゴシック" charset="0"/>
                          <a:cs typeface="ＭＳ Ｐゴシック" charset="0"/>
                        </a:rPr>
                        <a:t>255.255.224.0 (Subnet Mask)</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pic>
        <p:nvPicPr>
          <p:cNvPr id="60429" name="Picture 5" descr="Screen shot 2010-05-07 at 21.33.3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6753" y="4038600"/>
            <a:ext cx="6400800" cy="237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altLang="en-US" dirty="0"/>
              <a:t>Cont’d…</a:t>
            </a:r>
            <a:endParaRPr lang="en-GB" altLang="en-US" dirty="0" smtClean="0"/>
          </a:p>
        </p:txBody>
      </p:sp>
      <p:sp>
        <p:nvSpPr>
          <p:cNvPr id="61443" name="Rectangle 3"/>
          <p:cNvSpPr>
            <a:spLocks noGrp="1" noChangeArrowheads="1"/>
          </p:cNvSpPr>
          <p:nvPr>
            <p:ph idx="1"/>
          </p:nvPr>
        </p:nvSpPr>
        <p:spPr/>
        <p:txBody>
          <a:bodyPr>
            <a:normAutofit/>
          </a:bodyPr>
          <a:lstStyle/>
          <a:p>
            <a:r>
              <a:rPr lang="en-US" altLang="en-US" smtClean="0"/>
              <a:t>Hosts are 131.107.32.1 to 131.107.63.254 (8190 in total)</a:t>
            </a:r>
          </a:p>
          <a:p>
            <a:r>
              <a:rPr lang="en-US" altLang="en-US" smtClean="0"/>
              <a:t>*131.107.32.0 = subnet and 131.107.63.255 = broadcast address</a:t>
            </a:r>
          </a:p>
          <a:p>
            <a:r>
              <a:rPr lang="en-US" altLang="en-US" smtClean="0"/>
              <a:t>The IP address changed from 32.1 then 33.255 all the way up to 63.254, it is easy to look at it and mistake them for different subnets.</a:t>
            </a:r>
          </a:p>
          <a:p>
            <a:r>
              <a:rPr lang="en-US" altLang="en-US" smtClean="0"/>
              <a:t>Using subnets means that all the hosts on the same subnet (for example the 131.107.32.0 subnet) will have to be attached to one router interface.</a:t>
            </a:r>
          </a:p>
          <a:p>
            <a:r>
              <a:rPr lang="en-US" altLang="en-US" smtClean="0"/>
              <a:t>You cannot decide to put half of your addresses on one side of the router and half on the other</a:t>
            </a:r>
          </a:p>
        </p:txBody>
      </p:sp>
      <p:sp>
        <p:nvSpPr>
          <p:cNvPr id="61444"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F238AC8-9D8B-4111-83B8-DA30BB195B68}" type="slidenum">
              <a:rPr lang="en-GB" altLang="en-US" smtClean="0"/>
              <a:pPr/>
              <a:t>29</a:t>
            </a:fld>
            <a:endParaRPr lang="en-GB"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GB" altLang="en-US" dirty="0" smtClean="0"/>
              <a:t>The Problem with IPv4 Addresses</a:t>
            </a:r>
          </a:p>
        </p:txBody>
      </p:sp>
      <p:sp>
        <p:nvSpPr>
          <p:cNvPr id="34819" name="Rectangle 3"/>
          <p:cNvSpPr>
            <a:spLocks noGrp="1" noChangeArrowheads="1"/>
          </p:cNvSpPr>
          <p:nvPr>
            <p:ph idx="1"/>
          </p:nvPr>
        </p:nvSpPr>
        <p:spPr/>
        <p:txBody>
          <a:bodyPr>
            <a:normAutofit fontScale="92500"/>
          </a:bodyPr>
          <a:lstStyle/>
          <a:p>
            <a:r>
              <a:rPr lang="en-US" altLang="en-US" dirty="0" smtClean="0"/>
              <a:t>Problem</a:t>
            </a:r>
          </a:p>
          <a:p>
            <a:pPr lvl="1"/>
            <a:r>
              <a:rPr lang="en-US" altLang="en-US" dirty="0" smtClean="0"/>
              <a:t>The initial way of using IP addresses was that we were fixed with having certain parts of the address for the network and certain parts for the hosts.</a:t>
            </a:r>
          </a:p>
          <a:p>
            <a:pPr lvl="2"/>
            <a:r>
              <a:rPr lang="en-US" altLang="en-US" dirty="0" smtClean="0"/>
              <a:t>Class A addresses were fixed with 8 bits for the network and 24 for the hosts.</a:t>
            </a:r>
          </a:p>
          <a:p>
            <a:pPr lvl="2"/>
            <a:r>
              <a:rPr lang="en-US" altLang="en-US" dirty="0" smtClean="0"/>
              <a:t>Class B addresses were fixed with 16 bits for the network and 16 for the hosts.</a:t>
            </a:r>
          </a:p>
          <a:p>
            <a:pPr lvl="2"/>
            <a:r>
              <a:rPr lang="en-US" altLang="en-US" dirty="0" smtClean="0"/>
              <a:t>Class C addresses were fixed with 24 bits for the network and 8 for the hosts.</a:t>
            </a:r>
          </a:p>
          <a:p>
            <a:pPr lvl="1"/>
            <a:r>
              <a:rPr lang="en-US" altLang="en-US" dirty="0" smtClean="0"/>
              <a:t>There had to be some way for host addresses to not be wasted.</a:t>
            </a:r>
          </a:p>
          <a:p>
            <a:r>
              <a:rPr lang="en-US" altLang="en-US" dirty="0" smtClean="0"/>
              <a:t>The answer came with the introduction of </a:t>
            </a:r>
            <a:r>
              <a:rPr lang="en-US" altLang="en-US" dirty="0" err="1" smtClean="0"/>
              <a:t>Subnetting</a:t>
            </a:r>
            <a:r>
              <a:rPr lang="en-US" altLang="en-US" dirty="0" smtClean="0"/>
              <a:t>.</a:t>
            </a:r>
          </a:p>
          <a:p>
            <a:pPr lvl="1"/>
            <a:r>
              <a:rPr lang="en-US" altLang="en-US" dirty="0" err="1" smtClean="0"/>
              <a:t>Subnetting</a:t>
            </a:r>
            <a:r>
              <a:rPr lang="en-US" altLang="en-US" dirty="0" smtClean="0"/>
              <a:t> allowed bits that were normally used for the host part to be used for the subnet part of the address.</a:t>
            </a:r>
          </a:p>
        </p:txBody>
      </p:sp>
      <p:sp>
        <p:nvSpPr>
          <p:cNvPr id="34820"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76B837E-4119-4708-A897-C1C05292F676}" type="slidenum">
              <a:rPr lang="en-GB" altLang="en-US" smtClean="0"/>
              <a:pPr/>
              <a:t>3</a:t>
            </a:fld>
            <a:endParaRPr lang="en-GB"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altLang="en-US" dirty="0"/>
              <a:t>Cont’d…</a:t>
            </a:r>
            <a:endParaRPr lang="en-GB" altLang="en-US" dirty="0" smtClean="0"/>
          </a:p>
        </p:txBody>
      </p:sp>
      <p:sp>
        <p:nvSpPr>
          <p:cNvPr id="62467" name="Rectangle 3"/>
          <p:cNvSpPr>
            <a:spLocks noGrp="1" noChangeArrowheads="1"/>
          </p:cNvSpPr>
          <p:nvPr>
            <p:ph idx="1"/>
          </p:nvPr>
        </p:nvSpPr>
        <p:spPr>
          <a:xfrm>
            <a:off x="864382" y="3124200"/>
            <a:ext cx="7605542" cy="3200400"/>
          </a:xfrm>
        </p:spPr>
        <p:txBody>
          <a:bodyPr>
            <a:normAutofit fontScale="92500" lnSpcReduction="20000"/>
          </a:bodyPr>
          <a:lstStyle/>
          <a:p>
            <a:r>
              <a:rPr lang="en-US" altLang="en-US" b="1" dirty="0" smtClean="0"/>
              <a:t>Shortcut Method</a:t>
            </a:r>
          </a:p>
          <a:p>
            <a:r>
              <a:rPr lang="en-US" altLang="en-US" dirty="0" smtClean="0"/>
              <a:t>Follow five simple steps.</a:t>
            </a:r>
          </a:p>
          <a:p>
            <a:pPr lvl="1"/>
            <a:r>
              <a:rPr lang="en-US" altLang="en-US" dirty="0" smtClean="0"/>
              <a:t>Step 1. How many subnets?</a:t>
            </a:r>
          </a:p>
          <a:p>
            <a:pPr lvl="2"/>
            <a:r>
              <a:rPr lang="en-US" altLang="en-US" dirty="0" smtClean="0"/>
              <a:t>2 to the power of masked bits or 2^x</a:t>
            </a:r>
          </a:p>
          <a:p>
            <a:pPr lvl="1"/>
            <a:r>
              <a:rPr lang="en-US" altLang="en-US" dirty="0" smtClean="0"/>
              <a:t>Step 2. How many hosts per subnet</a:t>
            </a:r>
          </a:p>
          <a:p>
            <a:pPr lvl="2"/>
            <a:r>
              <a:rPr lang="en-US" altLang="en-US" dirty="0" smtClean="0"/>
              <a:t>2 to the power of unmasked bits minus 2 (shown as -2)</a:t>
            </a:r>
          </a:p>
          <a:p>
            <a:pPr lvl="1"/>
            <a:r>
              <a:rPr lang="en-US" altLang="en-US" dirty="0" smtClean="0"/>
              <a:t>Step 3. What are the valid subnets?</a:t>
            </a:r>
          </a:p>
          <a:p>
            <a:pPr lvl="2"/>
            <a:r>
              <a:rPr lang="en-US" altLang="en-US" dirty="0" smtClean="0"/>
              <a:t>256 – the rightmost non-zero subnet to give us the subnet increment</a:t>
            </a:r>
          </a:p>
          <a:p>
            <a:pPr lvl="1"/>
            <a:r>
              <a:rPr lang="en-US" altLang="en-US" dirty="0" smtClean="0"/>
              <a:t>Step 4. What are number of hosts per subnet?</a:t>
            </a:r>
          </a:p>
          <a:p>
            <a:pPr lvl="1"/>
            <a:r>
              <a:rPr lang="en-US" altLang="en-US" dirty="0" smtClean="0"/>
              <a:t>Step 5. What is the broadcast address of the subnet?</a:t>
            </a:r>
          </a:p>
        </p:txBody>
      </p:sp>
      <p:sp>
        <p:nvSpPr>
          <p:cNvPr id="62468"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969AB9-73F3-45A5-B135-A0280BBBD444}" type="slidenum">
              <a:rPr lang="en-GB" altLang="en-US" smtClean="0"/>
              <a:pPr/>
              <a:t>30</a:t>
            </a:fld>
            <a:endParaRPr lang="en-GB" altLang="en-US"/>
          </a:p>
        </p:txBody>
      </p:sp>
      <p:graphicFrame>
        <p:nvGraphicFramePr>
          <p:cNvPr id="5" name="Table 4"/>
          <p:cNvGraphicFramePr>
            <a:graphicFrameLocks noGrp="1"/>
          </p:cNvGraphicFramePr>
          <p:nvPr>
            <p:extLst>
              <p:ext uri="{D42A27DB-BD31-4B8C-83A1-F6EECF244321}">
                <p14:modId xmlns:p14="http://schemas.microsoft.com/office/powerpoint/2010/main" val="3673788300"/>
              </p:ext>
            </p:extLst>
          </p:nvPr>
        </p:nvGraphicFramePr>
        <p:xfrm>
          <a:off x="457200" y="2286000"/>
          <a:ext cx="8153400" cy="701675"/>
        </p:xfrm>
        <a:graphic>
          <a:graphicData uri="http://schemas.openxmlformats.org/drawingml/2006/table">
            <a:tbl>
              <a:tblPr/>
              <a:tblGrid>
                <a:gridCol w="8153400">
                  <a:extLst>
                    <a:ext uri="{9D8B030D-6E8A-4147-A177-3AD203B41FA5}">
                      <a16:colId xmlns:a16="http://schemas.microsoft.com/office/drawing/2014/main" val="20000"/>
                    </a:ext>
                  </a:extLst>
                </a:gridCol>
              </a:tblGrid>
              <a:tr h="7016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6600"/>
                          </a:solidFill>
                          <a:effectLst/>
                          <a:latin typeface="Arial" pitchFamily="34" charset="0"/>
                          <a:ea typeface="ＭＳ Ｐゴシック" pitchFamily="34" charset="-128"/>
                        </a:rPr>
                        <a:t>ADVICE: If it doesn</a:t>
                      </a:r>
                      <a:r>
                        <a:rPr kumimoji="0" lang="en-US" altLang="en-US" sz="2000" b="0" i="0" u="none" strike="noStrike" cap="none" normalizeH="0" baseline="0" dirty="0" smtClean="0">
                          <a:ln>
                            <a:noFill/>
                          </a:ln>
                          <a:solidFill>
                            <a:srgbClr val="FF6600"/>
                          </a:solidFill>
                          <a:effectLst/>
                          <a:latin typeface="Arial" pitchFamily="34" charset="0"/>
                          <a:ea typeface="ＭＳ Ｐゴシック" pitchFamily="34" charset="-128"/>
                        </a:rPr>
                        <a:t>’</a:t>
                      </a:r>
                      <a:r>
                        <a:rPr kumimoji="0" lang="en-US" sz="2000" b="0" i="0" u="none" strike="noStrike" cap="none" normalizeH="0" baseline="0" dirty="0" smtClean="0">
                          <a:ln>
                            <a:noFill/>
                          </a:ln>
                          <a:solidFill>
                            <a:srgbClr val="FF6600"/>
                          </a:solidFill>
                          <a:effectLst/>
                          <a:latin typeface="Arial" pitchFamily="34" charset="0"/>
                          <a:ea typeface="ＭＳ Ｐゴシック" pitchFamily="34" charset="-128"/>
                        </a:rPr>
                        <a:t>t sink in the first or even the tenth time, just keep following the examples and re-reading.</a:t>
                      </a:r>
                    </a:p>
                  </a:txBody>
                  <a:tcPr marT="45761" marB="457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ltLang="en-US" dirty="0"/>
              <a:t>3</a:t>
            </a:r>
            <a:r>
              <a:rPr lang="en-GB" altLang="en-US" baseline="30000" dirty="0" smtClean="0"/>
              <a:t>rd</a:t>
            </a:r>
            <a:r>
              <a:rPr lang="en-GB" altLang="en-US" dirty="0" smtClean="0"/>
              <a:t> </a:t>
            </a:r>
            <a:r>
              <a:rPr lang="en-GB" altLang="en-US" dirty="0" err="1" smtClean="0"/>
              <a:t>Subnetting</a:t>
            </a:r>
            <a:r>
              <a:rPr lang="en-GB" altLang="en-US" dirty="0" smtClean="0"/>
              <a:t> Example</a:t>
            </a:r>
          </a:p>
        </p:txBody>
      </p:sp>
      <p:sp>
        <p:nvSpPr>
          <p:cNvPr id="63491" name="Rectangle 3"/>
          <p:cNvSpPr>
            <a:spLocks noGrp="1" noChangeArrowheads="1"/>
          </p:cNvSpPr>
          <p:nvPr>
            <p:ph idx="1"/>
          </p:nvPr>
        </p:nvSpPr>
        <p:spPr/>
        <p:txBody>
          <a:bodyPr>
            <a:normAutofit fontScale="92500" lnSpcReduction="20000"/>
          </a:bodyPr>
          <a:lstStyle/>
          <a:p>
            <a:r>
              <a:rPr lang="en-US" altLang="en-US" smtClean="0"/>
              <a:t>Which subnet is 131.107.32.1 255.255.224.0 in?</a:t>
            </a:r>
          </a:p>
          <a:p>
            <a:pPr lvl="1"/>
            <a:r>
              <a:rPr lang="en-US" altLang="en-US" smtClean="0"/>
              <a:t>255.255.224.0 is 11111111.11111111.11100000.00000000 in binary.</a:t>
            </a:r>
          </a:p>
          <a:p>
            <a:pPr lvl="1"/>
            <a:r>
              <a:rPr lang="en-US" altLang="en-US" smtClean="0"/>
              <a:t>slash mask of /19</a:t>
            </a:r>
          </a:p>
          <a:p>
            <a:r>
              <a:rPr lang="en-US" altLang="en-US" smtClean="0"/>
              <a:t>1. How many subnets?</a:t>
            </a:r>
          </a:p>
          <a:p>
            <a:pPr lvl="1"/>
            <a:r>
              <a:rPr lang="en-US" altLang="en-US" smtClean="0"/>
              <a:t>We have stolen three bits, 2^3= 8 subnets</a:t>
            </a:r>
          </a:p>
          <a:p>
            <a:r>
              <a:rPr lang="en-US" altLang="en-US" smtClean="0"/>
              <a:t>2. How many hosts per subnet?</a:t>
            </a:r>
          </a:p>
          <a:p>
            <a:pPr lvl="1"/>
            <a:r>
              <a:rPr lang="en-US" altLang="en-US" smtClean="0"/>
              <a:t>We have 13 bits left for hosts so:</a:t>
            </a:r>
          </a:p>
          <a:p>
            <a:pPr lvl="1"/>
            <a:r>
              <a:rPr lang="en-US" altLang="en-US" smtClean="0"/>
              <a:t>2^13-2= 8190</a:t>
            </a:r>
          </a:p>
          <a:p>
            <a:r>
              <a:rPr lang="en-US" altLang="en-US" smtClean="0"/>
              <a:t>3. What are the valid subnets?</a:t>
            </a:r>
          </a:p>
          <a:p>
            <a:pPr lvl="1"/>
            <a:r>
              <a:rPr lang="en-US" altLang="en-US" smtClean="0"/>
              <a:t>Take the right most non-zero subnet (224) away from 256.</a:t>
            </a:r>
          </a:p>
          <a:p>
            <a:pPr lvl="1"/>
            <a:r>
              <a:rPr lang="en-US" altLang="en-US" smtClean="0"/>
              <a:t>256-224= 32</a:t>
            </a:r>
          </a:p>
        </p:txBody>
      </p:sp>
      <p:sp>
        <p:nvSpPr>
          <p:cNvPr id="63492"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97407B-F3F4-4936-B091-3DB93B4CEDD4}" type="slidenum">
              <a:rPr lang="en-GB" altLang="en-US" smtClean="0"/>
              <a:pPr/>
              <a:t>31</a:t>
            </a:fld>
            <a:endParaRPr lang="en-GB"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ltLang="en-US" dirty="0"/>
              <a:t>Cont’d…</a:t>
            </a:r>
            <a:endParaRPr lang="en-GB" altLang="en-US" dirty="0" smtClean="0"/>
          </a:p>
        </p:txBody>
      </p:sp>
      <p:sp>
        <p:nvSpPr>
          <p:cNvPr id="64515" name="Rectangle 3"/>
          <p:cNvSpPr>
            <a:spLocks noGrp="1" noChangeArrowheads="1"/>
          </p:cNvSpPr>
          <p:nvPr>
            <p:ph idx="1"/>
          </p:nvPr>
        </p:nvSpPr>
        <p:spPr>
          <a:xfrm>
            <a:off x="864382" y="2489200"/>
            <a:ext cx="7605542" cy="4216400"/>
          </a:xfrm>
        </p:spPr>
        <p:txBody>
          <a:bodyPr>
            <a:normAutofit fontScale="92500" lnSpcReduction="10000"/>
          </a:bodyPr>
          <a:lstStyle/>
          <a:p>
            <a:pPr lvl="1"/>
            <a:r>
              <a:rPr lang="en-US" altLang="en-US" dirty="0" smtClean="0"/>
              <a:t>We have eight valid subnets</a:t>
            </a:r>
          </a:p>
          <a:p>
            <a:pPr lvl="1"/>
            <a:r>
              <a:rPr lang="en-US" altLang="en-US" dirty="0" smtClean="0"/>
              <a:t>Each subnet will be an increment of 32</a:t>
            </a:r>
          </a:p>
          <a:p>
            <a:pPr lvl="1"/>
            <a:r>
              <a:rPr lang="en-US" altLang="en-US" dirty="0" smtClean="0"/>
              <a:t>Start at 0 if subnet zero is permitted 0, 32, 64, 96, 128,160,192, 224</a:t>
            </a:r>
          </a:p>
          <a:p>
            <a:r>
              <a:rPr lang="en-US" altLang="en-US" dirty="0" smtClean="0"/>
              <a:t>4. What are the valid hosts per subnet?</a:t>
            </a:r>
          </a:p>
          <a:p>
            <a:pPr lvl="1"/>
            <a:r>
              <a:rPr lang="en-US" altLang="en-US" dirty="0" smtClean="0"/>
              <a:t>1st Subnet 131.107.0.0 &lt;- This is the zero subnet</a:t>
            </a:r>
          </a:p>
          <a:p>
            <a:pPr lvl="1"/>
            <a:r>
              <a:rPr lang="en-US" altLang="en-US" dirty="0" smtClean="0"/>
              <a:t>2nd Subnet 131.107.32.0* &lt;- 131.107.32.1 is in this subnet</a:t>
            </a:r>
          </a:p>
          <a:p>
            <a:pPr lvl="1"/>
            <a:r>
              <a:rPr lang="en-US" altLang="en-US" dirty="0" smtClean="0"/>
              <a:t>3rd Subnet 131.107.64.0 </a:t>
            </a:r>
          </a:p>
          <a:p>
            <a:pPr lvl="1"/>
            <a:r>
              <a:rPr lang="en-US" altLang="en-US" dirty="0" smtClean="0"/>
              <a:t>4th Subnet 131.107.96.0</a:t>
            </a:r>
          </a:p>
          <a:p>
            <a:pPr lvl="1"/>
            <a:r>
              <a:rPr lang="en-US" altLang="en-US" dirty="0" smtClean="0"/>
              <a:t>5th Subnet 131.107.128.0 </a:t>
            </a:r>
          </a:p>
          <a:p>
            <a:pPr lvl="1"/>
            <a:r>
              <a:rPr lang="en-US" altLang="en-US" dirty="0" smtClean="0"/>
              <a:t>6th Subnet 131.107.160.0 </a:t>
            </a:r>
          </a:p>
          <a:p>
            <a:pPr lvl="1"/>
            <a:r>
              <a:rPr lang="en-US" altLang="en-US" dirty="0" smtClean="0"/>
              <a:t>7th Subnet 131.107.192.0 </a:t>
            </a:r>
          </a:p>
          <a:p>
            <a:pPr lvl="1"/>
            <a:r>
              <a:rPr lang="en-US" altLang="en-US" dirty="0" smtClean="0"/>
              <a:t>8th Subnet 131.107.224.0 </a:t>
            </a:r>
          </a:p>
        </p:txBody>
      </p:sp>
      <p:sp>
        <p:nvSpPr>
          <p:cNvPr id="64516"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D416534-D144-4C78-8FFB-3970B0DD3B5E}" type="slidenum">
              <a:rPr lang="en-GB" altLang="en-US" smtClean="0"/>
              <a:pPr/>
              <a:t>32</a:t>
            </a:fld>
            <a:endParaRPr lang="en-GB"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ltLang="en-US" dirty="0"/>
              <a:t>Cont’d…</a:t>
            </a:r>
            <a:endParaRPr lang="en-GB" altLang="en-US" dirty="0" smtClean="0"/>
          </a:p>
        </p:txBody>
      </p:sp>
      <p:sp>
        <p:nvSpPr>
          <p:cNvPr id="65539" name="Rectangle 3"/>
          <p:cNvSpPr>
            <a:spLocks noGrp="1" noChangeArrowheads="1"/>
          </p:cNvSpPr>
          <p:nvPr>
            <p:ph idx="1"/>
          </p:nvPr>
        </p:nvSpPr>
        <p:spPr/>
        <p:txBody>
          <a:bodyPr/>
          <a:lstStyle/>
          <a:p>
            <a:r>
              <a:rPr lang="en-US" altLang="en-US" smtClean="0"/>
              <a:t>To get the broadcast address of each subnet, take one away from the network address of the next subnet</a:t>
            </a:r>
          </a:p>
          <a:p>
            <a:pPr lvl="1"/>
            <a:r>
              <a:rPr lang="en-US" altLang="en-US" smtClean="0"/>
              <a:t>Subnet 131.107.64.0 (take one away to get the broadcast for the .32 subnet)</a:t>
            </a:r>
          </a:p>
          <a:p>
            <a:pPr lvl="1"/>
            <a:r>
              <a:rPr lang="en-US" altLang="en-US" smtClean="0"/>
              <a:t>1st host 131.107.64.1</a:t>
            </a:r>
          </a:p>
          <a:p>
            <a:pPr lvl="1"/>
            <a:r>
              <a:rPr lang="en-US" altLang="en-US" smtClean="0"/>
              <a:t>Last host 131.107.95.254</a:t>
            </a:r>
          </a:p>
          <a:p>
            <a:pPr lvl="1"/>
            <a:r>
              <a:rPr lang="en-US" altLang="en-US" smtClean="0"/>
              <a:t>Broadcast 131.107.95.255 </a:t>
            </a:r>
          </a:p>
        </p:txBody>
      </p:sp>
      <p:sp>
        <p:nvSpPr>
          <p:cNvPr id="65540"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5432601-E7C7-42F1-8DC6-EF4B324C0B1C}" type="slidenum">
              <a:rPr lang="en-GB" altLang="en-US" smtClean="0"/>
              <a:pPr/>
              <a:t>33</a:t>
            </a:fld>
            <a:endParaRPr lang="en-GB"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ltLang="en-US" smtClean="0"/>
              <a:t>Writing out the subnets</a:t>
            </a:r>
          </a:p>
        </p:txBody>
      </p:sp>
      <p:sp>
        <p:nvSpPr>
          <p:cNvPr id="66563" name="Rectangle 3"/>
          <p:cNvSpPr>
            <a:spLocks noGrp="1" noChangeArrowheads="1"/>
          </p:cNvSpPr>
          <p:nvPr>
            <p:ph idx="1"/>
          </p:nvPr>
        </p:nvSpPr>
        <p:spPr/>
        <p:txBody>
          <a:bodyPr/>
          <a:lstStyle/>
          <a:p>
            <a:r>
              <a:rPr lang="en-US" altLang="en-US" smtClean="0"/>
              <a:t>Subnet 1: 131.107.0.1 to 131.107.31.254</a:t>
            </a:r>
          </a:p>
          <a:p>
            <a:r>
              <a:rPr lang="en-US" altLang="en-US" smtClean="0"/>
              <a:t>Subnet 2: 131.107.32.1 to 131.107.63.254* (you can see host 32.1 is in this subnet) </a:t>
            </a:r>
          </a:p>
          <a:p>
            <a:r>
              <a:rPr lang="en-US" altLang="en-US" smtClean="0"/>
              <a:t>Subnet 3: 131.107.64.1 to 131.107.95.254 </a:t>
            </a:r>
          </a:p>
          <a:p>
            <a:r>
              <a:rPr lang="en-US" altLang="en-US" smtClean="0"/>
              <a:t>Subnet 4: 131.107.96.1 to 131.107.127.254 </a:t>
            </a:r>
          </a:p>
          <a:p>
            <a:r>
              <a:rPr lang="en-US" altLang="en-US" smtClean="0"/>
              <a:t>Subnet 5: 131.107.128.1 to 131.107.159.254 </a:t>
            </a:r>
          </a:p>
          <a:p>
            <a:r>
              <a:rPr lang="en-US" altLang="en-US" smtClean="0"/>
              <a:t>Subnet 6: 131.107.160.1 to 131.107.191.254 </a:t>
            </a:r>
          </a:p>
          <a:p>
            <a:r>
              <a:rPr lang="en-US" altLang="en-US" smtClean="0"/>
              <a:t>Subnet 7: 131.107.192.1 to 131.107.223.254 </a:t>
            </a:r>
          </a:p>
          <a:p>
            <a:r>
              <a:rPr lang="en-US" altLang="en-US" smtClean="0"/>
              <a:t>Subnet 8: 131.107.224.1 131.107.255.254</a:t>
            </a:r>
          </a:p>
        </p:txBody>
      </p:sp>
      <p:sp>
        <p:nvSpPr>
          <p:cNvPr id="66564"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A0CB912-3829-4BD8-8639-E7E94C97D9D7}" type="slidenum">
              <a:rPr lang="en-GB" altLang="en-US" smtClean="0"/>
              <a:pPr/>
              <a:t>34</a:t>
            </a:fld>
            <a:endParaRPr lang="en-GB"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altLang="en-US" smtClean="0"/>
              <a:t>Work this out</a:t>
            </a:r>
          </a:p>
        </p:txBody>
      </p:sp>
      <p:sp>
        <p:nvSpPr>
          <p:cNvPr id="67587" name="Rectangle 3"/>
          <p:cNvSpPr>
            <a:spLocks noGrp="1" noChangeArrowheads="1"/>
          </p:cNvSpPr>
          <p:nvPr>
            <p:ph idx="1"/>
          </p:nvPr>
        </p:nvSpPr>
        <p:spPr/>
        <p:txBody>
          <a:bodyPr/>
          <a:lstStyle/>
          <a:p>
            <a:r>
              <a:rPr lang="en-US" altLang="en-US" smtClean="0"/>
              <a:t>Which subnet is host 10.20.1.23 255.240.0.0 in?</a:t>
            </a:r>
          </a:p>
        </p:txBody>
      </p:sp>
      <p:sp>
        <p:nvSpPr>
          <p:cNvPr id="67588"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D930F1-30D9-4CF6-87E6-E96C233C6A63}" type="slidenum">
              <a:rPr lang="en-GB" altLang="en-US" smtClean="0"/>
              <a:pPr/>
              <a:t>35</a:t>
            </a:fld>
            <a:endParaRPr lang="en-GB"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altLang="en-US" smtClean="0"/>
              <a:t>Work this out</a:t>
            </a:r>
          </a:p>
        </p:txBody>
      </p:sp>
      <p:sp>
        <p:nvSpPr>
          <p:cNvPr id="68611" name="Rectangle 3"/>
          <p:cNvSpPr>
            <a:spLocks noGrp="1" noChangeArrowheads="1"/>
          </p:cNvSpPr>
          <p:nvPr>
            <p:ph idx="1"/>
          </p:nvPr>
        </p:nvSpPr>
        <p:spPr/>
        <p:txBody>
          <a:bodyPr>
            <a:normAutofit fontScale="92500" lnSpcReduction="20000"/>
          </a:bodyPr>
          <a:lstStyle/>
          <a:p>
            <a:r>
              <a:rPr lang="en-US" altLang="en-US" smtClean="0"/>
              <a:t>Which subnet is host 10.20.1.23 255.240.0.0 in?</a:t>
            </a:r>
          </a:p>
          <a:p>
            <a:pPr lvl="1"/>
            <a:r>
              <a:rPr lang="en-US" altLang="en-US" smtClean="0"/>
              <a:t>We have taken four bits (240 in binary is 11110000 or 128+64+32+16)</a:t>
            </a:r>
          </a:p>
          <a:p>
            <a:pPr lvl="1"/>
            <a:r>
              <a:rPr lang="en-US" altLang="en-US" smtClean="0"/>
              <a:t>This is a class A address</a:t>
            </a:r>
          </a:p>
          <a:p>
            <a:r>
              <a:rPr lang="en-US" altLang="en-US" smtClean="0"/>
              <a:t>How many subnets?</a:t>
            </a:r>
          </a:p>
          <a:p>
            <a:pPr lvl="1"/>
            <a:r>
              <a:rPr lang="en-US" altLang="en-US" smtClean="0"/>
              <a:t>2^4= 16</a:t>
            </a:r>
          </a:p>
          <a:p>
            <a:r>
              <a:rPr lang="en-US" altLang="en-US" smtClean="0"/>
              <a:t>How many hosts per subnet?</a:t>
            </a:r>
          </a:p>
          <a:p>
            <a:pPr lvl="1"/>
            <a:r>
              <a:rPr lang="en-US" altLang="en-US" smtClean="0"/>
              <a:t>We have 20 bits left for hosts so: </a:t>
            </a:r>
          </a:p>
          <a:p>
            <a:pPr lvl="1"/>
            <a:r>
              <a:rPr lang="en-US" altLang="en-US" smtClean="0"/>
              <a:t>2^20-2= 1048574 hosts per subnet</a:t>
            </a:r>
          </a:p>
          <a:p>
            <a:r>
              <a:rPr lang="en-US" altLang="en-US" smtClean="0"/>
              <a:t>What are the valid subnets?</a:t>
            </a:r>
          </a:p>
          <a:p>
            <a:pPr lvl="1"/>
            <a:r>
              <a:rPr lang="en-US" altLang="en-US" smtClean="0"/>
              <a:t>256-240 = 16 (the increment). Our subnets go up in increments of 16.</a:t>
            </a:r>
          </a:p>
          <a:p>
            <a:pPr lvl="1"/>
            <a:r>
              <a:rPr lang="en-US" altLang="en-US" smtClean="0"/>
              <a:t>0, 16, 32, 48, 64, 80, 96 ….</a:t>
            </a:r>
          </a:p>
        </p:txBody>
      </p:sp>
      <p:sp>
        <p:nvSpPr>
          <p:cNvPr id="68612"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0F1A06F-E199-455C-A864-C48835958AA3}" type="slidenum">
              <a:rPr lang="en-GB" altLang="en-US" smtClean="0"/>
              <a:pPr/>
              <a:t>36</a:t>
            </a:fld>
            <a:endParaRPr lang="en-GB"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GB" altLang="en-US" dirty="0"/>
              <a:t>Cont’d…</a:t>
            </a:r>
            <a:endParaRPr lang="en-GB" altLang="en-US" dirty="0" smtClean="0"/>
          </a:p>
        </p:txBody>
      </p:sp>
      <p:sp>
        <p:nvSpPr>
          <p:cNvPr id="69635" name="Rectangle 3"/>
          <p:cNvSpPr>
            <a:spLocks noGrp="1" noChangeArrowheads="1"/>
          </p:cNvSpPr>
          <p:nvPr>
            <p:ph idx="1"/>
          </p:nvPr>
        </p:nvSpPr>
        <p:spPr/>
        <p:txBody>
          <a:bodyPr>
            <a:normAutofit fontScale="92500" lnSpcReduction="20000"/>
          </a:bodyPr>
          <a:lstStyle/>
          <a:p>
            <a:r>
              <a:rPr lang="en-US" altLang="en-US" smtClean="0"/>
              <a:t>What are the valid hosts per subnets?</a:t>
            </a:r>
          </a:p>
          <a:p>
            <a:pPr lvl="1"/>
            <a:r>
              <a:rPr lang="en-US" altLang="en-US" smtClean="0"/>
              <a:t>10.0.0.0 Hosts 10.0.0.1 to 10.15.255.254</a:t>
            </a:r>
          </a:p>
          <a:p>
            <a:pPr lvl="1"/>
            <a:r>
              <a:rPr lang="en-US" altLang="en-US" smtClean="0"/>
              <a:t>10.16.0.0 Hosts 10.16.0.1 to 10.31.255.254* &lt;-10.20.1.23 is in this subnet </a:t>
            </a:r>
          </a:p>
          <a:p>
            <a:pPr lvl="1"/>
            <a:r>
              <a:rPr lang="en-US" altLang="en-US" smtClean="0"/>
              <a:t>10.32.0.0 Hosts 10.32.0.1 to 10.47.255.254 </a:t>
            </a:r>
          </a:p>
          <a:p>
            <a:pPr lvl="1"/>
            <a:r>
              <a:rPr lang="en-US" altLang="en-US" smtClean="0"/>
              <a:t>10.48.0.0 Hosts 10.48.0.1 to 10.63.255.254 </a:t>
            </a:r>
          </a:p>
          <a:p>
            <a:pPr lvl="1"/>
            <a:r>
              <a:rPr lang="en-US" altLang="en-US" smtClean="0"/>
              <a:t>10.64.0.0 and so on</a:t>
            </a:r>
          </a:p>
          <a:p>
            <a:pPr lvl="1"/>
            <a:r>
              <a:rPr lang="en-US" altLang="en-US" smtClean="0"/>
              <a:t>10.224.0.0 Hosts 10.224.0.1 to 10.239.255.254 </a:t>
            </a:r>
          </a:p>
          <a:p>
            <a:r>
              <a:rPr lang="en-US" altLang="en-US" smtClean="0"/>
              <a:t>What are the broadcast addresses?</a:t>
            </a:r>
          </a:p>
          <a:p>
            <a:pPr lvl="1"/>
            <a:r>
              <a:rPr lang="en-US" altLang="en-US" smtClean="0"/>
              <a:t>This is the last address before each subnet.</a:t>
            </a:r>
          </a:p>
          <a:p>
            <a:pPr lvl="1"/>
            <a:r>
              <a:rPr lang="en-US" altLang="en-US" smtClean="0"/>
              <a:t>10.15.255.254 is the last host on the first subnet</a:t>
            </a:r>
          </a:p>
          <a:p>
            <a:pPr lvl="1"/>
            <a:r>
              <a:rPr lang="en-US" altLang="en-US" smtClean="0"/>
              <a:t>10.15.255.255 is the broadcast address</a:t>
            </a:r>
          </a:p>
        </p:txBody>
      </p:sp>
      <p:sp>
        <p:nvSpPr>
          <p:cNvPr id="69636"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132CBC7-511A-4015-9217-D6FAD54D0A51}" type="slidenum">
              <a:rPr lang="en-GB" altLang="en-US" smtClean="0"/>
              <a:pPr/>
              <a:t>37</a:t>
            </a:fld>
            <a:endParaRPr lang="en-GB"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GB" altLang="en-US" smtClean="0"/>
              <a:t>Questions Types</a:t>
            </a:r>
          </a:p>
        </p:txBody>
      </p:sp>
      <p:sp>
        <p:nvSpPr>
          <p:cNvPr id="70659" name="Rectangle 3"/>
          <p:cNvSpPr>
            <a:spLocks noGrp="1" noChangeArrowheads="1"/>
          </p:cNvSpPr>
          <p:nvPr>
            <p:ph idx="1"/>
          </p:nvPr>
        </p:nvSpPr>
        <p:spPr/>
        <p:txBody>
          <a:bodyPr/>
          <a:lstStyle/>
          <a:p>
            <a:r>
              <a:rPr lang="en-US" altLang="en-US" smtClean="0"/>
              <a:t>You have been given a certain network number and subnet mask and you need to determine which subnet the IP address is in.</a:t>
            </a:r>
          </a:p>
          <a:p>
            <a:r>
              <a:rPr lang="en-US" altLang="en-US" smtClean="0"/>
              <a:t>To design a subnet mask to give a customer a certain number of hosts and a certain number of subnets.</a:t>
            </a:r>
          </a:p>
        </p:txBody>
      </p:sp>
      <p:sp>
        <p:nvSpPr>
          <p:cNvPr id="70660"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D64C0F3-1E02-4517-B391-5979294F6B05}" type="slidenum">
              <a:rPr lang="en-GB" altLang="en-US" smtClean="0"/>
              <a:pPr/>
              <a:t>38</a:t>
            </a:fld>
            <a:endParaRPr lang="en-GB"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altLang="en-US" smtClean="0"/>
              <a:t>Subnetting Secrets Chart</a:t>
            </a:r>
          </a:p>
        </p:txBody>
      </p:sp>
      <p:sp>
        <p:nvSpPr>
          <p:cNvPr id="4" name="Content Placeholder 3"/>
          <p:cNvSpPr>
            <a:spLocks noGrp="1"/>
          </p:cNvSpPr>
          <p:nvPr>
            <p:ph idx="1"/>
          </p:nvPr>
        </p:nvSpPr>
        <p:spPr/>
        <p:txBody>
          <a:bodyPr/>
          <a:lstStyle/>
          <a:p>
            <a:endParaRPr lang="en-US"/>
          </a:p>
        </p:txBody>
      </p:sp>
      <p:sp>
        <p:nvSpPr>
          <p:cNvPr id="71684"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4B281DB-1358-4B76-A1A1-37B47539DCC1}" type="slidenum">
              <a:rPr lang="en-GB" altLang="en-US" smtClean="0"/>
              <a:pPr/>
              <a:t>39</a:t>
            </a:fld>
            <a:endParaRPr lang="en-GB" altLang="en-US"/>
          </a:p>
        </p:txBody>
      </p:sp>
      <p:pic>
        <p:nvPicPr>
          <p:cNvPr id="71685" name="Picture 5" descr="Screen shot 2010-05-09 at 16.52.3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86000"/>
            <a:ext cx="5638800" cy="4335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ltLang="en-US" dirty="0" smtClean="0"/>
              <a:t>Subnet Mask</a:t>
            </a:r>
          </a:p>
        </p:txBody>
      </p:sp>
      <p:sp>
        <p:nvSpPr>
          <p:cNvPr id="35843" name="Rectangle 3"/>
          <p:cNvSpPr>
            <a:spLocks noGrp="1" noChangeArrowheads="1"/>
          </p:cNvSpPr>
          <p:nvPr>
            <p:ph idx="1"/>
          </p:nvPr>
        </p:nvSpPr>
        <p:spPr/>
        <p:txBody>
          <a:bodyPr>
            <a:normAutofit fontScale="92500" lnSpcReduction="20000"/>
          </a:bodyPr>
          <a:lstStyle/>
          <a:p>
            <a:r>
              <a:rPr lang="en-US" altLang="en-US" dirty="0"/>
              <a:t>In order to let the routers or PCs know that </a:t>
            </a:r>
            <a:r>
              <a:rPr lang="en-US" altLang="en-US" dirty="0" err="1"/>
              <a:t>subnetting</a:t>
            </a:r>
            <a:r>
              <a:rPr lang="en-US" altLang="en-US" dirty="0"/>
              <a:t> was being used another number had to be applied.</a:t>
            </a:r>
          </a:p>
          <a:p>
            <a:pPr lvl="1"/>
            <a:r>
              <a:rPr lang="en-US" altLang="en-US" dirty="0"/>
              <a:t>This number is known as the </a:t>
            </a:r>
            <a:r>
              <a:rPr lang="en-US" altLang="en-US" b="1" dirty="0"/>
              <a:t>subnet mask </a:t>
            </a:r>
            <a:r>
              <a:rPr lang="en-US" altLang="en-US" dirty="0"/>
              <a:t>and is also a binary number</a:t>
            </a:r>
            <a:r>
              <a:rPr lang="en-US" altLang="en-US" dirty="0" smtClean="0"/>
              <a:t>.</a:t>
            </a:r>
          </a:p>
          <a:p>
            <a:r>
              <a:rPr lang="en-US" altLang="en-US" dirty="0" smtClean="0"/>
              <a:t>Each bit on the subnet mask is compared with the bits on the IP address to determine:</a:t>
            </a:r>
          </a:p>
          <a:p>
            <a:pPr lvl="1"/>
            <a:r>
              <a:rPr lang="en-US" altLang="en-US" dirty="0" smtClean="0"/>
              <a:t>which parts belong to the network</a:t>
            </a:r>
          </a:p>
          <a:p>
            <a:pPr lvl="1"/>
            <a:r>
              <a:rPr lang="en-US" altLang="en-US" dirty="0" smtClean="0"/>
              <a:t>which belong to the host</a:t>
            </a:r>
          </a:p>
          <a:p>
            <a:r>
              <a:rPr lang="en-US" altLang="en-US" dirty="0" smtClean="0"/>
              <a:t>A default subnet mask is allocated to each class of address.</a:t>
            </a:r>
          </a:p>
          <a:p>
            <a:r>
              <a:rPr lang="en-US" altLang="en-US" dirty="0" smtClean="0"/>
              <a:t>If you do not want to use </a:t>
            </a:r>
            <a:r>
              <a:rPr lang="en-US" altLang="en-US" dirty="0" err="1" smtClean="0"/>
              <a:t>subnetting</a:t>
            </a:r>
            <a:r>
              <a:rPr lang="en-US" altLang="en-US" dirty="0" smtClean="0"/>
              <a:t>, simply add the subnet mask to the end of the IP address.</a:t>
            </a:r>
          </a:p>
          <a:p>
            <a:r>
              <a:rPr lang="en-US" altLang="en-US" dirty="0" smtClean="0"/>
              <a:t>It is not possible to enter an IP address onto a PC or router without also entering the subnet mask.</a:t>
            </a:r>
          </a:p>
        </p:txBody>
      </p:sp>
      <p:sp>
        <p:nvSpPr>
          <p:cNvPr id="35844"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573E473-34C1-452E-81AE-641CB41365DA}" type="slidenum">
              <a:rPr lang="en-GB" altLang="en-US" smtClean="0"/>
              <a:pPr/>
              <a:t>4</a:t>
            </a:fld>
            <a:endParaRPr lang="en-GB"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ltLang="en-US" smtClean="0"/>
              <a:t>Example</a:t>
            </a:r>
          </a:p>
        </p:txBody>
      </p:sp>
      <p:sp>
        <p:nvSpPr>
          <p:cNvPr id="72707" name="Rectangle 3"/>
          <p:cNvSpPr>
            <a:spLocks noGrp="1" noChangeArrowheads="1"/>
          </p:cNvSpPr>
          <p:nvPr>
            <p:ph idx="1"/>
          </p:nvPr>
        </p:nvSpPr>
        <p:spPr/>
        <p:txBody>
          <a:bodyPr>
            <a:normAutofit/>
          </a:bodyPr>
          <a:lstStyle/>
          <a:p>
            <a:r>
              <a:rPr lang="en-US" altLang="en-US" dirty="0" smtClean="0"/>
              <a:t>Which subnet is 192.168.100.203 /27 in?</a:t>
            </a:r>
          </a:p>
          <a:p>
            <a:pPr lvl="1"/>
            <a:r>
              <a:rPr lang="en-US" altLang="en-US" dirty="0" smtClean="0"/>
              <a:t>Three binary octets is 24 bits and to get to 27 we need to add 3.</a:t>
            </a:r>
          </a:p>
          <a:p>
            <a:pPr lvl="1"/>
            <a:r>
              <a:rPr lang="en-US" altLang="en-US" dirty="0" smtClean="0"/>
              <a:t>Tick down three numbers on the top </a:t>
            </a:r>
            <a:r>
              <a:rPr lang="en-US" altLang="en-US" dirty="0" err="1" smtClean="0"/>
              <a:t>subnetting</a:t>
            </a:r>
            <a:r>
              <a:rPr lang="en-US" altLang="en-US" dirty="0" smtClean="0"/>
              <a:t> column on the chart</a:t>
            </a:r>
          </a:p>
          <a:p>
            <a:pPr lvl="2"/>
            <a:r>
              <a:rPr lang="en-US" altLang="en-US" dirty="0" smtClean="0"/>
              <a:t>This will give you the value of 224</a:t>
            </a:r>
          </a:p>
          <a:p>
            <a:pPr lvl="2"/>
            <a:r>
              <a:rPr lang="en-US" altLang="en-US" dirty="0" smtClean="0"/>
              <a:t>So our subnet /27 is 255.255.255.224</a:t>
            </a:r>
          </a:p>
          <a:p>
            <a:pPr lvl="1"/>
            <a:r>
              <a:rPr lang="en-US" altLang="en-US" dirty="0" smtClean="0"/>
              <a:t>Tick three across the top to get the subnet increment which is 32</a:t>
            </a:r>
          </a:p>
          <a:p>
            <a:pPr lvl="1"/>
            <a:endParaRPr lang="en-US" altLang="en-US" dirty="0" smtClean="0"/>
          </a:p>
        </p:txBody>
      </p:sp>
      <p:sp>
        <p:nvSpPr>
          <p:cNvPr id="72708"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A54697F-D9C4-4978-AC10-0D23C7F04132}" type="slidenum">
              <a:rPr lang="en-GB" altLang="en-US" smtClean="0"/>
              <a:pPr/>
              <a:t>40</a:t>
            </a:fld>
            <a:endParaRPr lang="en-GB"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altLang="en-US" dirty="0"/>
              <a:t>Now finding out which subnet 203 is in	</a:t>
            </a:r>
          </a:p>
          <a:p>
            <a:pPr lvl="2"/>
            <a:r>
              <a:rPr lang="en-US" altLang="en-US" dirty="0"/>
              <a:t>Subnet 1 192.168.100.0 hosts 1-30 (broadcast = 31) </a:t>
            </a:r>
          </a:p>
          <a:p>
            <a:pPr lvl="2"/>
            <a:r>
              <a:rPr lang="en-US" altLang="en-US" dirty="0"/>
              <a:t>Subnet 2 192.168.100.32 hosts 33-62 (broadcast = 63) </a:t>
            </a:r>
          </a:p>
          <a:p>
            <a:pPr lvl="2"/>
            <a:r>
              <a:rPr lang="en-US" altLang="en-US" dirty="0"/>
              <a:t>Subnet 3 192.168.100.64 hosts 65-94 (broadcast = 95) </a:t>
            </a:r>
          </a:p>
          <a:p>
            <a:pPr lvl="2"/>
            <a:r>
              <a:rPr lang="en-US" altLang="en-US" dirty="0"/>
              <a:t>Subnet 4 192.168.100.96 hosts 97-126 (broadcast = 127) </a:t>
            </a:r>
          </a:p>
          <a:p>
            <a:pPr lvl="2"/>
            <a:r>
              <a:rPr lang="en-US" altLang="en-US" dirty="0"/>
              <a:t>Subnet 5 192.168.100.128 hosts 129-158 (broadcast = 159) </a:t>
            </a:r>
          </a:p>
          <a:p>
            <a:pPr lvl="2"/>
            <a:r>
              <a:rPr lang="en-US" altLang="en-US" dirty="0"/>
              <a:t>Subnet 6 192.168.100.160 hosts 161-190 (broadcast = 191) </a:t>
            </a:r>
          </a:p>
          <a:p>
            <a:pPr lvl="2"/>
            <a:r>
              <a:rPr lang="en-US" altLang="en-US" dirty="0"/>
              <a:t>Subnet 7 192.168.100.192 hosts 193-222 (broadcast = 223)* </a:t>
            </a:r>
          </a:p>
          <a:p>
            <a:pPr lvl="2"/>
            <a:r>
              <a:rPr lang="en-US" altLang="en-US" dirty="0"/>
              <a:t>Subnet 8 192.168.100.224 hosts 225-254 (broadcast = 255)</a:t>
            </a:r>
          </a:p>
          <a:p>
            <a:endParaRPr lang="en-US" dirty="0"/>
          </a:p>
        </p:txBody>
      </p:sp>
      <p:sp>
        <p:nvSpPr>
          <p:cNvPr id="4" name="Slide Number Placeholder 3"/>
          <p:cNvSpPr>
            <a:spLocks noGrp="1"/>
          </p:cNvSpPr>
          <p:nvPr>
            <p:ph type="sldNum" sz="quarter" idx="12"/>
          </p:nvPr>
        </p:nvSpPr>
        <p:spPr/>
        <p:txBody>
          <a:bodyPr/>
          <a:lstStyle/>
          <a:p>
            <a:fld id="{9A4CEB12-3BD0-4DBB-932C-AFCDFA13ADB5}" type="slidenum">
              <a:rPr lang="en-GB" altLang="en-US" smtClean="0"/>
              <a:pPr/>
              <a:t>41</a:t>
            </a:fld>
            <a:endParaRPr lang="en-GB" altLang="en-US"/>
          </a:p>
        </p:txBody>
      </p:sp>
    </p:spTree>
    <p:extLst>
      <p:ext uri="{BB962C8B-B14F-4D97-AF65-F5344CB8AC3E}">
        <p14:creationId xmlns:p14="http://schemas.microsoft.com/office/powerpoint/2010/main" val="25825040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ltLang="en-US" smtClean="0"/>
              <a:t>More examples</a:t>
            </a:r>
          </a:p>
        </p:txBody>
      </p:sp>
      <p:sp>
        <p:nvSpPr>
          <p:cNvPr id="73731" name="Rectangle 3"/>
          <p:cNvSpPr>
            <a:spLocks noGrp="1" noChangeArrowheads="1"/>
          </p:cNvSpPr>
          <p:nvPr>
            <p:ph idx="1"/>
          </p:nvPr>
        </p:nvSpPr>
        <p:spPr/>
        <p:txBody>
          <a:bodyPr/>
          <a:lstStyle/>
          <a:p>
            <a:r>
              <a:rPr lang="en-US" altLang="en-US" dirty="0" smtClean="0"/>
              <a:t>You are given an IP address of 192.168.5.0 255.255.255.0. You are the network administrator and need to subnet this address to make six subnets each with at least 15 hosts per subnet.</a:t>
            </a:r>
          </a:p>
        </p:txBody>
      </p:sp>
      <p:sp>
        <p:nvSpPr>
          <p:cNvPr id="73732"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D3DFD35-A989-49F4-B1CF-06420EBE62A4}" type="slidenum">
              <a:rPr lang="en-GB" altLang="en-US" smtClean="0"/>
              <a:pPr/>
              <a:t>42</a:t>
            </a:fld>
            <a:endParaRPr lang="en-GB"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ltLang="en-US" dirty="0" smtClean="0"/>
              <a:t>Default Subnet Masks</a:t>
            </a:r>
          </a:p>
        </p:txBody>
      </p:sp>
      <p:sp>
        <p:nvSpPr>
          <p:cNvPr id="36867" name="Rectangle 3"/>
          <p:cNvSpPr>
            <a:spLocks noGrp="1" noChangeArrowheads="1"/>
          </p:cNvSpPr>
          <p:nvPr>
            <p:ph idx="1"/>
          </p:nvPr>
        </p:nvSpPr>
        <p:spPr/>
        <p:txBody>
          <a:bodyPr>
            <a:normAutofit fontScale="92500" lnSpcReduction="10000"/>
          </a:bodyPr>
          <a:lstStyle/>
          <a:p>
            <a:r>
              <a:rPr lang="en-US" altLang="en-US" dirty="0" smtClean="0"/>
              <a:t>Default subnet masks:</a:t>
            </a:r>
          </a:p>
          <a:p>
            <a:pPr lvl="1"/>
            <a:r>
              <a:rPr lang="en-US" altLang="en-US" dirty="0" smtClean="0"/>
              <a:t>Class A – 255.0.0.0 </a:t>
            </a:r>
          </a:p>
          <a:p>
            <a:pPr lvl="2"/>
            <a:r>
              <a:rPr lang="en-US" altLang="en-US" dirty="0" smtClean="0"/>
              <a:t>or in binary: 11111111.00000000.00000000.00000000</a:t>
            </a:r>
          </a:p>
          <a:p>
            <a:pPr lvl="1"/>
            <a:r>
              <a:rPr lang="en-US" altLang="en-US" dirty="0" smtClean="0"/>
              <a:t>Class B – 255.255.0.0 </a:t>
            </a:r>
          </a:p>
          <a:p>
            <a:pPr lvl="2"/>
            <a:r>
              <a:rPr lang="en-US" altLang="en-US" dirty="0" smtClean="0"/>
              <a:t>or in binary: 11111111.11111111.00000000.00000000 </a:t>
            </a:r>
          </a:p>
          <a:p>
            <a:pPr lvl="1"/>
            <a:r>
              <a:rPr lang="en-US" altLang="en-US" dirty="0" smtClean="0"/>
              <a:t>Class C – 255.255.255.0 </a:t>
            </a:r>
          </a:p>
          <a:p>
            <a:pPr lvl="2"/>
            <a:r>
              <a:rPr lang="en-US" altLang="en-US" dirty="0" smtClean="0"/>
              <a:t>or in binary: 11111111.11111111.11111111.00000000</a:t>
            </a:r>
          </a:p>
          <a:p>
            <a:r>
              <a:rPr lang="en-US" altLang="en-US" dirty="0" smtClean="0"/>
              <a:t>A rule for subnet masks is that the 1 and 0 network and host bits must be contiguous i.e. connect without a break</a:t>
            </a:r>
          </a:p>
          <a:p>
            <a:pPr lvl="1"/>
            <a:r>
              <a:rPr lang="en-US" altLang="en-US" dirty="0" smtClean="0"/>
              <a:t>You can have 11111111.11111111.0000000.000000</a:t>
            </a:r>
          </a:p>
          <a:p>
            <a:pPr lvl="1"/>
            <a:r>
              <a:rPr lang="en-US" altLang="en-US" dirty="0" smtClean="0"/>
              <a:t>You cannot have 11111111.000111111.00000000.00000000</a:t>
            </a:r>
          </a:p>
        </p:txBody>
      </p:sp>
      <p:sp>
        <p:nvSpPr>
          <p:cNvPr id="36868"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641C60C-6C7D-4FAD-87B7-0FCA81F70320}" type="slidenum">
              <a:rPr lang="en-GB" altLang="en-US" smtClean="0"/>
              <a:pPr/>
              <a:t>5</a:t>
            </a:fld>
            <a:endParaRPr lang="en-GB"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dirty="0" err="1"/>
              <a:t>Subnetting</a:t>
            </a:r>
            <a:r>
              <a:rPr lang="en-GB" altLang="en-US" dirty="0"/>
              <a:t> </a:t>
            </a:r>
            <a:r>
              <a:rPr lang="en-GB" altLang="en-US" dirty="0" smtClean="0"/>
              <a:t>Example</a:t>
            </a:r>
            <a:endParaRPr lang="en-US" b="1" dirty="0"/>
          </a:p>
        </p:txBody>
      </p:sp>
      <p:sp>
        <p:nvSpPr>
          <p:cNvPr id="37891" name="Rectangle 3"/>
          <p:cNvSpPr>
            <a:spLocks noGrp="1" noChangeArrowheads="1"/>
          </p:cNvSpPr>
          <p:nvPr>
            <p:ph idx="1"/>
          </p:nvPr>
        </p:nvSpPr>
        <p:spPr/>
        <p:txBody>
          <a:bodyPr>
            <a:normAutofit/>
          </a:bodyPr>
          <a:lstStyle/>
          <a:p>
            <a:r>
              <a:rPr lang="en-US" altLang="en-US" dirty="0" smtClean="0"/>
              <a:t>Example:</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US" altLang="en-US" dirty="0" smtClean="0"/>
              <a:t>The router performs something called logical </a:t>
            </a:r>
            <a:r>
              <a:rPr lang="en-US" altLang="en-US" dirty="0" err="1" smtClean="0"/>
              <a:t>ANDing</a:t>
            </a:r>
            <a:r>
              <a:rPr lang="en-US" altLang="en-US" dirty="0" smtClean="0"/>
              <a:t>	</a:t>
            </a:r>
          </a:p>
          <a:p>
            <a:pPr lvl="1"/>
            <a:endParaRPr lang="en-US" altLang="en-US" dirty="0" smtClean="0"/>
          </a:p>
        </p:txBody>
      </p:sp>
      <p:sp>
        <p:nvSpPr>
          <p:cNvPr id="37892"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4540F31-5E26-43EC-8D12-054C841ABE28}" type="slidenum">
              <a:rPr lang="en-GB" altLang="en-US" smtClean="0"/>
              <a:pPr/>
              <a:t>6</a:t>
            </a:fld>
            <a:endParaRPr lang="en-GB" altLang="en-US"/>
          </a:p>
        </p:txBody>
      </p:sp>
      <p:graphicFrame>
        <p:nvGraphicFramePr>
          <p:cNvPr id="5" name="Table 4"/>
          <p:cNvGraphicFramePr>
            <a:graphicFrameLocks noGrp="1"/>
          </p:cNvGraphicFramePr>
          <p:nvPr/>
        </p:nvGraphicFramePr>
        <p:xfrm>
          <a:off x="838200" y="2327275"/>
          <a:ext cx="7864475" cy="2108639"/>
        </p:xfrm>
        <a:graphic>
          <a:graphicData uri="http://schemas.openxmlformats.org/drawingml/2006/table">
            <a:tbl>
              <a:tblPr/>
              <a:tblGrid>
                <a:gridCol w="4816475">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70082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ＭＳ Ｐゴシック" charset="0"/>
                          <a:cs typeface="ＭＳ Ｐゴシック" charset="0"/>
                        </a:rPr>
                        <a:t>10001100.10110011.11110000.11001000</a:t>
                      </a:r>
                      <a:endParaRPr kumimoji="0" lang="en-US" sz="2000" b="0" i="0" u="none" strike="noStrike" cap="none" normalizeH="0" baseline="0">
                        <a:ln>
                          <a:noFill/>
                        </a:ln>
                        <a:solidFill>
                          <a:srgbClr val="000000"/>
                        </a:solidFill>
                        <a:effectLst/>
                        <a:latin typeface="Arial" charset="0"/>
                        <a:ea typeface="ＭＳ Ｐゴシック" charset="0"/>
                        <a:cs typeface="ＭＳ Ｐゴシック" charset="0"/>
                      </a:endParaRPr>
                    </a:p>
                  </a:txBody>
                  <a:tcPr marT="45706" marB="457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ＭＳ Ｐゴシック" charset="0"/>
                          <a:cs typeface="ＭＳ Ｐゴシック" charset="0"/>
                        </a:rPr>
                        <a:t>140.179.240.200 Class B</a:t>
                      </a:r>
                      <a:endParaRPr kumimoji="0" lang="en-US" sz="2000" b="0" i="0" u="none" strike="noStrike" cap="none" normalizeH="0" baseline="0">
                        <a:ln>
                          <a:noFill/>
                        </a:ln>
                        <a:solidFill>
                          <a:srgbClr val="000000"/>
                        </a:solidFill>
                        <a:effectLst/>
                        <a:latin typeface="Arial" charset="0"/>
                        <a:ea typeface="ＭＳ Ｐゴシック" charset="0"/>
                        <a:cs typeface="ＭＳ Ｐゴシック" charset="0"/>
                      </a:endParaRPr>
                    </a:p>
                  </a:txBody>
                  <a:tcPr marT="45706" marB="457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9612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cs typeface="ＭＳ Ｐゴシック" charset="0"/>
                        </a:rPr>
                        <a:t>11111111.11111111.00000000.00000000</a:t>
                      </a:r>
                    </a:p>
                  </a:txBody>
                  <a:tcPr marT="45706" marB="457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255.255.0.0 Subnet mask</a:t>
                      </a:r>
                      <a:endParaRPr kumimoji="0" lang="en-US" sz="2000" b="0" i="0" u="none" strike="noStrike" cap="none" normalizeH="0" baseline="0">
                        <a:ln>
                          <a:noFill/>
                        </a:ln>
                        <a:solidFill>
                          <a:srgbClr val="000000"/>
                        </a:solidFill>
                        <a:effectLst/>
                        <a:latin typeface="Arial" charset="0"/>
                        <a:ea typeface="ＭＳ Ｐゴシック" charset="0"/>
                        <a:cs typeface="ＭＳ Ｐゴシック" charset="0"/>
                      </a:endParaRPr>
                    </a:p>
                  </a:txBody>
                  <a:tcPr marT="45706" marB="457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3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a:t>
                      </a:r>
                    </a:p>
                  </a:txBody>
                  <a:tcPr marT="45706" marB="457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T="45706" marB="457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3988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10001100.10110011.00000000.00000000</a:t>
                      </a:r>
                    </a:p>
                  </a:txBody>
                  <a:tcPr marT="45706" marB="457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140.179.0.0 Network Address</a:t>
                      </a:r>
                    </a:p>
                  </a:txBody>
                  <a:tcPr marT="45706" marB="457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pic>
        <p:nvPicPr>
          <p:cNvPr id="37910" name="Picture 5" descr="Screen shot 2010-05-04 at 10.09.2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410200"/>
            <a:ext cx="1181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ltLang="en-US" dirty="0" smtClean="0"/>
              <a:t>Cont’d…</a:t>
            </a:r>
          </a:p>
        </p:txBody>
      </p:sp>
      <p:sp>
        <p:nvSpPr>
          <p:cNvPr id="38915" name="Rectangle 3"/>
          <p:cNvSpPr>
            <a:spLocks noGrp="1" noChangeArrowheads="1"/>
          </p:cNvSpPr>
          <p:nvPr>
            <p:ph idx="1"/>
          </p:nvPr>
        </p:nvSpPr>
        <p:spPr/>
        <p:txBody>
          <a:bodyPr>
            <a:normAutofit fontScale="92500" lnSpcReduction="20000"/>
          </a:bodyPr>
          <a:lstStyle/>
          <a:p>
            <a:r>
              <a:rPr lang="en-US" altLang="en-US" dirty="0" smtClean="0"/>
              <a:t>140.179.0.0 is your network address</a:t>
            </a:r>
          </a:p>
          <a:p>
            <a:pPr lvl="1"/>
            <a:r>
              <a:rPr lang="en-US" altLang="en-US" dirty="0" smtClean="0"/>
              <a:t>140.179.0.0 in binary has all of the host bits turned off:</a:t>
            </a:r>
          </a:p>
          <a:p>
            <a:pPr lvl="2"/>
            <a:r>
              <a:rPr lang="en-US" altLang="en-US" dirty="0" smtClean="0"/>
              <a:t>10001100.10110011.00000000.00000000 -&gt; Every host bit is turned off</a:t>
            </a:r>
          </a:p>
          <a:p>
            <a:pPr lvl="2"/>
            <a:r>
              <a:rPr lang="en-US" altLang="en-US" dirty="0" smtClean="0"/>
              <a:t>Network. Network. </a:t>
            </a:r>
            <a:r>
              <a:rPr lang="en-US" altLang="en-US" dirty="0" err="1" smtClean="0"/>
              <a:t>Host.Host</a:t>
            </a:r>
            <a:endParaRPr lang="en-US" altLang="en-US" dirty="0" smtClean="0"/>
          </a:p>
          <a:p>
            <a:r>
              <a:rPr lang="en-US" altLang="en-US" dirty="0" smtClean="0"/>
              <a:t>140.179.0.1 can be used for your first host</a:t>
            </a:r>
          </a:p>
          <a:p>
            <a:r>
              <a:rPr lang="en-US" altLang="en-US" dirty="0" smtClean="0"/>
              <a:t>140.179.0.2 can be used for your second host</a:t>
            </a:r>
          </a:p>
          <a:p>
            <a:r>
              <a:rPr lang="en-US" altLang="en-US" dirty="0" smtClean="0"/>
              <a:t>You can keep adding hosts until both the 3rd and 4th octet are (almost) full.</a:t>
            </a:r>
          </a:p>
          <a:p>
            <a:pPr lvl="1"/>
            <a:r>
              <a:rPr lang="en-US" altLang="en-US" dirty="0" smtClean="0"/>
              <a:t>140.179.0.255 is still a valid host number </a:t>
            </a:r>
          </a:p>
          <a:p>
            <a:pPr lvl="1"/>
            <a:r>
              <a:rPr lang="en-US" altLang="en-US" dirty="0" smtClean="0"/>
              <a:t>140.179.1.255 is still okay </a:t>
            </a:r>
          </a:p>
          <a:p>
            <a:pPr lvl="1"/>
            <a:r>
              <a:rPr lang="en-US" altLang="en-US" dirty="0" smtClean="0"/>
              <a:t>140.179.255.254 is the last host number you can use.</a:t>
            </a:r>
          </a:p>
        </p:txBody>
      </p:sp>
      <p:sp>
        <p:nvSpPr>
          <p:cNvPr id="38916"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31DE56-B168-467D-AA93-41602756F1E2}" type="slidenum">
              <a:rPr lang="en-GB" altLang="en-US" smtClean="0"/>
              <a:pPr/>
              <a:t>7</a:t>
            </a:fld>
            <a:endParaRPr lang="en-GB"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ltLang="en-US" dirty="0"/>
              <a:t>Cont’d…</a:t>
            </a:r>
            <a:endParaRPr lang="en-GB" altLang="en-US" dirty="0" smtClean="0"/>
          </a:p>
        </p:txBody>
      </p:sp>
      <p:sp>
        <p:nvSpPr>
          <p:cNvPr id="39939" name="Rectangle 3"/>
          <p:cNvSpPr>
            <a:spLocks noGrp="1" noChangeArrowheads="1"/>
          </p:cNvSpPr>
          <p:nvPr>
            <p:ph idx="1"/>
          </p:nvPr>
        </p:nvSpPr>
        <p:spPr/>
        <p:txBody>
          <a:bodyPr>
            <a:normAutofit/>
          </a:bodyPr>
          <a:lstStyle/>
          <a:p>
            <a:r>
              <a:rPr lang="en-US" altLang="en-US" dirty="0" smtClean="0"/>
              <a:t>140.179.255.255 in binary has all the host bits turned on:</a:t>
            </a:r>
          </a:p>
          <a:p>
            <a:pPr lvl="1"/>
            <a:r>
              <a:rPr lang="en-US" altLang="en-US" dirty="0" smtClean="0"/>
              <a:t>10001100.10110011.11111111.11111111 -&gt; Every host bit is turned on</a:t>
            </a:r>
          </a:p>
          <a:p>
            <a:pPr lvl="1"/>
            <a:r>
              <a:rPr lang="en-US" altLang="en-US" dirty="0" smtClean="0"/>
              <a:t>Network. Network. </a:t>
            </a:r>
            <a:r>
              <a:rPr lang="en-US" altLang="en-US" dirty="0" err="1" smtClean="0"/>
              <a:t>Host.Host</a:t>
            </a:r>
            <a:endParaRPr lang="en-US" altLang="en-US" dirty="0" smtClean="0"/>
          </a:p>
          <a:p>
            <a:r>
              <a:rPr lang="en-US" altLang="en-US" dirty="0" smtClean="0"/>
              <a:t>It is not permitted to use all 0’s for the hosts since this is the network and we cannot use all 1’s because this is reserved for broadcast</a:t>
            </a:r>
          </a:p>
          <a:p>
            <a:r>
              <a:rPr lang="en-US" altLang="en-US" dirty="0" smtClean="0"/>
              <a:t>for our example of 140.179.0.0 255.255.0.0 we can see we that we have the last two octets free (the 0.0) to allocate to hosts on the network</a:t>
            </a:r>
          </a:p>
          <a:p>
            <a:r>
              <a:rPr lang="en-US" altLang="en-US" dirty="0" smtClean="0"/>
              <a:t>The formula is 2^n-2</a:t>
            </a:r>
          </a:p>
        </p:txBody>
      </p:sp>
      <p:sp>
        <p:nvSpPr>
          <p:cNvPr id="39940"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E02DCF-E97D-48EA-8F95-F7771B3EC3A9}" type="slidenum">
              <a:rPr lang="en-GB" altLang="en-US" smtClean="0"/>
              <a:pPr/>
              <a:t>8</a:t>
            </a:fld>
            <a:endParaRPr lang="en-GB"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dirty="0"/>
              <a:t>Cont’d…</a:t>
            </a:r>
            <a:endParaRPr lang="en-GB" altLang="en-US" dirty="0" smtClean="0"/>
          </a:p>
        </p:txBody>
      </p:sp>
      <p:sp>
        <p:nvSpPr>
          <p:cNvPr id="40963" name="Rectangle 3"/>
          <p:cNvSpPr>
            <a:spLocks noGrp="1" noChangeArrowheads="1"/>
          </p:cNvSpPr>
          <p:nvPr>
            <p:ph idx="1"/>
          </p:nvPr>
        </p:nvSpPr>
        <p:spPr/>
        <p:txBody>
          <a:bodyPr>
            <a:normAutofit lnSpcReduction="10000"/>
          </a:bodyPr>
          <a:lstStyle/>
          <a:p>
            <a:r>
              <a:rPr lang="en-US" altLang="en-US" dirty="0" smtClean="0"/>
              <a:t>140.179.255.255 in binary has all the host bits turned on:</a:t>
            </a:r>
          </a:p>
          <a:p>
            <a:pPr lvl="1"/>
            <a:r>
              <a:rPr lang="en-US" altLang="en-US" dirty="0" smtClean="0"/>
              <a:t>10001100.10110011.11111111.11111111 -&gt; Every host bit is turned on</a:t>
            </a:r>
          </a:p>
          <a:p>
            <a:pPr lvl="1"/>
            <a:r>
              <a:rPr lang="en-US" altLang="en-US" dirty="0" smtClean="0"/>
              <a:t>Network. Network. </a:t>
            </a:r>
            <a:r>
              <a:rPr lang="en-US" altLang="en-US" dirty="0" err="1" smtClean="0"/>
              <a:t>Host.Host</a:t>
            </a:r>
            <a:endParaRPr lang="en-US" altLang="en-US" dirty="0" smtClean="0"/>
          </a:p>
          <a:p>
            <a:r>
              <a:rPr lang="en-US" altLang="en-US" dirty="0" smtClean="0"/>
              <a:t>It is not permitted to use all 0’s for the hosts since this is the network and we cannot use all 1’s because this is reserved for broadcast</a:t>
            </a:r>
          </a:p>
          <a:p>
            <a:r>
              <a:rPr lang="en-US" altLang="en-US" dirty="0" smtClean="0"/>
              <a:t>for our example of 140.179.0.0 255.255.0.0 we can see we that we have the last two octets free (the 0.0) to allocate to hosts on the network</a:t>
            </a:r>
          </a:p>
          <a:p>
            <a:r>
              <a:rPr lang="en-US" altLang="en-US" dirty="0" smtClean="0"/>
              <a:t>The formula is 2^n-2</a:t>
            </a:r>
          </a:p>
          <a:p>
            <a:r>
              <a:rPr lang="en-US" altLang="en-US" dirty="0" smtClean="0"/>
              <a:t>Total number of hosts would be 2^16 -(2) =65, 534 </a:t>
            </a:r>
          </a:p>
        </p:txBody>
      </p:sp>
      <p:sp>
        <p:nvSpPr>
          <p:cNvPr id="40964" name="Slide Number Placeholder 4"/>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B812188-6490-4B2B-9EC1-8224010C1775}" type="slidenum">
              <a:rPr lang="en-GB" altLang="en-US" smtClean="0"/>
              <a:pPr/>
              <a:t>9</a:t>
            </a:fld>
            <a:endParaRPr lang="en-GB"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23642</TotalTime>
  <Words>2775</Words>
  <Application>Microsoft Office PowerPoint</Application>
  <PresentationFormat>On-screen Show (4:3)</PresentationFormat>
  <Paragraphs>380</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ＭＳ Ｐゴシック</vt:lpstr>
      <vt:lpstr>Arial</vt:lpstr>
      <vt:lpstr>Calibri</vt:lpstr>
      <vt:lpstr>Century Gothic</vt:lpstr>
      <vt:lpstr>Wingdings 3</vt:lpstr>
      <vt:lpstr>Ion Boardroom</vt:lpstr>
      <vt:lpstr>DSM2274 – LECTURE 11</vt:lpstr>
      <vt:lpstr>Subnetting</vt:lpstr>
      <vt:lpstr>The Problem with IPv4 Addresses</vt:lpstr>
      <vt:lpstr>Subnet Mask</vt:lpstr>
      <vt:lpstr>Default Subnet Masks</vt:lpstr>
      <vt:lpstr>Subnetting Example</vt:lpstr>
      <vt:lpstr>Cont’d…</vt:lpstr>
      <vt:lpstr>Cont’d…</vt:lpstr>
      <vt:lpstr>Cont’d…</vt:lpstr>
      <vt:lpstr>Cont’d…</vt:lpstr>
      <vt:lpstr>Another Subnetting Example</vt:lpstr>
      <vt:lpstr>Cont’d…</vt:lpstr>
      <vt:lpstr>Class B Subnetting Summaries</vt:lpstr>
      <vt:lpstr>How to write subnet masks?</vt:lpstr>
      <vt:lpstr>Cont’d…</vt:lpstr>
      <vt:lpstr>Cont’d…</vt:lpstr>
      <vt:lpstr>Cont’d…</vt:lpstr>
      <vt:lpstr>Variable Length Subnet Mask (VLSM)</vt:lpstr>
      <vt:lpstr>Cont’d…</vt:lpstr>
      <vt:lpstr>Cont’d…</vt:lpstr>
      <vt:lpstr>Classless Inter Domain Routing (CIDR)</vt:lpstr>
      <vt:lpstr>Cont’d…</vt:lpstr>
      <vt:lpstr>Cont’d…</vt:lpstr>
      <vt:lpstr>Cont’d…</vt:lpstr>
      <vt:lpstr>Class C Subnetting Chart</vt:lpstr>
      <vt:lpstr>How many subnets and how many hosts?</vt:lpstr>
      <vt:lpstr>Cont’d…</vt:lpstr>
      <vt:lpstr>Another Example </vt:lpstr>
      <vt:lpstr>Cont’d…</vt:lpstr>
      <vt:lpstr>Cont’d…</vt:lpstr>
      <vt:lpstr>3rd Subnetting Example</vt:lpstr>
      <vt:lpstr>Cont’d…</vt:lpstr>
      <vt:lpstr>Cont’d…</vt:lpstr>
      <vt:lpstr>Writing out the subnets</vt:lpstr>
      <vt:lpstr>Work this out</vt:lpstr>
      <vt:lpstr>Work this out</vt:lpstr>
      <vt:lpstr>Cont’d…</vt:lpstr>
      <vt:lpstr>Questions Types</vt:lpstr>
      <vt:lpstr>Subnetting Secrets Chart</vt:lpstr>
      <vt:lpstr>Example</vt:lpstr>
      <vt:lpstr>PowerPoint Presentation</vt:lpstr>
      <vt:lpstr>More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android</dc:creator>
  <cp:lastModifiedBy>Danny Chen Sien Yau</cp:lastModifiedBy>
  <cp:revision>1491</cp:revision>
  <cp:lastPrinted>2010-05-10T09:24:34Z</cp:lastPrinted>
  <dcterms:created xsi:type="dcterms:W3CDTF">2010-05-10T07:25:31Z</dcterms:created>
  <dcterms:modified xsi:type="dcterms:W3CDTF">2020-11-25T01:56:21Z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