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34"/>
  </p:notesMasterIdLst>
  <p:sldIdLst>
    <p:sldId id="634" r:id="rId2"/>
    <p:sldId id="535" r:id="rId3"/>
    <p:sldId id="629" r:id="rId4"/>
    <p:sldId id="588" r:id="rId5"/>
    <p:sldId id="590" r:id="rId6"/>
    <p:sldId id="630" r:id="rId7"/>
    <p:sldId id="637" r:id="rId8"/>
    <p:sldId id="600" r:id="rId9"/>
    <p:sldId id="638" r:id="rId10"/>
    <p:sldId id="599" r:id="rId11"/>
    <p:sldId id="639" r:id="rId12"/>
    <p:sldId id="640" r:id="rId13"/>
    <p:sldId id="641" r:id="rId14"/>
    <p:sldId id="642" r:id="rId15"/>
    <p:sldId id="643" r:id="rId16"/>
    <p:sldId id="598" r:id="rId17"/>
    <p:sldId id="644" r:id="rId18"/>
    <p:sldId id="645" r:id="rId19"/>
    <p:sldId id="646" r:id="rId20"/>
    <p:sldId id="596" r:id="rId21"/>
    <p:sldId id="635" r:id="rId22"/>
    <p:sldId id="647" r:id="rId23"/>
    <p:sldId id="648" r:id="rId24"/>
    <p:sldId id="649" r:id="rId25"/>
    <p:sldId id="650" r:id="rId26"/>
    <p:sldId id="594" r:id="rId27"/>
    <p:sldId id="653" r:id="rId28"/>
    <p:sldId id="592" r:id="rId29"/>
    <p:sldId id="593" r:id="rId30"/>
    <p:sldId id="591" r:id="rId31"/>
    <p:sldId id="656" r:id="rId32"/>
    <p:sldId id="60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D9ECFF"/>
    <a:srgbClr val="99CCFF"/>
    <a:srgbClr val="FFFF00"/>
    <a:srgbClr val="F2F3B7"/>
    <a:srgbClr val="EAEC8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86391" autoAdjust="0"/>
  </p:normalViewPr>
  <p:slideViewPr>
    <p:cSldViewPr>
      <p:cViewPr varScale="1">
        <p:scale>
          <a:sx n="56" d="100"/>
          <a:sy n="56" d="100"/>
        </p:scale>
        <p:origin x="13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4" y="97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0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1029F2B-AC8F-4E2B-9AC6-8CD7BCEE3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29F2B-AC8F-4E2B-9AC6-8CD7BCEE3628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089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B09069-8B35-4D81-9B70-21B513971AA8}" type="slidenum">
              <a:rPr lang="en-US" altLang="en-US" b="0" smtClean="0"/>
              <a:pPr/>
              <a:t>20</a:t>
            </a:fld>
            <a:endParaRPr lang="en-US" altLang="en-US" b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1DCC4A-7200-4C80-98B3-6BD31BAC9718}" type="slidenum">
              <a:rPr lang="en-US" altLang="en-US" b="0" smtClean="0"/>
              <a:pPr/>
              <a:t>26</a:t>
            </a:fld>
            <a:endParaRPr lang="en-US" altLang="en-US" b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2112F6-01F3-4DA1-BE74-2684EE409EA2}" type="slidenum">
              <a:rPr lang="en-US" altLang="en-US" b="0" smtClean="0"/>
              <a:pPr/>
              <a:t>28</a:t>
            </a:fld>
            <a:endParaRPr lang="en-US" altLang="en-US" b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03E552-8777-46C3-AA2B-93144A8DAA00}" type="slidenum">
              <a:rPr lang="en-US" altLang="en-US" b="0" smtClean="0"/>
              <a:pPr/>
              <a:t>29</a:t>
            </a:fld>
            <a:endParaRPr lang="en-US" altLang="en-US" b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338B26-5162-4CDC-AF54-CF62460D0370}" type="slidenum">
              <a:rPr lang="en-US" altLang="en-US" b="0" smtClean="0"/>
              <a:pPr/>
              <a:t>30</a:t>
            </a:fld>
            <a:endParaRPr lang="en-US" altLang="en-US" b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D1FCB1-CE87-4AE5-A02A-4A312392A8FC}" type="slidenum">
              <a:rPr lang="en-US" altLang="en-US" b="0" smtClean="0"/>
              <a:pPr/>
              <a:t>32</a:t>
            </a:fld>
            <a:endParaRPr lang="en-US" altLang="en-US" b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0E57CB-8DD8-4BE7-A24B-29ED153B6A07}" type="slidenum">
              <a:rPr lang="en-US" altLang="en-US" b="0" smtClean="0"/>
              <a:pPr/>
              <a:t>2</a:t>
            </a:fld>
            <a:endParaRPr lang="en-US" altLang="en-US" b="0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5EC943-A14D-4DCF-94CC-08F2E82D6826}" type="slidenum">
              <a:rPr lang="en-US" altLang="en-US" b="0" smtClean="0"/>
              <a:pPr/>
              <a:t>3</a:t>
            </a:fld>
            <a:endParaRPr lang="en-US" altLang="en-US" b="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9BE818-B2A1-4F7D-86C2-CFB3F26C8AB4}" type="slidenum">
              <a:rPr lang="en-US" altLang="en-US" b="0" smtClean="0"/>
              <a:pPr/>
              <a:t>4</a:t>
            </a:fld>
            <a:endParaRPr lang="en-US" altLang="en-US" b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B3F360-E8A9-487A-A25E-6BC156D05183}" type="slidenum">
              <a:rPr lang="en-US" altLang="en-US" b="0" smtClean="0"/>
              <a:pPr/>
              <a:t>5</a:t>
            </a:fld>
            <a:endParaRPr lang="en-US" altLang="en-US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95764D-28FB-48B5-B94B-38E1FC0EF200}" type="slidenum">
              <a:rPr lang="en-US" altLang="en-US" b="0" smtClean="0"/>
              <a:pPr/>
              <a:t>6</a:t>
            </a:fld>
            <a:endParaRPr lang="en-US" altLang="en-US" b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13B127-1349-4406-8EE3-B53614A7FC03}" type="slidenum">
              <a:rPr lang="en-US" altLang="en-US" b="0" smtClean="0"/>
              <a:pPr/>
              <a:t>8</a:t>
            </a:fld>
            <a:endParaRPr lang="en-US" altLang="en-US" b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785E43-8AC5-406D-BEC6-95B6885C147B}" type="slidenum">
              <a:rPr lang="en-US" altLang="en-US" b="0" smtClean="0"/>
              <a:pPr/>
              <a:t>10</a:t>
            </a:fld>
            <a:endParaRPr lang="en-US" altLang="en-US" b="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6E4C40-E025-453C-8FFD-11B5F573E8CC}" type="slidenum">
              <a:rPr lang="en-US" altLang="en-US" b="0" smtClean="0"/>
              <a:pPr/>
              <a:t>16</a:t>
            </a:fld>
            <a:endParaRPr lang="en-US" altLang="en-US" b="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84334D9C-E846-4E56-8569-553436AB01EA}" type="datetime1">
              <a:rPr lang="en-US" smtClean="0"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478532B-DCAA-4BBB-A83D-05041649D2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77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EC44E-321B-4459-A007-4D8EBACD3541}" type="datetime1">
              <a:rPr lang="en-US" smtClean="0"/>
              <a:t>15/03/2022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C635F2C-CAF5-4A9A-83BB-91C6D95DCBD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534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D1D10F-D635-4B7C-B5EC-30A25B90789D}" type="datetime1">
              <a:rPr lang="en-US" smtClean="0"/>
              <a:t>15/03/2022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C635F2C-CAF5-4A9A-83BB-91C6D95DCBD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583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5E4AD-860C-4E07-BCB9-A65812694EDB}" type="datetime1">
              <a:rPr lang="en-US" smtClean="0"/>
              <a:t>15/03/2022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C635F2C-CAF5-4A9A-83BB-91C6D95DCBD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362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57B203-7117-46D2-8954-313AD9A3C9E6}" type="datetime1">
              <a:rPr lang="en-US" smtClean="0"/>
              <a:t>15/03/2022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C635F2C-CAF5-4A9A-83BB-91C6D95DCBD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5038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F90194-27EC-46E2-9B00-9762D8CE7DA9}" type="datetime1">
              <a:rPr lang="en-US" smtClean="0"/>
              <a:t>15/03/2022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C635F2C-CAF5-4A9A-83BB-91C6D95DCBD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032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70677-08B4-4CF1-BA95-74B8A4DEB756}" type="datetime1">
              <a:rPr lang="en-US" smtClean="0"/>
              <a:t>15/03/2022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C635F2C-CAF5-4A9A-83BB-91C6D95DCBD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6946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fld id="{086351A9-2705-4899-BB39-226ED3E4F376}" type="datetime1">
              <a:rPr lang="en-US" smtClean="0"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C635F2C-CAF5-4A9A-83BB-91C6D95DCBD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9825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2B895-A0DD-44E1-92DF-77BFB89643A6}" type="datetime1">
              <a:rPr lang="en-US" smtClean="0"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C635F2C-CAF5-4A9A-83BB-91C6D95DCBD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536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DA666-3A08-4BEC-9840-81AAFB092927}" type="datetime1">
              <a:rPr lang="en-US" smtClean="0"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4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C817E7-8F22-48CD-AF27-AB743829A1E4}" type="datetime1">
              <a:rPr lang="en-US" smtClean="0"/>
              <a:t>15/03/2022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8E44E5B3-23D3-4247-B415-DAC9C7D8610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88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731A9-CEA0-4696-8217-1496BF3CFE2C}" type="datetime1">
              <a:rPr lang="en-US" smtClean="0"/>
              <a:t>15/03/2022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1838C09B-FF0F-4D6D-845A-1003EB38781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729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747E0F-4318-48BE-9688-F968AF984F1D}" type="datetime1">
              <a:rPr lang="en-US" smtClean="0"/>
              <a:t>15/03/2022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E9BBC5C0-3699-4EE3-839E-4BEF84D2578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81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60DA1E-BF87-4520-AE5E-F61C8BF248D3}" type="datetime1">
              <a:rPr lang="en-US" smtClean="0"/>
              <a:t>15/03/2022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A1A65479-5108-4F01-B68B-915EC2EB95C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37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A1EF7-ABD1-44BE-89FF-5DE2B50EAEC8}" type="datetime1">
              <a:rPr lang="en-US" smtClean="0"/>
              <a:t>15/03/2022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0C08B340-AEB9-4D97-909E-425F83AA570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312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C98833-2C6D-4A0D-A536-93A21C1D6FF5}" type="datetime1">
              <a:rPr lang="en-US" smtClean="0"/>
              <a:t>15/03/2022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0C07CAFF-D95A-449C-875E-DB9882274E4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294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BFCEF7-76DF-4DB5-B80C-102A29A43A3B}" type="datetime1">
              <a:rPr lang="en-US" smtClean="0"/>
              <a:t>15/03/2022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56C631A4-1533-4961-8477-46A76AD1025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828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17D9FA7-85E0-46EB-BAE1-368C816F50CF}" type="datetime1">
              <a:rPr lang="en-US" smtClean="0"/>
              <a:t>15/03/2022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C635F2C-CAF5-4A9A-83BB-91C6D95DCBD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587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DSM2294 Lecture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OSI Network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78532B-DCAA-4BBB-A83D-05041649D2E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29699" name="Tex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presentation layer is responsible for translation, compression, and encryption.</a:t>
            </a:r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4185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PMingLiU" panose="02020500000000000000" pitchFamily="18" charset="-120"/>
              </a:rPr>
              <a:t>Presentation Layer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65970" y="2489200"/>
            <a:ext cx="7439830" cy="21590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ea typeface="PMingLiU"/>
                <a:cs typeface="PMingLiU"/>
              </a:rPr>
              <a:t>Ensures that the information that the application layer of one system sends out is</a:t>
            </a:r>
            <a:r>
              <a:rPr lang="en-US" altLang="zh-TW" sz="2400" dirty="0" smtClean="0">
                <a:solidFill>
                  <a:schemeClr val="tx2"/>
                </a:solidFill>
                <a:ea typeface="PMingLiU"/>
                <a:cs typeface="PMingLiU"/>
              </a:rPr>
              <a:t> readable </a:t>
            </a:r>
            <a:r>
              <a:rPr lang="en-US" altLang="zh-TW" sz="2400" dirty="0" smtClean="0">
                <a:ea typeface="PMingLiU"/>
                <a:cs typeface="PMingLiU"/>
              </a:rPr>
              <a:t>by the application layer of another system</a:t>
            </a:r>
          </a:p>
          <a:p>
            <a:r>
              <a:rPr lang="en-US" altLang="zh-TW" sz="2400" dirty="0" smtClean="0">
                <a:ea typeface="PMingLiU"/>
                <a:cs typeface="PMingLiU"/>
              </a:rPr>
              <a:t>Think of a </a:t>
            </a:r>
            <a:r>
              <a:rPr lang="en-US" altLang="zh-TW" sz="2400" dirty="0" smtClean="0">
                <a:solidFill>
                  <a:schemeClr val="tx2"/>
                </a:solidFill>
                <a:ea typeface="PMingLiU"/>
                <a:cs typeface="PMingLiU"/>
              </a:rPr>
              <a:t>common data format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8354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</a:rPr>
              <a:t>Translation:</a:t>
            </a:r>
            <a:r>
              <a:rPr lang="en-US" sz="2800" dirty="0">
                <a:solidFill>
                  <a:schemeClr val="tx2"/>
                </a:solidFill>
              </a:rPr>
              <a:t> Networks can connect very different types of computers together: PCs, Macintoshes, UNIX systems, AS/400 servers and mainframes can all exist on the same network. </a:t>
            </a:r>
          </a:p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These </a:t>
            </a:r>
            <a:r>
              <a:rPr lang="en-US" sz="2800" dirty="0">
                <a:solidFill>
                  <a:schemeClr val="tx2"/>
                </a:solidFill>
              </a:rPr>
              <a:t>systems have many </a:t>
            </a:r>
            <a:r>
              <a:rPr lang="en-US" sz="2800" dirty="0" smtClean="0">
                <a:solidFill>
                  <a:schemeClr val="tx2"/>
                </a:solidFill>
              </a:rPr>
              <a:t>distinct characteristics and </a:t>
            </a:r>
            <a:r>
              <a:rPr lang="en-US" sz="2800" dirty="0">
                <a:solidFill>
                  <a:schemeClr val="tx2"/>
                </a:solidFill>
              </a:rPr>
              <a:t>represent data in different ways; they </a:t>
            </a:r>
            <a:r>
              <a:rPr lang="en-US" sz="2800" dirty="0" smtClean="0">
                <a:solidFill>
                  <a:schemeClr val="tx2"/>
                </a:solidFill>
              </a:rPr>
              <a:t>may use </a:t>
            </a:r>
            <a:r>
              <a:rPr lang="en-US" sz="2800" dirty="0">
                <a:solidFill>
                  <a:schemeClr val="tx2"/>
                </a:solidFill>
              </a:rPr>
              <a:t>different character sets for example. </a:t>
            </a:r>
            <a:endParaRPr lang="en-US" sz="2800" dirty="0" smtClean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The presentation </a:t>
            </a:r>
            <a:r>
              <a:rPr lang="en-US" sz="2800" dirty="0">
                <a:solidFill>
                  <a:schemeClr val="tx2"/>
                </a:solidFill>
              </a:rPr>
              <a:t>layer handles the job of hiding </a:t>
            </a:r>
            <a:r>
              <a:rPr lang="en-US" sz="2800" dirty="0" smtClean="0">
                <a:solidFill>
                  <a:schemeClr val="tx2"/>
                </a:solidFill>
              </a:rPr>
              <a:t>these differences </a:t>
            </a:r>
            <a:r>
              <a:rPr lang="en-US" sz="2800" dirty="0">
                <a:solidFill>
                  <a:schemeClr val="tx2"/>
                </a:solidFill>
              </a:rPr>
              <a:t>between machines.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Layers</a:t>
            </a: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b="1" dirty="0" smtClean="0"/>
              <a:t>Compression:</a:t>
            </a:r>
            <a:r>
              <a:rPr lang="en-US" altLang="en-US" sz="2000" dirty="0" smtClean="0"/>
              <a:t> </a:t>
            </a:r>
            <a:r>
              <a:rPr lang="en-US" altLang="en-US" sz="2000" dirty="0" smtClean="0">
                <a:solidFill>
                  <a:schemeClr val="tx2"/>
                </a:solidFill>
              </a:rPr>
              <a:t>Compression (and decompression) may be done at the presentation layer to improve the throughput of data. </a:t>
            </a:r>
            <a:endParaRPr lang="en-US" altLang="en-US" sz="20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Layers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3530600"/>
          </a:xfrm>
        </p:spPr>
        <p:txBody>
          <a:bodyPr>
            <a:normAutofit/>
          </a:bodyPr>
          <a:lstStyle/>
          <a:p>
            <a:r>
              <a:rPr lang="en-US" altLang="en-US" sz="2000" b="1" dirty="0" smtClean="0">
                <a:solidFill>
                  <a:schemeClr val="tx2"/>
                </a:solidFill>
              </a:rPr>
              <a:t>Encryption:</a:t>
            </a:r>
            <a:r>
              <a:rPr lang="en-US" altLang="en-US" sz="2000" dirty="0" smtClean="0">
                <a:solidFill>
                  <a:schemeClr val="tx2"/>
                </a:solidFill>
              </a:rPr>
              <a:t> Some types of encryption (and decryption) are performed at the presentation layer. 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This ensures the security of the data as it travels down the protocol stack. </a:t>
            </a:r>
          </a:p>
          <a:p>
            <a:r>
              <a:rPr lang="en-US" altLang="en-US" sz="2000" dirty="0" smtClean="0">
                <a:solidFill>
                  <a:schemeClr val="tx2"/>
                </a:solidFill>
              </a:rPr>
              <a:t>For example, one of the most popular encryption schemes that is usually associated with the presentation layer is the Secure Sockets Layer (SSL) protocol. </a:t>
            </a:r>
            <a:endParaRPr lang="en-US" altLang="en-US" sz="1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Layer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4" y="2667000"/>
            <a:ext cx="7296753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36867" name="Text Placeholder 8"/>
          <p:cNvSpPr>
            <a:spLocks noGrp="1"/>
          </p:cNvSpPr>
          <p:nvPr>
            <p:ph idx="1"/>
          </p:nvPr>
        </p:nvSpPr>
        <p:spPr>
          <a:xfrm>
            <a:off x="685800" y="2362200"/>
            <a:ext cx="7784124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The session layer is responsible for dialog control and synchronization.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3238343"/>
            <a:ext cx="7238999" cy="33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PMingLiU" panose="02020500000000000000" pitchFamily="18" charset="-120"/>
              </a:rPr>
              <a:t>Session Layer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tx2"/>
                </a:solidFill>
                <a:ea typeface="PMingLiU"/>
                <a:cs typeface="PMingLiU"/>
              </a:rPr>
              <a:t>Synchronizes dialogue between the two hosts' presentation layers and manages their data exchange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tx2"/>
                </a:solidFill>
                <a:ea typeface="PMingLiU"/>
                <a:cs typeface="PMingLiU"/>
              </a:rPr>
              <a:t>Offers provisions for efficient data transfer, class of service, and exception reporting 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tx2"/>
                </a:solidFill>
                <a:ea typeface="PMingLiU"/>
                <a:cs typeface="PMingLiU"/>
              </a:rPr>
              <a:t>Think of dialogues and conversations or transaction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chemeClr val="tx2"/>
                </a:solidFill>
              </a:rPr>
              <a:t>Dialog Control : </a:t>
            </a:r>
            <a:r>
              <a:rPr lang="en-US" altLang="en-US" sz="2400" dirty="0" smtClean="0">
                <a:solidFill>
                  <a:schemeClr val="tx2"/>
                </a:solidFill>
              </a:rPr>
              <a:t>This layer allows two systems to start communication with each other in half-duplex or full-duplex</a:t>
            </a:r>
            <a:r>
              <a:rPr lang="en-US" altLang="en-US" sz="16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835400"/>
          </a:xfrm>
        </p:spPr>
        <p:txBody>
          <a:bodyPr>
            <a:normAutofit/>
          </a:bodyPr>
          <a:lstStyle/>
          <a:p>
            <a:r>
              <a:rPr lang="en-US" altLang="en-US" sz="2000" b="1" dirty="0" smtClean="0"/>
              <a:t>Synchronization : </a:t>
            </a:r>
            <a:r>
              <a:rPr lang="en-US" altLang="en-US" sz="2000" dirty="0" smtClean="0"/>
              <a:t>This layer allows a process to add checkpoints which are considered as synchronization points into stream of data. </a:t>
            </a:r>
          </a:p>
          <a:p>
            <a:r>
              <a:rPr lang="en-US" altLang="en-US" sz="2000" dirty="0" smtClean="0"/>
              <a:t>Example: If a system is sending a file of 800 pages, adding checkpoints after every 50 pages is recommended.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15363" name="Text Placeholder 9"/>
          <p:cNvSpPr>
            <a:spLocks noGrp="1"/>
          </p:cNvSpPr>
          <p:nvPr>
            <p:ph idx="1"/>
          </p:nvPr>
        </p:nvSpPr>
        <p:spPr>
          <a:xfrm>
            <a:off x="864382" y="2489200"/>
            <a:ext cx="7441418" cy="353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We use the concept of layers in our daily life.  </a:t>
            </a:r>
          </a:p>
          <a:p>
            <a:pPr lvl="1"/>
            <a:r>
              <a:rPr lang="en-US" altLang="en-US" dirty="0" smtClean="0"/>
              <a:t>As an example, let us consider two friends who communicate through postal mail.  </a:t>
            </a:r>
          </a:p>
          <a:p>
            <a:pPr lvl="1"/>
            <a:r>
              <a:rPr lang="en-US" altLang="en-US" dirty="0" smtClean="0"/>
              <a:t>The process of sending a letter to a friend would be complex if there were no services available from the post office.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1987" name="Tex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transport layer is responsible for the delivery of a message from one process to another.</a:t>
            </a:r>
          </a:p>
          <a:p>
            <a:pPr lvl="1" eaLnBrk="1" hangingPunct="1"/>
            <a:r>
              <a:rPr lang="en-US" altLang="en-US" smtClean="0"/>
              <a:t>Segmentation and reassembly</a:t>
            </a:r>
          </a:p>
          <a:p>
            <a:pPr lvl="1" eaLnBrk="1" hangingPunct="1"/>
            <a:r>
              <a:rPr lang="en-US" altLang="en-US" smtClean="0"/>
              <a:t>Connection control</a:t>
            </a:r>
          </a:p>
          <a:p>
            <a:pPr lvl="1" eaLnBrk="1" hangingPunct="1"/>
            <a:r>
              <a:rPr lang="en-US" altLang="en-US" smtClean="0"/>
              <a:t>Flow control</a:t>
            </a:r>
          </a:p>
          <a:p>
            <a:pPr lvl="1" eaLnBrk="1" hangingPunct="1"/>
            <a:r>
              <a:rPr lang="en-US" altLang="en-US" smtClean="0"/>
              <a:t>Error control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Segmentation and Reassembly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2743200"/>
            <a:ext cx="744509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PMingLiU" panose="02020500000000000000" pitchFamily="18" charset="-120"/>
              </a:rPr>
              <a:t>Transport Layer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593818" cy="368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PMingLiU"/>
                <a:cs typeface="PMingLiU"/>
              </a:rPr>
              <a:t>Segments the data into acceptable packet size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PMingLiU"/>
                <a:cs typeface="PMingLiU"/>
              </a:rPr>
              <a:t>Responsible for data integrity of packet segments 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PMingLiU"/>
                <a:cs typeface="PMingLiU"/>
              </a:rPr>
              <a:t>Provide a data transport service 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PMingLiU"/>
                <a:cs typeface="PMingLiU"/>
              </a:rPr>
              <a:t>Levels of service are segmenting, reassembly, error recovery, flow control</a:t>
            </a: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PMingLiU"/>
                <a:cs typeface="PMingLiU"/>
              </a:rPr>
              <a:t>Think of quality of service, and reliability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6830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Support process-to-process delivery</a:t>
            </a:r>
          </a:p>
          <a:p>
            <a:r>
              <a:rPr lang="en-US" altLang="en-US" sz="2400" dirty="0" smtClean="0"/>
              <a:t>Segmentation and reassembly: Message is divided into transmittable segments, with each contain sequence number. It will then be used to reassemble the message once arrived at the destination.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41418" cy="2768600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Flow Control: coordinates the amount of data can be sent before receiving acknowledgment</a:t>
            </a:r>
          </a:p>
          <a:p>
            <a:r>
              <a:rPr lang="en-US" altLang="en-US" sz="2000" dirty="0" smtClean="0"/>
              <a:t>Tells the sender how much data it can transmit before it must wait for an acknowledgment from the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89018" cy="1854200"/>
          </a:xfrm>
        </p:spPr>
        <p:txBody>
          <a:bodyPr/>
          <a:lstStyle/>
          <a:p>
            <a:r>
              <a:rPr lang="en-US" altLang="en-US" dirty="0" smtClean="0"/>
              <a:t>Error Control: includes both error detection and error correction</a:t>
            </a:r>
          </a:p>
          <a:p>
            <a:r>
              <a:rPr lang="en-US" altLang="en-US" dirty="0" smtClean="0"/>
              <a:t>It allows the receiver to inform the sender if a frame is lost or damages during transmission and resend it back</a:t>
            </a:r>
          </a:p>
          <a:p>
            <a:r>
              <a:rPr lang="en-US" altLang="en-US" dirty="0" smtClean="0"/>
              <a:t>It is based on Automatic  Repeat Request (ARQ)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6934200" cy="215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50179" name="Text Placeholder 8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network layer is responsible for the delivery of individual packets from the source host to the destination host.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PMingLiU"/>
                <a:cs typeface="PMingLiU"/>
              </a:rPr>
              <a:t>Think of </a:t>
            </a:r>
            <a:r>
              <a:rPr lang="en-US" altLang="zh-TW" dirty="0">
                <a:solidFill>
                  <a:schemeClr val="tx2"/>
                </a:solidFill>
                <a:ea typeface="PMingLiU"/>
                <a:cs typeface="PMingLiU"/>
              </a:rPr>
              <a:t>path selection, routing, and addressing.</a:t>
            </a:r>
            <a:r>
              <a:rPr lang="en-US" altLang="zh-TW" dirty="0">
                <a:ea typeface="PMingLiU"/>
                <a:cs typeface="PMingLiU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PMingLiU"/>
                <a:cs typeface="PMingLiU"/>
              </a:rPr>
              <a:t>Sometime called Internet layer.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PMingLiU"/>
                <a:cs typeface="PMingLiU"/>
              </a:rPr>
              <a:t>The header includes the source and destination addresses, the sequence order, and other data necessary for correct routing and rebuilding at the destination.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Network Layer</a:t>
            </a:r>
            <a:endParaRPr 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7618" cy="1701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Responsible for source to destination delivery</a:t>
            </a:r>
          </a:p>
          <a:p>
            <a:r>
              <a:rPr lang="en-US" altLang="en-US" dirty="0" smtClean="0"/>
              <a:t>Logical Addressing: Once the packet reach network layer, need additional addressing to distinguish between source and destination. </a:t>
            </a:r>
          </a:p>
          <a:p>
            <a:r>
              <a:rPr lang="en-US" altLang="en-US" dirty="0" smtClean="0"/>
              <a:t>Routing: 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4191000"/>
            <a:ext cx="7010401" cy="218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55299" name="Text Placeholder 8"/>
          <p:cNvSpPr>
            <a:spLocks noGrp="1"/>
          </p:cNvSpPr>
          <p:nvPr>
            <p:ph idx="1"/>
          </p:nvPr>
        </p:nvSpPr>
        <p:spPr>
          <a:xfrm>
            <a:off x="864382" y="2489200"/>
            <a:ext cx="7365218" cy="2235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The data link layer is responsible for moving frames from one hop (node) to the next.</a:t>
            </a:r>
          </a:p>
          <a:p>
            <a:pPr lvl="1" eaLnBrk="1" hangingPunct="1"/>
            <a:r>
              <a:rPr lang="en-US" altLang="en-US" dirty="0" smtClean="0"/>
              <a:t>Framing</a:t>
            </a:r>
          </a:p>
          <a:p>
            <a:pPr lvl="1" eaLnBrk="1" hangingPunct="1"/>
            <a:r>
              <a:rPr lang="en-US" altLang="en-US" dirty="0" smtClean="0"/>
              <a:t>Physical addressing</a:t>
            </a:r>
          </a:p>
          <a:p>
            <a:pPr lvl="1" eaLnBrk="1" hangingPunct="1"/>
            <a:r>
              <a:rPr lang="en-US" altLang="en-US" dirty="0" smtClean="0"/>
              <a:t>Flow control</a:t>
            </a:r>
          </a:p>
          <a:p>
            <a:pPr lvl="1" eaLnBrk="1" hangingPunct="1"/>
            <a:r>
              <a:rPr lang="en-US" altLang="en-US" dirty="0" smtClean="0"/>
              <a:t>Error control</a:t>
            </a:r>
          </a:p>
          <a:p>
            <a:pPr lvl="1" eaLnBrk="1" hangingPunct="1"/>
            <a:r>
              <a:rPr lang="en-US" altLang="en-US" dirty="0" smtClean="0"/>
              <a:t>Access control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6" y="4876800"/>
            <a:ext cx="7048384" cy="173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Hop-to-hop Delivery</a:t>
            </a:r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0629" y="2489200"/>
            <a:ext cx="4792766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OSI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/>
          <a:lstStyle/>
          <a:p>
            <a:r>
              <a:rPr lang="en-US" dirty="0"/>
              <a:t>Established in 1947, the International Standards Organization (ISO) is a multinational body dedicated to worldwide agreement on international standards.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ISO standard that covers all aspects of network communications is the Open Systems Interconnection (OSI) model. It was first introduced in the late 1970s. 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ISO is the organization.</a:t>
            </a:r>
          </a:p>
          <a:p>
            <a:pPr lvl="1"/>
            <a:r>
              <a:rPr lang="en-US" dirty="0"/>
              <a:t>OSI is the model.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Physical Layer</a:t>
            </a:r>
            <a:endParaRPr lang="en-US" dirty="0"/>
          </a:p>
        </p:txBody>
      </p:sp>
      <p:sp>
        <p:nvSpPr>
          <p:cNvPr id="60419" name="Text Placeholder 8"/>
          <p:cNvSpPr>
            <a:spLocks noGrp="1"/>
          </p:cNvSpPr>
          <p:nvPr>
            <p:ph idx="1"/>
          </p:nvPr>
        </p:nvSpPr>
        <p:spPr>
          <a:xfrm>
            <a:off x="685800" y="2362200"/>
            <a:ext cx="7784124" cy="3657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 smtClean="0"/>
              <a:t>The physical layer is responsible for movements of individual bits from one hop (node) to the next.</a:t>
            </a:r>
          </a:p>
          <a:p>
            <a:pPr lvl="1" eaLnBrk="1" hangingPunct="1"/>
            <a:r>
              <a:rPr lang="en-US" altLang="en-US" sz="2400" dirty="0" smtClean="0"/>
              <a:t>Physical characteristics of interface and medium: pin assignment, connector, cables</a:t>
            </a:r>
          </a:p>
          <a:p>
            <a:pPr lvl="1" eaLnBrk="1" hangingPunct="1"/>
            <a:r>
              <a:rPr lang="en-US" altLang="en-US" sz="2400" dirty="0" smtClean="0"/>
              <a:t>Representation of bits: encoding </a:t>
            </a:r>
          </a:p>
          <a:p>
            <a:pPr lvl="1" eaLnBrk="1" hangingPunct="1"/>
            <a:r>
              <a:rPr lang="en-US" altLang="en-US" sz="2400" dirty="0" smtClean="0"/>
              <a:t>Data rate</a:t>
            </a:r>
          </a:p>
          <a:p>
            <a:pPr lvl="1" eaLnBrk="1" hangingPunct="1"/>
            <a:r>
              <a:rPr lang="en-US" altLang="en-US" sz="2400" dirty="0" smtClean="0"/>
              <a:t>Synchronization of bits</a:t>
            </a:r>
          </a:p>
          <a:p>
            <a:pPr lvl="1" eaLnBrk="1" hangingPunct="1"/>
            <a:r>
              <a:rPr lang="en-US" altLang="en-US" sz="2400" dirty="0" smtClean="0"/>
              <a:t>Line configuration: point-to-point, multipoint</a:t>
            </a:r>
          </a:p>
          <a:p>
            <a:pPr lvl="1" eaLnBrk="1" hangingPunct="1"/>
            <a:r>
              <a:rPr lang="en-US" altLang="en-US" sz="2400" dirty="0" smtClean="0"/>
              <a:t>Physical topology</a:t>
            </a:r>
          </a:p>
          <a:p>
            <a:pPr lvl="1" eaLnBrk="1" hangingPunct="1"/>
            <a:r>
              <a:rPr lang="en-US" altLang="en-US" sz="2400" dirty="0" smtClean="0"/>
              <a:t>Transmission mode: simplex, half-duplex, full-duplex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Physical Layer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819400"/>
            <a:ext cx="7264101" cy="2431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Summary of layers</a:t>
            </a:r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7" y="2438400"/>
            <a:ext cx="762441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32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Seven layers of the OSI model</a:t>
            </a:r>
            <a:endParaRPr lang="en-US" dirty="0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7090" y="2489200"/>
            <a:ext cx="3959534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Exchange using the OSI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52316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LAYERS IN THE OSI MODEL</a:t>
            </a:r>
            <a:endParaRPr lang="en-US" dirty="0"/>
          </a:p>
        </p:txBody>
      </p:sp>
      <p:sp>
        <p:nvSpPr>
          <p:cNvPr id="23555" name="Text Placeholder 9"/>
          <p:cNvSpPr>
            <a:spLocks noGrp="1"/>
          </p:cNvSpPr>
          <p:nvPr>
            <p:ph idx="1"/>
          </p:nvPr>
        </p:nvSpPr>
        <p:spPr>
          <a:xfrm>
            <a:off x="864382" y="2489200"/>
            <a:ext cx="7549368" cy="3530600"/>
          </a:xfrm>
        </p:spPr>
        <p:txBody>
          <a:bodyPr>
            <a:noAutofit/>
          </a:bodyPr>
          <a:lstStyle/>
          <a:p>
            <a:pPr eaLnBrk="1" hangingPunct="1">
              <a:buFont typeface="+mj-lt"/>
              <a:buAutoNum type="arabicPeriod"/>
            </a:pPr>
            <a:r>
              <a:rPr lang="fr-FR" altLang="en-US" sz="2000" dirty="0" smtClean="0"/>
              <a:t>Physical Layer</a:t>
            </a:r>
          </a:p>
          <a:p>
            <a:pPr eaLnBrk="1" hangingPunct="1">
              <a:buFont typeface="+mj-lt"/>
              <a:buAutoNum type="arabicPeriod"/>
            </a:pPr>
            <a:r>
              <a:rPr lang="fr-FR" altLang="en-US" sz="2000" dirty="0" smtClean="0"/>
              <a:t>Data Link Layer</a:t>
            </a:r>
            <a:endParaRPr lang="en-US" altLang="en-US" sz="2000" dirty="0" smtClean="0"/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 smtClean="0"/>
              <a:t>Network Layer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 smtClean="0"/>
              <a:t>Transport Layer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 smtClean="0"/>
              <a:t>Session Layer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 smtClean="0"/>
              <a:t>Presentation Layer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en-US" sz="2000" dirty="0" smtClean="0"/>
              <a:t>Application Layer</a:t>
            </a:r>
          </a:p>
        </p:txBody>
      </p:sp>
      <p:sp>
        <p:nvSpPr>
          <p:cNvPr id="2355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95DC16-F616-422C-AF30-875D90A51D94}" type="slidenum">
              <a:rPr lang="en-US" altLang="en-US" smtClean="0">
                <a:solidFill>
                  <a:srgbClr val="B5A788"/>
                </a:solidFill>
              </a:rPr>
              <a:pPr/>
              <a:t>6</a:t>
            </a:fld>
            <a:endParaRPr lang="en-US" altLang="en-US" dirty="0" smtClean="0">
              <a:solidFill>
                <a:srgbClr val="B5A788"/>
              </a:solidFill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PMingLiU" panose="02020500000000000000" pitchFamily="18" charset="-120"/>
              </a:rPr>
              <a:t>Application Layer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593818" cy="353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PMingLiU"/>
                <a:cs typeface="PMingLiU"/>
              </a:rPr>
              <a:t>Refers to application interfaces. 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smtClean="0">
                <a:ea typeface="PMingLiU"/>
                <a:cs typeface="PMingLiU"/>
              </a:rPr>
              <a:t>Example: MHS (Message handling Service) is an interface that enable a variety of email programs can be used on a intranet. 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PMingLiU"/>
                <a:cs typeface="PMingLiU"/>
              </a:rPr>
              <a:t>Is closest to the user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PMingLiU"/>
                <a:cs typeface="PMingLiU"/>
              </a:rPr>
              <a:t>Provides network services to applications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PMingLiU"/>
                <a:cs typeface="PMingLiU"/>
              </a:rPr>
              <a:t>Does not provide services to any other OSI layer </a:t>
            </a:r>
          </a:p>
          <a:p>
            <a:pPr>
              <a:lnSpc>
                <a:spcPct val="90000"/>
              </a:lnSpc>
            </a:pPr>
            <a:r>
              <a:rPr lang="en-US" altLang="zh-TW" sz="2400" dirty="0" smtClean="0">
                <a:ea typeface="PMingLiU"/>
                <a:cs typeface="PMingLiU"/>
              </a:rPr>
              <a:t>Think of browsers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26627" name="Text Placeholder 8"/>
          <p:cNvSpPr>
            <a:spLocks noGrp="1"/>
          </p:cNvSpPr>
          <p:nvPr>
            <p:ph idx="1"/>
          </p:nvPr>
        </p:nvSpPr>
        <p:spPr>
          <a:xfrm>
            <a:off x="609600" y="2286000"/>
            <a:ext cx="7860324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application layer is responsible for </a:t>
            </a:r>
            <a:br>
              <a:rPr lang="en-US" altLang="en-US" dirty="0" smtClean="0"/>
            </a:br>
            <a:r>
              <a:rPr lang="en-US" altLang="en-US" dirty="0" smtClean="0"/>
              <a:t>providing services to the user.</a:t>
            </a: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3200400"/>
            <a:ext cx="7860324" cy="33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Application Layer Example - Browser</a:t>
            </a:r>
            <a:endParaRPr lang="en-US" sz="2400" dirty="0"/>
          </a:p>
        </p:txBody>
      </p:sp>
      <p:pic>
        <p:nvPicPr>
          <p:cNvPr id="7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2" y="2590800"/>
            <a:ext cx="781917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8151D7-C61A-48B9-A4F8-6E2FAC384921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4165</TotalTime>
  <Words>766</Words>
  <Application>Microsoft Office PowerPoint</Application>
  <PresentationFormat>On-screen Show (4:3)</PresentationFormat>
  <Paragraphs>157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PMingLiU</vt:lpstr>
      <vt:lpstr>Arial</vt:lpstr>
      <vt:lpstr>Century Gothic</vt:lpstr>
      <vt:lpstr>Times New Roman</vt:lpstr>
      <vt:lpstr>Wingdings 3</vt:lpstr>
      <vt:lpstr>Ion Boardroom</vt:lpstr>
      <vt:lpstr>DSM2294 Lecture </vt:lpstr>
      <vt:lpstr>Layers</vt:lpstr>
      <vt:lpstr>The OSI Model</vt:lpstr>
      <vt:lpstr>Seven layers of the OSI model</vt:lpstr>
      <vt:lpstr>Exchange using the OSI Model</vt:lpstr>
      <vt:lpstr>LAYERS IN THE OSI MODEL</vt:lpstr>
      <vt:lpstr>Application Layer</vt:lpstr>
      <vt:lpstr>Application layer</vt:lpstr>
      <vt:lpstr>Application Layer Example - Browser</vt:lpstr>
      <vt:lpstr>Presentation layer</vt:lpstr>
      <vt:lpstr>Presentation Layer</vt:lpstr>
      <vt:lpstr>Presentation Layer</vt:lpstr>
      <vt:lpstr>Presentation Layers</vt:lpstr>
      <vt:lpstr>Presentation Layers</vt:lpstr>
      <vt:lpstr>Presentation Layer</vt:lpstr>
      <vt:lpstr>Session layer</vt:lpstr>
      <vt:lpstr>Session Layer</vt:lpstr>
      <vt:lpstr>Session Layer</vt:lpstr>
      <vt:lpstr>Session Layer</vt:lpstr>
      <vt:lpstr>Transport layer</vt:lpstr>
      <vt:lpstr>Segmentation and Reassembly</vt:lpstr>
      <vt:lpstr>Transport Layer</vt:lpstr>
      <vt:lpstr>Transport Layer</vt:lpstr>
      <vt:lpstr>Transport Layer</vt:lpstr>
      <vt:lpstr>Transport Layer</vt:lpstr>
      <vt:lpstr>Network Layer</vt:lpstr>
      <vt:lpstr>Network Layer</vt:lpstr>
      <vt:lpstr>Data Link Layer</vt:lpstr>
      <vt:lpstr>Hop-to-hop Delivery</vt:lpstr>
      <vt:lpstr>Physical Layer</vt:lpstr>
      <vt:lpstr>The Physical Layer</vt:lpstr>
      <vt:lpstr>Summary of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Danny Chen Sien Yau</cp:lastModifiedBy>
  <cp:revision>172</cp:revision>
  <dcterms:created xsi:type="dcterms:W3CDTF">2000-01-15T04:50:39Z</dcterms:created>
  <dcterms:modified xsi:type="dcterms:W3CDTF">2022-03-15T02:31:52Z</dcterms:modified>
</cp:coreProperties>
</file>