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29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576BF-05FF-403C-8E31-F4B445A9C8E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16734-E350-48C8-A295-1A32C2DD4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2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/>
              <a:t>1. How </a:t>
            </a:r>
            <a:r>
              <a:rPr lang="en-MY" dirty="0"/>
              <a:t>to put out fire from server room: </a:t>
            </a:r>
            <a:r>
              <a:rPr lang="en-MY"/>
              <a:t>Inert gas (Chemical substance that don’t react with other chemical substance)</a:t>
            </a:r>
            <a:endParaRPr lang="en-MY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dirty="0"/>
              <a:t>Carbon dioxide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dirty="0" err="1"/>
              <a:t>Argonite</a:t>
            </a:r>
            <a:endParaRPr lang="en-MY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dirty="0" err="1"/>
              <a:t>Inergen</a:t>
            </a:r>
            <a:endParaRPr lang="en-MY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dirty="0"/>
              <a:t>Nitrogen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16734-E350-48C8-A295-1A32C2DD47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6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16734-E350-48C8-A295-1A32C2DD47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0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16734-E350-48C8-A295-1A32C2DD47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6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16734-E350-48C8-A295-1A32C2DD47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3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16734-E350-48C8-A295-1A32C2DD478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A6622ED-196F-4256-9815-33829DB3099C}" type="datetime1">
              <a:rPr lang="en-US" smtClean="0"/>
              <a:t>10/17/2022</a:t>
            </a:fld>
            <a:endParaRPr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B371E4-DC72-441E-81A6-4FCCD38965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894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A73E0-5E33-44B9-BC16-B8B526FDD56F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37DB1-95E4-4CCB-B36C-659FA655C8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10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B2269-53FA-4E20-A3B8-AAF1D447E028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/>
            </a:lvl1pPr>
          </a:lstStyle>
          <a:p>
            <a:fld id="{A3608792-B27D-41D1-9AC4-1F8B148F6D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82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0E1FA-02D7-42C8-9166-65CD1485CB2D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A8EC-FC45-4405-9C80-590285DEF5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1F4CE580-3DB6-4469-A69B-B99F419180BA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</a:lstStyle>
          <a:p>
            <a:fld id="{1E84636C-D1A3-432F-A02F-67C37326EA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940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F83E7-E3C7-4E50-8516-8C11C304DE97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DAC36-80D9-46E2-9048-279E2163A1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63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7A68A-1B59-4122-8188-B43B42CCBFDC}" type="datetime1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01404-2701-401C-93CD-B0F27B205A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77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00EE0-72CF-4F3A-9BE9-9D1BCC735EBF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9FC0AB-40EE-4C09-A420-C41616E869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02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B40AA-3000-4789-89CA-135455F53EE4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B3C73-A090-47C7-82CA-AB3BA3928F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6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FC1A5-370D-469D-A365-864BCF1CB799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62103-726E-4DC4-BEA1-3F1CABADA4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29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D507C-1E81-4FC5-9C3F-29D245251A7C}" type="datetime1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3BE55-04B2-4752-8539-B0488E1006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701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57DE806-02E8-48DC-9C8F-F64160173334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fld id="{A0653985-B01B-4033-AFF7-73F619BA08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5" r:id="rId9"/>
    <p:sldLayoutId id="2147483682" r:id="rId10"/>
    <p:sldLayoutId id="214748368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9pPr>
      <a:extLst/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anose="05020102010507070707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fontAlgn="base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anose="05020102010507070707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fontAlgn="base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fontAlgn="base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anose="05020102010507070707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fontAlgn="base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anose="05000000000000000000" pitchFamily="2" charset="2"/>
        <a:buChar char="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System Administration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71E4-DC72-441E-81A6-4FCCD389653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Software Installation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Automated consistent OS installs</a:t>
            </a:r>
          </a:p>
          <a:p>
            <a:pPr lvl="1"/>
            <a:r>
              <a:rPr lang="en-US" altLang="en-US"/>
              <a:t>Desktop vs Server OS image needs.</a:t>
            </a:r>
          </a:p>
          <a:p>
            <a:r>
              <a:rPr lang="en-US" altLang="en-US"/>
              <a:t>Installation of Software</a:t>
            </a:r>
          </a:p>
          <a:p>
            <a:pPr lvl="1"/>
            <a:r>
              <a:rPr lang="en-US" altLang="en-US"/>
              <a:t>Purchase , find, or build custom software.</a:t>
            </a:r>
          </a:p>
          <a:p>
            <a:r>
              <a:rPr lang="en-US" altLang="en-US"/>
              <a:t>Managing software installations</a:t>
            </a:r>
          </a:p>
          <a:p>
            <a:pPr lvl="1"/>
            <a:r>
              <a:rPr lang="en-US" altLang="en-US"/>
              <a:t>Distributing software to multiple hosts.</a:t>
            </a:r>
          </a:p>
          <a:p>
            <a:pPr lvl="1"/>
            <a:r>
              <a:rPr lang="en-US" altLang="en-US"/>
              <a:t>Managing multiple version of software package.</a:t>
            </a:r>
          </a:p>
          <a:p>
            <a:r>
              <a:rPr lang="en-US" altLang="en-US"/>
              <a:t>Patching and updating software.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Troubleshooting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Problem Identification</a:t>
            </a:r>
          </a:p>
          <a:p>
            <a:pPr lvl="1"/>
            <a:r>
              <a:rPr lang="en-US" altLang="en-US"/>
              <a:t>By user notification</a:t>
            </a:r>
          </a:p>
          <a:p>
            <a:pPr lvl="1"/>
            <a:r>
              <a:rPr lang="en-US" altLang="en-US"/>
              <a:t>By log files or monitoring programs</a:t>
            </a:r>
          </a:p>
          <a:p>
            <a:r>
              <a:rPr lang="en-US" altLang="en-US"/>
              <a:t>Tracking and Visibility</a:t>
            </a:r>
          </a:p>
          <a:p>
            <a:pPr lvl="1"/>
            <a:r>
              <a:rPr lang="en-US" altLang="en-US"/>
              <a:t>Ensures users know you’re working on problem</a:t>
            </a:r>
          </a:p>
          <a:p>
            <a:pPr lvl="1"/>
            <a:r>
              <a:rPr lang="en-US" altLang="en-US"/>
              <a:t>Provide an ETA if possible.</a:t>
            </a:r>
          </a:p>
          <a:p>
            <a:r>
              <a:rPr lang="en-US" altLang="en-US"/>
              <a:t>Finding the root cause of problems</a:t>
            </a:r>
          </a:p>
          <a:p>
            <a:pPr lvl="1"/>
            <a:r>
              <a:rPr lang="en-US" altLang="en-US"/>
              <a:t>Provide temporary solution if necessary</a:t>
            </a:r>
          </a:p>
          <a:p>
            <a:pPr lvl="1"/>
            <a:r>
              <a:rPr lang="en-US" altLang="en-US"/>
              <a:t>Solve the root problem to permanently eliminate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System Monitoring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Automatically monitor system for</a:t>
            </a:r>
          </a:p>
          <a:p>
            <a:pPr lvl="1"/>
            <a:r>
              <a:rPr lang="en-US" altLang="en-US"/>
              <a:t>Problems (disk full, error logs, security)</a:t>
            </a:r>
          </a:p>
          <a:p>
            <a:pPr lvl="1"/>
            <a:r>
              <a:rPr lang="en-US" altLang="en-US"/>
              <a:t>Performance (CPU, mem, disk, network)</a:t>
            </a:r>
          </a:p>
          <a:p>
            <a:r>
              <a:rPr lang="en-US" altLang="en-US"/>
              <a:t>Provides data for capacity planning</a:t>
            </a:r>
          </a:p>
          <a:p>
            <a:pPr lvl="1"/>
            <a:r>
              <a:rPr lang="en-US" altLang="en-US"/>
              <a:t>Determine need for resources</a:t>
            </a:r>
          </a:p>
          <a:p>
            <a:pPr lvl="1"/>
            <a:r>
              <a:rPr lang="en-US" altLang="en-US"/>
              <a:t>Establish case to bring to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Helping Users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Request tracking system</a:t>
            </a:r>
          </a:p>
          <a:p>
            <a:pPr lvl="1"/>
            <a:r>
              <a:rPr lang="en-US" altLang="en-US"/>
              <a:t>Ensures that you don’t forget problems.</a:t>
            </a:r>
          </a:p>
          <a:p>
            <a:pPr lvl="1"/>
            <a:r>
              <a:rPr lang="en-US" altLang="en-US"/>
              <a:t>Ensures users know you’re working on their problem; reduce interruptions, status queries.</a:t>
            </a:r>
          </a:p>
          <a:p>
            <a:pPr lvl="1"/>
            <a:r>
              <a:rPr lang="en-US" altLang="en-US"/>
              <a:t>Lets management know what you’ve done.</a:t>
            </a:r>
          </a:p>
          <a:p>
            <a:r>
              <a:rPr lang="en-US" altLang="en-US"/>
              <a:t>User documentation and training</a:t>
            </a:r>
          </a:p>
          <a:p>
            <a:pPr lvl="1"/>
            <a:r>
              <a:rPr lang="en-US" altLang="en-US"/>
              <a:t>Policies and procedures</a:t>
            </a:r>
          </a:p>
          <a:p>
            <a:r>
              <a:rPr lang="en-US" altLang="en-US"/>
              <a:t>Schedule and communicate downtimes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Communicate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Customer</a:t>
            </a:r>
          </a:p>
          <a:p>
            <a:pPr lvl="1"/>
            <a:r>
              <a:rPr lang="en-US" altLang="en-US"/>
              <a:t>Keep customer appraised of process.</a:t>
            </a:r>
          </a:p>
          <a:p>
            <a:pPr lvl="2"/>
            <a:r>
              <a:rPr lang="en-US" altLang="en-US"/>
              <a:t>When you’ve started working on a request with ETA.</a:t>
            </a:r>
          </a:p>
          <a:p>
            <a:pPr lvl="2"/>
            <a:r>
              <a:rPr lang="en-US" altLang="en-US"/>
              <a:t>When you make progress, need feedback.</a:t>
            </a:r>
          </a:p>
          <a:p>
            <a:pPr lvl="2"/>
            <a:r>
              <a:rPr lang="en-US" altLang="en-US"/>
              <a:t>When you’re finished.</a:t>
            </a:r>
          </a:p>
          <a:p>
            <a:pPr lvl="1"/>
            <a:r>
              <a:rPr lang="en-US" altLang="en-US"/>
              <a:t>Communicate system status</a:t>
            </a:r>
          </a:p>
          <a:p>
            <a:pPr lvl="2"/>
            <a:r>
              <a:rPr lang="en-US" altLang="en-US"/>
              <a:t>Uptime, scheduled downtimes, failures.</a:t>
            </a:r>
          </a:p>
          <a:p>
            <a:pPr lvl="1"/>
            <a:r>
              <a:rPr lang="en-US" altLang="en-US"/>
              <a:t>Meet regularly with customer managers</a:t>
            </a:r>
          </a:p>
          <a:p>
            <a:r>
              <a:rPr lang="en-US" altLang="en-US"/>
              <a:t>Managers</a:t>
            </a:r>
          </a:p>
          <a:p>
            <a:pPr lvl="1"/>
            <a:r>
              <a:rPr lang="en-US" altLang="en-US"/>
              <a:t>Meet regularly with your manager.</a:t>
            </a:r>
          </a:p>
          <a:p>
            <a:pPr lvl="1"/>
            <a:r>
              <a:rPr lang="en-US" altLang="en-US"/>
              <a:t>Write weekly status reports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Specialized SA skills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Heterogeneous Environments</a:t>
            </a:r>
          </a:p>
          <a:p>
            <a:pPr marL="521208" lvl="1" fontAlgn="auto">
              <a:spcAft>
                <a:spcPts val="0"/>
              </a:spcAft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Integrating multiple-OSes, hardware types, or network protocols, distributed sites.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Database</a:t>
            </a:r>
          </a:p>
          <a:p>
            <a:pPr marL="521208" lvl="1" fontAlgn="auto">
              <a:spcAft>
                <a:spcPts val="0"/>
              </a:spcAft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SQL RDMS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Networking </a:t>
            </a:r>
          </a:p>
          <a:p>
            <a:pPr marL="521208" lvl="1" fontAlgn="auto">
              <a:spcAft>
                <a:spcPts val="0"/>
              </a:spcAft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Complex routing, manage high speed networks and VOIP.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Security</a:t>
            </a:r>
          </a:p>
          <a:p>
            <a:pPr marL="521208" lvl="1" fontAlgn="auto">
              <a:spcAft>
                <a:spcPts val="0"/>
              </a:spcAft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Firewalls, authentication, NIDS, cryptography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Storage</a:t>
            </a:r>
          </a:p>
          <a:p>
            <a:pPr marL="521208" lvl="1" fontAlgn="auto">
              <a:spcAft>
                <a:spcPts val="0"/>
              </a:spcAft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NAS, SANS, cloud storage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Virtualization and cloud computing</a:t>
            </a:r>
          </a:p>
          <a:p>
            <a:pPr marL="521208" lvl="1" fontAlgn="auto">
              <a:spcAft>
                <a:spcPts val="0"/>
              </a:spcAft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VMware, cloud architectures.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Qualities of a successful Sys-admin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Customer oriented</a:t>
            </a:r>
          </a:p>
          <a:p>
            <a:pPr lvl="1"/>
            <a:r>
              <a:rPr lang="en-US" altLang="en-US" dirty="0"/>
              <a:t>Ability to deal with interrupts, time pressure</a:t>
            </a:r>
          </a:p>
          <a:p>
            <a:pPr lvl="1"/>
            <a:r>
              <a:rPr lang="en-US" altLang="en-US" dirty="0"/>
              <a:t>Communication skills</a:t>
            </a:r>
          </a:p>
          <a:p>
            <a:pPr lvl="1"/>
            <a:r>
              <a:rPr lang="en-US" altLang="en-US" dirty="0"/>
              <a:t>Service provider, not system police</a:t>
            </a:r>
          </a:p>
          <a:p>
            <a:r>
              <a:rPr lang="en-US" altLang="en-US" dirty="0"/>
              <a:t>Technical Knowledge</a:t>
            </a:r>
          </a:p>
          <a:p>
            <a:pPr lvl="1"/>
            <a:r>
              <a:rPr lang="en-US" altLang="en-US" dirty="0"/>
              <a:t>Hardware, network, and software knowledge</a:t>
            </a:r>
          </a:p>
          <a:p>
            <a:pPr lvl="1"/>
            <a:r>
              <a:rPr lang="en-US" altLang="en-US" dirty="0"/>
              <a:t>Debugging and troubleshooting skills</a:t>
            </a:r>
          </a:p>
          <a:p>
            <a:r>
              <a:rPr lang="en-US" altLang="en-US" dirty="0"/>
              <a:t>Time Management </a:t>
            </a:r>
          </a:p>
          <a:p>
            <a:pPr lvl="1"/>
            <a:r>
              <a:rPr lang="en-US" altLang="en-US" dirty="0"/>
              <a:t>Automate everything possible</a:t>
            </a:r>
          </a:p>
          <a:p>
            <a:pPr lvl="1"/>
            <a:r>
              <a:rPr lang="en-US" altLang="en-US" dirty="0"/>
              <a:t>Ability to prioritize task: urgency and importance.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1st Step to Better Sys-Admin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request system</a:t>
            </a:r>
          </a:p>
          <a:p>
            <a:pPr lvl="1"/>
            <a:r>
              <a:rPr lang="en-US" altLang="en-US" dirty="0"/>
              <a:t>Customer know what you’re doing.</a:t>
            </a:r>
          </a:p>
          <a:p>
            <a:pPr lvl="1"/>
            <a:r>
              <a:rPr lang="en-US" altLang="en-US" dirty="0"/>
              <a:t>You know what you’re doing.</a:t>
            </a:r>
          </a:p>
          <a:p>
            <a:r>
              <a:rPr lang="en-US" altLang="en-US" dirty="0"/>
              <a:t>Manage priorities</a:t>
            </a:r>
          </a:p>
          <a:p>
            <a:pPr lvl="1"/>
            <a:r>
              <a:rPr lang="en-US" altLang="en-US" dirty="0"/>
              <a:t>Handle emergencies quickly (priorities)</a:t>
            </a:r>
          </a:p>
          <a:p>
            <a:pPr lvl="1"/>
            <a:r>
              <a:rPr lang="en-US" altLang="en-US" dirty="0"/>
              <a:t>Use request system to avoid interruptions.</a:t>
            </a:r>
          </a:p>
          <a:p>
            <a:r>
              <a:rPr lang="en-US" altLang="en-US" dirty="0"/>
              <a:t>Establish policies</a:t>
            </a:r>
          </a:p>
          <a:p>
            <a:pPr lvl="1"/>
            <a:r>
              <a:rPr lang="en-US" altLang="en-US" dirty="0"/>
              <a:t>How do people get help?</a:t>
            </a:r>
          </a:p>
          <a:p>
            <a:pPr lvl="1"/>
            <a:r>
              <a:rPr lang="en-US" altLang="en-US" dirty="0"/>
              <a:t>What is the scope of responsibility for SA teams?</a:t>
            </a:r>
          </a:p>
          <a:p>
            <a:pPr lvl="1"/>
            <a:r>
              <a:rPr lang="en-US" altLang="en-US" dirty="0"/>
              <a:t>What is our definition of emergency?</a:t>
            </a:r>
          </a:p>
          <a:p>
            <a:r>
              <a:rPr lang="en-US" altLang="en-US" dirty="0"/>
              <a:t>Start every host in a known state.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Principles of Sys-Admin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Simplicity</a:t>
            </a:r>
          </a:p>
          <a:p>
            <a:pPr marL="521208" lvl="1" fontAlgn="auto">
              <a:spcAft>
                <a:spcPts val="0"/>
              </a:spcAft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Choose the simplest solution that solves the entire problem.</a:t>
            </a:r>
          </a:p>
          <a:p>
            <a:pPr marL="521208" lvl="1" fontAlgn="auto">
              <a:spcAft>
                <a:spcPts val="0"/>
              </a:spcAft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Work towards a predictable system.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Clarity</a:t>
            </a:r>
          </a:p>
          <a:p>
            <a:pPr marL="521208" lvl="1" fontAlgn="auto">
              <a:spcAft>
                <a:spcPts val="0"/>
              </a:spcAft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Choose a straightforward solution that’s easy to change , maintain, debug, and explain to other SAs.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Generality</a:t>
            </a:r>
          </a:p>
          <a:p>
            <a:pPr marL="521208" lvl="1" fontAlgn="auto">
              <a:spcAft>
                <a:spcPts val="0"/>
              </a:spcAft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Choose reusable solutions that scale up; use open protocols.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Automation</a:t>
            </a:r>
          </a:p>
          <a:p>
            <a:pPr marL="521208" lvl="1" fontAlgn="auto">
              <a:spcAft>
                <a:spcPts val="0"/>
              </a:spcAft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Use software to replace human effort.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Communication</a:t>
            </a:r>
          </a:p>
          <a:p>
            <a:pPr marL="521208" lvl="1" fontAlgn="auto">
              <a:spcAft>
                <a:spcPts val="0"/>
              </a:spcAft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Be sure that you’re solving the right problems and that people know what you’re doing.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Basic First</a:t>
            </a:r>
          </a:p>
          <a:p>
            <a:pPr marL="521208" lvl="1" fontAlgn="auto">
              <a:spcAft>
                <a:spcPts val="0"/>
              </a:spcAft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Solve basic infrastructure problems </a:t>
            </a:r>
            <a:r>
              <a:rPr lang="en-US">
                <a:solidFill>
                  <a:schemeClr val="tx1">
                    <a:tint val="85000"/>
                  </a:schemeClr>
                </a:solidFill>
              </a:rPr>
              <a:t>before advanced 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Organizations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USENIX: Advance Computing Association</a:t>
            </a:r>
          </a:p>
          <a:p>
            <a:r>
              <a:rPr lang="en-US" altLang="en-US"/>
              <a:t>LISA: Large Installation System Administration</a:t>
            </a:r>
          </a:p>
          <a:p>
            <a:r>
              <a:rPr lang="en-US" altLang="en-US"/>
              <a:t>SAGE: System Administration Guild</a:t>
            </a:r>
          </a:p>
          <a:p>
            <a:r>
              <a:rPr lang="en-US" altLang="en-US"/>
              <a:t>LOPSA: League of Professional System Administrator.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Topics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rebuchet MS" panose="020B0603020202020204" pitchFamily="34" charset="0"/>
              <a:buAutoNum type="arabicPeriod"/>
            </a:pPr>
            <a:r>
              <a:rPr lang="en-US" altLang="en-US"/>
              <a:t>What is System Administration?</a:t>
            </a:r>
          </a:p>
          <a:p>
            <a:pPr marL="514350" indent="-514350">
              <a:buFont typeface="Trebuchet MS" panose="020B0603020202020204" pitchFamily="34" charset="0"/>
              <a:buAutoNum type="arabicPeriod"/>
            </a:pPr>
            <a:r>
              <a:rPr lang="en-US" altLang="en-US"/>
              <a:t>What do system admins do?</a:t>
            </a:r>
          </a:p>
          <a:p>
            <a:pPr marL="514350" indent="-514350">
              <a:buFont typeface="Trebuchet MS" panose="020B0603020202020204" pitchFamily="34" charset="0"/>
              <a:buAutoNum type="arabicPeriod"/>
            </a:pPr>
            <a:r>
              <a:rPr lang="en-US" altLang="en-US"/>
              <a:t>Principles and First Steps</a:t>
            </a:r>
          </a:p>
          <a:p>
            <a:pPr marL="514350" indent="-514350">
              <a:buFont typeface="Trebuchet MS" panose="020B0603020202020204" pitchFamily="34" charset="0"/>
              <a:buAutoNum type="arabicPeriod"/>
            </a:pPr>
            <a:r>
              <a:rPr lang="en-US" altLang="en-US"/>
              <a:t>Organizations and Certifications</a:t>
            </a:r>
          </a:p>
          <a:p>
            <a:pPr marL="514350" indent="-514350">
              <a:buFont typeface="Trebuchet MS" panose="020B0603020202020204" pitchFamily="34" charset="0"/>
              <a:buAutoNum type="arabicPeriod"/>
            </a:pPr>
            <a:r>
              <a:rPr lang="en-US" altLang="en-US"/>
              <a:t>Maturity and Complexity</a:t>
            </a:r>
          </a:p>
          <a:p>
            <a:pPr marL="514350" indent="-514350">
              <a:buFont typeface="Trebuchet MS" panose="020B0603020202020204" pitchFamily="34" charset="0"/>
              <a:buAutoNum type="arabicPeriod"/>
            </a:pPr>
            <a:r>
              <a:rPr lang="en-US" altLang="en-US"/>
              <a:t>Ethics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Types of Sites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Small</a:t>
            </a:r>
          </a:p>
          <a:p>
            <a:pPr lvl="1"/>
            <a:r>
              <a:rPr lang="en-US" altLang="en-US" dirty="0"/>
              <a:t>2-10 computers, 1 OS, 2-20 users.</a:t>
            </a:r>
          </a:p>
          <a:p>
            <a:pPr lvl="1"/>
            <a:r>
              <a:rPr lang="en-US" altLang="en-US" dirty="0"/>
              <a:t>Small staff size requires outsourcing to obtain most specialized skills.</a:t>
            </a:r>
          </a:p>
          <a:p>
            <a:r>
              <a:rPr lang="en-US" altLang="en-US" dirty="0"/>
              <a:t>Mid-sized</a:t>
            </a:r>
          </a:p>
          <a:p>
            <a:pPr lvl="1"/>
            <a:r>
              <a:rPr lang="en-US" altLang="en-US" dirty="0"/>
              <a:t>11-100 computers, 1-3 OSes, 21-100 users</a:t>
            </a:r>
          </a:p>
          <a:p>
            <a:r>
              <a:rPr lang="en-US" altLang="en-US" dirty="0"/>
              <a:t>Large</a:t>
            </a:r>
          </a:p>
          <a:p>
            <a:pPr lvl="1"/>
            <a:r>
              <a:rPr lang="en-US" altLang="en-US" dirty="0"/>
              <a:t>100+ computers, multiple OSes, 100+ users</a:t>
            </a:r>
          </a:p>
          <a:p>
            <a:pPr lvl="1"/>
            <a:r>
              <a:rPr lang="en-US" altLang="en-US" dirty="0"/>
              <a:t>Outsources to reduce cost, some specializations.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Certifications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CCNA, CCNP, CCIE (Cisco)</a:t>
            </a:r>
          </a:p>
          <a:p>
            <a:r>
              <a:rPr lang="en-US" altLang="en-US"/>
              <a:t>cSAGE(SAGE)</a:t>
            </a:r>
          </a:p>
          <a:p>
            <a:r>
              <a:rPr lang="en-US" altLang="en-US"/>
              <a:t>MCSA (Mircosoft)</a:t>
            </a:r>
          </a:p>
          <a:p>
            <a:r>
              <a:rPr lang="en-US" altLang="en-US"/>
              <a:t>RHCE (Red hat)</a:t>
            </a:r>
          </a:p>
          <a:p>
            <a:r>
              <a:rPr lang="en-US" altLang="en-US"/>
              <a:t>SCSA (Sun)</a:t>
            </a:r>
          </a:p>
          <a:p>
            <a:r>
              <a:rPr lang="en-US" altLang="en-US"/>
              <a:t>VCP (VMware)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Job Description EXAMPLE - 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b="1" dirty="0"/>
              <a:t>Novice : </a:t>
            </a:r>
            <a:r>
              <a:rPr lang="en-US" sz="2800" dirty="0"/>
              <a:t>OS familiarity, help desk skills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b="1" dirty="0"/>
              <a:t>Junior: </a:t>
            </a:r>
            <a:r>
              <a:rPr lang="en-US" sz="2800" dirty="0"/>
              <a:t>Can use system administration tools (370)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b="1" dirty="0"/>
              <a:t>Intermediate: </a:t>
            </a:r>
            <a:r>
              <a:rPr lang="en-US" sz="2800" dirty="0"/>
              <a:t>Understanding of distributed computing, common servers, automate small tasks, independent action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b="1" dirty="0"/>
              <a:t>Senior: </a:t>
            </a:r>
            <a:r>
              <a:rPr lang="en-US" sz="2800" dirty="0"/>
              <a:t>Understanding of scaling issues, including capacity planning, solve problems by addressing the root cause, higher level programming abilities, write proposals for purchasing, data center planning,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Sys-Admin Maturity Model (SAMM)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 Hoc</a:t>
            </a:r>
          </a:p>
          <a:p>
            <a:pPr lvl="1"/>
            <a:r>
              <a:rPr lang="en-US" altLang="en-US" dirty="0"/>
              <a:t>Ad-Hoc non-repeatable solutions, firefighting.</a:t>
            </a:r>
          </a:p>
          <a:p>
            <a:r>
              <a:rPr lang="en-US" altLang="en-US" dirty="0"/>
              <a:t>Repeatable</a:t>
            </a:r>
          </a:p>
          <a:p>
            <a:pPr lvl="1"/>
            <a:r>
              <a:rPr lang="en-US" altLang="en-US" dirty="0"/>
              <a:t>Some repeatable process</a:t>
            </a:r>
          </a:p>
          <a:p>
            <a:r>
              <a:rPr lang="en-US" altLang="en-US" dirty="0"/>
              <a:t>Defined</a:t>
            </a:r>
          </a:p>
          <a:p>
            <a:pPr lvl="1"/>
            <a:r>
              <a:rPr lang="en-US" altLang="en-US" dirty="0"/>
              <a:t>Documented standard process</a:t>
            </a:r>
          </a:p>
          <a:p>
            <a:r>
              <a:rPr lang="en-US" altLang="en-US" dirty="0"/>
              <a:t>Managed</a:t>
            </a:r>
          </a:p>
          <a:p>
            <a:pPr lvl="1"/>
            <a:r>
              <a:rPr lang="en-US" altLang="en-US" dirty="0"/>
              <a:t>Process effectiveness measured, adapted.</a:t>
            </a:r>
          </a:p>
          <a:p>
            <a:r>
              <a:rPr lang="en-US" altLang="en-US" dirty="0"/>
              <a:t>Optimized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Maturity and Complexity</a:t>
            </a:r>
          </a:p>
        </p:txBody>
      </p:sp>
      <p:pic>
        <p:nvPicPr>
          <p:cNvPr id="29699" name="Content Placeholder 3" descr="Maturity process vs complexit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524000"/>
            <a:ext cx="7543800" cy="47244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Tool Maturity Levels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Ad-Hoc : OS GUI, CLI, or web administration interfaces</a:t>
            </a:r>
          </a:p>
          <a:p>
            <a:r>
              <a:rPr lang="en-US" altLang="en-US" dirty="0"/>
              <a:t>Repeatable : Version Control (RCS, SVN, GIT), request tracker.</a:t>
            </a:r>
          </a:p>
          <a:p>
            <a:r>
              <a:rPr lang="en-US" altLang="en-US" dirty="0"/>
              <a:t>Defined : automatic monitoring (Nagios, </a:t>
            </a:r>
            <a:r>
              <a:rPr lang="en-US" altLang="en-US" dirty="0" err="1"/>
              <a:t>Monit</a:t>
            </a:r>
            <a:r>
              <a:rPr lang="en-US" altLang="en-US" dirty="0"/>
              <a:t>, god)</a:t>
            </a:r>
          </a:p>
          <a:p>
            <a:r>
              <a:rPr lang="en-US" altLang="en-US" dirty="0"/>
              <a:t>Managed : Configuration management (</a:t>
            </a:r>
            <a:r>
              <a:rPr lang="en-US" altLang="en-US" dirty="0" err="1"/>
              <a:t>AutomateIT</a:t>
            </a:r>
            <a:r>
              <a:rPr lang="en-US" altLang="en-US" dirty="0"/>
              <a:t>, </a:t>
            </a:r>
            <a:r>
              <a:rPr lang="en-US" altLang="en-US" dirty="0" err="1"/>
              <a:t>cfengine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Optimized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SAGE Code of Ethics</a:t>
            </a:r>
            <a:br>
              <a:rPr lang="en-US" dirty="0"/>
            </a:br>
            <a:r>
              <a:rPr lang="en-US" sz="2000" dirty="0"/>
              <a:t>(SA CODE OF ETHICS)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Professionalism</a:t>
            </a:r>
          </a:p>
          <a:p>
            <a:r>
              <a:rPr lang="en-US" altLang="en-US" dirty="0"/>
              <a:t>Personal Integrity</a:t>
            </a:r>
          </a:p>
          <a:p>
            <a:r>
              <a:rPr lang="en-US" altLang="en-US" dirty="0"/>
              <a:t>Privacy</a:t>
            </a:r>
          </a:p>
          <a:p>
            <a:r>
              <a:rPr lang="en-US" altLang="en-US" dirty="0"/>
              <a:t>Laws and Policies</a:t>
            </a:r>
          </a:p>
          <a:p>
            <a:r>
              <a:rPr lang="en-US" altLang="en-US" dirty="0"/>
              <a:t>Communication</a:t>
            </a:r>
          </a:p>
          <a:p>
            <a:r>
              <a:rPr lang="en-US" altLang="en-US" dirty="0"/>
              <a:t>System Integrity</a:t>
            </a:r>
          </a:p>
          <a:p>
            <a:r>
              <a:rPr lang="en-US" altLang="en-US" dirty="0"/>
              <a:t>Education</a:t>
            </a:r>
          </a:p>
          <a:p>
            <a:r>
              <a:rPr lang="en-US" altLang="en-US" dirty="0"/>
              <a:t>Social Responsibility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SYS-ADMIN Case STUDY: Terry Child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Network Administrator for SAN </a:t>
            </a:r>
            <a:r>
              <a:rPr lang="en-US" altLang="en-US" dirty="0" err="1"/>
              <a:t>Fransisco</a:t>
            </a:r>
            <a:r>
              <a:rPr lang="en-US" altLang="en-US" dirty="0"/>
              <a:t> CCIE </a:t>
            </a:r>
          </a:p>
          <a:p>
            <a:pPr lvl="1"/>
            <a:r>
              <a:rPr lang="en-US" altLang="en-US" dirty="0"/>
              <a:t>who built city’s </a:t>
            </a:r>
            <a:r>
              <a:rPr lang="en-US" altLang="en-US" dirty="0" err="1"/>
              <a:t>FiberWAN</a:t>
            </a:r>
            <a:r>
              <a:rPr lang="en-US" altLang="en-US" dirty="0"/>
              <a:t> network.</a:t>
            </a:r>
          </a:p>
          <a:p>
            <a:r>
              <a:rPr lang="en-US" altLang="en-US" dirty="0"/>
              <a:t>Terry was only person with router passwords</a:t>
            </a:r>
          </a:p>
          <a:p>
            <a:pPr lvl="1"/>
            <a:r>
              <a:rPr lang="en-US" altLang="en-US" dirty="0"/>
              <a:t>IT department acknowledges knowing that</a:t>
            </a:r>
          </a:p>
          <a:p>
            <a:pPr lvl="1"/>
            <a:r>
              <a:rPr lang="en-US" altLang="en-US" dirty="0"/>
              <a:t>He was on-call 24x7x365 to resolve issues</a:t>
            </a:r>
          </a:p>
          <a:p>
            <a:r>
              <a:rPr lang="en-US" altLang="en-US" dirty="0"/>
              <a:t>Terry refused to give password to boss </a:t>
            </a:r>
          </a:p>
          <a:p>
            <a:pPr lvl="1"/>
            <a:r>
              <a:rPr lang="en-US" altLang="en-US" dirty="0"/>
              <a:t>Cited fears that they would be misused by management, outside contractors.</a:t>
            </a:r>
          </a:p>
          <a:p>
            <a:r>
              <a:rPr lang="en-US" altLang="en-US" dirty="0"/>
              <a:t>What was the right thing for Terry to do?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operational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An employee is working from home and has trouble joining a video call. How would you help them?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Some employees are complaining about their Internet speed. What steps would you take to identify the problem?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We would like to create simple manuals to help employees to use our equipment properly. What instructions would you give to help your colleagues use a printer?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How would you deal with a virus?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676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Key Points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Definitions</a:t>
            </a:r>
          </a:p>
          <a:p>
            <a:pPr lvl="1"/>
            <a:r>
              <a:rPr lang="en-US" altLang="en-US" dirty="0"/>
              <a:t>System, system state, ideal state, administration</a:t>
            </a:r>
          </a:p>
          <a:p>
            <a:r>
              <a:rPr lang="en-US" altLang="en-US" dirty="0"/>
              <a:t>Principles of System Administration</a:t>
            </a:r>
          </a:p>
          <a:p>
            <a:pPr lvl="1"/>
            <a:r>
              <a:rPr lang="en-US" altLang="en-US" dirty="0"/>
              <a:t>Simplicity</a:t>
            </a:r>
          </a:p>
          <a:p>
            <a:pPr lvl="1"/>
            <a:r>
              <a:rPr lang="en-US" altLang="en-US" dirty="0"/>
              <a:t>Clarity</a:t>
            </a:r>
          </a:p>
          <a:p>
            <a:pPr lvl="1"/>
            <a:r>
              <a:rPr lang="en-US" altLang="en-US" dirty="0"/>
              <a:t>Generality</a:t>
            </a:r>
          </a:p>
          <a:p>
            <a:pPr lvl="1"/>
            <a:r>
              <a:rPr lang="en-US" altLang="en-US" dirty="0"/>
              <a:t>Automation</a:t>
            </a:r>
          </a:p>
          <a:p>
            <a:pPr lvl="1"/>
            <a:r>
              <a:rPr lang="en-US" altLang="en-US" dirty="0"/>
              <a:t>Communication</a:t>
            </a:r>
          </a:p>
          <a:p>
            <a:pPr lvl="1"/>
            <a:r>
              <a:rPr lang="en-US" altLang="en-US" dirty="0"/>
              <a:t>Basic First</a:t>
            </a:r>
          </a:p>
          <a:p>
            <a:r>
              <a:rPr lang="en-US" altLang="en-US" dirty="0"/>
              <a:t>System Administration Maturity Model </a:t>
            </a:r>
          </a:p>
          <a:p>
            <a:pPr lvl="1"/>
            <a:r>
              <a:rPr lang="en-US" altLang="en-US" dirty="0"/>
              <a:t>Maturity and Complexity, 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is a System?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System: An organized collection of computers interacting with a group of users.</a:t>
            </a:r>
          </a:p>
        </p:txBody>
      </p:sp>
      <p:pic>
        <p:nvPicPr>
          <p:cNvPr id="8196" name="Picture 3" descr="computer syst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22563"/>
            <a:ext cx="62007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4819" name="Content Placeholder 3" descr="reference ch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52400"/>
            <a:ext cx="7848600" cy="6477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System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b="1" dirty="0"/>
              <a:t>System Policy</a:t>
            </a:r>
            <a:r>
              <a:rPr lang="en-US" sz="2800" dirty="0"/>
              <a:t>: specifications of a system’s configuration and its acceptable usage.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b="1" dirty="0"/>
              <a:t>System State S(t)</a:t>
            </a:r>
            <a:r>
              <a:rPr lang="en-US" sz="2800" dirty="0"/>
              <a:t>:</a:t>
            </a:r>
            <a:r>
              <a:rPr lang="en-US" sz="2800" b="1" dirty="0"/>
              <a:t> </a:t>
            </a:r>
            <a:r>
              <a:rPr lang="en-US" sz="2800" dirty="0"/>
              <a:t>the current configuration </a:t>
            </a:r>
            <a:r>
              <a:rPr lang="en-US" sz="2800" dirty="0">
                <a:highlight>
                  <a:srgbClr val="FFFF00"/>
                </a:highlight>
              </a:rPr>
              <a:t>(files, kernel, memory or CPU usage) </a:t>
            </a:r>
            <a:r>
              <a:rPr lang="en-US" sz="2800" dirty="0"/>
              <a:t>of a system.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b="1" dirty="0"/>
              <a:t>Ideal State S*(t)</a:t>
            </a:r>
            <a:r>
              <a:rPr lang="en-US" sz="2800" dirty="0"/>
              <a:t>:</a:t>
            </a:r>
            <a:r>
              <a:rPr lang="en-US" sz="2800" b="1" dirty="0"/>
              <a:t> </a:t>
            </a:r>
            <a:r>
              <a:rPr lang="en-US" sz="2800" dirty="0"/>
              <a:t>States of the system that match the system policy. Over time, the system state shifts away from ideal state.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b="1" dirty="0"/>
              <a:t>System Administration</a:t>
            </a:r>
            <a:r>
              <a:rPr lang="en-US" sz="2800" dirty="0"/>
              <a:t>: Modifying the system to bring it closer to an ideal state </a:t>
            </a:r>
            <a:r>
              <a:rPr lang="en-US" sz="1300" dirty="0"/>
              <a:t>S*(t)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do sys-admins do?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Small organizations: the system administrator (sys-admin) can be entire IT staff</a:t>
            </a:r>
          </a:p>
          <a:p>
            <a:pPr lvl="1"/>
            <a:r>
              <a:rPr lang="en-US" altLang="en-US" dirty="0"/>
              <a:t>Phone Support</a:t>
            </a:r>
          </a:p>
          <a:p>
            <a:pPr lvl="1"/>
            <a:r>
              <a:rPr lang="en-US" altLang="en-US" dirty="0"/>
              <a:t>Order and install software and hardware</a:t>
            </a:r>
          </a:p>
          <a:p>
            <a:pPr lvl="1"/>
            <a:r>
              <a:rPr lang="en-US" altLang="en-US" dirty="0"/>
              <a:t>Fix everything that breaks from phones to servers</a:t>
            </a:r>
          </a:p>
          <a:p>
            <a:pPr lvl="1"/>
            <a:r>
              <a:rPr lang="en-US" altLang="en-US" dirty="0"/>
              <a:t>Develop software</a:t>
            </a:r>
          </a:p>
          <a:p>
            <a:r>
              <a:rPr lang="en-US" altLang="en-US" dirty="0"/>
              <a:t>Large organizations: sys-admin is one of many IT staff</a:t>
            </a:r>
          </a:p>
          <a:p>
            <a:pPr lvl="1"/>
            <a:r>
              <a:rPr lang="en-US" altLang="en-US" dirty="0"/>
              <a:t>Specialist instead of “jack of all trades”</a:t>
            </a:r>
          </a:p>
          <a:p>
            <a:pPr lvl="1"/>
            <a:r>
              <a:rPr lang="en-US" altLang="en-US" dirty="0"/>
              <a:t>Database admin, Network admin, Fileserver admin, Help desk worker, Programmers, Logistics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Common Activities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rebuchet MS" panose="020B0603020202020204" pitchFamily="34" charset="0"/>
              <a:buAutoNum type="arabicPeriod"/>
            </a:pPr>
            <a:r>
              <a:rPr lang="en-US" altLang="en-US" dirty="0"/>
              <a:t>Manage users</a:t>
            </a:r>
          </a:p>
          <a:p>
            <a:pPr marL="514350" indent="-514350">
              <a:buFont typeface="Trebuchet MS" panose="020B0603020202020204" pitchFamily="34" charset="0"/>
              <a:buAutoNum type="arabicPeriod"/>
            </a:pPr>
            <a:r>
              <a:rPr lang="en-US" altLang="en-US" dirty="0"/>
              <a:t>Manage hardware</a:t>
            </a:r>
          </a:p>
          <a:p>
            <a:pPr marL="514350" indent="-514350">
              <a:buFont typeface="Trebuchet MS" panose="020B0603020202020204" pitchFamily="34" charset="0"/>
              <a:buAutoNum type="arabicPeriod"/>
            </a:pPr>
            <a:r>
              <a:rPr lang="en-US" altLang="en-US" dirty="0"/>
              <a:t>Perform backups.</a:t>
            </a:r>
          </a:p>
          <a:p>
            <a:pPr marL="514350" indent="-514350">
              <a:buFont typeface="Trebuchet MS" panose="020B0603020202020204" pitchFamily="34" charset="0"/>
              <a:buAutoNum type="arabicPeriod"/>
            </a:pPr>
            <a:r>
              <a:rPr lang="en-US" altLang="en-US" dirty="0"/>
              <a:t>Install new software systems.</a:t>
            </a:r>
          </a:p>
          <a:p>
            <a:pPr marL="514350" indent="-514350">
              <a:buFont typeface="Trebuchet MS" panose="020B0603020202020204" pitchFamily="34" charset="0"/>
              <a:buAutoNum type="arabicPeriod"/>
            </a:pPr>
            <a:r>
              <a:rPr lang="en-US" altLang="en-US" dirty="0"/>
              <a:t>Troubleshooting.</a:t>
            </a:r>
          </a:p>
          <a:p>
            <a:pPr marL="514350" indent="-514350">
              <a:buFont typeface="Trebuchet MS" panose="020B0603020202020204" pitchFamily="34" charset="0"/>
              <a:buAutoNum type="arabicPeriod"/>
            </a:pPr>
            <a:r>
              <a:rPr lang="en-US" altLang="en-US" dirty="0"/>
              <a:t>System monitoring.</a:t>
            </a:r>
          </a:p>
          <a:p>
            <a:pPr marL="514350" indent="-514350">
              <a:buFont typeface="Trebuchet MS" panose="020B0603020202020204" pitchFamily="34" charset="0"/>
              <a:buAutoNum type="arabicPeriod"/>
            </a:pPr>
            <a:r>
              <a:rPr lang="en-US" altLang="en-US" dirty="0"/>
              <a:t>Auditing security.</a:t>
            </a:r>
          </a:p>
          <a:p>
            <a:pPr marL="514350" indent="-514350">
              <a:buFont typeface="Trebuchet MS" panose="020B0603020202020204" pitchFamily="34" charset="0"/>
              <a:buAutoNum type="arabicPeriod"/>
            </a:pPr>
            <a:r>
              <a:rPr lang="en-US" altLang="en-US" dirty="0"/>
              <a:t>Help users.</a:t>
            </a:r>
          </a:p>
          <a:p>
            <a:pPr marL="514350" indent="-514350">
              <a:buFont typeface="Trebuchet MS" panose="020B0603020202020204" pitchFamily="34" charset="0"/>
              <a:buAutoNum type="arabicPeriod"/>
            </a:pPr>
            <a:r>
              <a:rPr lang="en-US" altLang="en-US" dirty="0"/>
              <a:t>Communicate.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u="sng" dirty="0"/>
              <a:t>DESCRIPTION OF ACTIVITIES</a:t>
            </a:r>
            <a:br>
              <a:rPr lang="en-US" dirty="0"/>
            </a:br>
            <a:r>
              <a:rPr lang="en-US" dirty="0"/>
              <a:t>User Management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Creating user accounts</a:t>
            </a:r>
          </a:p>
          <a:p>
            <a:pPr lvl="1"/>
            <a:r>
              <a:rPr lang="en-US" altLang="en-US" dirty="0"/>
              <a:t>Consistency requires automation</a:t>
            </a:r>
          </a:p>
          <a:p>
            <a:pPr lvl="1"/>
            <a:r>
              <a:rPr lang="en-US" altLang="en-US" dirty="0"/>
              <a:t>Startup (dot) files</a:t>
            </a:r>
          </a:p>
          <a:p>
            <a:r>
              <a:rPr lang="en-US" altLang="en-US" dirty="0"/>
              <a:t>Namespace Management</a:t>
            </a:r>
          </a:p>
          <a:p>
            <a:pPr lvl="1"/>
            <a:r>
              <a:rPr lang="en-US" altLang="en-US" dirty="0"/>
              <a:t>Usernames and UIDs</a:t>
            </a:r>
          </a:p>
          <a:p>
            <a:pPr lvl="1"/>
            <a:r>
              <a:rPr lang="en-US" altLang="en-US" dirty="0"/>
              <a:t>Multiple namespaces or SSI?</a:t>
            </a:r>
          </a:p>
          <a:p>
            <a:r>
              <a:rPr lang="en-US" altLang="en-US" dirty="0"/>
              <a:t>Removing user accounts</a:t>
            </a:r>
          </a:p>
          <a:p>
            <a:pPr lvl="1"/>
            <a:r>
              <a:rPr lang="en-US" altLang="en-US" dirty="0"/>
              <a:t>Consistency require automation</a:t>
            </a:r>
          </a:p>
          <a:p>
            <a:pPr lvl="1"/>
            <a:r>
              <a:rPr lang="en-US" altLang="en-US" dirty="0"/>
              <a:t>Many accounts across different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Hardware Management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Adding and removing hardware</a:t>
            </a:r>
          </a:p>
          <a:p>
            <a:pPr lvl="1"/>
            <a:r>
              <a:rPr lang="en-US" altLang="en-US"/>
              <a:t>Configuration, cabling, etc.</a:t>
            </a:r>
          </a:p>
          <a:p>
            <a:r>
              <a:rPr lang="en-US" altLang="en-US"/>
              <a:t>Purchase</a:t>
            </a:r>
          </a:p>
          <a:p>
            <a:pPr lvl="1"/>
            <a:r>
              <a:rPr lang="en-US" altLang="en-US"/>
              <a:t>Evaluate and purchase servers + other hardware</a:t>
            </a:r>
          </a:p>
          <a:p>
            <a:r>
              <a:rPr lang="en-US" altLang="en-US"/>
              <a:t>Capacity Planning</a:t>
            </a:r>
          </a:p>
          <a:p>
            <a:pPr lvl="1"/>
            <a:r>
              <a:rPr lang="en-US" altLang="en-US"/>
              <a:t>How many servers? How much bandwidth, storage?</a:t>
            </a:r>
          </a:p>
          <a:p>
            <a:r>
              <a:rPr lang="en-US" altLang="en-US"/>
              <a:t>Data Center Management</a:t>
            </a:r>
          </a:p>
          <a:p>
            <a:pPr lvl="1"/>
            <a:r>
              <a:rPr lang="en-US" altLang="en-US"/>
              <a:t>Power, racks, environment (cooling, fire alarm)</a:t>
            </a:r>
          </a:p>
          <a:p>
            <a:r>
              <a:rPr lang="en-US" altLang="en-US"/>
              <a:t>Virtualization</a:t>
            </a:r>
          </a:p>
          <a:p>
            <a:pPr lvl="1"/>
            <a:r>
              <a:rPr lang="en-US" altLang="en-US"/>
              <a:t>When can virtual servers be used vs. physical?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Backups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Backup Strategy and policies</a:t>
            </a:r>
          </a:p>
          <a:p>
            <a:pPr lvl="1"/>
            <a:r>
              <a:rPr lang="en-US" altLang="en-US"/>
              <a:t>Scheduling: When and how often?</a:t>
            </a:r>
          </a:p>
          <a:p>
            <a:pPr lvl="1"/>
            <a:r>
              <a:rPr lang="en-US" altLang="en-US"/>
              <a:t>Capacity Planning</a:t>
            </a:r>
          </a:p>
          <a:p>
            <a:pPr lvl="1"/>
            <a:r>
              <a:rPr lang="en-US" altLang="en-US"/>
              <a:t>Location: on site vs offsite</a:t>
            </a:r>
          </a:p>
          <a:p>
            <a:r>
              <a:rPr lang="en-US" altLang="en-US"/>
              <a:t>Monitoring backups</a:t>
            </a:r>
          </a:p>
          <a:p>
            <a:pPr lvl="1"/>
            <a:r>
              <a:rPr lang="en-US" altLang="en-US"/>
              <a:t>Checking logs</a:t>
            </a:r>
          </a:p>
          <a:p>
            <a:pPr lvl="1"/>
            <a:r>
              <a:rPr lang="en-US" altLang="en-US"/>
              <a:t>Verifying media</a:t>
            </a:r>
          </a:p>
          <a:p>
            <a:r>
              <a:rPr lang="en-US" altLang="en-US"/>
              <a:t>Performing restores when requested.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A8EC-FC45-4405-9C80-590285DEF50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2059</TotalTime>
  <Words>1378</Words>
  <Application>Microsoft Office PowerPoint</Application>
  <PresentationFormat>On-screen Show (4:3)</PresentationFormat>
  <Paragraphs>279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Trebuchet MS</vt:lpstr>
      <vt:lpstr>Wingdings</vt:lpstr>
      <vt:lpstr>Wingdings 2</vt:lpstr>
      <vt:lpstr>Opulent</vt:lpstr>
      <vt:lpstr>System Administration</vt:lpstr>
      <vt:lpstr>Topics</vt:lpstr>
      <vt:lpstr>What is a System?</vt:lpstr>
      <vt:lpstr>System State</vt:lpstr>
      <vt:lpstr>What do sys-admins do?</vt:lpstr>
      <vt:lpstr>Common Activities</vt:lpstr>
      <vt:lpstr>DESCRIPTION OF ACTIVITIES User Management</vt:lpstr>
      <vt:lpstr>Hardware Management</vt:lpstr>
      <vt:lpstr>Backups</vt:lpstr>
      <vt:lpstr>Software Installation</vt:lpstr>
      <vt:lpstr>Troubleshooting</vt:lpstr>
      <vt:lpstr>System Monitoring</vt:lpstr>
      <vt:lpstr>Helping Users</vt:lpstr>
      <vt:lpstr>Communicate</vt:lpstr>
      <vt:lpstr>Specialized SA skills </vt:lpstr>
      <vt:lpstr>Qualities of a successful Sys-admin</vt:lpstr>
      <vt:lpstr>1st Step to Better Sys-Admin</vt:lpstr>
      <vt:lpstr>Principles of Sys-Admin</vt:lpstr>
      <vt:lpstr>Organizations</vt:lpstr>
      <vt:lpstr>Types of Sites</vt:lpstr>
      <vt:lpstr>Certifications</vt:lpstr>
      <vt:lpstr>Job Description EXAMPLE - SAGE</vt:lpstr>
      <vt:lpstr>Sys-Admin Maturity Model (SAMM)</vt:lpstr>
      <vt:lpstr>Maturity and Complexity</vt:lpstr>
      <vt:lpstr>Tool Maturity Levels</vt:lpstr>
      <vt:lpstr>SAGE Code of Ethics (SA CODE OF ETHICS)</vt:lpstr>
      <vt:lpstr>SYS-ADMIN Case STUDY: Terry Child</vt:lpstr>
      <vt:lpstr>Other operational issues</vt:lpstr>
      <vt:lpstr>Key 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Administration</dc:title>
  <dc:creator>Zharif</dc:creator>
  <cp:lastModifiedBy>0204677 LIM ZHE YUAN</cp:lastModifiedBy>
  <cp:revision>34</cp:revision>
  <dcterms:created xsi:type="dcterms:W3CDTF">2017-08-22T11:30:42Z</dcterms:created>
  <dcterms:modified xsi:type="dcterms:W3CDTF">2022-10-17T09:36:48Z</dcterms:modified>
</cp:coreProperties>
</file>