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27/09/2019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27/09/2019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27/09/2019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27/09/2019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27/09/2019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27/09/2019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27/09/2019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27/09/2019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27/09/2019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27/09/2019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27/09/2019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DSM2294 – </a:t>
            </a:r>
            <a:r>
              <a:rPr lang="en-US" sz="4800" b="1" smtClean="0"/>
              <a:t>Lecture 3a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file management &amp; command line interface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53322" cy="706964"/>
          </a:xfrm>
        </p:spPr>
        <p:txBody>
          <a:bodyPr/>
          <a:lstStyle/>
          <a:p>
            <a:r>
              <a:rPr lang="en-US" b="1" dirty="0" smtClean="0"/>
              <a:t>Navigating Through Multiple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navigate through multiple directories at the same time by specifying its complete path. </a:t>
            </a:r>
          </a:p>
          <a:p>
            <a:pPr lvl="1"/>
            <a:r>
              <a:rPr lang="en-US" dirty="0"/>
              <a:t>Example: If you want to move the /</a:t>
            </a:r>
            <a:r>
              <a:rPr lang="en-US" dirty="0" err="1"/>
              <a:t>cpu</a:t>
            </a:r>
            <a:r>
              <a:rPr lang="en-US" dirty="0"/>
              <a:t> directory under /dev, we do not need to break this operation in two parts. </a:t>
            </a:r>
          </a:p>
          <a:p>
            <a:r>
              <a:rPr lang="en-US" dirty="0"/>
              <a:t>Instead, we can type '/dev/</a:t>
            </a:r>
            <a:r>
              <a:rPr lang="en-US" dirty="0" err="1"/>
              <a:t>cpu</a:t>
            </a:r>
            <a:r>
              <a:rPr lang="en-US" dirty="0"/>
              <a:t>' to reach the directory directly.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 smtClean="0">
                <a:latin typeface="Consolas" panose="020B0609020204030204" pitchFamily="49" charset="0"/>
              </a:rPr>
              <a:t>: ~$ cd /dev/</a:t>
            </a:r>
            <a:r>
              <a:rPr lang="en-US" sz="1800" b="1" dirty="0" err="1" smtClean="0">
                <a:latin typeface="Consolas" panose="020B0609020204030204" pitchFamily="49" charset="0"/>
              </a:rPr>
              <a:t>cpu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 smtClean="0">
                <a:latin typeface="Consolas" panose="020B0609020204030204" pitchFamily="49" charset="0"/>
              </a:rPr>
              <a:t>: /dev/</a:t>
            </a:r>
            <a:r>
              <a:rPr lang="en-US" sz="1800" b="1" dirty="0" err="1" smtClean="0">
                <a:latin typeface="Consolas" panose="020B0609020204030204" pitchFamily="49" charset="0"/>
              </a:rPr>
              <a:t>cpu</a:t>
            </a:r>
            <a:r>
              <a:rPr lang="en-US" sz="1800" b="1" dirty="0" smtClean="0">
                <a:latin typeface="Consolas" panose="020B0609020204030204" pitchFamily="49" charset="0"/>
              </a:rPr>
              <a:t>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Up One Directory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navigating up one directory level, </a:t>
            </a:r>
            <a:r>
              <a:rPr lang="en-US" dirty="0" smtClean="0"/>
              <a:t>try</a:t>
            </a:r>
            <a:r>
              <a:rPr lang="en-US" dirty="0"/>
              <a:t> </a:t>
            </a:r>
            <a:r>
              <a:rPr lang="en-US" b="1" dirty="0" smtClean="0"/>
              <a:t>cd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/dev/</a:t>
            </a:r>
            <a:r>
              <a:rPr lang="en-US" sz="1800" b="1" dirty="0" err="1">
                <a:latin typeface="Consolas" panose="020B0609020204030204" pitchFamily="49" charset="0"/>
              </a:rPr>
              <a:t>cpu</a:t>
            </a:r>
            <a:r>
              <a:rPr lang="en-US" sz="1800" b="1" dirty="0" smtClean="0">
                <a:latin typeface="Consolas" panose="020B0609020204030204" pitchFamily="49" charset="0"/>
              </a:rPr>
              <a:t>$ cd ..</a:t>
            </a:r>
            <a:endParaRPr 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/</a:t>
            </a:r>
            <a:r>
              <a:rPr lang="en-US" sz="1800" b="1" dirty="0" smtClean="0">
                <a:latin typeface="Consolas" panose="020B0609020204030204" pitchFamily="49" charset="0"/>
              </a:rPr>
              <a:t>dev$ </a:t>
            </a:r>
            <a:endParaRPr lang="en-US" sz="1800" dirty="0" smtClean="0"/>
          </a:p>
          <a:p>
            <a:r>
              <a:rPr lang="en-US" dirty="0" smtClean="0"/>
              <a:t>Here </a:t>
            </a:r>
            <a:r>
              <a:rPr lang="en-US" dirty="0"/>
              <a:t>by using the 'cd ..' command, we have moved up one directory from '/dev/</a:t>
            </a:r>
            <a:r>
              <a:rPr lang="en-US" dirty="0" err="1"/>
              <a:t>cpu</a:t>
            </a:r>
            <a:r>
              <a:rPr lang="en-US" dirty="0"/>
              <a:t>' to '/dev'. </a:t>
            </a:r>
          </a:p>
          <a:p>
            <a:r>
              <a:rPr lang="en-US" dirty="0"/>
              <a:t>Then by again using the same command, we have jumped from '/dev' to '/' root directory. 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and Absolute </a:t>
            </a:r>
            <a:r>
              <a:rPr lang="en-US" b="1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in computing is the address of a file or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Windows</a:t>
            </a:r>
            <a:r>
              <a:rPr lang="en-US" dirty="0"/>
              <a:t>: </a:t>
            </a:r>
            <a:r>
              <a:rPr lang="en-US" b="1" dirty="0"/>
              <a:t>C:\</a:t>
            </a:r>
            <a:r>
              <a:rPr lang="en-US" b="1" dirty="0" smtClean="0"/>
              <a:t>documentsandsettings\user\downloads</a:t>
            </a:r>
          </a:p>
          <a:p>
            <a:pPr lvl="1"/>
            <a:r>
              <a:rPr lang="en-US" dirty="0"/>
              <a:t>In Linux: </a:t>
            </a:r>
            <a:r>
              <a:rPr lang="en-US" b="1" dirty="0"/>
              <a:t>/</a:t>
            </a:r>
            <a:r>
              <a:rPr lang="en-US" b="1" dirty="0" smtClean="0"/>
              <a:t>home/user/downloads</a:t>
            </a:r>
          </a:p>
          <a:p>
            <a:r>
              <a:rPr lang="en-US" dirty="0"/>
              <a:t>There are two kinds of paths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Absolute </a:t>
            </a:r>
            <a:r>
              <a:rPr lang="en-US" dirty="0" smtClean="0"/>
              <a:t>Path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Relative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19824" cy="3416300"/>
          </a:xfrm>
        </p:spPr>
        <p:txBody>
          <a:bodyPr/>
          <a:lstStyle/>
          <a:p>
            <a:r>
              <a:rPr lang="en-US" dirty="0"/>
              <a:t>Let's say you have to browse the images stored in the Pictures directory of the home </a:t>
            </a:r>
            <a:r>
              <a:rPr lang="en-US" dirty="0" smtClean="0"/>
              <a:t>folder</a:t>
            </a:r>
          </a:p>
          <a:p>
            <a:r>
              <a:rPr lang="en-US" dirty="0"/>
              <a:t>The absolute file path of Pictures </a:t>
            </a:r>
            <a:r>
              <a:rPr lang="en-US" dirty="0" smtClean="0"/>
              <a:t>directory: </a:t>
            </a:r>
            <a:r>
              <a:rPr lang="en-US" b="1" dirty="0" smtClean="0"/>
              <a:t>/home/username/Pictures</a:t>
            </a:r>
          </a:p>
          <a:p>
            <a:r>
              <a:rPr lang="en-US" dirty="0"/>
              <a:t>To navigate to this directory, you can use the </a:t>
            </a:r>
            <a:r>
              <a:rPr lang="en-US" b="1" i="1" dirty="0"/>
              <a:t>cd /</a:t>
            </a:r>
            <a:r>
              <a:rPr lang="en-US" b="1" i="1" dirty="0" smtClean="0"/>
              <a:t>home/username/Pictures </a:t>
            </a:r>
            <a:r>
              <a:rPr lang="en-US" dirty="0" smtClean="0"/>
              <a:t>command: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~$ </a:t>
            </a:r>
            <a:r>
              <a:rPr lang="en-US" sz="1800" b="1" dirty="0">
                <a:latin typeface="Consolas" panose="020B0609020204030204" pitchFamily="49" charset="0"/>
              </a:rPr>
              <a:t>cd /home/username/Pictures 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~</a:t>
            </a:r>
            <a:r>
              <a:rPr lang="en-US" sz="1800" b="1" dirty="0">
                <a:latin typeface="Consolas" panose="020B0609020204030204" pitchFamily="49" charset="0"/>
              </a:rPr>
              <a:t>/</a:t>
            </a:r>
            <a:r>
              <a:rPr lang="en-US" sz="1800" b="1" dirty="0" smtClean="0">
                <a:latin typeface="Consolas" panose="020B0609020204030204" pitchFamily="49" charset="0"/>
              </a:rPr>
              <a:t>Pictures$</a:t>
            </a: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This </a:t>
            </a:r>
            <a:r>
              <a:rPr lang="en-US" sz="2000" dirty="0"/>
              <a:t>is called absolute path as you are specifying the full path to reach the file. </a:t>
            </a:r>
            <a:endParaRPr lang="en-US" sz="2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9485337" cy="3980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Relative path comes in handy when you have to browse another subdirectory within a given directory. </a:t>
            </a:r>
          </a:p>
          <a:p>
            <a:pPr lvl="1"/>
            <a:r>
              <a:rPr lang="en-US" dirty="0"/>
              <a:t>It saves you from the effort to type complete paths all the time. </a:t>
            </a:r>
          </a:p>
          <a:p>
            <a:r>
              <a:rPr lang="en-US" dirty="0"/>
              <a:t>Suppose you are currently in your Home </a:t>
            </a:r>
            <a:r>
              <a:rPr lang="en-US" dirty="0" smtClean="0"/>
              <a:t>directory, and you </a:t>
            </a:r>
            <a:r>
              <a:rPr lang="en-US" dirty="0"/>
              <a:t>want to navigate to the Downloads directory. </a:t>
            </a:r>
          </a:p>
          <a:p>
            <a:r>
              <a:rPr lang="en-US" dirty="0"/>
              <a:t>You do no need to type the absolute path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900" b="1" dirty="0">
                <a:latin typeface="Consolas" panose="020B0609020204030204" pitchFamily="49" charset="0"/>
              </a:rPr>
              <a:t>: ~$ cd /</a:t>
            </a:r>
            <a:r>
              <a:rPr lang="en-US" sz="1900" b="1" dirty="0" smtClean="0">
                <a:latin typeface="Consolas" panose="020B0609020204030204" pitchFamily="49" charset="0"/>
              </a:rPr>
              <a:t>home/username/Downloads </a:t>
            </a:r>
            <a:endParaRPr lang="en-US" sz="19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b="1" dirty="0" err="1">
                <a:latin typeface="Consolas" panose="020B0609020204030204" pitchFamily="49" charset="0"/>
              </a:rPr>
              <a:t>user@VirtualBox</a:t>
            </a:r>
            <a:r>
              <a:rPr lang="en-US" sz="1900" b="1" dirty="0">
                <a:latin typeface="Consolas" panose="020B0609020204030204" pitchFamily="49" charset="0"/>
              </a:rPr>
              <a:t>: </a:t>
            </a:r>
            <a:r>
              <a:rPr lang="en-US" sz="1900" b="1" dirty="0" smtClean="0">
                <a:latin typeface="Consolas" panose="020B0609020204030204" pitchFamily="49" charset="0"/>
              </a:rPr>
              <a:t>~/Downloads$</a:t>
            </a:r>
            <a:endParaRPr lang="en-US" sz="1900" dirty="0"/>
          </a:p>
          <a:p>
            <a:r>
              <a:rPr lang="en-US" dirty="0"/>
              <a:t>Instead, you can simply type </a:t>
            </a:r>
            <a:r>
              <a:rPr lang="en-US" b="1" dirty="0"/>
              <a:t>'cd Downloads' </a:t>
            </a:r>
            <a:r>
              <a:rPr lang="en-US" dirty="0"/>
              <a:t>and you would navigate to the Downloads directory as you are already present within the </a:t>
            </a:r>
            <a:r>
              <a:rPr lang="en-US" b="1" dirty="0"/>
              <a:t>'/</a:t>
            </a:r>
            <a:r>
              <a:rPr lang="en-US" b="1" dirty="0" smtClean="0"/>
              <a:t>home/username'</a:t>
            </a:r>
            <a:r>
              <a:rPr lang="en-US" dirty="0" smtClean="0"/>
              <a:t> </a:t>
            </a:r>
            <a:r>
              <a:rPr lang="en-US" dirty="0"/>
              <a:t>directory. 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900" b="1" dirty="0">
                <a:latin typeface="Consolas" panose="020B0609020204030204" pitchFamily="49" charset="0"/>
              </a:rPr>
              <a:t>: ~$ cd </a:t>
            </a:r>
            <a:r>
              <a:rPr lang="en-US" sz="1900" b="1" dirty="0" smtClean="0">
                <a:latin typeface="Consolas" panose="020B0609020204030204" pitchFamily="49" charset="0"/>
              </a:rPr>
              <a:t>Downloads </a:t>
            </a:r>
            <a:endParaRPr lang="en-US" sz="19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900" b="1" dirty="0" err="1">
                <a:latin typeface="Consolas" panose="020B0609020204030204" pitchFamily="49" charset="0"/>
              </a:rPr>
              <a:t>user@VirtualBox</a:t>
            </a:r>
            <a:r>
              <a:rPr lang="en-US" sz="1900" b="1" dirty="0">
                <a:latin typeface="Consolas" panose="020B0609020204030204" pitchFamily="49" charset="0"/>
              </a:rPr>
              <a:t>: ~/Downloads</a:t>
            </a:r>
            <a:r>
              <a:rPr lang="en-US" sz="1900" b="1" dirty="0" smtClean="0">
                <a:latin typeface="Consolas" panose="020B0609020204030204" pitchFamily="49" charset="0"/>
              </a:rPr>
              <a:t>$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way you do not have to specify the complete path to reach a specific location within the same directory in the file system.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manage your files, you can use either the GUI(File manager) or the CLI(Terminal) in Linux. 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have its relative </a:t>
            </a:r>
            <a:r>
              <a:rPr lang="en-US" dirty="0" smtClean="0"/>
              <a:t>advantages</a:t>
            </a:r>
            <a:r>
              <a:rPr lang="en-US" dirty="0"/>
              <a:t> </a:t>
            </a:r>
            <a:r>
              <a:rPr lang="en-US" dirty="0" smtClean="0"/>
              <a:t>but for </a:t>
            </a:r>
            <a:r>
              <a:rPr lang="en-US" smtClean="0"/>
              <a:t>this course, </a:t>
            </a:r>
            <a:r>
              <a:rPr lang="en-US" dirty="0"/>
              <a:t>we will focus on the CLI aka the Terminal</a:t>
            </a:r>
          </a:p>
          <a:p>
            <a:r>
              <a:rPr lang="en-US" dirty="0"/>
              <a:t>You can launch the terminal from the dashboard or use the shortcut key </a:t>
            </a:r>
            <a:r>
              <a:rPr lang="en-US" b="1" dirty="0" err="1"/>
              <a:t>Cntrl</a:t>
            </a:r>
            <a:r>
              <a:rPr lang="en-US" b="1" dirty="0"/>
              <a:t> + Alt + 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pwd</a:t>
            </a:r>
            <a:r>
              <a:rPr lang="en-US" dirty="0"/>
              <a:t> command gives the present working directory.</a:t>
            </a:r>
          </a:p>
          <a:p>
            <a:r>
              <a:rPr lang="en-US" dirty="0"/>
              <a:t>You can use the cd command to change directories</a:t>
            </a:r>
          </a:p>
          <a:p>
            <a:r>
              <a:rPr lang="en-US" dirty="0"/>
              <a:t>Absolute path is complete address of a file or directory</a:t>
            </a:r>
          </a:p>
          <a:p>
            <a:r>
              <a:rPr lang="en-US" dirty="0"/>
              <a:t>Relative path is relative location of a file of directory with respect to current directory</a:t>
            </a:r>
          </a:p>
          <a:p>
            <a:r>
              <a:rPr lang="en-US" dirty="0"/>
              <a:t>Relative path help avoid typing complete paths all the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frequent tasks that you perform on your PC is creating, moving or deleting Files. Let's look at various options for File Management. </a:t>
            </a:r>
          </a:p>
          <a:p>
            <a:r>
              <a:rPr lang="en-US" dirty="0"/>
              <a:t>To manage your files, you can either </a:t>
            </a:r>
            <a:r>
              <a:rPr lang="en-US" dirty="0" smtClean="0"/>
              <a:t>use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Terminal (Command Line Interface - CLI)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File manager (Graphical User Interface -GUI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this course, we will be working on the Linux using the Terminal.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learn Command Line Interface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335708" cy="36975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Even though the world is moving to GUI based systems, CLI has its specific uses and is widely used in scripting and server administration. </a:t>
            </a:r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look at </a:t>
            </a:r>
            <a:r>
              <a:rPr lang="en-US" dirty="0" smtClean="0"/>
              <a:t>some of CLI’s compelling </a:t>
            </a:r>
            <a:r>
              <a:rPr lang="en-US" dirty="0"/>
              <a:t>uses - </a:t>
            </a:r>
          </a:p>
          <a:p>
            <a:pPr lvl="1"/>
            <a:r>
              <a:rPr lang="en-US" dirty="0"/>
              <a:t>Comparatively, </a:t>
            </a:r>
            <a:r>
              <a:rPr lang="en-US" dirty="0" smtClean="0"/>
              <a:t>CLI </a:t>
            </a:r>
            <a:r>
              <a:rPr lang="en-US" dirty="0"/>
              <a:t>offer more options &amp; are flexible. Piping and </a:t>
            </a:r>
            <a:r>
              <a:rPr lang="en-US" dirty="0" err="1"/>
              <a:t>stdin</a:t>
            </a:r>
            <a:r>
              <a:rPr lang="en-US" dirty="0"/>
              <a:t>/</a:t>
            </a:r>
            <a:r>
              <a:rPr lang="en-US" dirty="0" err="1"/>
              <a:t>stdout</a:t>
            </a:r>
            <a:r>
              <a:rPr lang="en-US" dirty="0"/>
              <a:t> are immensely powerful are not available in GUI</a:t>
            </a:r>
          </a:p>
          <a:p>
            <a:pPr lvl="1"/>
            <a:r>
              <a:rPr lang="en-US" dirty="0"/>
              <a:t>Some configurations in GUI are up to 5 screens deep while in a CLI  it's just a single command</a:t>
            </a:r>
          </a:p>
          <a:p>
            <a:pPr lvl="1"/>
            <a:r>
              <a:rPr lang="en-US" dirty="0"/>
              <a:t>Moving, renaming 1000's of the file in GUI will be time-consuming (Using Control /Shift to select multiple files), while in CLI, using regular expressions so can do the same task with a single command.</a:t>
            </a:r>
          </a:p>
          <a:p>
            <a:pPr lvl="1"/>
            <a:r>
              <a:rPr lang="en-US" dirty="0"/>
              <a:t>CLI load fast and do not consume RAM compared to GUI. In crunch scenarios this matters.</a:t>
            </a:r>
          </a:p>
          <a:p>
            <a:r>
              <a:rPr lang="en-US" b="1" dirty="0"/>
              <a:t>Both GUI and CLI have their specific uses.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b="1" dirty="0"/>
              <a:t>in GUI, performance monitoring graphs</a:t>
            </a:r>
            <a:r>
              <a:rPr lang="en-US" dirty="0"/>
              <a:t> give </a:t>
            </a:r>
            <a:r>
              <a:rPr lang="en-US" b="1" dirty="0"/>
              <a:t>instant visual feedback</a:t>
            </a:r>
            <a:r>
              <a:rPr lang="en-US" dirty="0"/>
              <a:t> on system health, while seeing hundreds of lines of logs in CLI is an eyesore.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Launching the CLI on </a:t>
            </a:r>
            <a:r>
              <a:rPr lang="en-US" b="1" dirty="0" smtClean="0"/>
              <a:t>Ubuntu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2 ways to launch the </a:t>
            </a:r>
            <a:r>
              <a:rPr lang="en-US" sz="2000" dirty="0" smtClean="0"/>
              <a:t>terminal</a:t>
            </a:r>
            <a:r>
              <a:rPr lang="en-US" sz="2000" dirty="0"/>
              <a:t> </a:t>
            </a:r>
            <a:r>
              <a:rPr lang="en-US" sz="2000" dirty="0" smtClean="0"/>
              <a:t>(CLI):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Go </a:t>
            </a:r>
            <a:r>
              <a:rPr lang="en-US" sz="1800" dirty="0"/>
              <a:t>to the Dash and type terminal 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Or </a:t>
            </a:r>
            <a:r>
              <a:rPr lang="en-US" sz="1800" dirty="0"/>
              <a:t>you can press </a:t>
            </a:r>
            <a:r>
              <a:rPr lang="en-US" sz="1800" b="1" dirty="0"/>
              <a:t>CTRL + Alt + T</a:t>
            </a:r>
            <a:r>
              <a:rPr lang="en-US" sz="1800" dirty="0"/>
              <a:t> to launch the Terminal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8" y="3981696"/>
            <a:ext cx="2869796" cy="20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9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Launching the CLI on Ubuntu </a:t>
            </a:r>
            <a:r>
              <a:rPr lang="en-US" b="1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you launch the CLI (Terminal), you would find something as </a:t>
            </a:r>
            <a:r>
              <a:rPr lang="en-US" dirty="0" err="1" smtClean="0"/>
              <a:t>username@VirtualBox</a:t>
            </a:r>
            <a:r>
              <a:rPr lang="en-US" dirty="0" smtClean="0"/>
              <a:t> written on it.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part of this line is the name of the </a:t>
            </a:r>
            <a:r>
              <a:rPr lang="en-US" b="1" dirty="0"/>
              <a:t>user</a:t>
            </a:r>
            <a:r>
              <a:rPr lang="en-US" dirty="0"/>
              <a:t> (bob, tom, </a:t>
            </a:r>
            <a:r>
              <a:rPr lang="en-US" dirty="0" err="1"/>
              <a:t>ubuntu</a:t>
            </a:r>
            <a:r>
              <a:rPr lang="en-US" dirty="0"/>
              <a:t>, home...)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part is the computer name or the host name. The hostname helps identify a computer over the network. In a server environment, host-name becomes important.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/>
              <a:t>':'</a:t>
            </a:r>
            <a:r>
              <a:rPr lang="en-US" dirty="0"/>
              <a:t> is a simple separator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tilde '~' sign shows that the user in working in the </a:t>
            </a:r>
            <a:r>
              <a:rPr lang="en-US" b="1" dirty="0"/>
              <a:t>home directory</a:t>
            </a:r>
            <a:r>
              <a:rPr lang="en-US" dirty="0"/>
              <a:t>. If you change the directory, this sign will vanish.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'$' sign suggests that you are working as a regular user in Linux. While working as a root user, '#' is displayed.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85" y="5857615"/>
            <a:ext cx="3524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Working </a:t>
            </a:r>
            <a:r>
              <a:rPr lang="en-US" b="1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directory that you are currently browsing is called the </a:t>
            </a:r>
            <a:r>
              <a:rPr lang="en-US" b="1" dirty="0" smtClean="0"/>
              <a:t>Present Working Directory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</a:t>
            </a:r>
            <a:r>
              <a:rPr lang="en-US" dirty="0"/>
              <a:t>log on to the home directory when you boot your PC.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determine the directory you are presently working on, use the </a:t>
            </a:r>
            <a:r>
              <a:rPr lang="en-US" dirty="0" smtClean="0"/>
              <a:t>command: </a:t>
            </a:r>
            <a:r>
              <a:rPr lang="en-US" b="1" dirty="0" smtClean="0"/>
              <a:t>PWD</a:t>
            </a:r>
          </a:p>
          <a:p>
            <a:pPr lvl="1"/>
            <a:r>
              <a:rPr lang="en-US" dirty="0" smtClean="0"/>
              <a:t>PWD </a:t>
            </a:r>
            <a:r>
              <a:rPr lang="en-US" dirty="0"/>
              <a:t>command stands for </a:t>
            </a:r>
            <a:r>
              <a:rPr lang="en-US" b="1" dirty="0" smtClean="0"/>
              <a:t>P</a:t>
            </a:r>
            <a:r>
              <a:rPr lang="en-US" dirty="0" smtClean="0"/>
              <a:t>rint </a:t>
            </a:r>
            <a:r>
              <a:rPr lang="en-US" b="1" dirty="0" smtClean="0"/>
              <a:t>W</a:t>
            </a:r>
            <a:r>
              <a:rPr lang="en-US" dirty="0" smtClean="0"/>
              <a:t>orking </a:t>
            </a:r>
            <a:r>
              <a:rPr lang="en-US" b="1" dirty="0" smtClean="0"/>
              <a:t>D</a:t>
            </a:r>
            <a:r>
              <a:rPr lang="en-US" dirty="0" smtClean="0"/>
              <a:t>irectory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</a:t>
            </a:r>
            <a:r>
              <a:rPr lang="en-US" b="1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change your current directory use the '</a:t>
            </a:r>
            <a:r>
              <a:rPr lang="en-US" b="1" dirty="0"/>
              <a:t>cd</a:t>
            </a:r>
            <a:r>
              <a:rPr lang="en-US" dirty="0"/>
              <a:t>' command. </a:t>
            </a:r>
            <a:endParaRPr lang="en-US" dirty="0" smtClean="0"/>
          </a:p>
          <a:p>
            <a:r>
              <a:rPr lang="en-US" dirty="0" smtClean="0"/>
              <a:t>Consider the following example: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 smtClean="0">
                <a:latin typeface="Consolas" panose="020B0609020204030204" pitchFamily="49" charset="0"/>
              </a:rPr>
              <a:t>: ~$ cd /</a:t>
            </a:r>
            <a:r>
              <a:rPr lang="en-US" sz="1800" b="1" dirty="0" err="1" smtClean="0">
                <a:latin typeface="Consolas" panose="020B0609020204030204" pitchFamily="49" charset="0"/>
              </a:rPr>
              <a:t>tmp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/</a:t>
            </a:r>
            <a:r>
              <a:rPr lang="en-US" sz="1800" b="1" dirty="0" err="1" smtClean="0">
                <a:latin typeface="Consolas" panose="020B0609020204030204" pitchFamily="49" charset="0"/>
              </a:rPr>
              <a:t>tmp</a:t>
            </a:r>
            <a:r>
              <a:rPr lang="en-US" sz="1800" b="1" dirty="0" smtClean="0">
                <a:latin typeface="Consolas" panose="020B0609020204030204" pitchFamily="49" charset="0"/>
              </a:rPr>
              <a:t>$ cd /bin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/bin$ </a:t>
            </a:r>
            <a:r>
              <a:rPr lang="en-US" sz="1800" b="1" dirty="0">
                <a:latin typeface="Consolas" panose="020B0609020204030204" pitchFamily="49" charset="0"/>
              </a:rPr>
              <a:t>cd </a:t>
            </a:r>
            <a:r>
              <a:rPr lang="en-US" sz="1800" b="1" dirty="0" smtClean="0">
                <a:latin typeface="Consolas" panose="020B0609020204030204" pitchFamily="49" charset="0"/>
              </a:rPr>
              <a:t>/</a:t>
            </a:r>
            <a:r>
              <a:rPr lang="en-US" sz="1800" b="1" dirty="0" err="1" smtClean="0">
                <a:latin typeface="Consolas" panose="020B0609020204030204" pitchFamily="49" charset="0"/>
              </a:rPr>
              <a:t>usr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/</a:t>
            </a:r>
            <a:r>
              <a:rPr lang="en-US" sz="1800" b="1" dirty="0" err="1" smtClean="0">
                <a:latin typeface="Consolas" panose="020B0609020204030204" pitchFamily="49" charset="0"/>
              </a:rPr>
              <a:t>usr</a:t>
            </a:r>
            <a:r>
              <a:rPr lang="en-US" sz="1800" b="1" dirty="0" smtClean="0">
                <a:latin typeface="Consolas" panose="020B0609020204030204" pitchFamily="49" charset="0"/>
              </a:rPr>
              <a:t>$ </a:t>
            </a:r>
            <a:r>
              <a:rPr lang="en-US" sz="1800" b="1" dirty="0">
                <a:latin typeface="Consolas" panose="020B0609020204030204" pitchFamily="49" charset="0"/>
              </a:rPr>
              <a:t>cd </a:t>
            </a:r>
            <a:r>
              <a:rPr lang="en-US" sz="1800" b="1" dirty="0" smtClean="0">
                <a:latin typeface="Consolas" panose="020B0609020204030204" pitchFamily="49" charset="0"/>
              </a:rPr>
              <a:t>/</a:t>
            </a:r>
            <a:r>
              <a:rPr lang="en-US" sz="1800" b="1" dirty="0" err="1" smtClean="0">
                <a:latin typeface="Consolas" panose="020B0609020204030204" pitchFamily="49" charset="0"/>
              </a:rPr>
              <a:t>tmp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/</a:t>
            </a:r>
            <a:r>
              <a:rPr lang="en-US" sz="1800" b="1" dirty="0" err="1" smtClean="0">
                <a:latin typeface="Consolas" panose="020B0609020204030204" pitchFamily="49" charset="0"/>
              </a:rPr>
              <a:t>tmp</a:t>
            </a:r>
            <a:r>
              <a:rPr lang="en-US" sz="1800" b="1" dirty="0" smtClean="0">
                <a:latin typeface="Consolas" panose="020B0609020204030204" pitchFamily="49" charset="0"/>
              </a:rPr>
              <a:t>$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dirty="0" smtClean="0"/>
              <a:t>Here</a:t>
            </a:r>
            <a:r>
              <a:rPr lang="en-US" dirty="0"/>
              <a:t>, we moved from directory /</a:t>
            </a:r>
            <a:r>
              <a:rPr lang="en-US" dirty="0" err="1"/>
              <a:t>tmp</a:t>
            </a:r>
            <a:r>
              <a:rPr lang="en-US" dirty="0"/>
              <a:t> to /bin to /</a:t>
            </a:r>
            <a:r>
              <a:rPr lang="en-US" dirty="0" err="1"/>
              <a:t>usr</a:t>
            </a:r>
            <a:r>
              <a:rPr lang="en-US" dirty="0"/>
              <a:t> and then back to /</a:t>
            </a:r>
            <a:r>
              <a:rPr lang="en-US" dirty="0" err="1"/>
              <a:t>tmp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Navigating To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navigate to the home directory, then type </a:t>
            </a:r>
            <a:r>
              <a:rPr lang="en-US" b="1" dirty="0" smtClean="0"/>
              <a:t>cd</a:t>
            </a:r>
            <a:r>
              <a:rPr lang="en-US" dirty="0"/>
              <a:t>: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~/Documents/test$ cd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</a:t>
            </a:r>
            <a:r>
              <a:rPr lang="en-US" sz="1800" b="1" dirty="0" smtClean="0">
                <a:latin typeface="Consolas" panose="020B0609020204030204" pitchFamily="49" charset="0"/>
              </a:rPr>
              <a:t>~$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You can also use the </a:t>
            </a:r>
            <a:r>
              <a:rPr lang="en-US" b="1" dirty="0" smtClean="0"/>
              <a:t>cd ~</a:t>
            </a:r>
            <a:r>
              <a:rPr lang="en-US" dirty="0" smtClean="0"/>
              <a:t> command: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~/Documents/test$ </a:t>
            </a:r>
            <a:r>
              <a:rPr lang="en-US" sz="1800" b="1" dirty="0" smtClean="0">
                <a:latin typeface="Consolas" panose="020B0609020204030204" pitchFamily="49" charset="0"/>
              </a:rPr>
              <a:t>cd ~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user@VirtualBox</a:t>
            </a:r>
            <a:r>
              <a:rPr lang="en-US" sz="1800" b="1" dirty="0">
                <a:latin typeface="Consolas" panose="020B0609020204030204" pitchFamily="49" charset="0"/>
              </a:rPr>
              <a:t>: ~$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To Root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of the file system in Linux is denoted by '/'. </a:t>
            </a:r>
            <a:endParaRPr lang="en-US" dirty="0" smtClean="0"/>
          </a:p>
          <a:p>
            <a:r>
              <a:rPr lang="en-US" dirty="0" smtClean="0"/>
              <a:t>This is similar </a:t>
            </a:r>
            <a:r>
              <a:rPr lang="en-US" dirty="0"/>
              <a:t>to  'c:\' in Windows. </a:t>
            </a:r>
          </a:p>
          <a:p>
            <a:r>
              <a:rPr lang="en-US" dirty="0"/>
              <a:t>Note: In Windows, you use backward slash "\" while in UNIX/Linux, forward slash "/" </a:t>
            </a:r>
            <a:r>
              <a:rPr lang="en-US" dirty="0" smtClean="0"/>
              <a:t>is used</a:t>
            </a:r>
            <a:endParaRPr lang="en-US" dirty="0"/>
          </a:p>
          <a:p>
            <a:r>
              <a:rPr lang="en-US" dirty="0"/>
              <a:t>Type 'cd /' to move to the root directory.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 smtClean="0">
                <a:latin typeface="Consolas" panose="020B0609020204030204" pitchFamily="49" charset="0"/>
              </a:rPr>
              <a:t>: ~$ cd /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sz="1800" b="1" dirty="0" smtClean="0">
                <a:latin typeface="Consolas" panose="020B0609020204030204" pitchFamily="49" charset="0"/>
              </a:rPr>
              <a:t>: /$</a:t>
            </a:r>
          </a:p>
          <a:p>
            <a:r>
              <a:rPr lang="en-US" b="1" dirty="0" smtClean="0"/>
              <a:t>TIP</a:t>
            </a:r>
            <a:r>
              <a:rPr lang="en-US" dirty="0"/>
              <a:t>: Do not forget space between </a:t>
            </a:r>
            <a:r>
              <a:rPr lang="en-US" b="1" dirty="0"/>
              <a:t>cd </a:t>
            </a:r>
            <a:r>
              <a:rPr lang="en-US" dirty="0"/>
              <a:t>and </a:t>
            </a:r>
            <a:r>
              <a:rPr lang="en-US" b="1" dirty="0"/>
              <a:t>/</a:t>
            </a:r>
            <a:r>
              <a:rPr lang="en-US" dirty="0"/>
              <a:t>. Otherwise, you will get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942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3a</vt:lpstr>
      <vt:lpstr>Linux File Management</vt:lpstr>
      <vt:lpstr>Why learn Command Line Interface?</vt:lpstr>
      <vt:lpstr>Launching the CLI on Ubuntu (1)</vt:lpstr>
      <vt:lpstr>Launching the CLI on Ubuntu (2)</vt:lpstr>
      <vt:lpstr>Present Working Directory</vt:lpstr>
      <vt:lpstr>Changing Directories</vt:lpstr>
      <vt:lpstr>Navigating To Home Directory</vt:lpstr>
      <vt:lpstr>Moving To Root Directory</vt:lpstr>
      <vt:lpstr>Navigating Through Multiple Directories</vt:lpstr>
      <vt:lpstr>Moving Up One Directory Level</vt:lpstr>
      <vt:lpstr>Relative and Absolute Paths</vt:lpstr>
      <vt:lpstr>Absolute Path</vt:lpstr>
      <vt:lpstr>Relative Path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 Sien Yau</cp:lastModifiedBy>
  <cp:revision>22</cp:revision>
  <dcterms:created xsi:type="dcterms:W3CDTF">2019-09-04T22:33:27Z</dcterms:created>
  <dcterms:modified xsi:type="dcterms:W3CDTF">2019-09-27T06:29:04Z</dcterms:modified>
</cp:coreProperties>
</file>