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239-3763-4F6E-8DD1-594704891FF3}" type="datetimeFigureOut">
              <a:rPr lang="en-US" smtClean="0"/>
              <a:t>18/06/2021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BD88-3C7F-4247-93A5-5D371DBF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01F864-E9B1-4EDF-83C4-B94597B50C42}" type="datetime1">
              <a:rPr lang="en-US" smtClean="0"/>
              <a:t>18/06/2021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D99-F2CF-42C4-806C-5C7A30A986F7}" type="datetime1">
              <a:rPr lang="en-US" smtClean="0"/>
              <a:t>18/06/2021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1F2-5BC2-4EC7-84FF-2DC9474DB498}" type="datetime1">
              <a:rPr lang="en-US" smtClean="0"/>
              <a:t>18/06/2021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1A0D-BE86-447D-AC2F-C8F08DAB5B31}" type="datetime1">
              <a:rPr lang="en-US" smtClean="0"/>
              <a:t>18/06/2021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6728-F4D9-4400-A83D-F0537238A07C}" type="datetime1">
              <a:rPr lang="en-US" smtClean="0"/>
              <a:t>18/06/2021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831-8223-4DAD-948D-BA111EAB4B09}" type="datetime1">
              <a:rPr lang="en-US" smtClean="0"/>
              <a:t>18/06/2021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4618-1BE6-4E80-8C72-FC396051C592}" type="datetime1">
              <a:rPr lang="en-US" smtClean="0"/>
              <a:t>18/06/2021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097E4C-EC52-4510-A66D-A49CDED24FD3}" type="datetime1">
              <a:rPr lang="en-US" smtClean="0"/>
              <a:t>18/06/2021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77B4BC-3614-4905-A5D7-0066313A2C28}" type="datetime1">
              <a:rPr lang="en-US" smtClean="0"/>
              <a:t>18/06/2021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B6D-112F-4E3D-B0EB-2E5DF76B2948}" type="datetime1">
              <a:rPr lang="en-US" smtClean="0"/>
              <a:t>18/06/2021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60B-4E7E-4AC4-9C91-659F88656B87}" type="datetime1">
              <a:rPr lang="en-US" smtClean="0"/>
              <a:t>18/06/2021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E7A-99F8-49A2-B306-5F0BFF23523A}" type="datetime1">
              <a:rPr lang="en-US" smtClean="0"/>
              <a:t>18/06/2021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385A-9C1F-4E95-B2E3-A6F91D99230C}" type="datetime1">
              <a:rPr lang="en-US" smtClean="0"/>
              <a:t>18/06/2021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24F6-0E49-484A-AA41-6479082BEBFF}" type="datetime1">
              <a:rPr lang="en-US" smtClean="0"/>
              <a:t>18/06/2021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6ED-D9E9-470E-8E48-D6BBB1ACDB52}" type="datetime1">
              <a:rPr lang="en-US" smtClean="0"/>
              <a:t>18/06/2021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A5D-F564-420A-8F48-8F65EE52308B}" type="datetime1">
              <a:rPr lang="en-US" smtClean="0"/>
              <a:t>18/06/2021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107C-FAD7-47C5-B88D-2BCDDAE50CFD}" type="datetime1">
              <a:rPr lang="en-US" smtClean="0"/>
              <a:t>18/06/2021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B5329C-9DD4-426D-AB43-7895778449C1}" type="datetime1">
              <a:rPr lang="en-US" smtClean="0"/>
              <a:t>18/06/2021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/>
              <a:t>DSM2294 – Lecture 3b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linux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Moving and Re-naming </a:t>
            </a:r>
            <a:r>
              <a:rPr lang="en-US" b="1" dirty="0" smtClean="0"/>
              <a:t>files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move a file, use the </a:t>
            </a:r>
            <a:r>
              <a:rPr lang="en-US" dirty="0" smtClean="0"/>
              <a:t>command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mv filename </a:t>
            </a:r>
            <a:r>
              <a:rPr lang="en-US" b="1" dirty="0" err="1" smtClean="0">
                <a:latin typeface="Consolas" panose="020B0609020204030204" pitchFamily="49" charset="0"/>
              </a:rPr>
              <a:t>new_file_location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/>
              <a:t>Suppose we want to move the file "sample2" to location /</a:t>
            </a:r>
            <a:r>
              <a:rPr lang="en-US" dirty="0" smtClean="0"/>
              <a:t>home/user/Documents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Executing </a:t>
            </a:r>
            <a:r>
              <a:rPr lang="en-US" dirty="0"/>
              <a:t>the </a:t>
            </a:r>
            <a:r>
              <a:rPr lang="en-US" dirty="0" smtClean="0"/>
              <a:t>command: </a:t>
            </a:r>
            <a:r>
              <a:rPr lang="en-US" b="1" dirty="0">
                <a:latin typeface="Consolas" panose="020B0609020204030204" pitchFamily="49" charset="0"/>
              </a:rPr>
              <a:t>mv sample2 /</a:t>
            </a:r>
            <a:r>
              <a:rPr lang="en-US" b="1" dirty="0" smtClean="0">
                <a:latin typeface="Consolas" panose="020B0609020204030204" pitchFamily="49" charset="0"/>
              </a:rPr>
              <a:t>home/user/Documents</a:t>
            </a:r>
          </a:p>
          <a:p>
            <a:pPr lvl="1"/>
            <a:r>
              <a:rPr lang="en-US" dirty="0"/>
              <a:t>Note: </a:t>
            </a:r>
            <a:r>
              <a:rPr lang="en-US" dirty="0" smtClean="0"/>
              <a:t>the mv </a:t>
            </a:r>
            <a:r>
              <a:rPr lang="en-US" dirty="0"/>
              <a:t>command needs super user permission.  </a:t>
            </a:r>
            <a:r>
              <a:rPr lang="en-US" dirty="0" smtClean="0"/>
              <a:t>If you </a:t>
            </a:r>
            <a:r>
              <a:rPr lang="en-US" dirty="0"/>
              <a:t>are executing the command as a standard </a:t>
            </a:r>
            <a:r>
              <a:rPr lang="en-US" dirty="0" smtClean="0"/>
              <a:t>user, you will get an </a:t>
            </a:r>
            <a:r>
              <a:rPr lang="en-US" dirty="0"/>
              <a:t>error.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overcome the error use command: </a:t>
            </a:r>
            <a:r>
              <a:rPr lang="en-US" b="1" dirty="0" err="1">
                <a:latin typeface="Consolas" panose="020B0609020204030204" pitchFamily="49" charset="0"/>
              </a:rPr>
              <a:t>sudo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command_you_want_to_execute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Moving and Re-naming files </a:t>
            </a:r>
            <a:r>
              <a:rPr lang="en-US" b="1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program allows regular users to run programs with the security privileges of the </a:t>
            </a:r>
            <a:r>
              <a:rPr lang="en-US" dirty="0" err="1"/>
              <a:t>superuser</a:t>
            </a:r>
            <a:r>
              <a:rPr lang="en-US" dirty="0"/>
              <a:t> or root. </a:t>
            </a:r>
          </a:p>
          <a:p>
            <a:r>
              <a:rPr lang="en-US" dirty="0" err="1"/>
              <a:t>Sudo</a:t>
            </a:r>
            <a:r>
              <a:rPr lang="en-US" dirty="0"/>
              <a:t> command will ask for password authentication. Though, you do not need to know the root password. You can supply your own password.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authentication, the system will invoke the requested command. </a:t>
            </a:r>
          </a:p>
          <a:p>
            <a:r>
              <a:rPr lang="en-US" dirty="0" err="1"/>
              <a:t>Sudo</a:t>
            </a:r>
            <a:r>
              <a:rPr lang="en-US" dirty="0"/>
              <a:t> maintains a log of each command run.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administrators can trackback the person responsible for undesirable changes in the </a:t>
            </a:r>
            <a:r>
              <a:rPr lang="en-US" dirty="0" smtClean="0"/>
              <a:t>system, e.g.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b="1" dirty="0">
                <a:latin typeface="Consolas" panose="020B0609020204030204" pitchFamily="49" charset="0"/>
              </a:rPr>
              <a:t>:~$ </a:t>
            </a:r>
            <a:r>
              <a:rPr lang="en-US" b="1" dirty="0" err="1">
                <a:latin typeface="Consolas" panose="020B0609020204030204" pitchFamily="49" charset="0"/>
              </a:rPr>
              <a:t>sudo</a:t>
            </a:r>
            <a:r>
              <a:rPr lang="en-US" b="1" dirty="0">
                <a:latin typeface="Consolas" panose="020B0609020204030204" pitchFamily="49" charset="0"/>
              </a:rPr>
              <a:t> mv sample2 /home/quru99/Documents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</a:rPr>
              <a:t>	[</a:t>
            </a:r>
            <a:r>
              <a:rPr lang="en-US" b="1" dirty="0" err="1">
                <a:latin typeface="Consolas" panose="020B0609020204030204" pitchFamily="49" charset="0"/>
              </a:rPr>
              <a:t>sudo</a:t>
            </a:r>
            <a:r>
              <a:rPr lang="en-US" b="1" dirty="0">
                <a:latin typeface="Consolas" panose="020B0609020204030204" pitchFamily="49" charset="0"/>
              </a:rPr>
              <a:t>] password for </a:t>
            </a:r>
            <a:r>
              <a:rPr lang="en-US" b="1" dirty="0" smtClean="0">
                <a:latin typeface="Consolas" panose="020B0609020204030204" pitchFamily="49" charset="0"/>
              </a:rPr>
              <a:t>user: </a:t>
            </a:r>
            <a:r>
              <a:rPr lang="en-US" b="1" dirty="0">
                <a:latin typeface="Consolas" panose="020B0609020204030204" pitchFamily="49" charset="0"/>
              </a:rPr>
              <a:t>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b="1" dirty="0">
                <a:latin typeface="Consolas" panose="020B0609020204030204" pitchFamily="49" charset="0"/>
              </a:rPr>
              <a:t>:~$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Moving and Re-naming files </a:t>
            </a:r>
            <a:r>
              <a:rPr lang="en-US" b="1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renaming file(s): </a:t>
            </a:r>
            <a:r>
              <a:rPr lang="en-US" b="1" dirty="0">
                <a:latin typeface="Consolas" panose="020B0609020204030204" pitchFamily="49" charset="0"/>
              </a:rPr>
              <a:t>mv filename </a:t>
            </a:r>
            <a:r>
              <a:rPr lang="en-US" b="1" dirty="0" err="1">
                <a:latin typeface="Consolas" panose="020B0609020204030204" pitchFamily="49" charset="0"/>
              </a:rPr>
              <a:t>newfilename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endParaRPr lang="en-US" b="1" dirty="0"/>
          </a:p>
          <a:p>
            <a:pPr lvl="1"/>
            <a:r>
              <a:rPr lang="en-US" b="1" dirty="0"/>
              <a:t>NOTE</a:t>
            </a:r>
            <a:r>
              <a:rPr lang="en-US" dirty="0"/>
              <a:t>: By default, the password you entered for </a:t>
            </a:r>
            <a:r>
              <a:rPr lang="en-US" dirty="0" err="1"/>
              <a:t>sudo</a:t>
            </a:r>
            <a:r>
              <a:rPr lang="en-US" dirty="0"/>
              <a:t> is retained for 15 minutes per terminal. This eliminates the need of entering the password time and again. </a:t>
            </a:r>
          </a:p>
          <a:p>
            <a:r>
              <a:rPr lang="en-US" dirty="0"/>
              <a:t>You only need root/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smtClean="0"/>
              <a:t>privileges if </a:t>
            </a:r>
            <a:r>
              <a:rPr lang="en-US" dirty="0"/>
              <a:t>the command involves files or directories not owned by the user or group running the commands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Directories </a:t>
            </a:r>
            <a:r>
              <a:rPr lang="en-US" dirty="0"/>
              <a:t>can be created on a Linux operating system using the following command: </a:t>
            </a:r>
            <a:r>
              <a:rPr lang="en-US" b="1" dirty="0" err="1">
                <a:latin typeface="Consolas" panose="020B0609020204030204" pitchFamily="49" charset="0"/>
              </a:rPr>
              <a:t>mkdir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directoryname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/>
              <a:t>This command will create a subdirectory in your present working directory, which is usually your "Home Directory". </a:t>
            </a:r>
            <a:endParaRPr lang="en-US" dirty="0" smtClean="0"/>
          </a:p>
          <a:p>
            <a:pPr lvl="1"/>
            <a:r>
              <a:rPr lang="en-US" dirty="0"/>
              <a:t>For </a:t>
            </a: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b="1" dirty="0" err="1">
                <a:latin typeface="Consolas" panose="020B0609020204030204" pitchFamily="49" charset="0"/>
              </a:rPr>
              <a:t>mkdir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mydirectory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/>
              <a:t>If you want to create a directory in a different location other than 'Home directory', you could use the following command: </a:t>
            </a: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For example: </a:t>
            </a:r>
            <a:r>
              <a:rPr lang="en-US" b="1" dirty="0" err="1">
                <a:latin typeface="Consolas" panose="020B0609020204030204" pitchFamily="49" charset="0"/>
              </a:rPr>
              <a:t>mkdir</a:t>
            </a:r>
            <a:r>
              <a:rPr lang="en-US" b="1" dirty="0">
                <a:latin typeface="Consolas" panose="020B0609020204030204" pitchFamily="49" charset="0"/>
              </a:rPr>
              <a:t> /</a:t>
            </a:r>
            <a:r>
              <a:rPr lang="en-US" b="1" dirty="0" err="1" smtClean="0">
                <a:latin typeface="Consolas" panose="020B0609020204030204" pitchFamily="49" charset="0"/>
              </a:rPr>
              <a:t>tmp</a:t>
            </a:r>
            <a:r>
              <a:rPr lang="en-US" b="1" dirty="0" smtClean="0">
                <a:latin typeface="Consolas" panose="020B0609020204030204" pitchFamily="49" charset="0"/>
              </a:rPr>
              <a:t>/MUSIC </a:t>
            </a:r>
            <a:r>
              <a:rPr lang="en-US" dirty="0"/>
              <a:t>will create a directory 'Music' under '/</a:t>
            </a:r>
            <a:r>
              <a:rPr lang="en-US" dirty="0" err="1"/>
              <a:t>tmp</a:t>
            </a:r>
            <a:r>
              <a:rPr lang="en-US" dirty="0"/>
              <a:t>' </a:t>
            </a:r>
            <a:r>
              <a:rPr lang="en-US" dirty="0" smtClean="0"/>
              <a:t>directory</a:t>
            </a:r>
          </a:p>
          <a:p>
            <a:r>
              <a:rPr lang="en-US" dirty="0"/>
              <a:t>You can also create more than one directory at a time.  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</a:t>
            </a:r>
            <a:r>
              <a:rPr lang="en-US" b="1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directory, use the command: </a:t>
            </a:r>
            <a:r>
              <a:rPr lang="en-US" b="1" dirty="0" err="1">
                <a:latin typeface="Consolas" panose="020B0609020204030204" pitchFamily="49" charset="0"/>
              </a:rPr>
              <a:t>rmdir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directoryname</a:t>
            </a:r>
            <a:endParaRPr lang="en-US" b="1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nsolas" panose="020B0609020204030204" pitchFamily="49" charset="0"/>
              </a:rPr>
              <a:t>rmdir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mydirectory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will delete the directory </a:t>
            </a:r>
            <a:r>
              <a:rPr lang="en-US" dirty="0" err="1"/>
              <a:t>mydirectory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Tip</a:t>
            </a:r>
            <a:r>
              <a:rPr lang="en-US" dirty="0"/>
              <a:t>: Ensure that there is no file / sub-directory under the directory that you want to delete. Delete the files/sub-directory first before deleting the parent directory.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Renaming </a:t>
            </a:r>
            <a:r>
              <a:rPr lang="en-US" b="1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'mv' (move) command (covered earlier) can also be used for renaming directories.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/>
              <a:t>given </a:t>
            </a: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mv </a:t>
            </a:r>
            <a:r>
              <a:rPr lang="en-US" b="1" dirty="0" err="1">
                <a:latin typeface="Consolas" panose="020B0609020204030204" pitchFamily="49" charset="0"/>
              </a:rPr>
              <a:t>directoryname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newdirectoryname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Important </a:t>
            </a:r>
            <a:r>
              <a:rPr lang="en-US" b="1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37277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Man command:</a:t>
            </a:r>
            <a:endParaRPr lang="en-US" b="1" dirty="0"/>
          </a:p>
          <a:p>
            <a:pPr lvl="1"/>
            <a:r>
              <a:rPr lang="en-US" dirty="0"/>
              <a:t>Man stands for manual which is a reference book of a Linux operating system. It is similar to HELP file found in popular software. </a:t>
            </a:r>
            <a:endParaRPr lang="en-US" dirty="0" smtClean="0"/>
          </a:p>
          <a:p>
            <a:pPr lvl="1"/>
            <a:r>
              <a:rPr lang="en-US" dirty="0"/>
              <a:t>To get help on any command that you do not understand, you can </a:t>
            </a:r>
            <a:r>
              <a:rPr lang="en-US" dirty="0" smtClean="0"/>
              <a:t>type: </a:t>
            </a:r>
            <a:r>
              <a:rPr lang="en-US" b="1" dirty="0" smtClean="0">
                <a:latin typeface="Consolas" panose="020B0609020204030204" pitchFamily="49" charset="0"/>
              </a:rPr>
              <a:t>man</a:t>
            </a:r>
          </a:p>
          <a:p>
            <a:pPr lvl="1"/>
            <a:r>
              <a:rPr lang="en-US" dirty="0"/>
              <a:t>The terminal would open the manual page for that command. </a:t>
            </a:r>
          </a:p>
          <a:p>
            <a:pPr lvl="2"/>
            <a:r>
              <a:rPr lang="en-US" dirty="0"/>
              <a:t>For an example, if we type </a:t>
            </a:r>
            <a:r>
              <a:rPr lang="en-US" i="1" dirty="0"/>
              <a:t>man </a:t>
            </a:r>
            <a:r>
              <a:rPr lang="en-US" i="1" dirty="0" err="1"/>
              <a:t>man</a:t>
            </a:r>
            <a:r>
              <a:rPr lang="en-US" dirty="0"/>
              <a:t> and hit enter; terminal would give us information on man command </a:t>
            </a:r>
            <a:endParaRPr lang="en-US" dirty="0" smtClean="0"/>
          </a:p>
          <a:p>
            <a:r>
              <a:rPr lang="en-US" b="1" dirty="0"/>
              <a:t>The History command:</a:t>
            </a:r>
          </a:p>
          <a:p>
            <a:pPr lvl="1"/>
            <a:r>
              <a:rPr lang="en-US" dirty="0"/>
              <a:t>History command shows all the commands that you have used in the past for the current terminal session. </a:t>
            </a:r>
          </a:p>
          <a:p>
            <a:pPr lvl="1"/>
            <a:r>
              <a:rPr lang="en-US" dirty="0"/>
              <a:t>This can help you refer to the old commands you have entered and re-used them in your operations again. </a:t>
            </a:r>
            <a:endParaRPr lang="en-US" dirty="0" smtClean="0"/>
          </a:p>
          <a:p>
            <a:r>
              <a:rPr lang="en-US" b="1" dirty="0"/>
              <a:t>The Clear command:</a:t>
            </a:r>
          </a:p>
          <a:p>
            <a:pPr lvl="1"/>
            <a:r>
              <a:rPr lang="en-US" dirty="0"/>
              <a:t>This command clears all the clutter on the terminal and gives you a clean window to work on, just like when you launch the terminal.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Pasting commands into the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you would have to type in long commands on the Terminal. </a:t>
            </a:r>
            <a:endParaRPr lang="en-US" dirty="0" smtClean="0"/>
          </a:p>
          <a:p>
            <a:r>
              <a:rPr lang="en-US" dirty="0" smtClean="0"/>
              <a:t>Well</a:t>
            </a:r>
            <a:r>
              <a:rPr lang="en-US" dirty="0"/>
              <a:t>, it can be annoying at times, and if you want to avoid such a situation then copy, pasting the commands can come to rescue. </a:t>
            </a:r>
          </a:p>
          <a:p>
            <a:r>
              <a:rPr lang="en-US" dirty="0"/>
              <a:t>For copying, the text from a source, you would use </a:t>
            </a:r>
            <a:r>
              <a:rPr lang="en-US" b="1" dirty="0"/>
              <a:t>Ctrl + c,</a:t>
            </a:r>
            <a:r>
              <a:rPr lang="en-US" dirty="0"/>
              <a:t> but for pasting it on the Terminal, you need to use </a:t>
            </a:r>
            <a:r>
              <a:rPr lang="en-US" b="1" dirty="0"/>
              <a:t>Ctrl + Shift + 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also try </a:t>
            </a:r>
            <a:r>
              <a:rPr lang="en-US" b="1" dirty="0"/>
              <a:t>Shift + Insert or select Edit&gt;Paste on the menu</a:t>
            </a:r>
            <a:r>
              <a:rPr lang="en-US" dirty="0"/>
              <a:t> </a:t>
            </a:r>
          </a:p>
          <a:p>
            <a:r>
              <a:rPr lang="en-US" dirty="0"/>
              <a:t>NOTE: With Linux upgrades, these shortcuts keep changing. You can set your preferred shortcuts via Terminal&gt; Edit&gt; Keyboard Shortcuts.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Printing </a:t>
            </a:r>
            <a:r>
              <a:rPr lang="en-US" b="1" dirty="0" smtClean="0"/>
              <a:t>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try out some easy commands which </a:t>
            </a:r>
            <a:r>
              <a:rPr lang="en-US" b="1" dirty="0"/>
              <a:t>can print files</a:t>
            </a:r>
            <a:r>
              <a:rPr lang="en-US" dirty="0"/>
              <a:t> in a format you want. </a:t>
            </a:r>
            <a:r>
              <a:rPr lang="en-US" dirty="0" smtClean="0"/>
              <a:t>What </a:t>
            </a:r>
            <a:r>
              <a:rPr lang="en-US" dirty="0"/>
              <a:t>more, your original file does not get affected at all by the formatting </a:t>
            </a:r>
            <a:r>
              <a:rPr lang="en-US" dirty="0" smtClean="0"/>
              <a:t>that you </a:t>
            </a:r>
            <a:r>
              <a:rPr lang="en-US" dirty="0"/>
              <a:t>do. </a:t>
            </a:r>
            <a:r>
              <a:rPr lang="en-US" dirty="0" smtClean="0"/>
              <a:t>Let us learn about these commands and their use</a:t>
            </a:r>
          </a:p>
          <a:p>
            <a:r>
              <a:rPr lang="en-US" b="1" dirty="0"/>
              <a:t>'</a:t>
            </a:r>
            <a:r>
              <a:rPr lang="en-US" b="1" dirty="0" err="1"/>
              <a:t>pr</a:t>
            </a:r>
            <a:r>
              <a:rPr lang="en-US" b="1" dirty="0"/>
              <a:t>' command</a:t>
            </a:r>
          </a:p>
          <a:p>
            <a:pPr lvl="1"/>
            <a:r>
              <a:rPr lang="en-US" dirty="0"/>
              <a:t>This command helps in formatting the file for printing on the terminal. There are many options available with this command which help in making desired format changes on file.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pr</a:t>
            </a:r>
            <a:r>
              <a:rPr lang="en-US" dirty="0" smtClean="0"/>
              <a:t>’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2750"/>
            <a:ext cx="8825659" cy="3416300"/>
          </a:xfrm>
        </p:spPr>
        <p:txBody>
          <a:bodyPr/>
          <a:lstStyle/>
          <a:p>
            <a:r>
              <a:rPr lang="en-US" dirty="0"/>
              <a:t>The most used '</a:t>
            </a:r>
            <a:r>
              <a:rPr lang="en-US" b="1" dirty="0" err="1"/>
              <a:t>pr</a:t>
            </a:r>
            <a:r>
              <a:rPr lang="en-US" b="1" dirty="0"/>
              <a:t>'</a:t>
            </a:r>
            <a:r>
              <a:rPr lang="en-US" dirty="0"/>
              <a:t> options are listed </a:t>
            </a:r>
            <a:r>
              <a:rPr lang="en-US" dirty="0" smtClean="0"/>
              <a:t>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19900"/>
              </p:ext>
            </p:extLst>
          </p:nvPr>
        </p:nvGraphicFramePr>
        <p:xfrm>
          <a:off x="1848054" y="3062405"/>
          <a:ext cx="7439458" cy="2498489"/>
        </p:xfrm>
        <a:graphic>
          <a:graphicData uri="http://schemas.openxmlformats.org/drawingml/2006/table">
            <a:tbl>
              <a:tblPr/>
              <a:tblGrid>
                <a:gridCol w="1582506">
                  <a:extLst>
                    <a:ext uri="{9D8B030D-6E8A-4147-A177-3AD203B41FA5}">
                      <a16:colId xmlns:a16="http://schemas.microsoft.com/office/drawing/2014/main" val="3333142779"/>
                    </a:ext>
                  </a:extLst>
                </a:gridCol>
                <a:gridCol w="5856952">
                  <a:extLst>
                    <a:ext uri="{9D8B030D-6E8A-4147-A177-3AD203B41FA5}">
                      <a16:colId xmlns:a16="http://schemas.microsoft.com/office/drawing/2014/main" val="190988488"/>
                    </a:ext>
                  </a:extLst>
                </a:gridCol>
              </a:tblGrid>
              <a:tr h="19990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Option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Function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001123"/>
                  </a:ext>
                </a:extLst>
              </a:tr>
              <a:tr h="19990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-x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Divides the data into 'x' columns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00058"/>
                  </a:ext>
                </a:extLst>
              </a:tr>
              <a:tr h="19990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-h "header"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Assigns "header" value as the report header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476705"/>
                  </a:ext>
                </a:extLst>
              </a:tr>
              <a:tr h="19990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-t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Does not print the header and top/bottom margins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839976"/>
                  </a:ext>
                </a:extLst>
              </a:tr>
              <a:tr h="202732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-d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Double spaces the output file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402248"/>
                  </a:ext>
                </a:extLst>
              </a:tr>
              <a:tr h="202732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-n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Denotes all line with numbers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112933"/>
                  </a:ext>
                </a:extLst>
              </a:tr>
              <a:tr h="199907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-l page length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Defines the lines (page length) in a page. Default is 56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74982"/>
                  </a:ext>
                </a:extLst>
              </a:tr>
              <a:tr h="354781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-o margin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Formats the page by the margin number </a:t>
                      </a:r>
                    </a:p>
                  </a:txBody>
                  <a:tcPr marL="77643" marR="77643" marT="38822" marB="38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176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8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Listing files (ls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want to see the list of files on your </a:t>
            </a:r>
            <a:r>
              <a:rPr lang="en-US" dirty="0" smtClean="0"/>
              <a:t>Linux </a:t>
            </a:r>
            <a:r>
              <a:rPr lang="en-US" dirty="0"/>
              <a:t>system, use the '</a:t>
            </a:r>
            <a:r>
              <a:rPr lang="en-US" b="1" dirty="0"/>
              <a:t>ls'</a:t>
            </a:r>
            <a:r>
              <a:rPr lang="en-US" dirty="0"/>
              <a:t> command. </a:t>
            </a:r>
          </a:p>
          <a:p>
            <a:r>
              <a:rPr lang="en-US" dirty="0"/>
              <a:t>It shows the files /directories in your current directory. </a:t>
            </a:r>
          </a:p>
          <a:p>
            <a:pPr lvl="1"/>
            <a:r>
              <a:rPr lang="en-US" dirty="0"/>
              <a:t>Note: </a:t>
            </a:r>
          </a:p>
          <a:p>
            <a:pPr lvl="2"/>
            <a:r>
              <a:rPr lang="en-US" dirty="0"/>
              <a:t>Directories are denoted in blue color.</a:t>
            </a:r>
          </a:p>
          <a:p>
            <a:pPr lvl="2"/>
            <a:r>
              <a:rPr lang="en-US" dirty="0"/>
              <a:t>Files are denoted in white.</a:t>
            </a:r>
          </a:p>
          <a:p>
            <a:pPr lvl="2"/>
            <a:r>
              <a:rPr lang="en-US" dirty="0"/>
              <a:t>You will find similar color schemes in different flavors of Linux.</a:t>
            </a:r>
          </a:p>
          <a:p>
            <a:r>
              <a:rPr lang="en-US" dirty="0"/>
              <a:t>You can use </a:t>
            </a:r>
            <a:r>
              <a:rPr lang="en-US" b="1" dirty="0"/>
              <a:t>'ls -R' </a:t>
            </a:r>
            <a:r>
              <a:rPr lang="en-US" dirty="0"/>
              <a:t>to shows all the files not only in directories but also subdirectories </a:t>
            </a:r>
            <a:endParaRPr lang="en-US" dirty="0" smtClean="0"/>
          </a:p>
          <a:p>
            <a:pPr lvl="1"/>
            <a:r>
              <a:rPr lang="en-US" dirty="0"/>
              <a:t>NOTE: The command is case-sensitive. If you enter, "</a:t>
            </a:r>
            <a:r>
              <a:rPr lang="en-US" b="1" dirty="0"/>
              <a:t>ls - r</a:t>
            </a:r>
            <a:r>
              <a:rPr lang="en-US" dirty="0"/>
              <a:t>" you will get an error.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Formatting content with ‘</a:t>
            </a:r>
            <a:r>
              <a:rPr lang="en-US" sz="3200" b="1" dirty="0" err="1" smtClean="0"/>
              <a:t>pr</a:t>
            </a:r>
            <a:r>
              <a:rPr lang="en-US" sz="3200" b="1" dirty="0" smtClean="0"/>
              <a:t>’ commands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581713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Dividing data into </a:t>
            </a:r>
            <a:r>
              <a:rPr lang="en-US" b="1" dirty="0" smtClean="0"/>
              <a:t>columns:</a:t>
            </a:r>
            <a:endParaRPr lang="en-US" dirty="0" smtClean="0"/>
          </a:p>
          <a:p>
            <a:pPr lvl="1"/>
            <a:r>
              <a:rPr lang="en-US" dirty="0" smtClean="0"/>
              <a:t>To arrange contents of a file into columns, the syntax would be: </a:t>
            </a:r>
            <a:r>
              <a:rPr lang="en-US" b="1" dirty="0" err="1" smtClean="0">
                <a:latin typeface="Consolas" panose="020B0609020204030204" pitchFamily="49" charset="0"/>
              </a:rPr>
              <a:t>pr</a:t>
            </a:r>
            <a:r>
              <a:rPr lang="en-US" b="1" dirty="0" smtClean="0">
                <a:latin typeface="Consolas" panose="020B0609020204030204" pitchFamily="49" charset="0"/>
              </a:rPr>
              <a:t> –x filename</a:t>
            </a:r>
          </a:p>
          <a:p>
            <a:pPr lvl="2"/>
            <a:r>
              <a:rPr lang="en-US" dirty="0"/>
              <a:t>The '-x' option with the '</a:t>
            </a:r>
            <a:r>
              <a:rPr lang="en-US" dirty="0" err="1"/>
              <a:t>pr</a:t>
            </a:r>
            <a:r>
              <a:rPr lang="en-US" dirty="0"/>
              <a:t>' command divides the data into x columns</a:t>
            </a:r>
            <a:r>
              <a:rPr lang="en-US" dirty="0" smtClean="0"/>
              <a:t>.</a:t>
            </a:r>
          </a:p>
          <a:p>
            <a:r>
              <a:rPr lang="en-US" b="1" dirty="0"/>
              <a:t>Assigning a </a:t>
            </a:r>
            <a:r>
              <a:rPr lang="en-US" b="1" dirty="0" smtClean="0"/>
              <a:t>header: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assign a header to the contents of a file: </a:t>
            </a:r>
            <a:r>
              <a:rPr lang="en-US" b="1" dirty="0" err="1">
                <a:latin typeface="Consolas" panose="020B0609020204030204" pitchFamily="49" charset="0"/>
              </a:rPr>
              <a:t>pr</a:t>
            </a:r>
            <a:r>
              <a:rPr lang="en-US" b="1" dirty="0">
                <a:latin typeface="Consolas" panose="020B0609020204030204" pitchFamily="49" charset="0"/>
              </a:rPr>
              <a:t> -h "Header" Filename</a:t>
            </a:r>
          </a:p>
          <a:p>
            <a:pPr lvl="2"/>
            <a:r>
              <a:rPr lang="en-US" dirty="0"/>
              <a:t>The '-h' options assigns "header" value as the report </a:t>
            </a:r>
            <a:r>
              <a:rPr lang="en-US" dirty="0" smtClean="0"/>
              <a:t>header</a:t>
            </a:r>
          </a:p>
          <a:p>
            <a:r>
              <a:rPr lang="en-US" b="1" dirty="0"/>
              <a:t>Denoting all lines with numbers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The syntax to denote lines </a:t>
            </a:r>
            <a:r>
              <a:rPr lang="en-US" dirty="0">
                <a:latin typeface="Consolas" panose="020B0609020204030204" pitchFamily="49" charset="0"/>
              </a:rPr>
              <a:t>with numbers: </a:t>
            </a:r>
            <a:r>
              <a:rPr lang="en-US" b="1" dirty="0" err="1">
                <a:latin typeface="Consolas" panose="020B0609020204030204" pitchFamily="49" charset="0"/>
              </a:rPr>
              <a:t>pr</a:t>
            </a:r>
            <a:r>
              <a:rPr lang="en-US" b="1" dirty="0">
                <a:latin typeface="Consolas" panose="020B0609020204030204" pitchFamily="49" charset="0"/>
              </a:rPr>
              <a:t> -n </a:t>
            </a:r>
            <a:r>
              <a:rPr lang="en-US" b="1" dirty="0" smtClean="0">
                <a:latin typeface="Consolas" panose="020B0609020204030204" pitchFamily="49" charset="0"/>
              </a:rPr>
              <a:t>Filename</a:t>
            </a:r>
          </a:p>
          <a:p>
            <a:pPr lvl="2"/>
            <a:r>
              <a:rPr lang="en-US" dirty="0"/>
              <a:t>This command denotes all the lines in the file with numbers. </a:t>
            </a:r>
            <a:endParaRPr lang="en-US" dirty="0" smtClean="0"/>
          </a:p>
          <a:p>
            <a:r>
              <a:rPr lang="en-US" dirty="0"/>
              <a:t>These are some of the '</a:t>
            </a:r>
            <a:r>
              <a:rPr lang="en-US" dirty="0" err="1"/>
              <a:t>pr</a:t>
            </a:r>
            <a:r>
              <a:rPr lang="en-US" dirty="0"/>
              <a:t>' command options that you can use to modify the file format.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Printing a </a:t>
            </a:r>
            <a:r>
              <a:rPr lang="en-US" b="1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are </a:t>
            </a:r>
            <a:r>
              <a:rPr lang="en-US" b="1" dirty="0"/>
              <a:t>done with the formatting,</a:t>
            </a:r>
            <a:r>
              <a:rPr lang="en-US" dirty="0"/>
              <a:t> and it is time for you to get a </a:t>
            </a:r>
            <a:r>
              <a:rPr lang="en-US" b="1" dirty="0"/>
              <a:t>hard copy</a:t>
            </a:r>
            <a:r>
              <a:rPr lang="en-US" dirty="0"/>
              <a:t> of the file, you need to use the following command: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lp</a:t>
            </a:r>
            <a:r>
              <a:rPr lang="en-US" b="1" dirty="0" smtClean="0">
                <a:latin typeface="Consolas" panose="020B0609020204030204" pitchFamily="49" charset="0"/>
              </a:rPr>
              <a:t> Filename </a:t>
            </a:r>
            <a:r>
              <a:rPr lang="en-US" dirty="0" smtClean="0"/>
              <a:t>or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lpr</a:t>
            </a:r>
            <a:r>
              <a:rPr lang="en-US" b="1" dirty="0" smtClean="0">
                <a:latin typeface="Consolas" panose="020B0609020204030204" pitchFamily="49" charset="0"/>
              </a:rPr>
              <a:t> Filename</a:t>
            </a:r>
          </a:p>
          <a:p>
            <a:r>
              <a:rPr lang="en-US" dirty="0" smtClean="0"/>
              <a:t>In case you want to print multiple copies of the file, you can use the number modifier: </a:t>
            </a:r>
            <a:r>
              <a:rPr lang="en-US" b="1" dirty="0" err="1">
                <a:latin typeface="Consolas" panose="020B0609020204030204" pitchFamily="49" charset="0"/>
              </a:rPr>
              <a:t>lp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–</a:t>
            </a:r>
            <a:r>
              <a:rPr lang="en-US" b="1" dirty="0" err="1" smtClean="0">
                <a:latin typeface="Consolas" panose="020B0609020204030204" pitchFamily="49" charset="0"/>
              </a:rPr>
              <a:t>nNumber</a:t>
            </a:r>
            <a:r>
              <a:rPr lang="en-US" b="1" dirty="0" smtClean="0">
                <a:latin typeface="Consolas" panose="020B0609020204030204" pitchFamily="49" charset="0"/>
              </a:rPr>
              <a:t> Filename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lpr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Number Filename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en-US" b="1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411446" cy="37634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windows, the installation of a program is </a:t>
            </a:r>
            <a:r>
              <a:rPr lang="en-US" dirty="0" smtClean="0"/>
              <a:t>typically done </a:t>
            </a:r>
            <a:r>
              <a:rPr lang="en-US" dirty="0"/>
              <a:t>by running the </a:t>
            </a:r>
            <a:r>
              <a:rPr lang="en-US" b="1" dirty="0"/>
              <a:t>setup.exe</a:t>
            </a:r>
            <a:r>
              <a:rPr lang="en-US" dirty="0"/>
              <a:t> file. </a:t>
            </a:r>
            <a:endParaRPr lang="en-US" dirty="0" smtClean="0"/>
          </a:p>
          <a:p>
            <a:pPr lvl="1"/>
            <a:r>
              <a:rPr lang="en-US" dirty="0" smtClean="0"/>
              <a:t>The “setup.exe” installation </a:t>
            </a:r>
            <a:r>
              <a:rPr lang="en-US" dirty="0"/>
              <a:t>bundle contains the program as well various dependent components required to run the program correctly. </a:t>
            </a:r>
            <a:endParaRPr lang="en-US" dirty="0" smtClean="0"/>
          </a:p>
          <a:p>
            <a:r>
              <a:rPr lang="en-US" dirty="0"/>
              <a:t>In </a:t>
            </a:r>
            <a:r>
              <a:rPr lang="en-US" dirty="0" smtClean="0"/>
              <a:t>Linux, </a:t>
            </a:r>
            <a:r>
              <a:rPr lang="en-US" dirty="0"/>
              <a:t>installation files are distributed as packages. But the package contains only the program itself.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dependent components will have to be installed separately which are usually available as packages </a:t>
            </a:r>
            <a:r>
              <a:rPr lang="en-US" dirty="0" smtClean="0"/>
              <a:t>themselves.</a:t>
            </a:r>
          </a:p>
          <a:p>
            <a:r>
              <a:rPr lang="en-US" dirty="0"/>
              <a:t>You can use the </a:t>
            </a:r>
            <a:r>
              <a:rPr lang="en-US" b="1" dirty="0"/>
              <a:t>apt</a:t>
            </a:r>
            <a:r>
              <a:rPr lang="en-US" dirty="0"/>
              <a:t> commands to install or remove a package. Let's update all the installed packages in our system using command: </a:t>
            </a:r>
            <a:r>
              <a:rPr lang="en-US" b="1" dirty="0" err="1">
                <a:latin typeface="Consolas" panose="020B0609020204030204" pitchFamily="49" charset="0"/>
              </a:rPr>
              <a:t>sudo</a:t>
            </a:r>
            <a:r>
              <a:rPr lang="en-US" b="1" dirty="0">
                <a:latin typeface="Consolas" panose="020B0609020204030204" pitchFamily="49" charset="0"/>
              </a:rPr>
              <a:t> apt-get </a:t>
            </a:r>
            <a:r>
              <a:rPr lang="en-US" b="1" dirty="0" smtClean="0">
                <a:latin typeface="Consolas" panose="020B0609020204030204" pitchFamily="49" charset="0"/>
              </a:rPr>
              <a:t>update</a:t>
            </a:r>
          </a:p>
          <a:p>
            <a:r>
              <a:rPr lang="en-US" dirty="0"/>
              <a:t>The easy and popular way to install programs on Ubuntu is by using the Software </a:t>
            </a:r>
            <a:r>
              <a:rPr lang="en-US" dirty="0" smtClean="0"/>
              <a:t>center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the software packages are available on it and it is far more secure than the files downloaded from the internet. 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Sending </a:t>
            </a:r>
            <a:r>
              <a:rPr lang="en-US" b="1" dirty="0" smtClean="0"/>
              <a:t>E-mails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sending mails through a terminal, you will need to install packages '</a:t>
            </a:r>
            <a:r>
              <a:rPr lang="en-US" dirty="0" err="1"/>
              <a:t>mailutils</a:t>
            </a:r>
            <a:r>
              <a:rPr lang="en-US" dirty="0"/>
              <a:t>'. </a:t>
            </a:r>
          </a:p>
          <a:p>
            <a:r>
              <a:rPr lang="en-US" dirty="0"/>
              <a:t>The command syntax is: </a:t>
            </a:r>
            <a:r>
              <a:rPr lang="en-US" b="1" dirty="0" err="1">
                <a:latin typeface="Consolas" panose="020B0609020204030204" pitchFamily="49" charset="0"/>
              </a:rPr>
              <a:t>sudo</a:t>
            </a:r>
            <a:r>
              <a:rPr lang="en-US" b="1" dirty="0">
                <a:latin typeface="Consolas" panose="020B0609020204030204" pitchFamily="49" charset="0"/>
              </a:rPr>
              <a:t> apt-get install </a:t>
            </a:r>
            <a:r>
              <a:rPr lang="en-US" b="1" dirty="0" err="1">
                <a:latin typeface="Consolas" panose="020B0609020204030204" pitchFamily="49" charset="0"/>
              </a:rPr>
              <a:t>packagename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Once done, you can then use the following syntax for sending an </a:t>
            </a: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mail -s </a:t>
            </a:r>
            <a:r>
              <a:rPr lang="en-US" b="1" dirty="0" smtClean="0">
                <a:latin typeface="Consolas" panose="020B0609020204030204" pitchFamily="49" charset="0"/>
              </a:rPr>
              <a:t>'subject</a:t>
            </a:r>
            <a:r>
              <a:rPr lang="en-US" b="1" dirty="0">
                <a:latin typeface="Consolas" panose="020B0609020204030204" pitchFamily="49" charset="0"/>
              </a:rPr>
              <a:t>' -c 'cc-address' -b 'bcc-address' </a:t>
            </a:r>
            <a:r>
              <a:rPr lang="en-US" b="1" dirty="0" smtClean="0">
                <a:latin typeface="Consolas" panose="020B0609020204030204" pitchFamily="49" charset="0"/>
              </a:rPr>
              <a:t>'to-address‘</a:t>
            </a:r>
          </a:p>
          <a:p>
            <a:r>
              <a:rPr lang="en-US" dirty="0"/>
              <a:t>Press </a:t>
            </a:r>
            <a:r>
              <a:rPr lang="en-US" dirty="0" err="1"/>
              <a:t>Cntrl+D</a:t>
            </a:r>
            <a:r>
              <a:rPr lang="en-US" dirty="0"/>
              <a:t> you are finished writing the mail.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mail will be sent to the mentioned address.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format and print a file directly from the terminal. The formatting you do on the files does not affect the file </a:t>
            </a:r>
            <a:r>
              <a:rPr lang="en-US" dirty="0" smtClean="0"/>
              <a:t>contents.</a:t>
            </a:r>
          </a:p>
          <a:p>
            <a:r>
              <a:rPr lang="en-US" dirty="0" smtClean="0"/>
              <a:t>In Linux,  software is installed in the form of packages. A package contains the program itself. Any dependent component needs to be downloaded separately.</a:t>
            </a:r>
          </a:p>
          <a:p>
            <a:r>
              <a:rPr lang="en-US" dirty="0" smtClean="0"/>
              <a:t>You </a:t>
            </a:r>
            <a:r>
              <a:rPr lang="en-US" dirty="0"/>
              <a:t>can also send e-mails from terminal using the </a:t>
            </a:r>
            <a:r>
              <a:rPr lang="en-US" b="1" dirty="0"/>
              <a:t>'mail' </a:t>
            </a:r>
            <a:r>
              <a:rPr lang="en-US" b="1" dirty="0" smtClean="0"/>
              <a:t>command.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Listing files (ls)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'ls -al'</a:t>
            </a:r>
            <a:r>
              <a:rPr lang="en-US" dirty="0"/>
              <a:t> gives detailed information of the files. The command provides information in a columnar format. The columns contain the following information: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16517"/>
              </p:ext>
            </p:extLst>
          </p:nvPr>
        </p:nvGraphicFramePr>
        <p:xfrm>
          <a:off x="1601671" y="3553423"/>
          <a:ext cx="6612468" cy="2560320"/>
        </p:xfrm>
        <a:graphic>
          <a:graphicData uri="http://schemas.openxmlformats.org/drawingml/2006/table">
            <a:tbl>
              <a:tblPr/>
              <a:tblGrid>
                <a:gridCol w="1546679">
                  <a:extLst>
                    <a:ext uri="{9D8B030D-6E8A-4147-A177-3AD203B41FA5}">
                      <a16:colId xmlns:a16="http://schemas.microsoft.com/office/drawing/2014/main" val="1707619773"/>
                    </a:ext>
                  </a:extLst>
                </a:gridCol>
                <a:gridCol w="5065789">
                  <a:extLst>
                    <a:ext uri="{9D8B030D-6E8A-4147-A177-3AD203B41FA5}">
                      <a16:colId xmlns:a16="http://schemas.microsoft.com/office/drawing/2014/main" val="1563457351"/>
                    </a:ext>
                  </a:extLst>
                </a:gridCol>
              </a:tblGrid>
              <a:tr h="29687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1</a:t>
                      </a:r>
                      <a:r>
                        <a:rPr lang="en-US" sz="1800" b="1" baseline="30000" dirty="0"/>
                        <a:t>st</a:t>
                      </a:r>
                      <a:r>
                        <a:rPr lang="en-US" sz="1800" b="1" dirty="0"/>
                        <a:t> Column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File type and access permissions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674674"/>
                  </a:ext>
                </a:extLst>
              </a:tr>
              <a:tr h="296878">
                <a:tc>
                  <a:txBody>
                    <a:bodyPr/>
                    <a:lstStyle/>
                    <a:p>
                      <a:r>
                        <a:rPr lang="en-US" sz="1800" b="1"/>
                        <a:t>2</a:t>
                      </a:r>
                      <a:r>
                        <a:rPr lang="en-US" sz="1800" b="1" baseline="30000"/>
                        <a:t>nd</a:t>
                      </a:r>
                      <a:r>
                        <a:rPr lang="en-US" sz="1800" b="1"/>
                        <a:t> Column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# of HardLinks to the File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88863"/>
                  </a:ext>
                </a:extLst>
              </a:tr>
              <a:tr h="296878">
                <a:tc>
                  <a:txBody>
                    <a:bodyPr/>
                    <a:lstStyle/>
                    <a:p>
                      <a:r>
                        <a:rPr lang="en-US" sz="1800" b="1" dirty="0"/>
                        <a:t>3</a:t>
                      </a:r>
                      <a:r>
                        <a:rPr lang="en-US" sz="1800" b="1" baseline="30000" dirty="0"/>
                        <a:t>rd</a:t>
                      </a:r>
                      <a:r>
                        <a:rPr lang="en-US" sz="1800" b="1" dirty="0"/>
                        <a:t> Column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Owner and the creator of the file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579024"/>
                  </a:ext>
                </a:extLst>
              </a:tr>
              <a:tr h="296878">
                <a:tc>
                  <a:txBody>
                    <a:bodyPr/>
                    <a:lstStyle/>
                    <a:p>
                      <a:r>
                        <a:rPr lang="en-US" sz="1800" b="1"/>
                        <a:t>4</a:t>
                      </a:r>
                      <a:r>
                        <a:rPr lang="en-US" sz="1800" b="1" baseline="30000"/>
                        <a:t>th</a:t>
                      </a:r>
                      <a:r>
                        <a:rPr lang="en-US" sz="1800" b="1"/>
                        <a:t> Column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Group of the owner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132192"/>
                  </a:ext>
                </a:extLst>
              </a:tr>
              <a:tr h="296878">
                <a:tc>
                  <a:txBody>
                    <a:bodyPr/>
                    <a:lstStyle/>
                    <a:p>
                      <a:r>
                        <a:rPr lang="en-US" sz="1800" b="1"/>
                        <a:t>5</a:t>
                      </a:r>
                      <a:r>
                        <a:rPr lang="en-US" sz="1800" b="1" baseline="30000"/>
                        <a:t>th</a:t>
                      </a:r>
                      <a:r>
                        <a:rPr lang="en-US" sz="1800" b="1"/>
                        <a:t> Column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File size in Bytes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59842"/>
                  </a:ext>
                </a:extLst>
              </a:tr>
              <a:tr h="296878">
                <a:tc>
                  <a:txBody>
                    <a:bodyPr/>
                    <a:lstStyle/>
                    <a:p>
                      <a:r>
                        <a:rPr lang="en-US" sz="1800" b="1"/>
                        <a:t>6</a:t>
                      </a:r>
                      <a:r>
                        <a:rPr lang="en-US" sz="1800" b="1" baseline="30000"/>
                        <a:t>th</a:t>
                      </a:r>
                      <a:r>
                        <a:rPr lang="en-US" sz="1800" b="1"/>
                        <a:t> Column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Date and Time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92539"/>
                  </a:ext>
                </a:extLst>
              </a:tr>
              <a:tr h="296878">
                <a:tc>
                  <a:txBody>
                    <a:bodyPr/>
                    <a:lstStyle/>
                    <a:p>
                      <a:r>
                        <a:rPr lang="en-US" sz="1800" b="1"/>
                        <a:t>7</a:t>
                      </a:r>
                      <a:r>
                        <a:rPr lang="en-US" sz="1800" b="1" baseline="30000"/>
                        <a:t>th</a:t>
                      </a:r>
                      <a:r>
                        <a:rPr lang="en-US" sz="1800" b="1"/>
                        <a:t> Column</a:t>
                      </a:r>
                      <a:r>
                        <a:rPr lang="en-US" sz="18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Directory or File name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57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Listing Hidden </a:t>
            </a:r>
            <a:r>
              <a:rPr lang="en-US" b="1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items in </a:t>
            </a:r>
            <a:r>
              <a:rPr lang="en-US" dirty="0" smtClean="0"/>
              <a:t>Linux </a:t>
            </a:r>
            <a:r>
              <a:rPr lang="en-US" dirty="0"/>
              <a:t>begin with </a:t>
            </a:r>
            <a:r>
              <a:rPr lang="en-US" dirty="0" smtClean="0"/>
              <a:t>a “.” (</a:t>
            </a:r>
            <a:r>
              <a:rPr lang="en-US" dirty="0"/>
              <a:t>period symbol) at the start, of the file or directory. </a:t>
            </a:r>
            <a:endParaRPr lang="en-US" dirty="0" smtClean="0"/>
          </a:p>
          <a:p>
            <a:r>
              <a:rPr lang="en-US" dirty="0"/>
              <a:t>Any Directory/file starting with a '.' will not be seen unless you request for it.  To view hidden files, use the </a:t>
            </a:r>
            <a:r>
              <a:rPr lang="en-US" dirty="0" smtClean="0"/>
              <a:t>command: </a:t>
            </a:r>
            <a:r>
              <a:rPr lang="en-US" b="1" dirty="0" smtClean="0">
                <a:latin typeface="Consolas" panose="020B0609020204030204" pitchFamily="49" charset="0"/>
              </a:rPr>
              <a:t>ls -a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&amp; Viewing </a:t>
            </a:r>
            <a:r>
              <a:rPr lang="en-US" b="1" dirty="0" smtClean="0"/>
              <a:t>Files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'cat' command is used to display text files. It can also be used for copying, combining and creating new text files.  </a:t>
            </a:r>
            <a:endParaRPr lang="en-US" dirty="0" smtClean="0"/>
          </a:p>
          <a:p>
            <a:r>
              <a:rPr lang="en-US" dirty="0" smtClean="0"/>
              <a:t>Let's </a:t>
            </a:r>
            <a:r>
              <a:rPr lang="en-US" dirty="0"/>
              <a:t>see how it works. </a:t>
            </a:r>
          </a:p>
          <a:p>
            <a:r>
              <a:rPr lang="en-US" dirty="0"/>
              <a:t>To create a new file, use the </a:t>
            </a:r>
            <a:r>
              <a:rPr lang="en-US" dirty="0" smtClean="0"/>
              <a:t>command:</a:t>
            </a:r>
            <a:endParaRPr lang="en-US" dirty="0"/>
          </a:p>
          <a:p>
            <a:pPr lvl="1"/>
            <a:r>
              <a:rPr lang="en-US" b="1" dirty="0" smtClean="0"/>
              <a:t>cat</a:t>
            </a:r>
            <a:r>
              <a:rPr lang="en-US" dirty="0" smtClean="0"/>
              <a:t> or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filename</a:t>
            </a:r>
          </a:p>
          <a:p>
            <a:pPr lvl="1"/>
            <a:r>
              <a:rPr lang="en-US" dirty="0"/>
              <a:t> Add content</a:t>
            </a:r>
          </a:p>
          <a:p>
            <a:pPr lvl="1"/>
            <a:r>
              <a:rPr lang="en-US" dirty="0"/>
              <a:t> Press 'ctrl + d' to return to command prompt.</a:t>
            </a:r>
          </a:p>
          <a:p>
            <a:r>
              <a:rPr lang="en-US" dirty="0"/>
              <a:t>To view a file, use the </a:t>
            </a:r>
            <a:r>
              <a:rPr lang="en-US" dirty="0" smtClean="0"/>
              <a:t>command: </a:t>
            </a:r>
            <a:r>
              <a:rPr lang="en-US" b="1" dirty="0" smtClean="0">
                <a:latin typeface="Consolas" panose="020B0609020204030204" pitchFamily="49" charset="0"/>
              </a:rPr>
              <a:t>cat filename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&amp; Viewing </a:t>
            </a:r>
            <a:r>
              <a:rPr lang="en-US" b="1" dirty="0" smtClean="0"/>
              <a:t>Files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'cat' command is used to display text files. It can also be used for copying, combining and creating new text files.  </a:t>
            </a:r>
            <a:endParaRPr lang="en-US" dirty="0" smtClean="0"/>
          </a:p>
          <a:p>
            <a:r>
              <a:rPr lang="en-US" dirty="0" smtClean="0"/>
              <a:t>Let's </a:t>
            </a:r>
            <a:r>
              <a:rPr lang="en-US" dirty="0"/>
              <a:t>see how it works. </a:t>
            </a:r>
          </a:p>
          <a:p>
            <a:r>
              <a:rPr lang="en-US" dirty="0"/>
              <a:t>To create a new file, use the </a:t>
            </a:r>
            <a:r>
              <a:rPr lang="en-US" dirty="0" smtClean="0"/>
              <a:t>command:</a:t>
            </a:r>
            <a:endParaRPr lang="en-US" dirty="0"/>
          </a:p>
          <a:p>
            <a:pPr lvl="1"/>
            <a:r>
              <a:rPr lang="en-US" b="1" dirty="0" smtClean="0"/>
              <a:t>cat</a:t>
            </a:r>
            <a:r>
              <a:rPr lang="en-US" dirty="0" smtClean="0"/>
              <a:t>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filename</a:t>
            </a:r>
          </a:p>
          <a:p>
            <a:pPr lvl="1"/>
            <a:r>
              <a:rPr lang="en-US" dirty="0"/>
              <a:t> Add content</a:t>
            </a:r>
          </a:p>
          <a:p>
            <a:pPr lvl="1"/>
            <a:r>
              <a:rPr lang="en-US" dirty="0"/>
              <a:t> Press 'ctrl + d' to return to command prompt.</a:t>
            </a:r>
          </a:p>
          <a:p>
            <a:r>
              <a:rPr lang="en-US" dirty="0"/>
              <a:t>To view a file, use the </a:t>
            </a:r>
            <a:r>
              <a:rPr lang="en-US" dirty="0" smtClean="0"/>
              <a:t>command: </a:t>
            </a:r>
            <a:r>
              <a:rPr lang="en-US" b="1" dirty="0" smtClean="0">
                <a:latin typeface="Consolas" panose="020B0609020204030204" pitchFamily="49" charset="0"/>
              </a:rPr>
              <a:t>cat filename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&amp; Viewing </a:t>
            </a:r>
            <a:r>
              <a:rPr lang="en-US" b="1" dirty="0" smtClean="0"/>
              <a:t>Files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see the file we just </a:t>
            </a:r>
            <a:r>
              <a:rPr lang="en-US" dirty="0" smtClean="0"/>
              <a:t>created: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user@VirtualBox</a:t>
            </a:r>
            <a:r>
              <a:rPr lang="en-US" b="1" dirty="0" smtClean="0">
                <a:latin typeface="Consolas" panose="020B0609020204030204" pitchFamily="49" charset="0"/>
              </a:rPr>
              <a:t>:~$ cat sample1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</a:rPr>
              <a:t>This is sample1</a:t>
            </a:r>
          </a:p>
          <a:p>
            <a:pPr indent="-285750"/>
            <a:r>
              <a:rPr lang="en-US" dirty="0"/>
              <a:t>Let's see another file </a:t>
            </a:r>
            <a:r>
              <a:rPr lang="en-US" dirty="0" smtClean="0"/>
              <a:t>(sample2): 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user@VirtualBox</a:t>
            </a:r>
            <a:r>
              <a:rPr lang="en-US" b="1" dirty="0">
                <a:latin typeface="Consolas" panose="020B0609020204030204" pitchFamily="49" charset="0"/>
              </a:rPr>
              <a:t>:~$ cat </a:t>
            </a:r>
            <a:r>
              <a:rPr lang="en-US" b="1" dirty="0" smtClean="0">
                <a:latin typeface="Consolas" panose="020B0609020204030204" pitchFamily="49" charset="0"/>
              </a:rPr>
              <a:t>&gt; sample2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</a:rPr>
              <a:t>This is </a:t>
            </a:r>
            <a:r>
              <a:rPr lang="en-US" b="1" dirty="0" smtClean="0">
                <a:latin typeface="Consolas" panose="020B0609020204030204" pitchFamily="49" charset="0"/>
              </a:rPr>
              <a:t>sample2</a:t>
            </a:r>
            <a:endParaRPr lang="en-US" b="1" dirty="0">
              <a:latin typeface="Consolas" panose="020B0609020204030204" pitchFamily="49" charset="0"/>
            </a:endParaRPr>
          </a:p>
          <a:p>
            <a:pPr indent="-285750"/>
            <a:r>
              <a:rPr lang="en-US" dirty="0"/>
              <a:t>The syntax to combine 2 files </a:t>
            </a:r>
            <a:r>
              <a:rPr lang="en-US" dirty="0" smtClean="0"/>
              <a:t>is: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b="1" dirty="0" smtClean="0">
                <a:latin typeface="Consolas" panose="020B0609020204030204" pitchFamily="49" charset="0"/>
              </a:rPr>
              <a:t>cat file1 file2 &gt; </a:t>
            </a:r>
            <a:r>
              <a:rPr lang="en-US" b="1" dirty="0" err="1" smtClean="0">
                <a:latin typeface="Consolas" panose="020B0609020204030204" pitchFamily="49" charset="0"/>
              </a:rPr>
              <a:t>newfilename</a:t>
            </a:r>
            <a:endParaRPr lang="en-US" b="1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&amp; Viewing </a:t>
            </a:r>
            <a:r>
              <a:rPr lang="en-US" b="1" dirty="0" smtClean="0"/>
              <a:t>Files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Let's combine sample 1 and sample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latin typeface="Consolas" panose="020B0609020204030204" pitchFamily="49" charset="0"/>
              </a:rPr>
              <a:t>user@VirtualBox</a:t>
            </a:r>
            <a:r>
              <a:rPr lang="en-US" b="1" dirty="0">
                <a:latin typeface="Consolas" panose="020B0609020204030204" pitchFamily="49" charset="0"/>
              </a:rPr>
              <a:t>:~$ cat sample1 sample2 &gt; sample</a:t>
            </a:r>
          </a:p>
          <a:p>
            <a:r>
              <a:rPr lang="en-US" dirty="0"/>
              <a:t>As soon as you insert this command and hit enter, the files are concatenated, but you do not see a result.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because </a:t>
            </a:r>
            <a:r>
              <a:rPr lang="en-US" dirty="0" smtClean="0"/>
              <a:t>the Bash </a:t>
            </a:r>
            <a:r>
              <a:rPr lang="en-US" dirty="0"/>
              <a:t>Shell (Terminal) </a:t>
            </a:r>
            <a:r>
              <a:rPr lang="en-US" dirty="0" smtClean="0"/>
              <a:t>is a </a:t>
            </a:r>
            <a:r>
              <a:rPr lang="en-US" b="1" dirty="0"/>
              <a:t>silent type</a:t>
            </a:r>
            <a:r>
              <a:rPr lang="en-US" dirty="0"/>
              <a:t>. 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will never give you a confirmation message like "OK" or "Command Successfully Executed".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will only show a message when something goes wrong or when an error has occurred. </a:t>
            </a:r>
          </a:p>
          <a:p>
            <a:r>
              <a:rPr lang="en-US" dirty="0"/>
              <a:t>To view the new combo file "sample" use the </a:t>
            </a:r>
            <a:r>
              <a:rPr lang="en-US" dirty="0" smtClean="0"/>
              <a:t>command: </a:t>
            </a:r>
            <a:r>
              <a:rPr lang="en-US" dirty="0" smtClean="0">
                <a:latin typeface="Consolas" panose="020B0609020204030204" pitchFamily="49" charset="0"/>
              </a:rPr>
              <a:t>cat sample</a:t>
            </a:r>
          </a:p>
          <a:p>
            <a:r>
              <a:rPr lang="en-US" b="1" dirty="0"/>
              <a:t>Note: </a:t>
            </a:r>
            <a:r>
              <a:rPr lang="en-US" dirty="0"/>
              <a:t>Only text files can be displayed and combined using this command.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Deleting </a:t>
            </a:r>
            <a:r>
              <a:rPr lang="en-US" b="1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'</a:t>
            </a:r>
            <a:r>
              <a:rPr lang="en-US" dirty="0" err="1"/>
              <a:t>rm</a:t>
            </a:r>
            <a:r>
              <a:rPr lang="en-US" dirty="0"/>
              <a:t>' command removes files from the system without confirmation.</a:t>
            </a:r>
          </a:p>
          <a:p>
            <a:r>
              <a:rPr lang="en-US" dirty="0"/>
              <a:t>To remove a file use </a:t>
            </a:r>
            <a:r>
              <a:rPr lang="en-US" dirty="0" smtClean="0"/>
              <a:t>the syntax: </a:t>
            </a:r>
            <a:r>
              <a:rPr lang="en-US" b="1" dirty="0" err="1" smtClean="0">
                <a:latin typeface="Consolas" panose="020B0609020204030204" pitchFamily="49" charset="0"/>
              </a:rPr>
              <a:t>rm</a:t>
            </a:r>
            <a:r>
              <a:rPr lang="en-US" b="1" dirty="0" smtClean="0">
                <a:latin typeface="Consolas" panose="020B0609020204030204" pitchFamily="49" charset="0"/>
              </a:rPr>
              <a:t> filename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638</TotalTime>
  <Words>1601</Words>
  <Application>Microsoft Office PowerPoint</Application>
  <PresentationFormat>Widescreen</PresentationFormat>
  <Paragraphs>200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Wingdings 3</vt:lpstr>
      <vt:lpstr>Ion Boardroom</vt:lpstr>
      <vt:lpstr>DSM2294 – Lecture 3b</vt:lpstr>
      <vt:lpstr>Listing files (ls)</vt:lpstr>
      <vt:lpstr>Listing files (ls)</vt:lpstr>
      <vt:lpstr>Listing Hidden Files</vt:lpstr>
      <vt:lpstr>Creating &amp; Viewing Files (1)</vt:lpstr>
      <vt:lpstr>Creating &amp; Viewing Files (1)</vt:lpstr>
      <vt:lpstr>Creating &amp; Viewing Files (2)</vt:lpstr>
      <vt:lpstr>Creating &amp; Viewing Files (3)</vt:lpstr>
      <vt:lpstr>Deleting Files</vt:lpstr>
      <vt:lpstr>Moving and Re-naming files (1)</vt:lpstr>
      <vt:lpstr>Moving and Re-naming files (2)</vt:lpstr>
      <vt:lpstr>Moving and Re-naming files (3)</vt:lpstr>
      <vt:lpstr>Creating Directories</vt:lpstr>
      <vt:lpstr>Removing Directories</vt:lpstr>
      <vt:lpstr>Renaming Directory</vt:lpstr>
      <vt:lpstr>Other Important Commands</vt:lpstr>
      <vt:lpstr>Pasting commands into the terminal</vt:lpstr>
      <vt:lpstr>Printing in Linux</vt:lpstr>
      <vt:lpstr>‘pr’ commands</vt:lpstr>
      <vt:lpstr>Formatting content with ‘pr’ commands</vt:lpstr>
      <vt:lpstr>Printing a file</vt:lpstr>
      <vt:lpstr>Installing Software</vt:lpstr>
      <vt:lpstr>Sending E-mails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an Introduction</dc:title>
  <dc:creator>Danny Chen</dc:creator>
  <cp:lastModifiedBy>Danny Chen Sien Yau</cp:lastModifiedBy>
  <cp:revision>46</cp:revision>
  <dcterms:created xsi:type="dcterms:W3CDTF">2019-09-04T22:33:27Z</dcterms:created>
  <dcterms:modified xsi:type="dcterms:W3CDTF">2021-06-18T04:54:53Z</dcterms:modified>
</cp:coreProperties>
</file>