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03/10/2019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03/10/2019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03/10/2019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03/10/2019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03/10/2019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DSM2294 – Lecture 6a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– THE </a:t>
            </a:r>
            <a:r>
              <a:rPr lang="en-US" smtClean="0"/>
              <a:t>vi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VI editor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 editor is the most popular and classic text editor in the Linux family. </a:t>
            </a:r>
            <a:endParaRPr lang="en-US" dirty="0" smtClean="0"/>
          </a:p>
          <a:p>
            <a:pPr lvl="1"/>
            <a:r>
              <a:rPr lang="en-US" dirty="0"/>
              <a:t>It is feature-rich and offers endless possibilities to edit a file.</a:t>
            </a:r>
            <a:endParaRPr lang="en-US" dirty="0" smtClean="0"/>
          </a:p>
          <a:p>
            <a:r>
              <a:rPr lang="en-US" dirty="0" smtClean="0"/>
              <a:t>Below </a:t>
            </a:r>
            <a:r>
              <a:rPr lang="en-US" dirty="0"/>
              <a:t>are some reasons which make it a widely used </a:t>
            </a:r>
            <a:r>
              <a:rPr lang="en-US" dirty="0" smtClean="0"/>
              <a:t>editor: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available in almost all Linux Distributions</a:t>
            </a:r>
          </a:p>
          <a:p>
            <a:pPr lvl="1"/>
            <a:r>
              <a:rPr lang="en-US" dirty="0"/>
              <a:t>It works the same across different platforms and Distributions</a:t>
            </a:r>
          </a:p>
          <a:p>
            <a:pPr lvl="1"/>
            <a:r>
              <a:rPr lang="en-US" dirty="0"/>
              <a:t>It is user-friendly. Hence, millions of Linux users love it and use it for their editing needs</a:t>
            </a:r>
          </a:p>
          <a:p>
            <a:r>
              <a:rPr lang="en-US" dirty="0"/>
              <a:t>Nowadays, there are advanced versions of the vi editor available, and the most popular one is </a:t>
            </a:r>
            <a:r>
              <a:rPr lang="en-US" b="1" dirty="0"/>
              <a:t>VIM </a:t>
            </a:r>
            <a:r>
              <a:rPr lang="en-US" dirty="0"/>
              <a:t>which is </a:t>
            </a:r>
            <a:r>
              <a:rPr lang="en-US" b="1" dirty="0"/>
              <a:t>V</a:t>
            </a:r>
            <a:r>
              <a:rPr lang="en-US" dirty="0"/>
              <a:t>i </a:t>
            </a:r>
            <a:r>
              <a:rPr lang="en-US" b="1" dirty="0"/>
              <a:t>Im</a:t>
            </a:r>
            <a:r>
              <a:rPr lang="en-US" dirty="0"/>
              <a:t>proved. </a:t>
            </a:r>
          </a:p>
          <a:p>
            <a:r>
              <a:rPr lang="en-US" dirty="0" smtClean="0"/>
              <a:t>Some </a:t>
            </a:r>
            <a:r>
              <a:rPr lang="en-US" dirty="0"/>
              <a:t>of the other ones are Elvis, </a:t>
            </a:r>
            <a:r>
              <a:rPr lang="en-US" dirty="0" err="1"/>
              <a:t>Nvi</a:t>
            </a:r>
            <a:r>
              <a:rPr lang="en-US" dirty="0"/>
              <a:t>, Nano, and Vile.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editor 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0958" cy="3843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work on VI editor, you need to understand </a:t>
            </a:r>
            <a:r>
              <a:rPr lang="en-US" b="1" dirty="0"/>
              <a:t>its operation modes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divided into two main </a:t>
            </a:r>
            <a:r>
              <a:rPr lang="en-US" dirty="0" smtClean="0"/>
              <a:t>parts:</a:t>
            </a:r>
          </a:p>
          <a:p>
            <a:pPr lvl="1"/>
            <a:r>
              <a:rPr lang="en-US" b="1" dirty="0"/>
              <a:t>Command </a:t>
            </a:r>
            <a:r>
              <a:rPr lang="en-US" b="1" dirty="0" smtClean="0"/>
              <a:t>mode:</a:t>
            </a:r>
          </a:p>
          <a:p>
            <a:pPr lvl="2"/>
            <a:r>
              <a:rPr lang="en-US" dirty="0"/>
              <a:t>The vi editor opens in this mode, and it only </a:t>
            </a:r>
            <a:r>
              <a:rPr lang="en-US" b="1" dirty="0"/>
              <a:t>understands commands</a:t>
            </a:r>
            <a:endParaRPr lang="en-US" dirty="0"/>
          </a:p>
          <a:p>
            <a:pPr lvl="2"/>
            <a:r>
              <a:rPr lang="en-US" dirty="0"/>
              <a:t>In this mode, you can, </a:t>
            </a:r>
            <a:r>
              <a:rPr lang="en-US" b="1" dirty="0"/>
              <a:t>move the cursor and cut, copy, paste the text</a:t>
            </a:r>
            <a:endParaRPr lang="en-US" dirty="0"/>
          </a:p>
          <a:p>
            <a:pPr lvl="2"/>
            <a:r>
              <a:rPr lang="en-US" dirty="0"/>
              <a:t>This mode also saves the changes you have made to the file</a:t>
            </a:r>
          </a:p>
          <a:p>
            <a:pPr lvl="2"/>
            <a:r>
              <a:rPr lang="en-US" b="1" dirty="0"/>
              <a:t>Commands are case sensitive.</a:t>
            </a:r>
            <a:r>
              <a:rPr lang="en-US" dirty="0"/>
              <a:t> You should use the right letter </a:t>
            </a:r>
            <a:r>
              <a:rPr lang="en-US" dirty="0" smtClean="0"/>
              <a:t>case</a:t>
            </a:r>
            <a:endParaRPr lang="en-US" b="1" dirty="0" smtClean="0"/>
          </a:p>
          <a:p>
            <a:pPr lvl="1"/>
            <a:r>
              <a:rPr lang="en-US" b="1" dirty="0" smtClean="0"/>
              <a:t>Insert mode:</a:t>
            </a:r>
            <a:endParaRPr lang="en-US" b="1" dirty="0"/>
          </a:p>
          <a:p>
            <a:pPr lvl="2"/>
            <a:r>
              <a:rPr lang="en-US" dirty="0"/>
              <a:t>This mode is for inserting text in the </a:t>
            </a:r>
            <a:r>
              <a:rPr lang="en-US" dirty="0" smtClean="0"/>
              <a:t>file</a:t>
            </a:r>
            <a:endParaRPr lang="en-US" dirty="0"/>
          </a:p>
          <a:p>
            <a:pPr lvl="2"/>
            <a:r>
              <a:rPr lang="en-US" dirty="0"/>
              <a:t>You can switch to the Insert mode from the command mode </a:t>
            </a:r>
            <a:r>
              <a:rPr lang="en-US" b="1" dirty="0"/>
              <a:t> by pressing 'i' on the keyboard</a:t>
            </a:r>
            <a:endParaRPr lang="en-US" dirty="0"/>
          </a:p>
          <a:p>
            <a:pPr lvl="2"/>
            <a:r>
              <a:rPr lang="en-US" dirty="0"/>
              <a:t>Once you are in Insert mode, any key would be taken as an input for the file on which you are currently </a:t>
            </a:r>
            <a:r>
              <a:rPr lang="en-US" dirty="0" smtClean="0"/>
              <a:t>working</a:t>
            </a:r>
            <a:endParaRPr lang="en-US" dirty="0"/>
          </a:p>
          <a:p>
            <a:pPr lvl="2"/>
            <a:r>
              <a:rPr lang="en-US" dirty="0"/>
              <a:t>To return to the command mode and save the changes you have made you need to press the Esc key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 the vi </a:t>
            </a:r>
            <a:r>
              <a:rPr lang="en-US" b="1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launch the VI Editor -Open the Terminal (CLI) and type: </a:t>
            </a:r>
            <a:r>
              <a:rPr lang="en-US" b="1" dirty="0">
                <a:latin typeface="Consolas" panose="020B0609020204030204" pitchFamily="49" charset="0"/>
              </a:rPr>
              <a:t>vi &lt;</a:t>
            </a:r>
            <a:r>
              <a:rPr lang="en-US" b="1" dirty="0" err="1">
                <a:latin typeface="Consolas" panose="020B0609020204030204" pitchFamily="49" charset="0"/>
              </a:rPr>
              <a:t>filename_NEW</a:t>
            </a:r>
            <a:r>
              <a:rPr lang="en-US" b="1" dirty="0">
                <a:latin typeface="Consolas" panose="020B0609020204030204" pitchFamily="49" charset="0"/>
              </a:rPr>
              <a:t>&gt; or &lt;</a:t>
            </a:r>
            <a:r>
              <a:rPr lang="en-US" b="1" dirty="0" err="1">
                <a:latin typeface="Consolas" panose="020B0609020204030204" pitchFamily="49" charset="0"/>
              </a:rPr>
              <a:t>filename_EXISTING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If you specify an existing file, then the editor would open it for you to edit. Else, you can create a new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 editor opens in the command mode</a:t>
            </a:r>
          </a:p>
          <a:p>
            <a:r>
              <a:rPr lang="en-US" dirty="0" smtClean="0"/>
              <a:t>Press </a:t>
            </a:r>
            <a:r>
              <a:rPr lang="en-US" b="1" dirty="0" smtClean="0"/>
              <a:t>‘i’ </a:t>
            </a:r>
            <a:r>
              <a:rPr lang="en-US" dirty="0" smtClean="0"/>
              <a:t>to enter the insert mode</a:t>
            </a:r>
          </a:p>
          <a:p>
            <a:r>
              <a:rPr lang="en-US" dirty="0" smtClean="0"/>
              <a:t>Add content</a:t>
            </a:r>
          </a:p>
          <a:p>
            <a:r>
              <a:rPr lang="en-US" dirty="0" smtClean="0"/>
              <a:t>Press </a:t>
            </a:r>
            <a:r>
              <a:rPr lang="en-US" b="1" dirty="0" smtClean="0"/>
              <a:t>ESC</a:t>
            </a:r>
            <a:r>
              <a:rPr lang="en-US" dirty="0" smtClean="0"/>
              <a:t> to enter command mode. Press </a:t>
            </a:r>
            <a:r>
              <a:rPr lang="en-US" b="1" dirty="0" smtClean="0"/>
              <a:t>:</a:t>
            </a:r>
            <a:r>
              <a:rPr lang="en-US" b="1" dirty="0" err="1" smtClean="0"/>
              <a:t>wq</a:t>
            </a:r>
            <a:r>
              <a:rPr lang="en-US" b="1" dirty="0" smtClean="0"/>
              <a:t> </a:t>
            </a:r>
            <a:r>
              <a:rPr lang="en-US" dirty="0" smtClean="0"/>
              <a:t>to save and quit</a:t>
            </a:r>
          </a:p>
          <a:p>
            <a:r>
              <a:rPr lang="en-US" dirty="0" smtClean="0"/>
              <a:t>Check the content of the file: </a:t>
            </a:r>
            <a:r>
              <a:rPr lang="en-US" b="1" dirty="0" smtClean="0">
                <a:latin typeface="Consolas" panose="020B0609020204030204" pitchFamily="49" charset="0"/>
              </a:rPr>
              <a:t>cat &lt;filename&gt;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 Editing </a:t>
            </a:r>
            <a:r>
              <a:rPr lang="en-US" b="1" dirty="0" smtClean="0"/>
              <a:t>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0155252"/>
              </p:ext>
            </p:extLst>
          </p:nvPr>
        </p:nvGraphicFramePr>
        <p:xfrm>
          <a:off x="1154954" y="2603498"/>
          <a:ext cx="4824412" cy="300317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551975632"/>
                    </a:ext>
                  </a:extLst>
                </a:gridCol>
                <a:gridCol w="3922712">
                  <a:extLst>
                    <a:ext uri="{9D8B030D-6E8A-4147-A177-3AD203B41FA5}">
                      <a16:colId xmlns:a16="http://schemas.microsoft.com/office/drawing/2014/main" val="2542915344"/>
                    </a:ext>
                  </a:extLst>
                </a:gridCol>
              </a:tblGrid>
              <a:tr h="26337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Keystrokes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Action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0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Insert at cursor </a:t>
                      </a:r>
                      <a:r>
                        <a:rPr lang="en-US" sz="1200" b="1" dirty="0">
                          <a:effectLst/>
                        </a:rPr>
                        <a:t>(goes into insert mode)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4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Write after cursor </a:t>
                      </a:r>
                      <a:r>
                        <a:rPr lang="en-US" sz="1200" b="1" dirty="0">
                          <a:effectLst/>
                        </a:rPr>
                        <a:t>(goes into insert mode)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47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Write at the end of line </a:t>
                      </a:r>
                      <a:r>
                        <a:rPr lang="en-US" sz="1200" b="1">
                          <a:effectLst/>
                        </a:rPr>
                        <a:t>(goes into insert mode)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90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ESC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Terminate insert mode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010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Undo last change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3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Undo all changes to the entire line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3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Open a new line </a:t>
                      </a:r>
                      <a:r>
                        <a:rPr lang="en-US" sz="1200" b="1">
                          <a:effectLst/>
                        </a:rPr>
                        <a:t>(goes into insert mode)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6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3dd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Delete line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Delete 3 lines.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7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Delete contents of line after the cursor</a:t>
                      </a:r>
                      <a:endParaRPr lang="en-US" sz="1200" dirty="0"/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09494"/>
                  </a:ext>
                </a:extLst>
              </a:tr>
              <a:tr h="457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Delete contents of a line after the cursor and insert new text. Press ESC key to end insertion.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5553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2515988"/>
              </p:ext>
            </p:extLst>
          </p:nvPr>
        </p:nvGraphicFramePr>
        <p:xfrm>
          <a:off x="6208713" y="2603498"/>
          <a:ext cx="4824412" cy="2969741"/>
        </p:xfrm>
        <a:graphic>
          <a:graphicData uri="http://schemas.openxmlformats.org/drawingml/2006/table">
            <a:tbl>
              <a:tblPr/>
              <a:tblGrid>
                <a:gridCol w="1066146">
                  <a:extLst>
                    <a:ext uri="{9D8B030D-6E8A-4147-A177-3AD203B41FA5}">
                      <a16:colId xmlns:a16="http://schemas.microsoft.com/office/drawing/2014/main" val="1356456857"/>
                    </a:ext>
                  </a:extLst>
                </a:gridCol>
                <a:gridCol w="3758266">
                  <a:extLst>
                    <a:ext uri="{9D8B030D-6E8A-4147-A177-3AD203B41FA5}">
                      <a16:colId xmlns:a16="http://schemas.microsoft.com/office/drawing/2014/main" val="1793058554"/>
                    </a:ext>
                  </a:extLst>
                </a:gridCol>
              </a:tblGrid>
              <a:tr h="267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Keystrokes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Action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14964"/>
                  </a:ext>
                </a:extLst>
              </a:tr>
              <a:tr h="46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dw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4dw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Delete word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Delete 4 words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78785"/>
                  </a:ext>
                </a:extLst>
              </a:tr>
              <a:tr h="2671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cw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Change word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967741"/>
                  </a:ext>
                </a:extLst>
              </a:tr>
              <a:tr h="2671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x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Delete character at the cursor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23680"/>
                  </a:ext>
                </a:extLst>
              </a:tr>
              <a:tr h="2671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Replace character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49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Overwrite characters from cursor onward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09597"/>
                  </a:ext>
                </a:extLst>
              </a:tr>
              <a:tr h="4644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Substitute one character under cursor continue to insert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630270"/>
                  </a:ext>
                </a:extLst>
              </a:tr>
              <a:tr h="46803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Substitute entire line and begin to insert at the beginning of the line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56581"/>
                  </a:ext>
                </a:extLst>
              </a:tr>
              <a:tr h="2671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~</a:t>
                      </a:r>
                      <a:r>
                        <a:rPr lang="en-US" sz="1200"/>
                        <a:t> </a:t>
                      </a:r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Change case of individual character</a:t>
                      </a:r>
                      <a:endParaRPr lang="en-US" sz="1200" dirty="0"/>
                    </a:p>
                  </a:txBody>
                  <a:tcPr marL="50351" marR="50351" marT="25175" marB="25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869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notes on vi editing 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be in the "</a:t>
            </a:r>
            <a:r>
              <a:rPr lang="en-US" b="1" dirty="0"/>
              <a:t>command mode" to execute these commands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VI </a:t>
            </a:r>
            <a:r>
              <a:rPr lang="en-US" dirty="0"/>
              <a:t>editor is </a:t>
            </a:r>
            <a:r>
              <a:rPr lang="en-US" b="1" dirty="0"/>
              <a:t>case-sensitive</a:t>
            </a:r>
            <a:r>
              <a:rPr lang="en-US" dirty="0"/>
              <a:t> so make sure you type the commands in the right letter-case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Make sure you press the right command otherwise you will end up making undesirable changes to the file.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enter the insert mode by pressing a, A, o, as required.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within 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in the command mode to move within a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keys for navigation are mentioned </a:t>
            </a:r>
            <a:r>
              <a:rPr lang="en-US" dirty="0" smtClean="0"/>
              <a:t>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dirty="0"/>
              <a:t>also use the arrow keys on the keyboard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88820"/>
              </p:ext>
            </p:extLst>
          </p:nvPr>
        </p:nvGraphicFramePr>
        <p:xfrm>
          <a:off x="1648690" y="3397250"/>
          <a:ext cx="5444837" cy="1828800"/>
        </p:xfrm>
        <a:graphic>
          <a:graphicData uri="http://schemas.openxmlformats.org/drawingml/2006/table">
            <a:tbl>
              <a:tblPr/>
              <a:tblGrid>
                <a:gridCol w="1332011">
                  <a:extLst>
                    <a:ext uri="{9D8B030D-6E8A-4147-A177-3AD203B41FA5}">
                      <a16:colId xmlns:a16="http://schemas.microsoft.com/office/drawing/2014/main" val="2198922505"/>
                    </a:ext>
                  </a:extLst>
                </a:gridCol>
                <a:gridCol w="4112826">
                  <a:extLst>
                    <a:ext uri="{9D8B030D-6E8A-4147-A177-3AD203B41FA5}">
                      <a16:colId xmlns:a16="http://schemas.microsoft.com/office/drawing/2014/main" val="21188825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Keystroke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644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k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 cursor up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60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j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Move cursor down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613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h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Move cursor left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59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 cursor right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Saving and Closing the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in the </a:t>
            </a:r>
            <a:r>
              <a:rPr lang="en-US" b="1" dirty="0"/>
              <a:t>command mode to exit the editor and save changes</a:t>
            </a:r>
            <a:r>
              <a:rPr lang="en-US" dirty="0"/>
              <a:t> to the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58908"/>
              </p:ext>
            </p:extLst>
          </p:nvPr>
        </p:nvGraphicFramePr>
        <p:xfrm>
          <a:off x="1600200" y="3397250"/>
          <a:ext cx="6965576" cy="1828800"/>
        </p:xfrm>
        <a:graphic>
          <a:graphicData uri="http://schemas.openxmlformats.org/drawingml/2006/table">
            <a:tbl>
              <a:tblPr/>
              <a:tblGrid>
                <a:gridCol w="1922929">
                  <a:extLst>
                    <a:ext uri="{9D8B030D-6E8A-4147-A177-3AD203B41FA5}">
                      <a16:colId xmlns:a16="http://schemas.microsoft.com/office/drawing/2014/main" val="405157698"/>
                    </a:ext>
                  </a:extLst>
                </a:gridCol>
                <a:gridCol w="5042647">
                  <a:extLst>
                    <a:ext uri="{9D8B030D-6E8A-4147-A177-3AD203B41FA5}">
                      <a16:colId xmlns:a16="http://schemas.microsoft.com/office/drawing/2014/main" val="15074026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Keystroke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20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Shift+zz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Save the file and quit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273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:w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Save the file but keep it open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68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:q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Quit without saving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54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:wq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Save the file and quit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37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6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 editor is the most popular and commonly used Linux text editor</a:t>
            </a:r>
          </a:p>
          <a:p>
            <a:r>
              <a:rPr lang="en-US" dirty="0"/>
              <a:t>It is usually available in all Linux Distributions.</a:t>
            </a:r>
          </a:p>
          <a:p>
            <a:r>
              <a:rPr lang="en-US" dirty="0"/>
              <a:t>It works in two </a:t>
            </a:r>
            <a:r>
              <a:rPr lang="en-US" dirty="0" smtClean="0"/>
              <a:t>modes: </a:t>
            </a:r>
            <a:r>
              <a:rPr lang="en-US" dirty="0"/>
              <a:t>Command and Insert</a:t>
            </a:r>
          </a:p>
          <a:p>
            <a:pPr lvl="1"/>
            <a:r>
              <a:rPr lang="en-US" dirty="0"/>
              <a:t>Command mode takes the user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mode is for editing text</a:t>
            </a:r>
          </a:p>
          <a:p>
            <a:r>
              <a:rPr lang="en-US" dirty="0"/>
              <a:t>You should know the commands to work on your file easily</a:t>
            </a:r>
          </a:p>
          <a:p>
            <a:r>
              <a:rPr lang="en-US" dirty="0"/>
              <a:t>Learning to use this editor can benefit you in creating scripts and editing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809</TotalTime>
  <Words>746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6a</vt:lpstr>
      <vt:lpstr>What is the VI editor?</vt:lpstr>
      <vt:lpstr>Vi editor operation modes</vt:lpstr>
      <vt:lpstr>Starting the vi editor</vt:lpstr>
      <vt:lpstr>vi Editing commands</vt:lpstr>
      <vt:lpstr>Quick notes on vi editing commands</vt:lpstr>
      <vt:lpstr>Moving within a file</vt:lpstr>
      <vt:lpstr>Saving and Closing the file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 Sien Yau</cp:lastModifiedBy>
  <cp:revision>79</cp:revision>
  <dcterms:created xsi:type="dcterms:W3CDTF">2019-09-04T22:33:27Z</dcterms:created>
  <dcterms:modified xsi:type="dcterms:W3CDTF">2019-10-03T02:40:30Z</dcterms:modified>
</cp:coreProperties>
</file>