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4D185C-51B8-4688-BD01-193570D95258}" type="datetimeFigureOut">
              <a:rPr lang="en-US"/>
              <a:pPr>
                <a:defRPr/>
              </a:pPr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F78B30B-5DE9-4BB2-B5ED-58B53EB41D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9E549EEA-453F-4BDB-9FF8-EB8B81D9F63A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1677B28-C73F-4D5D-B237-F9185CF9D9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9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9A0772-DA5E-421B-B44A-F48527F16E4C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9BA6C8-D721-4262-8BFB-43B32C0636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32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CA5B8-662A-406F-B08C-57E9A397689F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9BA6C8-D721-4262-8BFB-43B32C0636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8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DA689-3AB3-49DA-803F-8F95145B97CC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9BA6C8-D721-4262-8BFB-43B32C0636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64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CA0D9-8D14-49DA-AD3C-D719CD921228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9BA6C8-D721-4262-8BFB-43B32C0636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83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0E28F-B8C9-49E4-91ED-76FAA567B782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9BA6C8-D721-4262-8BFB-43B32C0636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608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871A1-B06F-43DE-824C-3B4CA9E06AAE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9BA6C8-D721-4262-8BFB-43B32C0636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42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fld id="{3F6A1435-95BF-4E89-9A06-DA313C2058A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D1B6BBA-1F31-4EB6-AA1A-E556CA0E4D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49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4AC33-FB76-4557-A255-D5334B0D54CC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79F5EB4-C018-4505-89D4-3E3A0E108E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64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366084-AF34-4E99-82A7-D800796EEE15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6B84D3F-19A7-4C4C-840F-DF420E8F44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46FDA-5AF7-412B-AD32-C747806F5C94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8BD82F2-03FC-4A43-AFC2-FA3D3791D0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1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F5B6C8-F6F2-40F0-92C8-E5DA48E1605E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A8D0AAB-A6D6-4F5C-A6BE-049B2C5DCD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67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24DF02-F0A0-4366-9903-C1242BE8FEDE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467BD3E-C022-43AE-A6D3-FF16E9D09C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96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DFD6E2-DFE0-44E5-8E38-D95B4F204BAF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146D9F8-1136-4325-8616-5236018CCD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9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8D1588-4AFF-4610-8244-ECBB0BAAA537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0CBC307-100E-491C-8063-99958BD540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7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B692-6E02-4AFA-8517-E55DBD44AB52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ED80184-0DB6-4FB4-A7C0-033AAA7551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69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F2FC0A-B605-40FC-8877-7492686DD6CF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998FB60-7ABE-4247-99A9-5AAABF6ADB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65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E0A5229-DD63-49B1-8FC4-FE2852618124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Linux+ Guide to Linux Certification, 3e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C9BA6C8-D721-4262-8BFB-43B32C0636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7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677360" cy="2550877"/>
          </a:xfrm>
        </p:spPr>
        <p:txBody>
          <a:bodyPr/>
          <a:lstStyle/>
          <a:p>
            <a:r>
              <a:rPr lang="en-US" dirty="0"/>
              <a:t>DSM2294 – Lecture 08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 – printer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175DE-0ACC-40C2-BCD0-31B07C7A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7B28-C73F-4D5D-B237-F9185CF9D9D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13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Managing Print Jobs (3)</a:t>
            </a:r>
          </a:p>
        </p:txBody>
      </p:sp>
      <p:pic>
        <p:nvPicPr>
          <p:cNvPr id="1024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09" y="2362200"/>
            <a:ext cx="6514691" cy="3352799"/>
          </a:xfrm>
          <a:noFill/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371600" y="5821363"/>
            <a:ext cx="6477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>
                <a:latin typeface="Arial" panose="020B0604020202020204" pitchFamily="34" charset="0"/>
              </a:rPr>
              <a:t>Table 10-1: Common options to the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altLang="en-US" sz="2200">
                <a:latin typeface="Arial" panose="020B0604020202020204" pitchFamily="34" charset="0"/>
              </a:rPr>
              <a:t> command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0040D-1E68-412F-8486-8ED1C6AF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Print Jobs (continued)</a:t>
            </a:r>
          </a:p>
        </p:txBody>
      </p:sp>
      <p:pic>
        <p:nvPicPr>
          <p:cNvPr id="1126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5825426" cy="1878012"/>
          </a:xfrm>
          <a:noFill/>
        </p:spPr>
      </p:pic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09600" y="5257800"/>
            <a:ext cx="7924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200" dirty="0">
                <a:cs typeface="+mn-cs"/>
              </a:rPr>
              <a:t>Table 10-2: Common options to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lpstat</a:t>
            </a:r>
            <a:r>
              <a:rPr lang="en-US" sz="2200" dirty="0">
                <a:latin typeface="+mj-lt"/>
                <a:cs typeface="Courier New" pitchFamily="49" charset="0"/>
              </a:rPr>
              <a:t> </a:t>
            </a:r>
            <a:r>
              <a:rPr lang="en-US" sz="2200" dirty="0">
                <a:cs typeface="+mn-cs"/>
              </a:rPr>
              <a:t>command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061BE1-43D1-47E7-83C0-2B385343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LPD Printing System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Line Printer Daemon (LPD): printing system used on older Linux systems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lpr</a:t>
            </a:r>
            <a:r>
              <a:rPr lang="en-US"/>
              <a:t> command: send documents to a print queue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lpc</a:t>
            </a:r>
            <a:r>
              <a:rPr lang="en-US"/>
              <a:t> command: view status of printers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lpq</a:t>
            </a:r>
            <a:r>
              <a:rPr lang="en-US"/>
              <a:t> command: view print jobs in print queue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lprm</a:t>
            </a:r>
            <a:r>
              <a:rPr lang="en-US"/>
              <a:t> command: remove print jobs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CUPS contains versions of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lpr</a:t>
            </a:r>
            <a:r>
              <a:rPr lang="en-US"/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lpc</a:t>
            </a:r>
            <a:r>
              <a:rPr lang="en-US"/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lpq</a:t>
            </a:r>
            <a:r>
              <a:rPr lang="en-US"/>
              <a:t>, and </a:t>
            </a:r>
            <a:r>
              <a:rPr lang="en-US">
                <a:latin typeface="Courier New" pitchFamily="49" charset="0"/>
                <a:cs typeface="Courier New" pitchFamily="49" charset="0"/>
              </a:rPr>
              <a:t>lprm</a:t>
            </a:r>
            <a:r>
              <a:rPr lang="en-US"/>
              <a:t> commands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FCB05-5CC7-417B-B647-11F7BFA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Configuring Printers (1)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/etc/cups/cupsd.conf: contains cupsd settings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/etc/cups/printers.conf: contains each printer’s configuration information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Printer Configuration tool: used to edit printer and cupsd setting files and thus configure printers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Activated using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system-config-printer</a:t>
            </a:r>
            <a:r>
              <a:rPr lang="en-US"/>
              <a:t> command in a desktop environment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e.g., add new printers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C4338-5FFC-4CF8-BE02-6C2A058D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Configuring Printers (2)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For local printers that do not support PnP, must specify the Uniform Resource Identifier (URI) for the device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Within Printer Configuration tool you can: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Give a printer a name to identify it within programs and commands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Specify printer location and description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Modify printer properties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Manage the status of the printer, share it using IPP, choose an error action, and configure banner pages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BB6CB-9BEE-4E44-AE69-044F1A32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Configuring Printers (3)</a:t>
            </a:r>
          </a:p>
        </p:txBody>
      </p:sp>
      <p:sp>
        <p:nvSpPr>
          <p:cNvPr id="26627" name="Content Placeholder 10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To apply standard printer properties to several printers on a system, create printer class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Apply the properties to the printer class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Printer Configuration tool allows configuration of the properties of CUPS daemon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Add shared network printers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Share printers on the system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Remotely create and manage printers</a:t>
            </a:r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CF90E-5140-4E36-A8F7-E254B72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 File Administration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Log file: file containing system information</a:t>
            </a:r>
          </a:p>
          <a:p>
            <a:pPr lvl="1"/>
            <a:r>
              <a:rPr lang="en-US" altLang="en-US"/>
              <a:t>Typically recorded during daemon activity</a:t>
            </a:r>
          </a:p>
          <a:p>
            <a:pPr lvl="1"/>
            <a:r>
              <a:rPr lang="en-US" altLang="en-US"/>
              <a:t>Information includes error messages</a:t>
            </a:r>
          </a:p>
          <a:p>
            <a:r>
              <a:rPr lang="en-US" altLang="en-US"/>
              <a:t>/var/log: contains most log files</a:t>
            </a:r>
          </a:p>
          <a:p>
            <a:pPr lvl="1"/>
            <a:r>
              <a:rPr lang="en-US" altLang="en-US"/>
              <a:t>Many programs store log files in subdirectories</a:t>
            </a:r>
          </a:p>
          <a:p>
            <a:pPr lvl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E289A9-0C7A-4C31-96E2-76A57BB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 File Administration (2)</a:t>
            </a:r>
          </a:p>
        </p:txBody>
      </p:sp>
      <p:pic>
        <p:nvPicPr>
          <p:cNvPr id="2765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90647"/>
            <a:ext cx="6096000" cy="3747912"/>
          </a:xfrm>
          <a:noFill/>
        </p:spPr>
      </p:pic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066800" y="6075569"/>
            <a:ext cx="6858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Arial" panose="020B0604020202020204" pitchFamily="34" charset="0"/>
              </a:rPr>
              <a:t>Table 10-3: </a:t>
            </a:r>
            <a:r>
              <a:rPr lang="en-US" altLang="en-US" dirty="0">
                <a:latin typeface="Arial" panose="020B0604020202020204" pitchFamily="34" charset="0"/>
              </a:rPr>
              <a:t>Common</a:t>
            </a:r>
            <a:r>
              <a:rPr lang="en-US" altLang="en-US" sz="2200" dirty="0">
                <a:latin typeface="Arial" panose="020B0604020202020204" pitchFamily="34" charset="0"/>
              </a:rPr>
              <a:t> Linux log files found in /</a:t>
            </a:r>
            <a:r>
              <a:rPr lang="en-US" altLang="en-US" sz="2200" dirty="0" err="1">
                <a:latin typeface="Arial" panose="020B0604020202020204" pitchFamily="34" charset="0"/>
              </a:rPr>
              <a:t>var</a:t>
            </a:r>
            <a:r>
              <a:rPr lang="en-US" altLang="en-US" sz="2200" dirty="0">
                <a:latin typeface="Arial" panose="020B0604020202020204" pitchFamily="34" charset="0"/>
              </a:rPr>
              <a:t>/log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8001B-5377-474E-9257-BF0AA7AE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System Log Daemon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System log daemon (syslogd): central handling of logging system events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Creates /dev/log socket for system processes to write to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Writes to appropriate log file using /etc/rsyslog.conf file</a:t>
            </a:r>
          </a:p>
          <a:p>
            <a:pPr marL="1005840" lvl="2" indent="-256032" fontAlgn="auto">
              <a:spcAft>
                <a:spcPts val="0"/>
              </a:spcAft>
              <a:buFont typeface="Arial"/>
              <a:buChar char="○"/>
              <a:defRPr/>
            </a:pPr>
            <a:r>
              <a:rPr lang="en-US"/>
              <a:t>Entries indicate facility and priority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Facility: area of system that information is gathered from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Priority: importance of system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E8CF0-AE31-47C9-8278-0E01BB45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The System Log Daemon (continued)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5851525"/>
            <a:ext cx="731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>
                <a:latin typeface="Arial" panose="020B0604020202020204" pitchFamily="34" charset="0"/>
              </a:rPr>
              <a:t>Table 10-4: Facilities used by the System Log Daemon</a:t>
            </a:r>
          </a:p>
        </p:txBody>
      </p:sp>
      <p:pic>
        <p:nvPicPr>
          <p:cNvPr id="2970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397625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370BC-2718-421F-A9D0-027FD8D7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AAB-A6D6-4F5C-A6BE-049B2C5DCD2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 up, manage, and print to printers on a Linux system</a:t>
            </a:r>
          </a:p>
          <a:p>
            <a:r>
              <a:rPr lang="en-US" altLang="en-US"/>
              <a:t>Understand the purpose of log files and how they are administered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7BF82-ED38-47CC-86D4-F59CE8D5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The System Log Daemon (continued)</a:t>
            </a:r>
          </a:p>
        </p:txBody>
      </p:sp>
      <p:pic>
        <p:nvPicPr>
          <p:cNvPr id="3072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8" y="2514600"/>
            <a:ext cx="7414765" cy="3124199"/>
          </a:xfrm>
          <a:noFill/>
        </p:spPr>
      </p:pic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219200" y="5867400"/>
            <a:ext cx="6400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Arial" panose="020B0604020202020204" pitchFamily="34" charset="0"/>
              </a:rPr>
              <a:t>Table 10-5: Priorities used by the log daemon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17292-40A4-4EA1-A835-20C749B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Log Files 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Log files can take up unnecessary space</a:t>
            </a:r>
          </a:p>
          <a:p>
            <a:pPr lvl="1"/>
            <a:r>
              <a:rPr lang="en-US" altLang="en-US"/>
              <a:t>Clear contents occasionally</a:t>
            </a:r>
          </a:p>
          <a:p>
            <a:pPr lvl="2"/>
            <a:r>
              <a:rPr lang="en-US" altLang="en-US"/>
              <a:t>Print copy for records</a:t>
            </a:r>
          </a:p>
          <a:p>
            <a:pPr lvl="2"/>
            <a:r>
              <a:rPr lang="en-US" altLang="en-US"/>
              <a:t>Use &gt; redirection symbol to clear log file</a:t>
            </a:r>
          </a:p>
          <a:p>
            <a:pPr lvl="2"/>
            <a:r>
              <a:rPr lang="en-US" altLang="en-US"/>
              <a:t>Use cron daemon for repetitive clearing</a:t>
            </a:r>
          </a:p>
          <a:p>
            <a:r>
              <a:rPr lang="en-US" altLang="en-US"/>
              <a:t>Do not remove log files </a:t>
            </a:r>
          </a:p>
          <a:p>
            <a:pPr lvl="1"/>
            <a:r>
              <a:rPr lang="en-US" altLang="en-US"/>
              <a:t>Permissions and ownership will be removed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F2ED-F99B-4CC9-A04D-A8483FFF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Managing Log Files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logrotate</a:t>
            </a:r>
            <a:r>
              <a:rPr lang="en-US" altLang="en-US"/>
              <a:t> command: back up and clear log files</a:t>
            </a:r>
          </a:p>
          <a:p>
            <a:pPr lvl="1"/>
            <a:r>
              <a:rPr lang="en-US" altLang="en-US"/>
              <a:t>Compress old log files and save under new name</a:t>
            </a:r>
          </a:p>
          <a:p>
            <a:r>
              <a:rPr lang="en-US" altLang="en-US"/>
              <a:t>/etc/logrotate.conf: used by logrotate utility </a:t>
            </a:r>
          </a:p>
          <a:p>
            <a:pPr lvl="1"/>
            <a:r>
              <a:rPr lang="en-US" altLang="en-US"/>
              <a:t>Specifies rotation parameters for log files</a:t>
            </a:r>
          </a:p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F9A7B-ADA9-4FC8-AC2D-4C2C8543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Printer Administration: The Common UNIX Printing System (1)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Common Unix Printing System (CUPS): most common printing system used on Linux</a:t>
            </a:r>
          </a:p>
          <a:p>
            <a:r>
              <a:rPr lang="en-US" altLang="en-US" dirty="0"/>
              <a:t>Print job: set of information sent to a printer at the same time</a:t>
            </a:r>
          </a:p>
          <a:p>
            <a:pPr lvl="1"/>
            <a:r>
              <a:rPr lang="en-US" altLang="en-US" dirty="0"/>
              <a:t>Can consist of a file, a set of files, or the output of a command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altLang="en-US" dirty="0"/>
              <a:t> command: sends a print job to a printer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05A42-85D7-45AF-82EA-38B5478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Printer Administration: The Common UNIX Printing System (2)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cups daemon (</a:t>
            </a:r>
            <a:r>
              <a:rPr lang="en-US" altLang="en-US" dirty="0" err="1"/>
              <a:t>cupsd</a:t>
            </a:r>
            <a:r>
              <a:rPr lang="en-US" altLang="en-US" dirty="0"/>
              <a:t>): backend process responsible for printing in CUPS printing system</a:t>
            </a:r>
          </a:p>
          <a:p>
            <a:r>
              <a:rPr lang="en-US" altLang="en-US" dirty="0"/>
              <a:t>Print job ID: print job’s unique identifier </a:t>
            </a:r>
          </a:p>
          <a:p>
            <a:pPr lvl="1"/>
            <a:r>
              <a:rPr lang="en-US" altLang="en-US" dirty="0"/>
              <a:t>Assigned by </a:t>
            </a:r>
            <a:r>
              <a:rPr lang="en-US" altLang="en-US" dirty="0" err="1"/>
              <a:t>cupsd</a:t>
            </a:r>
            <a:endParaRPr lang="en-US" altLang="en-US" dirty="0"/>
          </a:p>
          <a:p>
            <a:r>
              <a:rPr lang="en-US" altLang="en-US" dirty="0"/>
              <a:t>Print queue: directory holding print jobs waiting to be printed</a:t>
            </a:r>
          </a:p>
          <a:p>
            <a:pPr lvl="1"/>
            <a:r>
              <a:rPr lang="en-US" altLang="en-US" dirty="0"/>
              <a:t>Typically /</a:t>
            </a:r>
            <a:r>
              <a:rPr lang="en-US" altLang="en-US" dirty="0" err="1"/>
              <a:t>var</a:t>
            </a:r>
            <a:r>
              <a:rPr lang="en-US" altLang="en-US" dirty="0"/>
              <a:t>/spool/cups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81C64-4EAF-4747-93F9-9B80B329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Printer Administration: The Common UNIX Printing System (3)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441418" cy="35306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Printer can accept or reject request to print</a:t>
            </a:r>
          </a:p>
          <a:p>
            <a:pPr lvl="1"/>
            <a:r>
              <a:rPr lang="en-US" altLang="en-US" sz="1800" dirty="0"/>
              <a:t>If rejected, CUPS gives an error message</a:t>
            </a:r>
          </a:p>
          <a:p>
            <a:r>
              <a:rPr lang="en-US" altLang="en-US" sz="2000" dirty="0"/>
              <a:t>Spooling or queuing: accepting print jobs into a print queue</a:t>
            </a:r>
          </a:p>
          <a:p>
            <a:r>
              <a:rPr lang="en-US" altLang="en-US" sz="2000" dirty="0"/>
              <a:t>Printing: sending print jobs from print queue to a printer</a:t>
            </a:r>
          </a:p>
          <a:p>
            <a:pPr lvl="1"/>
            <a:r>
              <a:rPr lang="en-US" altLang="en-US" sz="1800" dirty="0"/>
              <a:t>Occurs if the printer is enabled, </a:t>
            </a:r>
            <a:r>
              <a:rPr lang="en-US" altLang="en-US" sz="1800" dirty="0" err="1"/>
              <a:t>cupsd</a:t>
            </a:r>
            <a:r>
              <a:rPr lang="en-US" altLang="en-US" sz="1800" dirty="0"/>
              <a:t> removes copy of print job from the print queue.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43D4E-18A4-4A67-996C-937313D7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Printer Administration: The Common UNIX Printing System (4)</a:t>
            </a:r>
          </a:p>
        </p:txBody>
      </p:sp>
      <p:pic>
        <p:nvPicPr>
          <p:cNvPr id="614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315200" cy="2900363"/>
          </a:xfrm>
          <a:noFill/>
        </p:spPr>
      </p:pic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362200" y="4983163"/>
            <a:ext cx="4343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>
                <a:latin typeface="Arial" panose="020B0604020202020204" pitchFamily="34" charset="0"/>
              </a:rPr>
              <a:t>Figure 10-1: The print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4A9D8-44DC-44E7-9E2E-33A77E48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Printer Administration: The Common UNIX Printing System (5)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lpstat</a:t>
            </a:r>
            <a:r>
              <a:rPr lang="en-US" dirty="0"/>
              <a:t> command: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(total) option, lists all printers and their status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cupsaccept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cupsreject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cupsenable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cupsdisable</a:t>
            </a:r>
            <a:r>
              <a:rPr lang="en-US" dirty="0"/>
              <a:t> commands: manipulate status of a printer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-r</a:t>
            </a:r>
            <a:r>
              <a:rPr lang="en-US" dirty="0"/>
              <a:t> option: used to specify reason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cupsdisable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cupsreject</a:t>
            </a:r>
            <a:r>
              <a:rPr lang="en-US" dirty="0">
                <a:latin typeface="+mj-lt"/>
                <a:cs typeface="Courier New" pitchFamily="49" charset="0"/>
              </a:rPr>
              <a:t> c</a:t>
            </a:r>
            <a:r>
              <a:rPr lang="en-US" dirty="0">
                <a:latin typeface="+mj-lt"/>
              </a:rPr>
              <a:t>ommands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2E1CC-C051-41EB-BF76-5A84230E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Managing Print Jobs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382588">
              <a:buFont typeface="Wingdings 2" panose="05020102010507070707" pitchFamily="18" charset="2"/>
              <a:buChar char="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lp –d</a:t>
            </a:r>
            <a:r>
              <a:rPr lang="en-US" altLang="en-US"/>
              <a:t> command: print to a specified printer</a:t>
            </a:r>
          </a:p>
          <a:p>
            <a:pPr marL="722313" lvl="1" indent="-273050">
              <a:buFont typeface="Wingdings 2" panose="05020102010507070707" pitchFamily="18" charset="2"/>
              <a:buChar char=""/>
            </a:pP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altLang="en-US"/>
              <a:t> option omitted, prints to default printer</a:t>
            </a:r>
          </a:p>
          <a:p>
            <a:pPr marL="419100" indent="-382588">
              <a:buFont typeface="Wingdings 2" panose="05020102010507070707" pitchFamily="18" charset="2"/>
              <a:buChar char="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lpoptions –d</a:t>
            </a:r>
            <a:r>
              <a:rPr lang="en-US" altLang="en-US"/>
              <a:t> command: set default printer</a:t>
            </a:r>
          </a:p>
          <a:p>
            <a:pPr marL="419100" indent="-382588">
              <a:buFont typeface="Wingdings 2" panose="05020102010507070707" pitchFamily="18" charset="2"/>
              <a:buChar char=""/>
            </a:pPr>
            <a:r>
              <a:rPr lang="en-US" altLang="en-US"/>
              <a:t>Each user can set his own default printer </a:t>
            </a:r>
          </a:p>
          <a:p>
            <a:pPr marL="722313" lvl="1" indent="-273050">
              <a:buFont typeface="Wingdings 2" panose="05020102010507070707" pitchFamily="18" charset="2"/>
              <a:buChar char=""/>
            </a:pPr>
            <a:r>
              <a:rPr lang="en-US" altLang="en-US"/>
              <a:t>Add name of the default printer to .lpoptions file in home directory</a:t>
            </a:r>
          </a:p>
          <a:p>
            <a:pPr marL="722313" lvl="1" indent="-273050">
              <a:buFont typeface="Wingdings 2" panose="05020102010507070707" pitchFamily="18" charset="2"/>
              <a:buChar char=""/>
            </a:pPr>
            <a:r>
              <a:rPr lang="en-US" altLang="en-US"/>
              <a:t>Use PRINTER or LPDEST variable</a:t>
            </a:r>
          </a:p>
          <a:p>
            <a:pPr marL="722313" lvl="1" indent="-273050">
              <a:buFont typeface="Wingdings 2" panose="05020102010507070707" pitchFamily="18" charset="2"/>
              <a:buChar char="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3D7B60-4B39-4987-8734-F45229AB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Managing Print Jobs (2)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lp</a:t>
            </a:r>
            <a:r>
              <a:rPr lang="en-US"/>
              <a:t> command accepts information from stdin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lpstat</a:t>
            </a:r>
            <a:r>
              <a:rPr lang="en-US"/>
              <a:t> command can list print jobs in queue for a printer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cancel</a:t>
            </a:r>
            <a:r>
              <a:rPr lang="en-US"/>
              <a:t> command: remove print jobs from print queue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Receives print job IDs as arguments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-u</a:t>
            </a:r>
            <a:r>
              <a:rPr lang="en-US"/>
              <a:t> option: remove all the jobs sent by specified user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lpadmin</a:t>
            </a:r>
            <a:r>
              <a:rPr lang="en-US"/>
              <a:t> command: perform printer administration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e.g., restrict specific user access to specific printers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382D1F-11D5-4880-894A-96A0F349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D3F-19A7-4C4C-840F-DF420E8F44A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961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 2</vt:lpstr>
      <vt:lpstr>Wingdings 3</vt:lpstr>
      <vt:lpstr>Ion Boardroom</vt:lpstr>
      <vt:lpstr>DSM2294 – Lecture 08</vt:lpstr>
      <vt:lpstr>Objectives</vt:lpstr>
      <vt:lpstr>Printer Administration: The Common UNIX Printing System (1)</vt:lpstr>
      <vt:lpstr>Printer Administration: The Common UNIX Printing System (2)</vt:lpstr>
      <vt:lpstr>Printer Administration: The Common UNIX Printing System (3)</vt:lpstr>
      <vt:lpstr>Printer Administration: The Common UNIX Printing System (4)</vt:lpstr>
      <vt:lpstr>Printer Administration: The Common UNIX Printing System (5)</vt:lpstr>
      <vt:lpstr>Managing Print Jobs (1)</vt:lpstr>
      <vt:lpstr>Managing Print Jobs (2)</vt:lpstr>
      <vt:lpstr>Managing Print Jobs (3)</vt:lpstr>
      <vt:lpstr>Managing Print Jobs (continued)</vt:lpstr>
      <vt:lpstr>The LPD Printing System</vt:lpstr>
      <vt:lpstr>Configuring Printers (1)</vt:lpstr>
      <vt:lpstr>Configuring Printers (2)</vt:lpstr>
      <vt:lpstr>Configuring Printers (3)</vt:lpstr>
      <vt:lpstr>Log File Administration (1)</vt:lpstr>
      <vt:lpstr>Log File Administration (2)</vt:lpstr>
      <vt:lpstr>The System Log Daemon</vt:lpstr>
      <vt:lpstr>The System Log Daemon (continued)</vt:lpstr>
      <vt:lpstr>The System Log Daemon (continued)</vt:lpstr>
      <vt:lpstr>Managing Log Files (1)</vt:lpstr>
      <vt:lpstr>Managing Log Files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android</dc:creator>
  <cp:lastModifiedBy>Danny Chen</cp:lastModifiedBy>
  <cp:revision>10</cp:revision>
  <dcterms:created xsi:type="dcterms:W3CDTF">2013-05-02T05:49:49Z</dcterms:created>
  <dcterms:modified xsi:type="dcterms:W3CDTF">2020-11-04T03:21:21Z</dcterms:modified>
</cp:coreProperties>
</file>