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6" d="100"/>
          <a:sy n="66" d="100"/>
        </p:scale>
        <p:origin x="4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8E8AB-B373-4C9C-8A38-DF79B882886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2D445-111A-49AA-9572-DA32D8777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1B81BE3-ADD5-4CE0-B15F-0FB30BD4524B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9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8B4D-3A2C-46BB-8FF1-B0A8514F7B91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A807-154A-4A51-9549-15498886CF9B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C245-299D-4734-810B-EC9921D77245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2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F728-B27A-437F-BA43-B9352E79F814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5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226B-0671-46D7-937B-AF54E6B044C3}" type="datetime1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33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A797-5892-448B-9CDB-89641EE06578}" type="datetime1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19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1B51108-BB24-4B33-9781-B200380CF2E1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9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04B32D1-3590-4AF6-A197-FCF6F01245D6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0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202-CEC0-4548-A302-15EB7FED3D27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81E-807B-44D7-A39A-CB0AD8670F90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432-5E4C-410E-B582-12312F072D6C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5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3811-4D2E-45A0-B7C5-B2C86FD9817C}" type="datetime1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8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E419-6483-4D40-921F-232B49AC8AB2}" type="datetime1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4ACB-21B7-417E-93EA-982899E5A2D9}" type="datetime1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1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2A8A-4476-4ADB-8500-13B1A26E16DB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2C3C-962A-4C35-B4FF-01AA207609A0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2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F01E827-5307-4651-A320-801D2476B4EC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A88ECC7-3AC2-4BAC-8AE4-6021972E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7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DSM2294 Lecture 09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/>
              <a:t>&amp; Networking </a:t>
            </a:r>
            <a:r>
              <a:rPr lang="en-US" dirty="0" smtClean="0"/>
              <a:t>– </a:t>
            </a:r>
            <a:r>
              <a:rPr lang="en-US" dirty="0" err="1" smtClean="0"/>
              <a:t>lan</a:t>
            </a:r>
            <a:r>
              <a:rPr lang="en-US" dirty="0" smtClean="0"/>
              <a:t> technologies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E4005C"/>
                </a:solidFill>
              </a:rPr>
              <a:t>Ethernet STAR Topology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765" y="2527858"/>
            <a:ext cx="4625789" cy="38856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E4005C"/>
                </a:solidFill>
              </a:rPr>
              <a:t>Fast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100 Mbps bandwidth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Uses same CSMA/CD media access protocol and packet format as in Ethernet.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100BaseTX (UTP) and 100BaseFX (Fiber) standards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Physical media  :-</a:t>
            </a:r>
          </a:p>
          <a:p>
            <a:pPr marL="1174750" lvl="2" indent="-195263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solidFill>
                  <a:srgbClr val="000066"/>
                </a:solidFill>
              </a:rPr>
              <a:t>100 </a:t>
            </a:r>
            <a:r>
              <a:rPr lang="en-US" altLang="en-US" dirty="0" err="1">
                <a:solidFill>
                  <a:srgbClr val="000066"/>
                </a:solidFill>
              </a:rPr>
              <a:t>BaseTX</a:t>
            </a:r>
            <a:r>
              <a:rPr lang="en-US" altLang="en-US" dirty="0">
                <a:solidFill>
                  <a:srgbClr val="000066"/>
                </a:solidFill>
              </a:rPr>
              <a:t>      - UTP Cat 5e</a:t>
            </a:r>
          </a:p>
          <a:p>
            <a:pPr marL="1174750" lvl="2" indent="-195263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solidFill>
                  <a:srgbClr val="000066"/>
                </a:solidFill>
              </a:rPr>
              <a:t>100 </a:t>
            </a:r>
            <a:r>
              <a:rPr lang="en-US" altLang="en-US" dirty="0" err="1">
                <a:solidFill>
                  <a:srgbClr val="000066"/>
                </a:solidFill>
              </a:rPr>
              <a:t>BaseFX</a:t>
            </a:r>
            <a:r>
              <a:rPr lang="en-US" altLang="en-US" dirty="0">
                <a:solidFill>
                  <a:srgbClr val="000066"/>
                </a:solidFill>
              </a:rPr>
              <a:t>    - Multimode / </a:t>
            </a:r>
            <a:r>
              <a:rPr lang="en-US" altLang="en-US" dirty="0" err="1">
                <a:solidFill>
                  <a:srgbClr val="000066"/>
                </a:solidFill>
              </a:rPr>
              <a:t>Singlemode</a:t>
            </a:r>
            <a:r>
              <a:rPr lang="en-US" altLang="en-US" dirty="0">
                <a:solidFill>
                  <a:srgbClr val="000066"/>
                </a:solidFill>
              </a:rPr>
              <a:t> Fiber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  Full Duplex/Half Duplex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E4005C"/>
                </a:solidFill>
              </a:rPr>
              <a:t>Fast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Provision for Auto-Negotiation of media speed: </a:t>
            </a:r>
            <a:br>
              <a:rPr lang="en-US" altLang="en-US" sz="2400" b="1" dirty="0">
                <a:solidFill>
                  <a:srgbClr val="000066"/>
                </a:solidFill>
              </a:rPr>
            </a:br>
            <a:r>
              <a:rPr lang="en-US" altLang="en-US" sz="2400" b="1" dirty="0">
                <a:solidFill>
                  <a:srgbClr val="000066"/>
                </a:solidFill>
              </a:rPr>
              <a:t>10 Mbps or 100Mbps (popularly available for copper media only).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endParaRPr lang="en-US" altLang="en-US" sz="2400" b="1" dirty="0">
              <a:solidFill>
                <a:srgbClr val="000066"/>
              </a:solidFill>
            </a:endParaRP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Maximum Segment Length</a:t>
            </a:r>
          </a:p>
          <a:p>
            <a:pPr marL="1174750" lvl="2" indent="-195263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100 Base TX   -   100 m</a:t>
            </a:r>
          </a:p>
          <a:p>
            <a:pPr marL="1174750" lvl="2" indent="-195263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100 Base FX   -   2 Km (Multimode Fiber)</a:t>
            </a:r>
          </a:p>
          <a:p>
            <a:pPr marL="1174750" lvl="2" indent="-195263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100 Base FX   -   20 km   (</a:t>
            </a:r>
            <a:r>
              <a:rPr lang="en-US" altLang="en-US" b="1" dirty="0" err="1">
                <a:solidFill>
                  <a:srgbClr val="000066"/>
                </a:solidFill>
              </a:rPr>
              <a:t>Singlemode</a:t>
            </a:r>
            <a:r>
              <a:rPr lang="en-US" altLang="en-US" b="1" dirty="0">
                <a:solidFill>
                  <a:srgbClr val="000066"/>
                </a:solidFill>
              </a:rPr>
              <a:t> Fiber)</a:t>
            </a:r>
            <a:endParaRPr lang="en-US" altLang="en-US" dirty="0">
              <a:solidFill>
                <a:srgbClr val="00006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E4005C"/>
                </a:solidFill>
              </a:rPr>
              <a:t>Gigabit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584764" cy="3707653"/>
          </a:xfrm>
        </p:spPr>
        <p:txBody>
          <a:bodyPr>
            <a:normAutofit fontScale="92500" lnSpcReduction="20000"/>
          </a:bodyPr>
          <a:lstStyle/>
          <a:p>
            <a:pPr marL="392113" indent="-293688" algn="just" defTabSz="414338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1 </a:t>
            </a:r>
            <a:r>
              <a:rPr lang="en-US" altLang="en-US" sz="2400" b="1" dirty="0" err="1">
                <a:solidFill>
                  <a:srgbClr val="000066"/>
                </a:solidFill>
              </a:rPr>
              <a:t>Gbps</a:t>
            </a:r>
            <a:r>
              <a:rPr lang="en-US" altLang="en-US" sz="2400" b="1" dirty="0">
                <a:solidFill>
                  <a:srgbClr val="000066"/>
                </a:solidFill>
              </a:rPr>
              <a:t> bandwidth.</a:t>
            </a:r>
          </a:p>
          <a:p>
            <a:pPr marL="392113" indent="-293688" algn="just" defTabSz="414338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Uses same CSMA/CD media access protocol as in Ethernet and is backward compatible </a:t>
            </a:r>
            <a:r>
              <a:rPr lang="en-US" altLang="en-US" sz="2400" b="1">
                <a:solidFill>
                  <a:srgbClr val="000066"/>
                </a:solidFill>
              </a:rPr>
              <a:t>(</a:t>
            </a:r>
            <a:r>
              <a:rPr lang="en-US" altLang="en-US" sz="2400" b="1" smtClean="0">
                <a:solidFill>
                  <a:srgbClr val="000066"/>
                </a:solidFill>
              </a:rPr>
              <a:t>10/100/1000 </a:t>
            </a:r>
            <a:r>
              <a:rPr lang="en-US" altLang="en-US" sz="2400" b="1" dirty="0">
                <a:solidFill>
                  <a:srgbClr val="000066"/>
                </a:solidFill>
              </a:rPr>
              <a:t>modules are available).</a:t>
            </a:r>
          </a:p>
          <a:p>
            <a:pPr marL="392113" indent="-293688" algn="just" defTabSz="414338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1000BaseT (UTP), 1000BaseSX (Multimode Fiber) and 1000BaseLX (Multimode/</a:t>
            </a:r>
            <a:r>
              <a:rPr lang="en-US" altLang="en-US" sz="2400" b="1" dirty="0" err="1">
                <a:solidFill>
                  <a:srgbClr val="000066"/>
                </a:solidFill>
              </a:rPr>
              <a:t>Singlemode</a:t>
            </a:r>
            <a:r>
              <a:rPr lang="en-US" altLang="en-US" sz="2400" b="1" dirty="0">
                <a:solidFill>
                  <a:srgbClr val="000066"/>
                </a:solidFill>
              </a:rPr>
              <a:t> Fiber) standards.</a:t>
            </a:r>
          </a:p>
          <a:p>
            <a:pPr marL="392113" indent="-293688" algn="just" defTabSz="414338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Maximum Segment Length</a:t>
            </a:r>
          </a:p>
          <a:p>
            <a:pPr marL="1174750" lvl="2" indent="-195263" algn="just" defTabSz="414338"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solidFill>
                  <a:srgbClr val="000066"/>
                </a:solidFill>
              </a:rPr>
              <a:t>1000 Base T        -   100m (Cat 5e/6)</a:t>
            </a:r>
          </a:p>
          <a:p>
            <a:pPr marL="1174750" lvl="2" indent="-195263" algn="just" defTabSz="414338"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solidFill>
                  <a:srgbClr val="000066"/>
                </a:solidFill>
              </a:rPr>
              <a:t>1000 Base SX     -   275 m (Multimode Fiber)</a:t>
            </a:r>
          </a:p>
          <a:p>
            <a:pPr marL="1174750" lvl="2" indent="-195263" algn="just" defTabSz="414338"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solidFill>
                  <a:srgbClr val="000066"/>
                </a:solidFill>
              </a:rPr>
              <a:t>1000 Base LX     -   512 m (Multimode Fiber) </a:t>
            </a:r>
          </a:p>
          <a:p>
            <a:pPr marL="1174750" lvl="2" indent="-195263" algn="just" defTabSz="414338"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solidFill>
                  <a:srgbClr val="000066"/>
                </a:solidFill>
              </a:rPr>
              <a:t>1000 Base LX     -   20 Km (</a:t>
            </a:r>
            <a:r>
              <a:rPr lang="en-US" altLang="en-US" dirty="0" err="1">
                <a:solidFill>
                  <a:srgbClr val="000066"/>
                </a:solidFill>
              </a:rPr>
              <a:t>Singlemode</a:t>
            </a:r>
            <a:r>
              <a:rPr lang="en-US" altLang="en-US" dirty="0">
                <a:solidFill>
                  <a:srgbClr val="000066"/>
                </a:solidFill>
              </a:rPr>
              <a:t> Fiber)</a:t>
            </a:r>
          </a:p>
          <a:p>
            <a:pPr marL="1174750" lvl="2" indent="-195263" algn="just" defTabSz="414338"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solidFill>
                  <a:srgbClr val="000066"/>
                </a:solidFill>
              </a:rPr>
              <a:t>1000 Base LH     -   80 Km (</a:t>
            </a:r>
            <a:r>
              <a:rPr lang="en-US" altLang="en-US" dirty="0" err="1">
                <a:solidFill>
                  <a:srgbClr val="000066"/>
                </a:solidFill>
              </a:rPr>
              <a:t>Singlemode</a:t>
            </a:r>
            <a:r>
              <a:rPr lang="en-US" altLang="en-US" dirty="0">
                <a:solidFill>
                  <a:srgbClr val="000066"/>
                </a:solidFill>
              </a:rPr>
              <a:t> Fiber)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 Technology Options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Ethernet (up to 10 Mbps)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Fast Ethernet (up to 100 Mbps) 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Gigabit Ethernet (up to 1 </a:t>
            </a:r>
            <a:r>
              <a:rPr lang="en-US" altLang="en-US" b="1" dirty="0" err="1">
                <a:solidFill>
                  <a:srgbClr val="000066"/>
                </a:solidFill>
              </a:rPr>
              <a:t>Gbps</a:t>
            </a:r>
            <a:r>
              <a:rPr lang="en-US" altLang="en-US" b="1" dirty="0">
                <a:solidFill>
                  <a:srgbClr val="000066"/>
                </a:solidFill>
              </a:rPr>
              <a:t>) 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10 Gig Ethernet (up to 10 </a:t>
            </a:r>
            <a:r>
              <a:rPr lang="en-US" altLang="en-US" b="1" dirty="0" err="1">
                <a:solidFill>
                  <a:srgbClr val="000066"/>
                </a:solidFill>
              </a:rPr>
              <a:t>Gbps</a:t>
            </a:r>
            <a:r>
              <a:rPr lang="en-US" altLang="en-US" b="1" dirty="0">
                <a:solidFill>
                  <a:srgbClr val="000066"/>
                </a:solidFill>
              </a:rPr>
              <a:t>) 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endParaRPr lang="en-US" altLang="en-US" b="1" dirty="0">
              <a:solidFill>
                <a:srgbClr val="000066"/>
              </a:solidFill>
            </a:endParaRP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WLAN – similar to Ethernet but uses radio waves instead of cables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E4005C"/>
                </a:solidFill>
              </a:rPr>
              <a:t>Media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438401"/>
            <a:ext cx="9495117" cy="2456328"/>
          </a:xfrm>
        </p:spPr>
        <p:txBody>
          <a:bodyPr>
            <a:normAutofit fontScale="92500" lnSpcReduction="10000"/>
          </a:bodyPr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Ethernet and Wi-Fi are both “multi-access” technologies</a:t>
            </a:r>
          </a:p>
          <a:p>
            <a:pPr marL="782638" lvl="1" indent="-260350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000" dirty="0">
                <a:solidFill>
                  <a:srgbClr val="000066"/>
                </a:solidFill>
              </a:rPr>
              <a:t>Broadcast medium, shared by many hosts</a:t>
            </a:r>
          </a:p>
          <a:p>
            <a:pPr marL="782638" lvl="1" indent="-260350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000" dirty="0">
                <a:solidFill>
                  <a:srgbClr val="000066"/>
                </a:solidFill>
              </a:rPr>
              <a:t>Simultaneous transmissions will result in collisions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Media Access Control (MAC) protocol required</a:t>
            </a:r>
          </a:p>
          <a:p>
            <a:pPr marL="782638" lvl="1" indent="-260350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000" dirty="0">
                <a:solidFill>
                  <a:srgbClr val="000066"/>
                </a:solidFill>
              </a:rPr>
              <a:t>Rules on how to share medium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The Data Link Layer is divided into two Part MAC Media Access Control) Sublayer and LLC (Logic Link Control) Sublayer</a:t>
            </a:r>
          </a:p>
          <a:p>
            <a:endParaRPr lang="en-US" dirty="0"/>
          </a:p>
        </p:txBody>
      </p:sp>
      <p:pic>
        <p:nvPicPr>
          <p:cNvPr id="4" name="Picture 10" descr="554 10Bas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4215" y="4894728"/>
            <a:ext cx="6337300" cy="17810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E4005C"/>
                </a:solidFill>
              </a:rPr>
              <a:t>802.3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Carrier-sense multiple access with collision detection (CSMA/CD).  </a:t>
            </a:r>
          </a:p>
          <a:p>
            <a:pPr marL="782638" lvl="1" indent="-260350" algn="just" defTabSz="414338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altLang="en-US" sz="2400" dirty="0">
                <a:solidFill>
                  <a:srgbClr val="000066"/>
                </a:solidFill>
              </a:rPr>
              <a:t>CS = carrier sense </a:t>
            </a:r>
          </a:p>
          <a:p>
            <a:pPr marL="782638" lvl="1" indent="-260350" algn="just" defTabSz="414338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altLang="en-US" sz="2400" dirty="0">
                <a:solidFill>
                  <a:srgbClr val="000066"/>
                </a:solidFill>
              </a:rPr>
              <a:t>MA = multiple access</a:t>
            </a:r>
          </a:p>
          <a:p>
            <a:pPr marL="782638" lvl="1" indent="-260350" algn="just" defTabSz="414338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altLang="en-US" sz="2400" dirty="0">
                <a:solidFill>
                  <a:srgbClr val="000066"/>
                </a:solidFill>
              </a:rPr>
              <a:t>CD = collision detection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Base Ethernet standard is 10 Mbps.</a:t>
            </a:r>
          </a:p>
          <a:p>
            <a:pPr marL="782638" lvl="1" indent="-260350" algn="just" defTabSz="414338">
              <a:lnSpc>
                <a:spcPct val="8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en-US" sz="2400" dirty="0">
                <a:solidFill>
                  <a:srgbClr val="000066"/>
                </a:solidFill>
              </a:rPr>
              <a:t>100Mbps, 1Gbps, 10Gbps standards came later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E4005C"/>
                </a:solidFill>
              </a:rPr>
              <a:t>Ethernet CSMA/CD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52952" cy="3416300"/>
          </a:xfrm>
        </p:spPr>
        <p:txBody>
          <a:bodyPr/>
          <a:lstStyle/>
          <a:p>
            <a:pPr marL="392113" indent="-293688" algn="just" defTabSz="414338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CSMA/CD (carrier sense multiple access with collision detection) media access protocol is used.</a:t>
            </a:r>
          </a:p>
          <a:p>
            <a:pPr marL="774700" lvl="1" indent="-195263" algn="just" defTabSz="414338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solidFill>
                  <a:srgbClr val="000066"/>
                </a:solidFill>
              </a:rPr>
              <a:t>Data is transmitted in the form of packets. </a:t>
            </a:r>
          </a:p>
          <a:p>
            <a:pPr marL="774700" lvl="1" indent="-195263" algn="just" defTabSz="414338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solidFill>
                  <a:srgbClr val="000066"/>
                </a:solidFill>
              </a:rPr>
              <a:t>Sense channel prior to actual packet transmission.</a:t>
            </a:r>
          </a:p>
          <a:p>
            <a:pPr marL="774700" lvl="1" indent="-195263" algn="just" defTabSz="414338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solidFill>
                  <a:srgbClr val="000066"/>
                </a:solidFill>
              </a:rPr>
              <a:t>Transmit packet only if channel is sensed idle; else, defer the transmission until channel becomes idle.</a:t>
            </a:r>
          </a:p>
          <a:p>
            <a:pPr marL="774700" lvl="1" indent="-195263" algn="just" defTabSz="414338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solidFill>
                  <a:srgbClr val="000066"/>
                </a:solidFill>
              </a:rPr>
              <a:t>After packet transmission is started, the node monitors its own transmission to see if the packet has experienced a collision.</a:t>
            </a:r>
          </a:p>
          <a:p>
            <a:pPr marL="774700" lvl="1" indent="-195263" algn="just" defTabSz="414338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solidFill>
                  <a:srgbClr val="000066"/>
                </a:solidFill>
              </a:rPr>
              <a:t>If the packet is observed to be undergoing a collision, the transmission is aborted and the packet is retransmitted after a random interval of time using Binary Exponential </a:t>
            </a:r>
            <a:r>
              <a:rPr lang="en-US" altLang="en-US" dirty="0" err="1">
                <a:solidFill>
                  <a:srgbClr val="000066"/>
                </a:solidFill>
              </a:rPr>
              <a:t>Backoff</a:t>
            </a:r>
            <a:r>
              <a:rPr lang="en-US" altLang="en-US" dirty="0">
                <a:solidFill>
                  <a:srgbClr val="000066"/>
                </a:solidFill>
              </a:rPr>
              <a:t> algorithm.  </a:t>
            </a:r>
          </a:p>
          <a:p>
            <a:pPr marL="392113" indent="-293688" defTabSz="414338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endParaRPr lang="en-US" altLang="en-US" sz="2400" b="1" dirty="0">
              <a:solidFill>
                <a:srgbClr val="00006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E4005C"/>
                </a:solidFill>
              </a:rPr>
              <a:t>Ethernet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indent="-293688" algn="just" defTabSz="414338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End nodes are identified by their Ethernet Addresses (MAC Address or Hardware Address) which is a unique 6 Byte address.</a:t>
            </a:r>
          </a:p>
          <a:p>
            <a:pPr marL="392113" indent="-293688" algn="just" defTabSz="414338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MAC Address is represented in </a:t>
            </a:r>
            <a:r>
              <a:rPr lang="en-US" altLang="en-US" b="1" dirty="0" err="1">
                <a:solidFill>
                  <a:srgbClr val="000066"/>
                </a:solidFill>
              </a:rPr>
              <a:t>Hexa</a:t>
            </a:r>
            <a:r>
              <a:rPr lang="en-US" altLang="en-US" b="1" dirty="0">
                <a:solidFill>
                  <a:srgbClr val="000066"/>
                </a:solidFill>
              </a:rPr>
              <a:t> Decimal format </a:t>
            </a:r>
            <a:endParaRPr lang="en-US" altLang="en-US" b="1" dirty="0" smtClean="0">
              <a:solidFill>
                <a:srgbClr val="000066"/>
              </a:solidFill>
            </a:endParaRPr>
          </a:p>
          <a:p>
            <a:pPr marL="792163" lvl="1" indent="-293688" algn="just" defTabSz="414338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 err="1" smtClean="0">
                <a:solidFill>
                  <a:srgbClr val="000066"/>
                </a:solidFill>
              </a:rPr>
              <a:t>e.g</a:t>
            </a:r>
            <a:r>
              <a:rPr lang="en-US" altLang="en-US" b="1" dirty="0" smtClean="0">
                <a:solidFill>
                  <a:srgbClr val="000066"/>
                </a:solidFill>
              </a:rPr>
              <a:t> </a:t>
            </a:r>
            <a:r>
              <a:rPr lang="en-US" altLang="en-US" b="1" dirty="0">
                <a:solidFill>
                  <a:srgbClr val="000066"/>
                </a:solidFill>
              </a:rPr>
              <a:t>00:05:5D:FE:10:0A</a:t>
            </a:r>
            <a:r>
              <a:rPr lang="en-US" altLang="en-US" dirty="0"/>
              <a:t> </a:t>
            </a:r>
            <a:endParaRPr lang="en-US" altLang="en-US" b="1" dirty="0">
              <a:solidFill>
                <a:srgbClr val="000066"/>
              </a:solidFill>
            </a:endParaRPr>
          </a:p>
          <a:p>
            <a:pPr marL="392113" indent="-293688" algn="just" defTabSz="414338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b="1" dirty="0">
                <a:solidFill>
                  <a:srgbClr val="000066"/>
                </a:solidFill>
              </a:rPr>
              <a:t>The first 3 bytes identify a vendor (also called prefix) and the last 3 bytes are unique for every host or device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E4005C"/>
                </a:solidFill>
              </a:rPr>
              <a:t>Ethernet Frame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92189"/>
            <a:ext cx="10732246" cy="2707340"/>
          </a:xfrm>
        </p:spPr>
        <p:txBody>
          <a:bodyPr>
            <a:normAutofit fontScale="70000" lnSpcReduction="20000"/>
          </a:bodyPr>
          <a:lstStyle/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Preamble: </a:t>
            </a:r>
          </a:p>
          <a:p>
            <a:pPr marL="782638" lvl="1" indent="-260350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dirty="0">
                <a:solidFill>
                  <a:srgbClr val="000066"/>
                </a:solidFill>
              </a:rPr>
              <a:t>7 bytes with pattern 10101010 followed by one byte with pattern 10101011</a:t>
            </a:r>
          </a:p>
          <a:p>
            <a:pPr marL="782638" lvl="1" indent="-260350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dirty="0">
                <a:solidFill>
                  <a:srgbClr val="000066"/>
                </a:solidFill>
              </a:rPr>
              <a:t>Used to synchronize receiver, sender clock rates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Addresses:</a:t>
            </a:r>
            <a:r>
              <a:rPr lang="en-US" altLang="en-US" sz="2400" dirty="0">
                <a:solidFill>
                  <a:srgbClr val="000066"/>
                </a:solidFill>
              </a:rPr>
              <a:t> 6 bytes, frame is received by all adapters on a LAN and dropped if address does not match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Length:</a:t>
            </a:r>
            <a:r>
              <a:rPr lang="en-US" altLang="en-US" sz="2400" dirty="0">
                <a:solidFill>
                  <a:srgbClr val="000066"/>
                </a:solidFill>
              </a:rPr>
              <a:t> 2 bytes, length of Data field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CRC:</a:t>
            </a:r>
            <a:r>
              <a:rPr lang="en-US" altLang="en-US" sz="2400" dirty="0">
                <a:solidFill>
                  <a:srgbClr val="000066"/>
                </a:solidFill>
              </a:rPr>
              <a:t> 4 bytes generated using CR-32, checked at receiver, if error is detected, the frame is simply dropped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Data Payload:</a:t>
            </a:r>
            <a:r>
              <a:rPr lang="en-US" altLang="en-US" sz="2400" dirty="0">
                <a:solidFill>
                  <a:srgbClr val="000066"/>
                </a:solidFill>
              </a:rPr>
              <a:t> Maximum 1500 bytes, minimum 46 bytes</a:t>
            </a:r>
          </a:p>
          <a:p>
            <a:pPr marL="782638" lvl="1" indent="-260350" algn="just" defTabSz="414338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dirty="0">
                <a:solidFill>
                  <a:srgbClr val="000066"/>
                </a:solidFill>
              </a:rPr>
              <a:t>If data is less than 46 bytes, pad with zeros to 46 bytes</a:t>
            </a:r>
          </a:p>
          <a:p>
            <a:endParaRPr lang="en-US" dirty="0"/>
          </a:p>
        </p:txBody>
      </p:sp>
      <p:pic>
        <p:nvPicPr>
          <p:cNvPr id="4" name="Picture 10" descr="552 Etherne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77"/>
          <a:stretch>
            <a:fillRect/>
          </a:stretch>
        </p:blipFill>
        <p:spPr>
          <a:xfrm>
            <a:off x="2753567" y="5553886"/>
            <a:ext cx="7162800" cy="914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E4005C"/>
                </a:solidFill>
              </a:rPr>
              <a:t>Ethernet Wiring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8"/>
            <a:ext cx="10194364" cy="3169773"/>
          </a:xfrm>
        </p:spPr>
        <p:txBody>
          <a:bodyPr>
            <a:normAutofit fontScale="77500" lnSpcReduction="20000"/>
          </a:bodyPr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2"/>
              </a:buBlip>
            </a:pPr>
            <a:r>
              <a:rPr lang="en-US" altLang="en-US" sz="2100" b="1" dirty="0">
                <a:solidFill>
                  <a:srgbClr val="000066"/>
                </a:solidFill>
              </a:rPr>
              <a:t>Physical Media</a:t>
            </a:r>
            <a:r>
              <a:rPr lang="en-US" altLang="en-US" sz="2100" b="1" dirty="0" smtClean="0">
                <a:solidFill>
                  <a:srgbClr val="000066"/>
                </a:solidFill>
              </a:rPr>
              <a:t>:</a:t>
            </a:r>
          </a:p>
          <a:p>
            <a:pPr marL="782638" lvl="1" indent="-260350" defTabSz="414338">
              <a:buFontTx/>
              <a:buBlip>
                <a:blip r:embed="rId2"/>
              </a:buBlip>
            </a:pPr>
            <a:r>
              <a:rPr lang="en-US" altLang="en-US" sz="2400" dirty="0" smtClean="0">
                <a:solidFill>
                  <a:srgbClr val="000066"/>
                </a:solidFill>
              </a:rPr>
              <a:t>10 Base 5 (</a:t>
            </a:r>
            <a:r>
              <a:rPr lang="en-US" altLang="en-US" sz="2400" dirty="0" err="1" smtClean="0">
                <a:solidFill>
                  <a:srgbClr val="000066"/>
                </a:solidFill>
              </a:rPr>
              <a:t>Thicknet</a:t>
            </a:r>
            <a:r>
              <a:rPr lang="en-US" altLang="en-US" sz="2400" dirty="0" smtClean="0">
                <a:solidFill>
                  <a:srgbClr val="000066"/>
                </a:solidFill>
              </a:rPr>
              <a:t>) – Thick </a:t>
            </a:r>
            <a:r>
              <a:rPr lang="en-US" altLang="en-US" sz="2400" dirty="0">
                <a:solidFill>
                  <a:srgbClr val="000066"/>
                </a:solidFill>
              </a:rPr>
              <a:t>Co-axial Cable with Bus Topology</a:t>
            </a:r>
          </a:p>
          <a:p>
            <a:pPr marL="782638" lvl="1" indent="-260350" defTabSz="414338">
              <a:buFontTx/>
              <a:buBlip>
                <a:blip r:embed="rId2"/>
              </a:buBlip>
            </a:pPr>
            <a:r>
              <a:rPr lang="en-US" altLang="en-US" sz="2400" dirty="0" smtClean="0">
                <a:solidFill>
                  <a:srgbClr val="000066"/>
                </a:solidFill>
              </a:rPr>
              <a:t>10 Base 2 </a:t>
            </a:r>
            <a:r>
              <a:rPr lang="en-US" altLang="en-US" sz="2400" dirty="0">
                <a:solidFill>
                  <a:srgbClr val="000066"/>
                </a:solidFill>
              </a:rPr>
              <a:t>(</a:t>
            </a:r>
            <a:r>
              <a:rPr lang="en-US" altLang="en-US" sz="2400" dirty="0" err="1" smtClean="0">
                <a:solidFill>
                  <a:srgbClr val="000066"/>
                </a:solidFill>
              </a:rPr>
              <a:t>Thinnet</a:t>
            </a:r>
            <a:r>
              <a:rPr lang="en-US" altLang="en-US" sz="2400" dirty="0" smtClean="0">
                <a:solidFill>
                  <a:srgbClr val="000066"/>
                </a:solidFill>
              </a:rPr>
              <a:t>) – Thin </a:t>
            </a:r>
            <a:r>
              <a:rPr lang="en-US" altLang="en-US" sz="2400" dirty="0">
                <a:solidFill>
                  <a:srgbClr val="000066"/>
                </a:solidFill>
              </a:rPr>
              <a:t>Co-axial Cable with Bus Topology</a:t>
            </a:r>
          </a:p>
          <a:p>
            <a:pPr marL="782638" lvl="1" indent="-260350" defTabSz="414338">
              <a:buFontTx/>
              <a:buBlip>
                <a:blip r:embed="rId2"/>
              </a:buBlip>
            </a:pPr>
            <a:r>
              <a:rPr lang="en-US" altLang="en-US" sz="2400" dirty="0" smtClean="0">
                <a:solidFill>
                  <a:srgbClr val="000066"/>
                </a:solidFill>
              </a:rPr>
              <a:t>10 Base T (UTP) – UTP </a:t>
            </a:r>
            <a:r>
              <a:rPr lang="en-US" altLang="en-US" sz="2400" dirty="0">
                <a:solidFill>
                  <a:srgbClr val="000066"/>
                </a:solidFill>
              </a:rPr>
              <a:t>Cat 3/5 with Tree Topology</a:t>
            </a:r>
          </a:p>
          <a:p>
            <a:pPr marL="782638" lvl="1" indent="-260350" defTabSz="414338">
              <a:buFontTx/>
              <a:buBlip>
                <a:blip r:embed="rId2"/>
              </a:buBlip>
            </a:pPr>
            <a:r>
              <a:rPr lang="en-US" altLang="en-US" sz="2400" dirty="0" smtClean="0">
                <a:solidFill>
                  <a:srgbClr val="000066"/>
                </a:solidFill>
              </a:rPr>
              <a:t>10 Base FL (Fiber) </a:t>
            </a:r>
            <a:r>
              <a:rPr lang="en-US" altLang="en-US" sz="2400" dirty="0">
                <a:solidFill>
                  <a:srgbClr val="000066"/>
                </a:solidFill>
              </a:rPr>
              <a:t>– </a:t>
            </a:r>
            <a:r>
              <a:rPr lang="en-US" altLang="en-US" sz="2400" dirty="0" smtClean="0">
                <a:solidFill>
                  <a:srgbClr val="000066"/>
                </a:solidFill>
              </a:rPr>
              <a:t>Multimode/</a:t>
            </a:r>
            <a:r>
              <a:rPr lang="en-US" altLang="en-US" sz="2400" dirty="0" err="1" smtClean="0">
                <a:solidFill>
                  <a:srgbClr val="000066"/>
                </a:solidFill>
              </a:rPr>
              <a:t>Singlemode</a:t>
            </a:r>
            <a:r>
              <a:rPr lang="en-US" altLang="en-US" sz="2400" dirty="0" smtClean="0">
                <a:solidFill>
                  <a:srgbClr val="000066"/>
                </a:solidFill>
              </a:rPr>
              <a:t> </a:t>
            </a:r>
            <a:r>
              <a:rPr lang="en-US" altLang="en-US" sz="2400" dirty="0">
                <a:solidFill>
                  <a:srgbClr val="000066"/>
                </a:solidFill>
              </a:rPr>
              <a:t>Fiber with </a:t>
            </a:r>
            <a:r>
              <a:rPr lang="en-US" altLang="en-US" sz="2400" dirty="0" smtClean="0">
                <a:solidFill>
                  <a:srgbClr val="000066"/>
                </a:solidFill>
              </a:rPr>
              <a:t>Tree Topology</a:t>
            </a:r>
            <a:endParaRPr lang="en-US" altLang="en-US" sz="2400" dirty="0">
              <a:solidFill>
                <a:srgbClr val="000066"/>
              </a:solidFill>
            </a:endParaRPr>
          </a:p>
          <a:p>
            <a:pPr marL="392113" indent="-293688" defTabSz="414338"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100" b="1" dirty="0" smtClean="0">
                <a:solidFill>
                  <a:srgbClr val="000066"/>
                </a:solidFill>
              </a:rPr>
              <a:t>Maximum </a:t>
            </a:r>
            <a:r>
              <a:rPr lang="en-US" altLang="en-US" sz="2100" b="1" dirty="0" smtClean="0">
                <a:solidFill>
                  <a:srgbClr val="000066"/>
                </a:solidFill>
              </a:rPr>
              <a:t>Segment </a:t>
            </a:r>
            <a:r>
              <a:rPr lang="en-US" altLang="en-US" sz="2100" b="1" dirty="0">
                <a:solidFill>
                  <a:srgbClr val="000066"/>
                </a:solidFill>
              </a:rPr>
              <a:t>Length</a:t>
            </a:r>
          </a:p>
          <a:p>
            <a:pPr marL="782638" lvl="1" indent="-260350" defTabSz="414338">
              <a:buFontTx/>
              <a:buBlip>
                <a:blip r:embed="rId2"/>
              </a:buBlip>
            </a:pPr>
            <a:r>
              <a:rPr lang="en-US" altLang="en-US" sz="2100" dirty="0" smtClean="0">
                <a:solidFill>
                  <a:srgbClr val="000066"/>
                </a:solidFill>
              </a:rPr>
              <a:t>10 Base 5 </a:t>
            </a:r>
            <a:r>
              <a:rPr lang="en-US" altLang="en-US" sz="2000" dirty="0" smtClean="0">
                <a:solidFill>
                  <a:srgbClr val="000066"/>
                </a:solidFill>
              </a:rPr>
              <a:t>– </a:t>
            </a:r>
            <a:r>
              <a:rPr lang="en-US" altLang="en-US" sz="2100" dirty="0" smtClean="0">
                <a:solidFill>
                  <a:srgbClr val="000066"/>
                </a:solidFill>
              </a:rPr>
              <a:t>500 </a:t>
            </a:r>
            <a:r>
              <a:rPr lang="en-US" altLang="en-US" sz="2100" dirty="0">
                <a:solidFill>
                  <a:srgbClr val="000066"/>
                </a:solidFill>
              </a:rPr>
              <a:t>m with at most 4 repeaters (Use Bridge to extend the network)</a:t>
            </a:r>
          </a:p>
          <a:p>
            <a:pPr marL="782638" lvl="1" indent="-260350" defTabSz="414338">
              <a:buFontTx/>
              <a:buBlip>
                <a:blip r:embed="rId2"/>
              </a:buBlip>
            </a:pPr>
            <a:r>
              <a:rPr lang="en-US" altLang="en-US" sz="2100" dirty="0" smtClean="0">
                <a:solidFill>
                  <a:srgbClr val="000066"/>
                </a:solidFill>
              </a:rPr>
              <a:t>10 Base 2</a:t>
            </a:r>
            <a:r>
              <a:rPr lang="en-US" altLang="en-US" sz="2800" dirty="0">
                <a:solidFill>
                  <a:srgbClr val="000066"/>
                </a:solidFill>
              </a:rPr>
              <a:t> </a:t>
            </a:r>
            <a:r>
              <a:rPr lang="en-US" altLang="en-US" sz="2400" dirty="0">
                <a:solidFill>
                  <a:srgbClr val="000066"/>
                </a:solidFill>
              </a:rPr>
              <a:t>– </a:t>
            </a:r>
            <a:r>
              <a:rPr lang="en-US" altLang="en-US" sz="2100" dirty="0" smtClean="0">
                <a:solidFill>
                  <a:srgbClr val="000066"/>
                </a:solidFill>
              </a:rPr>
              <a:t>185 </a:t>
            </a:r>
            <a:r>
              <a:rPr lang="en-US" altLang="en-US" sz="2100" dirty="0">
                <a:solidFill>
                  <a:srgbClr val="000066"/>
                </a:solidFill>
              </a:rPr>
              <a:t>m with at most 4 repeaters (Use Bridge to extend the network)</a:t>
            </a:r>
          </a:p>
          <a:p>
            <a:pPr marL="782638" lvl="1" indent="-260350" defTabSz="414338">
              <a:buFontTx/>
              <a:buBlip>
                <a:blip r:embed="rId2"/>
              </a:buBlip>
            </a:pPr>
            <a:r>
              <a:rPr lang="en-US" altLang="en-US" sz="2100" dirty="0" smtClean="0">
                <a:solidFill>
                  <a:srgbClr val="000066"/>
                </a:solidFill>
              </a:rPr>
              <a:t>10 Base T</a:t>
            </a:r>
            <a:r>
              <a:rPr lang="en-US" altLang="en-US" sz="2800" dirty="0">
                <a:solidFill>
                  <a:srgbClr val="000066"/>
                </a:solidFill>
              </a:rPr>
              <a:t> </a:t>
            </a:r>
            <a:r>
              <a:rPr lang="en-US" altLang="en-US" sz="2400" dirty="0">
                <a:solidFill>
                  <a:srgbClr val="000066"/>
                </a:solidFill>
              </a:rPr>
              <a:t>– </a:t>
            </a:r>
            <a:r>
              <a:rPr lang="en-US" altLang="en-US" sz="2100" dirty="0" smtClean="0">
                <a:solidFill>
                  <a:srgbClr val="000066"/>
                </a:solidFill>
              </a:rPr>
              <a:t>100 </a:t>
            </a:r>
            <a:r>
              <a:rPr lang="en-US" altLang="en-US" sz="2100" dirty="0">
                <a:solidFill>
                  <a:srgbClr val="000066"/>
                </a:solidFill>
              </a:rPr>
              <a:t>m with at most 4 hubs (Use Switch to extend the network</a:t>
            </a:r>
            <a:r>
              <a:rPr lang="en-US" altLang="en-US" sz="2100" dirty="0" smtClean="0">
                <a:solidFill>
                  <a:srgbClr val="000066"/>
                </a:solidFill>
              </a:rPr>
              <a:t>)</a:t>
            </a:r>
            <a:endParaRPr lang="en-US" altLang="en-US" sz="2100" b="1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E4005C"/>
                </a:solidFill>
              </a:rPr>
              <a:t>Ethernet BUS Topology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671" y="2621429"/>
            <a:ext cx="7117977" cy="37903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CC7-3AC2-4BAC-8AE4-6021972ED6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</TotalTime>
  <Words>712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 Boardroom</vt:lpstr>
      <vt:lpstr>DSM2294 Lecture 09</vt:lpstr>
      <vt:lpstr>LAN Technology Options</vt:lpstr>
      <vt:lpstr>Media Access</vt:lpstr>
      <vt:lpstr>802.3 Ethernet</vt:lpstr>
      <vt:lpstr>Ethernet CSMA/CD</vt:lpstr>
      <vt:lpstr>Ethernet Address</vt:lpstr>
      <vt:lpstr>Ethernet Frame Structure</vt:lpstr>
      <vt:lpstr>Ethernet Wiring Standards</vt:lpstr>
      <vt:lpstr>Ethernet BUS Topology</vt:lpstr>
      <vt:lpstr>Ethernet STAR Topology</vt:lpstr>
      <vt:lpstr>Fast Ethernet</vt:lpstr>
      <vt:lpstr>Fast Ethernet</vt:lpstr>
      <vt:lpstr>Gigabit Ethernet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DSM2294 Lecture 09</dc:title>
  <dc:creator>Danny Chen Sien Yau</dc:creator>
  <cp:lastModifiedBy>Danny Chen Sien Yau</cp:lastModifiedBy>
  <cp:revision>10</cp:revision>
  <dcterms:created xsi:type="dcterms:W3CDTF">2019-10-30T07:08:16Z</dcterms:created>
  <dcterms:modified xsi:type="dcterms:W3CDTF">2020-11-10T02:07:59Z</dcterms:modified>
</cp:coreProperties>
</file>