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2" r:id="rId8"/>
    <p:sldId id="294" r:id="rId9"/>
    <p:sldId id="293" r:id="rId10"/>
    <p:sldId id="295" r:id="rId11"/>
    <p:sldId id="291" r:id="rId12"/>
    <p:sldId id="280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256"/>
            <p14:sldId id="286"/>
            <p14:sldId id="287"/>
            <p14:sldId id="288"/>
            <p14:sldId id="289"/>
            <p14:sldId id="290"/>
            <p14:sldId id="292"/>
            <p14:sldId id="294"/>
            <p14:sldId id="293"/>
            <p14:sldId id="295"/>
            <p14:sldId id="29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Topic 2: Raising Capital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066800"/>
            <a:ext cx="4343400" cy="47111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80325" cy="728663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documents for the financial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Depends:</a:t>
            </a:r>
          </a:p>
          <a:p>
            <a:pPr lvl="1"/>
            <a:r>
              <a:rPr lang="en-US" dirty="0"/>
              <a:t>SSM registration </a:t>
            </a:r>
            <a:r>
              <a:rPr lang="en-US" dirty="0" smtClean="0"/>
              <a:t>form</a:t>
            </a:r>
          </a:p>
          <a:p>
            <a:pPr lvl="1"/>
            <a:r>
              <a:rPr lang="en-US" dirty="0"/>
              <a:t>6 months' company bank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/>
              <a:t>Income tax documents for </a:t>
            </a:r>
            <a:r>
              <a:rPr lang="en-US" dirty="0" smtClean="0"/>
              <a:t>borrowers</a:t>
            </a:r>
          </a:p>
          <a:p>
            <a:pPr lvl="1"/>
            <a:r>
              <a:rPr lang="en-US" dirty="0"/>
              <a:t>Borrower's IC </a:t>
            </a:r>
            <a:r>
              <a:rPr lang="en-US" dirty="0" smtClean="0"/>
              <a:t>copy</a:t>
            </a:r>
          </a:p>
          <a:p>
            <a:pPr lvl="1"/>
            <a:r>
              <a:rPr lang="en-US" dirty="0"/>
              <a:t>Pictures of office or business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15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54050"/>
            <a:ext cx="7772400" cy="717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Learning outcome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r>
              <a:rPr lang="en-US" dirty="0"/>
              <a:t>Identify the types of </a:t>
            </a:r>
            <a:r>
              <a:rPr lang="en-US" dirty="0" smtClean="0"/>
              <a:t>funds.</a:t>
            </a:r>
            <a:endParaRPr lang="en-US" dirty="0"/>
          </a:p>
          <a:p>
            <a:pPr lvl="0"/>
            <a:r>
              <a:rPr lang="en-US" dirty="0"/>
              <a:t>Create required cash </a:t>
            </a:r>
            <a:r>
              <a:rPr lang="en-US" dirty="0" smtClean="0"/>
              <a:t>flow.</a:t>
            </a:r>
            <a:endParaRPr lang="en-US" dirty="0"/>
          </a:p>
          <a:p>
            <a:r>
              <a:rPr lang="en-US" dirty="0"/>
              <a:t>Identify the documents for requesting the financial </a:t>
            </a:r>
            <a:r>
              <a:rPr lang="en-US" dirty="0" smtClean="0"/>
              <a:t>aid.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124612-BEA5-48DA-BA60-7D9726097DB1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Fund-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FUNDING </a:t>
            </a:r>
            <a:r>
              <a:rPr lang="en-US" dirty="0" smtClean="0"/>
              <a:t>SCHEMES</a:t>
            </a:r>
          </a:p>
          <a:p>
            <a:r>
              <a:rPr lang="en-US" dirty="0"/>
              <a:t>STARTUP INCUBATORS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57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62" y="304800"/>
            <a:ext cx="7680960" cy="685800"/>
          </a:xfrm>
        </p:spPr>
        <p:txBody>
          <a:bodyPr/>
          <a:lstStyle/>
          <a:p>
            <a:r>
              <a:rPr lang="en-US" dirty="0" smtClean="0"/>
              <a:t>Raising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0772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Investor gives funds to assist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starting, growing, and managing day-to-day </a:t>
            </a:r>
            <a:r>
              <a:rPr lang="en-US" dirty="0" smtClean="0">
                <a:solidFill>
                  <a:srgbClr val="FF0000"/>
                </a:solidFill>
              </a:rPr>
              <a:t>operations.</a:t>
            </a:r>
          </a:p>
          <a:p>
            <a:endParaRPr lang="en-US" dirty="0"/>
          </a:p>
          <a:p>
            <a:r>
              <a:rPr lang="en-US" dirty="0" smtClean="0"/>
              <a:t>Forms </a:t>
            </a:r>
            <a:r>
              <a:rPr lang="en-US" dirty="0"/>
              <a:t>of financial sources are represented by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Bank loan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Crowdfunding</a:t>
            </a:r>
          </a:p>
          <a:p>
            <a:pPr lvl="2"/>
            <a:r>
              <a:rPr lang="en-US" dirty="0"/>
              <a:t>people pool their money together, in order to invest in and support efforts initiated by other people or </a:t>
            </a:r>
            <a:r>
              <a:rPr lang="en-US" dirty="0" smtClean="0"/>
              <a:t>organizations.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Venture </a:t>
            </a:r>
            <a:r>
              <a:rPr lang="en-US" dirty="0" smtClean="0">
                <a:solidFill>
                  <a:srgbClr val="FF0000"/>
                </a:solidFill>
              </a:rPr>
              <a:t>capital</a:t>
            </a:r>
            <a:r>
              <a:rPr lang="en-US" dirty="0"/>
              <a:t> </a:t>
            </a:r>
            <a:r>
              <a:rPr lang="en-US" dirty="0" smtClean="0"/>
              <a:t>-</a:t>
            </a:r>
          </a:p>
          <a:p>
            <a:pPr lvl="2"/>
            <a:r>
              <a:rPr lang="en-US" dirty="0" smtClean="0"/>
              <a:t>type </a:t>
            </a:r>
            <a:r>
              <a:rPr lang="en-US" dirty="0"/>
              <a:t>of financing that investors provide to startup </a:t>
            </a:r>
            <a:r>
              <a:rPr lang="en-US" dirty="0" smtClean="0"/>
              <a:t>companies/small </a:t>
            </a:r>
            <a:r>
              <a:rPr lang="en-US" dirty="0"/>
              <a:t>businesses that are believed to have long-term growth potential. </a:t>
            </a:r>
            <a:endParaRPr lang="en-US" dirty="0" smtClean="0"/>
          </a:p>
          <a:p>
            <a:pPr lvl="2"/>
            <a:r>
              <a:rPr lang="en-US" dirty="0" smtClean="0"/>
              <a:t>well-off </a:t>
            </a:r>
            <a:r>
              <a:rPr lang="en-US" dirty="0"/>
              <a:t>investors, investment banks, and any other financial institutions. 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Business </a:t>
            </a:r>
            <a:r>
              <a:rPr lang="en-US" dirty="0" smtClean="0">
                <a:solidFill>
                  <a:srgbClr val="FF0000"/>
                </a:solidFill>
              </a:rPr>
              <a:t>Angels </a:t>
            </a:r>
          </a:p>
          <a:p>
            <a:pPr lvl="2"/>
            <a:r>
              <a:rPr lang="en-US" dirty="0"/>
              <a:t>individual who provides capital for a business </a:t>
            </a:r>
            <a:r>
              <a:rPr lang="en-US" dirty="0" smtClean="0"/>
              <a:t>start-up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Friends and Family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Self-funding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98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81000"/>
            <a:ext cx="7680960" cy="576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Government Grants For SME Malaysia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8096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Loan Schemes for Services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start-up enterprises and service sectors who want to enhance their services to higher value. </a:t>
            </a:r>
            <a:endParaRPr lang="en-US" sz="18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4% per annum for SMEs and not exceeding RM5 million.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Loan for SMEs</a:t>
            </a:r>
            <a:r>
              <a:rPr lang="en-US" b="1" dirty="0"/>
              <a:t> </a:t>
            </a:r>
            <a:endParaRPr lang="en-US" b="1" dirty="0" smtClean="0"/>
          </a:p>
          <a:p>
            <a:pPr lvl="1"/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start-up enterprises and existing 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amount is RM 50,000, but the interest rate is 4% per annum yearly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Project: RM5 millions (maximum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Usahawan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Siswazah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(TUS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start-up is usually between RM 20,000 to RM 250, 000.  Interest rate of the borrowers’ repayment is 4% within ten years given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Entrepreneur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the young entrepreneurs to start their new business and fulfil the needs for their existing enterprises. 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financials are limited to the range of RM20, 000 to RM100, 000, but gain the net profit rate around 5% per annum.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/>
          </a:p>
          <a:p>
            <a:endParaRPr lang="en-US" b="1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4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81000"/>
            <a:ext cx="7680960" cy="5766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Government Grants For SME Malaysia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80960" cy="393192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/>
          </a:p>
          <a:p>
            <a:endParaRPr lang="en-US" b="1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1371600"/>
            <a:ext cx="768096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Pembangunan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Pengangkutan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(TPPA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fund loan for the public transportation business including the commercial bus and taxi operators in Malaysia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varies from RM30, 000 to RM 10 millions. 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Start-up Fund (BSF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fund new start-up technology-based companies, following to match their main objectives. 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 raising to these companies with the amount up to RM5 million or 90% of total cost of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TEKUN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Financing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provide a loan fund or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aid youths who get involved in Farming and Agro-based Industries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Loan Scheme (SPK) – RM10, 000 until RM 50, 000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Loan Scheme (SPS) – RM50, 000 until RM 100, 000.</a:t>
            </a:r>
          </a:p>
          <a:p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80960" cy="5766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Cash flows originate from operating, investing, and financing </a:t>
            </a:r>
            <a:r>
              <a:rPr lang="en-US" dirty="0" smtClean="0"/>
              <a:t>activities.</a:t>
            </a:r>
          </a:p>
          <a:p>
            <a:r>
              <a:rPr lang="en-US" dirty="0"/>
              <a:t>Cash flow is the money that is </a:t>
            </a:r>
            <a:r>
              <a:rPr lang="en-US" dirty="0">
                <a:solidFill>
                  <a:srgbClr val="FF0000"/>
                </a:solidFill>
              </a:rPr>
              <a:t>moving (flowing) in and out of your business in a month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Received </a:t>
            </a:r>
          </a:p>
          <a:p>
            <a:pPr lvl="1"/>
            <a:r>
              <a:rPr lang="en-US" dirty="0"/>
              <a:t>customers or clients who are buying your products or services. 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Spending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form of payments for expenses, like rent or a mortgage, in monthly loan payments, and in payments for taxes </a:t>
            </a:r>
            <a:r>
              <a:rPr lang="en-US" dirty="0" smtClean="0"/>
              <a:t>and </a:t>
            </a:r>
            <a:r>
              <a:rPr lang="en-US" dirty="0" err="1" smtClean="0"/>
              <a:t>etc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75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80960" cy="5766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Developed to focus on inflows and outflows on a cash basis.</a:t>
            </a:r>
          </a:p>
          <a:p>
            <a:r>
              <a:rPr lang="en-US" dirty="0"/>
              <a:t>Cash inflows are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Revenues,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Gains,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Investment by Owners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Increases in Operating Liabilities </a:t>
            </a:r>
            <a:r>
              <a:rPr lang="en-US" dirty="0"/>
              <a:t>(money a business owes to a person or an entity for an expense necessary for it run effectively. This may include employee salaries, unpaid supplies, and other accounts payable)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Increases in Financing Liabilities. (</a:t>
            </a:r>
            <a:r>
              <a:rPr lang="en-US" dirty="0"/>
              <a:t>debt payable and interest payable)</a:t>
            </a:r>
          </a:p>
          <a:p>
            <a:r>
              <a:rPr lang="en-US" dirty="0" smtClean="0"/>
              <a:t>cash </a:t>
            </a:r>
            <a:r>
              <a:rPr lang="en-US" dirty="0"/>
              <a:t>outflows are </a:t>
            </a:r>
            <a:endParaRPr lang="en-US" dirty="0" smtClean="0"/>
          </a:p>
          <a:p>
            <a:pPr lvl="1"/>
            <a:r>
              <a:rPr lang="en-US" dirty="0" smtClean="0"/>
              <a:t>Expenses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Losses, </a:t>
            </a:r>
          </a:p>
          <a:p>
            <a:pPr lvl="1"/>
            <a:r>
              <a:rPr lang="en-US" dirty="0" smtClean="0"/>
              <a:t>Distributions to Owners, </a:t>
            </a:r>
          </a:p>
          <a:p>
            <a:pPr lvl="1"/>
            <a:r>
              <a:rPr lang="en-US" dirty="0" smtClean="0"/>
              <a:t>Increases in Operating Assets, </a:t>
            </a:r>
          </a:p>
          <a:p>
            <a:pPr lvl="1"/>
            <a:r>
              <a:rPr lang="en-US" dirty="0" smtClean="0"/>
              <a:t>Increases in Investing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84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80960" cy="5766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56804"/>
            <a:ext cx="3733800" cy="51004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019423"/>
            <a:ext cx="4861506" cy="50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1768</TotalTime>
  <Words>427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Wingdings</vt:lpstr>
      <vt:lpstr>Savon</vt:lpstr>
      <vt:lpstr>DTP3033n  Technopreneurship</vt:lpstr>
      <vt:lpstr>Learning outcome</vt:lpstr>
      <vt:lpstr>Types of Fund- Recap</vt:lpstr>
      <vt:lpstr>Raising Capital</vt:lpstr>
      <vt:lpstr>Government Grants For SME Malaysia</vt:lpstr>
      <vt:lpstr>Government Grants For SME Malaysia</vt:lpstr>
      <vt:lpstr>Cash Flow</vt:lpstr>
      <vt:lpstr>Cash Flow</vt:lpstr>
      <vt:lpstr>Examples</vt:lpstr>
      <vt:lpstr>Examples</vt:lpstr>
      <vt:lpstr>Related documents for the financial aid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190</cp:revision>
  <cp:lastPrinted>2013-04-04T06:02:18Z</cp:lastPrinted>
  <dcterms:created xsi:type="dcterms:W3CDTF">2011-03-07T07:41:13Z</dcterms:created>
  <dcterms:modified xsi:type="dcterms:W3CDTF">2022-09-11T08:33:01Z</dcterms:modified>
</cp:coreProperties>
</file>