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15"/>
  </p:notesMasterIdLst>
  <p:handoutMasterIdLst>
    <p:handoutMasterId r:id="rId16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280" r:id="rId1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Topic 4: Marketing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b="1" dirty="0" smtClean="0">
                <a:solidFill>
                  <a:srgbClr val="FF0000"/>
                </a:solidFill>
              </a:rPr>
              <a:t>How do I identify my target market(s)?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Check out the competition in your target markets </a:t>
            </a:r>
          </a:p>
          <a:p>
            <a:pPr lvl="1" eaLnBrk="1" hangingPunct="1"/>
            <a:r>
              <a:rPr lang="en-US" altLang="en-US" dirty="0" smtClean="0"/>
              <a:t> How strong are your competitors here?</a:t>
            </a:r>
          </a:p>
          <a:p>
            <a:pPr lvl="1" eaLnBrk="1" hangingPunct="1"/>
            <a:r>
              <a:rPr lang="en-US" altLang="en-US" dirty="0" smtClean="0"/>
              <a:t> Is the market large enough to accept more competitors</a:t>
            </a:r>
          </a:p>
          <a:p>
            <a:pPr lvl="1" eaLnBrk="1" hangingPunct="1"/>
            <a:r>
              <a:rPr lang="en-US" altLang="en-US" dirty="0" smtClean="0"/>
              <a:t> What edge does your product / service have over your closest competitor?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BAC60-E14D-4BDF-8A7A-BC8CF86BE3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8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9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68096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Relate to Your Company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87262" cy="4572000"/>
          </a:xfrm>
        </p:spPr>
        <p:txBody>
          <a:bodyPr/>
          <a:lstStyle/>
          <a:p>
            <a:r>
              <a:rPr lang="en-US" dirty="0" smtClean="0"/>
              <a:t>Market Research Plan: Primary and secondary</a:t>
            </a:r>
          </a:p>
          <a:p>
            <a:r>
              <a:rPr lang="en-US" dirty="0" smtClean="0"/>
              <a:t>Marketing Plan </a:t>
            </a:r>
          </a:p>
          <a:p>
            <a:r>
              <a:rPr lang="en-US" dirty="0" smtClean="0"/>
              <a:t>Advertising Plan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89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54050"/>
            <a:ext cx="7772400" cy="717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Learning outcome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r>
              <a:rPr lang="en-US" dirty="0"/>
              <a:t>Define </a:t>
            </a:r>
            <a:r>
              <a:rPr lang="en-US" dirty="0" smtClean="0"/>
              <a:t>marketing.</a:t>
            </a:r>
            <a:endParaRPr lang="en-US" dirty="0"/>
          </a:p>
          <a:p>
            <a:pPr lvl="0"/>
            <a:r>
              <a:rPr lang="en-US" dirty="0"/>
              <a:t>Describe how to market the developed </a:t>
            </a:r>
            <a:r>
              <a:rPr lang="en-US" dirty="0" smtClean="0"/>
              <a:t>product.</a:t>
            </a:r>
            <a:endParaRPr lang="en-US" dirty="0"/>
          </a:p>
          <a:p>
            <a:pPr lvl="0"/>
            <a:r>
              <a:rPr lang="en-US" dirty="0"/>
              <a:t>Identify  the method to understand the target  </a:t>
            </a:r>
            <a:r>
              <a:rPr lang="en-US" dirty="0" smtClean="0"/>
              <a:t>markets.</a:t>
            </a:r>
            <a:endParaRPr lang="en-US" dirty="0"/>
          </a:p>
          <a:p>
            <a:pPr lvl="0"/>
            <a:r>
              <a:rPr lang="en-US" dirty="0"/>
              <a:t>Identified the avenue to </a:t>
            </a:r>
            <a:r>
              <a:rPr lang="en-US" dirty="0" smtClean="0"/>
              <a:t>export.</a:t>
            </a:r>
            <a:endParaRPr lang="en-US" dirty="0"/>
          </a:p>
          <a:p>
            <a:pPr lvl="0"/>
            <a:r>
              <a:rPr lang="en-US" dirty="0"/>
              <a:t>Analyze the ground rules for export the </a:t>
            </a:r>
            <a:r>
              <a:rPr lang="en-US" dirty="0" smtClean="0"/>
              <a:t>product.</a:t>
            </a:r>
            <a:endParaRPr lang="en-US" dirty="0"/>
          </a:p>
          <a:p>
            <a:r>
              <a:rPr lang="en-US" dirty="0"/>
              <a:t>Analyze how to convince  and  satisfy </a:t>
            </a:r>
            <a:r>
              <a:rPr lang="en-US" dirty="0" smtClean="0"/>
              <a:t>customer.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124612-BEA5-48DA-BA60-7D9726097DB1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34806" cy="1371600"/>
          </a:xfrm>
        </p:spPr>
        <p:txBody>
          <a:bodyPr>
            <a:normAutofit/>
          </a:bodyPr>
          <a:lstStyle/>
          <a:p>
            <a:r>
              <a:rPr lang="en-US" b="1" dirty="0" smtClean="0"/>
              <a:t>Is Marketing = advertising?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46" y="1752600"/>
            <a:ext cx="8077200" cy="4116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No!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Marketing</a:t>
            </a:r>
            <a:r>
              <a:rPr lang="en-US" sz="2800" dirty="0" smtClean="0"/>
              <a:t> = the process by which products and services are </a:t>
            </a:r>
            <a:r>
              <a:rPr lang="en-US" sz="2800" dirty="0" smtClean="0">
                <a:solidFill>
                  <a:srgbClr val="FF0000"/>
                </a:solidFill>
              </a:rPr>
              <a:t>introduced</a:t>
            </a:r>
            <a:r>
              <a:rPr lang="en-US" sz="2800" dirty="0" smtClean="0"/>
              <a:t> to the marketplace</a:t>
            </a:r>
          </a:p>
          <a:p>
            <a:pPr marL="0" indent="0" algn="ctr">
              <a:buNone/>
            </a:pPr>
            <a:r>
              <a:rPr lang="en-US" sz="2800" dirty="0" smtClean="0"/>
              <a:t>VS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Advertising </a:t>
            </a:r>
            <a:r>
              <a:rPr lang="en-US" sz="2800" dirty="0" smtClean="0"/>
              <a:t>= the presentation of a product or service, in order to </a:t>
            </a:r>
            <a:r>
              <a:rPr lang="en-US" sz="2800" dirty="0" smtClean="0">
                <a:solidFill>
                  <a:srgbClr val="FF0000"/>
                </a:solidFill>
              </a:rPr>
              <a:t>induce</a:t>
            </a:r>
            <a:r>
              <a:rPr lang="en-US" sz="2800" dirty="0" smtClean="0"/>
              <a:t> individuals to </a:t>
            </a:r>
            <a:r>
              <a:rPr lang="en-US" sz="2800" dirty="0" smtClean="0">
                <a:solidFill>
                  <a:srgbClr val="FF0000"/>
                </a:solidFill>
              </a:rPr>
              <a:t>buy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BAC60-E14D-4BDF-8A7A-BC8CF86BE3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93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08" y="74676"/>
            <a:ext cx="7772400" cy="131216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b="1" dirty="0" smtClean="0">
                <a:solidFill>
                  <a:srgbClr val="FF0000"/>
                </a:solidFill>
              </a:rPr>
              <a:t>Marketing involves developing plans that address: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9948" y="1676400"/>
            <a:ext cx="8229600" cy="3733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 smtClean="0"/>
              <a:t>Market / product research</a:t>
            </a:r>
          </a:p>
          <a:p>
            <a:pPr eaLnBrk="1" hangingPunct="1"/>
            <a:r>
              <a:rPr lang="en-US" altLang="en-US" sz="2800" dirty="0" smtClean="0"/>
              <a:t>Market segmentation and market targeting</a:t>
            </a:r>
          </a:p>
          <a:p>
            <a:pPr eaLnBrk="1" hangingPunct="1"/>
            <a:r>
              <a:rPr lang="en-US" altLang="en-US" sz="2800" dirty="0" smtClean="0"/>
              <a:t>Product positioning</a:t>
            </a:r>
          </a:p>
          <a:p>
            <a:pPr eaLnBrk="1" hangingPunct="1"/>
            <a:r>
              <a:rPr lang="en-US" altLang="en-US" sz="2800" dirty="0" smtClean="0"/>
              <a:t>Product development</a:t>
            </a:r>
          </a:p>
          <a:p>
            <a:pPr eaLnBrk="1" hangingPunct="1"/>
            <a:r>
              <a:rPr lang="en-US" altLang="en-US" sz="2800" dirty="0" smtClean="0"/>
              <a:t>Pricing</a:t>
            </a:r>
          </a:p>
          <a:p>
            <a:pPr eaLnBrk="1" hangingPunct="1"/>
            <a:r>
              <a:rPr lang="en-US" altLang="en-US" sz="2800" dirty="0" smtClean="0"/>
              <a:t>Advertising / promotions</a:t>
            </a:r>
          </a:p>
          <a:p>
            <a:pPr eaLnBrk="1" hangingPunct="1"/>
            <a:r>
              <a:rPr lang="en-US" altLang="en-US" sz="2800" dirty="0" smtClean="0"/>
              <a:t>Support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BAC60-E14D-4BDF-8A7A-BC8CF86BE3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2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4632"/>
            <a:ext cx="8001000" cy="11917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b="1" dirty="0" smtClean="0">
                <a:solidFill>
                  <a:srgbClr val="FF0000"/>
                </a:solidFill>
              </a:rPr>
              <a:t>Marketing strategies shall focus on: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Target market needs </a:t>
            </a:r>
          </a:p>
          <a:p>
            <a:pPr eaLnBrk="1" hangingPunct="1"/>
            <a:r>
              <a:rPr lang="en-US" altLang="en-US" sz="2400" dirty="0" smtClean="0"/>
              <a:t>Play toward company's strengths </a:t>
            </a:r>
          </a:p>
          <a:p>
            <a:pPr eaLnBrk="1" hangingPunct="1"/>
            <a:r>
              <a:rPr lang="en-US" altLang="en-US" sz="2400" dirty="0" smtClean="0"/>
              <a:t>Away from company’s weaknesses</a:t>
            </a:r>
          </a:p>
          <a:p>
            <a:pPr eaLnBrk="1" hangingPunct="1"/>
            <a:r>
              <a:rPr lang="en-US" altLang="en-US" sz="2400" dirty="0" smtClean="0"/>
              <a:t>Take advantage of opportunities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BAC60-E14D-4BDF-8A7A-BC8CF86BE3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7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554" y="143256"/>
            <a:ext cx="7772400" cy="1609344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Marketing tactics</a:t>
            </a: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461554" y="1600200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Marketing Tactics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are the marketing actions you take to carry out your strategies: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52578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altLang="en-US" sz="2800" dirty="0">
                <a:latin typeface="+mn-lt"/>
              </a:rPr>
              <a:t> new packaging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altLang="en-US" sz="2800" dirty="0">
                <a:latin typeface="+mn-lt"/>
              </a:rPr>
              <a:t> new pricing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altLang="en-US" sz="2800" dirty="0">
                <a:latin typeface="+mn-lt"/>
              </a:rPr>
              <a:t> promotions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altLang="en-US" sz="2800" dirty="0">
                <a:latin typeface="+mn-lt"/>
              </a:rPr>
              <a:t> faster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08943-EDC0-4136-A13D-4E1757A6FF9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4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915" y="525997"/>
            <a:ext cx="88392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An example of marketing tactic…</a:t>
            </a:r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auto">
          <a:xfrm>
            <a:off x="1676400" y="2057400"/>
            <a:ext cx="3733800" cy="1981200"/>
          </a:xfrm>
          <a:prstGeom prst="irregularSeal1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/>
              <a:t>Product bundling (packaging)</a:t>
            </a:r>
          </a:p>
        </p:txBody>
      </p:sp>
      <p:sp>
        <p:nvSpPr>
          <p:cNvPr id="11268" name="Oval 8"/>
          <p:cNvSpPr>
            <a:spLocks noChangeArrowheads="1"/>
          </p:cNvSpPr>
          <p:nvPr/>
        </p:nvSpPr>
        <p:spPr bwMode="auto">
          <a:xfrm>
            <a:off x="6309360" y="2148405"/>
            <a:ext cx="2133600" cy="1676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endParaRPr lang="en-US" altLang="en-US" sz="1800" dirty="0" smtClean="0"/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smtClean="0"/>
              <a:t>combining </a:t>
            </a:r>
            <a:r>
              <a:rPr lang="en-US" altLang="en-US" sz="1800" dirty="0"/>
              <a:t>two or more products or services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2000" dirty="0"/>
          </a:p>
        </p:txBody>
      </p:sp>
      <p:sp>
        <p:nvSpPr>
          <p:cNvPr id="11269" name="Oval 9"/>
          <p:cNvSpPr>
            <a:spLocks noChangeArrowheads="1"/>
          </p:cNvSpPr>
          <p:nvPr/>
        </p:nvSpPr>
        <p:spPr bwMode="auto">
          <a:xfrm>
            <a:off x="1124706" y="4695264"/>
            <a:ext cx="2133600" cy="1676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/>
              <a:t>greater value</a:t>
            </a:r>
          </a:p>
        </p:txBody>
      </p:sp>
      <p:sp>
        <p:nvSpPr>
          <p:cNvPr id="11270" name="Oval 10"/>
          <p:cNvSpPr>
            <a:spLocks noChangeArrowheads="1"/>
          </p:cNvSpPr>
          <p:nvPr/>
        </p:nvSpPr>
        <p:spPr bwMode="auto">
          <a:xfrm>
            <a:off x="4717923" y="4267200"/>
            <a:ext cx="2590800" cy="1676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/>
              <a:t>creating differentiation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08943-EDC0-4136-A13D-4E1757A6FF9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Notched Right Arrow 2"/>
          <p:cNvSpPr/>
          <p:nvPr/>
        </p:nvSpPr>
        <p:spPr>
          <a:xfrm rot="6800123">
            <a:off x="2657853" y="4203428"/>
            <a:ext cx="6096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/>
          <p:cNvSpPr/>
          <p:nvPr/>
        </p:nvSpPr>
        <p:spPr>
          <a:xfrm rot="3773632">
            <a:off x="4701804" y="3932374"/>
            <a:ext cx="6096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5554980" y="2857500"/>
            <a:ext cx="6096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955" y="3048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Market Research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962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Primary market research</a:t>
            </a:r>
          </a:p>
          <a:p>
            <a:pPr lvl="1" eaLnBrk="1" hangingPunct="1"/>
            <a:r>
              <a:rPr lang="en-US" altLang="en-US" sz="2300" dirty="0" smtClean="0"/>
              <a:t> conduct the survey directly with your target group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Secondary market research</a:t>
            </a:r>
          </a:p>
          <a:p>
            <a:pPr lvl="1" eaLnBrk="1" hangingPunct="1"/>
            <a:r>
              <a:rPr lang="en-US" altLang="en-US" sz="2300" dirty="0" smtClean="0"/>
              <a:t> research previously done by someone on the same or similar product or service</a:t>
            </a:r>
          </a:p>
          <a:p>
            <a:pPr lvl="1" eaLnBrk="1" hangingPunct="1"/>
            <a:r>
              <a:rPr lang="en-US" altLang="en-US" sz="2300" dirty="0" smtClean="0"/>
              <a:t> information may be obtained from trade bodies, associations, newspapers, magazines, and government statistic (Malaysian Statistics Department).</a:t>
            </a:r>
            <a:br>
              <a:rPr lang="en-US" altLang="en-US" sz="2300" dirty="0" smtClean="0"/>
            </a:br>
            <a:r>
              <a:rPr lang="en-US" altLang="en-US" sz="2300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BAC60-E14D-4BDF-8A7A-BC8CF86BE3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2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400" b="1" dirty="0" smtClean="0">
                <a:solidFill>
                  <a:srgbClr val="FF0000"/>
                </a:solidFill>
              </a:rPr>
              <a:t>How do I identify my target market(s)?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86800" cy="2819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Define your audience</a:t>
            </a:r>
          </a:p>
          <a:p>
            <a:pPr lvl="1" eaLnBrk="1" hangingPunct="1"/>
            <a:r>
              <a:rPr lang="en-US" altLang="en-US" sz="2400" dirty="0" smtClean="0"/>
              <a:t> Who are they in respect to age, gender, occupation, nationality, religion? </a:t>
            </a:r>
          </a:p>
          <a:p>
            <a:pPr lvl="1" eaLnBrk="1" hangingPunct="1"/>
            <a:r>
              <a:rPr lang="en-US" altLang="en-US" sz="2400" dirty="0" smtClean="0"/>
              <a:t> Where can they be found?</a:t>
            </a:r>
          </a:p>
          <a:p>
            <a:pPr lvl="1" eaLnBrk="1" hangingPunct="1"/>
            <a:r>
              <a:rPr lang="en-US" altLang="en-US" sz="2400" dirty="0" smtClean="0"/>
              <a:t> What are their preferences?</a:t>
            </a:r>
          </a:p>
          <a:p>
            <a:pPr lvl="1" eaLnBrk="1" hangingPunct="1"/>
            <a:r>
              <a:rPr lang="en-US" altLang="en-US" sz="2400" dirty="0" smtClean="0"/>
              <a:t> How much would they pay?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BAC60-E14D-4BDF-8A7A-BC8CF86BE3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5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2105</TotalTime>
  <Words>345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Wingdings</vt:lpstr>
      <vt:lpstr>Savon</vt:lpstr>
      <vt:lpstr>DTP3033N Technopreneurship</vt:lpstr>
      <vt:lpstr>Learning outcome</vt:lpstr>
      <vt:lpstr>Is Marketing = advertising?</vt:lpstr>
      <vt:lpstr>Marketing involves developing plans that address:</vt:lpstr>
      <vt:lpstr>Marketing strategies shall focus on: </vt:lpstr>
      <vt:lpstr>Marketing tactics</vt:lpstr>
      <vt:lpstr>An example of marketing tactic…</vt:lpstr>
      <vt:lpstr>Market Research</vt:lpstr>
      <vt:lpstr>How do I identify my target market(s)? </vt:lpstr>
      <vt:lpstr>How do I identify my target market(s)?</vt:lpstr>
      <vt:lpstr>Task</vt:lpstr>
      <vt:lpstr>Relate to Your Company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221</cp:revision>
  <cp:lastPrinted>2013-04-04T06:02:18Z</cp:lastPrinted>
  <dcterms:created xsi:type="dcterms:W3CDTF">2011-03-07T07:41:13Z</dcterms:created>
  <dcterms:modified xsi:type="dcterms:W3CDTF">2022-09-11T09:02:11Z</dcterms:modified>
</cp:coreProperties>
</file>