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6" r:id="rId1"/>
  </p:sldMasterIdLst>
  <p:notesMasterIdLst>
    <p:notesMasterId r:id="rId45"/>
  </p:notesMasterIdLst>
  <p:handoutMasterIdLst>
    <p:handoutMasterId r:id="rId46"/>
  </p:handoutMasterIdLst>
  <p:sldIdLst>
    <p:sldId id="321" r:id="rId2"/>
    <p:sldId id="322" r:id="rId3"/>
    <p:sldId id="333" r:id="rId4"/>
    <p:sldId id="349" r:id="rId5"/>
    <p:sldId id="379" r:id="rId6"/>
    <p:sldId id="350" r:id="rId7"/>
    <p:sldId id="380" r:id="rId8"/>
    <p:sldId id="351" r:id="rId9"/>
    <p:sldId id="381" r:id="rId10"/>
    <p:sldId id="352" r:id="rId11"/>
    <p:sldId id="353" r:id="rId12"/>
    <p:sldId id="354" r:id="rId13"/>
    <p:sldId id="355" r:id="rId14"/>
    <p:sldId id="382" r:id="rId15"/>
    <p:sldId id="356" r:id="rId16"/>
    <p:sldId id="357" r:id="rId17"/>
    <p:sldId id="358" r:id="rId18"/>
    <p:sldId id="359" r:id="rId19"/>
    <p:sldId id="360" r:id="rId20"/>
    <p:sldId id="361" r:id="rId21"/>
    <p:sldId id="362" r:id="rId22"/>
    <p:sldId id="363" r:id="rId23"/>
    <p:sldId id="383" r:id="rId24"/>
    <p:sldId id="364" r:id="rId25"/>
    <p:sldId id="365" r:id="rId26"/>
    <p:sldId id="366" r:id="rId27"/>
    <p:sldId id="367" r:id="rId28"/>
    <p:sldId id="368" r:id="rId29"/>
    <p:sldId id="369" r:id="rId30"/>
    <p:sldId id="370" r:id="rId31"/>
    <p:sldId id="371" r:id="rId32"/>
    <p:sldId id="372" r:id="rId33"/>
    <p:sldId id="373" r:id="rId34"/>
    <p:sldId id="374" r:id="rId35"/>
    <p:sldId id="375" r:id="rId36"/>
    <p:sldId id="376" r:id="rId37"/>
    <p:sldId id="377" r:id="rId38"/>
    <p:sldId id="378" r:id="rId39"/>
    <p:sldId id="331" r:id="rId40"/>
    <p:sldId id="332" r:id="rId41"/>
    <p:sldId id="384" r:id="rId42"/>
    <p:sldId id="385" r:id="rId43"/>
    <p:sldId id="280" r:id="rId44"/>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7F9977-342C-4432-9407-E97459CA7195}">
          <p14:sldIdLst>
            <p14:sldId id="321"/>
            <p14:sldId id="322"/>
            <p14:sldId id="333"/>
            <p14:sldId id="349"/>
            <p14:sldId id="379"/>
            <p14:sldId id="350"/>
            <p14:sldId id="380"/>
            <p14:sldId id="351"/>
            <p14:sldId id="381"/>
            <p14:sldId id="352"/>
            <p14:sldId id="353"/>
            <p14:sldId id="354"/>
            <p14:sldId id="355"/>
            <p14:sldId id="382"/>
            <p14:sldId id="356"/>
            <p14:sldId id="357"/>
            <p14:sldId id="358"/>
            <p14:sldId id="359"/>
            <p14:sldId id="360"/>
            <p14:sldId id="361"/>
            <p14:sldId id="362"/>
            <p14:sldId id="363"/>
            <p14:sldId id="383"/>
            <p14:sldId id="364"/>
            <p14:sldId id="365"/>
            <p14:sldId id="366"/>
            <p14:sldId id="367"/>
            <p14:sldId id="368"/>
            <p14:sldId id="369"/>
            <p14:sldId id="370"/>
            <p14:sldId id="371"/>
            <p14:sldId id="372"/>
            <p14:sldId id="373"/>
            <p14:sldId id="374"/>
            <p14:sldId id="375"/>
            <p14:sldId id="376"/>
            <p14:sldId id="377"/>
            <p14:sldId id="378"/>
            <p14:sldId id="331"/>
            <p14:sldId id="332"/>
            <p14:sldId id="384"/>
            <p14:sldId id="385"/>
            <p14:sldId id="2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58" autoAdjust="0"/>
  </p:normalViewPr>
  <p:slideViewPr>
    <p:cSldViewPr>
      <p:cViewPr varScale="1">
        <p:scale>
          <a:sx n="65" d="100"/>
          <a:sy n="65" d="100"/>
        </p:scale>
        <p:origin x="132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F469039C-D2A5-4B5D-BCCE-9DD9E558E2EF}" type="datetimeFigureOut">
              <a:rPr lang="en-US"/>
              <a:pPr>
                <a:defRPr/>
              </a:pPr>
              <a:t>9/11/2022</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B5A3C3F-949F-4575-B3DB-07B8690E929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6E282AC-5861-447D-BA9C-7A1AE35324E4}" type="datetimeFigureOut">
              <a:rPr lang="en-US"/>
              <a:pPr>
                <a:defRPr/>
              </a:pPr>
              <a:t>9/11/2022</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7FB886BE-6486-47B0-8D09-47B72DCB331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pPr>
              <a:defRPr/>
            </a:pPr>
            <a:endParaRPr 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pPr>
              <a:defRPr/>
            </a:pPr>
            <a:endParaRPr 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pPr>
              <a:defRPr/>
            </a:pPr>
            <a:fld id="{35CD390E-D97C-4FA9-A5A7-06299BB220C0}" type="slidenum">
              <a:rPr lang="en-US" altLang="en-US" smtClean="0"/>
              <a:pPr>
                <a:defRPr/>
              </a:pPr>
              <a:t>‹#›</a:t>
            </a:fld>
            <a:endParaRPr lang="en-US" altLang="en-US"/>
          </a:p>
        </p:txBody>
      </p:sp>
    </p:spTree>
    <p:extLst>
      <p:ext uri="{BB962C8B-B14F-4D97-AF65-F5344CB8AC3E}">
        <p14:creationId xmlns:p14="http://schemas.microsoft.com/office/powerpoint/2010/main" val="32490643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9E64789-6C46-4CDD-B5DD-2CCD316B6DF0}" type="slidenum">
              <a:rPr lang="en-US" altLang="en-US" smtClean="0"/>
              <a:pPr>
                <a:defRPr/>
              </a:pPr>
              <a:t>‹#›</a:t>
            </a:fld>
            <a:endParaRPr lang="en-US" altLang="en-US"/>
          </a:p>
        </p:txBody>
      </p:sp>
    </p:spTree>
    <p:extLst>
      <p:ext uri="{BB962C8B-B14F-4D97-AF65-F5344CB8AC3E}">
        <p14:creationId xmlns:p14="http://schemas.microsoft.com/office/powerpoint/2010/main" val="3203967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BFE9430-EAD2-4B6E-A657-83CADB2D7149}" type="slidenum">
              <a:rPr lang="en-US" altLang="en-US" smtClean="0"/>
              <a:pPr>
                <a:defRPr/>
              </a:pPr>
              <a:t>‹#›</a:t>
            </a:fld>
            <a:endParaRPr lang="en-US" altLang="en-US"/>
          </a:p>
        </p:txBody>
      </p:sp>
    </p:spTree>
    <p:extLst>
      <p:ext uri="{BB962C8B-B14F-4D97-AF65-F5344CB8AC3E}">
        <p14:creationId xmlns:p14="http://schemas.microsoft.com/office/powerpoint/2010/main" val="507563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531537B-28C6-433B-8500-64AF9DB0CB07}" type="slidenum">
              <a:rPr lang="en-US" altLang="en-US" smtClean="0"/>
              <a:pPr>
                <a:defRPr/>
              </a:pPr>
              <a:t>‹#›</a:t>
            </a:fld>
            <a:endParaRPr lang="en-US" altLang="en-US"/>
          </a:p>
        </p:txBody>
      </p:sp>
    </p:spTree>
    <p:extLst>
      <p:ext uri="{BB962C8B-B14F-4D97-AF65-F5344CB8AC3E}">
        <p14:creationId xmlns:p14="http://schemas.microsoft.com/office/powerpoint/2010/main" val="40070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pPr>
              <a:defRPr/>
            </a:pPr>
            <a:endParaRPr 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pPr>
              <a:defRPr/>
            </a:pPr>
            <a:endParaRPr lang="en-US"/>
          </a:p>
        </p:txBody>
      </p:sp>
      <p:sp>
        <p:nvSpPr>
          <p:cNvPr id="6" name="Slide Number Placeholder 5"/>
          <p:cNvSpPr>
            <a:spLocks noGrp="1"/>
          </p:cNvSpPr>
          <p:nvPr>
            <p:ph type="sldNum" sz="quarter" idx="12"/>
          </p:nvPr>
        </p:nvSpPr>
        <p:spPr>
          <a:xfrm>
            <a:off x="6453378" y="5211060"/>
            <a:ext cx="1584198" cy="228600"/>
          </a:xfrm>
        </p:spPr>
        <p:txBody>
          <a:bodyPr/>
          <a:lstStyle/>
          <a:p>
            <a:pPr>
              <a:defRPr/>
            </a:pPr>
            <a:fld id="{D5BE294A-55EC-48EF-B74A-D80579E15E2D}" type="slidenum">
              <a:rPr lang="en-US" altLang="en-US" smtClean="0"/>
              <a:pPr>
                <a:defRPr/>
              </a:pPr>
              <a:t>‹#›</a:t>
            </a:fld>
            <a:endParaRPr lang="en-US" altLang="en-US"/>
          </a:p>
        </p:txBody>
      </p:sp>
    </p:spTree>
    <p:extLst>
      <p:ext uri="{BB962C8B-B14F-4D97-AF65-F5344CB8AC3E}">
        <p14:creationId xmlns:p14="http://schemas.microsoft.com/office/powerpoint/2010/main" val="360965973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55DA0D6-9779-448E-B1B4-DF0048998583}" type="slidenum">
              <a:rPr lang="en-US" altLang="en-US" smtClean="0"/>
              <a:pPr>
                <a:defRPr/>
              </a:pPr>
              <a:t>‹#›</a:t>
            </a:fld>
            <a:endParaRPr lang="en-US" altLang="en-US"/>
          </a:p>
        </p:txBody>
      </p:sp>
    </p:spTree>
    <p:extLst>
      <p:ext uri="{BB962C8B-B14F-4D97-AF65-F5344CB8AC3E}">
        <p14:creationId xmlns:p14="http://schemas.microsoft.com/office/powerpoint/2010/main" val="2841534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D19F673-4232-48E3-A438-185E617B92FC}" type="slidenum">
              <a:rPr lang="en-US" altLang="en-US" smtClean="0"/>
              <a:pPr>
                <a:defRPr/>
              </a:pPr>
              <a:t>‹#›</a:t>
            </a:fld>
            <a:endParaRPr lang="en-US" altLang="en-US"/>
          </a:p>
        </p:txBody>
      </p:sp>
    </p:spTree>
    <p:extLst>
      <p:ext uri="{BB962C8B-B14F-4D97-AF65-F5344CB8AC3E}">
        <p14:creationId xmlns:p14="http://schemas.microsoft.com/office/powerpoint/2010/main" val="260256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362F274-FCD5-460A-9304-61084666BB6C}" type="slidenum">
              <a:rPr lang="en-US" altLang="en-US" smtClean="0"/>
              <a:pPr>
                <a:defRPr/>
              </a:pPr>
              <a:t>‹#›</a:t>
            </a:fld>
            <a:endParaRPr lang="en-US" altLang="en-US"/>
          </a:p>
        </p:txBody>
      </p:sp>
    </p:spTree>
    <p:extLst>
      <p:ext uri="{BB962C8B-B14F-4D97-AF65-F5344CB8AC3E}">
        <p14:creationId xmlns:p14="http://schemas.microsoft.com/office/powerpoint/2010/main" val="407881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A35D0A3-3639-498F-9E80-428F7210789A}" type="slidenum">
              <a:rPr lang="en-US" altLang="en-US" smtClean="0"/>
              <a:pPr>
                <a:defRPr/>
              </a:pPr>
              <a:t>‹#›</a:t>
            </a:fld>
            <a:endParaRPr lang="en-US" altLang="en-US"/>
          </a:p>
        </p:txBody>
      </p:sp>
    </p:spTree>
    <p:extLst>
      <p:ext uri="{BB962C8B-B14F-4D97-AF65-F5344CB8AC3E}">
        <p14:creationId xmlns:p14="http://schemas.microsoft.com/office/powerpoint/2010/main" val="1237506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pPr>
              <a:defRPr/>
            </a:pPr>
            <a:endParaRPr lang="en-US"/>
          </a:p>
        </p:txBody>
      </p:sp>
      <p:sp>
        <p:nvSpPr>
          <p:cNvPr id="9" name="Footer Placeholder 8"/>
          <p:cNvSpPr>
            <a:spLocks noGrp="1"/>
          </p:cNvSpPr>
          <p:nvPr>
            <p:ph type="ftr" sz="quarter" idx="11"/>
          </p:nvPr>
        </p:nvSpPr>
        <p:spPr/>
        <p:txBody>
          <a:bodyPr/>
          <a:lstStyle>
            <a:lvl1pPr algn="r">
              <a:defRPr/>
            </a:lvl1pPr>
          </a:lstStyle>
          <a:p>
            <a:pPr>
              <a:defRPr/>
            </a:pPr>
            <a:endParaRPr 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pPr>
              <a:defRPr/>
            </a:pPr>
            <a:fld id="{7162CC5E-43DA-4F9D-9DA1-CCEF20A0EBBE}" type="slidenum">
              <a:rPr lang="en-US" altLang="en-US" smtClean="0"/>
              <a:pPr>
                <a:defRPr/>
              </a:pPr>
              <a:t>‹#›</a:t>
            </a:fld>
            <a:endParaRPr lang="en-US" alt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205308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pPr>
              <a:defRPr/>
            </a:pPr>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pPr>
              <a:defRPr/>
            </a:pPr>
            <a:endParaRPr 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pPr>
              <a:defRPr/>
            </a:pPr>
            <a:fld id="{A07767D0-18F2-4539-A2D6-7DC420929F14}" type="slidenum">
              <a:rPr lang="en-US" altLang="en-US" smtClean="0"/>
              <a:pPr>
                <a:defRPr/>
              </a:pPr>
              <a:t>‹#›</a:t>
            </a:fld>
            <a:endParaRPr lang="en-US" alt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5715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pPr>
              <a:defRPr/>
            </a:pPr>
            <a:endParaRPr lang="en-US"/>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pPr>
              <a:defRPr/>
            </a:pPr>
            <a:endParaRPr lang="en-US"/>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pPr>
              <a:defRPr/>
            </a:pPr>
            <a:fld id="{7162CC5E-43DA-4F9D-9DA1-CCEF20A0EBBE}" type="slidenum">
              <a:rPr lang="en-US" altLang="en-US" smtClean="0"/>
              <a:pPr>
                <a:defRPr/>
              </a:pPr>
              <a:t>‹#›</a:t>
            </a:fld>
            <a:endParaRPr lang="en-US" altLang="en-US"/>
          </a:p>
        </p:txBody>
      </p:sp>
    </p:spTree>
    <p:extLst>
      <p:ext uri="{BB962C8B-B14F-4D97-AF65-F5344CB8AC3E}">
        <p14:creationId xmlns:p14="http://schemas.microsoft.com/office/powerpoint/2010/main" val="1633049034"/>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hdr="0" ftr="0" dt="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1446" y="1295400"/>
            <a:ext cx="7543800" cy="2593975"/>
          </a:xfrm>
        </p:spPr>
        <p:txBody>
          <a:bodyPr/>
          <a:lstStyle/>
          <a:p>
            <a:pPr eaLnBrk="1" fontAlgn="auto" hangingPunct="1">
              <a:spcAft>
                <a:spcPts val="0"/>
              </a:spcAft>
              <a:defRPr/>
            </a:pPr>
            <a:r>
              <a:rPr lang="en-US" sz="3600" b="1" dirty="0" smtClean="0"/>
              <a:t>DTP3033N</a:t>
            </a:r>
            <a:r>
              <a:rPr lang="en-US" sz="3600" b="1" dirty="0" smtClean="0"/>
              <a:t/>
            </a:r>
            <a:br>
              <a:rPr lang="en-US" sz="3600" b="1" dirty="0" smtClean="0"/>
            </a:br>
            <a:r>
              <a:rPr lang="en-US" sz="3600" b="1" dirty="0" err="1" smtClean="0"/>
              <a:t>Technopreneurship</a:t>
            </a:r>
            <a:endParaRPr lang="en-MY" sz="3600" b="1" dirty="0"/>
          </a:p>
        </p:txBody>
      </p:sp>
      <p:sp>
        <p:nvSpPr>
          <p:cNvPr id="5" name="Subtitle 4"/>
          <p:cNvSpPr>
            <a:spLocks noGrp="1"/>
          </p:cNvSpPr>
          <p:nvPr>
            <p:ph type="subTitle" idx="1"/>
          </p:nvPr>
        </p:nvSpPr>
        <p:spPr>
          <a:xfrm>
            <a:off x="1752601" y="3857745"/>
            <a:ext cx="5715000" cy="1066800"/>
          </a:xfrm>
        </p:spPr>
        <p:txBody>
          <a:bodyPr rtlCol="0">
            <a:normAutofit/>
          </a:bodyPr>
          <a:lstStyle/>
          <a:p>
            <a:pPr>
              <a:defRPr/>
            </a:pPr>
            <a:r>
              <a:rPr lang="en-US" sz="2000" b="1" dirty="0" smtClean="0">
                <a:solidFill>
                  <a:srgbClr val="C00000"/>
                </a:solidFill>
              </a:rPr>
              <a:t>Topic 5: Financial</a:t>
            </a:r>
            <a:endParaRPr lang="en-MY" sz="2000" b="1" dirty="0">
              <a:solidFill>
                <a:srgbClr val="C00000"/>
              </a:solidFill>
            </a:endParaRPr>
          </a:p>
        </p:txBody>
      </p:sp>
      <p:sp>
        <p:nvSpPr>
          <p:cNvPr id="4101" name="Slide Number Placeholder 5"/>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93742377-5F00-477B-B17E-81CCB564ABA9}" type="slidenum">
              <a:rPr lang="en-US" altLang="en-US" sz="1800">
                <a:solidFill>
                  <a:srgbClr val="FFFFFF"/>
                </a:solidFill>
                <a:latin typeface="Arial" panose="020B0604020202020204" pitchFamily="34" charset="0"/>
              </a:rPr>
              <a:pPr>
                <a:spcBef>
                  <a:spcPct val="0"/>
                </a:spcBef>
                <a:buClrTx/>
                <a:buFontTx/>
                <a:buNone/>
              </a:pPr>
              <a:t>1</a:t>
            </a:fld>
            <a:endParaRPr lang="en-US" altLang="en-US" sz="1800">
              <a:solidFill>
                <a:srgbClr val="FFFFFF"/>
              </a:solidFill>
              <a:latin typeface="Arial" panose="020B0604020202020204" pitchFamily="34" charset="0"/>
            </a:endParaRPr>
          </a:p>
        </p:txBody>
      </p:sp>
    </p:spTree>
    <p:extLst>
      <p:ext uri="{BB962C8B-B14F-4D97-AF65-F5344CB8AC3E}">
        <p14:creationId xmlns:p14="http://schemas.microsoft.com/office/powerpoint/2010/main" val="2664074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09600" y="304800"/>
            <a:ext cx="7680960" cy="1219200"/>
          </a:xfrm>
        </p:spPr>
        <p:txBody>
          <a:bodyPr/>
          <a:lstStyle/>
          <a:p>
            <a:pPr fontAlgn="auto">
              <a:spcAft>
                <a:spcPts val="0"/>
              </a:spcAft>
              <a:defRPr/>
            </a:pPr>
            <a:r>
              <a:rPr lang="en-US" altLang="en-US" sz="4000" dirty="0" smtClean="0">
                <a:solidFill>
                  <a:srgbClr val="FF0000"/>
                </a:solidFill>
              </a:rPr>
              <a:t>The Importance of A Financial Plan</a:t>
            </a:r>
          </a:p>
        </p:txBody>
      </p:sp>
      <p:sp>
        <p:nvSpPr>
          <p:cNvPr id="8195" name="Content Placeholder 2"/>
          <p:cNvSpPr>
            <a:spLocks noGrp="1"/>
          </p:cNvSpPr>
          <p:nvPr>
            <p:ph idx="1"/>
          </p:nvPr>
        </p:nvSpPr>
        <p:spPr/>
        <p:txBody>
          <a:bodyPr/>
          <a:lstStyle/>
          <a:p>
            <a:r>
              <a:rPr lang="en-US" altLang="en-US" dirty="0" smtClean="0"/>
              <a:t>To determine the amount money </a:t>
            </a:r>
            <a:r>
              <a:rPr lang="en-US" altLang="en-US" dirty="0" smtClean="0">
                <a:solidFill>
                  <a:srgbClr val="FF0000"/>
                </a:solidFill>
              </a:rPr>
              <a:t>to be invested-the project cost</a:t>
            </a:r>
          </a:p>
          <a:p>
            <a:r>
              <a:rPr lang="en-US" altLang="en-US" dirty="0" smtClean="0"/>
              <a:t>To identify and </a:t>
            </a:r>
            <a:r>
              <a:rPr lang="en-US" altLang="en-US" dirty="0" smtClean="0">
                <a:solidFill>
                  <a:srgbClr val="FF0000"/>
                </a:solidFill>
              </a:rPr>
              <a:t>propose the relevant sources of fund</a:t>
            </a:r>
            <a:r>
              <a:rPr lang="en-US" altLang="en-US" dirty="0" smtClean="0"/>
              <a:t>.</a:t>
            </a:r>
          </a:p>
          <a:p>
            <a:r>
              <a:rPr lang="en-US" altLang="en-US" dirty="0" smtClean="0"/>
              <a:t>To ensure that the </a:t>
            </a:r>
            <a:r>
              <a:rPr lang="en-US" altLang="en-US" dirty="0" smtClean="0">
                <a:solidFill>
                  <a:srgbClr val="FF0000"/>
                </a:solidFill>
              </a:rPr>
              <a:t>initial capital is sufficient.</a:t>
            </a:r>
          </a:p>
          <a:p>
            <a:r>
              <a:rPr lang="en-US" altLang="en-US" dirty="0" smtClean="0"/>
              <a:t>To </a:t>
            </a:r>
            <a:r>
              <a:rPr lang="en-US" altLang="en-US" dirty="0" smtClean="0">
                <a:solidFill>
                  <a:srgbClr val="FF0000"/>
                </a:solidFill>
              </a:rPr>
              <a:t>appraise the viability </a:t>
            </a:r>
            <a:r>
              <a:rPr lang="en-US" altLang="en-US" dirty="0" smtClean="0"/>
              <a:t>before actual investment is committed.</a:t>
            </a:r>
          </a:p>
          <a:p>
            <a:r>
              <a:rPr lang="en-US" altLang="en-US" dirty="0" smtClean="0"/>
              <a:t>As a </a:t>
            </a:r>
            <a:r>
              <a:rPr lang="en-US" altLang="en-US" dirty="0" smtClean="0">
                <a:solidFill>
                  <a:srgbClr val="FF0000"/>
                </a:solidFill>
              </a:rPr>
              <a:t>guideline f</a:t>
            </a:r>
            <a:r>
              <a:rPr lang="en-US" altLang="en-US" dirty="0" smtClean="0"/>
              <a:t>or implementation.</a:t>
            </a:r>
          </a:p>
        </p:txBody>
      </p:sp>
      <p:sp>
        <p:nvSpPr>
          <p:cNvPr id="2" name="Slide Number Placeholder 1"/>
          <p:cNvSpPr>
            <a:spLocks noGrp="1"/>
          </p:cNvSpPr>
          <p:nvPr>
            <p:ph type="sldNum" sz="quarter" idx="12"/>
          </p:nvPr>
        </p:nvSpPr>
        <p:spPr/>
        <p:txBody>
          <a:bodyPr/>
          <a:lstStyle/>
          <a:p>
            <a:fld id="{3F4616BD-9324-4998-AE77-ECA340BB8F79}" type="slidenum">
              <a:rPr lang="en-US" altLang="en-US" smtClean="0"/>
              <a:pPr/>
              <a:t>10</a:t>
            </a:fld>
            <a:endParaRPr lang="en-US" altLang="en-US"/>
          </a:p>
        </p:txBody>
      </p:sp>
    </p:spTree>
    <p:extLst>
      <p:ext uri="{BB962C8B-B14F-4D97-AF65-F5344CB8AC3E}">
        <p14:creationId xmlns:p14="http://schemas.microsoft.com/office/powerpoint/2010/main" val="1838435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76200"/>
            <a:ext cx="8270805" cy="990600"/>
          </a:xfrm>
        </p:spPr>
        <p:txBody>
          <a:bodyPr/>
          <a:lstStyle/>
          <a:p>
            <a:pPr fontAlgn="auto">
              <a:spcAft>
                <a:spcPts val="0"/>
              </a:spcAft>
              <a:defRPr/>
            </a:pPr>
            <a:r>
              <a:rPr lang="en-US" altLang="en-US" sz="3200" dirty="0" smtClean="0">
                <a:solidFill>
                  <a:srgbClr val="FF0000"/>
                </a:solidFill>
              </a:rPr>
              <a:t>What are the Tools of Financial Planning? </a:t>
            </a:r>
          </a:p>
        </p:txBody>
      </p:sp>
      <p:sp>
        <p:nvSpPr>
          <p:cNvPr id="9219" name="Rectangle 3"/>
          <p:cNvSpPr>
            <a:spLocks noGrp="1" noChangeArrowheads="1"/>
          </p:cNvSpPr>
          <p:nvPr>
            <p:ph idx="1"/>
          </p:nvPr>
        </p:nvSpPr>
        <p:spPr>
          <a:xfrm>
            <a:off x="380999" y="1066800"/>
            <a:ext cx="8347005" cy="5181599"/>
          </a:xfrm>
        </p:spPr>
        <p:txBody>
          <a:bodyPr>
            <a:normAutofit fontScale="92500" lnSpcReduction="20000"/>
          </a:bodyPr>
          <a:lstStyle/>
          <a:p>
            <a:pPr>
              <a:lnSpc>
                <a:spcPct val="80000"/>
              </a:lnSpc>
            </a:pPr>
            <a:r>
              <a:rPr lang="en-US" altLang="en-US" sz="2000" dirty="0" smtClean="0">
                <a:solidFill>
                  <a:srgbClr val="FF0000"/>
                </a:solidFill>
              </a:rPr>
              <a:t>Basic Financial Statements: </a:t>
            </a:r>
          </a:p>
          <a:p>
            <a:pPr lvl="1">
              <a:lnSpc>
                <a:spcPct val="80000"/>
              </a:lnSpc>
            </a:pPr>
            <a:r>
              <a:rPr lang="en-US" altLang="en-US" sz="1700" dirty="0" smtClean="0"/>
              <a:t>Balance Sheet </a:t>
            </a:r>
          </a:p>
          <a:p>
            <a:pPr lvl="1">
              <a:lnSpc>
                <a:spcPct val="80000"/>
              </a:lnSpc>
            </a:pPr>
            <a:r>
              <a:rPr lang="en-US" altLang="en-US" sz="1700" dirty="0" smtClean="0"/>
              <a:t>Income Statement </a:t>
            </a:r>
          </a:p>
          <a:p>
            <a:pPr marL="274320" lvl="1" indent="0">
              <a:lnSpc>
                <a:spcPct val="80000"/>
              </a:lnSpc>
              <a:buNone/>
            </a:pPr>
            <a:endParaRPr lang="en-US" altLang="en-US" sz="1700" dirty="0" smtClean="0"/>
          </a:p>
          <a:p>
            <a:pPr>
              <a:lnSpc>
                <a:spcPct val="80000"/>
              </a:lnSpc>
            </a:pPr>
            <a:r>
              <a:rPr lang="en-US" altLang="en-US" sz="2000" dirty="0" smtClean="0">
                <a:solidFill>
                  <a:srgbClr val="FF0000"/>
                </a:solidFill>
              </a:rPr>
              <a:t>Ratio Analysis</a:t>
            </a:r>
          </a:p>
          <a:p>
            <a:pPr lvl="1">
              <a:lnSpc>
                <a:spcPct val="80000"/>
              </a:lnSpc>
            </a:pPr>
            <a:r>
              <a:rPr lang="en-US" altLang="en-US" sz="1700" dirty="0" smtClean="0"/>
              <a:t>Individual business performance is compared to similar businesses in the same category</a:t>
            </a:r>
          </a:p>
          <a:p>
            <a:pPr lvl="1">
              <a:lnSpc>
                <a:spcPct val="80000"/>
              </a:lnSpc>
            </a:pPr>
            <a:endParaRPr lang="en-US" altLang="en-US" sz="1700" dirty="0" smtClean="0"/>
          </a:p>
          <a:p>
            <a:pPr>
              <a:lnSpc>
                <a:spcPct val="80000"/>
              </a:lnSpc>
            </a:pPr>
            <a:r>
              <a:rPr lang="en-US" altLang="en-US" sz="2000" dirty="0" smtClean="0">
                <a:solidFill>
                  <a:srgbClr val="FF0000"/>
                </a:solidFill>
              </a:rPr>
              <a:t>The Pro Forma Statement of Income </a:t>
            </a:r>
          </a:p>
          <a:p>
            <a:pPr lvl="1">
              <a:lnSpc>
                <a:spcPct val="80000"/>
              </a:lnSpc>
            </a:pPr>
            <a:r>
              <a:rPr lang="en-US" altLang="en-US" sz="1700" dirty="0"/>
              <a:t>T</a:t>
            </a:r>
            <a:r>
              <a:rPr lang="en-US" altLang="en-US" sz="1700" dirty="0" smtClean="0"/>
              <a:t>o forecast future profitability </a:t>
            </a:r>
          </a:p>
          <a:p>
            <a:pPr lvl="1">
              <a:lnSpc>
                <a:spcPct val="80000"/>
              </a:lnSpc>
            </a:pPr>
            <a:endParaRPr lang="en-US" altLang="en-US" sz="1700" dirty="0" smtClean="0"/>
          </a:p>
          <a:p>
            <a:pPr>
              <a:lnSpc>
                <a:spcPct val="80000"/>
              </a:lnSpc>
            </a:pPr>
            <a:r>
              <a:rPr lang="en-US" altLang="en-US" sz="2000" dirty="0" smtClean="0">
                <a:solidFill>
                  <a:srgbClr val="FF0000"/>
                </a:solidFill>
              </a:rPr>
              <a:t>Break-Even Analysis </a:t>
            </a:r>
          </a:p>
          <a:p>
            <a:pPr lvl="1">
              <a:lnSpc>
                <a:spcPct val="80000"/>
              </a:lnSpc>
            </a:pPr>
            <a:r>
              <a:rPr lang="en-US" altLang="en-US" sz="1700" dirty="0"/>
              <a:t>T</a:t>
            </a:r>
            <a:r>
              <a:rPr lang="en-US" altLang="en-US" sz="1700" dirty="0" smtClean="0"/>
              <a:t>o calculate at which point your product stops costing you money and starts to generate profit</a:t>
            </a:r>
          </a:p>
          <a:p>
            <a:pPr lvl="1">
              <a:lnSpc>
                <a:spcPct val="80000"/>
              </a:lnSpc>
            </a:pPr>
            <a:endParaRPr lang="en-US" altLang="en-US" sz="1700" dirty="0" smtClean="0"/>
          </a:p>
          <a:p>
            <a:pPr>
              <a:lnSpc>
                <a:spcPct val="80000"/>
              </a:lnSpc>
            </a:pPr>
            <a:r>
              <a:rPr lang="en-US" altLang="en-US" sz="2000" dirty="0" smtClean="0">
                <a:solidFill>
                  <a:srgbClr val="FF0000"/>
                </a:solidFill>
              </a:rPr>
              <a:t>The Cash Flow Statement</a:t>
            </a:r>
          </a:p>
          <a:p>
            <a:pPr lvl="1">
              <a:lnSpc>
                <a:spcPct val="80000"/>
              </a:lnSpc>
            </a:pPr>
            <a:r>
              <a:rPr lang="en-US" altLang="en-US" sz="1700" dirty="0"/>
              <a:t>S</a:t>
            </a:r>
            <a:r>
              <a:rPr lang="en-US" altLang="en-US" sz="1700" dirty="0" smtClean="0"/>
              <a:t>hows the flow of cash in and out of the business </a:t>
            </a:r>
          </a:p>
          <a:p>
            <a:pPr lvl="1">
              <a:lnSpc>
                <a:spcPct val="80000"/>
              </a:lnSpc>
            </a:pPr>
            <a:endParaRPr lang="en-US" altLang="en-US" sz="1700" dirty="0" smtClean="0"/>
          </a:p>
          <a:p>
            <a:pPr>
              <a:lnSpc>
                <a:spcPct val="80000"/>
              </a:lnSpc>
            </a:pPr>
            <a:r>
              <a:rPr lang="en-US" altLang="en-US" sz="2000" dirty="0" smtClean="0">
                <a:solidFill>
                  <a:srgbClr val="FF0000"/>
                </a:solidFill>
              </a:rPr>
              <a:t>Pricing formulas and policies</a:t>
            </a:r>
          </a:p>
          <a:p>
            <a:pPr lvl="1">
              <a:lnSpc>
                <a:spcPct val="80000"/>
              </a:lnSpc>
            </a:pPr>
            <a:r>
              <a:rPr lang="en-US" altLang="en-US" sz="1700" dirty="0"/>
              <a:t>T</a:t>
            </a:r>
            <a:r>
              <a:rPr lang="en-US" altLang="en-US" sz="1700" dirty="0" smtClean="0"/>
              <a:t>o calculate profitable selling prices for products and services </a:t>
            </a:r>
          </a:p>
          <a:p>
            <a:pPr marL="274320" lvl="1" indent="0">
              <a:lnSpc>
                <a:spcPct val="80000"/>
              </a:lnSpc>
              <a:buNone/>
            </a:pPr>
            <a:endParaRPr lang="en-US" altLang="en-US" sz="1700" dirty="0" smtClean="0"/>
          </a:p>
          <a:p>
            <a:pPr>
              <a:lnSpc>
                <a:spcPct val="80000"/>
              </a:lnSpc>
            </a:pPr>
            <a:r>
              <a:rPr lang="en-US" altLang="en-US" sz="2000" dirty="0" smtClean="0">
                <a:solidFill>
                  <a:srgbClr val="FF0000"/>
                </a:solidFill>
              </a:rPr>
              <a:t>Short- and long-term planning</a:t>
            </a:r>
          </a:p>
        </p:txBody>
      </p:sp>
      <p:sp>
        <p:nvSpPr>
          <p:cNvPr id="2" name="Slide Number Placeholder 1"/>
          <p:cNvSpPr>
            <a:spLocks noGrp="1"/>
          </p:cNvSpPr>
          <p:nvPr>
            <p:ph type="sldNum" sz="quarter" idx="12"/>
          </p:nvPr>
        </p:nvSpPr>
        <p:spPr/>
        <p:txBody>
          <a:bodyPr/>
          <a:lstStyle/>
          <a:p>
            <a:fld id="{3F4616BD-9324-4998-AE77-ECA340BB8F79}" type="slidenum">
              <a:rPr lang="en-US" altLang="en-US" smtClean="0"/>
              <a:pPr/>
              <a:t>11</a:t>
            </a:fld>
            <a:endParaRPr lang="en-US" altLang="en-US"/>
          </a:p>
        </p:txBody>
      </p:sp>
    </p:spTree>
    <p:extLst>
      <p:ext uri="{BB962C8B-B14F-4D97-AF65-F5344CB8AC3E}">
        <p14:creationId xmlns:p14="http://schemas.microsoft.com/office/powerpoint/2010/main" val="3095341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76200" y="228600"/>
            <a:ext cx="8844462" cy="1371600"/>
          </a:xfrm>
        </p:spPr>
        <p:txBody>
          <a:bodyPr/>
          <a:lstStyle/>
          <a:p>
            <a:pPr fontAlgn="auto">
              <a:spcAft>
                <a:spcPts val="0"/>
              </a:spcAft>
              <a:defRPr/>
            </a:pPr>
            <a:r>
              <a:rPr lang="en-US" altLang="en-US" sz="4400" dirty="0" smtClean="0">
                <a:solidFill>
                  <a:srgbClr val="FF0000"/>
                </a:solidFill>
              </a:rPr>
              <a:t>Sources of Financial Information</a:t>
            </a:r>
          </a:p>
        </p:txBody>
      </p:sp>
      <p:sp>
        <p:nvSpPr>
          <p:cNvPr id="3" name="Content Placeholder 2"/>
          <p:cNvSpPr>
            <a:spLocks noGrp="1"/>
          </p:cNvSpPr>
          <p:nvPr>
            <p:ph idx="1"/>
          </p:nvPr>
        </p:nvSpPr>
        <p:spPr/>
        <p:txBody>
          <a:bodyPr rtlCol="0">
            <a:normAutofit/>
          </a:bodyPr>
          <a:lstStyle/>
          <a:p>
            <a:pPr fontAlgn="auto">
              <a:spcAft>
                <a:spcPts val="0"/>
              </a:spcAft>
              <a:defRPr/>
            </a:pPr>
            <a:r>
              <a:rPr lang="en-US" sz="2400" dirty="0" smtClean="0"/>
              <a:t>Financial information is gathered through budgets.</a:t>
            </a:r>
          </a:p>
          <a:p>
            <a:pPr fontAlgn="auto">
              <a:spcAft>
                <a:spcPts val="0"/>
              </a:spcAft>
              <a:defRPr/>
            </a:pPr>
            <a:r>
              <a:rPr lang="en-US" sz="2400" dirty="0" smtClean="0"/>
              <a:t>Operational budget</a:t>
            </a:r>
          </a:p>
          <a:p>
            <a:pPr marL="640080" lvl="1" fontAlgn="auto">
              <a:spcAft>
                <a:spcPts val="0"/>
              </a:spcAft>
              <a:buFont typeface="Wingdings" pitchFamily="2" charset="2"/>
              <a:buChar char="Ø"/>
              <a:defRPr/>
            </a:pPr>
            <a:r>
              <a:rPr lang="en-US" sz="2000" dirty="0" smtClean="0"/>
              <a:t>Administrative budget</a:t>
            </a:r>
          </a:p>
          <a:p>
            <a:pPr marL="640080" lvl="1" fontAlgn="auto">
              <a:spcAft>
                <a:spcPts val="0"/>
              </a:spcAft>
              <a:buFont typeface="Wingdings" pitchFamily="2" charset="2"/>
              <a:buChar char="Ø"/>
              <a:defRPr/>
            </a:pPr>
            <a:r>
              <a:rPr lang="en-US" sz="2000" dirty="0" smtClean="0"/>
              <a:t>Marketing budget</a:t>
            </a:r>
          </a:p>
          <a:p>
            <a:pPr marL="640080" lvl="1" fontAlgn="auto">
              <a:spcAft>
                <a:spcPts val="0"/>
              </a:spcAft>
              <a:buFont typeface="Wingdings" pitchFamily="2" charset="2"/>
              <a:buChar char="Ø"/>
              <a:defRPr/>
            </a:pPr>
            <a:r>
              <a:rPr lang="en-US" sz="2000" dirty="0" smtClean="0"/>
              <a:t>Production budget</a:t>
            </a:r>
          </a:p>
          <a:p>
            <a:pPr fontAlgn="auto">
              <a:spcAft>
                <a:spcPts val="0"/>
              </a:spcAft>
              <a:defRPr/>
            </a:pPr>
            <a:endParaRPr lang="en-US" dirty="0" smtClean="0"/>
          </a:p>
        </p:txBody>
      </p:sp>
      <p:sp>
        <p:nvSpPr>
          <p:cNvPr id="2" name="Slide Number Placeholder 1"/>
          <p:cNvSpPr>
            <a:spLocks noGrp="1"/>
          </p:cNvSpPr>
          <p:nvPr>
            <p:ph type="sldNum" sz="quarter" idx="12"/>
          </p:nvPr>
        </p:nvSpPr>
        <p:spPr/>
        <p:txBody>
          <a:bodyPr/>
          <a:lstStyle/>
          <a:p>
            <a:fld id="{3F4616BD-9324-4998-AE77-ECA340BB8F79}" type="slidenum">
              <a:rPr lang="en-US" altLang="en-US" smtClean="0"/>
              <a:pPr/>
              <a:t>12</a:t>
            </a:fld>
            <a:endParaRPr lang="en-US" altLang="en-US"/>
          </a:p>
        </p:txBody>
      </p:sp>
    </p:spTree>
    <p:extLst>
      <p:ext uri="{BB962C8B-B14F-4D97-AF65-F5344CB8AC3E}">
        <p14:creationId xmlns:p14="http://schemas.microsoft.com/office/powerpoint/2010/main" val="340516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0" y="304800"/>
            <a:ext cx="9220200" cy="609600"/>
          </a:xfrm>
        </p:spPr>
        <p:txBody>
          <a:bodyPr>
            <a:normAutofit fontScale="90000"/>
          </a:bodyPr>
          <a:lstStyle/>
          <a:p>
            <a:pPr fontAlgn="auto">
              <a:spcAft>
                <a:spcPts val="0"/>
              </a:spcAft>
              <a:defRPr/>
            </a:pPr>
            <a:r>
              <a:rPr lang="en-US" altLang="en-US" sz="4400" dirty="0" smtClean="0">
                <a:solidFill>
                  <a:srgbClr val="FF0000"/>
                </a:solidFill>
              </a:rPr>
              <a:t>Sources of Financial Information</a:t>
            </a:r>
          </a:p>
        </p:txBody>
      </p:sp>
      <p:sp>
        <p:nvSpPr>
          <p:cNvPr id="3" name="Content Placeholder 2"/>
          <p:cNvSpPr>
            <a:spLocks noGrp="1"/>
          </p:cNvSpPr>
          <p:nvPr>
            <p:ph idx="1"/>
          </p:nvPr>
        </p:nvSpPr>
        <p:spPr>
          <a:xfrm>
            <a:off x="76200" y="1524000"/>
            <a:ext cx="7680960" cy="3931920"/>
          </a:xfrm>
        </p:spPr>
        <p:txBody>
          <a:bodyPr rtlCol="0">
            <a:normAutofit/>
          </a:bodyPr>
          <a:lstStyle/>
          <a:p>
            <a:pPr fontAlgn="auto">
              <a:spcAft>
                <a:spcPts val="0"/>
              </a:spcAft>
              <a:defRPr/>
            </a:pPr>
            <a:r>
              <a:rPr lang="en-US" sz="2400" dirty="0" smtClean="0"/>
              <a:t>Financial budget</a:t>
            </a:r>
          </a:p>
          <a:p>
            <a:pPr marL="640080" lvl="1" fontAlgn="auto">
              <a:spcAft>
                <a:spcPts val="0"/>
              </a:spcAft>
              <a:buFont typeface="Wingdings" pitchFamily="2" charset="2"/>
              <a:buChar char="Ø"/>
              <a:defRPr/>
            </a:pPr>
            <a:r>
              <a:rPr lang="en-US" sz="2000" dirty="0" smtClean="0"/>
              <a:t>Project implementation cost</a:t>
            </a:r>
          </a:p>
          <a:p>
            <a:pPr marL="640080" lvl="1" fontAlgn="auto">
              <a:spcAft>
                <a:spcPts val="0"/>
              </a:spcAft>
              <a:buFont typeface="Wingdings" pitchFamily="2" charset="2"/>
              <a:buChar char="Ø"/>
              <a:defRPr/>
            </a:pPr>
            <a:r>
              <a:rPr lang="en-US" sz="2000" dirty="0" smtClean="0"/>
              <a:t>Sources of fund</a:t>
            </a:r>
          </a:p>
          <a:p>
            <a:pPr marL="640080" lvl="1" fontAlgn="auto">
              <a:spcAft>
                <a:spcPts val="0"/>
              </a:spcAft>
              <a:buFont typeface="Wingdings" pitchFamily="2" charset="2"/>
              <a:buChar char="Ø"/>
              <a:defRPr/>
            </a:pPr>
            <a:r>
              <a:rPr lang="en-US" sz="2000" dirty="0" smtClean="0"/>
              <a:t>Projected cash flow statements</a:t>
            </a:r>
          </a:p>
          <a:p>
            <a:pPr marL="640080" lvl="1" fontAlgn="auto">
              <a:spcAft>
                <a:spcPts val="0"/>
              </a:spcAft>
              <a:buFont typeface="Wingdings" pitchFamily="2" charset="2"/>
              <a:buChar char="Ø"/>
              <a:defRPr/>
            </a:pPr>
            <a:r>
              <a:rPr lang="en-US" sz="2000" dirty="0" smtClean="0"/>
              <a:t>Projected profit &amp; loss statements</a:t>
            </a:r>
          </a:p>
          <a:p>
            <a:pPr marL="640080" lvl="1" fontAlgn="auto">
              <a:spcAft>
                <a:spcPts val="0"/>
              </a:spcAft>
              <a:buFont typeface="Wingdings" pitchFamily="2" charset="2"/>
              <a:buChar char="Ø"/>
              <a:defRPr/>
            </a:pPr>
            <a:r>
              <a:rPr lang="en-US" sz="2000" dirty="0" smtClean="0"/>
              <a:t>Projected balance sheet statements</a:t>
            </a:r>
          </a:p>
          <a:p>
            <a:pPr fontAlgn="auto">
              <a:spcAft>
                <a:spcPts val="0"/>
              </a:spcAft>
              <a:defRPr/>
            </a:pPr>
            <a:endParaRPr lang="en-US" dirty="0" smtClean="0"/>
          </a:p>
          <a:p>
            <a:pPr marL="0" indent="0" fontAlgn="auto">
              <a:spcAft>
                <a:spcPts val="0"/>
              </a:spcAft>
              <a:buFont typeface="Wingdings" pitchFamily="2" charset="2"/>
              <a:buNone/>
              <a:defRPr/>
            </a:pPr>
            <a:endParaRPr lang="en-US" dirty="0"/>
          </a:p>
        </p:txBody>
      </p:sp>
      <p:sp>
        <p:nvSpPr>
          <p:cNvPr id="2" name="Slide Number Placeholder 1"/>
          <p:cNvSpPr>
            <a:spLocks noGrp="1"/>
          </p:cNvSpPr>
          <p:nvPr>
            <p:ph type="sldNum" sz="quarter" idx="12"/>
          </p:nvPr>
        </p:nvSpPr>
        <p:spPr/>
        <p:txBody>
          <a:bodyPr/>
          <a:lstStyle/>
          <a:p>
            <a:fld id="{3F4616BD-9324-4998-AE77-ECA340BB8F79}" type="slidenum">
              <a:rPr lang="en-US" altLang="en-US" smtClean="0"/>
              <a:pPr/>
              <a:t>13</a:t>
            </a:fld>
            <a:endParaRPr lang="en-US" altLang="en-US"/>
          </a:p>
        </p:txBody>
      </p:sp>
    </p:spTree>
    <p:extLst>
      <p:ext uri="{BB962C8B-B14F-4D97-AF65-F5344CB8AC3E}">
        <p14:creationId xmlns:p14="http://schemas.microsoft.com/office/powerpoint/2010/main" val="1565429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p:txBody>
          <a:bodyPr/>
          <a:lstStyle/>
          <a:p>
            <a:r>
              <a:rPr lang="en-US" sz="6000" dirty="0" smtClean="0"/>
              <a:t>Steps in </a:t>
            </a:r>
            <a:r>
              <a:rPr lang="en-GB" altLang="en-US" sz="6000" dirty="0" smtClean="0"/>
              <a:t>Financial Management</a:t>
            </a:r>
            <a:endParaRPr lang="en-GB" altLang="en-US" sz="6000" dirty="0"/>
          </a:p>
        </p:txBody>
      </p:sp>
    </p:spTree>
    <p:extLst>
      <p:ext uri="{BB962C8B-B14F-4D97-AF65-F5344CB8AC3E}">
        <p14:creationId xmlns:p14="http://schemas.microsoft.com/office/powerpoint/2010/main" val="176044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6200" y="228600"/>
            <a:ext cx="8920662" cy="609600"/>
          </a:xfrm>
        </p:spPr>
        <p:txBody>
          <a:bodyPr>
            <a:normAutofit fontScale="90000"/>
          </a:bodyPr>
          <a:lstStyle/>
          <a:p>
            <a:pPr fontAlgn="auto">
              <a:spcAft>
                <a:spcPts val="0"/>
              </a:spcAft>
              <a:defRPr/>
            </a:pPr>
            <a:r>
              <a:rPr lang="en-US" altLang="en-US" sz="4000" dirty="0" smtClean="0">
                <a:solidFill>
                  <a:srgbClr val="FF0000"/>
                </a:solidFill>
              </a:rPr>
              <a:t>Steps in Preparing a Financial Plan</a:t>
            </a:r>
          </a:p>
        </p:txBody>
      </p:sp>
      <p:sp>
        <p:nvSpPr>
          <p:cNvPr id="3" name="Content Placeholder 2"/>
          <p:cNvSpPr>
            <a:spLocks noGrp="1"/>
          </p:cNvSpPr>
          <p:nvPr>
            <p:ph idx="1"/>
          </p:nvPr>
        </p:nvSpPr>
        <p:spPr>
          <a:xfrm>
            <a:off x="457200" y="842513"/>
            <a:ext cx="7680960" cy="2205487"/>
          </a:xfrm>
        </p:spPr>
        <p:txBody>
          <a:bodyPr rtlCol="0">
            <a:normAutofit/>
          </a:bodyPr>
          <a:lstStyle/>
          <a:p>
            <a:pPr marL="0" indent="0" fontAlgn="auto">
              <a:spcAft>
                <a:spcPts val="0"/>
              </a:spcAft>
              <a:buFont typeface="Wingdings" pitchFamily="2" charset="2"/>
              <a:buNone/>
              <a:defRPr/>
            </a:pPr>
            <a:r>
              <a:rPr lang="en-US" sz="2400" dirty="0" smtClean="0"/>
              <a:t>Step 1:</a:t>
            </a:r>
          </a:p>
          <a:p>
            <a:pPr marL="233363" indent="-233363" fontAlgn="auto">
              <a:spcAft>
                <a:spcPts val="0"/>
              </a:spcAft>
              <a:buFont typeface="Wingdings" pitchFamily="2" charset="2"/>
              <a:buChar char="ü"/>
              <a:defRPr/>
            </a:pPr>
            <a:r>
              <a:rPr lang="en-US" dirty="0" smtClean="0"/>
              <a:t>Prepare the project implementation cost schedule</a:t>
            </a:r>
          </a:p>
          <a:p>
            <a:pPr marL="233363" indent="-233363" fontAlgn="auto">
              <a:spcAft>
                <a:spcPts val="0"/>
              </a:spcAft>
              <a:buFont typeface="Wingdings" pitchFamily="2" charset="2"/>
              <a:buChar char="ü"/>
              <a:defRPr/>
            </a:pPr>
            <a:r>
              <a:rPr lang="en-US" dirty="0" smtClean="0"/>
              <a:t>Prepare table of depreciation for each fixed asset owned or purchased by the company</a:t>
            </a:r>
          </a:p>
          <a:p>
            <a:pPr marL="233363" indent="-233363">
              <a:buFont typeface="Wingdings" pitchFamily="2" charset="2"/>
              <a:buChar char="ü"/>
              <a:defRPr/>
            </a:pPr>
            <a:r>
              <a:rPr lang="en-US" dirty="0"/>
              <a:t>A depreciation schedule is a table that shows you how much each of your assets will be depreciated over the years. </a:t>
            </a:r>
          </a:p>
        </p:txBody>
      </p:sp>
      <p:sp>
        <p:nvSpPr>
          <p:cNvPr id="2" name="Slide Number Placeholder 1"/>
          <p:cNvSpPr>
            <a:spLocks noGrp="1"/>
          </p:cNvSpPr>
          <p:nvPr>
            <p:ph type="sldNum" sz="quarter" idx="12"/>
          </p:nvPr>
        </p:nvSpPr>
        <p:spPr/>
        <p:txBody>
          <a:bodyPr/>
          <a:lstStyle/>
          <a:p>
            <a:fld id="{3F4616BD-9324-4998-AE77-ECA340BB8F79}" type="slidenum">
              <a:rPr lang="en-US" altLang="en-US" smtClean="0"/>
              <a:pPr/>
              <a:t>15</a:t>
            </a:fld>
            <a:endParaRPr lang="en-US" altLang="en-US"/>
          </a:p>
        </p:txBody>
      </p:sp>
      <p:pic>
        <p:nvPicPr>
          <p:cNvPr id="4" name="Picture 3"/>
          <p:cNvPicPr>
            <a:picLocks noChangeAspect="1"/>
          </p:cNvPicPr>
          <p:nvPr/>
        </p:nvPicPr>
        <p:blipFill>
          <a:blip r:embed="rId2"/>
          <a:stretch>
            <a:fillRect/>
          </a:stretch>
        </p:blipFill>
        <p:spPr>
          <a:xfrm>
            <a:off x="5334000" y="3043687"/>
            <a:ext cx="3490444" cy="3539993"/>
          </a:xfrm>
          <a:prstGeom prst="rect">
            <a:avLst/>
          </a:prstGeom>
        </p:spPr>
      </p:pic>
    </p:spTree>
    <p:extLst>
      <p:ext uri="{BB962C8B-B14F-4D97-AF65-F5344CB8AC3E}">
        <p14:creationId xmlns:p14="http://schemas.microsoft.com/office/powerpoint/2010/main" val="42276652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6200" y="152400"/>
            <a:ext cx="8915400" cy="838200"/>
          </a:xfrm>
        </p:spPr>
        <p:txBody>
          <a:bodyPr/>
          <a:lstStyle/>
          <a:p>
            <a:pPr fontAlgn="auto">
              <a:spcAft>
                <a:spcPts val="0"/>
              </a:spcAft>
              <a:defRPr/>
            </a:pPr>
            <a:r>
              <a:rPr lang="en-US" altLang="en-US" sz="4000" dirty="0" smtClean="0">
                <a:solidFill>
                  <a:srgbClr val="FF0000"/>
                </a:solidFill>
              </a:rPr>
              <a:t>Steps in Preparing a Financial Plan</a:t>
            </a:r>
          </a:p>
        </p:txBody>
      </p:sp>
      <p:sp>
        <p:nvSpPr>
          <p:cNvPr id="3" name="Content Placeholder 2"/>
          <p:cNvSpPr>
            <a:spLocks noGrp="1"/>
          </p:cNvSpPr>
          <p:nvPr>
            <p:ph idx="1"/>
          </p:nvPr>
        </p:nvSpPr>
        <p:spPr>
          <a:xfrm>
            <a:off x="159674" y="1066800"/>
            <a:ext cx="8831925" cy="1981200"/>
          </a:xfrm>
        </p:spPr>
        <p:txBody>
          <a:bodyPr rtlCol="0">
            <a:normAutofit/>
          </a:bodyPr>
          <a:lstStyle/>
          <a:p>
            <a:pPr marL="0" indent="0" fontAlgn="auto">
              <a:spcAft>
                <a:spcPts val="0"/>
              </a:spcAft>
              <a:buFont typeface="Wingdings" pitchFamily="2" charset="2"/>
              <a:buNone/>
              <a:defRPr/>
            </a:pPr>
            <a:r>
              <a:rPr lang="en-US" sz="2400" dirty="0" smtClean="0"/>
              <a:t>Step 2:</a:t>
            </a:r>
          </a:p>
          <a:p>
            <a:pPr marL="233363" indent="-233363" fontAlgn="auto">
              <a:spcAft>
                <a:spcPts val="0"/>
              </a:spcAft>
              <a:buFont typeface="Wingdings" pitchFamily="2" charset="2"/>
              <a:buChar char="ü"/>
              <a:defRPr/>
            </a:pPr>
            <a:r>
              <a:rPr lang="en-US" dirty="0" smtClean="0"/>
              <a:t>Prepare the sources of fund to finance the project cost.</a:t>
            </a:r>
          </a:p>
          <a:p>
            <a:pPr marL="233363" indent="-233363" fontAlgn="auto">
              <a:spcAft>
                <a:spcPts val="0"/>
              </a:spcAft>
              <a:buFont typeface="Wingdings" pitchFamily="2" charset="2"/>
              <a:buChar char="ü"/>
              <a:defRPr/>
            </a:pPr>
            <a:r>
              <a:rPr lang="en-US" dirty="0" smtClean="0"/>
              <a:t>Prepare a loan amortization schedule for term loan</a:t>
            </a:r>
          </a:p>
          <a:p>
            <a:pPr marL="233363" indent="-233363" fontAlgn="auto">
              <a:spcAft>
                <a:spcPts val="0"/>
              </a:spcAft>
              <a:buFont typeface="Wingdings" pitchFamily="2" charset="2"/>
              <a:buChar char="ü"/>
              <a:defRPr/>
            </a:pPr>
            <a:r>
              <a:rPr lang="en-US" dirty="0" smtClean="0"/>
              <a:t>Prepare a hire-purchase repayment schedule if hire-purchase financing is used.</a:t>
            </a:r>
            <a:endParaRPr lang="en-US" dirty="0"/>
          </a:p>
        </p:txBody>
      </p:sp>
      <p:sp>
        <p:nvSpPr>
          <p:cNvPr id="2" name="Slide Number Placeholder 1"/>
          <p:cNvSpPr>
            <a:spLocks noGrp="1"/>
          </p:cNvSpPr>
          <p:nvPr>
            <p:ph type="sldNum" sz="quarter" idx="12"/>
          </p:nvPr>
        </p:nvSpPr>
        <p:spPr/>
        <p:txBody>
          <a:bodyPr/>
          <a:lstStyle/>
          <a:p>
            <a:fld id="{3F4616BD-9324-4998-AE77-ECA340BB8F79}" type="slidenum">
              <a:rPr lang="en-US" altLang="en-US" smtClean="0"/>
              <a:pPr/>
              <a:t>16</a:t>
            </a:fld>
            <a:endParaRPr lang="en-US" altLang="en-US"/>
          </a:p>
        </p:txBody>
      </p:sp>
      <p:pic>
        <p:nvPicPr>
          <p:cNvPr id="4" name="Picture 3"/>
          <p:cNvPicPr>
            <a:picLocks noChangeAspect="1"/>
          </p:cNvPicPr>
          <p:nvPr/>
        </p:nvPicPr>
        <p:blipFill>
          <a:blip r:embed="rId2"/>
          <a:stretch>
            <a:fillRect/>
          </a:stretch>
        </p:blipFill>
        <p:spPr>
          <a:xfrm>
            <a:off x="3352800" y="2819400"/>
            <a:ext cx="5143500" cy="3962400"/>
          </a:xfrm>
          <a:prstGeom prst="rect">
            <a:avLst/>
          </a:prstGeom>
        </p:spPr>
      </p:pic>
    </p:spTree>
    <p:extLst>
      <p:ext uri="{BB962C8B-B14F-4D97-AF65-F5344CB8AC3E}">
        <p14:creationId xmlns:p14="http://schemas.microsoft.com/office/powerpoint/2010/main" val="1147875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26606" y="76200"/>
            <a:ext cx="9017393" cy="467786"/>
          </a:xfrm>
        </p:spPr>
        <p:txBody>
          <a:bodyPr>
            <a:normAutofit/>
          </a:bodyPr>
          <a:lstStyle/>
          <a:p>
            <a:pPr algn="ctr" fontAlgn="auto">
              <a:spcAft>
                <a:spcPts val="0"/>
              </a:spcAft>
              <a:defRPr/>
            </a:pPr>
            <a:r>
              <a:rPr lang="en-US" altLang="en-US" sz="1800" dirty="0" smtClean="0">
                <a:solidFill>
                  <a:srgbClr val="FF0000"/>
                </a:solidFill>
              </a:rPr>
              <a:t>Steps in Preparing a Financial Plan</a:t>
            </a:r>
          </a:p>
        </p:txBody>
      </p:sp>
      <p:sp>
        <p:nvSpPr>
          <p:cNvPr id="3" name="Content Placeholder 2"/>
          <p:cNvSpPr>
            <a:spLocks noGrp="1"/>
          </p:cNvSpPr>
          <p:nvPr>
            <p:ph idx="1"/>
          </p:nvPr>
        </p:nvSpPr>
        <p:spPr>
          <a:xfrm>
            <a:off x="238274" y="477786"/>
            <a:ext cx="8794056" cy="1405727"/>
          </a:xfrm>
        </p:spPr>
        <p:txBody>
          <a:bodyPr rtlCol="0">
            <a:normAutofit lnSpcReduction="10000"/>
          </a:bodyPr>
          <a:lstStyle/>
          <a:p>
            <a:pPr marL="0" indent="0" fontAlgn="auto">
              <a:spcAft>
                <a:spcPts val="0"/>
              </a:spcAft>
              <a:buFont typeface="Wingdings" pitchFamily="2" charset="2"/>
              <a:buNone/>
              <a:defRPr/>
            </a:pPr>
            <a:r>
              <a:rPr lang="en-US" sz="1600" dirty="0" smtClean="0"/>
              <a:t>Step 3:</a:t>
            </a:r>
          </a:p>
          <a:p>
            <a:pPr marL="233363" indent="-233363" fontAlgn="auto">
              <a:spcAft>
                <a:spcPts val="0"/>
              </a:spcAft>
              <a:buFont typeface="Wingdings" pitchFamily="2" charset="2"/>
              <a:buChar char="ü"/>
              <a:defRPr/>
            </a:pPr>
            <a:r>
              <a:rPr lang="en-US" sz="1600" dirty="0" smtClean="0"/>
              <a:t>Prepare the projected cash-flow statements (for 3 years)</a:t>
            </a:r>
          </a:p>
          <a:p>
            <a:pPr marL="233363" indent="-233363" fontAlgn="auto">
              <a:spcAft>
                <a:spcPts val="0"/>
              </a:spcAft>
              <a:buFont typeface="Wingdings" pitchFamily="2" charset="2"/>
              <a:buChar char="ü"/>
              <a:defRPr/>
            </a:pPr>
            <a:r>
              <a:rPr lang="en-US" sz="1600" dirty="0" smtClean="0"/>
              <a:t>For year 1 –monthly</a:t>
            </a:r>
          </a:p>
          <a:p>
            <a:pPr marL="233363" indent="-233363" fontAlgn="auto">
              <a:spcAft>
                <a:spcPts val="0"/>
              </a:spcAft>
              <a:buFont typeface="Wingdings" pitchFamily="2" charset="2"/>
              <a:buChar char="ü"/>
              <a:defRPr/>
            </a:pPr>
            <a:r>
              <a:rPr lang="en-US" sz="1600" dirty="0" smtClean="0"/>
              <a:t>For year 2 and 3 – annually</a:t>
            </a:r>
          </a:p>
          <a:p>
            <a:pPr fontAlgn="auto">
              <a:spcAft>
                <a:spcPts val="0"/>
              </a:spcAft>
              <a:buFont typeface="Wingdings" pitchFamily="2" charset="2"/>
              <a:buChar char="ü"/>
              <a:defRPr/>
            </a:pPr>
            <a:endParaRPr lang="en-US" sz="1600" dirty="0"/>
          </a:p>
        </p:txBody>
      </p:sp>
      <p:sp>
        <p:nvSpPr>
          <p:cNvPr id="2" name="Slide Number Placeholder 1"/>
          <p:cNvSpPr>
            <a:spLocks noGrp="1"/>
          </p:cNvSpPr>
          <p:nvPr>
            <p:ph type="sldNum" sz="quarter" idx="12"/>
          </p:nvPr>
        </p:nvSpPr>
        <p:spPr/>
        <p:txBody>
          <a:bodyPr/>
          <a:lstStyle/>
          <a:p>
            <a:fld id="{3F4616BD-9324-4998-AE77-ECA340BB8F79}" type="slidenum">
              <a:rPr lang="en-US" altLang="en-US" smtClean="0"/>
              <a:pPr/>
              <a:t>17</a:t>
            </a:fld>
            <a:endParaRPr lang="en-US" altLang="en-US"/>
          </a:p>
        </p:txBody>
      </p:sp>
      <p:pic>
        <p:nvPicPr>
          <p:cNvPr id="4" name="Picture 3"/>
          <p:cNvPicPr>
            <a:picLocks noChangeAspect="1"/>
          </p:cNvPicPr>
          <p:nvPr/>
        </p:nvPicPr>
        <p:blipFill>
          <a:blip r:embed="rId2"/>
          <a:stretch>
            <a:fillRect/>
          </a:stretch>
        </p:blipFill>
        <p:spPr>
          <a:xfrm>
            <a:off x="5737833" y="1143000"/>
            <a:ext cx="3414793" cy="3369413"/>
          </a:xfrm>
          <a:prstGeom prst="rect">
            <a:avLst/>
          </a:prstGeom>
        </p:spPr>
      </p:pic>
      <p:pic>
        <p:nvPicPr>
          <p:cNvPr id="5" name="Picture 4"/>
          <p:cNvPicPr>
            <a:picLocks noChangeAspect="1"/>
          </p:cNvPicPr>
          <p:nvPr/>
        </p:nvPicPr>
        <p:blipFill>
          <a:blip r:embed="rId3"/>
          <a:stretch>
            <a:fillRect/>
          </a:stretch>
        </p:blipFill>
        <p:spPr>
          <a:xfrm>
            <a:off x="248338" y="3657600"/>
            <a:ext cx="5500997" cy="3069372"/>
          </a:xfrm>
          <a:prstGeom prst="rect">
            <a:avLst/>
          </a:prstGeom>
        </p:spPr>
      </p:pic>
    </p:spTree>
    <p:extLst>
      <p:ext uri="{BB962C8B-B14F-4D97-AF65-F5344CB8AC3E}">
        <p14:creationId xmlns:p14="http://schemas.microsoft.com/office/powerpoint/2010/main" val="2398978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81000" y="228600"/>
            <a:ext cx="8610600" cy="1371600"/>
          </a:xfrm>
        </p:spPr>
        <p:txBody>
          <a:bodyPr/>
          <a:lstStyle/>
          <a:p>
            <a:pPr fontAlgn="auto">
              <a:spcAft>
                <a:spcPts val="0"/>
              </a:spcAft>
              <a:defRPr/>
            </a:pPr>
            <a:r>
              <a:rPr lang="en-US" altLang="en-US" sz="4000" dirty="0" smtClean="0">
                <a:solidFill>
                  <a:srgbClr val="FF0000"/>
                </a:solidFill>
              </a:rPr>
              <a:t>Steps in Preparing a Financial Plan</a:t>
            </a:r>
          </a:p>
        </p:txBody>
      </p:sp>
      <p:sp>
        <p:nvSpPr>
          <p:cNvPr id="3" name="Content Placeholder 2"/>
          <p:cNvSpPr>
            <a:spLocks noGrp="1"/>
          </p:cNvSpPr>
          <p:nvPr>
            <p:ph idx="1"/>
          </p:nvPr>
        </p:nvSpPr>
        <p:spPr/>
        <p:txBody>
          <a:bodyPr rtlCol="0">
            <a:normAutofit/>
          </a:bodyPr>
          <a:lstStyle/>
          <a:p>
            <a:pPr marL="0" indent="0" fontAlgn="auto">
              <a:spcAft>
                <a:spcPts val="0"/>
              </a:spcAft>
              <a:buFont typeface="Wingdings" pitchFamily="2" charset="2"/>
              <a:buNone/>
              <a:defRPr/>
            </a:pPr>
            <a:r>
              <a:rPr lang="en-US" sz="2400" dirty="0" smtClean="0"/>
              <a:t>Step 4:</a:t>
            </a:r>
          </a:p>
          <a:p>
            <a:pPr marL="233363" indent="-233363" fontAlgn="auto">
              <a:spcAft>
                <a:spcPts val="0"/>
              </a:spcAft>
              <a:buFont typeface="Wingdings" pitchFamily="2" charset="2"/>
              <a:buChar char="ü"/>
              <a:defRPr/>
            </a:pPr>
            <a:r>
              <a:rPr lang="en-US" dirty="0" smtClean="0"/>
              <a:t>Prepare projected trading, profit &amp; loss statements (for 3 years)</a:t>
            </a:r>
          </a:p>
          <a:p>
            <a:pPr marL="233363" indent="-233363" fontAlgn="auto">
              <a:spcAft>
                <a:spcPts val="0"/>
              </a:spcAft>
              <a:buFont typeface="Wingdings" pitchFamily="2" charset="2"/>
              <a:buChar char="ü"/>
              <a:defRPr/>
            </a:pPr>
            <a:r>
              <a:rPr lang="en-US" dirty="0" smtClean="0"/>
              <a:t>For manufacturing companies, include manufacturing accounts.</a:t>
            </a:r>
          </a:p>
          <a:p>
            <a:pPr fontAlgn="auto">
              <a:spcAft>
                <a:spcPts val="0"/>
              </a:spcAft>
              <a:buFont typeface="Wingdings" pitchFamily="2" charset="2"/>
              <a:buChar char="ü"/>
              <a:defRPr/>
            </a:pPr>
            <a:endParaRPr lang="en-US" dirty="0"/>
          </a:p>
        </p:txBody>
      </p:sp>
      <p:sp>
        <p:nvSpPr>
          <p:cNvPr id="2" name="Slide Number Placeholder 1"/>
          <p:cNvSpPr>
            <a:spLocks noGrp="1"/>
          </p:cNvSpPr>
          <p:nvPr>
            <p:ph type="sldNum" sz="quarter" idx="12"/>
          </p:nvPr>
        </p:nvSpPr>
        <p:spPr/>
        <p:txBody>
          <a:bodyPr/>
          <a:lstStyle/>
          <a:p>
            <a:fld id="{3F4616BD-9324-4998-AE77-ECA340BB8F79}" type="slidenum">
              <a:rPr lang="en-US" altLang="en-US" smtClean="0"/>
              <a:pPr/>
              <a:t>18</a:t>
            </a:fld>
            <a:endParaRPr lang="en-US" altLang="en-US"/>
          </a:p>
        </p:txBody>
      </p:sp>
    </p:spTree>
    <p:extLst>
      <p:ext uri="{BB962C8B-B14F-4D97-AF65-F5344CB8AC3E}">
        <p14:creationId xmlns:p14="http://schemas.microsoft.com/office/powerpoint/2010/main" val="245585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42900" y="228600"/>
            <a:ext cx="8724900" cy="457200"/>
          </a:xfrm>
        </p:spPr>
        <p:txBody>
          <a:bodyPr>
            <a:normAutofit fontScale="90000"/>
          </a:bodyPr>
          <a:lstStyle/>
          <a:p>
            <a:pPr fontAlgn="auto">
              <a:spcAft>
                <a:spcPts val="0"/>
              </a:spcAft>
              <a:defRPr/>
            </a:pPr>
            <a:r>
              <a:rPr lang="en-US" altLang="en-US" sz="4000" dirty="0" smtClean="0">
                <a:solidFill>
                  <a:srgbClr val="FF0000"/>
                </a:solidFill>
              </a:rPr>
              <a:t>Steps in Preparing a Financial Plan</a:t>
            </a:r>
          </a:p>
        </p:txBody>
      </p:sp>
      <p:sp>
        <p:nvSpPr>
          <p:cNvPr id="3" name="Content Placeholder 2"/>
          <p:cNvSpPr>
            <a:spLocks noGrp="1"/>
          </p:cNvSpPr>
          <p:nvPr>
            <p:ph idx="1"/>
          </p:nvPr>
        </p:nvSpPr>
        <p:spPr>
          <a:xfrm>
            <a:off x="381000" y="762000"/>
            <a:ext cx="8539662" cy="2057400"/>
          </a:xfrm>
        </p:spPr>
        <p:txBody>
          <a:bodyPr rtlCol="0">
            <a:normAutofit/>
          </a:bodyPr>
          <a:lstStyle/>
          <a:p>
            <a:pPr marL="0" indent="0" fontAlgn="auto">
              <a:spcAft>
                <a:spcPts val="0"/>
              </a:spcAft>
              <a:buFont typeface="Wingdings" pitchFamily="2" charset="2"/>
              <a:buNone/>
              <a:defRPr/>
            </a:pPr>
            <a:r>
              <a:rPr lang="en-US" sz="2400" dirty="0" smtClean="0"/>
              <a:t>Step 5:</a:t>
            </a:r>
          </a:p>
          <a:p>
            <a:pPr marL="233363" indent="-233363" fontAlgn="auto">
              <a:spcAft>
                <a:spcPts val="0"/>
              </a:spcAft>
              <a:buFont typeface="Wingdings" pitchFamily="2" charset="2"/>
              <a:buChar char="ü"/>
              <a:defRPr/>
            </a:pPr>
            <a:r>
              <a:rPr lang="en-US" dirty="0" smtClean="0"/>
              <a:t>Prepare projected balance sheet statements (for 3 years)</a:t>
            </a:r>
          </a:p>
          <a:p>
            <a:pPr marL="0" indent="0" fontAlgn="auto">
              <a:spcAft>
                <a:spcPts val="0"/>
              </a:spcAft>
              <a:buFont typeface="Wingdings" pitchFamily="2" charset="2"/>
              <a:buNone/>
              <a:defRPr/>
            </a:pPr>
            <a:r>
              <a:rPr lang="en-US" sz="2400" dirty="0" smtClean="0"/>
              <a:t>Step 6:</a:t>
            </a:r>
          </a:p>
          <a:p>
            <a:pPr marL="233363" indent="-233363" fontAlgn="auto">
              <a:spcAft>
                <a:spcPts val="0"/>
              </a:spcAft>
              <a:buFont typeface="Wingdings" pitchFamily="2" charset="2"/>
              <a:buChar char="ü"/>
              <a:defRPr/>
            </a:pPr>
            <a:r>
              <a:rPr lang="en-US" dirty="0" smtClean="0"/>
              <a:t>Perform relevant financial analysis based on the projected financial statements.</a:t>
            </a:r>
          </a:p>
          <a:p>
            <a:pPr fontAlgn="auto">
              <a:spcAft>
                <a:spcPts val="0"/>
              </a:spcAft>
              <a:buFont typeface="Wingdings" pitchFamily="2" charset="2"/>
              <a:buChar char="ü"/>
              <a:defRPr/>
            </a:pPr>
            <a:endParaRPr lang="en-US" dirty="0"/>
          </a:p>
        </p:txBody>
      </p:sp>
      <p:sp>
        <p:nvSpPr>
          <p:cNvPr id="2" name="Slide Number Placeholder 1"/>
          <p:cNvSpPr>
            <a:spLocks noGrp="1"/>
          </p:cNvSpPr>
          <p:nvPr>
            <p:ph type="sldNum" sz="quarter" idx="12"/>
          </p:nvPr>
        </p:nvSpPr>
        <p:spPr/>
        <p:txBody>
          <a:bodyPr/>
          <a:lstStyle/>
          <a:p>
            <a:fld id="{3F4616BD-9324-4998-AE77-ECA340BB8F79}" type="slidenum">
              <a:rPr lang="en-US" altLang="en-US" smtClean="0"/>
              <a:pPr/>
              <a:t>19</a:t>
            </a:fld>
            <a:endParaRPr lang="en-US" altLang="en-US"/>
          </a:p>
        </p:txBody>
      </p:sp>
      <p:pic>
        <p:nvPicPr>
          <p:cNvPr id="4" name="Picture 3"/>
          <p:cNvPicPr>
            <a:picLocks noChangeAspect="1"/>
          </p:cNvPicPr>
          <p:nvPr/>
        </p:nvPicPr>
        <p:blipFill>
          <a:blip r:embed="rId2"/>
          <a:stretch>
            <a:fillRect/>
          </a:stretch>
        </p:blipFill>
        <p:spPr>
          <a:xfrm>
            <a:off x="3561262" y="2554605"/>
            <a:ext cx="5359400" cy="4019550"/>
          </a:xfrm>
          <a:prstGeom prst="rect">
            <a:avLst/>
          </a:prstGeom>
        </p:spPr>
      </p:pic>
    </p:spTree>
    <p:extLst>
      <p:ext uri="{BB962C8B-B14F-4D97-AF65-F5344CB8AC3E}">
        <p14:creationId xmlns:p14="http://schemas.microsoft.com/office/powerpoint/2010/main" val="1261032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85800" y="654050"/>
            <a:ext cx="7772400" cy="717550"/>
          </a:xfrm>
        </p:spPr>
        <p:txBody>
          <a:bodyPr/>
          <a:lstStyle/>
          <a:p>
            <a:pPr eaLnBrk="1" fontAlgn="auto" hangingPunct="1">
              <a:spcAft>
                <a:spcPts val="0"/>
              </a:spcAft>
              <a:defRPr/>
            </a:pPr>
            <a:r>
              <a:rPr lang="en-US" altLang="en-US" b="1" dirty="0" smtClean="0"/>
              <a:t>Learning outcome</a:t>
            </a:r>
          </a:p>
        </p:txBody>
      </p:sp>
      <p:sp>
        <p:nvSpPr>
          <p:cNvPr id="9219" name="Content Placeholder 2"/>
          <p:cNvSpPr>
            <a:spLocks noGrp="1"/>
          </p:cNvSpPr>
          <p:nvPr>
            <p:ph idx="1"/>
          </p:nvPr>
        </p:nvSpPr>
        <p:spPr>
          <a:xfrm>
            <a:off x="685800" y="1600200"/>
            <a:ext cx="7772400" cy="4114800"/>
          </a:xfrm>
        </p:spPr>
        <p:txBody>
          <a:bodyPr/>
          <a:lstStyle/>
          <a:p>
            <a:pPr lvl="0"/>
            <a:r>
              <a:rPr lang="en-US" dirty="0"/>
              <a:t>Define financial </a:t>
            </a:r>
            <a:r>
              <a:rPr lang="en-US" dirty="0" smtClean="0"/>
              <a:t>management.</a:t>
            </a:r>
            <a:endParaRPr lang="en-US" dirty="0"/>
          </a:p>
          <a:p>
            <a:pPr lvl="0"/>
            <a:r>
              <a:rPr lang="en-US" dirty="0"/>
              <a:t>Examine financial </a:t>
            </a:r>
            <a:r>
              <a:rPr lang="en-US" dirty="0" smtClean="0"/>
              <a:t>planning.</a:t>
            </a:r>
            <a:endParaRPr lang="en-US" dirty="0"/>
          </a:p>
          <a:p>
            <a:pPr lvl="0"/>
            <a:r>
              <a:rPr lang="en-US" dirty="0"/>
              <a:t>Describe usefulness on the financial </a:t>
            </a:r>
            <a:r>
              <a:rPr lang="en-US" dirty="0" smtClean="0"/>
              <a:t>statement.</a:t>
            </a:r>
            <a:endParaRPr lang="en-US" dirty="0"/>
          </a:p>
          <a:p>
            <a:r>
              <a:rPr lang="en-US" dirty="0"/>
              <a:t>Create a balance </a:t>
            </a:r>
            <a:r>
              <a:rPr lang="en-US" dirty="0" smtClean="0"/>
              <a:t>sheet.</a:t>
            </a:r>
            <a:endParaRPr lang="en-US" altLang="en-US" dirty="0" smtClean="0">
              <a:solidFill>
                <a:srgbClr val="FF0000"/>
              </a:solidFill>
            </a:endParaRPr>
          </a:p>
        </p:txBody>
      </p:sp>
      <p:sp>
        <p:nvSpPr>
          <p:cNvPr id="9220" name="Slide Number Placeholder 1"/>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34124612-BEA5-48DA-BA60-7D9726097DB1}" type="slidenum">
              <a:rPr lang="en-US" altLang="en-US" sz="1800">
                <a:solidFill>
                  <a:srgbClr val="FFFFFF"/>
                </a:solidFill>
                <a:latin typeface="Arial" panose="020B0604020202020204" pitchFamily="34" charset="0"/>
              </a:rPr>
              <a:pPr>
                <a:spcBef>
                  <a:spcPct val="0"/>
                </a:spcBef>
                <a:buClrTx/>
                <a:buFontTx/>
                <a:buNone/>
              </a:pPr>
              <a:t>2</a:t>
            </a:fld>
            <a:endParaRPr lang="en-US" altLang="en-US" sz="1800">
              <a:solidFill>
                <a:srgbClr val="FFFFFF"/>
              </a:solidFill>
              <a:latin typeface="Arial" panose="020B0604020202020204" pitchFamily="34" charset="0"/>
            </a:endParaRPr>
          </a:p>
        </p:txBody>
      </p:sp>
    </p:spTree>
    <p:extLst>
      <p:ext uri="{BB962C8B-B14F-4D97-AF65-F5344CB8AC3E}">
        <p14:creationId xmlns:p14="http://schemas.microsoft.com/office/powerpoint/2010/main" val="946114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09600" y="152400"/>
            <a:ext cx="7680960" cy="914400"/>
          </a:xfrm>
        </p:spPr>
        <p:txBody>
          <a:bodyPr/>
          <a:lstStyle/>
          <a:p>
            <a:pPr fontAlgn="auto">
              <a:spcAft>
                <a:spcPts val="0"/>
              </a:spcAft>
              <a:defRPr/>
            </a:pPr>
            <a:r>
              <a:rPr lang="en-US" altLang="en-US" dirty="0" smtClean="0"/>
              <a:t>Project Implementation Cost</a:t>
            </a:r>
          </a:p>
        </p:txBody>
      </p:sp>
      <p:sp>
        <p:nvSpPr>
          <p:cNvPr id="3" name="Content Placeholder 2"/>
          <p:cNvSpPr>
            <a:spLocks noGrp="1"/>
          </p:cNvSpPr>
          <p:nvPr>
            <p:ph idx="1"/>
          </p:nvPr>
        </p:nvSpPr>
        <p:spPr>
          <a:xfrm>
            <a:off x="228600" y="1143000"/>
            <a:ext cx="8692062" cy="4038600"/>
          </a:xfrm>
        </p:spPr>
        <p:txBody>
          <a:bodyPr rtlCol="0">
            <a:normAutofit/>
          </a:bodyPr>
          <a:lstStyle/>
          <a:p>
            <a:pPr algn="just" fontAlgn="auto">
              <a:spcAft>
                <a:spcPts val="0"/>
              </a:spcAft>
              <a:defRPr/>
            </a:pPr>
            <a:r>
              <a:rPr lang="en-US" sz="2400" dirty="0" smtClean="0"/>
              <a:t>Project implementation cost refers to the total costs (short &amp; long term costs) needed to implement the proposed business/project.</a:t>
            </a:r>
          </a:p>
          <a:p>
            <a:pPr marL="0" indent="0" algn="just" fontAlgn="auto">
              <a:spcAft>
                <a:spcPts val="0"/>
              </a:spcAft>
              <a:buNone/>
              <a:defRPr/>
            </a:pPr>
            <a:endParaRPr lang="en-US" sz="2400" dirty="0" smtClean="0"/>
          </a:p>
          <a:p>
            <a:pPr lvl="1" algn="just">
              <a:spcAft>
                <a:spcPts val="0"/>
              </a:spcAft>
              <a:buFont typeface="Wingdings" panose="05000000000000000000" pitchFamily="2" charset="2"/>
              <a:buChar char="Ø"/>
              <a:defRPr/>
            </a:pPr>
            <a:r>
              <a:rPr lang="en-US" dirty="0" smtClean="0"/>
              <a:t>Long-term costs refer to capital expenditure required to buy fixed assets (ex: land, building, machinery, equipment, furniture and vehicle)</a:t>
            </a:r>
          </a:p>
          <a:p>
            <a:pPr lvl="1" algn="just">
              <a:spcAft>
                <a:spcPts val="0"/>
              </a:spcAft>
              <a:buFont typeface="Wingdings" panose="05000000000000000000" pitchFamily="2" charset="2"/>
              <a:buChar char="Ø"/>
              <a:defRPr/>
            </a:pPr>
            <a:r>
              <a:rPr lang="en-US" dirty="0" smtClean="0"/>
              <a:t>Short-term costs refer to expenditure to finance day-to-day operation of the business (ex: raw materials/inventory, wages &amp; salaries utilities and other overheads.</a:t>
            </a:r>
          </a:p>
          <a:p>
            <a:pPr fontAlgn="auto">
              <a:spcAft>
                <a:spcPts val="0"/>
              </a:spcAft>
              <a:buFont typeface="Wingdings" pitchFamily="2" charset="2"/>
              <a:buChar char="Ø"/>
              <a:defRPr/>
            </a:pPr>
            <a:endParaRPr lang="en-US" dirty="0" smtClean="0"/>
          </a:p>
          <a:p>
            <a:pPr fontAlgn="auto">
              <a:spcAft>
                <a:spcPts val="0"/>
              </a:spcAft>
              <a:defRPr/>
            </a:pPr>
            <a:endParaRPr lang="en-US" dirty="0"/>
          </a:p>
        </p:txBody>
      </p:sp>
      <p:sp>
        <p:nvSpPr>
          <p:cNvPr id="2" name="Slide Number Placeholder 1"/>
          <p:cNvSpPr>
            <a:spLocks noGrp="1"/>
          </p:cNvSpPr>
          <p:nvPr>
            <p:ph type="sldNum" sz="quarter" idx="12"/>
          </p:nvPr>
        </p:nvSpPr>
        <p:spPr/>
        <p:txBody>
          <a:bodyPr/>
          <a:lstStyle/>
          <a:p>
            <a:fld id="{3F4616BD-9324-4998-AE77-ECA340BB8F79}" type="slidenum">
              <a:rPr lang="en-US" altLang="en-US" smtClean="0"/>
              <a:pPr/>
              <a:t>20</a:t>
            </a:fld>
            <a:endParaRPr lang="en-US" altLang="en-US"/>
          </a:p>
        </p:txBody>
      </p:sp>
    </p:spTree>
    <p:extLst>
      <p:ext uri="{BB962C8B-B14F-4D97-AF65-F5344CB8AC3E}">
        <p14:creationId xmlns:p14="http://schemas.microsoft.com/office/powerpoint/2010/main" val="9947966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3400" y="11502"/>
            <a:ext cx="8305800" cy="1371600"/>
          </a:xfrm>
        </p:spPr>
        <p:txBody>
          <a:bodyPr>
            <a:normAutofit/>
          </a:bodyPr>
          <a:lstStyle/>
          <a:p>
            <a:pPr algn="ctr" fontAlgn="auto">
              <a:spcAft>
                <a:spcPts val="0"/>
              </a:spcAft>
              <a:defRPr/>
            </a:pPr>
            <a:r>
              <a:rPr lang="en-US" altLang="en-US" sz="2800" dirty="0" smtClean="0">
                <a:solidFill>
                  <a:srgbClr val="FF0000"/>
                </a:solidFill>
              </a:rPr>
              <a:t>Elements in Project Cost Schedule</a:t>
            </a:r>
          </a:p>
        </p:txBody>
      </p:sp>
      <p:sp>
        <p:nvSpPr>
          <p:cNvPr id="19459" name="Content Placeholder 2"/>
          <p:cNvSpPr>
            <a:spLocks noGrp="1"/>
          </p:cNvSpPr>
          <p:nvPr>
            <p:ph idx="1"/>
          </p:nvPr>
        </p:nvSpPr>
        <p:spPr>
          <a:xfrm>
            <a:off x="504645" y="1383102"/>
            <a:ext cx="7680960" cy="3931920"/>
          </a:xfrm>
        </p:spPr>
        <p:txBody>
          <a:bodyPr rtlCol="0">
            <a:normAutofit fontScale="92500" lnSpcReduction="10000"/>
          </a:bodyPr>
          <a:lstStyle/>
          <a:p>
            <a:pPr fontAlgn="auto">
              <a:spcAft>
                <a:spcPts val="0"/>
              </a:spcAft>
              <a:defRPr/>
            </a:pPr>
            <a:r>
              <a:rPr lang="en-US" altLang="en-US" sz="2400" b="1" dirty="0" smtClean="0"/>
              <a:t>Capital Expenditure</a:t>
            </a:r>
          </a:p>
          <a:p>
            <a:pPr lvl="1">
              <a:spcAft>
                <a:spcPts val="0"/>
              </a:spcAft>
              <a:buFont typeface="Wingdings" pitchFamily="2" charset="2"/>
              <a:buChar char="Ø"/>
              <a:defRPr/>
            </a:pPr>
            <a:r>
              <a:rPr lang="en-US" altLang="en-US" sz="2200" dirty="0" smtClean="0"/>
              <a:t>Land</a:t>
            </a:r>
          </a:p>
          <a:p>
            <a:pPr lvl="1">
              <a:spcAft>
                <a:spcPts val="0"/>
              </a:spcAft>
              <a:buFont typeface="Wingdings" pitchFamily="2" charset="2"/>
              <a:buChar char="Ø"/>
              <a:defRPr/>
            </a:pPr>
            <a:r>
              <a:rPr lang="en-US" altLang="en-US" sz="2200" dirty="0" smtClean="0"/>
              <a:t>Building</a:t>
            </a:r>
          </a:p>
          <a:p>
            <a:pPr lvl="1">
              <a:spcAft>
                <a:spcPts val="0"/>
              </a:spcAft>
              <a:buFont typeface="Wingdings" pitchFamily="2" charset="2"/>
              <a:buChar char="Ø"/>
              <a:defRPr/>
            </a:pPr>
            <a:r>
              <a:rPr lang="en-US" altLang="en-US" sz="2200" dirty="0" smtClean="0"/>
              <a:t>Renovation</a:t>
            </a:r>
          </a:p>
          <a:p>
            <a:pPr lvl="1">
              <a:spcAft>
                <a:spcPts val="0"/>
              </a:spcAft>
              <a:buFont typeface="Wingdings" pitchFamily="2" charset="2"/>
              <a:buChar char="Ø"/>
              <a:defRPr/>
            </a:pPr>
            <a:r>
              <a:rPr lang="en-US" altLang="en-US" sz="2200" dirty="0" smtClean="0"/>
              <a:t>Machinery &amp; Equipment</a:t>
            </a:r>
          </a:p>
          <a:p>
            <a:pPr lvl="1">
              <a:spcAft>
                <a:spcPts val="0"/>
              </a:spcAft>
              <a:buFont typeface="Wingdings" pitchFamily="2" charset="2"/>
              <a:buChar char="Ø"/>
              <a:defRPr/>
            </a:pPr>
            <a:r>
              <a:rPr lang="en-US" altLang="en-US" sz="2200" dirty="0" smtClean="0"/>
              <a:t>Furniture &amp; Fixtures</a:t>
            </a:r>
          </a:p>
          <a:p>
            <a:pPr lvl="1">
              <a:spcAft>
                <a:spcPts val="0"/>
              </a:spcAft>
              <a:buFont typeface="Wingdings" pitchFamily="2" charset="2"/>
              <a:buChar char="Ø"/>
              <a:defRPr/>
            </a:pPr>
            <a:r>
              <a:rPr lang="en-US" altLang="en-US" sz="2200" dirty="0" smtClean="0"/>
              <a:t>Vehicle</a:t>
            </a:r>
            <a:endParaRPr lang="en-US" altLang="en-US" sz="2400" dirty="0" smtClean="0"/>
          </a:p>
          <a:p>
            <a:pPr fontAlgn="auto">
              <a:spcAft>
                <a:spcPts val="0"/>
              </a:spcAft>
              <a:defRPr/>
            </a:pPr>
            <a:r>
              <a:rPr lang="en-US" altLang="en-US" sz="2400" b="1" dirty="0" smtClean="0"/>
              <a:t>Working Capital (xx month)</a:t>
            </a:r>
          </a:p>
          <a:p>
            <a:pPr lvl="1">
              <a:spcAft>
                <a:spcPts val="0"/>
              </a:spcAft>
              <a:buFont typeface="Wingdings" pitchFamily="2" charset="2"/>
              <a:buChar char="Ø"/>
              <a:defRPr/>
            </a:pPr>
            <a:r>
              <a:rPr lang="en-US" altLang="en-US" sz="2200" dirty="0" smtClean="0"/>
              <a:t>Administrative</a:t>
            </a:r>
          </a:p>
          <a:p>
            <a:pPr lvl="1">
              <a:spcAft>
                <a:spcPts val="0"/>
              </a:spcAft>
              <a:buFont typeface="Wingdings" pitchFamily="2" charset="2"/>
              <a:buChar char="Ø"/>
              <a:defRPr/>
            </a:pPr>
            <a:r>
              <a:rPr lang="en-US" altLang="en-US" sz="2200" dirty="0" smtClean="0"/>
              <a:t>Marketing</a:t>
            </a:r>
          </a:p>
          <a:p>
            <a:pPr lvl="1">
              <a:spcAft>
                <a:spcPts val="0"/>
              </a:spcAft>
              <a:buFont typeface="Wingdings" pitchFamily="2" charset="2"/>
              <a:buChar char="Ø"/>
              <a:defRPr/>
            </a:pPr>
            <a:r>
              <a:rPr lang="en-US" altLang="en-US" sz="2200" dirty="0" smtClean="0"/>
              <a:t>Operation</a:t>
            </a:r>
          </a:p>
        </p:txBody>
      </p:sp>
      <p:sp>
        <p:nvSpPr>
          <p:cNvPr id="2" name="Slide Number Placeholder 1"/>
          <p:cNvSpPr>
            <a:spLocks noGrp="1"/>
          </p:cNvSpPr>
          <p:nvPr>
            <p:ph type="sldNum" sz="quarter" idx="12"/>
          </p:nvPr>
        </p:nvSpPr>
        <p:spPr/>
        <p:txBody>
          <a:bodyPr/>
          <a:lstStyle/>
          <a:p>
            <a:fld id="{3F4616BD-9324-4998-AE77-ECA340BB8F79}" type="slidenum">
              <a:rPr lang="en-US" altLang="en-US" smtClean="0"/>
              <a:pPr/>
              <a:t>21</a:t>
            </a:fld>
            <a:endParaRPr lang="en-US" altLang="en-US"/>
          </a:p>
        </p:txBody>
      </p:sp>
    </p:spTree>
    <p:extLst>
      <p:ext uri="{BB962C8B-B14F-4D97-AF65-F5344CB8AC3E}">
        <p14:creationId xmlns:p14="http://schemas.microsoft.com/office/powerpoint/2010/main" val="27302104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fontAlgn="auto">
              <a:spcAft>
                <a:spcPts val="0"/>
              </a:spcAft>
              <a:defRPr/>
            </a:pPr>
            <a:r>
              <a:rPr lang="en-US" altLang="en-US" sz="4400" dirty="0" smtClean="0"/>
              <a:t>Elements in Project Cost Schedule</a:t>
            </a:r>
          </a:p>
        </p:txBody>
      </p:sp>
      <p:sp>
        <p:nvSpPr>
          <p:cNvPr id="3" name="Content Placeholder 2"/>
          <p:cNvSpPr>
            <a:spLocks noGrp="1"/>
          </p:cNvSpPr>
          <p:nvPr>
            <p:ph idx="1"/>
          </p:nvPr>
        </p:nvSpPr>
        <p:spPr/>
        <p:txBody>
          <a:bodyPr rtlCol="0">
            <a:normAutofit lnSpcReduction="10000"/>
          </a:bodyPr>
          <a:lstStyle/>
          <a:p>
            <a:pPr fontAlgn="auto">
              <a:spcAft>
                <a:spcPts val="0"/>
              </a:spcAft>
              <a:defRPr/>
            </a:pPr>
            <a:r>
              <a:rPr lang="en-US" sz="2400" b="1" dirty="0" smtClean="0"/>
              <a:t>Pre-operational costs</a:t>
            </a:r>
          </a:p>
          <a:p>
            <a:pPr lvl="1">
              <a:spcAft>
                <a:spcPts val="0"/>
              </a:spcAft>
              <a:buFont typeface="Wingdings" pitchFamily="2" charset="2"/>
              <a:buChar char="Ø"/>
              <a:defRPr/>
            </a:pPr>
            <a:r>
              <a:rPr lang="en-US" sz="2200" dirty="0" smtClean="0"/>
              <a:t>Business registration &amp; licenses</a:t>
            </a:r>
          </a:p>
          <a:p>
            <a:pPr lvl="1">
              <a:spcAft>
                <a:spcPts val="0"/>
              </a:spcAft>
              <a:buFont typeface="Wingdings" pitchFamily="2" charset="2"/>
              <a:buChar char="Ø"/>
              <a:defRPr/>
            </a:pPr>
            <a:r>
              <a:rPr lang="en-US" sz="2200" dirty="0" smtClean="0"/>
              <a:t>Legal fees</a:t>
            </a:r>
          </a:p>
          <a:p>
            <a:pPr lvl="1">
              <a:spcAft>
                <a:spcPts val="0"/>
              </a:spcAft>
              <a:buFont typeface="Wingdings" pitchFamily="2" charset="2"/>
              <a:buChar char="Ø"/>
              <a:defRPr/>
            </a:pPr>
            <a:r>
              <a:rPr lang="en-US" sz="2200" dirty="0" smtClean="0"/>
              <a:t>Road tax &amp; insurance</a:t>
            </a:r>
          </a:p>
          <a:p>
            <a:pPr lvl="1">
              <a:spcAft>
                <a:spcPts val="0"/>
              </a:spcAft>
              <a:buFont typeface="Wingdings" pitchFamily="2" charset="2"/>
              <a:buChar char="Ø"/>
              <a:defRPr/>
            </a:pPr>
            <a:r>
              <a:rPr lang="en-US" sz="2200" dirty="0" smtClean="0"/>
              <a:t>Stamp duties etc.</a:t>
            </a:r>
          </a:p>
          <a:p>
            <a:pPr fontAlgn="auto">
              <a:spcAft>
                <a:spcPts val="0"/>
              </a:spcAft>
              <a:defRPr/>
            </a:pPr>
            <a:r>
              <a:rPr lang="en-US" sz="2400" b="1" dirty="0" smtClean="0"/>
              <a:t>Deposits</a:t>
            </a:r>
          </a:p>
          <a:p>
            <a:pPr lvl="1">
              <a:spcAft>
                <a:spcPts val="0"/>
              </a:spcAft>
              <a:buFont typeface="Wingdings" pitchFamily="2" charset="2"/>
              <a:buChar char="Ø"/>
              <a:defRPr/>
            </a:pPr>
            <a:r>
              <a:rPr lang="en-US" sz="2200" dirty="0" smtClean="0"/>
              <a:t>Rental</a:t>
            </a:r>
          </a:p>
          <a:p>
            <a:pPr lvl="1">
              <a:spcAft>
                <a:spcPts val="0"/>
              </a:spcAft>
              <a:buFont typeface="Wingdings" pitchFamily="2" charset="2"/>
              <a:buChar char="Ø"/>
              <a:defRPr/>
            </a:pPr>
            <a:r>
              <a:rPr lang="en-US" sz="2200" dirty="0" smtClean="0"/>
              <a:t>Utilities</a:t>
            </a:r>
          </a:p>
          <a:p>
            <a:pPr fontAlgn="auto">
              <a:spcAft>
                <a:spcPts val="0"/>
              </a:spcAft>
              <a:defRPr/>
            </a:pPr>
            <a:r>
              <a:rPr lang="en-US" sz="2400" b="1" dirty="0" smtClean="0"/>
              <a:t>Provision for contingencies</a:t>
            </a:r>
          </a:p>
          <a:p>
            <a:pPr lvl="1">
              <a:spcAft>
                <a:spcPts val="0"/>
              </a:spcAft>
              <a:buFont typeface="Wingdings" pitchFamily="2" charset="2"/>
              <a:buChar char="Ø"/>
              <a:defRPr/>
            </a:pPr>
            <a:r>
              <a:rPr lang="en-US" sz="2200" dirty="0" smtClean="0"/>
              <a:t>2-5 percent</a:t>
            </a:r>
          </a:p>
          <a:p>
            <a:pPr marL="0" indent="0" fontAlgn="auto">
              <a:spcAft>
                <a:spcPts val="0"/>
              </a:spcAft>
              <a:buFont typeface="Wingdings" pitchFamily="2" charset="2"/>
              <a:buNone/>
              <a:defRPr/>
            </a:pPr>
            <a:endParaRPr lang="en-US" sz="2400" dirty="0" smtClean="0"/>
          </a:p>
          <a:p>
            <a:pPr fontAlgn="auto">
              <a:spcAft>
                <a:spcPts val="0"/>
              </a:spcAft>
              <a:buFont typeface="Wingdings" pitchFamily="2" charset="2"/>
              <a:buChar char="Ø"/>
              <a:defRPr/>
            </a:pPr>
            <a:endParaRPr lang="en-US" sz="2400" dirty="0" smtClean="0"/>
          </a:p>
          <a:p>
            <a:pPr fontAlgn="auto">
              <a:spcAft>
                <a:spcPts val="0"/>
              </a:spcAft>
              <a:buFont typeface="Wingdings" pitchFamily="2" charset="2"/>
              <a:buChar char="Ø"/>
              <a:defRPr/>
            </a:pPr>
            <a:endParaRPr lang="en-US" sz="2400" dirty="0"/>
          </a:p>
        </p:txBody>
      </p:sp>
      <p:sp>
        <p:nvSpPr>
          <p:cNvPr id="2" name="Slide Number Placeholder 1"/>
          <p:cNvSpPr>
            <a:spLocks noGrp="1"/>
          </p:cNvSpPr>
          <p:nvPr>
            <p:ph type="sldNum" sz="quarter" idx="12"/>
          </p:nvPr>
        </p:nvSpPr>
        <p:spPr/>
        <p:txBody>
          <a:bodyPr/>
          <a:lstStyle/>
          <a:p>
            <a:fld id="{3F4616BD-9324-4998-AE77-ECA340BB8F79}" type="slidenum">
              <a:rPr lang="en-US" altLang="en-US" smtClean="0"/>
              <a:pPr/>
              <a:t>22</a:t>
            </a:fld>
            <a:endParaRPr lang="en-US" altLang="en-US"/>
          </a:p>
        </p:txBody>
      </p:sp>
    </p:spTree>
    <p:extLst>
      <p:ext uri="{BB962C8B-B14F-4D97-AF65-F5344CB8AC3E}">
        <p14:creationId xmlns:p14="http://schemas.microsoft.com/office/powerpoint/2010/main" val="486533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Examples</a:t>
            </a:r>
            <a:endParaRPr lang="en-US" dirty="0"/>
          </a:p>
        </p:txBody>
      </p:sp>
      <p:sp>
        <p:nvSpPr>
          <p:cNvPr id="4" name="Slide Number Placeholder 3"/>
          <p:cNvSpPr>
            <a:spLocks noGrp="1"/>
          </p:cNvSpPr>
          <p:nvPr>
            <p:ph type="sldNum" sz="quarter" idx="12"/>
          </p:nvPr>
        </p:nvSpPr>
        <p:spPr/>
        <p:txBody>
          <a:bodyPr/>
          <a:lstStyle/>
          <a:p>
            <a:pPr>
              <a:defRPr/>
            </a:pPr>
            <a:fld id="{35CD390E-D97C-4FA9-A5A7-06299BB220C0}" type="slidenum">
              <a:rPr lang="en-US" altLang="en-US" smtClean="0"/>
              <a:pPr>
                <a:defRPr/>
              </a:pPr>
              <a:t>23</a:t>
            </a:fld>
            <a:endParaRPr lang="en-US" altLang="en-US"/>
          </a:p>
        </p:txBody>
      </p:sp>
    </p:spTree>
    <p:extLst>
      <p:ext uri="{BB962C8B-B14F-4D97-AF65-F5344CB8AC3E}">
        <p14:creationId xmlns:p14="http://schemas.microsoft.com/office/powerpoint/2010/main" val="3785708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484632"/>
            <a:ext cx="7772400" cy="582168"/>
          </a:xfrm>
        </p:spPr>
        <p:txBody>
          <a:bodyPr anchor="t">
            <a:normAutofit fontScale="90000"/>
          </a:bodyPr>
          <a:lstStyle/>
          <a:p>
            <a:pPr fontAlgn="auto">
              <a:spcAft>
                <a:spcPts val="0"/>
              </a:spcAft>
              <a:defRPr/>
            </a:pPr>
            <a:r>
              <a:rPr lang="en-US" altLang="en-US" sz="3200" dirty="0" smtClean="0"/>
              <a:t>Example: Project Implementation Cost Schedule</a:t>
            </a:r>
          </a:p>
        </p:txBody>
      </p:sp>
      <p:sp>
        <p:nvSpPr>
          <p:cNvPr id="2" name="Slide Number Placeholder 1"/>
          <p:cNvSpPr>
            <a:spLocks noGrp="1"/>
          </p:cNvSpPr>
          <p:nvPr>
            <p:ph type="sldNum" sz="quarter" idx="12"/>
          </p:nvPr>
        </p:nvSpPr>
        <p:spPr/>
        <p:txBody>
          <a:bodyPr/>
          <a:lstStyle/>
          <a:p>
            <a:fld id="{3F4616BD-9324-4998-AE77-ECA340BB8F79}" type="slidenum">
              <a:rPr lang="en-US" altLang="en-US" smtClean="0"/>
              <a:pPr/>
              <a:t>24</a:t>
            </a:fld>
            <a:endParaRPr lang="en-US" altLang="en-US"/>
          </a:p>
        </p:txBody>
      </p:sp>
      <p:pic>
        <p:nvPicPr>
          <p:cNvPr id="20483" name="Picture 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4000"/>
            <a:ext cx="5715000" cy="4724401"/>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60827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85800" y="484632"/>
            <a:ext cx="7772400" cy="734568"/>
          </a:xfrm>
        </p:spPr>
        <p:txBody>
          <a:bodyPr anchor="t">
            <a:normAutofit fontScale="90000"/>
          </a:bodyPr>
          <a:lstStyle/>
          <a:p>
            <a:pPr fontAlgn="auto">
              <a:spcAft>
                <a:spcPts val="0"/>
              </a:spcAft>
              <a:defRPr/>
            </a:pPr>
            <a:r>
              <a:rPr lang="en-US" altLang="en-US" dirty="0" smtClean="0"/>
              <a:t>Example: Table of Depreciation</a:t>
            </a:r>
          </a:p>
        </p:txBody>
      </p:sp>
      <p:sp>
        <p:nvSpPr>
          <p:cNvPr id="2" name="Slide Number Placeholder 1"/>
          <p:cNvSpPr>
            <a:spLocks noGrp="1"/>
          </p:cNvSpPr>
          <p:nvPr>
            <p:ph type="sldNum" sz="quarter" idx="12"/>
          </p:nvPr>
        </p:nvSpPr>
        <p:spPr/>
        <p:txBody>
          <a:bodyPr/>
          <a:lstStyle/>
          <a:p>
            <a:fld id="{3F4616BD-9324-4998-AE77-ECA340BB8F79}" type="slidenum">
              <a:rPr lang="en-US" altLang="en-US" smtClean="0"/>
              <a:pPr/>
              <a:t>25</a:t>
            </a:fld>
            <a:endParaRPr lang="en-US" altLang="en-US"/>
          </a:p>
        </p:txBody>
      </p:sp>
      <p:pic>
        <p:nvPicPr>
          <p:cNvPr id="215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024" y="1271163"/>
            <a:ext cx="6837952" cy="5184184"/>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8106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85800" y="484632"/>
            <a:ext cx="7772400" cy="734568"/>
          </a:xfrm>
        </p:spPr>
        <p:txBody>
          <a:bodyPr anchor="t">
            <a:normAutofit fontScale="90000"/>
          </a:bodyPr>
          <a:lstStyle/>
          <a:p>
            <a:pPr fontAlgn="auto">
              <a:spcAft>
                <a:spcPts val="0"/>
              </a:spcAft>
              <a:defRPr/>
            </a:pPr>
            <a:r>
              <a:rPr lang="en-US" altLang="en-US" sz="4000" dirty="0" smtClean="0"/>
              <a:t>Example: Loan Amortization Schedule</a:t>
            </a:r>
          </a:p>
        </p:txBody>
      </p:sp>
      <p:pic>
        <p:nvPicPr>
          <p:cNvPr id="225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675" y="1600200"/>
            <a:ext cx="7016750" cy="46482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3F4616BD-9324-4998-AE77-ECA340BB8F79}" type="slidenum">
              <a:rPr lang="en-US" altLang="en-US" smtClean="0"/>
              <a:pPr/>
              <a:t>26</a:t>
            </a:fld>
            <a:endParaRPr lang="en-US" altLang="en-US"/>
          </a:p>
        </p:txBody>
      </p:sp>
    </p:spTree>
    <p:extLst>
      <p:ext uri="{BB962C8B-B14F-4D97-AF65-F5344CB8AC3E}">
        <p14:creationId xmlns:p14="http://schemas.microsoft.com/office/powerpoint/2010/main" val="22620891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85800" y="484632"/>
            <a:ext cx="7772400" cy="582168"/>
          </a:xfrm>
        </p:spPr>
        <p:txBody>
          <a:bodyPr anchor="t">
            <a:normAutofit fontScale="90000"/>
          </a:bodyPr>
          <a:lstStyle/>
          <a:p>
            <a:pPr fontAlgn="auto">
              <a:spcAft>
                <a:spcPts val="0"/>
              </a:spcAft>
              <a:defRPr/>
            </a:pPr>
            <a:r>
              <a:rPr lang="en-US" altLang="en-US" sz="3200" dirty="0" smtClean="0"/>
              <a:t>Example: Hire-purchase Repayment Schedule</a:t>
            </a:r>
          </a:p>
        </p:txBody>
      </p:sp>
      <p:sp>
        <p:nvSpPr>
          <p:cNvPr id="2" name="Slide Number Placeholder 1"/>
          <p:cNvSpPr>
            <a:spLocks noGrp="1"/>
          </p:cNvSpPr>
          <p:nvPr>
            <p:ph type="sldNum" sz="quarter" idx="12"/>
          </p:nvPr>
        </p:nvSpPr>
        <p:spPr/>
        <p:txBody>
          <a:bodyPr/>
          <a:lstStyle/>
          <a:p>
            <a:fld id="{3F4616BD-9324-4998-AE77-ECA340BB8F79}" type="slidenum">
              <a:rPr lang="en-US" altLang="en-US" smtClean="0"/>
              <a:pPr/>
              <a:t>27</a:t>
            </a:fld>
            <a:endParaRPr lang="en-US" altLang="en-US"/>
          </a:p>
        </p:txBody>
      </p:sp>
      <p:pic>
        <p:nvPicPr>
          <p:cNvPr id="235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7351014" cy="44196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03762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91062" y="228600"/>
            <a:ext cx="7680960" cy="1371600"/>
          </a:xfrm>
        </p:spPr>
        <p:txBody>
          <a:bodyPr/>
          <a:lstStyle/>
          <a:p>
            <a:pPr algn="ctr" fontAlgn="auto">
              <a:spcAft>
                <a:spcPts val="0"/>
              </a:spcAft>
              <a:defRPr/>
            </a:pPr>
            <a:r>
              <a:rPr lang="en-US" altLang="en-US" dirty="0" smtClean="0">
                <a:solidFill>
                  <a:srgbClr val="FF0000"/>
                </a:solidFill>
              </a:rPr>
              <a:t>Balance Sheet-in Detail</a:t>
            </a:r>
          </a:p>
        </p:txBody>
      </p:sp>
      <p:sp>
        <p:nvSpPr>
          <p:cNvPr id="3" name="Content Placeholder 2"/>
          <p:cNvSpPr>
            <a:spLocks noGrp="1"/>
          </p:cNvSpPr>
          <p:nvPr>
            <p:ph idx="1"/>
          </p:nvPr>
        </p:nvSpPr>
        <p:spPr>
          <a:xfrm>
            <a:off x="609600" y="1295400"/>
            <a:ext cx="7680960" cy="3931920"/>
          </a:xfrm>
        </p:spPr>
        <p:txBody>
          <a:bodyPr anchor="ctr">
            <a:normAutofit/>
          </a:bodyPr>
          <a:lstStyle/>
          <a:p>
            <a:pPr marL="0" indent="0" algn="ctr">
              <a:buNone/>
            </a:pPr>
            <a:r>
              <a:rPr lang="en-US" altLang="en-US" sz="3600" dirty="0"/>
              <a:t>Describes a company’s financial position (types and amounts of assets, liabilities and equity) at a point in time.</a:t>
            </a:r>
          </a:p>
          <a:p>
            <a:endParaRPr lang="en-US" sz="3600" dirty="0"/>
          </a:p>
        </p:txBody>
      </p:sp>
      <p:sp>
        <p:nvSpPr>
          <p:cNvPr id="2" name="Slide Number Placeholder 1"/>
          <p:cNvSpPr>
            <a:spLocks noGrp="1"/>
          </p:cNvSpPr>
          <p:nvPr>
            <p:ph type="sldNum" sz="quarter" idx="12"/>
          </p:nvPr>
        </p:nvSpPr>
        <p:spPr/>
        <p:txBody>
          <a:bodyPr/>
          <a:lstStyle/>
          <a:p>
            <a:fld id="{D190026E-7265-4F48-A6E1-A19EC6BB2E3F}" type="slidenum">
              <a:rPr lang="en-US" altLang="en-US" smtClean="0"/>
              <a:pPr/>
              <a:t>28</a:t>
            </a:fld>
            <a:endParaRPr lang="en-US" altLang="en-US"/>
          </a:p>
        </p:txBody>
      </p:sp>
    </p:spTree>
    <p:extLst>
      <p:ext uri="{BB962C8B-B14F-4D97-AF65-F5344CB8AC3E}">
        <p14:creationId xmlns:p14="http://schemas.microsoft.com/office/powerpoint/2010/main" val="5274041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731520" y="152400"/>
            <a:ext cx="8260080" cy="1371600"/>
          </a:xfrm>
        </p:spPr>
        <p:txBody>
          <a:bodyPr/>
          <a:lstStyle/>
          <a:p>
            <a:pPr fontAlgn="auto">
              <a:spcAft>
                <a:spcPts val="0"/>
              </a:spcAft>
              <a:defRPr/>
            </a:pPr>
            <a:r>
              <a:rPr lang="en-US" altLang="en-US" sz="3600" dirty="0" smtClean="0">
                <a:solidFill>
                  <a:srgbClr val="FF0000"/>
                </a:solidFill>
              </a:rPr>
              <a:t>Balance Sheet Pro-forma Statements</a:t>
            </a:r>
          </a:p>
        </p:txBody>
      </p:sp>
      <p:sp>
        <p:nvSpPr>
          <p:cNvPr id="25603" name="Content Placeholder 2"/>
          <p:cNvSpPr>
            <a:spLocks noGrp="1"/>
          </p:cNvSpPr>
          <p:nvPr>
            <p:ph idx="1"/>
          </p:nvPr>
        </p:nvSpPr>
        <p:spPr/>
        <p:txBody>
          <a:bodyPr/>
          <a:lstStyle/>
          <a:p>
            <a:r>
              <a:rPr lang="en-US" altLang="en-US" dirty="0" smtClean="0"/>
              <a:t>It is projected statement which shows the </a:t>
            </a:r>
            <a:r>
              <a:rPr lang="en-US" altLang="en-US" dirty="0" smtClean="0">
                <a:solidFill>
                  <a:srgbClr val="FF0000"/>
                </a:solidFill>
              </a:rPr>
              <a:t>financial position of the company at a specific point in time in terms of assets owned </a:t>
            </a:r>
            <a:r>
              <a:rPr lang="en-US" altLang="en-US" dirty="0" smtClean="0"/>
              <a:t>and how those assets are financed.</a:t>
            </a:r>
          </a:p>
          <a:p>
            <a:r>
              <a:rPr lang="en-US" altLang="en-US" dirty="0" smtClean="0"/>
              <a:t>Projected statements are presented for the period of 3 years.</a:t>
            </a:r>
          </a:p>
        </p:txBody>
      </p:sp>
      <p:sp>
        <p:nvSpPr>
          <p:cNvPr id="2" name="Slide Number Placeholder 1"/>
          <p:cNvSpPr>
            <a:spLocks noGrp="1"/>
          </p:cNvSpPr>
          <p:nvPr>
            <p:ph type="sldNum" sz="quarter" idx="12"/>
          </p:nvPr>
        </p:nvSpPr>
        <p:spPr/>
        <p:txBody>
          <a:bodyPr/>
          <a:lstStyle/>
          <a:p>
            <a:fld id="{3F4616BD-9324-4998-AE77-ECA340BB8F79}" type="slidenum">
              <a:rPr lang="en-US" altLang="en-US" smtClean="0"/>
              <a:pPr/>
              <a:t>29</a:t>
            </a:fld>
            <a:endParaRPr lang="en-US" altLang="en-US"/>
          </a:p>
        </p:txBody>
      </p:sp>
    </p:spTree>
    <p:extLst>
      <p:ext uri="{BB962C8B-B14F-4D97-AF65-F5344CB8AC3E}">
        <p14:creationId xmlns:p14="http://schemas.microsoft.com/office/powerpoint/2010/main" val="2431391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p:txBody>
          <a:bodyPr/>
          <a:lstStyle/>
          <a:p>
            <a:r>
              <a:rPr lang="en-GB" altLang="en-US" sz="6000" dirty="0" smtClean="0"/>
              <a:t>Financial Management</a:t>
            </a:r>
            <a:endParaRPr lang="en-GB" altLang="en-US" sz="6000" dirty="0"/>
          </a:p>
        </p:txBody>
      </p:sp>
    </p:spTree>
    <p:extLst>
      <p:ext uri="{BB962C8B-B14F-4D97-AF65-F5344CB8AC3E}">
        <p14:creationId xmlns:p14="http://schemas.microsoft.com/office/powerpoint/2010/main" val="728012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09600" y="152400"/>
            <a:ext cx="7680960" cy="685800"/>
          </a:xfrm>
        </p:spPr>
        <p:txBody>
          <a:bodyPr/>
          <a:lstStyle/>
          <a:p>
            <a:pPr fontAlgn="auto">
              <a:spcAft>
                <a:spcPts val="0"/>
              </a:spcAft>
              <a:defRPr/>
            </a:pPr>
            <a:r>
              <a:rPr lang="en-US" altLang="en-US" dirty="0" smtClean="0">
                <a:solidFill>
                  <a:srgbClr val="FF0000"/>
                </a:solidFill>
              </a:rPr>
              <a:t>Elements in A Balance Sheet</a:t>
            </a:r>
          </a:p>
        </p:txBody>
      </p:sp>
      <p:sp>
        <p:nvSpPr>
          <p:cNvPr id="26627" name="Content Placeholder 2"/>
          <p:cNvSpPr>
            <a:spLocks noGrp="1"/>
          </p:cNvSpPr>
          <p:nvPr>
            <p:ph idx="1"/>
          </p:nvPr>
        </p:nvSpPr>
        <p:spPr>
          <a:xfrm>
            <a:off x="685800" y="1524000"/>
            <a:ext cx="7680960" cy="3931920"/>
          </a:xfrm>
        </p:spPr>
        <p:txBody>
          <a:bodyPr>
            <a:normAutofit fontScale="92500" lnSpcReduction="10000"/>
          </a:bodyPr>
          <a:lstStyle/>
          <a:p>
            <a:r>
              <a:rPr lang="en-US" altLang="en-US" sz="2400" b="1" dirty="0" smtClean="0"/>
              <a:t>Fixed Assets</a:t>
            </a:r>
          </a:p>
          <a:p>
            <a:pPr lvl="1">
              <a:buFont typeface="Wingdings" panose="05000000000000000000" pitchFamily="2" charset="2"/>
              <a:buChar char="Ø"/>
            </a:pPr>
            <a:r>
              <a:rPr lang="en-US" altLang="en-US" sz="1900" dirty="0" smtClean="0"/>
              <a:t>List all fixed assets at its book value (Cost-Accumulated depreciation)</a:t>
            </a:r>
          </a:p>
          <a:p>
            <a:r>
              <a:rPr lang="en-US" altLang="en-US" sz="2400" b="1" dirty="0" smtClean="0"/>
              <a:t>Current Assets</a:t>
            </a:r>
          </a:p>
          <a:p>
            <a:pPr lvl="1">
              <a:buFont typeface="Wingdings" panose="05000000000000000000" pitchFamily="2" charset="2"/>
              <a:buChar char="Ø"/>
            </a:pPr>
            <a:r>
              <a:rPr lang="en-US" altLang="en-US" sz="1900" dirty="0" smtClean="0"/>
              <a:t>List all current assets (</a:t>
            </a:r>
            <a:r>
              <a:rPr lang="en-US" altLang="en-US" sz="1900" dirty="0" err="1" smtClean="0"/>
              <a:t>e.g.cash</a:t>
            </a:r>
            <a:r>
              <a:rPr lang="en-US" altLang="en-US" sz="1900" dirty="0" smtClean="0"/>
              <a:t>, stocks, account receivables, deposits etc.)</a:t>
            </a:r>
          </a:p>
          <a:p>
            <a:r>
              <a:rPr lang="en-US" altLang="en-US" sz="2400" b="1" dirty="0" smtClean="0"/>
              <a:t>Equity</a:t>
            </a:r>
          </a:p>
          <a:p>
            <a:pPr lvl="1">
              <a:buFont typeface="Wingdings" panose="05000000000000000000" pitchFamily="2" charset="2"/>
              <a:buChar char="Ø"/>
            </a:pPr>
            <a:r>
              <a:rPr lang="en-US" altLang="en-US" sz="1900" dirty="0" smtClean="0"/>
              <a:t>Equity contribution (</a:t>
            </a:r>
            <a:r>
              <a:rPr lang="en-US" altLang="en-US" sz="1900" dirty="0" err="1" smtClean="0"/>
              <a:t>cash+assets</a:t>
            </a:r>
            <a:r>
              <a:rPr lang="en-US" altLang="en-US" sz="1900" dirty="0" smtClean="0"/>
              <a:t>) plus net profit (accumulated)</a:t>
            </a:r>
          </a:p>
          <a:p>
            <a:r>
              <a:rPr lang="en-US" altLang="en-US" sz="2400" b="1" dirty="0" smtClean="0"/>
              <a:t>Long-term Liabilities</a:t>
            </a:r>
          </a:p>
          <a:p>
            <a:pPr lvl="1">
              <a:buFont typeface="Wingdings" panose="05000000000000000000" pitchFamily="2" charset="2"/>
              <a:buChar char="Ø"/>
            </a:pPr>
            <a:r>
              <a:rPr lang="en-US" altLang="en-US" sz="1900" dirty="0" smtClean="0"/>
              <a:t>Term-loan (year end balance)</a:t>
            </a:r>
          </a:p>
          <a:p>
            <a:pPr lvl="1">
              <a:buFont typeface="Wingdings" panose="05000000000000000000" pitchFamily="2" charset="2"/>
              <a:buChar char="Ø"/>
            </a:pPr>
            <a:r>
              <a:rPr lang="en-US" altLang="en-US" sz="1900" dirty="0" smtClean="0"/>
              <a:t>Hire-purchase (year end balance)</a:t>
            </a:r>
          </a:p>
        </p:txBody>
      </p:sp>
      <p:sp>
        <p:nvSpPr>
          <p:cNvPr id="2" name="Slide Number Placeholder 1"/>
          <p:cNvSpPr>
            <a:spLocks noGrp="1"/>
          </p:cNvSpPr>
          <p:nvPr>
            <p:ph type="sldNum" sz="quarter" idx="12"/>
          </p:nvPr>
        </p:nvSpPr>
        <p:spPr/>
        <p:txBody>
          <a:bodyPr/>
          <a:lstStyle/>
          <a:p>
            <a:fld id="{3F4616BD-9324-4998-AE77-ECA340BB8F79}" type="slidenum">
              <a:rPr lang="en-US" altLang="en-US" smtClean="0"/>
              <a:pPr/>
              <a:t>30</a:t>
            </a:fld>
            <a:endParaRPr lang="en-US" altLang="en-US"/>
          </a:p>
        </p:txBody>
      </p:sp>
    </p:spTree>
    <p:extLst>
      <p:ext uri="{BB962C8B-B14F-4D97-AF65-F5344CB8AC3E}">
        <p14:creationId xmlns:p14="http://schemas.microsoft.com/office/powerpoint/2010/main" val="9186831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81000" y="76200"/>
            <a:ext cx="8458200" cy="1371600"/>
          </a:xfrm>
        </p:spPr>
        <p:txBody>
          <a:bodyPr/>
          <a:lstStyle/>
          <a:p>
            <a:pPr fontAlgn="auto">
              <a:spcAft>
                <a:spcPts val="0"/>
              </a:spcAft>
              <a:defRPr/>
            </a:pPr>
            <a:r>
              <a:rPr lang="en-US" altLang="en-US" sz="4000" dirty="0" smtClean="0">
                <a:solidFill>
                  <a:srgbClr val="FF0000"/>
                </a:solidFill>
              </a:rPr>
              <a:t>Elements in Cash Flow Statement</a:t>
            </a:r>
          </a:p>
        </p:txBody>
      </p:sp>
      <p:sp>
        <p:nvSpPr>
          <p:cNvPr id="27651" name="Content Placeholder 2"/>
          <p:cNvSpPr>
            <a:spLocks noGrp="1"/>
          </p:cNvSpPr>
          <p:nvPr>
            <p:ph idx="1"/>
          </p:nvPr>
        </p:nvSpPr>
        <p:spPr/>
        <p:txBody>
          <a:bodyPr/>
          <a:lstStyle/>
          <a:p>
            <a:r>
              <a:rPr lang="en-US" altLang="en-US" sz="3200" b="1" dirty="0" smtClean="0"/>
              <a:t>Cash Inflows</a:t>
            </a:r>
          </a:p>
          <a:p>
            <a:pPr lvl="1">
              <a:buFont typeface="Wingdings" panose="05000000000000000000" pitchFamily="2" charset="2"/>
              <a:buChar char="Ø"/>
            </a:pPr>
            <a:r>
              <a:rPr lang="en-US" altLang="en-US" sz="2400" dirty="0" smtClean="0"/>
              <a:t>Equity –cash only</a:t>
            </a:r>
          </a:p>
          <a:p>
            <a:pPr lvl="1">
              <a:buFont typeface="Wingdings" panose="05000000000000000000" pitchFamily="2" charset="2"/>
              <a:buChar char="Ø"/>
            </a:pPr>
            <a:r>
              <a:rPr lang="en-US" altLang="en-US" sz="2400" dirty="0" smtClean="0"/>
              <a:t>Term loan</a:t>
            </a:r>
          </a:p>
          <a:p>
            <a:pPr lvl="1">
              <a:buFont typeface="Wingdings" panose="05000000000000000000" pitchFamily="2" charset="2"/>
              <a:buChar char="Ø"/>
            </a:pPr>
            <a:r>
              <a:rPr lang="en-US" altLang="en-US" sz="2400" dirty="0" smtClean="0"/>
              <a:t>Cash sales</a:t>
            </a:r>
          </a:p>
          <a:p>
            <a:pPr lvl="1">
              <a:buFont typeface="Wingdings" panose="05000000000000000000" pitchFamily="2" charset="2"/>
              <a:buChar char="Ø"/>
            </a:pPr>
            <a:r>
              <a:rPr lang="en-US" altLang="en-US" sz="2400" dirty="0" smtClean="0"/>
              <a:t>Collection of receivables</a:t>
            </a:r>
          </a:p>
          <a:p>
            <a:pPr lvl="1">
              <a:buFont typeface="Wingdings" panose="05000000000000000000" pitchFamily="2" charset="2"/>
              <a:buChar char="Ø"/>
            </a:pPr>
            <a:r>
              <a:rPr lang="en-US" altLang="en-US" sz="2400" dirty="0" smtClean="0"/>
              <a:t>Sales of asset</a:t>
            </a:r>
          </a:p>
          <a:p>
            <a:pPr>
              <a:buFontTx/>
              <a:buChar char="-"/>
            </a:pPr>
            <a:endParaRPr lang="en-US" altLang="en-US" dirty="0" smtClean="0"/>
          </a:p>
        </p:txBody>
      </p:sp>
      <p:sp>
        <p:nvSpPr>
          <p:cNvPr id="2" name="Slide Number Placeholder 1"/>
          <p:cNvSpPr>
            <a:spLocks noGrp="1"/>
          </p:cNvSpPr>
          <p:nvPr>
            <p:ph type="sldNum" sz="quarter" idx="12"/>
          </p:nvPr>
        </p:nvSpPr>
        <p:spPr/>
        <p:txBody>
          <a:bodyPr/>
          <a:lstStyle/>
          <a:p>
            <a:fld id="{3F4616BD-9324-4998-AE77-ECA340BB8F79}" type="slidenum">
              <a:rPr lang="en-US" altLang="en-US" smtClean="0"/>
              <a:pPr/>
              <a:t>31</a:t>
            </a:fld>
            <a:endParaRPr lang="en-US" altLang="en-US"/>
          </a:p>
        </p:txBody>
      </p:sp>
    </p:spTree>
    <p:extLst>
      <p:ext uri="{BB962C8B-B14F-4D97-AF65-F5344CB8AC3E}">
        <p14:creationId xmlns:p14="http://schemas.microsoft.com/office/powerpoint/2010/main" val="6581170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228600"/>
            <a:ext cx="7680960" cy="1371600"/>
          </a:xfrm>
        </p:spPr>
        <p:txBody>
          <a:bodyPr/>
          <a:lstStyle/>
          <a:p>
            <a:pPr fontAlgn="auto">
              <a:spcAft>
                <a:spcPts val="0"/>
              </a:spcAft>
              <a:defRPr/>
            </a:pPr>
            <a:r>
              <a:rPr lang="en-US" altLang="en-US" sz="4000" dirty="0" smtClean="0">
                <a:solidFill>
                  <a:srgbClr val="FF0000"/>
                </a:solidFill>
              </a:rPr>
              <a:t>Elements in Cash Flow Statement</a:t>
            </a:r>
          </a:p>
        </p:txBody>
      </p:sp>
      <p:sp>
        <p:nvSpPr>
          <p:cNvPr id="28675" name="Content Placeholder 2"/>
          <p:cNvSpPr>
            <a:spLocks noGrp="1"/>
          </p:cNvSpPr>
          <p:nvPr>
            <p:ph idx="1"/>
          </p:nvPr>
        </p:nvSpPr>
        <p:spPr/>
        <p:txBody>
          <a:bodyPr>
            <a:normAutofit lnSpcReduction="10000"/>
          </a:bodyPr>
          <a:lstStyle/>
          <a:p>
            <a:r>
              <a:rPr lang="en-US" altLang="en-US" sz="2800" b="1" dirty="0" smtClean="0"/>
              <a:t>Cash Outflows</a:t>
            </a:r>
          </a:p>
          <a:p>
            <a:pPr lvl="1">
              <a:buFont typeface="Wingdings" panose="05000000000000000000" pitchFamily="2" charset="2"/>
              <a:buChar char="Ø"/>
            </a:pPr>
            <a:r>
              <a:rPr lang="en-US" altLang="en-US" sz="2400" dirty="0" smtClean="0"/>
              <a:t>Operational expenditure</a:t>
            </a:r>
          </a:p>
          <a:p>
            <a:pPr lvl="1">
              <a:buFont typeface="Wingdings" panose="05000000000000000000" pitchFamily="2" charset="2"/>
              <a:buChar char="Ø"/>
            </a:pPr>
            <a:r>
              <a:rPr lang="en-US" altLang="en-US" sz="2400" dirty="0" smtClean="0"/>
              <a:t>Marketing expenditure</a:t>
            </a:r>
          </a:p>
          <a:p>
            <a:pPr lvl="1">
              <a:buFont typeface="Wingdings" panose="05000000000000000000" pitchFamily="2" charset="2"/>
              <a:buChar char="Ø"/>
            </a:pPr>
            <a:r>
              <a:rPr lang="en-US" altLang="en-US" sz="2400" dirty="0" smtClean="0"/>
              <a:t>Administrative expenditure</a:t>
            </a:r>
          </a:p>
          <a:p>
            <a:pPr lvl="1">
              <a:buFont typeface="Wingdings" panose="05000000000000000000" pitchFamily="2" charset="2"/>
              <a:buChar char="Ø"/>
            </a:pPr>
            <a:r>
              <a:rPr lang="en-US" altLang="en-US" sz="2400" dirty="0" smtClean="0"/>
              <a:t>Loan repayment</a:t>
            </a:r>
          </a:p>
          <a:p>
            <a:pPr lvl="1">
              <a:buFont typeface="Wingdings" panose="05000000000000000000" pitchFamily="2" charset="2"/>
              <a:buChar char="Ø"/>
            </a:pPr>
            <a:r>
              <a:rPr lang="en-US" altLang="en-US" sz="2400" dirty="0" smtClean="0"/>
              <a:t>Hire-purchase repayment</a:t>
            </a:r>
          </a:p>
          <a:p>
            <a:pPr lvl="1">
              <a:buFont typeface="Wingdings" panose="05000000000000000000" pitchFamily="2" charset="2"/>
              <a:buChar char="Ø"/>
            </a:pPr>
            <a:r>
              <a:rPr lang="en-US" altLang="en-US" sz="2400" dirty="0" smtClean="0"/>
              <a:t>Purchase of fixed assets</a:t>
            </a:r>
          </a:p>
          <a:p>
            <a:pPr lvl="1">
              <a:buFont typeface="Wingdings" panose="05000000000000000000" pitchFamily="2" charset="2"/>
              <a:buChar char="Ø"/>
            </a:pPr>
            <a:r>
              <a:rPr lang="en-US" altLang="en-US" sz="2400" dirty="0" smtClean="0"/>
              <a:t>Pre-operational expenses</a:t>
            </a:r>
          </a:p>
          <a:p>
            <a:pPr lvl="1">
              <a:buFont typeface="Wingdings" panose="05000000000000000000" pitchFamily="2" charset="2"/>
              <a:buChar char="Ø"/>
            </a:pPr>
            <a:r>
              <a:rPr lang="en-US" altLang="en-US" sz="2400" dirty="0" smtClean="0"/>
              <a:t>Miscellaneous expenses</a:t>
            </a:r>
          </a:p>
          <a:p>
            <a:pPr>
              <a:buFontTx/>
              <a:buChar char="-"/>
            </a:pPr>
            <a:endParaRPr lang="en-US" altLang="en-US" dirty="0" smtClean="0"/>
          </a:p>
        </p:txBody>
      </p:sp>
      <p:sp>
        <p:nvSpPr>
          <p:cNvPr id="2" name="Slide Number Placeholder 1"/>
          <p:cNvSpPr>
            <a:spLocks noGrp="1"/>
          </p:cNvSpPr>
          <p:nvPr>
            <p:ph type="sldNum" sz="quarter" idx="12"/>
          </p:nvPr>
        </p:nvSpPr>
        <p:spPr/>
        <p:txBody>
          <a:bodyPr/>
          <a:lstStyle/>
          <a:p>
            <a:fld id="{3F4616BD-9324-4998-AE77-ECA340BB8F79}" type="slidenum">
              <a:rPr lang="en-US" altLang="en-US" smtClean="0"/>
              <a:pPr/>
              <a:t>32</a:t>
            </a:fld>
            <a:endParaRPr lang="en-US" altLang="en-US"/>
          </a:p>
        </p:txBody>
      </p:sp>
    </p:spTree>
    <p:extLst>
      <p:ext uri="{BB962C8B-B14F-4D97-AF65-F5344CB8AC3E}">
        <p14:creationId xmlns:p14="http://schemas.microsoft.com/office/powerpoint/2010/main" val="3744776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fontAlgn="auto">
              <a:spcAft>
                <a:spcPts val="0"/>
              </a:spcAft>
              <a:defRPr/>
            </a:pPr>
            <a:r>
              <a:rPr lang="en-US" altLang="en-US" sz="4000" dirty="0" smtClean="0"/>
              <a:t>Elements in Cash Flow Statement</a:t>
            </a:r>
          </a:p>
        </p:txBody>
      </p:sp>
      <p:sp>
        <p:nvSpPr>
          <p:cNvPr id="3" name="Content Placeholder 2"/>
          <p:cNvSpPr>
            <a:spLocks noGrp="1"/>
          </p:cNvSpPr>
          <p:nvPr>
            <p:ph idx="1"/>
          </p:nvPr>
        </p:nvSpPr>
        <p:spPr/>
        <p:txBody>
          <a:bodyPr rtlCol="0">
            <a:noAutofit/>
          </a:bodyPr>
          <a:lstStyle/>
          <a:p>
            <a:pPr fontAlgn="auto">
              <a:spcAft>
                <a:spcPts val="0"/>
              </a:spcAft>
              <a:defRPr/>
            </a:pPr>
            <a:r>
              <a:rPr lang="en-US" sz="2800" b="1" dirty="0" smtClean="0"/>
              <a:t>Cash Surplus or Deficit</a:t>
            </a:r>
          </a:p>
          <a:p>
            <a:pPr marL="640080" lvl="1" fontAlgn="auto">
              <a:spcAft>
                <a:spcPts val="0"/>
              </a:spcAft>
              <a:buFont typeface="Wingdings" pitchFamily="2" charset="2"/>
              <a:buChar char="Ø"/>
              <a:defRPr/>
            </a:pPr>
            <a:r>
              <a:rPr lang="en-US" sz="2400" dirty="0" smtClean="0"/>
              <a:t>Inflows &gt; Outflows = Surplus (+)</a:t>
            </a:r>
          </a:p>
          <a:p>
            <a:pPr marL="640080" lvl="1" fontAlgn="auto">
              <a:spcAft>
                <a:spcPts val="0"/>
              </a:spcAft>
              <a:buFont typeface="Wingdings" pitchFamily="2" charset="2"/>
              <a:buChar char="Ø"/>
              <a:defRPr/>
            </a:pPr>
            <a:r>
              <a:rPr lang="en-US" sz="2400" dirty="0" smtClean="0"/>
              <a:t>Inflows &lt; Outflows = Deficit (-)</a:t>
            </a:r>
          </a:p>
          <a:p>
            <a:pPr fontAlgn="auto">
              <a:spcAft>
                <a:spcPts val="0"/>
              </a:spcAft>
              <a:defRPr/>
            </a:pPr>
            <a:r>
              <a:rPr lang="en-US" sz="2800" b="1" dirty="0" smtClean="0"/>
              <a:t>Cash Position</a:t>
            </a:r>
          </a:p>
          <a:p>
            <a:pPr lvl="1">
              <a:spcAft>
                <a:spcPts val="0"/>
              </a:spcAft>
              <a:buFont typeface="Wingdings" pitchFamily="2" charset="2"/>
              <a:buChar char="Ø"/>
              <a:defRPr/>
            </a:pPr>
            <a:r>
              <a:rPr lang="en-US" sz="2400" dirty="0" smtClean="0">
                <a:solidFill>
                  <a:srgbClr val="FF0000"/>
                </a:solidFill>
              </a:rPr>
              <a:t>Beginning cash + Surplus / (- Deficit) =Ending cash</a:t>
            </a:r>
          </a:p>
          <a:p>
            <a:pPr marL="0" indent="0" fontAlgn="auto">
              <a:spcAft>
                <a:spcPts val="0"/>
              </a:spcAft>
              <a:buFont typeface="Wingdings" pitchFamily="2" charset="2"/>
              <a:buNone/>
              <a:defRPr/>
            </a:pPr>
            <a:endParaRPr lang="en-US" sz="2400" dirty="0" smtClean="0"/>
          </a:p>
          <a:p>
            <a:pPr marL="0" indent="0" algn="ctr" fontAlgn="auto">
              <a:spcAft>
                <a:spcPts val="0"/>
              </a:spcAft>
              <a:buFont typeface="Wingdings" pitchFamily="2" charset="2"/>
              <a:buNone/>
              <a:defRPr/>
            </a:pPr>
            <a:r>
              <a:rPr lang="en-US" sz="2400" dirty="0" smtClean="0"/>
              <a:t>(Note: The ending cash balance for a particular month becomes the beginning balance for the next consecutive month)</a:t>
            </a:r>
            <a:endParaRPr lang="en-US" sz="2400" dirty="0"/>
          </a:p>
        </p:txBody>
      </p:sp>
      <p:sp>
        <p:nvSpPr>
          <p:cNvPr id="2" name="Slide Number Placeholder 1"/>
          <p:cNvSpPr>
            <a:spLocks noGrp="1"/>
          </p:cNvSpPr>
          <p:nvPr>
            <p:ph type="sldNum" sz="quarter" idx="12"/>
          </p:nvPr>
        </p:nvSpPr>
        <p:spPr/>
        <p:txBody>
          <a:bodyPr/>
          <a:lstStyle/>
          <a:p>
            <a:fld id="{3F4616BD-9324-4998-AE77-ECA340BB8F79}" type="slidenum">
              <a:rPr lang="en-US" altLang="en-US" smtClean="0"/>
              <a:pPr/>
              <a:t>33</a:t>
            </a:fld>
            <a:endParaRPr lang="en-US" altLang="en-US"/>
          </a:p>
        </p:txBody>
      </p:sp>
    </p:spTree>
    <p:extLst>
      <p:ext uri="{BB962C8B-B14F-4D97-AF65-F5344CB8AC3E}">
        <p14:creationId xmlns:p14="http://schemas.microsoft.com/office/powerpoint/2010/main" val="35848137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85800" y="484632"/>
            <a:ext cx="7772400" cy="658368"/>
          </a:xfrm>
        </p:spPr>
        <p:txBody>
          <a:bodyPr anchor="t">
            <a:normAutofit/>
          </a:bodyPr>
          <a:lstStyle/>
          <a:p>
            <a:pPr fontAlgn="auto">
              <a:spcAft>
                <a:spcPts val="0"/>
              </a:spcAft>
              <a:defRPr/>
            </a:pPr>
            <a:r>
              <a:rPr lang="en-US" altLang="en-US" dirty="0" smtClean="0"/>
              <a:t>Example of Cash Flow</a:t>
            </a:r>
          </a:p>
        </p:txBody>
      </p:sp>
      <p:sp>
        <p:nvSpPr>
          <p:cNvPr id="3" name="Content Placeholder 2"/>
          <p:cNvSpPr>
            <a:spLocks noGrp="1"/>
          </p:cNvSpPr>
          <p:nvPr>
            <p:ph idx="1"/>
          </p:nvPr>
        </p:nvSpPr>
        <p:spPr/>
        <p:txBody>
          <a:bodyPr/>
          <a:lstStyle/>
          <a:p>
            <a:endParaRPr lang="en-US"/>
          </a:p>
        </p:txBody>
      </p:sp>
      <p:sp>
        <p:nvSpPr>
          <p:cNvPr id="2" name="Slide Number Placeholder 1"/>
          <p:cNvSpPr>
            <a:spLocks noGrp="1"/>
          </p:cNvSpPr>
          <p:nvPr>
            <p:ph type="sldNum" sz="quarter" idx="12"/>
          </p:nvPr>
        </p:nvSpPr>
        <p:spPr/>
        <p:txBody>
          <a:bodyPr/>
          <a:lstStyle/>
          <a:p>
            <a:fld id="{3F4616BD-9324-4998-AE77-ECA340BB8F79}" type="slidenum">
              <a:rPr lang="en-US" altLang="en-US" smtClean="0"/>
              <a:pPr/>
              <a:t>34</a:t>
            </a:fld>
            <a:endParaRPr lang="en-US" altLang="en-US"/>
          </a:p>
        </p:txBody>
      </p:sp>
      <p:pic>
        <p:nvPicPr>
          <p:cNvPr id="307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206" y="1371600"/>
            <a:ext cx="7621587" cy="5020609"/>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4" name="TextBox 1"/>
          <p:cNvSpPr txBox="1">
            <a:spLocks noChangeArrowheads="1"/>
          </p:cNvSpPr>
          <p:nvPr/>
        </p:nvSpPr>
        <p:spPr bwMode="auto">
          <a:xfrm>
            <a:off x="2993287" y="6392209"/>
            <a:ext cx="29979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t>Prepare for 3 years in another table</a:t>
            </a:r>
          </a:p>
        </p:txBody>
      </p:sp>
    </p:spTree>
    <p:extLst>
      <p:ext uri="{BB962C8B-B14F-4D97-AF65-F5344CB8AC3E}">
        <p14:creationId xmlns:p14="http://schemas.microsoft.com/office/powerpoint/2010/main" val="27996940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85800" y="484632"/>
            <a:ext cx="7772400" cy="658368"/>
          </a:xfrm>
        </p:spPr>
        <p:txBody>
          <a:bodyPr anchor="t">
            <a:normAutofit/>
          </a:bodyPr>
          <a:lstStyle/>
          <a:p>
            <a:pPr fontAlgn="auto">
              <a:spcAft>
                <a:spcPts val="0"/>
              </a:spcAft>
              <a:defRPr/>
            </a:pPr>
            <a:r>
              <a:rPr lang="en-US" altLang="en-US" dirty="0" smtClean="0"/>
              <a:t>Example: Cash Flow for 3 years</a:t>
            </a:r>
          </a:p>
        </p:txBody>
      </p:sp>
      <p:sp>
        <p:nvSpPr>
          <p:cNvPr id="2" name="Slide Number Placeholder 1"/>
          <p:cNvSpPr>
            <a:spLocks noGrp="1"/>
          </p:cNvSpPr>
          <p:nvPr>
            <p:ph type="sldNum" sz="quarter" idx="12"/>
          </p:nvPr>
        </p:nvSpPr>
        <p:spPr/>
        <p:txBody>
          <a:bodyPr/>
          <a:lstStyle/>
          <a:p>
            <a:fld id="{3F4616BD-9324-4998-AE77-ECA340BB8F79}" type="slidenum">
              <a:rPr lang="en-US" altLang="en-US" smtClean="0"/>
              <a:pPr/>
              <a:t>35</a:t>
            </a:fld>
            <a:endParaRPr lang="en-US" altLang="en-US"/>
          </a:p>
        </p:txBody>
      </p:sp>
      <p:pic>
        <p:nvPicPr>
          <p:cNvPr id="317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219201"/>
            <a:ext cx="4572000" cy="53340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51770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04800" y="484632"/>
            <a:ext cx="8458200" cy="1191768"/>
          </a:xfrm>
        </p:spPr>
        <p:txBody>
          <a:bodyPr anchor="t">
            <a:normAutofit/>
          </a:bodyPr>
          <a:lstStyle/>
          <a:p>
            <a:pPr fontAlgn="auto">
              <a:spcAft>
                <a:spcPts val="0"/>
              </a:spcAft>
              <a:defRPr/>
            </a:pPr>
            <a:r>
              <a:rPr lang="en-US" altLang="en-US" sz="3600" dirty="0" smtClean="0"/>
              <a:t>Example: Balance Sheet for Manufacturing &amp; Trading</a:t>
            </a:r>
          </a:p>
        </p:txBody>
      </p:sp>
      <p:sp>
        <p:nvSpPr>
          <p:cNvPr id="2" name="Slide Number Placeholder 1"/>
          <p:cNvSpPr>
            <a:spLocks noGrp="1"/>
          </p:cNvSpPr>
          <p:nvPr>
            <p:ph type="sldNum" sz="quarter" idx="12"/>
          </p:nvPr>
        </p:nvSpPr>
        <p:spPr/>
        <p:txBody>
          <a:bodyPr/>
          <a:lstStyle/>
          <a:p>
            <a:fld id="{3F4616BD-9324-4998-AE77-ECA340BB8F79}" type="slidenum">
              <a:rPr lang="en-US" altLang="en-US" smtClean="0"/>
              <a:pPr/>
              <a:t>36</a:t>
            </a:fld>
            <a:endParaRPr lang="en-US" altLang="en-US"/>
          </a:p>
        </p:txBody>
      </p:sp>
      <p:pic>
        <p:nvPicPr>
          <p:cNvPr id="327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76400"/>
            <a:ext cx="6248400" cy="4952545"/>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34265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0" y="882650"/>
            <a:ext cx="9144000" cy="0"/>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aphicFrame>
        <p:nvGraphicFramePr>
          <p:cNvPr id="14463" name="Group 127"/>
          <p:cNvGraphicFramePr>
            <a:graphicFrameLocks noGrp="1"/>
          </p:cNvGraphicFramePr>
          <p:nvPr>
            <p:extLst/>
          </p:nvPr>
        </p:nvGraphicFramePr>
        <p:xfrm>
          <a:off x="2488199" y="1334390"/>
          <a:ext cx="4191000" cy="5303520"/>
        </p:xfrm>
        <a:graphic>
          <a:graphicData uri="http://schemas.openxmlformats.org/drawingml/2006/table">
            <a:tbl>
              <a:tblPr/>
              <a:tblGrid>
                <a:gridCol w="3504142">
                  <a:extLst>
                    <a:ext uri="{9D8B030D-6E8A-4147-A177-3AD203B41FA5}">
                      <a16:colId xmlns:a16="http://schemas.microsoft.com/office/drawing/2014/main" val="20000"/>
                    </a:ext>
                  </a:extLst>
                </a:gridCol>
                <a:gridCol w="686858">
                  <a:extLst>
                    <a:ext uri="{9D8B030D-6E8A-4147-A177-3AD203B41FA5}">
                      <a16:colId xmlns:a16="http://schemas.microsoft.com/office/drawing/2014/main" val="20001"/>
                    </a:ext>
                  </a:extLst>
                </a:gridCol>
              </a:tblGrid>
              <a:tr h="22801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Assets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6E3DB"/>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RM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6E3DB"/>
                    </a:solidFill>
                  </a:tcPr>
                </a:tc>
                <a:extLst>
                  <a:ext uri="{0D108BD9-81ED-4DB2-BD59-A6C34878D82A}">
                    <a16:rowId xmlns:a16="http://schemas.microsoft.com/office/drawing/2014/main" val="10000"/>
                  </a:ext>
                </a:extLst>
              </a:tr>
              <a:tr h="124373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charset="0"/>
                          <a:ea typeface="Times New Roman" pitchFamily="18" charset="0"/>
                          <a:cs typeface="Arial" charset="0"/>
                        </a:rPr>
                        <a:t>Current Assets	 </a:t>
                      </a:r>
                      <a:endParaRPr kumimoji="0" lang="en-US" sz="105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charset="0"/>
                          <a:ea typeface="Times New Roman" pitchFamily="18" charset="0"/>
                          <a:cs typeface="Arial" charset="0"/>
                        </a:rPr>
                        <a:t>     Cash On Hand	</a:t>
                      </a:r>
                      <a:endParaRPr kumimoji="0" lang="en-US" sz="105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charset="0"/>
                          <a:ea typeface="Times New Roman" pitchFamily="18" charset="0"/>
                          <a:cs typeface="Arial" charset="0"/>
                        </a:rPr>
                        <a:t>     Cash at Bank	</a:t>
                      </a:r>
                      <a:endParaRPr kumimoji="0" lang="en-US" sz="105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charset="0"/>
                          <a:ea typeface="Times New Roman" pitchFamily="18" charset="0"/>
                          <a:cs typeface="Arial" charset="0"/>
                        </a:rPr>
                        <a:t>     Accounts Receivable	</a:t>
                      </a:r>
                      <a:endParaRPr kumimoji="0" lang="en-US" sz="105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charset="0"/>
                          <a:ea typeface="Times New Roman" pitchFamily="18" charset="0"/>
                          <a:cs typeface="Arial" charset="0"/>
                        </a:rPr>
                        <a:t>     Merchandise Inventory</a:t>
                      </a:r>
                      <a:endParaRPr kumimoji="0" lang="en-US" sz="105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charset="0"/>
                          <a:ea typeface="Times New Roman" pitchFamily="18" charset="0"/>
                          <a:cs typeface="Arial" charset="0"/>
                        </a:rPr>
                        <a:t>Prepaid Expenses	 </a:t>
                      </a:r>
                      <a:endParaRPr kumimoji="0" lang="en-US" sz="105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charset="0"/>
                          <a:ea typeface="Times New Roman" pitchFamily="18" charset="0"/>
                          <a:cs typeface="Arial" charset="0"/>
                        </a:rPr>
                        <a:t>     Rent	</a:t>
                      </a:r>
                      <a:endParaRPr kumimoji="0" lang="en-US" sz="105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charset="0"/>
                          <a:ea typeface="Times New Roman" pitchFamily="18" charset="0"/>
                          <a:cs typeface="Arial" charset="0"/>
                        </a:rPr>
                        <a:t>Total Current Assets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300</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2,200</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1,600</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5,500</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1,200</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10,800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extLst>
                  <a:ext uri="{0D108BD9-81ED-4DB2-BD59-A6C34878D82A}">
                    <a16:rowId xmlns:a16="http://schemas.microsoft.com/office/drawing/2014/main" val="10001"/>
                  </a:ext>
                </a:extLst>
              </a:tr>
              <a:tr h="22801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2EFE7"/>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2EFE7"/>
                    </a:solidFill>
                  </a:tcPr>
                </a:tc>
                <a:extLst>
                  <a:ext uri="{0D108BD9-81ED-4DB2-BD59-A6C34878D82A}">
                    <a16:rowId xmlns:a16="http://schemas.microsoft.com/office/drawing/2014/main" val="10002"/>
                  </a:ext>
                </a:extLst>
              </a:tr>
              <a:tr h="66332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charset="0"/>
                          <a:ea typeface="Times New Roman" pitchFamily="18" charset="0"/>
                          <a:cs typeface="Arial" charset="0"/>
                        </a:rPr>
                        <a:t>Fixed Assets	 </a:t>
                      </a:r>
                      <a:endParaRPr kumimoji="0" lang="en-US" sz="105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charset="0"/>
                          <a:ea typeface="Times New Roman" pitchFamily="18" charset="0"/>
                          <a:cs typeface="Arial" charset="0"/>
                        </a:rPr>
                        <a:t>     Equipment and Fixtures</a:t>
                      </a:r>
                      <a:endParaRPr kumimoji="0" lang="en-US" sz="105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charset="0"/>
                          <a:ea typeface="Times New Roman" pitchFamily="18" charset="0"/>
                          <a:cs typeface="Arial" charset="0"/>
                        </a:rPr>
                        <a:t>     (less Depreciation)	</a:t>
                      </a:r>
                      <a:endParaRPr kumimoji="0" lang="en-US" sz="105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charset="0"/>
                          <a:ea typeface="Times New Roman" pitchFamily="18" charset="0"/>
                          <a:cs typeface="Arial" charset="0"/>
                        </a:rPr>
                        <a:t>Total Assets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1,200</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rgbClr val="FF3300"/>
                          </a:solidFill>
                          <a:effectLst/>
                          <a:latin typeface="Arial" charset="0"/>
                          <a:ea typeface="Times New Roman" pitchFamily="18" charset="0"/>
                          <a:cs typeface="Arial" charset="0"/>
                        </a:rPr>
                        <a:t>12,000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extLst>
                  <a:ext uri="{0D108BD9-81ED-4DB2-BD59-A6C34878D82A}">
                    <a16:rowId xmlns:a16="http://schemas.microsoft.com/office/drawing/2014/main" val="10003"/>
                  </a:ext>
                </a:extLst>
              </a:tr>
              <a:tr h="22801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2EFE7"/>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2EFE7"/>
                    </a:solidFill>
                  </a:tcPr>
                </a:tc>
                <a:extLst>
                  <a:ext uri="{0D108BD9-81ED-4DB2-BD59-A6C34878D82A}">
                    <a16:rowId xmlns:a16="http://schemas.microsoft.com/office/drawing/2014/main" val="10004"/>
                  </a:ext>
                </a:extLst>
              </a:tr>
              <a:tr h="95353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Liabilities	</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Current Liabilities	 </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Accounts Payable	</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Notes Payable, Bank	</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Accrued Payroll Expenses	</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Total Current Liabilities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1,100</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2,200</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500</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3,800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extLst>
                  <a:ext uri="{0D108BD9-81ED-4DB2-BD59-A6C34878D82A}">
                    <a16:rowId xmlns:a16="http://schemas.microsoft.com/office/drawing/2014/main" val="10005"/>
                  </a:ext>
                </a:extLst>
              </a:tr>
              <a:tr h="22801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2EFE7"/>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2EFE7"/>
                    </a:solidFill>
                  </a:tcPr>
                </a:tc>
                <a:extLst>
                  <a:ext uri="{0D108BD9-81ED-4DB2-BD59-A6C34878D82A}">
                    <a16:rowId xmlns:a16="http://schemas.microsoft.com/office/drawing/2014/main" val="10006"/>
                  </a:ext>
                </a:extLst>
              </a:tr>
              <a:tr h="80842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Long-Term Liabilities	</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Notes Payable	</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Total Liabilities	</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Net Worth*	</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Total Liabilities and Net Worth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5,500</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9,300</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tx1"/>
                          </a:solidFill>
                          <a:effectLst/>
                          <a:latin typeface="Arial" charset="0"/>
                          <a:ea typeface="Times New Roman" pitchFamily="18" charset="0"/>
                          <a:cs typeface="Arial" charset="0"/>
                        </a:rPr>
                        <a:t> 2,700</a:t>
                      </a:r>
                      <a:endParaRPr kumimoji="0" lang="en-US" sz="105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smtClean="0">
                          <a:ln>
                            <a:noFill/>
                          </a:ln>
                          <a:solidFill>
                            <a:srgbClr val="FF3300"/>
                          </a:solidFill>
                          <a:effectLst/>
                          <a:latin typeface="Arial" charset="0"/>
                          <a:ea typeface="Times New Roman" pitchFamily="18" charset="0"/>
                          <a:cs typeface="Arial" charset="0"/>
                        </a:rPr>
                        <a:t>12,000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extLst>
                  <a:ext uri="{0D108BD9-81ED-4DB2-BD59-A6C34878D82A}">
                    <a16:rowId xmlns:a16="http://schemas.microsoft.com/office/drawing/2014/main" val="10007"/>
                  </a:ext>
                </a:extLst>
              </a:tr>
              <a:tr h="228018">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charset="0"/>
                          <a:ea typeface="Times New Roman" pitchFamily="18" charset="0"/>
                          <a:cs typeface="Arial" charset="0"/>
                        </a:rPr>
                        <a:t>*Net Worth = Total Assets – Total Liabilities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2EFE7"/>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
        <p:nvSpPr>
          <p:cNvPr id="34850" name="Rectangle 112"/>
          <p:cNvSpPr>
            <a:spLocks noGrp="1" noChangeArrowheads="1"/>
          </p:cNvSpPr>
          <p:nvPr>
            <p:ph type="title"/>
          </p:nvPr>
        </p:nvSpPr>
        <p:spPr>
          <a:xfrm>
            <a:off x="697499" y="551054"/>
            <a:ext cx="7772400" cy="668146"/>
          </a:xfrm>
        </p:spPr>
        <p:txBody>
          <a:bodyPr anchor="t">
            <a:normAutofit/>
          </a:bodyPr>
          <a:lstStyle/>
          <a:p>
            <a:pPr algn="ctr" fontAlgn="auto">
              <a:spcAft>
                <a:spcPts val="0"/>
              </a:spcAft>
              <a:defRPr/>
            </a:pPr>
            <a:r>
              <a:rPr lang="en-US" altLang="en-US" sz="4000" dirty="0" smtClean="0"/>
              <a:t>Sample of Balance Sheet</a:t>
            </a:r>
          </a:p>
        </p:txBody>
      </p:sp>
      <p:sp>
        <p:nvSpPr>
          <p:cNvPr id="2" name="Slide Number Placeholder 1"/>
          <p:cNvSpPr>
            <a:spLocks noGrp="1"/>
          </p:cNvSpPr>
          <p:nvPr>
            <p:ph type="sldNum" sz="quarter" idx="12"/>
          </p:nvPr>
        </p:nvSpPr>
        <p:spPr/>
        <p:txBody>
          <a:bodyPr/>
          <a:lstStyle/>
          <a:p>
            <a:fld id="{0CBC641E-1E8B-433B-810A-C5EB5ABCF2F9}" type="slidenum">
              <a:rPr lang="en-US" altLang="en-US" smtClean="0"/>
              <a:pPr/>
              <a:t>37</a:t>
            </a:fld>
            <a:endParaRPr lang="en-US" altLang="en-US"/>
          </a:p>
        </p:txBody>
      </p:sp>
    </p:spTree>
    <p:extLst>
      <p:ext uri="{BB962C8B-B14F-4D97-AF65-F5344CB8AC3E}">
        <p14:creationId xmlns:p14="http://schemas.microsoft.com/office/powerpoint/2010/main" val="3815134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a:xfrm>
            <a:off x="685800" y="484632"/>
            <a:ext cx="7772400" cy="658368"/>
          </a:xfrm>
        </p:spPr>
        <p:txBody>
          <a:bodyPr anchor="t">
            <a:normAutofit/>
          </a:bodyPr>
          <a:lstStyle/>
          <a:p>
            <a:pPr algn="ctr" fontAlgn="auto">
              <a:spcAft>
                <a:spcPts val="0"/>
              </a:spcAft>
              <a:defRPr/>
            </a:pPr>
            <a:r>
              <a:rPr lang="en-US" altLang="en-US" dirty="0" smtClean="0"/>
              <a:t>Profit &amp; Loss Statement</a:t>
            </a:r>
          </a:p>
        </p:txBody>
      </p:sp>
      <p:sp>
        <p:nvSpPr>
          <p:cNvPr id="2" name="Slide Number Placeholder 1"/>
          <p:cNvSpPr>
            <a:spLocks noGrp="1"/>
          </p:cNvSpPr>
          <p:nvPr>
            <p:ph type="sldNum" sz="quarter" idx="12"/>
          </p:nvPr>
        </p:nvSpPr>
        <p:spPr/>
        <p:txBody>
          <a:bodyPr/>
          <a:lstStyle/>
          <a:p>
            <a:fld id="{0CBC641E-1E8B-433B-810A-C5EB5ABCF2F9}" type="slidenum">
              <a:rPr lang="en-US" altLang="en-US" smtClean="0"/>
              <a:pPr/>
              <a:t>38</a:t>
            </a:fld>
            <a:endParaRPr lang="en-US" altLang="en-US"/>
          </a:p>
        </p:txBody>
      </p:sp>
      <p:sp>
        <p:nvSpPr>
          <p:cNvPr id="34819" name="Rectangle 5"/>
          <p:cNvSpPr>
            <a:spLocks noChangeArrowheads="1"/>
          </p:cNvSpPr>
          <p:nvPr/>
        </p:nvSpPr>
        <p:spPr bwMode="auto">
          <a:xfrm>
            <a:off x="0" y="2940050"/>
            <a:ext cx="9144000" cy="0"/>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aphicFrame>
        <p:nvGraphicFramePr>
          <p:cNvPr id="16439" name="Group 55"/>
          <p:cNvGraphicFramePr>
            <a:graphicFrameLocks noGrp="1"/>
          </p:cNvGraphicFramePr>
          <p:nvPr>
            <p:extLst/>
          </p:nvPr>
        </p:nvGraphicFramePr>
        <p:xfrm>
          <a:off x="685800" y="1447801"/>
          <a:ext cx="7797546" cy="4175760"/>
        </p:xfrm>
        <a:graphic>
          <a:graphicData uri="http://schemas.openxmlformats.org/drawingml/2006/table">
            <a:tbl>
              <a:tblPr/>
              <a:tblGrid>
                <a:gridCol w="4883312">
                  <a:extLst>
                    <a:ext uri="{9D8B030D-6E8A-4147-A177-3AD203B41FA5}">
                      <a16:colId xmlns:a16="http://schemas.microsoft.com/office/drawing/2014/main" val="20000"/>
                    </a:ext>
                  </a:extLst>
                </a:gridCol>
                <a:gridCol w="2914234">
                  <a:extLst>
                    <a:ext uri="{9D8B030D-6E8A-4147-A177-3AD203B41FA5}">
                      <a16:colId xmlns:a16="http://schemas.microsoft.com/office/drawing/2014/main" val="20001"/>
                    </a:ext>
                  </a:extLst>
                </a:gridCol>
              </a:tblGrid>
              <a:tr h="83499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Net Sales - Cost of Goods Sold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e.g. 12,000 – 7,000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 Gross Margin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 5,000</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extLst>
                  <a:ext uri="{0D108BD9-81ED-4DB2-BD59-A6C34878D82A}">
                    <a16:rowId xmlns:a16="http://schemas.microsoft.com/office/drawing/2014/main" val="10000"/>
                  </a:ext>
                </a:extLst>
              </a:tr>
              <a:tr h="10854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Gross Margin - Selling and Administrative Expense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e.g. 5,000 – 2,000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 Net Operating Profit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 3,000</a:t>
                      </a:r>
                      <a:endParaRPr kumimoji="0" lang="en-US" sz="32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extLst>
                  <a:ext uri="{0D108BD9-81ED-4DB2-BD59-A6C34878D82A}">
                    <a16:rowId xmlns:a16="http://schemas.microsoft.com/office/drawing/2014/main" val="10001"/>
                  </a:ext>
                </a:extLst>
              </a:tr>
              <a:tr h="10854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Net Operating Profit + Other Income - Other Expense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e.g. 3,000 + 1,000 – 500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 Net Profit before Taxes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 3,500</a:t>
                      </a:r>
                      <a:endParaRPr kumimoji="0" lang="en-US" sz="32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extLst>
                  <a:ext uri="{0D108BD9-81ED-4DB2-BD59-A6C34878D82A}">
                    <a16:rowId xmlns:a16="http://schemas.microsoft.com/office/drawing/2014/main" val="10002"/>
                  </a:ext>
                </a:extLst>
              </a:tr>
              <a:tr h="6516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Net Profit before Taxes - Income Taxes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e.g. 3,500 – 350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 Net Profit (or Net Loss)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 3,150</a:t>
                      </a:r>
                      <a:endParaRPr kumimoji="0" lang="en-US" sz="32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654172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Task</a:t>
            </a:r>
            <a:endParaRPr lang="en-US" dirty="0"/>
          </a:p>
        </p:txBody>
      </p:sp>
      <p:sp>
        <p:nvSpPr>
          <p:cNvPr id="4" name="Slide Number Placeholder 3"/>
          <p:cNvSpPr>
            <a:spLocks noGrp="1"/>
          </p:cNvSpPr>
          <p:nvPr>
            <p:ph type="sldNum" sz="quarter" idx="12"/>
          </p:nvPr>
        </p:nvSpPr>
        <p:spPr/>
        <p:txBody>
          <a:bodyPr/>
          <a:lstStyle/>
          <a:p>
            <a:pPr>
              <a:defRPr/>
            </a:pPr>
            <a:fld id="{35CD390E-D97C-4FA9-A5A7-06299BB220C0}" type="slidenum">
              <a:rPr lang="en-US" altLang="en-US" smtClean="0"/>
              <a:pPr>
                <a:defRPr/>
              </a:pPr>
              <a:t>39</a:t>
            </a:fld>
            <a:endParaRPr lang="en-US" altLang="en-US"/>
          </a:p>
        </p:txBody>
      </p:sp>
    </p:spTree>
    <p:extLst>
      <p:ext uri="{BB962C8B-B14F-4D97-AF65-F5344CB8AC3E}">
        <p14:creationId xmlns:p14="http://schemas.microsoft.com/office/powerpoint/2010/main" val="194279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title"/>
          </p:nvPr>
        </p:nvSpPr>
        <p:spPr/>
        <p:txBody>
          <a:bodyPr/>
          <a:lstStyle/>
          <a:p>
            <a:pPr fontAlgn="auto">
              <a:spcAft>
                <a:spcPts val="0"/>
              </a:spcAft>
              <a:defRPr/>
            </a:pPr>
            <a:r>
              <a:rPr lang="en-US" altLang="en-US" sz="3200" dirty="0" smtClean="0">
                <a:solidFill>
                  <a:srgbClr val="FF0000"/>
                </a:solidFill>
              </a:rPr>
              <a:t>Good financial management will enable you to:</a:t>
            </a:r>
          </a:p>
        </p:txBody>
      </p:sp>
      <p:sp>
        <p:nvSpPr>
          <p:cNvPr id="5123" name="Rectangle 6"/>
          <p:cNvSpPr>
            <a:spLocks noGrp="1" noChangeArrowheads="1"/>
          </p:cNvSpPr>
          <p:nvPr>
            <p:ph idx="1"/>
          </p:nvPr>
        </p:nvSpPr>
        <p:spPr/>
        <p:txBody>
          <a:bodyPr/>
          <a:lstStyle/>
          <a:p>
            <a:r>
              <a:rPr lang="en-US" altLang="en-US" dirty="0" smtClean="0"/>
              <a:t>Monitor the operational health of your company</a:t>
            </a:r>
          </a:p>
          <a:p>
            <a:r>
              <a:rPr lang="en-US" altLang="en-US" dirty="0" smtClean="0"/>
              <a:t>Plan for growth or shortfalls</a:t>
            </a:r>
          </a:p>
        </p:txBody>
      </p:sp>
      <p:sp>
        <p:nvSpPr>
          <p:cNvPr id="2" name="Slide Number Placeholder 1"/>
          <p:cNvSpPr>
            <a:spLocks noGrp="1"/>
          </p:cNvSpPr>
          <p:nvPr>
            <p:ph type="sldNum" sz="quarter" idx="12"/>
          </p:nvPr>
        </p:nvSpPr>
        <p:spPr/>
        <p:txBody>
          <a:bodyPr/>
          <a:lstStyle/>
          <a:p>
            <a:fld id="{3F4616BD-9324-4998-AE77-ECA340BB8F79}" type="slidenum">
              <a:rPr lang="en-US" altLang="en-US" smtClean="0"/>
              <a:pPr/>
              <a:t>4</a:t>
            </a:fld>
            <a:endParaRPr lang="en-US" altLang="en-US"/>
          </a:p>
        </p:txBody>
      </p:sp>
      <p:pic>
        <p:nvPicPr>
          <p:cNvPr id="3" name="Picture 2"/>
          <p:cNvPicPr>
            <a:picLocks noChangeAspect="1"/>
          </p:cNvPicPr>
          <p:nvPr/>
        </p:nvPicPr>
        <p:blipFill>
          <a:blip r:embed="rId2"/>
          <a:stretch>
            <a:fillRect/>
          </a:stretch>
        </p:blipFill>
        <p:spPr>
          <a:xfrm>
            <a:off x="6019800" y="3794760"/>
            <a:ext cx="2514600" cy="2514600"/>
          </a:xfrm>
          <a:prstGeom prst="rect">
            <a:avLst/>
          </a:prstGeom>
        </p:spPr>
      </p:pic>
    </p:spTree>
    <p:extLst>
      <p:ext uri="{BB962C8B-B14F-4D97-AF65-F5344CB8AC3E}">
        <p14:creationId xmlns:p14="http://schemas.microsoft.com/office/powerpoint/2010/main" val="7624224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680960" cy="685800"/>
          </a:xfrm>
        </p:spPr>
        <p:txBody>
          <a:bodyPr/>
          <a:lstStyle/>
          <a:p>
            <a:pPr algn="ctr"/>
            <a:r>
              <a:rPr lang="en-US" dirty="0" smtClean="0">
                <a:solidFill>
                  <a:srgbClr val="FF0000"/>
                </a:solidFill>
              </a:rPr>
              <a:t>Relate to Your Company</a:t>
            </a:r>
            <a:endParaRPr lang="en-US" dirty="0">
              <a:solidFill>
                <a:srgbClr val="FF0000"/>
              </a:solidFill>
            </a:endParaRPr>
          </a:p>
        </p:txBody>
      </p:sp>
      <p:sp>
        <p:nvSpPr>
          <p:cNvPr id="3" name="Content Placeholder 2"/>
          <p:cNvSpPr>
            <a:spLocks noGrp="1"/>
          </p:cNvSpPr>
          <p:nvPr>
            <p:ph idx="1"/>
          </p:nvPr>
        </p:nvSpPr>
        <p:spPr>
          <a:xfrm>
            <a:off x="533400" y="1143000"/>
            <a:ext cx="8387262" cy="4572000"/>
          </a:xfrm>
        </p:spPr>
        <p:txBody>
          <a:bodyPr/>
          <a:lstStyle/>
          <a:p>
            <a:r>
              <a:rPr lang="en-US" dirty="0" smtClean="0"/>
              <a:t>List items for your cash flow statement.</a:t>
            </a:r>
          </a:p>
          <a:p>
            <a:endParaRPr lang="en-US" dirty="0"/>
          </a:p>
        </p:txBody>
      </p:sp>
      <p:sp>
        <p:nvSpPr>
          <p:cNvPr id="4" name="Slide Number Placeholder 3"/>
          <p:cNvSpPr>
            <a:spLocks noGrp="1"/>
          </p:cNvSpPr>
          <p:nvPr>
            <p:ph type="sldNum" sz="quarter" idx="12"/>
          </p:nvPr>
        </p:nvSpPr>
        <p:spPr/>
        <p:txBody>
          <a:bodyPr/>
          <a:lstStyle/>
          <a:p>
            <a:pPr>
              <a:defRPr/>
            </a:pPr>
            <a:fld id="{6531537B-28C6-433B-8500-64AF9DB0CB07}" type="slidenum">
              <a:rPr lang="en-US" altLang="en-US" smtClean="0"/>
              <a:pPr>
                <a:defRPr/>
              </a:pPr>
              <a:t>40</a:t>
            </a:fld>
            <a:endParaRPr lang="en-US" altLang="en-US"/>
          </a:p>
        </p:txBody>
      </p:sp>
    </p:spTree>
    <p:extLst>
      <p:ext uri="{BB962C8B-B14F-4D97-AF65-F5344CB8AC3E}">
        <p14:creationId xmlns:p14="http://schemas.microsoft.com/office/powerpoint/2010/main" val="911892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smtClean="0"/>
              <a:t>Task  2</a:t>
            </a:r>
            <a:endParaRPr lang="en-US" sz="2800" dirty="0"/>
          </a:p>
        </p:txBody>
      </p:sp>
      <p:sp>
        <p:nvSpPr>
          <p:cNvPr id="4" name="Slide Number Placeholder 3"/>
          <p:cNvSpPr>
            <a:spLocks noGrp="1"/>
          </p:cNvSpPr>
          <p:nvPr>
            <p:ph type="sldNum" sz="quarter" idx="12"/>
          </p:nvPr>
        </p:nvSpPr>
        <p:spPr/>
        <p:txBody>
          <a:bodyPr/>
          <a:lstStyle/>
          <a:p>
            <a:pPr>
              <a:defRPr/>
            </a:pPr>
            <a:fld id="{35CD390E-D97C-4FA9-A5A7-06299BB220C0}" type="slidenum">
              <a:rPr lang="en-US" altLang="en-US" smtClean="0"/>
              <a:pPr>
                <a:defRPr/>
              </a:pPr>
              <a:t>41</a:t>
            </a:fld>
            <a:endParaRPr lang="en-US" altLang="en-US"/>
          </a:p>
        </p:txBody>
      </p:sp>
    </p:spTree>
    <p:extLst>
      <p:ext uri="{BB962C8B-B14F-4D97-AF65-F5344CB8AC3E}">
        <p14:creationId xmlns:p14="http://schemas.microsoft.com/office/powerpoint/2010/main" val="1036557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642594"/>
            <a:ext cx="7680960" cy="805206"/>
          </a:xfrm>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Create estimated budget </a:t>
            </a:r>
            <a:r>
              <a:rPr lang="en-US" dirty="0"/>
              <a:t>to purchase </a:t>
            </a:r>
            <a:r>
              <a:rPr lang="en-US" dirty="0" smtClean="0"/>
              <a:t>necessities </a:t>
            </a:r>
            <a:r>
              <a:rPr lang="en-US" dirty="0"/>
              <a:t>such as equipment, software, utilities and </a:t>
            </a:r>
            <a:r>
              <a:rPr lang="en-US" dirty="0" smtClean="0"/>
              <a:t>etc.</a:t>
            </a:r>
          </a:p>
          <a:p>
            <a:r>
              <a:rPr lang="en-US" dirty="0" smtClean="0"/>
              <a:t>- Create in Excel or .doc </a:t>
            </a:r>
            <a:r>
              <a:rPr lang="en-US" smtClean="0"/>
              <a:t>and share file</a:t>
            </a:r>
            <a:endParaRPr lang="en-US" dirty="0"/>
          </a:p>
        </p:txBody>
      </p:sp>
      <p:sp>
        <p:nvSpPr>
          <p:cNvPr id="4" name="Slide Number Placeholder 3"/>
          <p:cNvSpPr>
            <a:spLocks noGrp="1"/>
          </p:cNvSpPr>
          <p:nvPr>
            <p:ph type="sldNum" sz="quarter" idx="12"/>
          </p:nvPr>
        </p:nvSpPr>
        <p:spPr/>
        <p:txBody>
          <a:bodyPr/>
          <a:lstStyle/>
          <a:p>
            <a:pPr>
              <a:defRPr/>
            </a:pPr>
            <a:fld id="{6531537B-28C6-433B-8500-64AF9DB0CB07}" type="slidenum">
              <a:rPr lang="en-US" altLang="en-US" smtClean="0"/>
              <a:pPr>
                <a:defRPr/>
              </a:pPr>
              <a:t>42</a:t>
            </a:fld>
            <a:endParaRPr lang="en-US" altLang="en-US"/>
          </a:p>
        </p:txBody>
      </p:sp>
    </p:spTree>
    <p:extLst>
      <p:ext uri="{BB962C8B-B14F-4D97-AF65-F5344CB8AC3E}">
        <p14:creationId xmlns:p14="http://schemas.microsoft.com/office/powerpoint/2010/main" val="2500146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457200" y="1066800"/>
            <a:ext cx="7467600" cy="4873625"/>
          </a:xfrm>
        </p:spPr>
        <p:txBody>
          <a:bodyPr/>
          <a:lstStyle/>
          <a:p>
            <a:pPr eaLnBrk="1" hangingPunct="1"/>
            <a:endParaRPr lang="en-US" altLang="en-US" smtClean="0"/>
          </a:p>
          <a:p>
            <a:pPr eaLnBrk="1" hangingPunct="1"/>
            <a:endParaRPr lang="en-US" altLang="en-US" smtClean="0"/>
          </a:p>
          <a:p>
            <a:pPr algn="ctr" eaLnBrk="1" hangingPunct="1">
              <a:buFont typeface="Wingdings" panose="05000000000000000000" pitchFamily="2" charset="2"/>
              <a:buNone/>
            </a:pPr>
            <a:endParaRPr lang="en-US" altLang="en-US" b="1" smtClean="0"/>
          </a:p>
          <a:p>
            <a:pPr algn="ctr" eaLnBrk="1" hangingPunct="1">
              <a:buFont typeface="Wingdings" panose="05000000000000000000" pitchFamily="2" charset="2"/>
              <a:buNone/>
            </a:pPr>
            <a:endParaRPr lang="en-US" altLang="en-US" b="1" smtClean="0"/>
          </a:p>
          <a:p>
            <a:pPr algn="ctr" eaLnBrk="1" hangingPunct="1">
              <a:buFont typeface="Wingdings" panose="05000000000000000000" pitchFamily="2" charset="2"/>
              <a:buNone/>
            </a:pPr>
            <a:r>
              <a:rPr lang="en-US" altLang="en-US" b="1" smtClean="0"/>
              <a:t>CONCLUSION / SUMMARY</a:t>
            </a:r>
          </a:p>
        </p:txBody>
      </p:sp>
      <p:sp>
        <p:nvSpPr>
          <p:cNvPr id="32771" name="Slide Number Placeholder 1"/>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B8F31FE8-1B1A-45AB-AD50-D22112C6A32F}" type="slidenum">
              <a:rPr lang="en-US" altLang="en-US" sz="1800">
                <a:solidFill>
                  <a:srgbClr val="FFFFFF"/>
                </a:solidFill>
                <a:latin typeface="Arial" panose="020B0604020202020204" pitchFamily="34" charset="0"/>
              </a:rPr>
              <a:pPr>
                <a:spcBef>
                  <a:spcPct val="0"/>
                </a:spcBef>
                <a:buClrTx/>
                <a:buFontTx/>
                <a:buNone/>
              </a:pPr>
              <a:t>43</a:t>
            </a:fld>
            <a:endParaRPr lang="en-US" altLang="en-US" sz="1800">
              <a:solidFill>
                <a:srgbClr val="FFFFFF"/>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76200"/>
            <a:ext cx="7680960" cy="914400"/>
          </a:xfrm>
        </p:spPr>
        <p:txBody>
          <a:bodyPr/>
          <a:lstStyle/>
          <a:p>
            <a:pPr algn="ctr"/>
            <a:r>
              <a:rPr lang="en-US" dirty="0">
                <a:solidFill>
                  <a:srgbClr val="FF0000"/>
                </a:solidFill>
              </a:rPr>
              <a:t>Financial Management</a:t>
            </a:r>
          </a:p>
        </p:txBody>
      </p:sp>
      <p:sp>
        <p:nvSpPr>
          <p:cNvPr id="3" name="Content Placeholder 2"/>
          <p:cNvSpPr>
            <a:spLocks noGrp="1"/>
          </p:cNvSpPr>
          <p:nvPr>
            <p:ph idx="1"/>
          </p:nvPr>
        </p:nvSpPr>
        <p:spPr>
          <a:xfrm>
            <a:off x="533400" y="1219200"/>
            <a:ext cx="7680960" cy="3931920"/>
          </a:xfrm>
        </p:spPr>
        <p:txBody>
          <a:bodyPr>
            <a:normAutofit/>
          </a:bodyPr>
          <a:lstStyle/>
          <a:p>
            <a:r>
              <a:rPr lang="en-US" sz="2800" dirty="0" smtClean="0"/>
              <a:t>Means </a:t>
            </a:r>
          </a:p>
          <a:p>
            <a:pPr lvl="1"/>
            <a:r>
              <a:rPr lang="en-US" sz="2800" dirty="0" smtClean="0"/>
              <a:t>planning</a:t>
            </a:r>
            <a:r>
              <a:rPr lang="en-US" sz="2800" dirty="0"/>
              <a:t>, </a:t>
            </a:r>
            <a:endParaRPr lang="en-US" sz="2800" dirty="0" smtClean="0"/>
          </a:p>
          <a:p>
            <a:pPr lvl="1"/>
            <a:r>
              <a:rPr lang="en-US" sz="2800" dirty="0" smtClean="0"/>
              <a:t>organizing</a:t>
            </a:r>
            <a:r>
              <a:rPr lang="en-US" sz="2800" dirty="0"/>
              <a:t>, </a:t>
            </a:r>
            <a:endParaRPr lang="en-US" sz="2800" dirty="0" smtClean="0"/>
          </a:p>
          <a:p>
            <a:pPr lvl="1"/>
            <a:r>
              <a:rPr lang="en-US" sz="2800" dirty="0" smtClean="0"/>
              <a:t>directing </a:t>
            </a:r>
            <a:r>
              <a:rPr lang="en-US" sz="2800" dirty="0"/>
              <a:t>and </a:t>
            </a:r>
            <a:endParaRPr lang="en-US" sz="2800" dirty="0" smtClean="0"/>
          </a:p>
          <a:p>
            <a:pPr lvl="1"/>
            <a:r>
              <a:rPr lang="en-US" sz="2800" dirty="0" smtClean="0"/>
              <a:t>controlling </a:t>
            </a:r>
            <a:r>
              <a:rPr lang="en-US" sz="2800" dirty="0"/>
              <a:t>the financial activities such as procurement and utilization of funds of the enterprise. </a:t>
            </a:r>
            <a:endParaRPr lang="en-US" sz="2800" dirty="0" smtClean="0"/>
          </a:p>
        </p:txBody>
      </p:sp>
      <p:sp>
        <p:nvSpPr>
          <p:cNvPr id="4" name="Slide Number Placeholder 3"/>
          <p:cNvSpPr>
            <a:spLocks noGrp="1"/>
          </p:cNvSpPr>
          <p:nvPr>
            <p:ph type="sldNum" sz="quarter" idx="12"/>
          </p:nvPr>
        </p:nvSpPr>
        <p:spPr/>
        <p:txBody>
          <a:bodyPr/>
          <a:lstStyle/>
          <a:p>
            <a:pPr>
              <a:defRPr/>
            </a:pPr>
            <a:fld id="{6531537B-28C6-433B-8500-64AF9DB0CB07}" type="slidenum">
              <a:rPr lang="en-US" altLang="en-US" smtClean="0"/>
              <a:pPr>
                <a:defRPr/>
              </a:pPr>
              <a:t>5</a:t>
            </a:fld>
            <a:endParaRPr lang="en-US" altLang="en-US"/>
          </a:p>
        </p:txBody>
      </p:sp>
    </p:spTree>
    <p:extLst>
      <p:ext uri="{BB962C8B-B14F-4D97-AF65-F5344CB8AC3E}">
        <p14:creationId xmlns:p14="http://schemas.microsoft.com/office/powerpoint/2010/main" val="317865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31520" y="152400"/>
            <a:ext cx="7680960" cy="762000"/>
          </a:xfrm>
        </p:spPr>
        <p:txBody>
          <a:bodyPr/>
          <a:lstStyle/>
          <a:p>
            <a:pPr fontAlgn="auto">
              <a:spcAft>
                <a:spcPts val="0"/>
              </a:spcAft>
              <a:defRPr/>
            </a:pPr>
            <a:r>
              <a:rPr lang="en-US" altLang="en-US" sz="4000" dirty="0" smtClean="0">
                <a:solidFill>
                  <a:srgbClr val="FF0000"/>
                </a:solidFill>
              </a:rPr>
              <a:t>Conti…</a:t>
            </a:r>
          </a:p>
        </p:txBody>
      </p:sp>
      <p:sp>
        <p:nvSpPr>
          <p:cNvPr id="6147" name="Rectangle 3"/>
          <p:cNvSpPr>
            <a:spLocks noGrp="1" noChangeArrowheads="1"/>
          </p:cNvSpPr>
          <p:nvPr>
            <p:ph idx="1"/>
          </p:nvPr>
        </p:nvSpPr>
        <p:spPr>
          <a:xfrm>
            <a:off x="381000" y="1219200"/>
            <a:ext cx="8229600" cy="4530725"/>
          </a:xfrm>
        </p:spPr>
        <p:txBody>
          <a:bodyPr>
            <a:normAutofit/>
          </a:bodyPr>
          <a:lstStyle/>
          <a:p>
            <a:r>
              <a:rPr lang="en-US" altLang="en-US" sz="2800" dirty="0" smtClean="0"/>
              <a:t>Is the use of </a:t>
            </a:r>
            <a:r>
              <a:rPr lang="en-US" altLang="en-US" sz="2800" dirty="0" smtClean="0">
                <a:solidFill>
                  <a:srgbClr val="FF0000"/>
                </a:solidFill>
              </a:rPr>
              <a:t>tools to reflect the financial health of a business </a:t>
            </a:r>
          </a:p>
          <a:p>
            <a:r>
              <a:rPr lang="en-US" altLang="en-US" sz="2800" dirty="0" smtClean="0"/>
              <a:t>Enables you to plan the </a:t>
            </a:r>
            <a:r>
              <a:rPr lang="en-US" altLang="en-US" sz="2800" dirty="0" smtClean="0">
                <a:solidFill>
                  <a:srgbClr val="FF0000"/>
                </a:solidFill>
              </a:rPr>
              <a:t>future financial performance for capital, assets, and personnel requirements. </a:t>
            </a:r>
          </a:p>
          <a:p>
            <a:r>
              <a:rPr lang="en-US" sz="2800" dirty="0"/>
              <a:t>To ensure regular and </a:t>
            </a:r>
            <a:r>
              <a:rPr lang="en-US" sz="2800" dirty="0">
                <a:solidFill>
                  <a:srgbClr val="FF0000"/>
                </a:solidFill>
              </a:rPr>
              <a:t>adequate supply </a:t>
            </a:r>
            <a:r>
              <a:rPr lang="en-US" sz="2800" dirty="0"/>
              <a:t>of funds to the concern.</a:t>
            </a:r>
          </a:p>
          <a:p>
            <a:pPr marL="0" indent="0">
              <a:buNone/>
            </a:pPr>
            <a:endParaRPr lang="en-US" altLang="en-US" sz="2800" dirty="0" smtClean="0"/>
          </a:p>
        </p:txBody>
      </p:sp>
      <p:sp>
        <p:nvSpPr>
          <p:cNvPr id="2" name="Slide Number Placeholder 1"/>
          <p:cNvSpPr>
            <a:spLocks noGrp="1"/>
          </p:cNvSpPr>
          <p:nvPr>
            <p:ph type="sldNum" sz="quarter" idx="12"/>
          </p:nvPr>
        </p:nvSpPr>
        <p:spPr/>
        <p:txBody>
          <a:bodyPr/>
          <a:lstStyle/>
          <a:p>
            <a:fld id="{3F4616BD-9324-4998-AE77-ECA340BB8F79}" type="slidenum">
              <a:rPr lang="en-US" altLang="en-US" smtClean="0"/>
              <a:pPr/>
              <a:t>6</a:t>
            </a:fld>
            <a:endParaRPr lang="en-US" altLang="en-US"/>
          </a:p>
        </p:txBody>
      </p:sp>
    </p:spTree>
    <p:extLst>
      <p:ext uri="{BB962C8B-B14F-4D97-AF65-F5344CB8AC3E}">
        <p14:creationId xmlns:p14="http://schemas.microsoft.com/office/powerpoint/2010/main" val="877620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p:txBody>
          <a:bodyPr/>
          <a:lstStyle/>
          <a:p>
            <a:r>
              <a:rPr lang="en-GB" altLang="en-US" sz="6000" dirty="0" smtClean="0"/>
              <a:t>Examine Financial Management</a:t>
            </a:r>
            <a:endParaRPr lang="en-GB" altLang="en-US" sz="6000" dirty="0"/>
          </a:p>
        </p:txBody>
      </p:sp>
    </p:spTree>
    <p:extLst>
      <p:ext uri="{BB962C8B-B14F-4D97-AF65-F5344CB8AC3E}">
        <p14:creationId xmlns:p14="http://schemas.microsoft.com/office/powerpoint/2010/main" val="796039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1282700"/>
            <a:ext cx="9144000" cy="0"/>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aphicFrame>
        <p:nvGraphicFramePr>
          <p:cNvPr id="8" name="Group 95"/>
          <p:cNvGraphicFramePr>
            <a:graphicFrameLocks noGrp="1"/>
          </p:cNvGraphicFramePr>
          <p:nvPr>
            <p:extLst/>
          </p:nvPr>
        </p:nvGraphicFramePr>
        <p:xfrm>
          <a:off x="571500" y="685800"/>
          <a:ext cx="7810501" cy="5974112"/>
        </p:xfrm>
        <a:graphic>
          <a:graphicData uri="http://schemas.openxmlformats.org/drawingml/2006/table">
            <a:tbl>
              <a:tblPr/>
              <a:tblGrid>
                <a:gridCol w="2400300">
                  <a:extLst>
                    <a:ext uri="{9D8B030D-6E8A-4147-A177-3AD203B41FA5}">
                      <a16:colId xmlns:a16="http://schemas.microsoft.com/office/drawing/2014/main" val="20000"/>
                    </a:ext>
                  </a:extLst>
                </a:gridCol>
                <a:gridCol w="5410201">
                  <a:extLst>
                    <a:ext uri="{9D8B030D-6E8A-4147-A177-3AD203B41FA5}">
                      <a16:colId xmlns:a16="http://schemas.microsoft.com/office/drawing/2014/main" val="20001"/>
                    </a:ext>
                  </a:extLst>
                </a:gridCol>
              </a:tblGrid>
              <a:tr h="22860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ea typeface="Times New Roman" pitchFamily="18" charset="0"/>
                          <a:cs typeface="Arial" charset="0"/>
                        </a:rPr>
                        <a:t>Components of working capital</a:t>
                      </a:r>
                      <a:endParaRPr kumimoji="0" lang="en-US" sz="3200" b="0" i="0" u="none" strike="noStrike" cap="none" normalizeH="0" baseline="0" dirty="0" smtClean="0">
                        <a:ln>
                          <a:noFill/>
                        </a:ln>
                        <a:solidFill>
                          <a:schemeClr val="tx1"/>
                        </a:solidFill>
                        <a:effectLst/>
                        <a:latin typeface="+mn-lt"/>
                        <a:ea typeface="Times New Roman" pitchFamily="18" charset="0"/>
                        <a:cs typeface="Arial"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6E3DB"/>
                    </a:solidFill>
                  </a:tcPr>
                </a:tc>
                <a:tc hMerge="1">
                  <a:txBody>
                    <a:bodyPr/>
                    <a:lstStyle/>
                    <a:p>
                      <a:endParaRPr lang="en-US"/>
                    </a:p>
                  </a:txBody>
                  <a:tcPr/>
                </a:tc>
                <a:extLst>
                  <a:ext uri="{0D108BD9-81ED-4DB2-BD59-A6C34878D82A}">
                    <a16:rowId xmlns:a16="http://schemas.microsoft.com/office/drawing/2014/main" val="10000"/>
                  </a:ext>
                </a:extLst>
              </a:tr>
              <a:tr h="22920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mn-lt"/>
                          <a:ea typeface="Times New Roman" pitchFamily="18" charset="0"/>
                          <a:cs typeface="Arial" charset="0"/>
                        </a:rPr>
                        <a:t>Item</a:t>
                      </a:r>
                      <a:endParaRPr kumimoji="0" lang="en-US" sz="3600" b="0" i="0" u="none" strike="noStrike" cap="none" normalizeH="0" baseline="0" dirty="0" smtClean="0">
                        <a:ln>
                          <a:noFill/>
                        </a:ln>
                        <a:solidFill>
                          <a:schemeClr val="tx1"/>
                        </a:solidFill>
                        <a:effectLst/>
                        <a:latin typeface="+mn-lt"/>
                        <a:ea typeface="Times New Roman" pitchFamily="18" charset="0"/>
                        <a:cs typeface="Arial"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2EF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mn-lt"/>
                          <a:ea typeface="Times New Roman" pitchFamily="18" charset="0"/>
                          <a:cs typeface="Arial" charset="0"/>
                        </a:rPr>
                        <a:t>Description</a:t>
                      </a:r>
                      <a:endParaRPr kumimoji="0" lang="en-US" sz="3600" b="0" i="0" u="none" strike="noStrike" cap="none" normalizeH="0" baseline="0" dirty="0" smtClean="0">
                        <a:ln>
                          <a:noFill/>
                        </a:ln>
                        <a:solidFill>
                          <a:schemeClr val="tx1"/>
                        </a:solidFill>
                        <a:effectLst/>
                        <a:latin typeface="+mn-lt"/>
                        <a:ea typeface="Times New Roman" pitchFamily="18" charset="0"/>
                        <a:cs typeface="Arial"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2EFE7"/>
                    </a:solidFill>
                  </a:tcPr>
                </a:tc>
                <a:extLst>
                  <a:ext uri="{0D108BD9-81ED-4DB2-BD59-A6C34878D82A}">
                    <a16:rowId xmlns:a16="http://schemas.microsoft.com/office/drawing/2014/main" val="10001"/>
                  </a:ext>
                </a:extLst>
              </a:tr>
              <a:tr h="2743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ea typeface="Times New Roman" pitchFamily="18" charset="0"/>
                          <a:cs typeface="Arial" charset="0"/>
                        </a:rPr>
                        <a:t>1. Cash</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ea typeface="Times New Roman" pitchFamily="18" charset="0"/>
                          <a:cs typeface="Arial" charset="0"/>
                        </a:rPr>
                        <a:t>Usually marketable securities or short-term certificate of deposit.</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extLst>
                  <a:ext uri="{0D108BD9-81ED-4DB2-BD59-A6C34878D82A}">
                    <a16:rowId xmlns:a16="http://schemas.microsoft.com/office/drawing/2014/main" val="10002"/>
                  </a:ext>
                </a:extLst>
              </a:tr>
              <a:tr h="152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ea typeface="Times New Roman" pitchFamily="18" charset="0"/>
                          <a:cs typeface="Arial" charset="0"/>
                        </a:rPr>
                        <a:t>2. Accounts Receivable</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ea typeface="Times New Roman" pitchFamily="18" charset="0"/>
                          <a:cs typeface="Arial" charset="0"/>
                        </a:rPr>
                        <a:t>Monies owed by clients.</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extLst>
                  <a:ext uri="{0D108BD9-81ED-4DB2-BD59-A6C34878D82A}">
                    <a16:rowId xmlns:a16="http://schemas.microsoft.com/office/drawing/2014/main" val="10003"/>
                  </a:ext>
                </a:extLst>
              </a:tr>
              <a:tr h="55390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ea typeface="Times New Roman" pitchFamily="18" charset="0"/>
                          <a:cs typeface="Arial" charset="0"/>
                        </a:rPr>
                        <a:t>3. Inventories </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ea typeface="Times New Roman" pitchFamily="18" charset="0"/>
                          <a:cs typeface="Arial" charset="0"/>
                        </a:rPr>
                        <a:t>Stock at hand often makes up about 50% or more of a firm's current assets.</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extLst>
                  <a:ext uri="{0D108BD9-81ED-4DB2-BD59-A6C34878D82A}">
                    <a16:rowId xmlns:a16="http://schemas.microsoft.com/office/drawing/2014/main" val="10004"/>
                  </a:ext>
                </a:extLst>
              </a:tr>
              <a:tr h="7871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ea typeface="Times New Roman" pitchFamily="18" charset="0"/>
                          <a:cs typeface="Arial" charset="0"/>
                        </a:rPr>
                        <a:t>4. Accounts Payable and Trade Notes Payable</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ea typeface="Times New Roman" pitchFamily="18" charset="0"/>
                          <a:cs typeface="Arial" charset="0"/>
                        </a:rPr>
                        <a:t>Trade credit is often a major source of financing for the firm. The amount of money owed to suppliers should be reasonable in relation to purchases.</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extLst>
                  <a:ext uri="{0D108BD9-81ED-4DB2-BD59-A6C34878D82A}">
                    <a16:rowId xmlns:a16="http://schemas.microsoft.com/office/drawing/2014/main" val="10005"/>
                  </a:ext>
                </a:extLst>
              </a:tr>
              <a:tr h="12535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ea typeface="Times New Roman" pitchFamily="18" charset="0"/>
                          <a:cs typeface="Arial" charset="0"/>
                        </a:rPr>
                        <a:t>5. Notes Payable </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ea typeface="Times New Roman" pitchFamily="18" charset="0"/>
                          <a:cs typeface="Arial" charset="0"/>
                        </a:rPr>
                        <a:t>Notes payable to banks or other lenders are a second major source of financing for the business. Keep a check on the amount of bank borrowing employed and make sure that the debt amount is reasonable in relation to the equity financing of the firm.</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extLst>
                  <a:ext uri="{0D108BD9-81ED-4DB2-BD59-A6C34878D82A}">
                    <a16:rowId xmlns:a16="http://schemas.microsoft.com/office/drawing/2014/main" val="10006"/>
                  </a:ext>
                </a:extLst>
              </a:tr>
              <a:tr h="10203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ea typeface="Times New Roman" pitchFamily="18" charset="0"/>
                          <a:cs typeface="Arial" charset="0"/>
                        </a:rPr>
                        <a:t>6. Accrued (increase) Expenses and Taxes Payable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ea typeface="Times New Roman" pitchFamily="18" charset="0"/>
                          <a:cs typeface="Arial" charset="0"/>
                        </a:rPr>
                        <a:t> </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ea typeface="Times New Roman" pitchFamily="18" charset="0"/>
                          <a:cs typeface="Arial" charset="0"/>
                        </a:rPr>
                        <a:t>These are obligations of the firm as of the date of balance sheet preparation. Accrued expenses are items such as salaries, interest payments on bank notes, insurance premiums and similar items.</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F4F4"/>
                    </a:solidFill>
                  </a:tcPr>
                </a:tc>
                <a:extLst>
                  <a:ext uri="{0D108BD9-81ED-4DB2-BD59-A6C34878D82A}">
                    <a16:rowId xmlns:a16="http://schemas.microsoft.com/office/drawing/2014/main" val="10007"/>
                  </a:ext>
                </a:extLst>
              </a:tr>
            </a:tbl>
          </a:graphicData>
        </a:graphic>
      </p:graphicFrame>
      <p:sp>
        <p:nvSpPr>
          <p:cNvPr id="6" name="Slide Number Placeholder 5"/>
          <p:cNvSpPr>
            <a:spLocks noGrp="1"/>
          </p:cNvSpPr>
          <p:nvPr>
            <p:ph type="sldNum" sz="quarter" idx="12"/>
          </p:nvPr>
        </p:nvSpPr>
        <p:spPr/>
        <p:txBody>
          <a:bodyPr/>
          <a:lstStyle/>
          <a:p>
            <a:fld id="{D190026E-7265-4F48-A6E1-A19EC6BB2E3F}" type="slidenum">
              <a:rPr lang="en-US" altLang="en-US" smtClean="0"/>
              <a:pPr/>
              <a:t>8</a:t>
            </a:fld>
            <a:endParaRPr lang="en-US" altLang="en-US"/>
          </a:p>
        </p:txBody>
      </p:sp>
    </p:spTree>
    <p:extLst>
      <p:ext uri="{BB962C8B-B14F-4D97-AF65-F5344CB8AC3E}">
        <p14:creationId xmlns:p14="http://schemas.microsoft.com/office/powerpoint/2010/main" val="628787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p:txBody>
          <a:bodyPr/>
          <a:lstStyle/>
          <a:p>
            <a:r>
              <a:rPr lang="en-US" sz="6000" dirty="0"/>
              <a:t>usefulness </a:t>
            </a:r>
            <a:r>
              <a:rPr lang="en-US" sz="6000" dirty="0" smtClean="0"/>
              <a:t>of </a:t>
            </a:r>
            <a:r>
              <a:rPr lang="en-GB" altLang="en-US" sz="6000" dirty="0" smtClean="0"/>
              <a:t>Financial Management</a:t>
            </a:r>
            <a:endParaRPr lang="en-GB" altLang="en-US" sz="6000" dirty="0"/>
          </a:p>
        </p:txBody>
      </p:sp>
    </p:spTree>
    <p:extLst>
      <p:ext uri="{BB962C8B-B14F-4D97-AF65-F5344CB8AC3E}">
        <p14:creationId xmlns:p14="http://schemas.microsoft.com/office/powerpoint/2010/main" val="3314717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TM03457510[[fn=Savon]]</Template>
  <TotalTime>2389</TotalTime>
  <Words>1189</Words>
  <Application>Microsoft Office PowerPoint</Application>
  <PresentationFormat>On-screen Show (4:3)</PresentationFormat>
  <Paragraphs>308</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Century Gothic</vt:lpstr>
      <vt:lpstr>Garamond</vt:lpstr>
      <vt:lpstr>Times New Roman</vt:lpstr>
      <vt:lpstr>Wingdings</vt:lpstr>
      <vt:lpstr>Savon</vt:lpstr>
      <vt:lpstr>DTP3033N Technopreneurship</vt:lpstr>
      <vt:lpstr>Learning outcome</vt:lpstr>
      <vt:lpstr>Financial Management</vt:lpstr>
      <vt:lpstr>Good financial management will enable you to:</vt:lpstr>
      <vt:lpstr>Financial Management</vt:lpstr>
      <vt:lpstr>Conti…</vt:lpstr>
      <vt:lpstr>Examine Financial Management</vt:lpstr>
      <vt:lpstr>PowerPoint Presentation</vt:lpstr>
      <vt:lpstr>usefulness of Financial Management</vt:lpstr>
      <vt:lpstr>The Importance of A Financial Plan</vt:lpstr>
      <vt:lpstr>What are the Tools of Financial Planning? </vt:lpstr>
      <vt:lpstr>Sources of Financial Information</vt:lpstr>
      <vt:lpstr>Sources of Financial Information</vt:lpstr>
      <vt:lpstr>Steps in Financial Management</vt:lpstr>
      <vt:lpstr>Steps in Preparing a Financial Plan</vt:lpstr>
      <vt:lpstr>Steps in Preparing a Financial Plan</vt:lpstr>
      <vt:lpstr>Steps in Preparing a Financial Plan</vt:lpstr>
      <vt:lpstr>Steps in Preparing a Financial Plan</vt:lpstr>
      <vt:lpstr>Steps in Preparing a Financial Plan</vt:lpstr>
      <vt:lpstr>Project Implementation Cost</vt:lpstr>
      <vt:lpstr>Elements in Project Cost Schedule</vt:lpstr>
      <vt:lpstr>Elements in Project Cost Schedule</vt:lpstr>
      <vt:lpstr>Examples</vt:lpstr>
      <vt:lpstr>Example: Project Implementation Cost Schedule</vt:lpstr>
      <vt:lpstr>Example: Table of Depreciation</vt:lpstr>
      <vt:lpstr>Example: Loan Amortization Schedule</vt:lpstr>
      <vt:lpstr>Example: Hire-purchase Repayment Schedule</vt:lpstr>
      <vt:lpstr>Balance Sheet-in Detail</vt:lpstr>
      <vt:lpstr>Balance Sheet Pro-forma Statements</vt:lpstr>
      <vt:lpstr>Elements in A Balance Sheet</vt:lpstr>
      <vt:lpstr>Elements in Cash Flow Statement</vt:lpstr>
      <vt:lpstr>Elements in Cash Flow Statement</vt:lpstr>
      <vt:lpstr>Elements in Cash Flow Statement</vt:lpstr>
      <vt:lpstr>Example of Cash Flow</vt:lpstr>
      <vt:lpstr>Example: Cash Flow for 3 years</vt:lpstr>
      <vt:lpstr>Example: Balance Sheet for Manufacturing &amp; Trading</vt:lpstr>
      <vt:lpstr>Sample of Balance Sheet</vt:lpstr>
      <vt:lpstr>Profit &amp; Loss Statement</vt:lpstr>
      <vt:lpstr>Task</vt:lpstr>
      <vt:lpstr>Relate to Your Company</vt:lpstr>
      <vt:lpstr>Task  2</vt:lpstr>
      <vt:lpstr>Question</vt:lpstr>
      <vt:lpstr>PowerPoint Presentation</vt:lpstr>
    </vt:vector>
  </TitlesOfParts>
  <Company>xp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justtina</dc:creator>
  <cp:lastModifiedBy>user</cp:lastModifiedBy>
  <cp:revision>245</cp:revision>
  <cp:lastPrinted>2013-04-04T06:02:18Z</cp:lastPrinted>
  <dcterms:created xsi:type="dcterms:W3CDTF">2011-03-07T07:41:13Z</dcterms:created>
  <dcterms:modified xsi:type="dcterms:W3CDTF">2022-09-11T09:09:09Z</dcterms:modified>
</cp:coreProperties>
</file>