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7" r:id="rId29"/>
    <p:sldId id="284" r:id="rId30"/>
    <p:sldId id="285" r:id="rId31"/>
    <p:sldId id="286" r:id="rId3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63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806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0283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/>
              <a:t>‹#›</a:t>
            </a:fld>
            <a:endParaRPr lang="en-MY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465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0718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50501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1094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9869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347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107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75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540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706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09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427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240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742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550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1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7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12" Type="http://schemas.openxmlformats.org/officeDocument/2006/relationships/image" Target="../media/image6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11" Type="http://schemas.openxmlformats.org/officeDocument/2006/relationships/image" Target="../media/image58.png"/><Relationship Id="rId5" Type="http://schemas.openxmlformats.org/officeDocument/2006/relationships/image" Target="../media/image62.png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tags" Target="../tags/tag3.xml"/><Relationship Id="rId21" Type="http://schemas.openxmlformats.org/officeDocument/2006/relationships/image" Target="../media/image79.png"/><Relationship Id="rId7" Type="http://schemas.openxmlformats.org/officeDocument/2006/relationships/tags" Target="../tags/tag7.xml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tags" Target="../tags/tag2.xml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5" Type="http://schemas.openxmlformats.org/officeDocument/2006/relationships/image" Target="../media/image73.png"/><Relationship Id="rId23" Type="http://schemas.openxmlformats.org/officeDocument/2006/relationships/image" Target="../media/image81.emf"/><Relationship Id="rId10" Type="http://schemas.openxmlformats.org/officeDocument/2006/relationships/tags" Target="../tags/tag10.xml"/><Relationship Id="rId19" Type="http://schemas.openxmlformats.org/officeDocument/2006/relationships/image" Target="../media/image77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72.png"/><Relationship Id="rId22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1" y="2060383"/>
            <a:ext cx="7924800" cy="1736373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915795" marR="5080" indent="-1903730">
              <a:lnSpc>
                <a:spcPts val="4320"/>
              </a:lnSpc>
              <a:spcBef>
                <a:spcPts val="640"/>
              </a:spcBef>
            </a:pPr>
            <a:r>
              <a:rPr lang="en-MY" sz="4000" dirty="0">
                <a:latin typeface="Arial Black"/>
                <a:cs typeface="Arial Black"/>
              </a:rPr>
              <a:t>           </a:t>
            </a:r>
            <a:r>
              <a:rPr sz="4000" dirty="0">
                <a:latin typeface="Arial Black"/>
                <a:cs typeface="Arial Black"/>
              </a:rPr>
              <a:t>INTRODUCTION TO</a:t>
            </a:r>
            <a:r>
              <a:rPr lang="en-MY" sz="4000" dirty="0">
                <a:latin typeface="Arial Black"/>
                <a:cs typeface="Arial Black"/>
              </a:rPr>
              <a:t> </a:t>
            </a:r>
            <a:r>
              <a:rPr sz="4000" dirty="0">
                <a:latin typeface="Arial Black"/>
                <a:cs typeface="Arial Black"/>
              </a:rPr>
              <a:t>ARTIFICIAL</a:t>
            </a:r>
            <a:r>
              <a:rPr lang="en-MY" sz="4000" dirty="0">
                <a:latin typeface="Arial Black"/>
                <a:cs typeface="Arial Black"/>
              </a:rPr>
              <a:t> </a:t>
            </a:r>
            <a:r>
              <a:rPr sz="4000" dirty="0">
                <a:latin typeface="Arial Black"/>
                <a:cs typeface="Arial Black"/>
              </a:rPr>
              <a:t>INTELLIGENCE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04880" y="5972047"/>
            <a:ext cx="952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4479" y="618820"/>
            <a:ext cx="38989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RANDOM 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6783" y="1377442"/>
            <a:ext cx="9100617" cy="3331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375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Arial"/>
                <a:cs typeface="Arial"/>
              </a:rPr>
              <a:t>A RANDOM VARIABLE IS SOME ASPECT OF THE WORLD ABOUT</a:t>
            </a:r>
          </a:p>
          <a:p>
            <a:pPr marL="241300">
              <a:lnSpc>
                <a:spcPts val="2375"/>
              </a:lnSpc>
            </a:pPr>
            <a:r>
              <a:rPr sz="2200" dirty="0">
                <a:latin typeface="Arial"/>
                <a:cs typeface="Arial"/>
              </a:rPr>
              <a:t>WHICH WE (MAY) HAVE UNCERTAINTY</a:t>
            </a:r>
          </a:p>
          <a:p>
            <a:pPr marL="698500" lvl="1" indent="-229235">
              <a:lnSpc>
                <a:spcPct val="100000"/>
              </a:lnSpc>
              <a:spcBef>
                <a:spcPts val="1610"/>
              </a:spcBef>
              <a:buChar char="•"/>
              <a:tabLst>
                <a:tab pos="697865" algn="l"/>
                <a:tab pos="699135" algn="l"/>
              </a:tabLst>
            </a:pPr>
            <a:r>
              <a:rPr sz="1900" dirty="0">
                <a:latin typeface="Arial"/>
                <a:cs typeface="Arial"/>
              </a:rPr>
              <a:t>R = IS IT RAINING?</a:t>
            </a:r>
          </a:p>
          <a:p>
            <a:pPr marL="698500" lvl="1" indent="-229235">
              <a:lnSpc>
                <a:spcPct val="100000"/>
              </a:lnSpc>
              <a:spcBef>
                <a:spcPts val="50"/>
              </a:spcBef>
              <a:buChar char="•"/>
              <a:tabLst>
                <a:tab pos="697865" algn="l"/>
                <a:tab pos="699135" algn="l"/>
              </a:tabLst>
            </a:pPr>
            <a:r>
              <a:rPr sz="1900" dirty="0">
                <a:latin typeface="Arial"/>
                <a:cs typeface="Arial"/>
              </a:rPr>
              <a:t>T = IS IT HOT OR COLD?</a:t>
            </a:r>
          </a:p>
          <a:p>
            <a:pPr marL="698500" lvl="1" indent="-229235">
              <a:lnSpc>
                <a:spcPct val="100000"/>
              </a:lnSpc>
              <a:spcBef>
                <a:spcPts val="45"/>
              </a:spcBef>
              <a:buChar char="•"/>
              <a:tabLst>
                <a:tab pos="697865" algn="l"/>
                <a:tab pos="699135" algn="l"/>
              </a:tabLst>
            </a:pPr>
            <a:r>
              <a:rPr sz="1900" dirty="0">
                <a:latin typeface="Arial"/>
                <a:cs typeface="Arial"/>
              </a:rPr>
              <a:t>D = HOW LONG WILL IT TAKE TO DRIVE TO WORK?</a:t>
            </a:r>
          </a:p>
          <a:p>
            <a:pPr marL="698500" lvl="1" indent="-229235">
              <a:lnSpc>
                <a:spcPct val="100000"/>
              </a:lnSpc>
              <a:spcBef>
                <a:spcPts val="35"/>
              </a:spcBef>
              <a:buChar char="•"/>
              <a:tabLst>
                <a:tab pos="697865" algn="l"/>
                <a:tab pos="699135" algn="l"/>
              </a:tabLst>
            </a:pPr>
            <a:r>
              <a:rPr sz="1900" dirty="0">
                <a:latin typeface="Arial"/>
                <a:cs typeface="Arial"/>
              </a:rPr>
              <a:t>L = WHERE IS THE LOCATION (GHOST)?</a:t>
            </a: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Arial"/>
                <a:cs typeface="Arial"/>
              </a:rPr>
              <a:t>WE DENOTE RANDOM VARIABLES WITH CAPITAL LETTERS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sz="21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Arial"/>
                <a:cs typeface="Arial"/>
              </a:rPr>
              <a:t>LIKE VARIABLES IN A CSP, RANDOM VARIABLES HAVE DOMAINS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97387" y="4834256"/>
            <a:ext cx="3295992" cy="3045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Arial"/>
                <a:cs typeface="Arial"/>
              </a:rPr>
              <a:t>(OFTEN WRITE AS {+R, -R})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3982" y="4848225"/>
            <a:ext cx="3233217" cy="8893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935" algn="l"/>
              </a:tabLst>
            </a:pPr>
            <a:r>
              <a:rPr sz="1900" dirty="0">
                <a:latin typeface="Arial"/>
                <a:cs typeface="Arial"/>
              </a:rPr>
              <a:t>R </a:t>
            </a:r>
            <a:r>
              <a:rPr lang="en-MY" sz="190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IN {TRUE,  FALSE}</a:t>
            </a:r>
          </a:p>
          <a:p>
            <a:pPr marL="241300" indent="-229235">
              <a:lnSpc>
                <a:spcPct val="100000"/>
              </a:lnSpc>
              <a:spcBef>
                <a:spcPts val="40"/>
              </a:spcBef>
              <a:buChar char="•"/>
              <a:tabLst>
                <a:tab pos="240665" algn="l"/>
                <a:tab pos="241935" algn="l"/>
              </a:tabLst>
            </a:pPr>
            <a:r>
              <a:rPr sz="1900" dirty="0">
                <a:latin typeface="Arial"/>
                <a:cs typeface="Arial"/>
              </a:rPr>
              <a:t>T  IN {HOT, COLD}</a:t>
            </a:r>
          </a:p>
          <a:p>
            <a:pPr marL="241300" indent="-229235">
              <a:lnSpc>
                <a:spcPct val="100000"/>
              </a:lnSpc>
              <a:spcBef>
                <a:spcPts val="45"/>
              </a:spcBef>
              <a:buChar char="•"/>
              <a:tabLst>
                <a:tab pos="240665" algn="l"/>
                <a:tab pos="241935" algn="l"/>
              </a:tabLst>
            </a:pPr>
            <a:r>
              <a:rPr sz="1900" dirty="0">
                <a:latin typeface="Arial"/>
                <a:cs typeface="Arial"/>
              </a:rPr>
              <a:t>D IN [0, </a:t>
            </a:r>
            <a:r>
              <a:rPr sz="1900" dirty="0">
                <a:latin typeface="Symbol"/>
                <a:cs typeface="Symbol"/>
              </a:rPr>
              <a:t></a:t>
            </a:r>
            <a:r>
              <a:rPr sz="1900" dirty="0">
                <a:latin typeface="Arial"/>
                <a:cs typeface="Arial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3983" y="5733999"/>
            <a:ext cx="6357417" cy="3045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935" algn="l"/>
              </a:tabLst>
            </a:pPr>
            <a:r>
              <a:rPr sz="1900" dirty="0">
                <a:latin typeface="Arial"/>
                <a:cs typeface="Arial"/>
              </a:rPr>
              <a:t>L IN POSSIBLE LOCATIONS, MAYBE {(0,0), (0,1), …}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1014" y="628650"/>
            <a:ext cx="5330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PROBABILITY DISTRIBUTIONS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13010" y="3870388"/>
          <a:ext cx="1428750" cy="1114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hot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cold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912108" y="3506723"/>
            <a:ext cx="731520" cy="298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733978" y="3621849"/>
          <a:ext cx="1922145" cy="1857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W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fog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meteor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0346435" y="3189732"/>
            <a:ext cx="851916" cy="298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859" y="3185160"/>
            <a:ext cx="2545079" cy="2383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05728" y="3352800"/>
            <a:ext cx="3211068" cy="2141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4209" y="1302511"/>
            <a:ext cx="7350125" cy="1410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ASSOCIATE A PROBABILITY WITH EACH VALUE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100" dirty="0">
              <a:latin typeface="Arial"/>
              <a:cs typeface="Arial"/>
            </a:endParaRPr>
          </a:p>
          <a:p>
            <a:pPr marL="286385" marR="5080" lvl="1" indent="-286385" algn="r">
              <a:lnSpc>
                <a:spcPts val="2140"/>
              </a:lnSpc>
              <a:buFont typeface="Wingdings"/>
              <a:buChar char=""/>
              <a:tabLst>
                <a:tab pos="286385" algn="l"/>
                <a:tab pos="287020" algn="l"/>
              </a:tabLst>
            </a:pPr>
            <a:endParaRPr lang="en-MY" sz="2000" dirty="0">
              <a:latin typeface="Carlito"/>
              <a:cs typeface="Carlito"/>
            </a:endParaRPr>
          </a:p>
          <a:p>
            <a:pPr marL="698500" indent="-229235">
              <a:lnSpc>
                <a:spcPts val="2140"/>
              </a:lnSpc>
              <a:buChar char="•"/>
              <a:tabLst>
                <a:tab pos="697865" algn="l"/>
                <a:tab pos="699135" algn="l"/>
              </a:tabLst>
            </a:pPr>
            <a:r>
              <a:rPr sz="2000" dirty="0">
                <a:latin typeface="Arial"/>
                <a:cs typeface="Arial"/>
              </a:rPr>
              <a:t>TEMPERATURE: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2108" y="2451338"/>
            <a:ext cx="4744760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86785" marR="5080" lvl="8" indent="-286385" algn="r">
              <a:lnSpc>
                <a:spcPts val="2140"/>
              </a:lnSpc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lang="en-MY" sz="2000" dirty="0">
                <a:latin typeface="Carlito"/>
                <a:cs typeface="Carlito"/>
              </a:rPr>
              <a:t>Weather: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3369" y="1477239"/>
            <a:ext cx="4800031" cy="3011081"/>
          </a:xfrm>
          <a:prstGeom prst="rect">
            <a:avLst/>
          </a:prstGeom>
          <a:ln w="35051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200"/>
              </a:spcBef>
            </a:pPr>
            <a:r>
              <a:rPr sz="2400" spc="-5" dirty="0">
                <a:solidFill>
                  <a:srgbClr val="AC339A"/>
                </a:solidFill>
                <a:latin typeface="Carlito"/>
                <a:cs typeface="Carlito"/>
              </a:rPr>
              <a:t>Shorthand</a:t>
            </a:r>
            <a:r>
              <a:rPr sz="2400" spc="-10" dirty="0">
                <a:solidFill>
                  <a:srgbClr val="AC339A"/>
                </a:solidFill>
                <a:latin typeface="Carlito"/>
                <a:cs typeface="Carlito"/>
              </a:rPr>
              <a:t> notation: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 dirty="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2400" spc="-5" dirty="0">
                <a:solidFill>
                  <a:srgbClr val="AC339A"/>
                </a:solidFill>
                <a:latin typeface="Carlito"/>
                <a:cs typeface="Carlito"/>
              </a:rPr>
              <a:t>OK </a:t>
            </a:r>
            <a:r>
              <a:rPr sz="2400" i="1" dirty="0">
                <a:solidFill>
                  <a:srgbClr val="AC339A"/>
                </a:solidFill>
                <a:latin typeface="Carlito"/>
                <a:cs typeface="Carlito"/>
              </a:rPr>
              <a:t>if </a:t>
            </a:r>
            <a:r>
              <a:rPr sz="2400" dirty="0">
                <a:solidFill>
                  <a:srgbClr val="AC339A"/>
                </a:solidFill>
                <a:latin typeface="Carlito"/>
                <a:cs typeface="Carlito"/>
              </a:rPr>
              <a:t>all </a:t>
            </a:r>
            <a:r>
              <a:rPr sz="2400" spc="-5" dirty="0">
                <a:solidFill>
                  <a:srgbClr val="AC339A"/>
                </a:solidFill>
                <a:latin typeface="Carlito"/>
                <a:cs typeface="Carlito"/>
              </a:rPr>
              <a:t>domain entries </a:t>
            </a:r>
            <a:r>
              <a:rPr sz="2400" spc="-15" dirty="0">
                <a:solidFill>
                  <a:srgbClr val="AC339A"/>
                </a:solidFill>
                <a:latin typeface="Carlito"/>
                <a:cs typeface="Carlito"/>
              </a:rPr>
              <a:t>are</a:t>
            </a:r>
            <a:r>
              <a:rPr sz="2400" spc="-70" dirty="0">
                <a:solidFill>
                  <a:srgbClr val="AC339A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AC339A"/>
                </a:solidFill>
                <a:latin typeface="Carlito"/>
                <a:cs typeface="Carlito"/>
              </a:rPr>
              <a:t>unique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7465" y="394538"/>
            <a:ext cx="53308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PROBABILITY DISTRIBUTIONS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5642" y="1143000"/>
            <a:ext cx="6569558" cy="5969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1900" dirty="0">
                <a:latin typeface="Arial"/>
                <a:cs typeface="Arial"/>
              </a:rPr>
              <a:t>UNOBSERVED RANDOM VARIABLES HAVE DISTRIBUTIONS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5642" y="4060316"/>
            <a:ext cx="5892800" cy="5969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1900" dirty="0">
                <a:latin typeface="Arial"/>
                <a:cs typeface="Arial"/>
              </a:rPr>
              <a:t>A DISTRIBUTION IS A TABLE OF PROBABILITIES OF VALUES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5642" y="4677536"/>
            <a:ext cx="6057265" cy="5969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1900" dirty="0">
                <a:latin typeface="Arial"/>
                <a:cs typeface="Arial"/>
              </a:rPr>
              <a:t>A PROBABILITY (</a:t>
            </a:r>
            <a:r>
              <a:rPr sz="1900" dirty="0">
                <a:latin typeface="Arial"/>
                <a:ea typeface="AR PL KaitiM GB" panose="02010600030101010101" pitchFamily="2" charset="-122"/>
                <a:cs typeface="Arial"/>
              </a:rPr>
              <a:t>LOWER CASE VALUE</a:t>
            </a:r>
            <a:r>
              <a:rPr sz="1900" dirty="0">
                <a:latin typeface="Arial"/>
                <a:cs typeface="Arial"/>
              </a:rPr>
              <a:t>) IS A SINGLE NUMBER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1514" y="5323066"/>
            <a:ext cx="1743050" cy="3045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1900" dirty="0">
                <a:latin typeface="Arial"/>
                <a:cs typeface="Arial"/>
              </a:rPr>
              <a:t>MUST HAVE: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13881" y="5806435"/>
            <a:ext cx="4762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35" dirty="0">
                <a:latin typeface="Arial"/>
                <a:cs typeface="Arial"/>
              </a:rPr>
              <a:t>A</a:t>
            </a:r>
            <a:r>
              <a:rPr sz="1900" spc="-120" dirty="0">
                <a:latin typeface="Arial"/>
                <a:cs typeface="Arial"/>
              </a:rPr>
              <a:t>N</a:t>
            </a:r>
            <a:r>
              <a:rPr sz="1900" spc="-229" dirty="0">
                <a:latin typeface="Arial"/>
                <a:cs typeface="Arial"/>
              </a:rPr>
              <a:t>D</a:t>
            </a:r>
            <a:endParaRPr sz="1900" dirty="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46644" y="2201862"/>
          <a:ext cx="1428750" cy="1114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hot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cold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744979" y="1837944"/>
            <a:ext cx="731519" cy="298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396170" y="2201862"/>
          <a:ext cx="1922145" cy="1857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W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fog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meteor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4009644" y="1844039"/>
            <a:ext cx="850391" cy="298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70082" y="5654485"/>
            <a:ext cx="2849880" cy="298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88692" y="6117335"/>
            <a:ext cx="2583180" cy="298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32140" y="5704395"/>
            <a:ext cx="2491740" cy="5669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64423" y="3326891"/>
            <a:ext cx="3627120" cy="298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3776" y="2289048"/>
            <a:ext cx="3179064" cy="2987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10143" y="2816351"/>
            <a:ext cx="3374136" cy="298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67443" y="3922776"/>
            <a:ext cx="327659" cy="594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0197" y="449960"/>
            <a:ext cx="4101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JOINT 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1284884"/>
            <a:ext cx="8085455" cy="10824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077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Arial"/>
                <a:cs typeface="Arial"/>
              </a:rPr>
              <a:t>A </a:t>
            </a:r>
            <a:r>
              <a:rPr sz="2200" i="1" dirty="0">
                <a:latin typeface="Arial"/>
                <a:cs typeface="Arial"/>
              </a:rPr>
              <a:t>JOINT DISTRIBUTION </a:t>
            </a:r>
            <a:r>
              <a:rPr sz="2200" dirty="0">
                <a:latin typeface="Arial"/>
                <a:cs typeface="Arial"/>
              </a:rPr>
              <a:t>OVER A SET OF RANDOM VARIABLES:  SPECIFIES A REAL NUMBER FOR EACH ASSIGNMENT (OR </a:t>
            </a:r>
            <a:r>
              <a:rPr sz="2200" i="1" dirty="0">
                <a:latin typeface="Arial"/>
                <a:cs typeface="Arial"/>
              </a:rPr>
              <a:t>OUTCOME</a:t>
            </a:r>
            <a:r>
              <a:rPr sz="2200" dirty="0">
                <a:latin typeface="Arial"/>
                <a:cs typeface="Arial"/>
              </a:rPr>
              <a:t>):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1600" y="3454400"/>
            <a:ext cx="1766824" cy="3045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1900" dirty="0">
                <a:latin typeface="Arial"/>
                <a:cs typeface="Arial"/>
              </a:rPr>
              <a:t>MUST OBEY: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2044" y="5214502"/>
            <a:ext cx="7992109" cy="1651734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4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Arial"/>
                <a:cs typeface="Arial"/>
              </a:rPr>
              <a:t>SIZE OF DISTRIBUTION IF N VARIABLES WITH DOMAIN SIZES D?</a:t>
            </a:r>
            <a:endParaRPr lang="en-MY" sz="2200" dirty="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1540"/>
              </a:spcBef>
              <a:buChar char="•"/>
              <a:tabLst>
                <a:tab pos="240665" algn="l"/>
                <a:tab pos="241300" algn="l"/>
              </a:tabLst>
            </a:pPr>
            <a:r>
              <a:rPr sz="1900" dirty="0">
                <a:latin typeface="Arial"/>
                <a:cs typeface="Arial"/>
              </a:rPr>
              <a:t>FOR ALL BUT THE SMALLEST DISTRIBUTIONS, IMPRACTICAL TO WRITE OUT!</a:t>
            </a:r>
          </a:p>
        </p:txBody>
      </p:sp>
      <p:sp>
        <p:nvSpPr>
          <p:cNvPr id="6" name="object 6"/>
          <p:cNvSpPr/>
          <p:nvPr/>
        </p:nvSpPr>
        <p:spPr>
          <a:xfrm>
            <a:off x="8312707" y="1375095"/>
            <a:ext cx="1802892" cy="262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46148" y="2388107"/>
            <a:ext cx="4867656" cy="298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32432" y="2936748"/>
            <a:ext cx="2446020" cy="329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04032" y="3759708"/>
            <a:ext cx="2836164" cy="298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8507" y="4366259"/>
            <a:ext cx="4358640" cy="672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732964" y="3195891"/>
          <a:ext cx="2355214" cy="1981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6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W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hot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hot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cold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cold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9384792" y="2743200"/>
            <a:ext cx="1179576" cy="298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5108" y="569417"/>
            <a:ext cx="44494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PROBABILISTIC 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164" y="1530222"/>
            <a:ext cx="6726835" cy="567463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58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A PROBABILISTIC MODEL IS A JOINT  DISTRIBUTION OVER A SET OF RANDOM  VARIABLES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2164" y="2438400"/>
            <a:ext cx="375503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PROBABILISTIC MODELS: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9365" y="2753869"/>
            <a:ext cx="5736235" cy="18769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(RANDOM) VARIABLES WITH DOMAINS</a:t>
            </a: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ASSIGNMENTS ARE CALLED </a:t>
            </a:r>
            <a:r>
              <a:rPr sz="1800" i="1" dirty="0">
                <a:latin typeface="Arial"/>
                <a:cs typeface="Arial"/>
              </a:rPr>
              <a:t>OUTCOMES</a:t>
            </a:r>
            <a:endParaRPr sz="1800" dirty="0">
              <a:latin typeface="Arial"/>
              <a:cs typeface="Arial"/>
            </a:endParaRPr>
          </a:p>
          <a:p>
            <a:pPr marL="241300" indent="-228600">
              <a:lnSpc>
                <a:spcPts val="1945"/>
              </a:lnSpc>
              <a:spcBef>
                <a:spcPts val="7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JOINT DISTRIBUTIONS:  SAY WHETHER</a:t>
            </a:r>
          </a:p>
          <a:p>
            <a:pPr marL="241300">
              <a:lnSpc>
                <a:spcPts val="1945"/>
              </a:lnSpc>
            </a:pPr>
            <a:r>
              <a:rPr sz="1800" dirty="0">
                <a:latin typeface="Arial"/>
                <a:cs typeface="Arial"/>
              </a:rPr>
              <a:t>ASSIGNMENTS  (OUTCOMES)  ARE LIKELY</a:t>
            </a:r>
          </a:p>
          <a:p>
            <a:pPr marL="241300" indent="-228600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i="1" dirty="0">
                <a:latin typeface="Arial"/>
                <a:cs typeface="Arial"/>
              </a:rPr>
              <a:t>NORMALIZED: </a:t>
            </a:r>
            <a:r>
              <a:rPr sz="1800" dirty="0">
                <a:latin typeface="Arial"/>
                <a:cs typeface="Arial"/>
              </a:rPr>
              <a:t>SUM TO 1.0</a:t>
            </a:r>
          </a:p>
          <a:p>
            <a:pPr marL="241300" marR="5080" indent="-228600">
              <a:lnSpc>
                <a:spcPct val="80000"/>
              </a:lnSpc>
              <a:spcBef>
                <a:spcPts val="49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IDEALLY: ONLY CERTAIN VARIABLES DIRECTLY  INTERACT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2164" y="4874450"/>
            <a:ext cx="6726835" cy="16257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CONSTRAINT SATISFACTION PROBLEMS:</a:t>
            </a:r>
          </a:p>
          <a:p>
            <a:pPr marL="698500" lvl="1" indent="-228600">
              <a:lnSpc>
                <a:spcPct val="100000"/>
              </a:lnSpc>
              <a:spcBef>
                <a:spcPts val="80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Arial"/>
                <a:cs typeface="Arial"/>
              </a:rPr>
              <a:t>VARIABLES WITH DOMAINS</a:t>
            </a:r>
          </a:p>
          <a:p>
            <a:pPr marL="698500" marR="1167130" lvl="1" indent="-228600">
              <a:lnSpc>
                <a:spcPct val="80000"/>
              </a:lnSpc>
              <a:spcBef>
                <a:spcPts val="495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Arial"/>
                <a:cs typeface="Arial"/>
              </a:rPr>
              <a:t>CONSTRAINTS: STATE WHETHER  ASSIGNMENTS ARE POSSIBLE</a:t>
            </a:r>
          </a:p>
          <a:p>
            <a:pPr marL="698500" marR="5080" lvl="1" indent="-228600">
              <a:lnSpc>
                <a:spcPct val="80000"/>
              </a:lnSpc>
              <a:spcBef>
                <a:spcPts val="505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Arial"/>
                <a:cs typeface="Arial"/>
              </a:rPr>
              <a:t>IDEALLY: ONLY CERTAIN VARIABLES DIRECTLY  INTERACT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464756"/>
              </p:ext>
            </p:extLst>
          </p:nvPr>
        </p:nvGraphicFramePr>
        <p:xfrm>
          <a:off x="8077200" y="1669478"/>
          <a:ext cx="2743200" cy="1981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T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W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27368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hot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R="27305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hot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23304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old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23304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old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097604"/>
              </p:ext>
            </p:extLst>
          </p:nvPr>
        </p:nvGraphicFramePr>
        <p:xfrm>
          <a:off x="8069199" y="4317428"/>
          <a:ext cx="2743200" cy="1981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W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17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hot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62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hot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F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cold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F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cold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62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387016" y="1219200"/>
            <a:ext cx="243338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Distribution over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10" dirty="0">
                <a:latin typeface="Carlito"/>
                <a:cs typeface="Carlito"/>
              </a:rPr>
              <a:t>T,W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7337" y="3883228"/>
            <a:ext cx="22161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Constraint over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10" dirty="0">
                <a:latin typeface="Carlito"/>
                <a:cs typeface="Carlito"/>
              </a:rPr>
              <a:t>T,W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8822" y="720660"/>
            <a:ext cx="1435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1249300"/>
            <a:ext cx="6474156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"/>
                <a:cs typeface="Arial"/>
              </a:rPr>
              <a:t>AN </a:t>
            </a:r>
            <a:r>
              <a:rPr sz="2600" i="1" dirty="0">
                <a:latin typeface="Arial"/>
                <a:cs typeface="Arial"/>
              </a:rPr>
              <a:t>EVENT </a:t>
            </a:r>
            <a:r>
              <a:rPr sz="2600" dirty="0">
                <a:latin typeface="Arial"/>
                <a:cs typeface="Arial"/>
              </a:rPr>
              <a:t>IS A SET </a:t>
            </a:r>
            <a:r>
              <a:rPr sz="2600" i="1" dirty="0">
                <a:latin typeface="Arial"/>
                <a:cs typeface="Arial"/>
              </a:rPr>
              <a:t>E </a:t>
            </a:r>
            <a:r>
              <a:rPr sz="2600" dirty="0">
                <a:latin typeface="Arial"/>
                <a:cs typeface="Arial"/>
              </a:rPr>
              <a:t>OF 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5844" y="2438400"/>
            <a:ext cx="6855156" cy="20396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8600">
              <a:spcBef>
                <a:spcPts val="105"/>
              </a:spcBef>
              <a:buFontTx/>
              <a:buChar char="•"/>
              <a:tabLst>
                <a:tab pos="241300" algn="l"/>
              </a:tabLst>
            </a:pPr>
            <a:r>
              <a:rPr sz="2600" dirty="0">
                <a:latin typeface="Arial"/>
                <a:cs typeface="Arial"/>
              </a:rPr>
              <a:t>FROM A JOINT DISTRIBUTION, WE CAN</a:t>
            </a:r>
            <a:r>
              <a:rPr lang="en-MY" sz="2600" dirty="0">
                <a:latin typeface="Arial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CALCULATE THE PROBABILITY OF ANY </a:t>
            </a:r>
            <a:r>
              <a:rPr lang="en-MY" sz="2600" dirty="0">
                <a:latin typeface="Arial"/>
                <a:cs typeface="Arial"/>
              </a:rPr>
              <a:t>EVENT</a:t>
            </a:r>
          </a:p>
          <a:p>
            <a:pPr marL="240665" indent="-228600">
              <a:spcBef>
                <a:spcPts val="105"/>
              </a:spcBef>
              <a:buFontTx/>
              <a:buChar char="•"/>
              <a:tabLst>
                <a:tab pos="241300" algn="l"/>
              </a:tabLst>
            </a:pPr>
            <a:endParaRPr lang="en-US" sz="2600" dirty="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endParaRPr sz="2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9116" y="3469907"/>
            <a:ext cx="5636006" cy="1479892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1160"/>
              </a:spcBef>
              <a:buChar char="•"/>
              <a:tabLst>
                <a:tab pos="469265" algn="l"/>
                <a:tab pos="469900" algn="l"/>
              </a:tabLst>
            </a:pPr>
            <a:r>
              <a:rPr sz="1900" dirty="0">
                <a:latin typeface="Arial"/>
                <a:cs typeface="Arial"/>
              </a:rPr>
              <a:t>PROBABILITY THAT IT’S HOT AND SUNNY?</a:t>
            </a:r>
          </a:p>
          <a:p>
            <a:pPr marL="469900" indent="-228600">
              <a:lnSpc>
                <a:spcPct val="100000"/>
              </a:lnSpc>
              <a:spcBef>
                <a:spcPts val="1450"/>
              </a:spcBef>
              <a:buChar char="•"/>
              <a:tabLst>
                <a:tab pos="469265" algn="l"/>
                <a:tab pos="469900" algn="l"/>
              </a:tabLst>
            </a:pPr>
            <a:r>
              <a:rPr sz="1900" dirty="0">
                <a:latin typeface="Arial"/>
                <a:cs typeface="Arial"/>
              </a:rPr>
              <a:t>PROBABILITY THAT IT’S HOT?</a:t>
            </a:r>
          </a:p>
          <a:p>
            <a:pPr marL="469900" indent="-228600">
              <a:lnSpc>
                <a:spcPct val="100000"/>
              </a:lnSpc>
              <a:spcBef>
                <a:spcPts val="1465"/>
              </a:spcBef>
              <a:buChar char="•"/>
              <a:tabLst>
                <a:tab pos="469265" algn="l"/>
                <a:tab pos="469900" algn="l"/>
              </a:tabLst>
            </a:pPr>
            <a:r>
              <a:rPr sz="1900" dirty="0">
                <a:latin typeface="Arial"/>
                <a:cs typeface="Arial"/>
              </a:rPr>
              <a:t>PROBABILITY THAT IT’S HOT OR SUNNY?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5844" y="5237226"/>
            <a:ext cx="7066166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"/>
                <a:cs typeface="Arial"/>
              </a:rPr>
              <a:t>TYPICALLY, THE EVENTS</a:t>
            </a:r>
            <a:r>
              <a:rPr lang="en-MY" sz="2600" dirty="0">
                <a:latin typeface="Arial"/>
                <a:cs typeface="Arial"/>
              </a:rPr>
              <a:t> WE CARE </a:t>
            </a:r>
            <a:r>
              <a:rPr lang="en-US" sz="2600" dirty="0">
                <a:latin typeface="Arial"/>
                <a:cs typeface="Arial"/>
              </a:rPr>
              <a:t>ABOUT ARE PARTIAL ASSIGNMENTS, LIKE</a:t>
            </a:r>
            <a:endParaRPr sz="2600" dirty="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212010" y="3437572"/>
          <a:ext cx="2743200" cy="1981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W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hot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hot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cold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cold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190244" y="1752600"/>
            <a:ext cx="4047744" cy="624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76943" y="2956560"/>
            <a:ext cx="1179576" cy="298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1828800" y="6153030"/>
            <a:ext cx="220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MY" sz="2800" dirty="0">
                <a:latin typeface="Arial"/>
                <a:cs typeface="Arial"/>
              </a:rPr>
              <a:t>P(T=HOT)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8534" y="1076705"/>
            <a:ext cx="261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QUIZ: 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4872" y="1867661"/>
            <a:ext cx="1666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160" dirty="0">
                <a:latin typeface="Arial"/>
                <a:cs typeface="Arial"/>
              </a:rPr>
              <a:t>P(+</a:t>
            </a:r>
            <a:r>
              <a:rPr lang="en-US" sz="2400" spc="-160" dirty="0">
                <a:latin typeface="Arial"/>
                <a:cs typeface="Arial"/>
              </a:rPr>
              <a:t>x</a:t>
            </a:r>
            <a:r>
              <a:rPr sz="2400" spc="-160" dirty="0">
                <a:latin typeface="Arial"/>
                <a:cs typeface="Arial"/>
              </a:rPr>
              <a:t>, </a:t>
            </a:r>
            <a:r>
              <a:rPr sz="2400" spc="-80" dirty="0">
                <a:latin typeface="Arial"/>
                <a:cs typeface="Arial"/>
              </a:rPr>
              <a:t>+</a:t>
            </a:r>
            <a:r>
              <a:rPr lang="en-US" sz="2400" spc="-80" dirty="0">
                <a:latin typeface="Arial"/>
                <a:cs typeface="Arial"/>
              </a:rPr>
              <a:t>y</a:t>
            </a:r>
            <a:r>
              <a:rPr sz="2400" spc="-80" dirty="0">
                <a:latin typeface="Arial"/>
                <a:cs typeface="Arial"/>
              </a:rPr>
              <a:t>)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41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4872" y="3209035"/>
            <a:ext cx="1144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160" dirty="0">
                <a:latin typeface="Arial"/>
                <a:cs typeface="Arial"/>
              </a:rPr>
              <a:t>P(+</a:t>
            </a:r>
            <a:r>
              <a:rPr lang="en-US" sz="2400" spc="-160" dirty="0">
                <a:latin typeface="Arial"/>
                <a:cs typeface="Arial"/>
              </a:rPr>
              <a:t>x</a:t>
            </a:r>
            <a:r>
              <a:rPr sz="2400" spc="-160" dirty="0">
                <a:latin typeface="Arial"/>
                <a:cs typeface="Arial"/>
              </a:rPr>
              <a:t>)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41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4872" y="4551933"/>
            <a:ext cx="1969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210" dirty="0">
                <a:latin typeface="Arial"/>
                <a:cs typeface="Arial"/>
              </a:rPr>
              <a:t>P(-</a:t>
            </a:r>
            <a:r>
              <a:rPr lang="en-US" sz="2400" spc="-210" dirty="0">
                <a:latin typeface="Arial"/>
                <a:cs typeface="Arial"/>
              </a:rPr>
              <a:t>y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280" dirty="0">
                <a:latin typeface="Arial"/>
                <a:cs typeface="Arial"/>
              </a:rPr>
              <a:t>OR </a:t>
            </a:r>
            <a:r>
              <a:rPr sz="2400" spc="-80" dirty="0">
                <a:latin typeface="Arial"/>
                <a:cs typeface="Arial"/>
              </a:rPr>
              <a:t>+</a:t>
            </a:r>
            <a:r>
              <a:rPr lang="en-US" sz="2400" spc="-80" dirty="0">
                <a:latin typeface="Arial"/>
                <a:cs typeface="Arial"/>
              </a:rPr>
              <a:t>x</a:t>
            </a:r>
            <a:r>
              <a:rPr sz="2400" spc="-80" dirty="0">
                <a:latin typeface="Arial"/>
                <a:cs typeface="Arial"/>
              </a:rPr>
              <a:t>)</a:t>
            </a:r>
            <a:r>
              <a:rPr sz="2400" spc="-440" dirty="0">
                <a:latin typeface="Arial"/>
                <a:cs typeface="Arial"/>
              </a:rPr>
              <a:t> </a:t>
            </a:r>
            <a:r>
              <a:rPr sz="2400" spc="-41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349805" y="2102167"/>
          <a:ext cx="2743200" cy="1981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+x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+y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+x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-y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-x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+y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-x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-y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9230868" y="1621536"/>
            <a:ext cx="1149096" cy="298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9140" y="645033"/>
            <a:ext cx="5034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MARGINAL 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352" y="1256070"/>
            <a:ext cx="8166392" cy="15594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871219" indent="-228600">
              <a:lnSpc>
                <a:spcPct val="12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MARGINAL DISTRIBUTIONS ARE SUB-TABLES WHICH ELIMINATE  VARIABLES</a:t>
            </a: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MARGINALIZATION (SUMMING OUT): COMBINE COLLAPSED ROWS BY</a:t>
            </a:r>
            <a:r>
              <a:rPr lang="en-MY" sz="20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65987" y="3288093"/>
          <a:ext cx="2743200" cy="1981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W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hot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hot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cold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cold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278306" y="3241103"/>
          <a:ext cx="1828800" cy="1188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6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R="27305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hot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66">
                <a:tc>
                  <a:txBody>
                    <a:bodyPr/>
                    <a:lstStyle/>
                    <a:p>
                      <a:pPr marR="23304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old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78306" y="5069903"/>
          <a:ext cx="1828800" cy="1189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6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W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0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700271" y="3308603"/>
            <a:ext cx="2743200" cy="228600"/>
          </a:xfrm>
          <a:custGeom>
            <a:avLst/>
            <a:gdLst/>
            <a:ahLst/>
            <a:cxnLst/>
            <a:rect l="l" t="t" r="r" b="b"/>
            <a:pathLst>
              <a:path w="2743200" h="228600">
                <a:moveTo>
                  <a:pt x="2514600" y="0"/>
                </a:moveTo>
                <a:lnTo>
                  <a:pt x="2514600" y="228600"/>
                </a:lnTo>
                <a:lnTo>
                  <a:pt x="2667000" y="152400"/>
                </a:lnTo>
                <a:lnTo>
                  <a:pt x="2552700" y="152400"/>
                </a:lnTo>
                <a:lnTo>
                  <a:pt x="2552700" y="76200"/>
                </a:lnTo>
                <a:lnTo>
                  <a:pt x="2667000" y="76200"/>
                </a:lnTo>
                <a:lnTo>
                  <a:pt x="2514600" y="0"/>
                </a:lnTo>
                <a:close/>
              </a:path>
              <a:path w="2743200" h="228600">
                <a:moveTo>
                  <a:pt x="251460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2514600" y="152400"/>
                </a:lnTo>
                <a:lnTo>
                  <a:pt x="2514600" y="76200"/>
                </a:lnTo>
                <a:close/>
              </a:path>
              <a:path w="2743200" h="228600">
                <a:moveTo>
                  <a:pt x="2667000" y="76200"/>
                </a:moveTo>
                <a:lnTo>
                  <a:pt x="2552700" y="76200"/>
                </a:lnTo>
                <a:lnTo>
                  <a:pt x="2552700" y="152400"/>
                </a:lnTo>
                <a:lnTo>
                  <a:pt x="2667000" y="152400"/>
                </a:lnTo>
                <a:lnTo>
                  <a:pt x="2743200" y="114300"/>
                </a:lnTo>
                <a:lnTo>
                  <a:pt x="26670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00271" y="4878323"/>
            <a:ext cx="2743200" cy="228600"/>
          </a:xfrm>
          <a:custGeom>
            <a:avLst/>
            <a:gdLst/>
            <a:ahLst/>
            <a:cxnLst/>
            <a:rect l="l" t="t" r="r" b="b"/>
            <a:pathLst>
              <a:path w="2743200" h="228600">
                <a:moveTo>
                  <a:pt x="2514600" y="0"/>
                </a:moveTo>
                <a:lnTo>
                  <a:pt x="2514600" y="228600"/>
                </a:lnTo>
                <a:lnTo>
                  <a:pt x="2667000" y="152400"/>
                </a:lnTo>
                <a:lnTo>
                  <a:pt x="2552700" y="152400"/>
                </a:lnTo>
                <a:lnTo>
                  <a:pt x="2552700" y="76200"/>
                </a:lnTo>
                <a:lnTo>
                  <a:pt x="2667000" y="76200"/>
                </a:lnTo>
                <a:lnTo>
                  <a:pt x="2514600" y="0"/>
                </a:lnTo>
                <a:close/>
              </a:path>
              <a:path w="2743200" h="228600">
                <a:moveTo>
                  <a:pt x="251460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2514600" y="152400"/>
                </a:lnTo>
                <a:lnTo>
                  <a:pt x="2514600" y="76200"/>
                </a:lnTo>
                <a:close/>
              </a:path>
              <a:path w="2743200" h="228600">
                <a:moveTo>
                  <a:pt x="2667000" y="76200"/>
                </a:moveTo>
                <a:lnTo>
                  <a:pt x="2552700" y="76200"/>
                </a:lnTo>
                <a:lnTo>
                  <a:pt x="2552700" y="152400"/>
                </a:lnTo>
                <a:lnTo>
                  <a:pt x="2667000" y="152400"/>
                </a:lnTo>
                <a:lnTo>
                  <a:pt x="2743200" y="114300"/>
                </a:lnTo>
                <a:lnTo>
                  <a:pt x="26670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2144" y="2842260"/>
            <a:ext cx="1178052" cy="298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33800" y="3671315"/>
            <a:ext cx="2433828" cy="566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69935" y="2849879"/>
            <a:ext cx="733044" cy="298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26179" y="5224271"/>
            <a:ext cx="2462783" cy="5958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69352" y="4678679"/>
            <a:ext cx="850392" cy="298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4108" y="6111240"/>
            <a:ext cx="5716523" cy="6111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6800" y="665987"/>
            <a:ext cx="2955036" cy="19354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3789" y="805434"/>
            <a:ext cx="6217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QUIZ: MARGINAL DISTRIBUTIONS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6031" y="2482659"/>
          <a:ext cx="2743200" cy="1981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+x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+y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+x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-y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-x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+y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-x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-y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05586" y="1899983"/>
          <a:ext cx="1828800" cy="1188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6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+x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6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-x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105586" y="3728783"/>
          <a:ext cx="1828800" cy="1188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6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+y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6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-y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671315" y="2502407"/>
            <a:ext cx="2743200" cy="228600"/>
          </a:xfrm>
          <a:custGeom>
            <a:avLst/>
            <a:gdLst/>
            <a:ahLst/>
            <a:cxnLst/>
            <a:rect l="l" t="t" r="r" b="b"/>
            <a:pathLst>
              <a:path w="2743200" h="228600">
                <a:moveTo>
                  <a:pt x="2514600" y="0"/>
                </a:moveTo>
                <a:lnTo>
                  <a:pt x="2514600" y="228600"/>
                </a:lnTo>
                <a:lnTo>
                  <a:pt x="2667000" y="152400"/>
                </a:lnTo>
                <a:lnTo>
                  <a:pt x="2552700" y="152400"/>
                </a:lnTo>
                <a:lnTo>
                  <a:pt x="2552700" y="76200"/>
                </a:lnTo>
                <a:lnTo>
                  <a:pt x="2667000" y="76200"/>
                </a:lnTo>
                <a:lnTo>
                  <a:pt x="2514600" y="0"/>
                </a:lnTo>
                <a:close/>
              </a:path>
              <a:path w="2743200" h="228600">
                <a:moveTo>
                  <a:pt x="251460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2514600" y="152400"/>
                </a:lnTo>
                <a:lnTo>
                  <a:pt x="2514600" y="76200"/>
                </a:lnTo>
                <a:close/>
              </a:path>
              <a:path w="2743200" h="228600">
                <a:moveTo>
                  <a:pt x="2667000" y="76200"/>
                </a:moveTo>
                <a:lnTo>
                  <a:pt x="2552700" y="76200"/>
                </a:lnTo>
                <a:lnTo>
                  <a:pt x="2552700" y="152400"/>
                </a:lnTo>
                <a:lnTo>
                  <a:pt x="2667000" y="152400"/>
                </a:lnTo>
                <a:lnTo>
                  <a:pt x="2743200" y="114300"/>
                </a:lnTo>
                <a:lnTo>
                  <a:pt x="26670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71315" y="4073652"/>
            <a:ext cx="2743200" cy="228600"/>
          </a:xfrm>
          <a:custGeom>
            <a:avLst/>
            <a:gdLst/>
            <a:ahLst/>
            <a:cxnLst/>
            <a:rect l="l" t="t" r="r" b="b"/>
            <a:pathLst>
              <a:path w="2743200" h="228600">
                <a:moveTo>
                  <a:pt x="2514600" y="0"/>
                </a:moveTo>
                <a:lnTo>
                  <a:pt x="2514600" y="228600"/>
                </a:lnTo>
                <a:lnTo>
                  <a:pt x="2667000" y="152400"/>
                </a:lnTo>
                <a:lnTo>
                  <a:pt x="2552700" y="152400"/>
                </a:lnTo>
                <a:lnTo>
                  <a:pt x="2552700" y="76200"/>
                </a:lnTo>
                <a:lnTo>
                  <a:pt x="2667000" y="76200"/>
                </a:lnTo>
                <a:lnTo>
                  <a:pt x="2514600" y="0"/>
                </a:lnTo>
                <a:close/>
              </a:path>
              <a:path w="2743200" h="228600">
                <a:moveTo>
                  <a:pt x="251460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2514600" y="152400"/>
                </a:lnTo>
                <a:lnTo>
                  <a:pt x="2514600" y="76200"/>
                </a:lnTo>
                <a:close/>
              </a:path>
              <a:path w="2743200" h="228600">
                <a:moveTo>
                  <a:pt x="2667000" y="76200"/>
                </a:moveTo>
                <a:lnTo>
                  <a:pt x="2552700" y="76200"/>
                </a:lnTo>
                <a:lnTo>
                  <a:pt x="2552700" y="152400"/>
                </a:lnTo>
                <a:lnTo>
                  <a:pt x="2667000" y="152400"/>
                </a:lnTo>
                <a:lnTo>
                  <a:pt x="2743200" y="114300"/>
                </a:lnTo>
                <a:lnTo>
                  <a:pt x="26670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6903" y="2036064"/>
            <a:ext cx="1149096" cy="298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30167" y="2866644"/>
            <a:ext cx="2583180" cy="611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67243" y="1508760"/>
            <a:ext cx="792479" cy="298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53028" y="4418076"/>
            <a:ext cx="2551176" cy="5669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41335" y="3337559"/>
            <a:ext cx="760476" cy="298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9586" y="481965"/>
            <a:ext cx="5515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CONDITIONAL PROBABILITIES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588" y="1292268"/>
            <a:ext cx="11799811" cy="904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3970" indent="-228600">
              <a:lnSpc>
                <a:spcPct val="12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A SIMPLE RELATION BETWEEN JOINT AND CONDITIONAL  PROBABILITIES</a:t>
            </a:r>
          </a:p>
          <a:p>
            <a:pPr marL="698500" lvl="1" indent="-229235">
              <a:lnSpc>
                <a:spcPct val="100000"/>
              </a:lnSpc>
              <a:spcBef>
                <a:spcPts val="1050"/>
              </a:spcBef>
              <a:buClr>
                <a:srgbClr val="000000"/>
              </a:buClr>
              <a:buChar char="•"/>
              <a:tabLst>
                <a:tab pos="697865" algn="l"/>
                <a:tab pos="699135" algn="l"/>
              </a:tabLst>
            </a:pPr>
            <a:r>
              <a:rPr sz="2000" dirty="0">
                <a:solidFill>
                  <a:srgbClr val="AC339A"/>
                </a:solidFill>
                <a:latin typeface="Arial"/>
                <a:cs typeface="Arial"/>
              </a:rPr>
              <a:t>IN FACT, THIS IS TAKEN AS THE </a:t>
            </a:r>
            <a:r>
              <a:rPr sz="2000" i="1" dirty="0">
                <a:solidFill>
                  <a:srgbClr val="AC339A"/>
                </a:solidFill>
                <a:latin typeface="Arial"/>
                <a:cs typeface="Arial"/>
              </a:rPr>
              <a:t>DEFINITION </a:t>
            </a:r>
            <a:r>
              <a:rPr sz="2000" dirty="0">
                <a:solidFill>
                  <a:srgbClr val="AC339A"/>
                </a:solidFill>
                <a:latin typeface="Arial"/>
                <a:cs typeface="Arial"/>
              </a:rPr>
              <a:t>OF A CONDITIONAL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0794" y="2715852"/>
            <a:ext cx="1318260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sz="2000" spc="-375" dirty="0">
                <a:solidFill>
                  <a:srgbClr val="AC339A"/>
                </a:solidFill>
                <a:latin typeface="Arial"/>
                <a:cs typeface="Arial"/>
              </a:rPr>
              <a:t>P</a:t>
            </a:r>
            <a:r>
              <a:rPr sz="2000" spc="-395" dirty="0">
                <a:solidFill>
                  <a:srgbClr val="AC339A"/>
                </a:solidFill>
                <a:latin typeface="Arial"/>
                <a:cs typeface="Arial"/>
              </a:rPr>
              <a:t>R</a:t>
            </a:r>
            <a:r>
              <a:rPr sz="2000" spc="-185" dirty="0">
                <a:solidFill>
                  <a:srgbClr val="AC339A"/>
                </a:solidFill>
                <a:latin typeface="Arial"/>
                <a:cs typeface="Arial"/>
              </a:rPr>
              <a:t>O</a:t>
            </a:r>
            <a:r>
              <a:rPr sz="2000" spc="-190" dirty="0">
                <a:solidFill>
                  <a:srgbClr val="AC339A"/>
                </a:solidFill>
                <a:latin typeface="Arial"/>
                <a:cs typeface="Arial"/>
              </a:rPr>
              <a:t>B</a:t>
            </a:r>
            <a:r>
              <a:rPr sz="2000" spc="-229" dirty="0">
                <a:solidFill>
                  <a:srgbClr val="AC339A"/>
                </a:solidFill>
                <a:latin typeface="Arial"/>
                <a:cs typeface="Arial"/>
              </a:rPr>
              <a:t>ABILITY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9180" y="2740151"/>
            <a:ext cx="2372868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47712" y="4562411"/>
          <a:ext cx="2743200" cy="1981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6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W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hot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hot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cold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cold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569719" y="4191000"/>
            <a:ext cx="1179576" cy="298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8153400" y="2191511"/>
            <a:ext cx="3383280" cy="2181225"/>
            <a:chOff x="8336280" y="2191511"/>
            <a:chExt cx="3200400" cy="2181225"/>
          </a:xfrm>
        </p:grpSpPr>
        <p:sp>
          <p:nvSpPr>
            <p:cNvPr id="9" name="object 9"/>
            <p:cNvSpPr/>
            <p:nvPr/>
          </p:nvSpPr>
          <p:spPr>
            <a:xfrm>
              <a:off x="8764524" y="2520695"/>
              <a:ext cx="1386840" cy="1272540"/>
            </a:xfrm>
            <a:custGeom>
              <a:avLst/>
              <a:gdLst/>
              <a:ahLst/>
              <a:cxnLst/>
              <a:rect l="l" t="t" r="r" b="b"/>
              <a:pathLst>
                <a:path w="1386840" h="1272539">
                  <a:moveTo>
                    <a:pt x="693420" y="0"/>
                  </a:moveTo>
                  <a:lnTo>
                    <a:pt x="643905" y="1597"/>
                  </a:lnTo>
                  <a:lnTo>
                    <a:pt x="595330" y="6318"/>
                  </a:lnTo>
                  <a:lnTo>
                    <a:pt x="547810" y="14054"/>
                  </a:lnTo>
                  <a:lnTo>
                    <a:pt x="501464" y="24699"/>
                  </a:lnTo>
                  <a:lnTo>
                    <a:pt x="456409" y="38143"/>
                  </a:lnTo>
                  <a:lnTo>
                    <a:pt x="412761" y="54281"/>
                  </a:lnTo>
                  <a:lnTo>
                    <a:pt x="370640" y="73003"/>
                  </a:lnTo>
                  <a:lnTo>
                    <a:pt x="330161" y="94203"/>
                  </a:lnTo>
                  <a:lnTo>
                    <a:pt x="291443" y="117772"/>
                  </a:lnTo>
                  <a:lnTo>
                    <a:pt x="254603" y="143603"/>
                  </a:lnTo>
                  <a:lnTo>
                    <a:pt x="219758" y="171589"/>
                  </a:lnTo>
                  <a:lnTo>
                    <a:pt x="187026" y="201621"/>
                  </a:lnTo>
                  <a:lnTo>
                    <a:pt x="156524" y="233593"/>
                  </a:lnTo>
                  <a:lnTo>
                    <a:pt x="128369" y="267396"/>
                  </a:lnTo>
                  <a:lnTo>
                    <a:pt x="102680" y="302922"/>
                  </a:lnTo>
                  <a:lnTo>
                    <a:pt x="79573" y="340065"/>
                  </a:lnTo>
                  <a:lnTo>
                    <a:pt x="59166" y="378716"/>
                  </a:lnTo>
                  <a:lnTo>
                    <a:pt x="41577" y="418768"/>
                  </a:lnTo>
                  <a:lnTo>
                    <a:pt x="26922" y="460112"/>
                  </a:lnTo>
                  <a:lnTo>
                    <a:pt x="15320" y="502643"/>
                  </a:lnTo>
                  <a:lnTo>
                    <a:pt x="6887" y="546251"/>
                  </a:lnTo>
                  <a:lnTo>
                    <a:pt x="1741" y="590829"/>
                  </a:lnTo>
                  <a:lnTo>
                    <a:pt x="0" y="636269"/>
                  </a:lnTo>
                  <a:lnTo>
                    <a:pt x="1741" y="681710"/>
                  </a:lnTo>
                  <a:lnTo>
                    <a:pt x="6887" y="726288"/>
                  </a:lnTo>
                  <a:lnTo>
                    <a:pt x="15320" y="769896"/>
                  </a:lnTo>
                  <a:lnTo>
                    <a:pt x="26922" y="812427"/>
                  </a:lnTo>
                  <a:lnTo>
                    <a:pt x="41577" y="853771"/>
                  </a:lnTo>
                  <a:lnTo>
                    <a:pt x="59166" y="893823"/>
                  </a:lnTo>
                  <a:lnTo>
                    <a:pt x="79573" y="932474"/>
                  </a:lnTo>
                  <a:lnTo>
                    <a:pt x="102680" y="969617"/>
                  </a:lnTo>
                  <a:lnTo>
                    <a:pt x="128369" y="1005143"/>
                  </a:lnTo>
                  <a:lnTo>
                    <a:pt x="156524" y="1038946"/>
                  </a:lnTo>
                  <a:lnTo>
                    <a:pt x="187026" y="1070918"/>
                  </a:lnTo>
                  <a:lnTo>
                    <a:pt x="219758" y="1100950"/>
                  </a:lnTo>
                  <a:lnTo>
                    <a:pt x="254603" y="1128936"/>
                  </a:lnTo>
                  <a:lnTo>
                    <a:pt x="291443" y="1154767"/>
                  </a:lnTo>
                  <a:lnTo>
                    <a:pt x="330161" y="1178336"/>
                  </a:lnTo>
                  <a:lnTo>
                    <a:pt x="370640" y="1199536"/>
                  </a:lnTo>
                  <a:lnTo>
                    <a:pt x="412761" y="1218258"/>
                  </a:lnTo>
                  <a:lnTo>
                    <a:pt x="456409" y="1234396"/>
                  </a:lnTo>
                  <a:lnTo>
                    <a:pt x="501464" y="1247840"/>
                  </a:lnTo>
                  <a:lnTo>
                    <a:pt x="547810" y="1258485"/>
                  </a:lnTo>
                  <a:lnTo>
                    <a:pt x="595330" y="1266221"/>
                  </a:lnTo>
                  <a:lnTo>
                    <a:pt x="643905" y="1270942"/>
                  </a:lnTo>
                  <a:lnTo>
                    <a:pt x="693420" y="1272539"/>
                  </a:lnTo>
                  <a:lnTo>
                    <a:pt x="742934" y="1270942"/>
                  </a:lnTo>
                  <a:lnTo>
                    <a:pt x="791509" y="1266221"/>
                  </a:lnTo>
                  <a:lnTo>
                    <a:pt x="839029" y="1258485"/>
                  </a:lnTo>
                  <a:lnTo>
                    <a:pt x="885375" y="1247840"/>
                  </a:lnTo>
                  <a:lnTo>
                    <a:pt x="930430" y="1234396"/>
                  </a:lnTo>
                  <a:lnTo>
                    <a:pt x="974078" y="1218258"/>
                  </a:lnTo>
                  <a:lnTo>
                    <a:pt x="1016199" y="1199536"/>
                  </a:lnTo>
                  <a:lnTo>
                    <a:pt x="1056678" y="1178336"/>
                  </a:lnTo>
                  <a:lnTo>
                    <a:pt x="1095396" y="1154767"/>
                  </a:lnTo>
                  <a:lnTo>
                    <a:pt x="1132236" y="1128936"/>
                  </a:lnTo>
                  <a:lnTo>
                    <a:pt x="1167081" y="1100950"/>
                  </a:lnTo>
                  <a:lnTo>
                    <a:pt x="1199813" y="1070918"/>
                  </a:lnTo>
                  <a:lnTo>
                    <a:pt x="1230315" y="1038946"/>
                  </a:lnTo>
                  <a:lnTo>
                    <a:pt x="1258470" y="1005143"/>
                  </a:lnTo>
                  <a:lnTo>
                    <a:pt x="1284159" y="969617"/>
                  </a:lnTo>
                  <a:lnTo>
                    <a:pt x="1307266" y="932474"/>
                  </a:lnTo>
                  <a:lnTo>
                    <a:pt x="1327673" y="893823"/>
                  </a:lnTo>
                  <a:lnTo>
                    <a:pt x="1345262" y="853771"/>
                  </a:lnTo>
                  <a:lnTo>
                    <a:pt x="1359917" y="812427"/>
                  </a:lnTo>
                  <a:lnTo>
                    <a:pt x="1371519" y="769896"/>
                  </a:lnTo>
                  <a:lnTo>
                    <a:pt x="1379952" y="726288"/>
                  </a:lnTo>
                  <a:lnTo>
                    <a:pt x="1385098" y="681710"/>
                  </a:lnTo>
                  <a:lnTo>
                    <a:pt x="1386840" y="636269"/>
                  </a:lnTo>
                  <a:lnTo>
                    <a:pt x="1385098" y="590829"/>
                  </a:lnTo>
                  <a:lnTo>
                    <a:pt x="1379952" y="546251"/>
                  </a:lnTo>
                  <a:lnTo>
                    <a:pt x="1371519" y="502643"/>
                  </a:lnTo>
                  <a:lnTo>
                    <a:pt x="1359917" y="460112"/>
                  </a:lnTo>
                  <a:lnTo>
                    <a:pt x="1345262" y="418768"/>
                  </a:lnTo>
                  <a:lnTo>
                    <a:pt x="1327673" y="378716"/>
                  </a:lnTo>
                  <a:lnTo>
                    <a:pt x="1307266" y="340065"/>
                  </a:lnTo>
                  <a:lnTo>
                    <a:pt x="1284159" y="302922"/>
                  </a:lnTo>
                  <a:lnTo>
                    <a:pt x="1258470" y="267396"/>
                  </a:lnTo>
                  <a:lnTo>
                    <a:pt x="1230315" y="233593"/>
                  </a:lnTo>
                  <a:lnTo>
                    <a:pt x="1199813" y="201621"/>
                  </a:lnTo>
                  <a:lnTo>
                    <a:pt x="1167081" y="171589"/>
                  </a:lnTo>
                  <a:lnTo>
                    <a:pt x="1132236" y="143603"/>
                  </a:lnTo>
                  <a:lnTo>
                    <a:pt x="1095396" y="117772"/>
                  </a:lnTo>
                  <a:lnTo>
                    <a:pt x="1056678" y="94203"/>
                  </a:lnTo>
                  <a:lnTo>
                    <a:pt x="1016199" y="73003"/>
                  </a:lnTo>
                  <a:lnTo>
                    <a:pt x="974078" y="54281"/>
                  </a:lnTo>
                  <a:lnTo>
                    <a:pt x="930430" y="38143"/>
                  </a:lnTo>
                  <a:lnTo>
                    <a:pt x="885375" y="24699"/>
                  </a:lnTo>
                  <a:lnTo>
                    <a:pt x="839029" y="14054"/>
                  </a:lnTo>
                  <a:lnTo>
                    <a:pt x="791509" y="6318"/>
                  </a:lnTo>
                  <a:lnTo>
                    <a:pt x="742934" y="1597"/>
                  </a:lnTo>
                  <a:lnTo>
                    <a:pt x="693420" y="0"/>
                  </a:lnTo>
                  <a:close/>
                </a:path>
              </a:pathLst>
            </a:custGeom>
            <a:solidFill>
              <a:srgbClr val="3333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64524" y="2520695"/>
              <a:ext cx="1386840" cy="1272540"/>
            </a:xfrm>
            <a:custGeom>
              <a:avLst/>
              <a:gdLst/>
              <a:ahLst/>
              <a:cxnLst/>
              <a:rect l="l" t="t" r="r" b="b"/>
              <a:pathLst>
                <a:path w="1386840" h="1272539">
                  <a:moveTo>
                    <a:pt x="0" y="636269"/>
                  </a:moveTo>
                  <a:lnTo>
                    <a:pt x="1741" y="590829"/>
                  </a:lnTo>
                  <a:lnTo>
                    <a:pt x="6887" y="546251"/>
                  </a:lnTo>
                  <a:lnTo>
                    <a:pt x="15320" y="502643"/>
                  </a:lnTo>
                  <a:lnTo>
                    <a:pt x="26922" y="460112"/>
                  </a:lnTo>
                  <a:lnTo>
                    <a:pt x="41577" y="418768"/>
                  </a:lnTo>
                  <a:lnTo>
                    <a:pt x="59166" y="378716"/>
                  </a:lnTo>
                  <a:lnTo>
                    <a:pt x="79573" y="340065"/>
                  </a:lnTo>
                  <a:lnTo>
                    <a:pt x="102680" y="302922"/>
                  </a:lnTo>
                  <a:lnTo>
                    <a:pt x="128369" y="267396"/>
                  </a:lnTo>
                  <a:lnTo>
                    <a:pt x="156524" y="233593"/>
                  </a:lnTo>
                  <a:lnTo>
                    <a:pt x="187026" y="201621"/>
                  </a:lnTo>
                  <a:lnTo>
                    <a:pt x="219758" y="171589"/>
                  </a:lnTo>
                  <a:lnTo>
                    <a:pt x="254603" y="143603"/>
                  </a:lnTo>
                  <a:lnTo>
                    <a:pt x="291443" y="117772"/>
                  </a:lnTo>
                  <a:lnTo>
                    <a:pt x="330161" y="94203"/>
                  </a:lnTo>
                  <a:lnTo>
                    <a:pt x="370640" y="73003"/>
                  </a:lnTo>
                  <a:lnTo>
                    <a:pt x="412761" y="54281"/>
                  </a:lnTo>
                  <a:lnTo>
                    <a:pt x="456409" y="38143"/>
                  </a:lnTo>
                  <a:lnTo>
                    <a:pt x="501464" y="24699"/>
                  </a:lnTo>
                  <a:lnTo>
                    <a:pt x="547810" y="14054"/>
                  </a:lnTo>
                  <a:lnTo>
                    <a:pt x="595330" y="6318"/>
                  </a:lnTo>
                  <a:lnTo>
                    <a:pt x="643905" y="1597"/>
                  </a:lnTo>
                  <a:lnTo>
                    <a:pt x="693420" y="0"/>
                  </a:lnTo>
                  <a:lnTo>
                    <a:pt x="742934" y="1597"/>
                  </a:lnTo>
                  <a:lnTo>
                    <a:pt x="791509" y="6318"/>
                  </a:lnTo>
                  <a:lnTo>
                    <a:pt x="839029" y="14054"/>
                  </a:lnTo>
                  <a:lnTo>
                    <a:pt x="885375" y="24699"/>
                  </a:lnTo>
                  <a:lnTo>
                    <a:pt x="930430" y="38143"/>
                  </a:lnTo>
                  <a:lnTo>
                    <a:pt x="974078" y="54281"/>
                  </a:lnTo>
                  <a:lnTo>
                    <a:pt x="1016199" y="73003"/>
                  </a:lnTo>
                  <a:lnTo>
                    <a:pt x="1056678" y="94203"/>
                  </a:lnTo>
                  <a:lnTo>
                    <a:pt x="1095396" y="117772"/>
                  </a:lnTo>
                  <a:lnTo>
                    <a:pt x="1132236" y="143603"/>
                  </a:lnTo>
                  <a:lnTo>
                    <a:pt x="1167081" y="171589"/>
                  </a:lnTo>
                  <a:lnTo>
                    <a:pt x="1199813" y="201621"/>
                  </a:lnTo>
                  <a:lnTo>
                    <a:pt x="1230315" y="233593"/>
                  </a:lnTo>
                  <a:lnTo>
                    <a:pt x="1258470" y="267396"/>
                  </a:lnTo>
                  <a:lnTo>
                    <a:pt x="1284159" y="302922"/>
                  </a:lnTo>
                  <a:lnTo>
                    <a:pt x="1307266" y="340065"/>
                  </a:lnTo>
                  <a:lnTo>
                    <a:pt x="1327673" y="378716"/>
                  </a:lnTo>
                  <a:lnTo>
                    <a:pt x="1345262" y="418768"/>
                  </a:lnTo>
                  <a:lnTo>
                    <a:pt x="1359917" y="460112"/>
                  </a:lnTo>
                  <a:lnTo>
                    <a:pt x="1371519" y="502643"/>
                  </a:lnTo>
                  <a:lnTo>
                    <a:pt x="1379952" y="546251"/>
                  </a:lnTo>
                  <a:lnTo>
                    <a:pt x="1385098" y="590829"/>
                  </a:lnTo>
                  <a:lnTo>
                    <a:pt x="1386840" y="636269"/>
                  </a:lnTo>
                  <a:lnTo>
                    <a:pt x="1385098" y="681710"/>
                  </a:lnTo>
                  <a:lnTo>
                    <a:pt x="1379952" y="726288"/>
                  </a:lnTo>
                  <a:lnTo>
                    <a:pt x="1371519" y="769896"/>
                  </a:lnTo>
                  <a:lnTo>
                    <a:pt x="1359917" y="812427"/>
                  </a:lnTo>
                  <a:lnTo>
                    <a:pt x="1345262" y="853771"/>
                  </a:lnTo>
                  <a:lnTo>
                    <a:pt x="1327673" y="893823"/>
                  </a:lnTo>
                  <a:lnTo>
                    <a:pt x="1307266" y="932474"/>
                  </a:lnTo>
                  <a:lnTo>
                    <a:pt x="1284159" y="969617"/>
                  </a:lnTo>
                  <a:lnTo>
                    <a:pt x="1258470" y="1005143"/>
                  </a:lnTo>
                  <a:lnTo>
                    <a:pt x="1230315" y="1038946"/>
                  </a:lnTo>
                  <a:lnTo>
                    <a:pt x="1199813" y="1070918"/>
                  </a:lnTo>
                  <a:lnTo>
                    <a:pt x="1167081" y="1100950"/>
                  </a:lnTo>
                  <a:lnTo>
                    <a:pt x="1132236" y="1128936"/>
                  </a:lnTo>
                  <a:lnTo>
                    <a:pt x="1095396" y="1154767"/>
                  </a:lnTo>
                  <a:lnTo>
                    <a:pt x="1056678" y="1178336"/>
                  </a:lnTo>
                  <a:lnTo>
                    <a:pt x="1016199" y="1199536"/>
                  </a:lnTo>
                  <a:lnTo>
                    <a:pt x="974078" y="1218258"/>
                  </a:lnTo>
                  <a:lnTo>
                    <a:pt x="930430" y="1234396"/>
                  </a:lnTo>
                  <a:lnTo>
                    <a:pt x="885375" y="1247840"/>
                  </a:lnTo>
                  <a:lnTo>
                    <a:pt x="839029" y="1258485"/>
                  </a:lnTo>
                  <a:lnTo>
                    <a:pt x="791509" y="1266221"/>
                  </a:lnTo>
                  <a:lnTo>
                    <a:pt x="742934" y="1270942"/>
                  </a:lnTo>
                  <a:lnTo>
                    <a:pt x="693420" y="1272539"/>
                  </a:lnTo>
                  <a:lnTo>
                    <a:pt x="643905" y="1270942"/>
                  </a:lnTo>
                  <a:lnTo>
                    <a:pt x="595330" y="1266221"/>
                  </a:lnTo>
                  <a:lnTo>
                    <a:pt x="547810" y="1258485"/>
                  </a:lnTo>
                  <a:lnTo>
                    <a:pt x="501464" y="1247840"/>
                  </a:lnTo>
                  <a:lnTo>
                    <a:pt x="456409" y="1234396"/>
                  </a:lnTo>
                  <a:lnTo>
                    <a:pt x="412761" y="1218258"/>
                  </a:lnTo>
                  <a:lnTo>
                    <a:pt x="370640" y="1199536"/>
                  </a:lnTo>
                  <a:lnTo>
                    <a:pt x="330161" y="1178336"/>
                  </a:lnTo>
                  <a:lnTo>
                    <a:pt x="291443" y="1154767"/>
                  </a:lnTo>
                  <a:lnTo>
                    <a:pt x="254603" y="1128936"/>
                  </a:lnTo>
                  <a:lnTo>
                    <a:pt x="219758" y="1100950"/>
                  </a:lnTo>
                  <a:lnTo>
                    <a:pt x="187026" y="1070918"/>
                  </a:lnTo>
                  <a:lnTo>
                    <a:pt x="156524" y="1038946"/>
                  </a:lnTo>
                  <a:lnTo>
                    <a:pt x="128369" y="1005143"/>
                  </a:lnTo>
                  <a:lnTo>
                    <a:pt x="102680" y="969617"/>
                  </a:lnTo>
                  <a:lnTo>
                    <a:pt x="79573" y="932474"/>
                  </a:lnTo>
                  <a:lnTo>
                    <a:pt x="59166" y="893823"/>
                  </a:lnTo>
                  <a:lnTo>
                    <a:pt x="41577" y="853771"/>
                  </a:lnTo>
                  <a:lnTo>
                    <a:pt x="26922" y="812427"/>
                  </a:lnTo>
                  <a:lnTo>
                    <a:pt x="15320" y="769896"/>
                  </a:lnTo>
                  <a:lnTo>
                    <a:pt x="6887" y="726288"/>
                  </a:lnTo>
                  <a:lnTo>
                    <a:pt x="1741" y="681710"/>
                  </a:lnTo>
                  <a:lnTo>
                    <a:pt x="0" y="63626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73768" y="2520695"/>
              <a:ext cx="1386840" cy="1272540"/>
            </a:xfrm>
            <a:custGeom>
              <a:avLst/>
              <a:gdLst/>
              <a:ahLst/>
              <a:cxnLst/>
              <a:rect l="l" t="t" r="r" b="b"/>
              <a:pathLst>
                <a:path w="1386840" h="1272539">
                  <a:moveTo>
                    <a:pt x="693420" y="0"/>
                  </a:moveTo>
                  <a:lnTo>
                    <a:pt x="643905" y="1597"/>
                  </a:lnTo>
                  <a:lnTo>
                    <a:pt x="595330" y="6318"/>
                  </a:lnTo>
                  <a:lnTo>
                    <a:pt x="547810" y="14054"/>
                  </a:lnTo>
                  <a:lnTo>
                    <a:pt x="501464" y="24699"/>
                  </a:lnTo>
                  <a:lnTo>
                    <a:pt x="456409" y="38143"/>
                  </a:lnTo>
                  <a:lnTo>
                    <a:pt x="412761" y="54281"/>
                  </a:lnTo>
                  <a:lnTo>
                    <a:pt x="370640" y="73003"/>
                  </a:lnTo>
                  <a:lnTo>
                    <a:pt x="330161" y="94203"/>
                  </a:lnTo>
                  <a:lnTo>
                    <a:pt x="291443" y="117772"/>
                  </a:lnTo>
                  <a:lnTo>
                    <a:pt x="254603" y="143603"/>
                  </a:lnTo>
                  <a:lnTo>
                    <a:pt x="219758" y="171589"/>
                  </a:lnTo>
                  <a:lnTo>
                    <a:pt x="187026" y="201621"/>
                  </a:lnTo>
                  <a:lnTo>
                    <a:pt x="156524" y="233593"/>
                  </a:lnTo>
                  <a:lnTo>
                    <a:pt x="128369" y="267396"/>
                  </a:lnTo>
                  <a:lnTo>
                    <a:pt x="102680" y="302922"/>
                  </a:lnTo>
                  <a:lnTo>
                    <a:pt x="79573" y="340065"/>
                  </a:lnTo>
                  <a:lnTo>
                    <a:pt x="59166" y="378716"/>
                  </a:lnTo>
                  <a:lnTo>
                    <a:pt x="41577" y="418768"/>
                  </a:lnTo>
                  <a:lnTo>
                    <a:pt x="26922" y="460112"/>
                  </a:lnTo>
                  <a:lnTo>
                    <a:pt x="15320" y="502643"/>
                  </a:lnTo>
                  <a:lnTo>
                    <a:pt x="6887" y="546251"/>
                  </a:lnTo>
                  <a:lnTo>
                    <a:pt x="1741" y="590829"/>
                  </a:lnTo>
                  <a:lnTo>
                    <a:pt x="0" y="636269"/>
                  </a:lnTo>
                  <a:lnTo>
                    <a:pt x="1741" y="681710"/>
                  </a:lnTo>
                  <a:lnTo>
                    <a:pt x="6887" y="726288"/>
                  </a:lnTo>
                  <a:lnTo>
                    <a:pt x="15320" y="769896"/>
                  </a:lnTo>
                  <a:lnTo>
                    <a:pt x="26922" y="812427"/>
                  </a:lnTo>
                  <a:lnTo>
                    <a:pt x="41577" y="853771"/>
                  </a:lnTo>
                  <a:lnTo>
                    <a:pt x="59166" y="893823"/>
                  </a:lnTo>
                  <a:lnTo>
                    <a:pt x="79573" y="932474"/>
                  </a:lnTo>
                  <a:lnTo>
                    <a:pt x="102680" y="969617"/>
                  </a:lnTo>
                  <a:lnTo>
                    <a:pt x="128369" y="1005143"/>
                  </a:lnTo>
                  <a:lnTo>
                    <a:pt x="156524" y="1038946"/>
                  </a:lnTo>
                  <a:lnTo>
                    <a:pt x="187026" y="1070918"/>
                  </a:lnTo>
                  <a:lnTo>
                    <a:pt x="219758" y="1100950"/>
                  </a:lnTo>
                  <a:lnTo>
                    <a:pt x="254603" y="1128936"/>
                  </a:lnTo>
                  <a:lnTo>
                    <a:pt x="291443" y="1154767"/>
                  </a:lnTo>
                  <a:lnTo>
                    <a:pt x="330161" y="1178336"/>
                  </a:lnTo>
                  <a:lnTo>
                    <a:pt x="370640" y="1199536"/>
                  </a:lnTo>
                  <a:lnTo>
                    <a:pt x="412761" y="1218258"/>
                  </a:lnTo>
                  <a:lnTo>
                    <a:pt x="456409" y="1234396"/>
                  </a:lnTo>
                  <a:lnTo>
                    <a:pt x="501464" y="1247840"/>
                  </a:lnTo>
                  <a:lnTo>
                    <a:pt x="547810" y="1258485"/>
                  </a:lnTo>
                  <a:lnTo>
                    <a:pt x="595330" y="1266221"/>
                  </a:lnTo>
                  <a:lnTo>
                    <a:pt x="643905" y="1270942"/>
                  </a:lnTo>
                  <a:lnTo>
                    <a:pt x="693420" y="1272539"/>
                  </a:lnTo>
                  <a:lnTo>
                    <a:pt x="742934" y="1270942"/>
                  </a:lnTo>
                  <a:lnTo>
                    <a:pt x="791509" y="1266221"/>
                  </a:lnTo>
                  <a:lnTo>
                    <a:pt x="839029" y="1258485"/>
                  </a:lnTo>
                  <a:lnTo>
                    <a:pt x="885375" y="1247840"/>
                  </a:lnTo>
                  <a:lnTo>
                    <a:pt x="930430" y="1234396"/>
                  </a:lnTo>
                  <a:lnTo>
                    <a:pt x="974078" y="1218258"/>
                  </a:lnTo>
                  <a:lnTo>
                    <a:pt x="1016199" y="1199536"/>
                  </a:lnTo>
                  <a:lnTo>
                    <a:pt x="1056678" y="1178336"/>
                  </a:lnTo>
                  <a:lnTo>
                    <a:pt x="1095396" y="1154767"/>
                  </a:lnTo>
                  <a:lnTo>
                    <a:pt x="1132236" y="1128936"/>
                  </a:lnTo>
                  <a:lnTo>
                    <a:pt x="1167081" y="1100950"/>
                  </a:lnTo>
                  <a:lnTo>
                    <a:pt x="1199813" y="1070918"/>
                  </a:lnTo>
                  <a:lnTo>
                    <a:pt x="1230315" y="1038946"/>
                  </a:lnTo>
                  <a:lnTo>
                    <a:pt x="1258470" y="1005143"/>
                  </a:lnTo>
                  <a:lnTo>
                    <a:pt x="1284159" y="969617"/>
                  </a:lnTo>
                  <a:lnTo>
                    <a:pt x="1307266" y="932474"/>
                  </a:lnTo>
                  <a:lnTo>
                    <a:pt x="1327673" y="893823"/>
                  </a:lnTo>
                  <a:lnTo>
                    <a:pt x="1345262" y="853771"/>
                  </a:lnTo>
                  <a:lnTo>
                    <a:pt x="1359917" y="812427"/>
                  </a:lnTo>
                  <a:lnTo>
                    <a:pt x="1371519" y="769896"/>
                  </a:lnTo>
                  <a:lnTo>
                    <a:pt x="1379952" y="726288"/>
                  </a:lnTo>
                  <a:lnTo>
                    <a:pt x="1385098" y="681710"/>
                  </a:lnTo>
                  <a:lnTo>
                    <a:pt x="1386839" y="636269"/>
                  </a:lnTo>
                  <a:lnTo>
                    <a:pt x="1385098" y="590829"/>
                  </a:lnTo>
                  <a:lnTo>
                    <a:pt x="1379952" y="546251"/>
                  </a:lnTo>
                  <a:lnTo>
                    <a:pt x="1371519" y="502643"/>
                  </a:lnTo>
                  <a:lnTo>
                    <a:pt x="1359917" y="460112"/>
                  </a:lnTo>
                  <a:lnTo>
                    <a:pt x="1345262" y="418768"/>
                  </a:lnTo>
                  <a:lnTo>
                    <a:pt x="1327673" y="378716"/>
                  </a:lnTo>
                  <a:lnTo>
                    <a:pt x="1307266" y="340065"/>
                  </a:lnTo>
                  <a:lnTo>
                    <a:pt x="1284159" y="302922"/>
                  </a:lnTo>
                  <a:lnTo>
                    <a:pt x="1258470" y="267396"/>
                  </a:lnTo>
                  <a:lnTo>
                    <a:pt x="1230315" y="233593"/>
                  </a:lnTo>
                  <a:lnTo>
                    <a:pt x="1199813" y="201621"/>
                  </a:lnTo>
                  <a:lnTo>
                    <a:pt x="1167081" y="171589"/>
                  </a:lnTo>
                  <a:lnTo>
                    <a:pt x="1132236" y="143603"/>
                  </a:lnTo>
                  <a:lnTo>
                    <a:pt x="1095396" y="117772"/>
                  </a:lnTo>
                  <a:lnTo>
                    <a:pt x="1056678" y="94203"/>
                  </a:lnTo>
                  <a:lnTo>
                    <a:pt x="1016199" y="73003"/>
                  </a:lnTo>
                  <a:lnTo>
                    <a:pt x="974078" y="54281"/>
                  </a:lnTo>
                  <a:lnTo>
                    <a:pt x="930430" y="38143"/>
                  </a:lnTo>
                  <a:lnTo>
                    <a:pt x="885375" y="24699"/>
                  </a:lnTo>
                  <a:lnTo>
                    <a:pt x="839029" y="14054"/>
                  </a:lnTo>
                  <a:lnTo>
                    <a:pt x="791509" y="6318"/>
                  </a:lnTo>
                  <a:lnTo>
                    <a:pt x="742934" y="1597"/>
                  </a:lnTo>
                  <a:lnTo>
                    <a:pt x="693420" y="0"/>
                  </a:lnTo>
                  <a:close/>
                </a:path>
              </a:pathLst>
            </a:custGeom>
            <a:solidFill>
              <a:srgbClr val="FF33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573768" y="2520695"/>
              <a:ext cx="1386840" cy="1272540"/>
            </a:xfrm>
            <a:custGeom>
              <a:avLst/>
              <a:gdLst/>
              <a:ahLst/>
              <a:cxnLst/>
              <a:rect l="l" t="t" r="r" b="b"/>
              <a:pathLst>
                <a:path w="1386840" h="1272539">
                  <a:moveTo>
                    <a:pt x="0" y="636269"/>
                  </a:moveTo>
                  <a:lnTo>
                    <a:pt x="1741" y="590829"/>
                  </a:lnTo>
                  <a:lnTo>
                    <a:pt x="6887" y="546251"/>
                  </a:lnTo>
                  <a:lnTo>
                    <a:pt x="15320" y="502643"/>
                  </a:lnTo>
                  <a:lnTo>
                    <a:pt x="26922" y="460112"/>
                  </a:lnTo>
                  <a:lnTo>
                    <a:pt x="41577" y="418768"/>
                  </a:lnTo>
                  <a:lnTo>
                    <a:pt x="59166" y="378716"/>
                  </a:lnTo>
                  <a:lnTo>
                    <a:pt x="79573" y="340065"/>
                  </a:lnTo>
                  <a:lnTo>
                    <a:pt x="102680" y="302922"/>
                  </a:lnTo>
                  <a:lnTo>
                    <a:pt x="128369" y="267396"/>
                  </a:lnTo>
                  <a:lnTo>
                    <a:pt x="156524" y="233593"/>
                  </a:lnTo>
                  <a:lnTo>
                    <a:pt x="187026" y="201621"/>
                  </a:lnTo>
                  <a:lnTo>
                    <a:pt x="219758" y="171589"/>
                  </a:lnTo>
                  <a:lnTo>
                    <a:pt x="254603" y="143603"/>
                  </a:lnTo>
                  <a:lnTo>
                    <a:pt x="291443" y="117772"/>
                  </a:lnTo>
                  <a:lnTo>
                    <a:pt x="330161" y="94203"/>
                  </a:lnTo>
                  <a:lnTo>
                    <a:pt x="370640" y="73003"/>
                  </a:lnTo>
                  <a:lnTo>
                    <a:pt x="412761" y="54281"/>
                  </a:lnTo>
                  <a:lnTo>
                    <a:pt x="456409" y="38143"/>
                  </a:lnTo>
                  <a:lnTo>
                    <a:pt x="501464" y="24699"/>
                  </a:lnTo>
                  <a:lnTo>
                    <a:pt x="547810" y="14054"/>
                  </a:lnTo>
                  <a:lnTo>
                    <a:pt x="595330" y="6318"/>
                  </a:lnTo>
                  <a:lnTo>
                    <a:pt x="643905" y="1597"/>
                  </a:lnTo>
                  <a:lnTo>
                    <a:pt x="693420" y="0"/>
                  </a:lnTo>
                  <a:lnTo>
                    <a:pt x="742934" y="1597"/>
                  </a:lnTo>
                  <a:lnTo>
                    <a:pt x="791509" y="6318"/>
                  </a:lnTo>
                  <a:lnTo>
                    <a:pt x="839029" y="14054"/>
                  </a:lnTo>
                  <a:lnTo>
                    <a:pt x="885375" y="24699"/>
                  </a:lnTo>
                  <a:lnTo>
                    <a:pt x="930430" y="38143"/>
                  </a:lnTo>
                  <a:lnTo>
                    <a:pt x="974078" y="54281"/>
                  </a:lnTo>
                  <a:lnTo>
                    <a:pt x="1016199" y="73003"/>
                  </a:lnTo>
                  <a:lnTo>
                    <a:pt x="1056678" y="94203"/>
                  </a:lnTo>
                  <a:lnTo>
                    <a:pt x="1095396" y="117772"/>
                  </a:lnTo>
                  <a:lnTo>
                    <a:pt x="1132236" y="143603"/>
                  </a:lnTo>
                  <a:lnTo>
                    <a:pt x="1167081" y="171589"/>
                  </a:lnTo>
                  <a:lnTo>
                    <a:pt x="1199813" y="201621"/>
                  </a:lnTo>
                  <a:lnTo>
                    <a:pt x="1230315" y="233593"/>
                  </a:lnTo>
                  <a:lnTo>
                    <a:pt x="1258470" y="267396"/>
                  </a:lnTo>
                  <a:lnTo>
                    <a:pt x="1284159" y="302922"/>
                  </a:lnTo>
                  <a:lnTo>
                    <a:pt x="1307266" y="340065"/>
                  </a:lnTo>
                  <a:lnTo>
                    <a:pt x="1327673" y="378716"/>
                  </a:lnTo>
                  <a:lnTo>
                    <a:pt x="1345262" y="418768"/>
                  </a:lnTo>
                  <a:lnTo>
                    <a:pt x="1359917" y="460112"/>
                  </a:lnTo>
                  <a:lnTo>
                    <a:pt x="1371519" y="502643"/>
                  </a:lnTo>
                  <a:lnTo>
                    <a:pt x="1379952" y="546251"/>
                  </a:lnTo>
                  <a:lnTo>
                    <a:pt x="1385098" y="590829"/>
                  </a:lnTo>
                  <a:lnTo>
                    <a:pt x="1386839" y="636269"/>
                  </a:lnTo>
                  <a:lnTo>
                    <a:pt x="1385098" y="681710"/>
                  </a:lnTo>
                  <a:lnTo>
                    <a:pt x="1379952" y="726288"/>
                  </a:lnTo>
                  <a:lnTo>
                    <a:pt x="1371519" y="769896"/>
                  </a:lnTo>
                  <a:lnTo>
                    <a:pt x="1359917" y="812427"/>
                  </a:lnTo>
                  <a:lnTo>
                    <a:pt x="1345262" y="853771"/>
                  </a:lnTo>
                  <a:lnTo>
                    <a:pt x="1327673" y="893823"/>
                  </a:lnTo>
                  <a:lnTo>
                    <a:pt x="1307266" y="932474"/>
                  </a:lnTo>
                  <a:lnTo>
                    <a:pt x="1284159" y="969617"/>
                  </a:lnTo>
                  <a:lnTo>
                    <a:pt x="1258470" y="1005143"/>
                  </a:lnTo>
                  <a:lnTo>
                    <a:pt x="1230315" y="1038946"/>
                  </a:lnTo>
                  <a:lnTo>
                    <a:pt x="1199813" y="1070918"/>
                  </a:lnTo>
                  <a:lnTo>
                    <a:pt x="1167081" y="1100950"/>
                  </a:lnTo>
                  <a:lnTo>
                    <a:pt x="1132236" y="1128936"/>
                  </a:lnTo>
                  <a:lnTo>
                    <a:pt x="1095396" y="1154767"/>
                  </a:lnTo>
                  <a:lnTo>
                    <a:pt x="1056678" y="1178336"/>
                  </a:lnTo>
                  <a:lnTo>
                    <a:pt x="1016199" y="1199536"/>
                  </a:lnTo>
                  <a:lnTo>
                    <a:pt x="974078" y="1218258"/>
                  </a:lnTo>
                  <a:lnTo>
                    <a:pt x="930430" y="1234396"/>
                  </a:lnTo>
                  <a:lnTo>
                    <a:pt x="885375" y="1247840"/>
                  </a:lnTo>
                  <a:lnTo>
                    <a:pt x="839029" y="1258485"/>
                  </a:lnTo>
                  <a:lnTo>
                    <a:pt x="791509" y="1266221"/>
                  </a:lnTo>
                  <a:lnTo>
                    <a:pt x="742934" y="1270942"/>
                  </a:lnTo>
                  <a:lnTo>
                    <a:pt x="693420" y="1272539"/>
                  </a:lnTo>
                  <a:lnTo>
                    <a:pt x="643905" y="1270942"/>
                  </a:lnTo>
                  <a:lnTo>
                    <a:pt x="595330" y="1266221"/>
                  </a:lnTo>
                  <a:lnTo>
                    <a:pt x="547810" y="1258485"/>
                  </a:lnTo>
                  <a:lnTo>
                    <a:pt x="501464" y="1247840"/>
                  </a:lnTo>
                  <a:lnTo>
                    <a:pt x="456409" y="1234396"/>
                  </a:lnTo>
                  <a:lnTo>
                    <a:pt x="412761" y="1218258"/>
                  </a:lnTo>
                  <a:lnTo>
                    <a:pt x="370640" y="1199536"/>
                  </a:lnTo>
                  <a:lnTo>
                    <a:pt x="330161" y="1178336"/>
                  </a:lnTo>
                  <a:lnTo>
                    <a:pt x="291443" y="1154767"/>
                  </a:lnTo>
                  <a:lnTo>
                    <a:pt x="254603" y="1128936"/>
                  </a:lnTo>
                  <a:lnTo>
                    <a:pt x="219758" y="1100950"/>
                  </a:lnTo>
                  <a:lnTo>
                    <a:pt x="187026" y="1070918"/>
                  </a:lnTo>
                  <a:lnTo>
                    <a:pt x="156524" y="1038946"/>
                  </a:lnTo>
                  <a:lnTo>
                    <a:pt x="128369" y="1005143"/>
                  </a:lnTo>
                  <a:lnTo>
                    <a:pt x="102680" y="969617"/>
                  </a:lnTo>
                  <a:lnTo>
                    <a:pt x="79573" y="932474"/>
                  </a:lnTo>
                  <a:lnTo>
                    <a:pt x="59166" y="893823"/>
                  </a:lnTo>
                  <a:lnTo>
                    <a:pt x="41577" y="853771"/>
                  </a:lnTo>
                  <a:lnTo>
                    <a:pt x="26922" y="812427"/>
                  </a:lnTo>
                  <a:lnTo>
                    <a:pt x="15320" y="769896"/>
                  </a:lnTo>
                  <a:lnTo>
                    <a:pt x="6887" y="726288"/>
                  </a:lnTo>
                  <a:lnTo>
                    <a:pt x="1741" y="681710"/>
                  </a:lnTo>
                  <a:lnTo>
                    <a:pt x="0" y="63626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49234" y="2204465"/>
              <a:ext cx="3175000" cy="2155190"/>
            </a:xfrm>
            <a:custGeom>
              <a:avLst/>
              <a:gdLst/>
              <a:ahLst/>
              <a:cxnLst/>
              <a:rect l="l" t="t" r="r" b="b"/>
              <a:pathLst>
                <a:path w="3175000" h="2155190">
                  <a:moveTo>
                    <a:pt x="0" y="2154936"/>
                  </a:moveTo>
                  <a:lnTo>
                    <a:pt x="3174492" y="2154936"/>
                  </a:lnTo>
                  <a:lnTo>
                    <a:pt x="3174492" y="0"/>
                  </a:lnTo>
                  <a:lnTo>
                    <a:pt x="0" y="0"/>
                  </a:lnTo>
                  <a:lnTo>
                    <a:pt x="0" y="215493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268723" y="4686300"/>
            <a:ext cx="6550659" cy="2030095"/>
            <a:chOff x="4268723" y="4686300"/>
            <a:chExt cx="6550659" cy="2030095"/>
          </a:xfrm>
        </p:grpSpPr>
        <p:sp>
          <p:nvSpPr>
            <p:cNvPr id="15" name="object 15"/>
            <p:cNvSpPr/>
            <p:nvPr/>
          </p:nvSpPr>
          <p:spPr>
            <a:xfrm>
              <a:off x="4268723" y="4885944"/>
              <a:ext cx="3268979" cy="3139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34555" y="4686300"/>
              <a:ext cx="2837688" cy="7315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12452" y="4703064"/>
              <a:ext cx="836676" cy="6568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07863" y="5803391"/>
              <a:ext cx="5643372" cy="2987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88051" y="6306311"/>
              <a:ext cx="1702307" cy="2545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26579" y="6312407"/>
              <a:ext cx="806196" cy="2240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86121" y="5386958"/>
              <a:ext cx="6019800" cy="1316355"/>
            </a:xfrm>
            <a:custGeom>
              <a:avLst/>
              <a:gdLst/>
              <a:ahLst/>
              <a:cxnLst/>
              <a:rect l="l" t="t" r="r" b="b"/>
              <a:pathLst>
                <a:path w="6019800" h="1316354">
                  <a:moveTo>
                    <a:pt x="0" y="318134"/>
                  </a:moveTo>
                  <a:lnTo>
                    <a:pt x="1003300" y="318134"/>
                  </a:lnTo>
                  <a:lnTo>
                    <a:pt x="2947543" y="0"/>
                  </a:lnTo>
                  <a:lnTo>
                    <a:pt x="2508250" y="318134"/>
                  </a:lnTo>
                  <a:lnTo>
                    <a:pt x="6019800" y="318134"/>
                  </a:lnTo>
                  <a:lnTo>
                    <a:pt x="6019800" y="484504"/>
                  </a:lnTo>
                  <a:lnTo>
                    <a:pt x="6019800" y="734059"/>
                  </a:lnTo>
                  <a:lnTo>
                    <a:pt x="6019800" y="1316354"/>
                  </a:lnTo>
                  <a:lnTo>
                    <a:pt x="2508250" y="1316354"/>
                  </a:lnTo>
                  <a:lnTo>
                    <a:pt x="1003300" y="1316354"/>
                  </a:lnTo>
                  <a:lnTo>
                    <a:pt x="0" y="1316354"/>
                  </a:lnTo>
                  <a:lnTo>
                    <a:pt x="0" y="734059"/>
                  </a:lnTo>
                  <a:lnTo>
                    <a:pt x="0" y="484504"/>
                  </a:lnTo>
                  <a:lnTo>
                    <a:pt x="0" y="31813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242931" y="3922014"/>
            <a:ext cx="88226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FF9685"/>
                </a:solidFill>
                <a:latin typeface="Carlito"/>
                <a:cs typeface="Carlito"/>
              </a:rPr>
              <a:t>P(b)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227311" y="3915536"/>
            <a:ext cx="6786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AC339A"/>
                </a:solidFill>
                <a:latin typeface="Carlito"/>
                <a:cs typeface="Carlito"/>
              </a:rPr>
              <a:t>P(a)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708642" y="2253233"/>
            <a:ext cx="9768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5" dirty="0">
                <a:solidFill>
                  <a:srgbClr val="E46F70"/>
                </a:solidFill>
                <a:latin typeface="Carlito"/>
                <a:cs typeface="Carlito"/>
              </a:rPr>
              <a:t>P(a,b)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824971" y="4922520"/>
            <a:ext cx="821435" cy="2240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1834" y="198288"/>
            <a:ext cx="46913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Black"/>
                <a:cs typeface="Arial Black"/>
              </a:rPr>
              <a:t>LEARNING OBJECTIVES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quarter" idx="13"/>
          </p:nvPr>
        </p:nvSpPr>
        <p:spPr>
          <a:xfrm>
            <a:off x="772899" y="1600200"/>
            <a:ext cx="10363826" cy="37991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5755" indent="-29908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Wingdings"/>
              <a:buChar char=""/>
              <a:tabLst>
                <a:tab pos="327025" algn="l"/>
              </a:tabLst>
            </a:pPr>
            <a:r>
              <a:rPr dirty="0"/>
              <a:t>AT  THE  END OF THE  COURSE,  STUDENTS  WILL BE  ABLE TO:</a:t>
            </a:r>
          </a:p>
          <a:p>
            <a:pPr marL="27305">
              <a:lnSpc>
                <a:spcPct val="100000"/>
              </a:lnSpc>
              <a:spcBef>
                <a:spcPts val="1475"/>
              </a:spcBef>
            </a:pPr>
            <a:r>
              <a:rPr dirty="0">
                <a:solidFill>
                  <a:srgbClr val="000000"/>
                </a:solidFill>
              </a:rPr>
              <a:t>CO1: DEMONSTRATE  FUNDAMENTAL UNDERSTANDING OF THE</a:t>
            </a:r>
          </a:p>
          <a:p>
            <a:pPr marL="27305">
              <a:lnSpc>
                <a:spcPct val="100000"/>
              </a:lnSpc>
              <a:spcBef>
                <a:spcPts val="480"/>
              </a:spcBef>
            </a:pPr>
            <a:r>
              <a:rPr dirty="0">
                <a:solidFill>
                  <a:srgbClr val="000000"/>
                </a:solidFill>
              </a:rPr>
              <a:t>HISTORY OF (AI) AND ITS FOUNDATIONS</a:t>
            </a:r>
          </a:p>
          <a:p>
            <a:pPr marL="27305" marR="5080">
              <a:lnSpc>
                <a:spcPct val="120000"/>
              </a:lnSpc>
              <a:spcBef>
                <a:spcPts val="1010"/>
              </a:spcBef>
            </a:pPr>
            <a:r>
              <a:rPr dirty="0">
                <a:solidFill>
                  <a:srgbClr val="000000"/>
                </a:solidFill>
              </a:rPr>
              <a:t>CO2: APPLY BASIC PRINCIPLES OF AI IN SOLUTIONS THAT REQUIRE  PROBLEM SOLVING, INFERENCE, PERCEPTION, KNOWLEDGE  REPRESENTATION AND LEARNING.</a:t>
            </a:r>
          </a:p>
          <a:p>
            <a:pPr marL="27305" marR="23495">
              <a:lnSpc>
                <a:spcPct val="120000"/>
              </a:lnSpc>
              <a:spcBef>
                <a:spcPts val="1000"/>
              </a:spcBef>
            </a:pPr>
            <a:r>
              <a:rPr dirty="0">
                <a:solidFill>
                  <a:schemeClr val="bg1">
                    <a:lumMod val="75000"/>
                  </a:schemeClr>
                </a:solidFill>
              </a:rPr>
              <a:t>CO3: DEMONSTRATE PROFICIENCY DEVELOPING APPLICATIONS IN  AN AI LANGUAGE, EXPERT SYSTEM SHELL OR DATA MINING TOOL</a:t>
            </a:r>
          </a:p>
          <a:p>
            <a:pPr marL="27305">
              <a:lnSpc>
                <a:spcPct val="100000"/>
              </a:lnSpc>
              <a:spcBef>
                <a:spcPts val="1475"/>
              </a:spcBef>
            </a:pPr>
            <a:r>
              <a:rPr dirty="0">
                <a:solidFill>
                  <a:schemeClr val="bg1">
                    <a:lumMod val="75000"/>
                  </a:schemeClr>
                </a:solidFill>
              </a:rPr>
              <a:t>CO4: EXPLAIN PROFICIENCY IN APPLY SCIENTIFIC METHOD TO</a:t>
            </a:r>
          </a:p>
          <a:p>
            <a:pPr marL="27305">
              <a:lnSpc>
                <a:spcPct val="100000"/>
              </a:lnSpc>
              <a:spcBef>
                <a:spcPts val="480"/>
              </a:spcBef>
            </a:pPr>
            <a:r>
              <a:rPr dirty="0">
                <a:solidFill>
                  <a:schemeClr val="bg1">
                    <a:lumMod val="75000"/>
                  </a:schemeClr>
                </a:solidFill>
              </a:rPr>
              <a:t>MODELS OF MACHINE LEARNING.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04880" y="5972047"/>
            <a:ext cx="952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8872" y="457961"/>
            <a:ext cx="6692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QUIZ: CONDITIONAL PROBABILITIES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07872" y="2344483"/>
          <a:ext cx="2743200" cy="1981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+x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+y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+x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-y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-x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+y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-x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-y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136903" y="2036064"/>
            <a:ext cx="1149096" cy="298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88282" y="1289684"/>
            <a:ext cx="1847850" cy="701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160" dirty="0">
                <a:latin typeface="Arial"/>
                <a:cs typeface="Arial"/>
              </a:rPr>
              <a:t>P(+</a:t>
            </a:r>
            <a:r>
              <a:rPr lang="en-US" sz="2400" spc="-160" dirty="0">
                <a:latin typeface="Arial"/>
                <a:cs typeface="Arial"/>
              </a:rPr>
              <a:t>x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640" dirty="0">
                <a:latin typeface="Arial"/>
                <a:cs typeface="Arial"/>
              </a:rPr>
              <a:t>|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+</a:t>
            </a:r>
            <a:r>
              <a:rPr lang="en-US" sz="2400" spc="-80" dirty="0">
                <a:latin typeface="Arial"/>
                <a:cs typeface="Arial"/>
              </a:rPr>
              <a:t>y</a:t>
            </a:r>
            <a:r>
              <a:rPr sz="2400" spc="-80" dirty="0">
                <a:latin typeface="Arial"/>
                <a:cs typeface="Arial"/>
              </a:rPr>
              <a:t>) </a:t>
            </a:r>
            <a:r>
              <a:rPr sz="2400" spc="-41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0"/>
              </a:spcBef>
            </a:pPr>
            <a:r>
              <a:rPr sz="2000" spc="145" dirty="0">
                <a:latin typeface="Arial"/>
                <a:cs typeface="Arial"/>
              </a:rPr>
              <a:t>1/3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8282" y="2939034"/>
            <a:ext cx="1743075" cy="701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210" dirty="0">
                <a:latin typeface="Arial"/>
                <a:cs typeface="Arial"/>
              </a:rPr>
              <a:t>P(-</a:t>
            </a:r>
            <a:r>
              <a:rPr lang="en-US" sz="2400" spc="-210" dirty="0">
                <a:latin typeface="Arial"/>
                <a:cs typeface="Arial"/>
              </a:rPr>
              <a:t>x</a:t>
            </a:r>
            <a:r>
              <a:rPr sz="2400" spc="-210" dirty="0">
                <a:latin typeface="Arial"/>
                <a:cs typeface="Arial"/>
              </a:rPr>
              <a:t>  </a:t>
            </a:r>
            <a:r>
              <a:rPr sz="2400" spc="640" dirty="0">
                <a:latin typeface="Arial"/>
                <a:cs typeface="Arial"/>
              </a:rPr>
              <a:t>|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+</a:t>
            </a:r>
            <a:r>
              <a:rPr lang="en-US" sz="2400" spc="-80" dirty="0">
                <a:latin typeface="Arial"/>
                <a:cs typeface="Arial"/>
              </a:rPr>
              <a:t>y</a:t>
            </a:r>
            <a:r>
              <a:rPr sz="2400" spc="-80" dirty="0">
                <a:latin typeface="Arial"/>
                <a:cs typeface="Arial"/>
              </a:rPr>
              <a:t>) </a:t>
            </a:r>
            <a:r>
              <a:rPr sz="2400" spc="-41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0"/>
              </a:spcBef>
            </a:pPr>
            <a:r>
              <a:rPr sz="2000" spc="140" dirty="0">
                <a:latin typeface="Arial"/>
                <a:cs typeface="Arial"/>
              </a:rPr>
              <a:t>2/3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8282" y="4587951"/>
            <a:ext cx="1743075" cy="70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210" dirty="0">
                <a:latin typeface="Arial"/>
                <a:cs typeface="Arial"/>
              </a:rPr>
              <a:t>P(-</a:t>
            </a:r>
            <a:r>
              <a:rPr lang="en-US" sz="2400" spc="-210" dirty="0">
                <a:latin typeface="Arial"/>
                <a:cs typeface="Arial"/>
              </a:rPr>
              <a:t>y</a:t>
            </a:r>
            <a:r>
              <a:rPr sz="2400" spc="-210" dirty="0">
                <a:latin typeface="Arial"/>
                <a:cs typeface="Arial"/>
              </a:rPr>
              <a:t>  </a:t>
            </a:r>
            <a:r>
              <a:rPr sz="2400" spc="640" dirty="0">
                <a:latin typeface="Arial"/>
                <a:cs typeface="Arial"/>
              </a:rPr>
              <a:t>|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+</a:t>
            </a:r>
            <a:r>
              <a:rPr lang="en-US" sz="2400" spc="-80" dirty="0">
                <a:latin typeface="Arial"/>
                <a:cs typeface="Arial"/>
              </a:rPr>
              <a:t>x</a:t>
            </a:r>
            <a:r>
              <a:rPr sz="2400" spc="-80" dirty="0">
                <a:latin typeface="Arial"/>
                <a:cs typeface="Arial"/>
              </a:rPr>
              <a:t>) </a:t>
            </a:r>
            <a:r>
              <a:rPr sz="2400" spc="-41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5"/>
              </a:spcBef>
            </a:pPr>
            <a:r>
              <a:rPr sz="2000" spc="140" dirty="0">
                <a:latin typeface="Arial"/>
                <a:cs typeface="Arial"/>
              </a:rPr>
              <a:t>3/5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7479" y="632536"/>
            <a:ext cx="5687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CONDITIONAL 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2683"/>
            <a:ext cx="10360660" cy="8985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CONDITIONAL DISTRIBUTIONS ARE PROBABILITY DISTRIBUTIONS OVER  SOME VARIABLES GIVEN FIXED VALUES OF OTHERS</a:t>
            </a:r>
          </a:p>
        </p:txBody>
      </p:sp>
      <p:sp>
        <p:nvSpPr>
          <p:cNvPr id="4" name="object 4"/>
          <p:cNvSpPr/>
          <p:nvPr/>
        </p:nvSpPr>
        <p:spPr>
          <a:xfrm>
            <a:off x="1572767" y="2942844"/>
            <a:ext cx="2072639" cy="312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72199"/>
              </p:ext>
            </p:extLst>
          </p:nvPr>
        </p:nvGraphicFramePr>
        <p:xfrm>
          <a:off x="8464740" y="3544379"/>
          <a:ext cx="2743200" cy="1981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W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hot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hot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cold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cold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40020"/>
              </p:ext>
            </p:extLst>
          </p:nvPr>
        </p:nvGraphicFramePr>
        <p:xfrm>
          <a:off x="1693862" y="3370262"/>
          <a:ext cx="1828800" cy="1188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W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533144" y="4800600"/>
            <a:ext cx="2162556" cy="312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9846"/>
              </p:ext>
            </p:extLst>
          </p:nvPr>
        </p:nvGraphicFramePr>
        <p:xfrm>
          <a:off x="1698688" y="5227637"/>
          <a:ext cx="1828800" cy="1189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W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9212580" y="3134867"/>
            <a:ext cx="1179576" cy="298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88491" y="2404364"/>
            <a:ext cx="23336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C339A"/>
                </a:solidFill>
                <a:latin typeface="Carlito"/>
                <a:cs typeface="Carlito"/>
              </a:rPr>
              <a:t>Conditional Distributions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70009" y="2525725"/>
            <a:ext cx="16141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C339A"/>
                </a:solidFill>
                <a:latin typeface="Carlito"/>
                <a:cs typeface="Carlito"/>
              </a:rPr>
              <a:t>Joint Distribution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80287" y="2916935"/>
            <a:ext cx="571500" cy="3526790"/>
            <a:chOff x="780287" y="2916935"/>
            <a:chExt cx="571500" cy="3526790"/>
          </a:xfrm>
        </p:grpSpPr>
        <p:sp>
          <p:nvSpPr>
            <p:cNvPr id="13" name="object 13"/>
            <p:cNvSpPr/>
            <p:nvPr/>
          </p:nvSpPr>
          <p:spPr>
            <a:xfrm>
              <a:off x="1139951" y="2921507"/>
              <a:ext cx="207645" cy="3517900"/>
            </a:xfrm>
            <a:custGeom>
              <a:avLst/>
              <a:gdLst/>
              <a:ahLst/>
              <a:cxnLst/>
              <a:rect l="l" t="t" r="r" b="b"/>
              <a:pathLst>
                <a:path w="207644" h="3517900">
                  <a:moveTo>
                    <a:pt x="207263" y="3517391"/>
                  </a:moveTo>
                  <a:lnTo>
                    <a:pt x="166907" y="3516034"/>
                  </a:lnTo>
                  <a:lnTo>
                    <a:pt x="133969" y="3512332"/>
                  </a:lnTo>
                  <a:lnTo>
                    <a:pt x="111769" y="3506842"/>
                  </a:lnTo>
                  <a:lnTo>
                    <a:pt x="103631" y="3500119"/>
                  </a:lnTo>
                  <a:lnTo>
                    <a:pt x="103631" y="1775967"/>
                  </a:lnTo>
                  <a:lnTo>
                    <a:pt x="95488" y="1769250"/>
                  </a:lnTo>
                  <a:lnTo>
                    <a:pt x="73280" y="1763760"/>
                  </a:lnTo>
                  <a:lnTo>
                    <a:pt x="40340" y="1760055"/>
                  </a:lnTo>
                  <a:lnTo>
                    <a:pt x="0" y="1758695"/>
                  </a:lnTo>
                  <a:lnTo>
                    <a:pt x="40340" y="1757336"/>
                  </a:lnTo>
                  <a:lnTo>
                    <a:pt x="73280" y="1753631"/>
                  </a:lnTo>
                  <a:lnTo>
                    <a:pt x="95488" y="1748141"/>
                  </a:lnTo>
                  <a:lnTo>
                    <a:pt x="103631" y="1741423"/>
                  </a:lnTo>
                  <a:lnTo>
                    <a:pt x="103631" y="17271"/>
                  </a:lnTo>
                  <a:lnTo>
                    <a:pt x="111769" y="10554"/>
                  </a:lnTo>
                  <a:lnTo>
                    <a:pt x="133969" y="5064"/>
                  </a:lnTo>
                  <a:lnTo>
                    <a:pt x="166907" y="1359"/>
                  </a:lnTo>
                  <a:lnTo>
                    <a:pt x="207263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0287" y="3998975"/>
              <a:ext cx="312419" cy="11490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1651" y="703910"/>
            <a:ext cx="44392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NORMALIZATION TRICK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1512" y="3017710"/>
          <a:ext cx="2743200" cy="1983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W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hot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7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hot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7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cold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7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cold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297423" y="5202935"/>
            <a:ext cx="3963924" cy="516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569208" y="4628388"/>
            <a:ext cx="3694429" cy="518159"/>
            <a:chOff x="3569208" y="4628388"/>
            <a:chExt cx="3694429" cy="518159"/>
          </a:xfrm>
        </p:grpSpPr>
        <p:sp>
          <p:nvSpPr>
            <p:cNvPr id="6" name="object 6"/>
            <p:cNvSpPr/>
            <p:nvPr/>
          </p:nvSpPr>
          <p:spPr>
            <a:xfrm>
              <a:off x="3569208" y="4777740"/>
              <a:ext cx="1909572" cy="2179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01996" y="4628388"/>
              <a:ext cx="1961388" cy="5181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271515" y="5821679"/>
            <a:ext cx="1847088" cy="4861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9367" y="2616707"/>
            <a:ext cx="1266444" cy="321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564635" y="1831848"/>
            <a:ext cx="3789045" cy="520065"/>
            <a:chOff x="3564635" y="1831848"/>
            <a:chExt cx="3789045" cy="520065"/>
          </a:xfrm>
        </p:grpSpPr>
        <p:sp>
          <p:nvSpPr>
            <p:cNvPr id="11" name="object 11"/>
            <p:cNvSpPr/>
            <p:nvPr/>
          </p:nvSpPr>
          <p:spPr>
            <a:xfrm>
              <a:off x="3564635" y="1985772"/>
              <a:ext cx="1955291" cy="2225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4000" y="1831848"/>
              <a:ext cx="2019300" cy="5196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301996" y="2415539"/>
            <a:ext cx="4070985" cy="1041400"/>
            <a:chOff x="5301996" y="2415539"/>
            <a:chExt cx="4070985" cy="1041400"/>
          </a:xfrm>
        </p:grpSpPr>
        <p:sp>
          <p:nvSpPr>
            <p:cNvPr id="14" name="object 14"/>
            <p:cNvSpPr/>
            <p:nvPr/>
          </p:nvSpPr>
          <p:spPr>
            <a:xfrm>
              <a:off x="5314188" y="2415539"/>
              <a:ext cx="4058412" cy="5196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01996" y="2968751"/>
              <a:ext cx="1891283" cy="4876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0231818" y="3645725"/>
          <a:ext cx="1581150" cy="1188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W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10090404" y="3197351"/>
            <a:ext cx="1746503" cy="3139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91711" y="3860165"/>
            <a:ext cx="5771515" cy="228600"/>
          </a:xfrm>
          <a:custGeom>
            <a:avLst/>
            <a:gdLst/>
            <a:ahLst/>
            <a:cxnLst/>
            <a:rect l="l" t="t" r="r" b="b"/>
            <a:pathLst>
              <a:path w="5771515" h="228600">
                <a:moveTo>
                  <a:pt x="5542703" y="152380"/>
                </a:moveTo>
                <a:lnTo>
                  <a:pt x="5542661" y="228600"/>
                </a:lnTo>
                <a:lnTo>
                  <a:pt x="5695315" y="152400"/>
                </a:lnTo>
                <a:lnTo>
                  <a:pt x="5580888" y="152400"/>
                </a:lnTo>
                <a:lnTo>
                  <a:pt x="5542703" y="152380"/>
                </a:lnTo>
                <a:close/>
              </a:path>
              <a:path w="5771515" h="228600">
                <a:moveTo>
                  <a:pt x="5542745" y="76180"/>
                </a:moveTo>
                <a:lnTo>
                  <a:pt x="5542703" y="152380"/>
                </a:lnTo>
                <a:lnTo>
                  <a:pt x="5580888" y="152400"/>
                </a:lnTo>
                <a:lnTo>
                  <a:pt x="5580888" y="76200"/>
                </a:lnTo>
                <a:lnTo>
                  <a:pt x="5542745" y="76180"/>
                </a:lnTo>
                <a:close/>
              </a:path>
              <a:path w="5771515" h="228600">
                <a:moveTo>
                  <a:pt x="5542788" y="0"/>
                </a:moveTo>
                <a:lnTo>
                  <a:pt x="5542745" y="76180"/>
                </a:lnTo>
                <a:lnTo>
                  <a:pt x="5580888" y="76200"/>
                </a:lnTo>
                <a:lnTo>
                  <a:pt x="5580888" y="152400"/>
                </a:lnTo>
                <a:lnTo>
                  <a:pt x="5695315" y="152400"/>
                </a:lnTo>
                <a:lnTo>
                  <a:pt x="5771388" y="114427"/>
                </a:lnTo>
                <a:lnTo>
                  <a:pt x="5542788" y="0"/>
                </a:lnTo>
                <a:close/>
              </a:path>
              <a:path w="5771515" h="228600">
                <a:moveTo>
                  <a:pt x="0" y="73279"/>
                </a:moveTo>
                <a:lnTo>
                  <a:pt x="0" y="149479"/>
                </a:lnTo>
                <a:lnTo>
                  <a:pt x="5542703" y="152380"/>
                </a:lnTo>
                <a:lnTo>
                  <a:pt x="5542745" y="76180"/>
                </a:lnTo>
                <a:lnTo>
                  <a:pt x="0" y="73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26028" y="2590800"/>
            <a:ext cx="1689100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SELECT </a:t>
            </a:r>
            <a:r>
              <a:rPr sz="2000" dirty="0">
                <a:latin typeface="Carlito"/>
                <a:cs typeface="Carlito"/>
              </a:rPr>
              <a:t>the joint  probabilities  matching the  evidence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127" y="671576"/>
            <a:ext cx="4438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NORMALIZATION TRICK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046319"/>
              </p:ext>
            </p:extLst>
          </p:nvPr>
        </p:nvGraphicFramePr>
        <p:xfrm>
          <a:off x="671512" y="3286569"/>
          <a:ext cx="2743200" cy="1981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W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hot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hot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cold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cold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681728" y="5384291"/>
            <a:ext cx="3357879" cy="643255"/>
            <a:chOff x="4681728" y="5384291"/>
            <a:chExt cx="3357879" cy="643255"/>
          </a:xfrm>
        </p:grpSpPr>
        <p:sp>
          <p:nvSpPr>
            <p:cNvPr id="6" name="object 6"/>
            <p:cNvSpPr/>
            <p:nvPr/>
          </p:nvSpPr>
          <p:spPr>
            <a:xfrm>
              <a:off x="4681728" y="5471159"/>
              <a:ext cx="1347215" cy="1310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01284" y="5722619"/>
              <a:ext cx="2337816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02808" y="5384291"/>
              <a:ext cx="1156715" cy="304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5686044" y="6086855"/>
            <a:ext cx="1089659" cy="286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9367" y="2816351"/>
            <a:ext cx="1266444" cy="3200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632959" y="1834895"/>
            <a:ext cx="3606165" cy="1009015"/>
            <a:chOff x="4632959" y="1834895"/>
            <a:chExt cx="3606165" cy="1009015"/>
          </a:xfrm>
        </p:grpSpPr>
        <p:sp>
          <p:nvSpPr>
            <p:cNvPr id="12" name="object 12"/>
            <p:cNvSpPr/>
            <p:nvPr/>
          </p:nvSpPr>
          <p:spPr>
            <a:xfrm>
              <a:off x="4632959" y="1930907"/>
              <a:ext cx="1213103" cy="1386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19571" y="2197607"/>
              <a:ext cx="2519172" cy="3230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30239" y="1834895"/>
              <a:ext cx="1254252" cy="3230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10427" y="2540507"/>
              <a:ext cx="1175003" cy="3032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78480"/>
              </p:ext>
            </p:extLst>
          </p:nvPr>
        </p:nvGraphicFramePr>
        <p:xfrm>
          <a:off x="10231818" y="3714813"/>
          <a:ext cx="1581150" cy="1188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W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MY"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</a:t>
                      </a: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un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0.4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MY"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2000" spc="-10" dirty="0" err="1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ain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0.6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10090404" y="3267455"/>
            <a:ext cx="1746503" cy="3124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2357" y="4103623"/>
            <a:ext cx="1026160" cy="228600"/>
          </a:xfrm>
          <a:custGeom>
            <a:avLst/>
            <a:gdLst/>
            <a:ahLst/>
            <a:cxnLst/>
            <a:rect l="l" t="t" r="r" b="b"/>
            <a:pathLst>
              <a:path w="1026160" h="228600">
                <a:moveTo>
                  <a:pt x="950522" y="76073"/>
                </a:moveTo>
                <a:lnTo>
                  <a:pt x="835151" y="76073"/>
                </a:lnTo>
                <a:lnTo>
                  <a:pt x="835405" y="152273"/>
                </a:lnTo>
                <a:lnTo>
                  <a:pt x="797348" y="152440"/>
                </a:lnTo>
                <a:lnTo>
                  <a:pt x="797687" y="228600"/>
                </a:lnTo>
                <a:lnTo>
                  <a:pt x="1025778" y="113283"/>
                </a:lnTo>
                <a:lnTo>
                  <a:pt x="950522" y="76073"/>
                </a:lnTo>
                <a:close/>
              </a:path>
              <a:path w="1026160" h="228600">
                <a:moveTo>
                  <a:pt x="797009" y="76241"/>
                </a:moveTo>
                <a:lnTo>
                  <a:pt x="0" y="79756"/>
                </a:lnTo>
                <a:lnTo>
                  <a:pt x="253" y="155956"/>
                </a:lnTo>
                <a:lnTo>
                  <a:pt x="797348" y="152440"/>
                </a:lnTo>
                <a:lnTo>
                  <a:pt x="797009" y="76241"/>
                </a:lnTo>
                <a:close/>
              </a:path>
              <a:path w="1026160" h="228600">
                <a:moveTo>
                  <a:pt x="835151" y="76073"/>
                </a:moveTo>
                <a:lnTo>
                  <a:pt x="797009" y="76241"/>
                </a:lnTo>
                <a:lnTo>
                  <a:pt x="797348" y="152440"/>
                </a:lnTo>
                <a:lnTo>
                  <a:pt x="835405" y="152273"/>
                </a:lnTo>
                <a:lnTo>
                  <a:pt x="835151" y="76073"/>
                </a:lnTo>
                <a:close/>
              </a:path>
              <a:path w="1026160" h="228600">
                <a:moveTo>
                  <a:pt x="796670" y="0"/>
                </a:moveTo>
                <a:lnTo>
                  <a:pt x="797009" y="76241"/>
                </a:lnTo>
                <a:lnTo>
                  <a:pt x="950522" y="76073"/>
                </a:lnTo>
                <a:lnTo>
                  <a:pt x="796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40987"/>
              </p:ext>
            </p:extLst>
          </p:nvPr>
        </p:nvGraphicFramePr>
        <p:xfrm>
          <a:off x="5294185" y="3770185"/>
          <a:ext cx="1921509" cy="1188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W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cold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cold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7747761" y="4065778"/>
            <a:ext cx="1167765" cy="228600"/>
          </a:xfrm>
          <a:custGeom>
            <a:avLst/>
            <a:gdLst/>
            <a:ahLst/>
            <a:cxnLst/>
            <a:rect l="l" t="t" r="r" b="b"/>
            <a:pathLst>
              <a:path w="1167765" h="228600">
                <a:moveTo>
                  <a:pt x="939927" y="0"/>
                </a:moveTo>
                <a:lnTo>
                  <a:pt x="939334" y="76157"/>
                </a:lnTo>
                <a:lnTo>
                  <a:pt x="977392" y="76454"/>
                </a:lnTo>
                <a:lnTo>
                  <a:pt x="976884" y="152654"/>
                </a:lnTo>
                <a:lnTo>
                  <a:pt x="938739" y="152654"/>
                </a:lnTo>
                <a:lnTo>
                  <a:pt x="938149" y="228600"/>
                </a:lnTo>
                <a:lnTo>
                  <a:pt x="1093041" y="152654"/>
                </a:lnTo>
                <a:lnTo>
                  <a:pt x="976884" y="152654"/>
                </a:lnTo>
                <a:lnTo>
                  <a:pt x="1093647" y="152356"/>
                </a:lnTo>
                <a:lnTo>
                  <a:pt x="1167638" y="116078"/>
                </a:lnTo>
                <a:lnTo>
                  <a:pt x="939927" y="0"/>
                </a:lnTo>
                <a:close/>
              </a:path>
              <a:path w="1167765" h="228600">
                <a:moveTo>
                  <a:pt x="939334" y="76157"/>
                </a:moveTo>
                <a:lnTo>
                  <a:pt x="938742" y="152356"/>
                </a:lnTo>
                <a:lnTo>
                  <a:pt x="976884" y="152654"/>
                </a:lnTo>
                <a:lnTo>
                  <a:pt x="977392" y="76454"/>
                </a:lnTo>
                <a:lnTo>
                  <a:pt x="939334" y="76157"/>
                </a:lnTo>
                <a:close/>
              </a:path>
              <a:path w="1167765" h="228600">
                <a:moveTo>
                  <a:pt x="508" y="68834"/>
                </a:moveTo>
                <a:lnTo>
                  <a:pt x="0" y="145034"/>
                </a:lnTo>
                <a:lnTo>
                  <a:pt x="938742" y="152356"/>
                </a:lnTo>
                <a:lnTo>
                  <a:pt x="939334" y="76157"/>
                </a:lnTo>
                <a:lnTo>
                  <a:pt x="508" y="688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41847" y="3378708"/>
            <a:ext cx="1120140" cy="2971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346060" y="2806445"/>
            <a:ext cx="2161540" cy="11804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lnSpc>
                <a:spcPts val="228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NORMALIZE </a:t>
            </a:r>
            <a:r>
              <a:rPr sz="2000" dirty="0">
                <a:latin typeface="Carlito"/>
                <a:cs typeface="Carlito"/>
              </a:rPr>
              <a:t>the</a:t>
            </a:r>
          </a:p>
          <a:p>
            <a:pPr marL="759460">
              <a:lnSpc>
                <a:spcPts val="2160"/>
              </a:lnSpc>
            </a:pPr>
            <a:r>
              <a:rPr sz="2000" dirty="0">
                <a:latin typeface="Carlito"/>
                <a:cs typeface="Carlito"/>
              </a:rPr>
              <a:t>selection</a:t>
            </a:r>
          </a:p>
          <a:p>
            <a:pPr algn="ctr">
              <a:lnSpc>
                <a:spcPts val="2280"/>
              </a:lnSpc>
            </a:pPr>
            <a:r>
              <a:rPr sz="2000" dirty="0">
                <a:latin typeface="Carlito"/>
                <a:cs typeface="Carlito"/>
              </a:rPr>
              <a:t>(make it sum to one)</a:t>
            </a: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F6DA47EE-2EF0-5798-0A7D-29EE47BFEF5C}"/>
              </a:ext>
            </a:extLst>
          </p:cNvPr>
          <p:cNvSpPr txBox="1"/>
          <p:nvPr/>
        </p:nvSpPr>
        <p:spPr>
          <a:xfrm>
            <a:off x="7107236" y="4401342"/>
            <a:ext cx="2639188" cy="15010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lnSpc>
                <a:spcPts val="2280"/>
              </a:lnSpc>
              <a:spcBef>
                <a:spcPts val="105"/>
              </a:spcBef>
            </a:pPr>
            <a:r>
              <a:rPr lang="en-MY" sz="2000" b="1" dirty="0">
                <a:latin typeface="Carlito"/>
                <a:cs typeface="Carlito"/>
              </a:rPr>
              <a:t>Divide by</a:t>
            </a:r>
          </a:p>
          <a:p>
            <a:pPr marL="1905" algn="ctr">
              <a:lnSpc>
                <a:spcPts val="2280"/>
              </a:lnSpc>
              <a:spcBef>
                <a:spcPts val="105"/>
              </a:spcBef>
            </a:pPr>
            <a:r>
              <a:rPr lang="en-MY" sz="2000" dirty="0">
                <a:latin typeface="Carlito"/>
                <a:cs typeface="Carlito"/>
              </a:rPr>
              <a:t>The sum of all probabilities of the sub distribution following the fact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0009" y="529844"/>
            <a:ext cx="4438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NORMALIZATION TRICK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552342"/>
              </p:ext>
            </p:extLst>
          </p:nvPr>
        </p:nvGraphicFramePr>
        <p:xfrm>
          <a:off x="747712" y="2543492"/>
          <a:ext cx="2743200" cy="1981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W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hot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hot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cold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cold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039367" y="2072639"/>
            <a:ext cx="1266444" cy="321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94356"/>
              </p:ext>
            </p:extLst>
          </p:nvPr>
        </p:nvGraphicFramePr>
        <p:xfrm>
          <a:off x="10231818" y="2971736"/>
          <a:ext cx="1581150" cy="1188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W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0090404" y="2523744"/>
            <a:ext cx="1746503" cy="313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72229" y="3360292"/>
            <a:ext cx="1026160" cy="228600"/>
          </a:xfrm>
          <a:custGeom>
            <a:avLst/>
            <a:gdLst/>
            <a:ahLst/>
            <a:cxnLst/>
            <a:rect l="l" t="t" r="r" b="b"/>
            <a:pathLst>
              <a:path w="1026160" h="228600">
                <a:moveTo>
                  <a:pt x="950869" y="75946"/>
                </a:moveTo>
                <a:lnTo>
                  <a:pt x="835152" y="75946"/>
                </a:lnTo>
                <a:lnTo>
                  <a:pt x="835660" y="152146"/>
                </a:lnTo>
                <a:lnTo>
                  <a:pt x="797517" y="152372"/>
                </a:lnTo>
                <a:lnTo>
                  <a:pt x="797941" y="228600"/>
                </a:lnTo>
                <a:lnTo>
                  <a:pt x="1025906" y="112903"/>
                </a:lnTo>
                <a:lnTo>
                  <a:pt x="950869" y="75946"/>
                </a:lnTo>
                <a:close/>
              </a:path>
              <a:path w="1026160" h="228600">
                <a:moveTo>
                  <a:pt x="797094" y="76171"/>
                </a:moveTo>
                <a:lnTo>
                  <a:pt x="0" y="80899"/>
                </a:lnTo>
                <a:lnTo>
                  <a:pt x="508" y="157099"/>
                </a:lnTo>
                <a:lnTo>
                  <a:pt x="797517" y="152372"/>
                </a:lnTo>
                <a:lnTo>
                  <a:pt x="797094" y="76171"/>
                </a:lnTo>
                <a:close/>
              </a:path>
              <a:path w="1026160" h="228600">
                <a:moveTo>
                  <a:pt x="835152" y="75946"/>
                </a:moveTo>
                <a:lnTo>
                  <a:pt x="797094" y="76171"/>
                </a:lnTo>
                <a:lnTo>
                  <a:pt x="797517" y="152372"/>
                </a:lnTo>
                <a:lnTo>
                  <a:pt x="835660" y="152146"/>
                </a:lnTo>
                <a:lnTo>
                  <a:pt x="835152" y="75946"/>
                </a:lnTo>
                <a:close/>
              </a:path>
              <a:path w="1026160" h="228600">
                <a:moveTo>
                  <a:pt x="796671" y="0"/>
                </a:moveTo>
                <a:lnTo>
                  <a:pt x="797094" y="76171"/>
                </a:lnTo>
                <a:lnTo>
                  <a:pt x="950869" y="75946"/>
                </a:lnTo>
                <a:lnTo>
                  <a:pt x="7966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279442"/>
              </p:ext>
            </p:extLst>
          </p:nvPr>
        </p:nvGraphicFramePr>
        <p:xfrm>
          <a:off x="5294185" y="3027108"/>
          <a:ext cx="1921509" cy="1188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W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cold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cold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7747761" y="3322065"/>
            <a:ext cx="1167765" cy="228600"/>
          </a:xfrm>
          <a:custGeom>
            <a:avLst/>
            <a:gdLst/>
            <a:ahLst/>
            <a:cxnLst/>
            <a:rect l="l" t="t" r="r" b="b"/>
            <a:pathLst>
              <a:path w="1167765" h="228600">
                <a:moveTo>
                  <a:pt x="939927" y="0"/>
                </a:moveTo>
                <a:lnTo>
                  <a:pt x="939334" y="76157"/>
                </a:lnTo>
                <a:lnTo>
                  <a:pt x="977392" y="76454"/>
                </a:lnTo>
                <a:lnTo>
                  <a:pt x="976884" y="152654"/>
                </a:lnTo>
                <a:lnTo>
                  <a:pt x="938739" y="152654"/>
                </a:lnTo>
                <a:lnTo>
                  <a:pt x="938149" y="228600"/>
                </a:lnTo>
                <a:lnTo>
                  <a:pt x="1093041" y="152654"/>
                </a:lnTo>
                <a:lnTo>
                  <a:pt x="976884" y="152654"/>
                </a:lnTo>
                <a:lnTo>
                  <a:pt x="1093647" y="152356"/>
                </a:lnTo>
                <a:lnTo>
                  <a:pt x="1167638" y="116078"/>
                </a:lnTo>
                <a:lnTo>
                  <a:pt x="939927" y="0"/>
                </a:lnTo>
                <a:close/>
              </a:path>
              <a:path w="1167765" h="228600">
                <a:moveTo>
                  <a:pt x="939334" y="76157"/>
                </a:moveTo>
                <a:lnTo>
                  <a:pt x="938742" y="152356"/>
                </a:lnTo>
                <a:lnTo>
                  <a:pt x="976884" y="152654"/>
                </a:lnTo>
                <a:lnTo>
                  <a:pt x="977392" y="76454"/>
                </a:lnTo>
                <a:lnTo>
                  <a:pt x="939334" y="76157"/>
                </a:lnTo>
                <a:close/>
              </a:path>
              <a:path w="1167765" h="228600">
                <a:moveTo>
                  <a:pt x="508" y="68834"/>
                </a:moveTo>
                <a:lnTo>
                  <a:pt x="0" y="145034"/>
                </a:lnTo>
                <a:lnTo>
                  <a:pt x="938742" y="152356"/>
                </a:lnTo>
                <a:lnTo>
                  <a:pt x="939334" y="76157"/>
                </a:lnTo>
                <a:lnTo>
                  <a:pt x="508" y="688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20482" y="1816301"/>
            <a:ext cx="1689100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SELECT </a:t>
            </a:r>
            <a:r>
              <a:rPr sz="2000" dirty="0">
                <a:latin typeface="Carlito"/>
                <a:cs typeface="Carlito"/>
              </a:rPr>
              <a:t>the joint  probabilities  matching the  evidence</a:t>
            </a:r>
          </a:p>
        </p:txBody>
      </p:sp>
      <p:sp>
        <p:nvSpPr>
          <p:cNvPr id="11" name="object 11"/>
          <p:cNvSpPr/>
          <p:nvPr/>
        </p:nvSpPr>
        <p:spPr>
          <a:xfrm>
            <a:off x="5641847" y="2634995"/>
            <a:ext cx="1120140" cy="298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46060" y="2057400"/>
            <a:ext cx="2559940" cy="8983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ts val="228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NORMALIZE </a:t>
            </a:r>
            <a:r>
              <a:rPr sz="2000" dirty="0">
                <a:latin typeface="Carlito"/>
                <a:cs typeface="Carlito"/>
              </a:rPr>
              <a:t>the</a:t>
            </a:r>
          </a:p>
          <a:p>
            <a:pPr marL="12700" marR="5080" indent="746760">
              <a:lnSpc>
                <a:spcPts val="2160"/>
              </a:lnSpc>
              <a:spcBef>
                <a:spcPts val="150"/>
              </a:spcBef>
            </a:pPr>
            <a:r>
              <a:rPr sz="2000" dirty="0">
                <a:latin typeface="Carlito"/>
                <a:cs typeface="Carlito"/>
              </a:rPr>
              <a:t>selection  (make it sum to one)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17600" y="4898517"/>
            <a:ext cx="10712400" cy="72135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  <a:tab pos="8075295" algn="l"/>
              </a:tabLst>
            </a:pPr>
            <a:r>
              <a:rPr sz="2400" dirty="0">
                <a:latin typeface="Arial"/>
                <a:cs typeface="Arial"/>
              </a:rPr>
              <a:t>WHY DOES THIS WORK? SUM OF SELECTION IS P(EVIDENCE)!</a:t>
            </a:r>
            <a:r>
              <a:rPr lang="en-MY" sz="24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(P(T=C),  HERE)</a:t>
            </a:r>
          </a:p>
        </p:txBody>
      </p:sp>
      <p:sp>
        <p:nvSpPr>
          <p:cNvPr id="14" name="object 14"/>
          <p:cNvSpPr/>
          <p:nvPr/>
        </p:nvSpPr>
        <p:spPr>
          <a:xfrm>
            <a:off x="2868167" y="5673852"/>
            <a:ext cx="5583935" cy="792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5490" y="1076705"/>
            <a:ext cx="5620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QUIZ: NORMALIZATION TRICK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16318"/>
              </p:ext>
            </p:extLst>
          </p:nvPr>
        </p:nvGraphicFramePr>
        <p:xfrm>
          <a:off x="671512" y="2957131"/>
          <a:ext cx="2743200" cy="1981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R="38354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671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33083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+x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893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+y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33083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+x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306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-</a:t>
                      </a: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R="35496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-</a:t>
                      </a: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893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+y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35496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-</a:t>
                      </a: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306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-</a:t>
                      </a: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054608" y="2487167"/>
            <a:ext cx="1235964" cy="320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72229" y="3773296"/>
            <a:ext cx="1026160" cy="228600"/>
          </a:xfrm>
          <a:custGeom>
            <a:avLst/>
            <a:gdLst/>
            <a:ahLst/>
            <a:cxnLst/>
            <a:rect l="l" t="t" r="r" b="b"/>
            <a:pathLst>
              <a:path w="1026160" h="228600">
                <a:moveTo>
                  <a:pt x="950869" y="75945"/>
                </a:moveTo>
                <a:lnTo>
                  <a:pt x="835152" y="75945"/>
                </a:lnTo>
                <a:lnTo>
                  <a:pt x="835660" y="152145"/>
                </a:lnTo>
                <a:lnTo>
                  <a:pt x="797517" y="152372"/>
                </a:lnTo>
                <a:lnTo>
                  <a:pt x="797941" y="228600"/>
                </a:lnTo>
                <a:lnTo>
                  <a:pt x="1025906" y="112902"/>
                </a:lnTo>
                <a:lnTo>
                  <a:pt x="950869" y="75945"/>
                </a:lnTo>
                <a:close/>
              </a:path>
              <a:path w="1026160" h="228600">
                <a:moveTo>
                  <a:pt x="797094" y="76171"/>
                </a:moveTo>
                <a:lnTo>
                  <a:pt x="0" y="80898"/>
                </a:lnTo>
                <a:lnTo>
                  <a:pt x="508" y="157098"/>
                </a:lnTo>
                <a:lnTo>
                  <a:pt x="797517" y="152372"/>
                </a:lnTo>
                <a:lnTo>
                  <a:pt x="797094" y="76171"/>
                </a:lnTo>
                <a:close/>
              </a:path>
              <a:path w="1026160" h="228600">
                <a:moveTo>
                  <a:pt x="835152" y="75945"/>
                </a:moveTo>
                <a:lnTo>
                  <a:pt x="797094" y="76171"/>
                </a:lnTo>
                <a:lnTo>
                  <a:pt x="797517" y="152372"/>
                </a:lnTo>
                <a:lnTo>
                  <a:pt x="835660" y="152145"/>
                </a:lnTo>
                <a:lnTo>
                  <a:pt x="835152" y="75945"/>
                </a:lnTo>
                <a:close/>
              </a:path>
              <a:path w="1026160" h="228600">
                <a:moveTo>
                  <a:pt x="796671" y="0"/>
                </a:moveTo>
                <a:lnTo>
                  <a:pt x="797094" y="76171"/>
                </a:lnTo>
                <a:lnTo>
                  <a:pt x="950869" y="75945"/>
                </a:lnTo>
                <a:lnTo>
                  <a:pt x="7966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7321" y="3736594"/>
            <a:ext cx="1169670" cy="228600"/>
          </a:xfrm>
          <a:custGeom>
            <a:avLst/>
            <a:gdLst/>
            <a:ahLst/>
            <a:cxnLst/>
            <a:rect l="l" t="t" r="r" b="b"/>
            <a:pathLst>
              <a:path w="1169670" h="228600">
                <a:moveTo>
                  <a:pt x="941451" y="0"/>
                </a:moveTo>
                <a:lnTo>
                  <a:pt x="940858" y="76157"/>
                </a:lnTo>
                <a:lnTo>
                  <a:pt x="978916" y="76453"/>
                </a:lnTo>
                <a:lnTo>
                  <a:pt x="978407" y="152653"/>
                </a:lnTo>
                <a:lnTo>
                  <a:pt x="940263" y="152653"/>
                </a:lnTo>
                <a:lnTo>
                  <a:pt x="939673" y="228599"/>
                </a:lnTo>
                <a:lnTo>
                  <a:pt x="1094565" y="152653"/>
                </a:lnTo>
                <a:lnTo>
                  <a:pt x="978407" y="152653"/>
                </a:lnTo>
                <a:lnTo>
                  <a:pt x="1095170" y="152356"/>
                </a:lnTo>
                <a:lnTo>
                  <a:pt x="1169161" y="116077"/>
                </a:lnTo>
                <a:lnTo>
                  <a:pt x="941451" y="0"/>
                </a:lnTo>
                <a:close/>
              </a:path>
              <a:path w="1169670" h="228600">
                <a:moveTo>
                  <a:pt x="940858" y="76157"/>
                </a:moveTo>
                <a:lnTo>
                  <a:pt x="940266" y="152356"/>
                </a:lnTo>
                <a:lnTo>
                  <a:pt x="978407" y="152653"/>
                </a:lnTo>
                <a:lnTo>
                  <a:pt x="978916" y="76453"/>
                </a:lnTo>
                <a:lnTo>
                  <a:pt x="940858" y="76157"/>
                </a:lnTo>
                <a:close/>
              </a:path>
              <a:path w="1169670" h="228600">
                <a:moveTo>
                  <a:pt x="507" y="68833"/>
                </a:moveTo>
                <a:lnTo>
                  <a:pt x="0" y="145033"/>
                </a:lnTo>
                <a:lnTo>
                  <a:pt x="940266" y="152356"/>
                </a:lnTo>
                <a:lnTo>
                  <a:pt x="940858" y="76157"/>
                </a:lnTo>
                <a:lnTo>
                  <a:pt x="507" y="688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26028" y="2133600"/>
            <a:ext cx="1689735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SELECT </a:t>
            </a:r>
            <a:r>
              <a:rPr sz="2000" dirty="0">
                <a:latin typeface="Carlito"/>
                <a:cs typeface="Carlito"/>
              </a:rPr>
              <a:t>the joint  probabilities  matching the  evidence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70978" y="2476881"/>
            <a:ext cx="2162175" cy="11804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ts val="228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NORMALIZE </a:t>
            </a:r>
            <a:r>
              <a:rPr sz="2000" dirty="0">
                <a:latin typeface="Carlito"/>
                <a:cs typeface="Carlito"/>
              </a:rPr>
              <a:t>the</a:t>
            </a:r>
            <a:endParaRPr sz="2000">
              <a:latin typeface="Carlito"/>
              <a:cs typeface="Carlito"/>
            </a:endParaRPr>
          </a:p>
          <a:p>
            <a:pPr marL="759460">
              <a:lnSpc>
                <a:spcPts val="2160"/>
              </a:lnSpc>
            </a:pPr>
            <a:r>
              <a:rPr sz="2000" dirty="0">
                <a:latin typeface="Carlito"/>
                <a:cs typeface="Carlito"/>
              </a:rPr>
              <a:t>selection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ts val="2280"/>
              </a:lnSpc>
            </a:pPr>
            <a:r>
              <a:rPr sz="2000" dirty="0">
                <a:latin typeface="Carlito"/>
                <a:cs typeface="Carlito"/>
              </a:rPr>
              <a:t>(make it sum to one)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1220" y="1584881"/>
            <a:ext cx="24548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P(X | Y= -y) 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686" y="1217740"/>
            <a:ext cx="9944913" cy="1158651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7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(DICTIONARY) TO BRING OR RESTORE TO A NORMAL CONDITION</a:t>
            </a: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PROCEDURE: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7887" y="2358182"/>
            <a:ext cx="5051425" cy="1190069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8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STEP 1: COMPUTE Z = SUM OVER ALL ENTRIES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8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STEP 2: DIVIDE EVERY ENTRY BY Z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84370" y="657809"/>
            <a:ext cx="29140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 NORMALIZE</a:t>
            </a:r>
          </a:p>
        </p:txBody>
      </p:sp>
      <p:sp>
        <p:nvSpPr>
          <p:cNvPr id="5" name="object 5"/>
          <p:cNvSpPr/>
          <p:nvPr/>
        </p:nvSpPr>
        <p:spPr>
          <a:xfrm>
            <a:off x="7477760" y="1909952"/>
            <a:ext cx="3342640" cy="777875"/>
          </a:xfrm>
          <a:custGeom>
            <a:avLst/>
            <a:gdLst/>
            <a:ahLst/>
            <a:cxnLst/>
            <a:rect l="l" t="t" r="r" b="b"/>
            <a:pathLst>
              <a:path w="3342640" h="777875">
                <a:moveTo>
                  <a:pt x="0" y="414909"/>
                </a:moveTo>
                <a:lnTo>
                  <a:pt x="557022" y="414909"/>
                </a:lnTo>
                <a:lnTo>
                  <a:pt x="226695" y="0"/>
                </a:lnTo>
                <a:lnTo>
                  <a:pt x="1392554" y="414909"/>
                </a:lnTo>
                <a:lnTo>
                  <a:pt x="3342131" y="414909"/>
                </a:lnTo>
                <a:lnTo>
                  <a:pt x="3342131" y="475361"/>
                </a:lnTo>
                <a:lnTo>
                  <a:pt x="3342131" y="566038"/>
                </a:lnTo>
                <a:lnTo>
                  <a:pt x="3342131" y="777621"/>
                </a:lnTo>
                <a:lnTo>
                  <a:pt x="1392554" y="777621"/>
                </a:lnTo>
                <a:lnTo>
                  <a:pt x="557022" y="777621"/>
                </a:lnTo>
                <a:lnTo>
                  <a:pt x="0" y="777621"/>
                </a:lnTo>
                <a:lnTo>
                  <a:pt x="0" y="566038"/>
                </a:lnTo>
                <a:lnTo>
                  <a:pt x="0" y="475361"/>
                </a:lnTo>
                <a:lnTo>
                  <a:pt x="0" y="41490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25078" y="2344039"/>
            <a:ext cx="23726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All entries sum to ONE</a:t>
            </a:r>
          </a:p>
        </p:txBody>
      </p:sp>
      <p:sp>
        <p:nvSpPr>
          <p:cNvPr id="7" name="object 7"/>
          <p:cNvSpPr/>
          <p:nvPr/>
        </p:nvSpPr>
        <p:spPr>
          <a:xfrm>
            <a:off x="7315200" y="1426470"/>
            <a:ext cx="3200399" cy="407034"/>
          </a:xfrm>
          <a:custGeom>
            <a:avLst/>
            <a:gdLst/>
            <a:ahLst/>
            <a:cxnLst/>
            <a:rect l="l" t="t" r="r" b="b"/>
            <a:pathLst>
              <a:path w="2813684" h="407035">
                <a:moveTo>
                  <a:pt x="0" y="67818"/>
                </a:moveTo>
                <a:lnTo>
                  <a:pt x="5328" y="41415"/>
                </a:lnTo>
                <a:lnTo>
                  <a:pt x="19859" y="19859"/>
                </a:lnTo>
                <a:lnTo>
                  <a:pt x="41415" y="5328"/>
                </a:lnTo>
                <a:lnTo>
                  <a:pt x="67818" y="0"/>
                </a:lnTo>
                <a:lnTo>
                  <a:pt x="2745486" y="0"/>
                </a:lnTo>
                <a:lnTo>
                  <a:pt x="2771888" y="5328"/>
                </a:lnTo>
                <a:lnTo>
                  <a:pt x="2793444" y="19859"/>
                </a:lnTo>
                <a:lnTo>
                  <a:pt x="2807975" y="41415"/>
                </a:lnTo>
                <a:lnTo>
                  <a:pt x="2813304" y="67818"/>
                </a:lnTo>
                <a:lnTo>
                  <a:pt x="2813304" y="339090"/>
                </a:lnTo>
                <a:lnTo>
                  <a:pt x="2807975" y="365492"/>
                </a:lnTo>
                <a:lnTo>
                  <a:pt x="2793444" y="387048"/>
                </a:lnTo>
                <a:lnTo>
                  <a:pt x="2771888" y="401579"/>
                </a:lnTo>
                <a:lnTo>
                  <a:pt x="2745486" y="406908"/>
                </a:lnTo>
                <a:lnTo>
                  <a:pt x="67818" y="406908"/>
                </a:lnTo>
                <a:lnTo>
                  <a:pt x="41415" y="401579"/>
                </a:lnTo>
                <a:lnTo>
                  <a:pt x="19859" y="387048"/>
                </a:lnTo>
                <a:lnTo>
                  <a:pt x="5328" y="365492"/>
                </a:lnTo>
                <a:lnTo>
                  <a:pt x="0" y="339090"/>
                </a:lnTo>
                <a:lnTo>
                  <a:pt x="0" y="6781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04544"/>
              </p:ext>
            </p:extLst>
          </p:nvPr>
        </p:nvGraphicFramePr>
        <p:xfrm>
          <a:off x="757173" y="4860099"/>
          <a:ext cx="1581150" cy="1188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W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416810" y="5361178"/>
            <a:ext cx="1169670" cy="228600"/>
          </a:xfrm>
          <a:custGeom>
            <a:avLst/>
            <a:gdLst/>
            <a:ahLst/>
            <a:cxnLst/>
            <a:rect l="l" t="t" r="r" b="b"/>
            <a:pathLst>
              <a:path w="1169670" h="228600">
                <a:moveTo>
                  <a:pt x="941451" y="0"/>
                </a:moveTo>
                <a:lnTo>
                  <a:pt x="940858" y="76157"/>
                </a:lnTo>
                <a:lnTo>
                  <a:pt x="978915" y="76454"/>
                </a:lnTo>
                <a:lnTo>
                  <a:pt x="978407" y="152654"/>
                </a:lnTo>
                <a:lnTo>
                  <a:pt x="940263" y="152654"/>
                </a:lnTo>
                <a:lnTo>
                  <a:pt x="939673" y="228587"/>
                </a:lnTo>
                <a:lnTo>
                  <a:pt x="1094556" y="152654"/>
                </a:lnTo>
                <a:lnTo>
                  <a:pt x="978407" y="152654"/>
                </a:lnTo>
                <a:lnTo>
                  <a:pt x="1095162" y="152356"/>
                </a:lnTo>
                <a:lnTo>
                  <a:pt x="1169162" y="116078"/>
                </a:lnTo>
                <a:lnTo>
                  <a:pt x="941451" y="0"/>
                </a:lnTo>
                <a:close/>
              </a:path>
              <a:path w="1169670" h="228600">
                <a:moveTo>
                  <a:pt x="940858" y="76157"/>
                </a:moveTo>
                <a:lnTo>
                  <a:pt x="940265" y="152356"/>
                </a:lnTo>
                <a:lnTo>
                  <a:pt x="978407" y="152654"/>
                </a:lnTo>
                <a:lnTo>
                  <a:pt x="978915" y="76454"/>
                </a:lnTo>
                <a:lnTo>
                  <a:pt x="940858" y="76157"/>
                </a:lnTo>
                <a:close/>
              </a:path>
              <a:path w="1169670" h="228600">
                <a:moveTo>
                  <a:pt x="507" y="68834"/>
                </a:moveTo>
                <a:lnTo>
                  <a:pt x="0" y="145034"/>
                </a:lnTo>
                <a:lnTo>
                  <a:pt x="940265" y="152356"/>
                </a:lnTo>
                <a:lnTo>
                  <a:pt x="940858" y="76157"/>
                </a:lnTo>
                <a:lnTo>
                  <a:pt x="507" y="688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46401" y="5672124"/>
            <a:ext cx="114007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Z = 0.5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136693"/>
              </p:ext>
            </p:extLst>
          </p:nvPr>
        </p:nvGraphicFramePr>
        <p:xfrm>
          <a:off x="3714813" y="4860734"/>
          <a:ext cx="1581150" cy="11887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W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835620"/>
              </p:ext>
            </p:extLst>
          </p:nvPr>
        </p:nvGraphicFramePr>
        <p:xfrm>
          <a:off x="5860351" y="4571174"/>
          <a:ext cx="2270760" cy="1854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W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hot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hot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cold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cold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15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451607" y="4934839"/>
            <a:ext cx="123850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Normalize</a:t>
            </a:r>
          </a:p>
        </p:txBody>
      </p:sp>
      <p:sp>
        <p:nvSpPr>
          <p:cNvPr id="14" name="object 14"/>
          <p:cNvSpPr/>
          <p:nvPr/>
        </p:nvSpPr>
        <p:spPr>
          <a:xfrm>
            <a:off x="8358885" y="5522721"/>
            <a:ext cx="1167765" cy="228600"/>
          </a:xfrm>
          <a:custGeom>
            <a:avLst/>
            <a:gdLst/>
            <a:ahLst/>
            <a:cxnLst/>
            <a:rect l="l" t="t" r="r" b="b"/>
            <a:pathLst>
              <a:path w="1167765" h="228600">
                <a:moveTo>
                  <a:pt x="939927" y="0"/>
                </a:moveTo>
                <a:lnTo>
                  <a:pt x="939334" y="76181"/>
                </a:lnTo>
                <a:lnTo>
                  <a:pt x="977392" y="76479"/>
                </a:lnTo>
                <a:lnTo>
                  <a:pt x="976884" y="152679"/>
                </a:lnTo>
                <a:lnTo>
                  <a:pt x="938739" y="152679"/>
                </a:lnTo>
                <a:lnTo>
                  <a:pt x="938149" y="228587"/>
                </a:lnTo>
                <a:lnTo>
                  <a:pt x="1092980" y="152679"/>
                </a:lnTo>
                <a:lnTo>
                  <a:pt x="976884" y="152679"/>
                </a:lnTo>
                <a:lnTo>
                  <a:pt x="1093589" y="152380"/>
                </a:lnTo>
                <a:lnTo>
                  <a:pt x="1167638" y="116077"/>
                </a:lnTo>
                <a:lnTo>
                  <a:pt x="939927" y="0"/>
                </a:lnTo>
                <a:close/>
              </a:path>
              <a:path w="1167765" h="228600">
                <a:moveTo>
                  <a:pt x="939334" y="76181"/>
                </a:moveTo>
                <a:lnTo>
                  <a:pt x="938741" y="152380"/>
                </a:lnTo>
                <a:lnTo>
                  <a:pt x="976884" y="152679"/>
                </a:lnTo>
                <a:lnTo>
                  <a:pt x="977392" y="76479"/>
                </a:lnTo>
                <a:lnTo>
                  <a:pt x="939334" y="76181"/>
                </a:lnTo>
                <a:close/>
              </a:path>
              <a:path w="1167765" h="228600">
                <a:moveTo>
                  <a:pt x="508" y="68833"/>
                </a:moveTo>
                <a:lnTo>
                  <a:pt x="0" y="145033"/>
                </a:lnTo>
                <a:lnTo>
                  <a:pt x="938741" y="152380"/>
                </a:lnTo>
                <a:lnTo>
                  <a:pt x="939334" y="76181"/>
                </a:lnTo>
                <a:lnTo>
                  <a:pt x="508" y="688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638158" y="5807761"/>
            <a:ext cx="671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Z = 50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77465" y="5022956"/>
            <a:ext cx="11491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Normalize</a:t>
            </a:r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147669"/>
              </p:ext>
            </p:extLst>
          </p:nvPr>
        </p:nvGraphicFramePr>
        <p:xfrm>
          <a:off x="9608883" y="4528756"/>
          <a:ext cx="2270760" cy="1854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W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9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hot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11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hot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9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cold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cold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2739" y="457961"/>
            <a:ext cx="5862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PROBABILISTIC INFERENCE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8" y="1316482"/>
            <a:ext cx="9522461" cy="467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PROBABILISTIC INFERENCE: COMPUTE A DESIRED PROBABILITY  FROM OTHER KNOWN PROBABILITIES (E.G. CONDITIONAL  FROM JOINT)</a:t>
            </a: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WE GENERALLY COMPUTE CONDITIONAL PROBABILITIES</a:t>
            </a:r>
          </a:p>
          <a:p>
            <a:pPr marL="698500" lvl="1" indent="-229235">
              <a:lnSpc>
                <a:spcPct val="100000"/>
              </a:lnSpc>
              <a:spcBef>
                <a:spcPts val="104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Arial"/>
                <a:cs typeface="Arial"/>
              </a:rPr>
              <a:t>P(ON TIME | NO REPORTED ACCIDENTS) = 0.90</a:t>
            </a:r>
          </a:p>
          <a:p>
            <a:pPr marL="698500" lvl="1" indent="-229235">
              <a:lnSpc>
                <a:spcPct val="100000"/>
              </a:lnSpc>
              <a:spcBef>
                <a:spcPts val="98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Arial"/>
                <a:cs typeface="Arial"/>
              </a:rPr>
              <a:t>THESE REPRESENT THE AGENT’S </a:t>
            </a:r>
            <a:r>
              <a:rPr sz="2000" i="1" dirty="0">
                <a:latin typeface="Arial"/>
                <a:cs typeface="Arial"/>
              </a:rPr>
              <a:t>BELIEFS </a:t>
            </a:r>
            <a:r>
              <a:rPr sz="2000" dirty="0">
                <a:latin typeface="Arial"/>
                <a:cs typeface="Arial"/>
              </a:rPr>
              <a:t>GIVEN THE EVIDENCE</a:t>
            </a:r>
          </a:p>
          <a:p>
            <a:pPr marL="241300" indent="-228600">
              <a:lnSpc>
                <a:spcPct val="100000"/>
              </a:lnSpc>
              <a:spcBef>
                <a:spcPts val="151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PROBABILITIES CHANGE WITH NEW EVIDENCE:</a:t>
            </a:r>
          </a:p>
          <a:p>
            <a:pPr marL="698500" lvl="1" indent="-229235">
              <a:lnSpc>
                <a:spcPct val="100000"/>
              </a:lnSpc>
              <a:spcBef>
                <a:spcPts val="1050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Arial"/>
                <a:cs typeface="Arial"/>
              </a:rPr>
              <a:t>P(ON TIME | NO ACCIDENTS, 5 A.M.) = 0.95</a:t>
            </a:r>
          </a:p>
          <a:p>
            <a:pPr marL="698500" lvl="1" indent="-229235">
              <a:lnSpc>
                <a:spcPct val="100000"/>
              </a:lnSpc>
              <a:spcBef>
                <a:spcPts val="969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Arial"/>
                <a:cs typeface="Arial"/>
              </a:rPr>
              <a:t>P(ON TIME | NO ACCIDENTS, 5 A.M., RAINING) = 0.80</a:t>
            </a:r>
          </a:p>
          <a:p>
            <a:pPr marL="698500" lvl="1" indent="-229235">
              <a:lnSpc>
                <a:spcPct val="100000"/>
              </a:lnSpc>
              <a:spcBef>
                <a:spcPts val="98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Arial"/>
                <a:cs typeface="Arial"/>
              </a:rPr>
              <a:t>OBSERVING NEW EVIDENCE CAUSES </a:t>
            </a:r>
            <a:r>
              <a:rPr sz="2000" i="1" dirty="0">
                <a:latin typeface="Arial"/>
                <a:cs typeface="Arial"/>
              </a:rPr>
              <a:t>BELIEFS TO BE UPDATED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71496" y="32982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Inference by Enumeration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7854" y="1313923"/>
            <a:ext cx="8229600" cy="13275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/>
              <a:t>General case: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Evidence variables: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Query* variable: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Hidden variables: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 lvl="1">
              <a:lnSpc>
                <a:spcPct val="80000"/>
              </a:lnSpc>
            </a:pPr>
            <a:endParaRPr lang="en-US" sz="1600" dirty="0"/>
          </a:p>
        </p:txBody>
      </p:sp>
      <p:pic>
        <p:nvPicPr>
          <p:cNvPr id="6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377" y="1719917"/>
            <a:ext cx="157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125" y="1647703"/>
            <a:ext cx="20955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969" y="1950353"/>
            <a:ext cx="1698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044" y="2255153"/>
            <a:ext cx="9588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894419"/>
            <a:ext cx="2067441" cy="35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020" y="6174132"/>
            <a:ext cx="18859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249" y="5964330"/>
            <a:ext cx="32575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20"/>
          <p:cNvSpPr>
            <a:spLocks/>
          </p:cNvSpPr>
          <p:nvPr/>
        </p:nvSpPr>
        <p:spPr bwMode="auto">
          <a:xfrm rot="-5400000">
            <a:off x="6423064" y="5400095"/>
            <a:ext cx="174830" cy="2134655"/>
          </a:xfrm>
          <a:prstGeom prst="leftBrace">
            <a:avLst>
              <a:gd name="adj1" fmla="val 10833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21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361" y="6497730"/>
            <a:ext cx="157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22"/>
          <p:cNvSpPr>
            <a:spLocks/>
          </p:cNvSpPr>
          <p:nvPr/>
        </p:nvSpPr>
        <p:spPr bwMode="auto">
          <a:xfrm>
            <a:off x="5313194" y="1579969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5684727" y="1988849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latin typeface="Calibri" pitchFamily="34" charset="0"/>
                <a:cs typeface="Calibri" pitchFamily="34" charset="0"/>
              </a:rPr>
              <a:t>All variables</a:t>
            </a:r>
          </a:p>
        </p:txBody>
      </p: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10421906" y="1149878"/>
            <a:ext cx="15573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i="1" dirty="0">
                <a:latin typeface="Calibri" pitchFamily="34" charset="0"/>
                <a:cs typeface="Calibri" pitchFamily="34" charset="0"/>
              </a:rPr>
              <a:t>* Works fine with multiple query variables, too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7712524" y="1317190"/>
            <a:ext cx="3997028" cy="86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We want: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92697" y="3106539"/>
            <a:ext cx="2826696" cy="102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Step 1: Select the entries consistent with the evidence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028993" y="3101893"/>
            <a:ext cx="3822722" cy="63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Step 2: Sum out H to get joint of Query and evidence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8551464" y="3093494"/>
            <a:ext cx="2786348" cy="46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Step 3: Normalize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85" y="3900163"/>
            <a:ext cx="3561300" cy="204828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13" y="3758502"/>
            <a:ext cx="3114039" cy="2076026"/>
          </a:xfrm>
          <a:prstGeom prst="rect">
            <a:avLst/>
          </a:prstGeom>
        </p:spPr>
      </p:pic>
      <p:pic>
        <p:nvPicPr>
          <p:cNvPr id="24" name="Picture 23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588" y="5430930"/>
            <a:ext cx="2463800" cy="584200"/>
          </a:xfrm>
          <a:prstGeom prst="rect">
            <a:avLst/>
          </a:prstGeom>
        </p:spPr>
      </p:pic>
      <p:pic>
        <p:nvPicPr>
          <p:cNvPr id="25" name="Picture 24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6696" y="6040530"/>
            <a:ext cx="3657600" cy="533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6" name="Picture 25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92" y="3686124"/>
            <a:ext cx="1123188" cy="15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6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  <p:bldP spid="19" grpId="0"/>
      <p:bldP spid="20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605" y="216534"/>
            <a:ext cx="5542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INFERENCE BY ENUMERATION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657858"/>
            <a:ext cx="11404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P(W)?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4154" y="3330906"/>
            <a:ext cx="25882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P(W | WINTER)?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5619699"/>
            <a:ext cx="34264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P(W | WINTER, HOT)?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088621"/>
              </p:ext>
            </p:extLst>
          </p:nvPr>
        </p:nvGraphicFramePr>
        <p:xfrm>
          <a:off x="7605712" y="1501457"/>
          <a:ext cx="3716653" cy="3566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W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summer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hot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0.30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summer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hot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0.05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summer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cold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summer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cold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0.05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winter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hot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winter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hot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0.05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winter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cold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sun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0.15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winter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cold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rain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0.20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346456"/>
              </p:ext>
            </p:extLst>
          </p:nvPr>
        </p:nvGraphicFramePr>
        <p:xfrm>
          <a:off x="2012950" y="1460500"/>
          <a:ext cx="2476500" cy="1120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5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24A7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P(W)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24A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0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45" dirty="0">
                          <a:latin typeface="Arial"/>
                          <a:cs typeface="Arial"/>
                        </a:rPr>
                        <a:t>sun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0.65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5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rain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0.35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377837"/>
              </p:ext>
            </p:extLst>
          </p:nvPr>
        </p:nvGraphicFramePr>
        <p:xfrm>
          <a:off x="3032886" y="3128645"/>
          <a:ext cx="4116069" cy="1381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7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24A7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 </a:t>
                      </a:r>
                      <a:r>
                        <a:rPr sz="1800" b="1" spc="-1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(W,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winter)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24A7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(W|winter)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24A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45" dirty="0">
                          <a:latin typeface="Arial"/>
                          <a:cs typeface="Arial"/>
                        </a:rPr>
                        <a:t>sun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0.25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rain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0.25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9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218572"/>
              </p:ext>
            </p:extLst>
          </p:nvPr>
        </p:nvGraphicFramePr>
        <p:xfrm>
          <a:off x="3805809" y="5271008"/>
          <a:ext cx="4799965" cy="1381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5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1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24A7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 </a:t>
                      </a:r>
                      <a:r>
                        <a:rPr sz="1800" b="1" spc="-1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(W, </a:t>
                      </a: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winter,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hot)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24A7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 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(W|winter,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hot)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24A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45" dirty="0">
                          <a:latin typeface="Arial"/>
                          <a:cs typeface="Arial"/>
                        </a:rPr>
                        <a:t>sun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0.1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0.67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rain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E9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0.05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E9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0.33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5065" y="475287"/>
            <a:ext cx="43741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Black"/>
                <a:cs typeface="Arial Black"/>
              </a:rPr>
              <a:t>UNCERTAINTY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349" y="949827"/>
            <a:ext cx="9940925" cy="58795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 marR="796290">
              <a:lnSpc>
                <a:spcPct val="110000"/>
              </a:lnSpc>
              <a:spcBef>
                <a:spcPts val="95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LET ACTION </a:t>
            </a:r>
            <a:r>
              <a:rPr sz="25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75" i="1" baseline="-20202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= LEAVE FOR AIRPORT T MINUTES BEFORE FLIGHT.  WILL </a:t>
            </a:r>
            <a:r>
              <a:rPr sz="25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75" i="1" baseline="-20202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GET ME THERE ON TIME?</a:t>
            </a:r>
          </a:p>
          <a:p>
            <a:pPr marL="139700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PROBLEMS:</a:t>
            </a:r>
          </a:p>
          <a:p>
            <a:pPr marL="1130300" indent="-534035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1130300" algn="l"/>
                <a:tab pos="113093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PARTIAL OBSERVABILITY (ROAD STATE, OTHER DRIVERS' PLANS, ETC.)</a:t>
            </a:r>
          </a:p>
          <a:p>
            <a:pPr marL="1130300" indent="-534035">
              <a:lnSpc>
                <a:spcPct val="100000"/>
              </a:lnSpc>
              <a:spcBef>
                <a:spcPts val="75"/>
              </a:spcBef>
              <a:buAutoNum type="arabicPeriod"/>
              <a:tabLst>
                <a:tab pos="1130300" algn="l"/>
                <a:tab pos="113093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NOISY SENSORS (TRAFFIC REPORTS)</a:t>
            </a:r>
          </a:p>
          <a:p>
            <a:pPr marL="1130300" indent="-534035">
              <a:lnSpc>
                <a:spcPct val="100000"/>
              </a:lnSpc>
              <a:spcBef>
                <a:spcPts val="75"/>
              </a:spcBef>
              <a:buAutoNum type="arabicPeriod"/>
              <a:tabLst>
                <a:tab pos="1130300" algn="l"/>
                <a:tab pos="113093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UNCERTAINTY IN ACTION OUTCOMES (FLAT TIRE, ETC.)</a:t>
            </a:r>
          </a:p>
          <a:p>
            <a:pPr marL="1130300" indent="-534035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1130300" algn="l"/>
                <a:tab pos="113093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IMMENSE COMPLEXITY OF MODELING AND PREDICTING TRAFFIC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>
              <a:lnSpc>
                <a:spcPts val="2875"/>
              </a:lnSpc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HENCE A PURELY LOGICAL APPROACH EITHER</a:t>
            </a:r>
          </a:p>
          <a:p>
            <a:pPr marL="1130300" indent="-534035">
              <a:lnSpc>
                <a:spcPts val="2275"/>
              </a:lnSpc>
              <a:buAutoNum type="arabicPeriod"/>
              <a:tabLst>
                <a:tab pos="1130300" algn="l"/>
                <a:tab pos="113093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RISKS FALSEHOOD: “</a:t>
            </a:r>
            <a:r>
              <a:rPr sz="19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75" i="1" baseline="-20000" dirty="0">
                <a:latin typeface="Arial" panose="020B0604020202020204" pitchFamily="34" charset="0"/>
                <a:cs typeface="Arial" panose="020B0604020202020204" pitchFamily="34" charset="0"/>
              </a:rPr>
              <a:t>25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WILL GET ME THERE ON TIME”, OR</a:t>
            </a:r>
          </a:p>
          <a:p>
            <a:pPr marL="1130300" indent="-534035">
              <a:lnSpc>
                <a:spcPct val="100000"/>
              </a:lnSpc>
              <a:spcBef>
                <a:spcPts val="40"/>
              </a:spcBef>
              <a:buAutoNum type="arabicPeriod"/>
              <a:tabLst>
                <a:tab pos="1130300" algn="l"/>
                <a:tab pos="113093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LEADS TO CONCLUSIONS THAT ARE TOO WEAK FOR DECISION MAKING:</a:t>
            </a:r>
          </a:p>
          <a:p>
            <a:pPr marL="139700">
              <a:lnSpc>
                <a:spcPts val="2700"/>
              </a:lnSpc>
              <a:spcBef>
                <a:spcPts val="31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sz="25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75" i="1" baseline="-20202" dirty="0">
                <a:latin typeface="Arial" panose="020B0604020202020204" pitchFamily="34" charset="0"/>
                <a:cs typeface="Arial" panose="020B0604020202020204" pitchFamily="34" charset="0"/>
              </a:rPr>
              <a:t>25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WILL GET ME THERE ON TIME IF THERE'S NO ACCIDENT ON THE</a:t>
            </a:r>
          </a:p>
          <a:p>
            <a:pPr marL="749300" marR="80010">
              <a:lnSpc>
                <a:spcPct val="80000"/>
              </a:lnSpc>
              <a:spcBef>
                <a:spcPts val="275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BRIDGE AND IT DOESN'T RAIN AND MY TIRES REMAIN INTACT ETC  ETC.”</a:t>
            </a:r>
          </a:p>
          <a:p>
            <a:pPr marL="749300" marR="55880" indent="-610235">
              <a:lnSpc>
                <a:spcPct val="79400"/>
              </a:lnSpc>
              <a:spcBef>
                <a:spcPts val="955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5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75" i="1" baseline="-20202" dirty="0">
                <a:latin typeface="Arial" panose="020B0604020202020204" pitchFamily="34" charset="0"/>
                <a:cs typeface="Arial" panose="020B0604020202020204" pitchFamily="34" charset="0"/>
              </a:rPr>
              <a:t>1440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MIGHT REASONABLY BE SAID TO GET ME THERE ON TIME BUT I'D  HAVE TO STAY OVERNIGHT IN THE AIRPORT …)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375" y="1676527"/>
            <a:ext cx="6269355" cy="136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67665" algn="l"/>
                <a:tab pos="368935" algn="l"/>
              </a:tabLst>
            </a:pPr>
            <a:r>
              <a:rPr sz="2400" spc="-10" dirty="0">
                <a:solidFill>
                  <a:srgbClr val="AC339A"/>
                </a:solidFill>
                <a:latin typeface="Carlito"/>
                <a:cs typeface="Carlito"/>
              </a:rPr>
              <a:t>Obvious</a:t>
            </a:r>
            <a:r>
              <a:rPr sz="2400" spc="-5" dirty="0">
                <a:solidFill>
                  <a:srgbClr val="AC339A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AC339A"/>
                </a:solidFill>
                <a:latin typeface="Carlito"/>
                <a:cs typeface="Carlito"/>
              </a:rPr>
              <a:t>problems:</a:t>
            </a:r>
            <a:endParaRPr sz="2400" dirty="0">
              <a:latin typeface="Carlito"/>
              <a:cs typeface="Carlito"/>
            </a:endParaRPr>
          </a:p>
          <a:p>
            <a:pPr marL="768985" lvl="1" indent="-287020">
              <a:lnSpc>
                <a:spcPct val="100000"/>
              </a:lnSpc>
              <a:spcBef>
                <a:spcPts val="1455"/>
              </a:spcBef>
              <a:buFont typeface="Wingdings"/>
              <a:buChar char=""/>
              <a:tabLst>
                <a:tab pos="768985" algn="l"/>
                <a:tab pos="769620" algn="l"/>
              </a:tabLst>
            </a:pPr>
            <a:r>
              <a:rPr sz="2000" spc="-20" dirty="0">
                <a:latin typeface="Carlito"/>
                <a:cs typeface="Carlito"/>
              </a:rPr>
              <a:t>Worst-case </a:t>
            </a:r>
            <a:r>
              <a:rPr sz="2000" dirty="0">
                <a:latin typeface="Carlito"/>
                <a:cs typeface="Carlito"/>
              </a:rPr>
              <a:t>time </a:t>
            </a:r>
            <a:r>
              <a:rPr sz="2000" spc="-10" dirty="0">
                <a:latin typeface="Carlito"/>
                <a:cs typeface="Carlito"/>
              </a:rPr>
              <a:t>complexity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O(d</a:t>
            </a:r>
            <a:r>
              <a:rPr sz="1950" baseline="25641" dirty="0">
                <a:latin typeface="Carlito"/>
                <a:cs typeface="Carlito"/>
              </a:rPr>
              <a:t>n</a:t>
            </a:r>
            <a:r>
              <a:rPr sz="2000" dirty="0">
                <a:latin typeface="Carlito"/>
                <a:cs typeface="Carlito"/>
              </a:rPr>
              <a:t>)</a:t>
            </a:r>
          </a:p>
          <a:p>
            <a:pPr marL="768985" lvl="1" indent="-28702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768985" algn="l"/>
                <a:tab pos="769620" algn="l"/>
              </a:tabLst>
            </a:pPr>
            <a:r>
              <a:rPr sz="2000" dirty="0">
                <a:latin typeface="Carlito"/>
                <a:cs typeface="Carlito"/>
              </a:rPr>
              <a:t>Space </a:t>
            </a:r>
            <a:r>
              <a:rPr sz="2000" spc="-10" dirty="0">
                <a:latin typeface="Carlito"/>
                <a:cs typeface="Carlito"/>
              </a:rPr>
              <a:t>complexity </a:t>
            </a:r>
            <a:r>
              <a:rPr sz="2000" spc="5" dirty="0">
                <a:latin typeface="Carlito"/>
                <a:cs typeface="Carlito"/>
              </a:rPr>
              <a:t>O(d</a:t>
            </a:r>
            <a:r>
              <a:rPr sz="1950" spc="7" baseline="25641" dirty="0">
                <a:latin typeface="Carlito"/>
                <a:cs typeface="Carlito"/>
              </a:rPr>
              <a:t>n</a:t>
            </a:r>
            <a:r>
              <a:rPr sz="2000" spc="5" dirty="0">
                <a:latin typeface="Carlito"/>
                <a:cs typeface="Carlito"/>
              </a:rPr>
              <a:t>)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20" dirty="0">
                <a:latin typeface="Carlito"/>
                <a:cs typeface="Carlito"/>
              </a:rPr>
              <a:t>store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joint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distribution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3775" y="1133194"/>
            <a:ext cx="103644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cap="none" dirty="0"/>
              <a:t>INFERENCE </a:t>
            </a:r>
            <a:r>
              <a:rPr lang="en-MY" cap="none" spc="-555" dirty="0"/>
              <a:t> </a:t>
            </a:r>
            <a:r>
              <a:rPr cap="none" spc="-509" dirty="0"/>
              <a:t>BY</a:t>
            </a:r>
            <a:r>
              <a:rPr cap="none" spc="-475" dirty="0"/>
              <a:t> </a:t>
            </a:r>
            <a:r>
              <a:rPr lang="en-MY" cap="none" spc="-475" dirty="0"/>
              <a:t> </a:t>
            </a:r>
            <a:r>
              <a:rPr cap="none" dirty="0"/>
              <a:t>ENUMERATION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68224" y="228600"/>
            <a:ext cx="11631295" cy="6629400"/>
            <a:chOff x="268224" y="228600"/>
            <a:chExt cx="11631295" cy="6629400"/>
          </a:xfrm>
        </p:grpSpPr>
        <p:sp>
          <p:nvSpPr>
            <p:cNvPr id="4" name="object 4"/>
            <p:cNvSpPr/>
            <p:nvPr/>
          </p:nvSpPr>
          <p:spPr>
            <a:xfrm>
              <a:off x="304800" y="228600"/>
              <a:ext cx="11594592" cy="66293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60435" y="5977128"/>
              <a:ext cx="3839210" cy="715010"/>
            </a:xfrm>
            <a:custGeom>
              <a:avLst/>
              <a:gdLst/>
              <a:ahLst/>
              <a:cxnLst/>
              <a:rect l="l" t="t" r="r" b="b"/>
              <a:pathLst>
                <a:path w="3839209" h="715009">
                  <a:moveTo>
                    <a:pt x="3838956" y="0"/>
                  </a:moveTo>
                  <a:lnTo>
                    <a:pt x="3830447" y="0"/>
                  </a:lnTo>
                  <a:lnTo>
                    <a:pt x="3668776" y="20104"/>
                  </a:lnTo>
                  <a:lnTo>
                    <a:pt x="3163697" y="91579"/>
                  </a:lnTo>
                  <a:lnTo>
                    <a:pt x="2806192" y="149656"/>
                  </a:lnTo>
                  <a:lnTo>
                    <a:pt x="2431669" y="216662"/>
                  </a:lnTo>
                  <a:lnTo>
                    <a:pt x="2088261" y="281432"/>
                  </a:lnTo>
                  <a:lnTo>
                    <a:pt x="1123569" y="444487"/>
                  </a:lnTo>
                  <a:lnTo>
                    <a:pt x="828548" y="489165"/>
                  </a:lnTo>
                  <a:lnTo>
                    <a:pt x="266700" y="567334"/>
                  </a:lnTo>
                  <a:lnTo>
                    <a:pt x="0" y="600837"/>
                  </a:lnTo>
                  <a:lnTo>
                    <a:pt x="184404" y="620941"/>
                  </a:lnTo>
                  <a:lnTo>
                    <a:pt x="530606" y="654443"/>
                  </a:lnTo>
                  <a:lnTo>
                    <a:pt x="859663" y="681253"/>
                  </a:lnTo>
                  <a:lnTo>
                    <a:pt x="1166114" y="699122"/>
                  </a:lnTo>
                  <a:lnTo>
                    <a:pt x="1313688" y="705815"/>
                  </a:lnTo>
                  <a:lnTo>
                    <a:pt x="1458468" y="710285"/>
                  </a:lnTo>
                  <a:lnTo>
                    <a:pt x="1730756" y="714756"/>
                  </a:lnTo>
                  <a:lnTo>
                    <a:pt x="1861312" y="714756"/>
                  </a:lnTo>
                  <a:lnTo>
                    <a:pt x="2113788" y="710285"/>
                  </a:lnTo>
                  <a:lnTo>
                    <a:pt x="2233041" y="705815"/>
                  </a:lnTo>
                  <a:lnTo>
                    <a:pt x="2459990" y="692416"/>
                  </a:lnTo>
                  <a:lnTo>
                    <a:pt x="2570607" y="683488"/>
                  </a:lnTo>
                  <a:lnTo>
                    <a:pt x="2780665" y="661149"/>
                  </a:lnTo>
                  <a:lnTo>
                    <a:pt x="2979293" y="634352"/>
                  </a:lnTo>
                  <a:lnTo>
                    <a:pt x="3166491" y="603072"/>
                  </a:lnTo>
                  <a:lnTo>
                    <a:pt x="3345307" y="567334"/>
                  </a:lnTo>
                  <a:lnTo>
                    <a:pt x="3515487" y="527126"/>
                  </a:lnTo>
                  <a:lnTo>
                    <a:pt x="3677285" y="482460"/>
                  </a:lnTo>
                  <a:lnTo>
                    <a:pt x="3833241" y="435559"/>
                  </a:lnTo>
                  <a:lnTo>
                    <a:pt x="3838956" y="433324"/>
                  </a:lnTo>
                  <a:lnTo>
                    <a:pt x="3838956" y="0"/>
                  </a:lnTo>
                  <a:close/>
                </a:path>
              </a:pathLst>
            </a:custGeom>
            <a:solidFill>
              <a:srgbClr val="AABDD6">
                <a:alpha val="2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82340" y="5847588"/>
              <a:ext cx="7404100" cy="852169"/>
            </a:xfrm>
            <a:custGeom>
              <a:avLst/>
              <a:gdLst/>
              <a:ahLst/>
              <a:cxnLst/>
              <a:rect l="l" t="t" r="r" b="b"/>
              <a:pathLst>
                <a:path w="7404100" h="852170">
                  <a:moveTo>
                    <a:pt x="1138301" y="0"/>
                  </a:moveTo>
                  <a:lnTo>
                    <a:pt x="914146" y="0"/>
                  </a:lnTo>
                  <a:lnTo>
                    <a:pt x="703961" y="4470"/>
                  </a:lnTo>
                  <a:lnTo>
                    <a:pt x="508126" y="11175"/>
                  </a:lnTo>
                  <a:lnTo>
                    <a:pt x="326517" y="22364"/>
                  </a:lnTo>
                  <a:lnTo>
                    <a:pt x="156083" y="35775"/>
                  </a:lnTo>
                  <a:lnTo>
                    <a:pt x="0" y="53657"/>
                  </a:lnTo>
                  <a:lnTo>
                    <a:pt x="445643" y="96151"/>
                  </a:lnTo>
                  <a:lnTo>
                    <a:pt x="925449" y="156514"/>
                  </a:lnTo>
                  <a:lnTo>
                    <a:pt x="1711833" y="279501"/>
                  </a:lnTo>
                  <a:lnTo>
                    <a:pt x="2492502" y="422605"/>
                  </a:lnTo>
                  <a:lnTo>
                    <a:pt x="3417951" y="576884"/>
                  </a:lnTo>
                  <a:lnTo>
                    <a:pt x="4048125" y="668566"/>
                  </a:lnTo>
                  <a:lnTo>
                    <a:pt x="4627245" y="740117"/>
                  </a:lnTo>
                  <a:lnTo>
                    <a:pt x="5322696" y="807199"/>
                  </a:lnTo>
                  <a:lnTo>
                    <a:pt x="5484621" y="818375"/>
                  </a:lnTo>
                  <a:lnTo>
                    <a:pt x="5791200" y="836269"/>
                  </a:lnTo>
                  <a:lnTo>
                    <a:pt x="5938774" y="842975"/>
                  </a:lnTo>
                  <a:lnTo>
                    <a:pt x="6222619" y="851916"/>
                  </a:lnTo>
                  <a:lnTo>
                    <a:pt x="6486652" y="851916"/>
                  </a:lnTo>
                  <a:lnTo>
                    <a:pt x="6736461" y="847445"/>
                  </a:lnTo>
                  <a:lnTo>
                    <a:pt x="6855713" y="842975"/>
                  </a:lnTo>
                  <a:lnTo>
                    <a:pt x="6972046" y="836269"/>
                  </a:lnTo>
                  <a:lnTo>
                    <a:pt x="7301357" y="809434"/>
                  </a:lnTo>
                  <a:lnTo>
                    <a:pt x="7403592" y="798245"/>
                  </a:lnTo>
                  <a:lnTo>
                    <a:pt x="7074281" y="766953"/>
                  </a:lnTo>
                  <a:lnTo>
                    <a:pt x="6725158" y="728929"/>
                  </a:lnTo>
                  <a:lnTo>
                    <a:pt x="5967095" y="630555"/>
                  </a:lnTo>
                  <a:lnTo>
                    <a:pt x="5121148" y="498627"/>
                  </a:lnTo>
                  <a:lnTo>
                    <a:pt x="3806825" y="263842"/>
                  </a:lnTo>
                  <a:lnTo>
                    <a:pt x="3449192" y="205714"/>
                  </a:lnTo>
                  <a:lnTo>
                    <a:pt x="2943860" y="134162"/>
                  </a:lnTo>
                  <a:lnTo>
                    <a:pt x="2625852" y="96151"/>
                  </a:lnTo>
                  <a:lnTo>
                    <a:pt x="2174494" y="51422"/>
                  </a:lnTo>
                  <a:lnTo>
                    <a:pt x="1893443" y="31305"/>
                  </a:lnTo>
                  <a:lnTo>
                    <a:pt x="1629410" y="15646"/>
                  </a:lnTo>
                  <a:lnTo>
                    <a:pt x="1376807" y="4470"/>
                  </a:lnTo>
                  <a:lnTo>
                    <a:pt x="1138301" y="0"/>
                  </a:lnTo>
                  <a:close/>
                </a:path>
              </a:pathLst>
            </a:custGeom>
            <a:solidFill>
              <a:srgbClr val="AABDD6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3518" y="5848350"/>
              <a:ext cx="8129270" cy="788035"/>
            </a:xfrm>
            <a:custGeom>
              <a:avLst/>
              <a:gdLst/>
              <a:ahLst/>
              <a:cxnLst/>
              <a:rect l="l" t="t" r="r" b="b"/>
              <a:pathLst>
                <a:path w="8129270" h="788034">
                  <a:moveTo>
                    <a:pt x="0" y="90436"/>
                  </a:moveTo>
                  <a:lnTo>
                    <a:pt x="25527" y="85966"/>
                  </a:lnTo>
                  <a:lnTo>
                    <a:pt x="102235" y="74790"/>
                  </a:lnTo>
                  <a:lnTo>
                    <a:pt x="232791" y="59131"/>
                  </a:lnTo>
                  <a:lnTo>
                    <a:pt x="317881" y="50190"/>
                  </a:lnTo>
                  <a:lnTo>
                    <a:pt x="417195" y="41249"/>
                  </a:lnTo>
                  <a:lnTo>
                    <a:pt x="527939" y="34543"/>
                  </a:lnTo>
                  <a:lnTo>
                    <a:pt x="655574" y="27838"/>
                  </a:lnTo>
                  <a:lnTo>
                    <a:pt x="794766" y="21132"/>
                  </a:lnTo>
                  <a:lnTo>
                    <a:pt x="950849" y="16662"/>
                  </a:lnTo>
                  <a:lnTo>
                    <a:pt x="1121156" y="14427"/>
                  </a:lnTo>
                  <a:lnTo>
                    <a:pt x="1305560" y="12191"/>
                  </a:lnTo>
                  <a:lnTo>
                    <a:pt x="1504315" y="14427"/>
                  </a:lnTo>
                  <a:lnTo>
                    <a:pt x="1717167" y="18897"/>
                  </a:lnTo>
                  <a:lnTo>
                    <a:pt x="1947037" y="27838"/>
                  </a:lnTo>
                  <a:lnTo>
                    <a:pt x="2191131" y="39014"/>
                  </a:lnTo>
                  <a:lnTo>
                    <a:pt x="2449449" y="56896"/>
                  </a:lnTo>
                  <a:lnTo>
                    <a:pt x="2724658" y="77025"/>
                  </a:lnTo>
                  <a:lnTo>
                    <a:pt x="3017012" y="101612"/>
                  </a:lnTo>
                  <a:lnTo>
                    <a:pt x="3323590" y="130670"/>
                  </a:lnTo>
                  <a:lnTo>
                    <a:pt x="3647186" y="166446"/>
                  </a:lnTo>
                  <a:lnTo>
                    <a:pt x="3984879" y="206679"/>
                  </a:lnTo>
                  <a:lnTo>
                    <a:pt x="4339717" y="253619"/>
                  </a:lnTo>
                  <a:lnTo>
                    <a:pt x="4711446" y="309511"/>
                  </a:lnTo>
                  <a:lnTo>
                    <a:pt x="5100320" y="369874"/>
                  </a:lnTo>
                  <a:lnTo>
                    <a:pt x="5506212" y="436930"/>
                  </a:lnTo>
                  <a:lnTo>
                    <a:pt x="5929122" y="512940"/>
                  </a:lnTo>
                  <a:lnTo>
                    <a:pt x="6369050" y="595655"/>
                  </a:lnTo>
                  <a:lnTo>
                    <a:pt x="6825996" y="687311"/>
                  </a:lnTo>
                  <a:lnTo>
                    <a:pt x="7299959" y="787908"/>
                  </a:lnTo>
                </a:path>
                <a:path w="8129270" h="788034">
                  <a:moveTo>
                    <a:pt x="3712464" y="652272"/>
                  </a:moveTo>
                  <a:lnTo>
                    <a:pt x="3840226" y="625462"/>
                  </a:lnTo>
                  <a:lnTo>
                    <a:pt x="4189349" y="556221"/>
                  </a:lnTo>
                  <a:lnTo>
                    <a:pt x="4430522" y="509308"/>
                  </a:lnTo>
                  <a:lnTo>
                    <a:pt x="4708779" y="457923"/>
                  </a:lnTo>
                  <a:lnTo>
                    <a:pt x="5018151" y="402081"/>
                  </a:lnTo>
                  <a:lnTo>
                    <a:pt x="5350256" y="341769"/>
                  </a:lnTo>
                  <a:lnTo>
                    <a:pt x="5702173" y="283692"/>
                  </a:lnTo>
                  <a:lnTo>
                    <a:pt x="6062599" y="225615"/>
                  </a:lnTo>
                  <a:lnTo>
                    <a:pt x="6431661" y="172008"/>
                  </a:lnTo>
                  <a:lnTo>
                    <a:pt x="6797802" y="120624"/>
                  </a:lnTo>
                  <a:lnTo>
                    <a:pt x="6979411" y="98285"/>
                  </a:lnTo>
                  <a:lnTo>
                    <a:pt x="7155434" y="75946"/>
                  </a:lnTo>
                  <a:lnTo>
                    <a:pt x="7331456" y="58077"/>
                  </a:lnTo>
                  <a:lnTo>
                    <a:pt x="7501763" y="40208"/>
                  </a:lnTo>
                  <a:lnTo>
                    <a:pt x="7669149" y="26809"/>
                  </a:lnTo>
                  <a:lnTo>
                    <a:pt x="7828153" y="15633"/>
                  </a:lnTo>
                  <a:lnTo>
                    <a:pt x="7981442" y="6705"/>
                  </a:lnTo>
                  <a:lnTo>
                    <a:pt x="8129015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8224" y="5830823"/>
              <a:ext cx="11631168" cy="10271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876801" y="2654742"/>
            <a:ext cx="331216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6000" dirty="0">
                <a:solidFill>
                  <a:srgbClr val="FFFFFF"/>
                </a:solidFill>
                <a:latin typeface="Arial Black"/>
                <a:cs typeface="Arial Black"/>
              </a:rPr>
              <a:t>THANK  YOU</a:t>
            </a:r>
            <a:endParaRPr sz="60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1936" y="421386"/>
            <a:ext cx="8600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METHODS FOR HANDLING UNCERTAINTY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8412" y="1324102"/>
            <a:ext cx="10358120" cy="54028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765" indent="-2286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279400" algn="l"/>
              </a:tabLst>
            </a:pPr>
            <a:r>
              <a:rPr sz="2400" dirty="0">
                <a:solidFill>
                  <a:srgbClr val="AC339A"/>
                </a:solidFill>
                <a:latin typeface="Arial" panose="020B0604020202020204" pitchFamily="34" charset="0"/>
                <a:cs typeface="Arial Black"/>
              </a:rPr>
              <a:t>DEFAULT </a:t>
            </a:r>
            <a:r>
              <a:rPr sz="2400" dirty="0">
                <a:latin typeface="Arial" panose="020B0604020202020204" pitchFamily="34" charset="0"/>
                <a:cs typeface="Arial Black"/>
              </a:rPr>
              <a:t>OR </a:t>
            </a:r>
            <a:r>
              <a:rPr sz="2400" dirty="0">
                <a:solidFill>
                  <a:srgbClr val="AC339A"/>
                </a:solidFill>
                <a:latin typeface="Arial" panose="020B0604020202020204" pitchFamily="34" charset="0"/>
                <a:cs typeface="Arial Black"/>
              </a:rPr>
              <a:t>NONMONOTONIC </a:t>
            </a:r>
            <a:r>
              <a:rPr sz="2400" dirty="0">
                <a:latin typeface="Arial" panose="020B0604020202020204" pitchFamily="34" charset="0"/>
                <a:cs typeface="Arial Black"/>
              </a:rPr>
              <a:t>LOGIC:</a:t>
            </a:r>
          </a:p>
          <a:p>
            <a:pPr marL="736600" lvl="1" indent="-229870">
              <a:lnSpc>
                <a:spcPts val="2140"/>
              </a:lnSpc>
              <a:spcBef>
                <a:spcPts val="80"/>
              </a:spcBef>
              <a:buFont typeface="Arial"/>
              <a:buChar char="•"/>
              <a:tabLst>
                <a:tab pos="736600" algn="l"/>
                <a:tab pos="737235" algn="l"/>
              </a:tabLst>
            </a:pPr>
            <a:r>
              <a:rPr sz="1800" dirty="0">
                <a:latin typeface="Arial" panose="020B0604020202020204" pitchFamily="34" charset="0"/>
                <a:cs typeface="Arial Black"/>
              </a:rPr>
              <a:t>ASSUME MY CAR DOES NOT HAVE A FLAT TIRE</a:t>
            </a:r>
          </a:p>
          <a:p>
            <a:pPr marL="736600" lvl="1" indent="-229870">
              <a:lnSpc>
                <a:spcPts val="2260"/>
              </a:lnSpc>
              <a:buFont typeface="Arial"/>
              <a:buChar char="•"/>
              <a:tabLst>
                <a:tab pos="736600" algn="l"/>
                <a:tab pos="737235" algn="l"/>
              </a:tabLst>
            </a:pPr>
            <a:r>
              <a:rPr sz="1800" dirty="0">
                <a:latin typeface="Arial" panose="020B0604020202020204" pitchFamily="34" charset="0"/>
                <a:cs typeface="Arial Black"/>
              </a:rPr>
              <a:t>ASSUME </a:t>
            </a:r>
            <a:r>
              <a:rPr sz="1900" i="1" dirty="0">
                <a:latin typeface="Arial" panose="020B0604020202020204" pitchFamily="34" charset="0"/>
                <a:cs typeface="Arial"/>
              </a:rPr>
              <a:t>A</a:t>
            </a:r>
            <a:r>
              <a:rPr sz="1875" i="1" baseline="-20000" dirty="0">
                <a:latin typeface="Arial" panose="020B0604020202020204" pitchFamily="34" charset="0"/>
                <a:cs typeface="Arial"/>
              </a:rPr>
              <a:t>25 </a:t>
            </a:r>
            <a:r>
              <a:rPr sz="1800" dirty="0">
                <a:latin typeface="Arial" panose="020B0604020202020204" pitchFamily="34" charset="0"/>
                <a:cs typeface="Arial Black"/>
              </a:rPr>
              <a:t>WORKS UNLESS CONTRADICTED BY EVIDENCE</a:t>
            </a:r>
          </a:p>
          <a:p>
            <a:pPr marL="278765" marR="826769" indent="-228600">
              <a:lnSpc>
                <a:spcPts val="2300"/>
              </a:lnSpc>
              <a:spcBef>
                <a:spcPts val="955"/>
              </a:spcBef>
              <a:buFont typeface="Arial"/>
              <a:buChar char="•"/>
              <a:tabLst>
                <a:tab pos="279400" algn="l"/>
              </a:tabLst>
            </a:pPr>
            <a:r>
              <a:rPr sz="2400" dirty="0">
                <a:latin typeface="Arial" panose="020B0604020202020204" pitchFamily="34" charset="0"/>
                <a:cs typeface="Arial Black"/>
              </a:rPr>
              <a:t>ISSUES: WHAT ASSUMPTIONS ARE REASONABLE? HOW TO HANDLE  CONTRADICTION?</a:t>
            </a:r>
          </a:p>
          <a:p>
            <a:pPr marL="278765" indent="-228600">
              <a:lnSpc>
                <a:spcPts val="2865"/>
              </a:lnSpc>
              <a:spcBef>
                <a:spcPts val="455"/>
              </a:spcBef>
              <a:buClr>
                <a:srgbClr val="000000"/>
              </a:buClr>
              <a:buFont typeface="Arial"/>
              <a:buChar char="•"/>
              <a:tabLst>
                <a:tab pos="279400" algn="l"/>
              </a:tabLst>
            </a:pPr>
            <a:r>
              <a:rPr sz="2400" dirty="0">
                <a:solidFill>
                  <a:srgbClr val="AC339A"/>
                </a:solidFill>
                <a:latin typeface="Arial" panose="020B0604020202020204" pitchFamily="34" charset="0"/>
                <a:cs typeface="Arial Black"/>
              </a:rPr>
              <a:t>RULES WITH FUDGE FACTORS (CONSTANT)</a:t>
            </a:r>
            <a:r>
              <a:rPr sz="2400" dirty="0">
                <a:latin typeface="Arial" panose="020B0604020202020204" pitchFamily="34" charset="0"/>
                <a:cs typeface="Arial Black"/>
              </a:rPr>
              <a:t>:</a:t>
            </a:r>
          </a:p>
          <a:p>
            <a:pPr marL="736600" lvl="1" indent="-229870">
              <a:lnSpc>
                <a:spcPts val="2235"/>
              </a:lnSpc>
              <a:buSzPct val="94736"/>
              <a:buFont typeface="Arial"/>
              <a:buChar char="•"/>
              <a:tabLst>
                <a:tab pos="736600" algn="l"/>
                <a:tab pos="737235" algn="l"/>
              </a:tabLst>
            </a:pPr>
            <a:r>
              <a:rPr sz="1900" i="1" dirty="0">
                <a:latin typeface="Arial" panose="020B0604020202020204" pitchFamily="34" charset="0"/>
                <a:cs typeface="Arial"/>
              </a:rPr>
              <a:t>A</a:t>
            </a:r>
            <a:r>
              <a:rPr sz="1875" i="1" baseline="-20000" dirty="0">
                <a:latin typeface="Arial" panose="020B0604020202020204" pitchFamily="34" charset="0"/>
                <a:cs typeface="Arial"/>
              </a:rPr>
              <a:t>25  </a:t>
            </a:r>
            <a:r>
              <a:rPr sz="1900" i="1" dirty="0">
                <a:latin typeface="Arial" panose="020B0604020202020204" pitchFamily="34" charset="0"/>
                <a:cs typeface="Arial"/>
              </a:rPr>
              <a:t>|</a:t>
            </a:r>
            <a:r>
              <a:rPr sz="1800" dirty="0">
                <a:latin typeface="Arial" panose="020B0604020202020204" pitchFamily="34" charset="0"/>
                <a:cs typeface="Times New Roman"/>
              </a:rPr>
              <a:t>→</a:t>
            </a:r>
            <a:r>
              <a:rPr sz="1800" baseline="-20833" dirty="0">
                <a:latin typeface="Arial" panose="020B0604020202020204" pitchFamily="34" charset="0"/>
                <a:cs typeface="Arial Black"/>
              </a:rPr>
              <a:t>0.3  </a:t>
            </a:r>
            <a:r>
              <a:rPr sz="1800" dirty="0">
                <a:latin typeface="Arial" panose="020B0604020202020204" pitchFamily="34" charset="0"/>
                <a:cs typeface="Arial Black"/>
              </a:rPr>
              <a:t>GET  THERE  ON TIME</a:t>
            </a:r>
          </a:p>
          <a:p>
            <a:pPr marL="736600" lvl="1" indent="-229870">
              <a:lnSpc>
                <a:spcPts val="2225"/>
              </a:lnSpc>
              <a:buSzPct val="94736"/>
              <a:buFont typeface="Arial"/>
              <a:buChar char="•"/>
              <a:tabLst>
                <a:tab pos="736600" algn="l"/>
                <a:tab pos="737235" algn="l"/>
              </a:tabLst>
            </a:pPr>
            <a:r>
              <a:rPr sz="1900" i="1" dirty="0">
                <a:latin typeface="Arial" panose="020B0604020202020204" pitchFamily="34" charset="0"/>
                <a:cs typeface="Arial"/>
              </a:rPr>
              <a:t>SPRINKLER  |</a:t>
            </a:r>
            <a:r>
              <a:rPr sz="1800" dirty="0">
                <a:latin typeface="Arial" panose="020B0604020202020204" pitchFamily="34" charset="0"/>
                <a:cs typeface="Times New Roman"/>
              </a:rPr>
              <a:t>→ </a:t>
            </a:r>
            <a:r>
              <a:rPr sz="1800" baseline="-20833" dirty="0">
                <a:latin typeface="Arial" panose="020B0604020202020204" pitchFamily="34" charset="0"/>
                <a:cs typeface="Arial Black"/>
              </a:rPr>
              <a:t>0.99 </a:t>
            </a:r>
            <a:r>
              <a:rPr sz="1900" i="1" dirty="0">
                <a:latin typeface="Arial" panose="020B0604020202020204" pitchFamily="34" charset="0"/>
                <a:cs typeface="Arial"/>
              </a:rPr>
              <a:t>WETGRASS</a:t>
            </a:r>
            <a:endParaRPr sz="1900" dirty="0">
              <a:latin typeface="Arial" panose="020B0604020202020204" pitchFamily="34" charset="0"/>
              <a:cs typeface="Arial"/>
            </a:endParaRPr>
          </a:p>
          <a:p>
            <a:pPr marL="736600" lvl="1" indent="-229870">
              <a:lnSpc>
                <a:spcPts val="2255"/>
              </a:lnSpc>
              <a:buSzPct val="94736"/>
              <a:buFont typeface="Arial"/>
              <a:buChar char="•"/>
              <a:tabLst>
                <a:tab pos="736600" algn="l"/>
                <a:tab pos="737235" algn="l"/>
              </a:tabLst>
            </a:pPr>
            <a:r>
              <a:rPr sz="1900" i="1" dirty="0">
                <a:latin typeface="Arial" panose="020B0604020202020204" pitchFamily="34" charset="0"/>
                <a:cs typeface="Arial"/>
              </a:rPr>
              <a:t>WETGRASS |</a:t>
            </a:r>
            <a:r>
              <a:rPr sz="1800" dirty="0">
                <a:latin typeface="Arial" panose="020B0604020202020204" pitchFamily="34" charset="0"/>
                <a:cs typeface="Times New Roman"/>
              </a:rPr>
              <a:t>→ </a:t>
            </a:r>
            <a:r>
              <a:rPr sz="1800" baseline="-20833" dirty="0">
                <a:latin typeface="Arial" panose="020B0604020202020204" pitchFamily="34" charset="0"/>
                <a:cs typeface="Arial Black"/>
              </a:rPr>
              <a:t>0.7 </a:t>
            </a:r>
            <a:r>
              <a:rPr sz="1900" i="1" dirty="0">
                <a:latin typeface="Arial" panose="020B0604020202020204" pitchFamily="34" charset="0"/>
                <a:cs typeface="Arial"/>
              </a:rPr>
              <a:t>RAIN</a:t>
            </a:r>
            <a:endParaRPr sz="1900" dirty="0">
              <a:latin typeface="Arial" panose="020B0604020202020204" pitchFamily="34" charset="0"/>
              <a:cs typeface="Arial"/>
            </a:endParaRPr>
          </a:p>
          <a:p>
            <a:pPr marL="278765" indent="-2286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79400" algn="l"/>
              </a:tabLst>
            </a:pPr>
            <a:r>
              <a:rPr sz="2400" dirty="0">
                <a:latin typeface="Arial" panose="020B0604020202020204" pitchFamily="34" charset="0"/>
                <a:cs typeface="Arial Black"/>
              </a:rPr>
              <a:t>ISSUES: PROBLEMS WITH COMBINATION, E.G., </a:t>
            </a:r>
            <a:r>
              <a:rPr sz="2500" i="1" dirty="0">
                <a:latin typeface="Arial" panose="020B0604020202020204" pitchFamily="34" charset="0"/>
                <a:cs typeface="Arial"/>
              </a:rPr>
              <a:t>SPRINKLER </a:t>
            </a:r>
            <a:r>
              <a:rPr sz="2400" dirty="0">
                <a:latin typeface="Arial" panose="020B0604020202020204" pitchFamily="34" charset="0"/>
                <a:cs typeface="Arial Black"/>
              </a:rPr>
              <a:t>CAUSES </a:t>
            </a:r>
            <a:r>
              <a:rPr sz="2500" i="1" dirty="0">
                <a:latin typeface="Arial" panose="020B0604020202020204" pitchFamily="34" charset="0"/>
                <a:cs typeface="Arial"/>
              </a:rPr>
              <a:t>RAIN</a:t>
            </a:r>
            <a:r>
              <a:rPr sz="2400" dirty="0">
                <a:latin typeface="Arial" panose="020B0604020202020204" pitchFamily="34" charset="0"/>
                <a:cs typeface="Arial Black"/>
              </a:rPr>
              <a:t>??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600" dirty="0">
              <a:latin typeface="Arial" panose="020B0604020202020204" pitchFamily="34" charset="0"/>
              <a:cs typeface="Arial Black"/>
            </a:endParaRPr>
          </a:p>
          <a:p>
            <a:pPr marL="278765" indent="-2286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279400" algn="l"/>
              </a:tabLst>
            </a:pPr>
            <a:r>
              <a:rPr sz="2400" dirty="0">
                <a:solidFill>
                  <a:srgbClr val="AC339A"/>
                </a:solidFill>
                <a:latin typeface="Arial" panose="020B0604020202020204" pitchFamily="34" charset="0"/>
                <a:cs typeface="Arial Black"/>
              </a:rPr>
              <a:t>PROBABILITY</a:t>
            </a:r>
            <a:endParaRPr sz="2400" dirty="0">
              <a:latin typeface="Arial" panose="020B0604020202020204" pitchFamily="34" charset="0"/>
              <a:cs typeface="Arial Black"/>
            </a:endParaRPr>
          </a:p>
          <a:p>
            <a:pPr marL="736600" lvl="1" indent="-229870">
              <a:lnSpc>
                <a:spcPct val="100000"/>
              </a:lnSpc>
              <a:spcBef>
                <a:spcPts val="80"/>
              </a:spcBef>
              <a:buFont typeface="Arial"/>
              <a:buChar char="•"/>
              <a:tabLst>
                <a:tab pos="736600" algn="l"/>
                <a:tab pos="737235" algn="l"/>
              </a:tabLst>
            </a:pPr>
            <a:r>
              <a:rPr sz="1800" dirty="0">
                <a:latin typeface="Arial" panose="020B0604020202020204" pitchFamily="34" charset="0"/>
                <a:cs typeface="Arial Black"/>
              </a:rPr>
              <a:t>MODEL AGENT'S DEGREE OF BELIEF</a:t>
            </a:r>
          </a:p>
          <a:p>
            <a:pPr marL="736600" lvl="1" indent="-229870">
              <a:lnSpc>
                <a:spcPts val="2145"/>
              </a:lnSpc>
              <a:spcBef>
                <a:spcPts val="60"/>
              </a:spcBef>
              <a:buFont typeface="Arial"/>
              <a:buChar char="•"/>
              <a:tabLst>
                <a:tab pos="736600" algn="l"/>
                <a:tab pos="737235" algn="l"/>
              </a:tabLst>
            </a:pPr>
            <a:r>
              <a:rPr sz="1800" dirty="0">
                <a:latin typeface="Arial" panose="020B0604020202020204" pitchFamily="34" charset="0"/>
                <a:cs typeface="Arial Black"/>
              </a:rPr>
              <a:t>GIVEN THE AVAILABLE EVIDENCE,</a:t>
            </a:r>
          </a:p>
          <a:p>
            <a:pPr marL="736600" lvl="1" indent="-229870">
              <a:lnSpc>
                <a:spcPts val="2265"/>
              </a:lnSpc>
              <a:buSzPct val="94736"/>
              <a:buFont typeface="Arial"/>
              <a:buChar char="•"/>
              <a:tabLst>
                <a:tab pos="736600" algn="l"/>
                <a:tab pos="737235" algn="l"/>
              </a:tabLst>
            </a:pPr>
            <a:r>
              <a:rPr sz="1900" i="1" dirty="0">
                <a:latin typeface="Arial" panose="020B0604020202020204" pitchFamily="34" charset="0"/>
                <a:cs typeface="Arial"/>
              </a:rPr>
              <a:t>A</a:t>
            </a:r>
            <a:r>
              <a:rPr sz="1875" i="1" baseline="-20000" dirty="0">
                <a:latin typeface="Arial" panose="020B0604020202020204" pitchFamily="34" charset="0"/>
                <a:cs typeface="Arial"/>
              </a:rPr>
              <a:t>25 </a:t>
            </a:r>
            <a:r>
              <a:rPr sz="1800" dirty="0">
                <a:latin typeface="Arial" panose="020B0604020202020204" pitchFamily="34" charset="0"/>
                <a:cs typeface="Arial Black"/>
              </a:rPr>
              <a:t>WILL GET ME THERE ON TIME WITH PROBABILITY 0.04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8794" y="606297"/>
            <a:ext cx="2385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OUR STATUS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427759"/>
            <a:ext cx="8455661" cy="452752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800" dirty="0">
                <a:latin typeface="Arial"/>
                <a:cs typeface="Arial"/>
              </a:rPr>
              <a:t>WE</a:t>
            </a:r>
            <a:r>
              <a:rPr sz="2800" dirty="0">
                <a:latin typeface="AoyagiKouzanFontT"/>
                <a:cs typeface="AoyagiKouzanFontT"/>
              </a:rPr>
              <a:t>’</a:t>
            </a:r>
            <a:r>
              <a:rPr sz="2800" dirty="0">
                <a:latin typeface="Arial"/>
                <a:cs typeface="Arial"/>
              </a:rPr>
              <a:t>RE DONE WITH:</a:t>
            </a:r>
          </a:p>
          <a:p>
            <a:pPr marL="241300" indent="-229235">
              <a:lnSpc>
                <a:spcPct val="100000"/>
              </a:lnSpc>
              <a:spcBef>
                <a:spcPts val="320"/>
              </a:spcBef>
              <a:buChar char="•"/>
              <a:tabLst>
                <a:tab pos="241935" algn="l"/>
              </a:tabLst>
            </a:pPr>
            <a:r>
              <a:rPr sz="2800" dirty="0">
                <a:latin typeface="Arial"/>
                <a:cs typeface="Arial"/>
              </a:rPr>
              <a:t>SECTION 1: THEORY, SEARCH AND PLANNING!</a:t>
            </a:r>
          </a:p>
          <a:p>
            <a:pPr marL="241300" indent="-229235">
              <a:lnSpc>
                <a:spcPct val="100000"/>
              </a:lnSpc>
              <a:spcBef>
                <a:spcPts val="1100"/>
              </a:spcBef>
              <a:buChar char="•"/>
              <a:tabLst>
                <a:tab pos="241300" algn="l"/>
                <a:tab pos="241935" algn="l"/>
              </a:tabLst>
            </a:pPr>
            <a:r>
              <a:rPr sz="2800" dirty="0">
                <a:latin typeface="Arial"/>
                <a:cs typeface="Arial"/>
              </a:rPr>
              <a:t>SECTION 2: MACHINE LEARNING</a:t>
            </a:r>
          </a:p>
          <a:p>
            <a:pPr marL="241300" indent="-229235">
              <a:lnSpc>
                <a:spcPts val="3329"/>
              </a:lnSpc>
              <a:spcBef>
                <a:spcPts val="475"/>
              </a:spcBef>
              <a:buChar char="•"/>
              <a:tabLst>
                <a:tab pos="241935" algn="l"/>
              </a:tabLst>
            </a:pPr>
            <a:r>
              <a:rPr sz="2800" dirty="0">
                <a:latin typeface="Arial"/>
                <a:cs typeface="Arial"/>
              </a:rPr>
              <a:t>SECTION</a:t>
            </a:r>
            <a:r>
              <a:rPr lang="en-MY" sz="2800" dirty="0">
                <a:latin typeface="Arial"/>
                <a:cs typeface="Arial"/>
              </a:rPr>
              <a:t> 3</a:t>
            </a:r>
            <a:r>
              <a:rPr sz="2800" dirty="0">
                <a:latin typeface="Arial"/>
                <a:cs typeface="Arial"/>
              </a:rPr>
              <a:t>: PROBABILISTIC REASONING</a:t>
            </a:r>
          </a:p>
          <a:p>
            <a:pPr marL="698500" lvl="1" indent="-229235">
              <a:lnSpc>
                <a:spcPts val="2810"/>
              </a:lnSpc>
              <a:buChar char="•"/>
              <a:tabLst>
                <a:tab pos="699135" algn="l"/>
              </a:tabLst>
            </a:pPr>
            <a:r>
              <a:rPr sz="2400" dirty="0">
                <a:latin typeface="Arial"/>
                <a:cs typeface="Arial"/>
              </a:rPr>
              <a:t>DIAGNOSIS</a:t>
            </a:r>
          </a:p>
          <a:p>
            <a:pPr marL="698500" lvl="1" indent="-229235">
              <a:lnSpc>
                <a:spcPts val="2800"/>
              </a:lnSpc>
              <a:buChar char="•"/>
              <a:tabLst>
                <a:tab pos="699135" algn="l"/>
              </a:tabLst>
            </a:pPr>
            <a:r>
              <a:rPr sz="2400" dirty="0">
                <a:latin typeface="Arial"/>
                <a:cs typeface="Arial"/>
              </a:rPr>
              <a:t>SPEECH RECOGNITION</a:t>
            </a:r>
          </a:p>
          <a:p>
            <a:pPr marL="698500" lvl="1" indent="-229235">
              <a:lnSpc>
                <a:spcPts val="2810"/>
              </a:lnSpc>
              <a:buChar char="•"/>
              <a:tabLst>
                <a:tab pos="699135" algn="l"/>
              </a:tabLst>
            </a:pPr>
            <a:r>
              <a:rPr sz="2400" dirty="0">
                <a:latin typeface="Arial"/>
                <a:cs typeface="Arial"/>
              </a:rPr>
              <a:t>TRACKING OBJECTS</a:t>
            </a:r>
          </a:p>
          <a:p>
            <a:pPr marL="698500" lvl="1" indent="-229235">
              <a:lnSpc>
                <a:spcPts val="2805"/>
              </a:lnSpc>
              <a:buChar char="•"/>
              <a:tabLst>
                <a:tab pos="699135" algn="l"/>
              </a:tabLst>
            </a:pPr>
            <a:r>
              <a:rPr sz="2400" dirty="0">
                <a:latin typeface="Arial"/>
                <a:cs typeface="Arial"/>
              </a:rPr>
              <a:t>ROBOT MAPPING</a:t>
            </a:r>
          </a:p>
          <a:p>
            <a:pPr marL="698500" lvl="1" indent="-229235">
              <a:lnSpc>
                <a:spcPts val="2805"/>
              </a:lnSpc>
              <a:buChar char="•"/>
              <a:tabLst>
                <a:tab pos="699135" algn="l"/>
              </a:tabLst>
            </a:pPr>
            <a:r>
              <a:rPr sz="2400" dirty="0">
                <a:latin typeface="Arial"/>
                <a:cs typeface="Arial"/>
              </a:rPr>
              <a:t>GENETICS</a:t>
            </a:r>
          </a:p>
          <a:p>
            <a:pPr marL="698500" lvl="1" indent="-229235">
              <a:lnSpc>
                <a:spcPts val="2810"/>
              </a:lnSpc>
              <a:buChar char="•"/>
              <a:tabLst>
                <a:tab pos="699135" algn="l"/>
              </a:tabLst>
            </a:pPr>
            <a:r>
              <a:rPr sz="2400" dirty="0">
                <a:latin typeface="Arial"/>
                <a:cs typeface="Arial"/>
              </a:rPr>
              <a:t>ERROR CORRECTING CODES</a:t>
            </a:r>
          </a:p>
          <a:p>
            <a:pPr marL="698500" lvl="1" indent="-229235">
              <a:lnSpc>
                <a:spcPts val="2845"/>
              </a:lnSpc>
              <a:buChar char="•"/>
              <a:tabLst>
                <a:tab pos="699135" algn="l"/>
              </a:tabLst>
            </a:pPr>
            <a:r>
              <a:rPr sz="2400" dirty="0">
                <a:latin typeface="Arial"/>
                <a:cs typeface="Arial"/>
              </a:rPr>
              <a:t>… LOTS MORE!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21302" y="2625646"/>
            <a:ext cx="512749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0000"/>
                </a:solidFill>
                <a:latin typeface="Arial Black"/>
                <a:cs typeface="Arial Black"/>
              </a:rPr>
              <a:t>PROBABILITY</a:t>
            </a:r>
            <a:endParaRPr sz="48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8615" y="457961"/>
            <a:ext cx="1335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641" y="1002029"/>
            <a:ext cx="7543165" cy="57619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PROBABILITY</a:t>
            </a:r>
          </a:p>
          <a:p>
            <a:pPr marL="698500" lvl="1" indent="-229235">
              <a:lnSpc>
                <a:spcPct val="100000"/>
              </a:lnSpc>
              <a:spcBef>
                <a:spcPts val="2070"/>
              </a:spcBef>
              <a:buChar char="•"/>
              <a:tabLst>
                <a:tab pos="699135" algn="l"/>
              </a:tabLst>
            </a:pPr>
            <a:r>
              <a:rPr sz="2400" dirty="0">
                <a:latin typeface="Arial"/>
                <a:cs typeface="Arial"/>
              </a:rPr>
              <a:t>RANDOM VARIABLES</a:t>
            </a:r>
          </a:p>
          <a:p>
            <a:pPr marL="698500" lvl="1" indent="-229235">
              <a:lnSpc>
                <a:spcPct val="100000"/>
              </a:lnSpc>
              <a:spcBef>
                <a:spcPts val="1080"/>
              </a:spcBef>
              <a:buChar char="•"/>
              <a:tabLst>
                <a:tab pos="699135" algn="l"/>
              </a:tabLst>
            </a:pPr>
            <a:r>
              <a:rPr sz="2400" dirty="0">
                <a:latin typeface="Arial"/>
                <a:cs typeface="Arial"/>
              </a:rPr>
              <a:t>JOINT AND MARGINAL DISTRIBUTIONS</a:t>
            </a:r>
          </a:p>
          <a:p>
            <a:pPr marL="698500" lvl="1" indent="-229235">
              <a:lnSpc>
                <a:spcPct val="100000"/>
              </a:lnSpc>
              <a:spcBef>
                <a:spcPts val="1080"/>
              </a:spcBef>
              <a:buChar char="•"/>
              <a:tabLst>
                <a:tab pos="699135" algn="l"/>
              </a:tabLst>
            </a:pPr>
            <a:r>
              <a:rPr sz="2400" dirty="0">
                <a:latin typeface="Arial"/>
                <a:cs typeface="Arial"/>
              </a:rPr>
              <a:t>CONDITIONAL DISTRIBUTION</a:t>
            </a:r>
          </a:p>
          <a:p>
            <a:pPr marL="698500" lvl="1" indent="-229235">
              <a:lnSpc>
                <a:spcPct val="100000"/>
              </a:lnSpc>
              <a:spcBef>
                <a:spcPts val="1070"/>
              </a:spcBef>
              <a:buChar char="•"/>
              <a:tabLst>
                <a:tab pos="699135" algn="l"/>
              </a:tabLst>
            </a:pPr>
            <a:r>
              <a:rPr sz="2400" dirty="0">
                <a:latin typeface="Arial"/>
                <a:cs typeface="Arial"/>
              </a:rPr>
              <a:t>PRODUCT RULE, CHAIN RULE, BAYES’ RULE</a:t>
            </a:r>
          </a:p>
          <a:p>
            <a:pPr marL="698500" lvl="1" indent="-229235">
              <a:lnSpc>
                <a:spcPct val="100000"/>
              </a:lnSpc>
              <a:spcBef>
                <a:spcPts val="1080"/>
              </a:spcBef>
              <a:buChar char="•"/>
              <a:tabLst>
                <a:tab pos="699135" algn="l"/>
              </a:tabLst>
            </a:pPr>
            <a:r>
              <a:rPr sz="2400" dirty="0">
                <a:latin typeface="Arial"/>
                <a:cs typeface="Arial"/>
              </a:rPr>
              <a:t>INFERENCE</a:t>
            </a:r>
          </a:p>
          <a:p>
            <a:pPr marL="698500" lvl="1" indent="-229235">
              <a:lnSpc>
                <a:spcPct val="100000"/>
              </a:lnSpc>
              <a:spcBef>
                <a:spcPts val="1080"/>
              </a:spcBef>
              <a:buChar char="•"/>
              <a:tabLst>
                <a:tab pos="699135" algn="l"/>
              </a:tabLst>
            </a:pPr>
            <a:r>
              <a:rPr sz="2400" dirty="0">
                <a:latin typeface="Arial"/>
                <a:cs typeface="Arial"/>
              </a:rPr>
              <a:t>INDEPENDENCE</a:t>
            </a: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750" dirty="0">
              <a:latin typeface="Arial"/>
              <a:cs typeface="Arial"/>
            </a:endParaRPr>
          </a:p>
          <a:p>
            <a:pPr marL="241300" marR="5080" indent="-228600">
              <a:lnSpc>
                <a:spcPct val="120000"/>
              </a:lnSpc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YOU’LL NEED ALL THIS STUFF A LOT FOR THE NEXT  </a:t>
            </a:r>
            <a:r>
              <a:rPr lang="en-US" sz="2800" dirty="0">
                <a:latin typeface="Arial"/>
                <a:cs typeface="Arial"/>
              </a:rPr>
              <a:t>FEW LESSON</a:t>
            </a:r>
            <a:r>
              <a:rPr sz="2800" dirty="0">
                <a:latin typeface="Arial"/>
                <a:cs typeface="Arial"/>
              </a:rPr>
              <a:t>S, SO MAKE SURE YOU GO OVER IT  NOW!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1538" y="609727"/>
            <a:ext cx="5683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INFERENCE IN GHOSTBUSTERS</a:t>
            </a:r>
          </a:p>
        </p:txBody>
      </p:sp>
      <p:sp>
        <p:nvSpPr>
          <p:cNvPr id="3" name="object 3"/>
          <p:cNvSpPr/>
          <p:nvPr/>
        </p:nvSpPr>
        <p:spPr>
          <a:xfrm>
            <a:off x="5640323" y="1639823"/>
            <a:ext cx="4448556" cy="3022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28025" y="6008547"/>
          <a:ext cx="7368540" cy="792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P(red </a:t>
                      </a: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|</a:t>
                      </a:r>
                      <a:r>
                        <a:rPr sz="2000" spc="-1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3)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P(orange </a:t>
                      </a: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|</a:t>
                      </a:r>
                      <a:r>
                        <a:rPr sz="2000" spc="-5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3)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P(yellow </a:t>
                      </a: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|</a:t>
                      </a:r>
                      <a:r>
                        <a:rPr sz="2000" spc="-25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3)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P(green |</a:t>
                      </a:r>
                      <a:r>
                        <a:rPr sz="2000" spc="-3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3)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0.05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0.15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AC339A"/>
                          </a:solidFill>
                          <a:latin typeface="Carlito"/>
                          <a:cs typeface="Carlito"/>
                        </a:rPr>
                        <a:t>0.3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0480" y="1391793"/>
            <a:ext cx="8319720" cy="44345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3783329" indent="-228600">
              <a:lnSpc>
                <a:spcPct val="12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A GHOST IS IN THE GRID  SOMEWHERE</a:t>
            </a:r>
          </a:p>
          <a:p>
            <a:pPr marL="241300" marR="3586479" indent="-228600">
              <a:lnSpc>
                <a:spcPct val="120100"/>
              </a:lnSpc>
              <a:spcBef>
                <a:spcPts val="99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SENSOR READINGS TELL  HOW CLOSE A SQUARE IS  TO THE GHOST</a:t>
            </a:r>
          </a:p>
          <a:p>
            <a:pPr marL="698500" lvl="1" indent="-229235">
              <a:lnSpc>
                <a:spcPct val="100000"/>
              </a:lnSpc>
              <a:spcBef>
                <a:spcPts val="1050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Arial"/>
                <a:cs typeface="Arial"/>
              </a:rPr>
              <a:t>ON THE GHOST: RED</a:t>
            </a:r>
          </a:p>
          <a:p>
            <a:pPr marL="698500" lvl="1" indent="-229235">
              <a:lnSpc>
                <a:spcPct val="100000"/>
              </a:lnSpc>
              <a:spcBef>
                <a:spcPts val="98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Arial"/>
                <a:cs typeface="Arial"/>
              </a:rPr>
              <a:t>1 OR 2 AWAY: ORANGE</a:t>
            </a:r>
          </a:p>
          <a:p>
            <a:pPr marL="698500" lvl="1" indent="-229235">
              <a:lnSpc>
                <a:spcPct val="100000"/>
              </a:lnSpc>
              <a:spcBef>
                <a:spcPts val="97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Arial"/>
                <a:cs typeface="Arial"/>
              </a:rPr>
              <a:t>3 OR 4 AWAY: YELLOW</a:t>
            </a:r>
          </a:p>
          <a:p>
            <a:pPr marL="698500" lvl="1" indent="-229235">
              <a:lnSpc>
                <a:spcPts val="2200"/>
              </a:lnSpc>
              <a:spcBef>
                <a:spcPts val="980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Arial"/>
                <a:cs typeface="Arial"/>
              </a:rPr>
              <a:t>5+ AWAY: GREEN</a:t>
            </a:r>
          </a:p>
          <a:p>
            <a:pPr marL="888365" lvl="2" indent="-278130">
              <a:lnSpc>
                <a:spcPts val="2680"/>
              </a:lnSpc>
              <a:buFont typeface="Wingdings"/>
              <a:buChar char=""/>
              <a:tabLst>
                <a:tab pos="888365" algn="l"/>
                <a:tab pos="889000" algn="l"/>
              </a:tabLst>
            </a:pPr>
            <a:r>
              <a:rPr sz="2400" dirty="0">
                <a:solidFill>
                  <a:srgbClr val="AC339A"/>
                </a:solidFill>
                <a:latin typeface="Carlito"/>
                <a:cs typeface="Carlito"/>
              </a:rPr>
              <a:t>Sensors are noisy, but we know P(Color | Distance)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9390" y="1076705"/>
            <a:ext cx="2634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UNCERTAINTY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6480" y="1431798"/>
            <a:ext cx="344932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Arial"/>
                <a:cs typeface="Arial"/>
              </a:rPr>
              <a:t>GENERAL SITUATION: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6480" y="1966975"/>
            <a:ext cx="6878320" cy="3861057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698500" marR="55880" indent="-229235">
              <a:lnSpc>
                <a:spcPct val="70000"/>
              </a:lnSpc>
              <a:spcBef>
                <a:spcPts val="78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900" b="1" dirty="0">
                <a:latin typeface="Trebuchet MS"/>
                <a:cs typeface="Trebuchet MS"/>
              </a:rPr>
              <a:t>OBSERVED VARIABLES (EVIDENCE)</a:t>
            </a:r>
            <a:r>
              <a:rPr sz="1900" dirty="0">
                <a:latin typeface="Arial"/>
                <a:cs typeface="Arial"/>
              </a:rPr>
              <a:t>: AGENT KNOWS  CERTAIN THINGS ABOUT THE STATE OF THE  WORLD (E.G.,  SENSOR READINGS OR SYMPTOMS)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 dirty="0">
              <a:latin typeface="Arial"/>
              <a:cs typeface="Arial"/>
            </a:endParaRPr>
          </a:p>
          <a:p>
            <a:pPr marL="698500" marR="283210" indent="-229235">
              <a:lnSpc>
                <a:spcPct val="7000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900" b="1" dirty="0">
                <a:latin typeface="Trebuchet MS"/>
                <a:cs typeface="Trebuchet MS"/>
              </a:rPr>
              <a:t>UNOBSERVED VARIABLES</a:t>
            </a:r>
            <a:r>
              <a:rPr sz="1900" dirty="0">
                <a:latin typeface="Arial"/>
                <a:cs typeface="Arial"/>
              </a:rPr>
              <a:t>: AGENT NEEDS TO REASON  ABOUT OTHER ASPECTS (E.G. WHERE AN OBJECT IS OR  WHAT DISEASE IS PRESENT)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650" dirty="0">
              <a:latin typeface="Arial"/>
              <a:cs typeface="Arial"/>
            </a:endParaRPr>
          </a:p>
          <a:p>
            <a:pPr marL="698500" marR="158750" indent="-229235">
              <a:lnSpc>
                <a:spcPct val="70000"/>
              </a:lnSpc>
              <a:spcBef>
                <a:spcPts val="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900" b="1" dirty="0">
                <a:latin typeface="Trebuchet MS"/>
                <a:cs typeface="Trebuchet MS"/>
              </a:rPr>
              <a:t>MODEL</a:t>
            </a:r>
            <a:r>
              <a:rPr sz="1900" dirty="0">
                <a:latin typeface="Arial"/>
                <a:cs typeface="Arial"/>
              </a:rPr>
              <a:t>: AGENT KNOWS SOMETHING ABOUT HOW THE  KNOWN VARIABLES RELATE TO THE  UNKNOWN  VARIABLES</a:t>
            </a: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 dirty="0">
              <a:latin typeface="Arial"/>
              <a:cs typeface="Arial"/>
            </a:endParaRPr>
          </a:p>
          <a:p>
            <a:pPr marL="241300" marR="5080" indent="-228600">
              <a:lnSpc>
                <a:spcPct val="7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Arial"/>
                <a:cs typeface="Arial"/>
              </a:rPr>
              <a:t>PROBABILISTIC REASONING GIVES US A FRAMEWORK  FOR MANAGING OUR BELIEFS AND KNOWLEDGE</a:t>
            </a:r>
          </a:p>
        </p:txBody>
      </p:sp>
      <p:sp>
        <p:nvSpPr>
          <p:cNvPr id="5" name="object 5"/>
          <p:cNvSpPr/>
          <p:nvPr/>
        </p:nvSpPr>
        <p:spPr>
          <a:xfrm>
            <a:off x="8542019" y="1527047"/>
            <a:ext cx="1388364" cy="138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42019" y="3127248"/>
            <a:ext cx="1426464" cy="1424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534400" y="4727447"/>
            <a:ext cx="1414780" cy="1417955"/>
            <a:chOff x="8534400" y="4727447"/>
            <a:chExt cx="1414780" cy="1417955"/>
          </a:xfrm>
        </p:grpSpPr>
        <p:sp>
          <p:nvSpPr>
            <p:cNvPr id="8" name="object 8"/>
            <p:cNvSpPr/>
            <p:nvPr/>
          </p:nvSpPr>
          <p:spPr>
            <a:xfrm>
              <a:off x="8542020" y="4727447"/>
              <a:ext cx="1406652" cy="13975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34400" y="5634227"/>
              <a:ext cx="533400" cy="5111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1, X_2, \ldots X_n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P( Q | e_1 \cdots e_k )  = \frac{1}{Z}  P(Q, e_1 \cdots e_k)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4"/>
  <p:tag name="PICTUREFILESIZE" val="96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E_1 \ldots E_k = e_1 \ldots e_k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5"/>
  <p:tag name="PICTUREFILESIZE" val="609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14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_1 \ldots H_r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5"/>
  <p:tag name="PICTUREFILESIZE" val="232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Q | e_1 \ldots e_k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8"/>
  <p:tag name="PICTUREFILESIZE" val="678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Q, e_1 \ldots e_k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708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sum_{h_1 \ldots h_r} P(Q, h_1 \ldots h_r, e_1 \ldots e_k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1"/>
  <p:tag name="PICTUREFILESIZE" val="1551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1, X_2, \ldots X_n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Z = \sum_{q} P(Q, e_1 \cdots e_k)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7"/>
  <p:tag name="PICTUREFILESIZE" val="8250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71</TotalTime>
  <Words>1895</Words>
  <Application>Microsoft Office PowerPoint</Application>
  <PresentationFormat>Widescreen</PresentationFormat>
  <Paragraphs>649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AoyagiKouzanFontT</vt:lpstr>
      <vt:lpstr>Carlito</vt:lpstr>
      <vt:lpstr>Arial</vt:lpstr>
      <vt:lpstr>Arial Black</vt:lpstr>
      <vt:lpstr>Calibri</vt:lpstr>
      <vt:lpstr>Symbol</vt:lpstr>
      <vt:lpstr>Times New Roman</vt:lpstr>
      <vt:lpstr>Trebuchet MS</vt:lpstr>
      <vt:lpstr>Tw Cen MT</vt:lpstr>
      <vt:lpstr>Wingdings</vt:lpstr>
      <vt:lpstr>Droplet</vt:lpstr>
      <vt:lpstr>           INTRODUCTION TO ARTIFICIAL INTELLIGENCE</vt:lpstr>
      <vt:lpstr>LEARNING OBJECTIVES</vt:lpstr>
      <vt:lpstr>UNCERTAINTY</vt:lpstr>
      <vt:lpstr>METHODS FOR HANDLING UNCERTAINTY</vt:lpstr>
      <vt:lpstr>OUR STATUS</vt:lpstr>
      <vt:lpstr>PROBABILITY</vt:lpstr>
      <vt:lpstr>TODAY</vt:lpstr>
      <vt:lpstr>INFERENCE IN GHOSTBUSTERS</vt:lpstr>
      <vt:lpstr>UNCERTAINTY</vt:lpstr>
      <vt:lpstr>RANDOM VARIABLES</vt:lpstr>
      <vt:lpstr>PROBABILITY DISTRIBUTIONS</vt:lpstr>
      <vt:lpstr>PROBABILITY DISTRIBUTIONS</vt:lpstr>
      <vt:lpstr>JOINT DISTRIBUTIONS</vt:lpstr>
      <vt:lpstr>PROBABILISTIC MODELS</vt:lpstr>
      <vt:lpstr>EVENTS</vt:lpstr>
      <vt:lpstr>QUIZ: EVENTS</vt:lpstr>
      <vt:lpstr>MARGINAL DISTRIBUTIONS</vt:lpstr>
      <vt:lpstr>QUIZ: MARGINAL DISTRIBUTIONS</vt:lpstr>
      <vt:lpstr>CONDITIONAL PROBABILITIES</vt:lpstr>
      <vt:lpstr>QUIZ: CONDITIONAL PROBABILITIES</vt:lpstr>
      <vt:lpstr>CONDITIONAL DISTRIBUTIONS</vt:lpstr>
      <vt:lpstr>NORMALIZATION TRICK</vt:lpstr>
      <vt:lpstr>NORMALIZATION TRICK</vt:lpstr>
      <vt:lpstr>NORMALIZATION TRICK</vt:lpstr>
      <vt:lpstr>QUIZ: NORMALIZATION TRICK</vt:lpstr>
      <vt:lpstr>TO NORMALIZE</vt:lpstr>
      <vt:lpstr>PROBABILISTIC INFERENCE</vt:lpstr>
      <vt:lpstr>PowerPoint Presentation</vt:lpstr>
      <vt:lpstr>INFERENCE BY ENUMERATION</vt:lpstr>
      <vt:lpstr>INFERENCE  BY  ENUMERATION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Artificial Intelligence</dc:title>
  <dc:creator>Robin Tan</dc:creator>
  <cp:lastModifiedBy>0204677 LIM ZHE YUAN</cp:lastModifiedBy>
  <cp:revision>15</cp:revision>
  <dcterms:created xsi:type="dcterms:W3CDTF">2021-08-04T09:22:45Z</dcterms:created>
  <dcterms:modified xsi:type="dcterms:W3CDTF">2023-04-14T08:48:12Z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2021-08-04T00:00:00Z</vt:filetime>
  </property>
</Properties>
</file>