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9" r:id="rId13"/>
    <p:sldId id="267" r:id="rId14"/>
    <p:sldId id="268" r:id="rId15"/>
    <p:sldId id="310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1156" autoAdjust="0"/>
  </p:normalViewPr>
  <p:slideViewPr>
    <p:cSldViewPr>
      <p:cViewPr varScale="1">
        <p:scale>
          <a:sx n="69" d="100"/>
          <a:sy n="69" d="100"/>
        </p:scale>
        <p:origin x="121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5BA02-6821-4FE5-AB5E-9186C7CA8A43}" type="datetimeFigureOut">
              <a:rPr lang="en-MY" smtClean="0"/>
              <a:t>27/4/2023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142CB-E1B4-49BF-AF68-C8BD42F19B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616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/>
              <a:t>Stochastic environment is an </a:t>
            </a:r>
            <a:r>
              <a:rPr lang="en-MY" dirty="0"/>
              <a:t>environment where future environment states is not in the agent’s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142CB-E1B4-49BF-AF68-C8BD42F19B8E}" type="slidenum">
              <a:rPr lang="en-MY" smtClean="0"/>
              <a:t>24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030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b="1" dirty="0"/>
              <a:t>Closed loop agents </a:t>
            </a:r>
            <a:r>
              <a:rPr lang="en-MY" dirty="0"/>
              <a:t>are agents that determine the following actions by considering environment changes</a:t>
            </a:r>
          </a:p>
          <a:p>
            <a:r>
              <a:rPr lang="en-MY" b="1" dirty="0"/>
              <a:t>Open loop agents</a:t>
            </a:r>
            <a:r>
              <a:rPr lang="en-MY" dirty="0"/>
              <a:t> are agents that follow a predetermined set of actions to produce results without considering environment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142CB-E1B4-49BF-AF68-C8BD42F19B8E}" type="slidenum">
              <a:rPr lang="en-MY" smtClean="0"/>
              <a:t>32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2829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Simple reflex agents </a:t>
            </a: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takes pre-determined actions based on only the current environment.</a:t>
            </a: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They do not study the pattern </a:t>
            </a:r>
            <a:r>
              <a:rPr 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of outcomes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142CB-E1B4-49BF-AF68-C8BD42F19B8E}" type="slidenum">
              <a:rPr lang="en-MY" smtClean="0"/>
              <a:t>33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50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Model-based reflex agents </a:t>
            </a: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stores a percept history of the environment and take actions based on an internal behavioral model built from the percept history.</a:t>
            </a:r>
            <a:endParaRPr lang="en-MY" dirty="0"/>
          </a:p>
          <a:p>
            <a:endParaRPr lang="en-MY" dirty="0"/>
          </a:p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it uses the percept history to help reveal the current unobservable aspects of the environment.</a:t>
            </a:r>
            <a:endParaRPr lang="en-MY" dirty="0"/>
          </a:p>
          <a:p>
            <a:endParaRPr lang="en-MY" dirty="0"/>
          </a:p>
          <a:p>
            <a:r>
              <a:rPr lang="en-MY" dirty="0"/>
              <a:t>Model: </a:t>
            </a:r>
          </a:p>
          <a:p>
            <a:r>
              <a:rPr lang="en-MY" dirty="0"/>
              <a:t>1) Something that describes the supposed system </a:t>
            </a:r>
            <a:r>
              <a:rPr lang="en-MY" dirty="0" err="1"/>
              <a:t>behavior</a:t>
            </a:r>
            <a:r>
              <a:rPr lang="en-MY" dirty="0"/>
              <a:t> based on current states</a:t>
            </a:r>
          </a:p>
          <a:p>
            <a:r>
              <a:rPr lang="en-MY" dirty="0"/>
              <a:t>2) Something that describes expected outcome based on current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142CB-E1B4-49BF-AF68-C8BD42F19B8E}" type="slidenum">
              <a:rPr lang="en-MY" smtClean="0"/>
              <a:t>35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430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Goal-based reflex agents </a:t>
            </a: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respond to current conditions by searching for the best action to take to reach the intended goal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55555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 </a:t>
            </a:r>
            <a:r>
              <a:rPr lang="en-US" b="1" i="0" dirty="0">
                <a:solidFill>
                  <a:srgbClr val="232629"/>
                </a:solidFill>
                <a:effectLst/>
                <a:latin typeface="-apple-system"/>
              </a:rPr>
              <a:t>goal-based reflex agent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has a goal and has a strategy to reach that goal. All actions are taken to reach this goal</a:t>
            </a: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More precisely, from a set of possible actions, it selects the one that improves the progress towards the goal (not necessarily the best one)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142CB-E1B4-49BF-AF68-C8BD42F19B8E}" type="slidenum">
              <a:rPr lang="en-MY" smtClean="0"/>
              <a:t>36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8765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Utility-based reflex agents </a:t>
            </a: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respond to current conditions by searching for the most rational action to take to achieve goals and fulfillment.</a:t>
            </a:r>
            <a:endParaRPr lang="en-MY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142CB-E1B4-49BF-AF68-C8BD42F19B8E}" type="slidenum">
              <a:rPr lang="en-MY" smtClean="0"/>
              <a:t>37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4321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142CB-E1B4-49BF-AF68-C8BD42F19B8E}" type="slidenum">
              <a:rPr lang="en-MY" smtClean="0"/>
              <a:t>40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6527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 </a:t>
            </a:r>
            <a:r>
              <a:rPr lang="en-US" b="1" i="0" dirty="0">
                <a:solidFill>
                  <a:srgbClr val="232629"/>
                </a:solidFill>
                <a:effectLst/>
                <a:latin typeface="-apple-system"/>
              </a:rPr>
              <a:t>learning agent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is an agent capable of learning from experience. It has the capability of automatic information acquisition and integration into the system.</a:t>
            </a:r>
            <a:endParaRPr lang="en-MY" dirty="0"/>
          </a:p>
          <a:p>
            <a:endParaRPr lang="en-MY" dirty="0"/>
          </a:p>
          <a:p>
            <a:r>
              <a:rPr lang="en-MY"/>
              <a:t>https://ai.stackexchange.com/questions/3243/what-are-some-examples-of-intelligent-agents-for-each-intelligent-agent-class</a:t>
            </a:r>
            <a:endParaRPr lang="en-MY" dirty="0"/>
          </a:p>
          <a:p>
            <a:r>
              <a:rPr lang="en-MY" dirty="0"/>
              <a:t>Simple reflex agents</a:t>
            </a:r>
          </a:p>
          <a:p>
            <a:r>
              <a:rPr lang="en-MY" dirty="0"/>
              <a:t>Model-based reflex agents</a:t>
            </a:r>
          </a:p>
          <a:p>
            <a:r>
              <a:rPr lang="en-MY" dirty="0"/>
              <a:t>Goal-based agents</a:t>
            </a:r>
          </a:p>
          <a:p>
            <a:r>
              <a:rPr lang="en-MY" dirty="0"/>
              <a:t>Utility-based agents</a:t>
            </a:r>
          </a:p>
          <a:p>
            <a:r>
              <a:rPr lang="en-MY" dirty="0"/>
              <a:t>Learning agents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142CB-E1B4-49BF-AF68-C8BD42F19B8E}" type="slidenum">
              <a:rPr lang="en-MY" smtClean="0"/>
              <a:t>41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7527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Finite state machines is a computational model applicable for environments that are static, deterministic and fully observable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142CB-E1B4-49BF-AF68-C8BD42F19B8E}" type="slidenum">
              <a:rPr lang="en-MY" smtClean="0"/>
              <a:t>47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058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7091" y="624281"/>
            <a:ext cx="9957816" cy="1270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19300"/>
            <a:ext cx="12192000" cy="410565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126483"/>
            <a:ext cx="12192000" cy="73151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2800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Ebrima"/>
                <a:cs typeface="Ebri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163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Ebrima"/>
                <a:cs typeface="Ebri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Ebrima"/>
                <a:cs typeface="Ebri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019300"/>
            <a:ext cx="12192000" cy="410565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126483"/>
            <a:ext cx="12192000" cy="73151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2800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2275" y="2837510"/>
            <a:ext cx="626745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Ebrima"/>
                <a:cs typeface="Ebri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2069" y="1808226"/>
            <a:ext cx="8039100" cy="1409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8163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2.jp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7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jpg"/><Relationship Id="rId5" Type="http://schemas.openxmlformats.org/officeDocument/2006/relationships/image" Target="../media/image23.jpg"/><Relationship Id="rId4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7826" y="3528821"/>
            <a:ext cx="8637270" cy="0"/>
          </a:xfrm>
          <a:custGeom>
            <a:avLst/>
            <a:gdLst/>
            <a:ahLst/>
            <a:cxnLst/>
            <a:rect l="l" t="t" r="r" b="b"/>
            <a:pathLst>
              <a:path w="8637270">
                <a:moveTo>
                  <a:pt x="0" y="0"/>
                </a:moveTo>
                <a:lnTo>
                  <a:pt x="8637016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5032" y="1314069"/>
            <a:ext cx="6931025" cy="228981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 marR="5080">
              <a:lnSpc>
                <a:spcPts val="6370"/>
              </a:lnSpc>
              <a:spcBef>
                <a:spcPts val="905"/>
              </a:spcBef>
            </a:pPr>
            <a:r>
              <a:rPr sz="5900" spc="-5" dirty="0">
                <a:solidFill>
                  <a:srgbClr val="000000"/>
                </a:solidFill>
              </a:rPr>
              <a:t>BACHELOR </a:t>
            </a:r>
            <a:r>
              <a:rPr sz="5900" dirty="0">
                <a:solidFill>
                  <a:srgbClr val="000000"/>
                </a:solidFill>
              </a:rPr>
              <a:t>OF </a:t>
            </a:r>
            <a:r>
              <a:rPr sz="5900" spc="5" dirty="0">
                <a:solidFill>
                  <a:srgbClr val="000000"/>
                </a:solidFill>
              </a:rPr>
              <a:t> </a:t>
            </a:r>
            <a:r>
              <a:rPr sz="5900" spc="-5" dirty="0">
                <a:solidFill>
                  <a:srgbClr val="000000"/>
                </a:solidFill>
              </a:rPr>
              <a:t>COMPUTER</a:t>
            </a:r>
            <a:r>
              <a:rPr sz="5900" spc="-65" dirty="0">
                <a:solidFill>
                  <a:srgbClr val="000000"/>
                </a:solidFill>
              </a:rPr>
              <a:t> </a:t>
            </a:r>
            <a:r>
              <a:rPr sz="5900" spc="-5" dirty="0">
                <a:solidFill>
                  <a:srgbClr val="000000"/>
                </a:solidFill>
              </a:rPr>
              <a:t>SCIENCE</a:t>
            </a:r>
            <a:endParaRPr sz="5900" dirty="0"/>
          </a:p>
          <a:p>
            <a:pPr marL="12700">
              <a:lnSpc>
                <a:spcPts val="4280"/>
              </a:lnSpc>
            </a:pPr>
            <a:r>
              <a:rPr sz="4000" spc="-5" dirty="0">
                <a:solidFill>
                  <a:srgbClr val="000000"/>
                </a:solidFill>
              </a:rPr>
              <a:t>(HONS)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3944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INTELLIGENT</a:t>
            </a:r>
            <a:r>
              <a:rPr sz="3200" spc="-3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AGENTS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10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1847850"/>
            <a:ext cx="6793992" cy="49057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3944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INTELLIGENT</a:t>
            </a:r>
            <a:r>
              <a:rPr sz="3200" spc="-3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AGENTS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260347"/>
            <a:ext cx="7382256" cy="49164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11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3944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INTELLIGENT</a:t>
            </a:r>
            <a:r>
              <a:rPr sz="3200" spc="-3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AGENTS</a:t>
            </a:r>
            <a:endParaRPr sz="3200" dirty="0"/>
          </a:p>
        </p:txBody>
      </p:sp>
      <p:sp>
        <p:nvSpPr>
          <p:cNvPr id="5" name="object 5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11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1026" name="Picture 2" descr="TOP 10 Best AI Chatbo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608" y="2057400"/>
            <a:ext cx="1015365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194916" y="4724400"/>
            <a:ext cx="1503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SzPct val="95000"/>
              <a:tabLst>
                <a:tab pos="241300" algn="l"/>
              </a:tabLst>
            </a:pPr>
            <a:r>
              <a:rPr lang="en-MY" sz="2800" spc="-100" dirty="0">
                <a:latin typeface="Trebuchet MS"/>
                <a:cs typeface="Trebuchet MS"/>
              </a:rPr>
              <a:t>Chat-bot</a:t>
            </a:r>
            <a:endParaRPr lang="en-MY"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0082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764235"/>
            <a:ext cx="6312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0000"/>
                </a:solidFill>
              </a:rPr>
              <a:t>VACUUM-CLEANER WORLD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30477" y="4039870"/>
            <a:ext cx="5022215" cy="82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35" dirty="0">
                <a:solidFill>
                  <a:srgbClr val="FF0000"/>
                </a:solidFill>
                <a:latin typeface="Ebrima"/>
                <a:cs typeface="Ebrima"/>
              </a:rPr>
              <a:t>Percepts</a:t>
            </a:r>
            <a:r>
              <a:rPr sz="2000" spc="-35" dirty="0">
                <a:latin typeface="Trebuchet MS"/>
                <a:cs typeface="Trebuchet MS"/>
              </a:rPr>
              <a:t>: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location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and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contents,</a:t>
            </a:r>
            <a:r>
              <a:rPr sz="2000" spc="-275" dirty="0">
                <a:latin typeface="Trebuchet MS"/>
                <a:cs typeface="Trebuchet MS"/>
              </a:rPr>
              <a:t> </a:t>
            </a:r>
            <a:r>
              <a:rPr sz="2000" spc="-229" dirty="0">
                <a:latin typeface="Trebuchet MS"/>
                <a:cs typeface="Trebuchet MS"/>
              </a:rPr>
              <a:t>e.g.,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[A,Dirty]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AF50"/>
                </a:solidFill>
                <a:latin typeface="Ebrima"/>
                <a:cs typeface="Ebrima"/>
              </a:rPr>
              <a:t>Action</a:t>
            </a:r>
            <a:r>
              <a:rPr sz="2000" spc="5" dirty="0">
                <a:solidFill>
                  <a:srgbClr val="00AF50"/>
                </a:solidFill>
                <a:latin typeface="Ebrima"/>
                <a:cs typeface="Ebrima"/>
              </a:rPr>
              <a:t>s</a:t>
            </a:r>
            <a:r>
              <a:rPr sz="2000" dirty="0">
                <a:latin typeface="Ebrima"/>
                <a:cs typeface="Ebrima"/>
              </a:rPr>
              <a:t>:</a:t>
            </a:r>
            <a:r>
              <a:rPr sz="2000" spc="-15" dirty="0">
                <a:latin typeface="Ebrima"/>
                <a:cs typeface="Ebrima"/>
              </a:rPr>
              <a:t> </a:t>
            </a:r>
            <a:r>
              <a:rPr sz="2000" i="1" spc="-235" dirty="0">
                <a:latin typeface="Trebuchet MS"/>
                <a:cs typeface="Trebuchet MS"/>
              </a:rPr>
              <a:t>Lef</a:t>
            </a:r>
            <a:r>
              <a:rPr sz="2000" i="1" spc="-210" dirty="0">
                <a:latin typeface="Trebuchet MS"/>
                <a:cs typeface="Trebuchet MS"/>
              </a:rPr>
              <a:t>t</a:t>
            </a:r>
            <a:r>
              <a:rPr sz="2000" spc="-295" dirty="0">
                <a:latin typeface="Trebuchet MS"/>
                <a:cs typeface="Trebuchet MS"/>
              </a:rPr>
              <a:t>,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i="1" spc="-155" dirty="0">
                <a:latin typeface="Trebuchet MS"/>
                <a:cs typeface="Trebuchet MS"/>
              </a:rPr>
              <a:t>Ri</a:t>
            </a:r>
            <a:r>
              <a:rPr sz="2000" i="1" spc="-185" dirty="0">
                <a:latin typeface="Trebuchet MS"/>
                <a:cs typeface="Trebuchet MS"/>
              </a:rPr>
              <a:t>g</a:t>
            </a:r>
            <a:r>
              <a:rPr sz="2000" i="1" spc="-229" dirty="0">
                <a:latin typeface="Trebuchet MS"/>
                <a:cs typeface="Trebuchet MS"/>
              </a:rPr>
              <a:t>ht</a:t>
            </a:r>
            <a:r>
              <a:rPr sz="2000" spc="-295" dirty="0">
                <a:latin typeface="Trebuchet MS"/>
                <a:cs typeface="Trebuchet MS"/>
              </a:rPr>
              <a:t>,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i="1" spc="-55" dirty="0">
                <a:latin typeface="Trebuchet MS"/>
                <a:cs typeface="Trebuchet MS"/>
              </a:rPr>
              <a:t>S</a:t>
            </a:r>
            <a:r>
              <a:rPr sz="2000" i="1" spc="-185" dirty="0">
                <a:latin typeface="Trebuchet MS"/>
                <a:cs typeface="Trebuchet MS"/>
              </a:rPr>
              <a:t>u</a:t>
            </a:r>
            <a:r>
              <a:rPr sz="2000" i="1" spc="-125" dirty="0">
                <a:latin typeface="Trebuchet MS"/>
                <a:cs typeface="Trebuchet MS"/>
              </a:rPr>
              <a:t>c</a:t>
            </a:r>
            <a:r>
              <a:rPr sz="2000" i="1" spc="-95" dirty="0">
                <a:latin typeface="Trebuchet MS"/>
                <a:cs typeface="Trebuchet MS"/>
              </a:rPr>
              <a:t>k</a:t>
            </a:r>
            <a:r>
              <a:rPr sz="2000" spc="-295" dirty="0">
                <a:latin typeface="Trebuchet MS"/>
                <a:cs typeface="Trebuchet MS"/>
              </a:rPr>
              <a:t>,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i="1" spc="-60" dirty="0">
                <a:solidFill>
                  <a:srgbClr val="FF0000"/>
                </a:solidFill>
                <a:latin typeface="Trebuchet MS"/>
                <a:cs typeface="Trebuchet MS"/>
              </a:rPr>
              <a:t>NoOp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6218" y="2196285"/>
            <a:ext cx="3581400" cy="1828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12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99104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A</a:t>
            </a:r>
            <a:r>
              <a:rPr sz="3200" spc="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VACUUM-CLEANER</a:t>
            </a:r>
            <a:r>
              <a:rPr sz="3200" spc="1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AGENT</a:t>
            </a:r>
            <a:r>
              <a:rPr sz="3200" spc="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(FINITE</a:t>
            </a:r>
            <a:r>
              <a:rPr sz="3200" spc="-1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STATE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MACHINE)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30477" y="2069083"/>
            <a:ext cx="50120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B71E42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 MT"/>
                <a:cs typeface="Arial MT"/>
              </a:rPr>
              <a:t>\input{tables/vacuum-agent-function-table}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5064" y="2667000"/>
            <a:ext cx="8881872" cy="2971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13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18-11-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034" y="1981200"/>
            <a:ext cx="7116317" cy="400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>
            <a:spLocks/>
          </p:cNvSpPr>
          <p:nvPr/>
        </p:nvSpPr>
        <p:spPr>
          <a:xfrm>
            <a:off x="1219200" y="990600"/>
            <a:ext cx="624192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Ebrima"/>
                <a:ea typeface="+mj-ea"/>
                <a:cs typeface="Ebrim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MY" sz="3200" kern="0" spc="-5" dirty="0">
                <a:solidFill>
                  <a:srgbClr val="000000"/>
                </a:solidFill>
              </a:rPr>
              <a:t>Robotic Process Automation (RPA)</a:t>
            </a:r>
            <a:endParaRPr lang="en-MY" sz="3200" kern="0" dirty="0"/>
          </a:p>
        </p:txBody>
      </p:sp>
      <p:pic>
        <p:nvPicPr>
          <p:cNvPr id="1028" name="Picture 4" descr="Acknowledging Data Management&#10;          Best Practices with DataOp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8" t="19120" r="5052" b="11991"/>
          <a:stretch/>
        </p:blipFill>
        <p:spPr bwMode="auto">
          <a:xfrm>
            <a:off x="63059" y="1981200"/>
            <a:ext cx="5015975" cy="370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943" y="5486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/>
              <a:t>https://www.uipath.com/resources/automation-demo/create-servicenow-ticket-demo?</a:t>
            </a:r>
          </a:p>
        </p:txBody>
      </p:sp>
    </p:spTree>
    <p:extLst>
      <p:ext uri="{BB962C8B-B14F-4D97-AF65-F5344CB8AC3E}">
        <p14:creationId xmlns:p14="http://schemas.microsoft.com/office/powerpoint/2010/main" val="1842192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63798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17925" algn="l"/>
              </a:tabLst>
            </a:pPr>
            <a:r>
              <a:rPr sz="3200" spc="-5" dirty="0">
                <a:solidFill>
                  <a:srgbClr val="000000"/>
                </a:solidFill>
              </a:rPr>
              <a:t>RATIONAL</a:t>
            </a:r>
            <a:r>
              <a:rPr sz="3200" spc="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AGENTS	</a:t>
            </a:r>
            <a:r>
              <a:rPr sz="3200" dirty="0">
                <a:solidFill>
                  <a:srgbClr val="FF0000"/>
                </a:solidFill>
              </a:rPr>
              <a:t>(MAIN</a:t>
            </a:r>
            <a:r>
              <a:rPr sz="3200" spc="-80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FOCUS)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30477" y="2011172"/>
            <a:ext cx="9448800" cy="362342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marR="5080" indent="-228600" algn="just">
              <a:lnSpc>
                <a:spcPts val="2160"/>
              </a:lnSpc>
              <a:spcBef>
                <a:spcPts val="375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6FC0"/>
                </a:solidFill>
                <a:latin typeface="Ebrima"/>
                <a:cs typeface="Ebrima"/>
              </a:rPr>
              <a:t>An agent </a:t>
            </a:r>
            <a:r>
              <a:rPr sz="2400" spc="-5" dirty="0">
                <a:solidFill>
                  <a:srgbClr val="006FC0"/>
                </a:solidFill>
                <a:latin typeface="Ebrima"/>
                <a:cs typeface="Ebrima"/>
              </a:rPr>
              <a:t>should strive </a:t>
            </a:r>
            <a:r>
              <a:rPr sz="2400" dirty="0">
                <a:solidFill>
                  <a:srgbClr val="006FC0"/>
                </a:solidFill>
                <a:latin typeface="Ebrima"/>
                <a:cs typeface="Ebrima"/>
              </a:rPr>
              <a:t>to </a:t>
            </a:r>
            <a:r>
              <a:rPr sz="2400" dirty="0">
                <a:solidFill>
                  <a:srgbClr val="FF0000"/>
                </a:solidFill>
                <a:latin typeface="Ebrima"/>
                <a:cs typeface="Ebrima"/>
              </a:rPr>
              <a:t>"do the </a:t>
            </a:r>
            <a:r>
              <a:rPr sz="2400" spc="-5" dirty="0">
                <a:solidFill>
                  <a:srgbClr val="FF0000"/>
                </a:solidFill>
                <a:latin typeface="Ebrima"/>
                <a:cs typeface="Ebrima"/>
              </a:rPr>
              <a:t>right thing"</a:t>
            </a:r>
            <a:r>
              <a:rPr sz="2400" spc="-5" dirty="0">
                <a:solidFill>
                  <a:srgbClr val="006FC0"/>
                </a:solidFill>
                <a:latin typeface="Ebrima"/>
                <a:cs typeface="Ebrima"/>
              </a:rPr>
              <a:t>, </a:t>
            </a:r>
            <a:r>
              <a:rPr sz="2400" dirty="0">
                <a:solidFill>
                  <a:srgbClr val="006FC0"/>
                </a:solidFill>
                <a:latin typeface="Ebrima"/>
                <a:cs typeface="Ebrima"/>
              </a:rPr>
              <a:t>based on </a:t>
            </a:r>
            <a:r>
              <a:rPr sz="2400" spc="-5" dirty="0">
                <a:solidFill>
                  <a:srgbClr val="006FC0"/>
                </a:solidFill>
                <a:latin typeface="Ebrima"/>
                <a:cs typeface="Ebrima"/>
              </a:rPr>
              <a:t>what it </a:t>
            </a:r>
            <a:r>
              <a:rPr sz="2400" spc="-10" dirty="0">
                <a:solidFill>
                  <a:srgbClr val="006FC0"/>
                </a:solidFill>
                <a:latin typeface="Ebrima"/>
                <a:cs typeface="Ebrima"/>
              </a:rPr>
              <a:t>can </a:t>
            </a:r>
            <a:r>
              <a:rPr sz="2400" dirty="0">
                <a:solidFill>
                  <a:srgbClr val="006FC0"/>
                </a:solidFill>
                <a:latin typeface="Ebrima"/>
                <a:cs typeface="Ebrima"/>
              </a:rPr>
              <a:t>perceive </a:t>
            </a:r>
            <a:r>
              <a:rPr sz="2400" spc="5" dirty="0">
                <a:solidFill>
                  <a:srgbClr val="006FC0"/>
                </a:solidFill>
                <a:latin typeface="Ebrima"/>
                <a:cs typeface="Ebrima"/>
              </a:rPr>
              <a:t>and </a:t>
            </a:r>
            <a:r>
              <a:rPr sz="2400" spc="10" dirty="0">
                <a:solidFill>
                  <a:srgbClr val="006FC0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006FC0"/>
                </a:solidFill>
                <a:latin typeface="Ebrima"/>
                <a:cs typeface="Ebrima"/>
              </a:rPr>
              <a:t>the actions </a:t>
            </a:r>
            <a:r>
              <a:rPr sz="2400" spc="-5" dirty="0">
                <a:solidFill>
                  <a:srgbClr val="006FC0"/>
                </a:solidFill>
                <a:latin typeface="Ebrima"/>
                <a:cs typeface="Ebrima"/>
              </a:rPr>
              <a:t>it </a:t>
            </a:r>
            <a:r>
              <a:rPr sz="2400" dirty="0">
                <a:solidFill>
                  <a:srgbClr val="006FC0"/>
                </a:solidFill>
                <a:latin typeface="Ebrima"/>
                <a:cs typeface="Ebrima"/>
              </a:rPr>
              <a:t>can perform. The </a:t>
            </a:r>
            <a:r>
              <a:rPr sz="2400" spc="-5" dirty="0">
                <a:solidFill>
                  <a:srgbClr val="006FC0"/>
                </a:solidFill>
                <a:latin typeface="Ebrima"/>
                <a:cs typeface="Ebrima"/>
              </a:rPr>
              <a:t>right action is </a:t>
            </a:r>
            <a:r>
              <a:rPr sz="2400" dirty="0">
                <a:solidFill>
                  <a:srgbClr val="006FC0"/>
                </a:solidFill>
                <a:latin typeface="Ebrima"/>
                <a:cs typeface="Ebrima"/>
              </a:rPr>
              <a:t>the one </a:t>
            </a:r>
            <a:r>
              <a:rPr sz="2400" spc="-5" dirty="0">
                <a:solidFill>
                  <a:srgbClr val="006FC0"/>
                </a:solidFill>
                <a:latin typeface="Ebrima"/>
                <a:cs typeface="Ebrima"/>
              </a:rPr>
              <a:t>that will </a:t>
            </a:r>
            <a:r>
              <a:rPr sz="2400" dirty="0">
                <a:solidFill>
                  <a:srgbClr val="006FC0"/>
                </a:solidFill>
                <a:latin typeface="Ebrima"/>
                <a:cs typeface="Ebrima"/>
              </a:rPr>
              <a:t>cause </a:t>
            </a:r>
            <a:r>
              <a:rPr sz="2400" spc="5" dirty="0">
                <a:solidFill>
                  <a:srgbClr val="006FC0"/>
                </a:solidFill>
                <a:latin typeface="Ebrima"/>
                <a:cs typeface="Ebrima"/>
              </a:rPr>
              <a:t>the </a:t>
            </a:r>
            <a:r>
              <a:rPr sz="2400" dirty="0">
                <a:solidFill>
                  <a:srgbClr val="006FC0"/>
                </a:solidFill>
                <a:latin typeface="Ebrima"/>
                <a:cs typeface="Ebrima"/>
              </a:rPr>
              <a:t>agent </a:t>
            </a:r>
            <a:r>
              <a:rPr sz="2400" spc="-10" dirty="0">
                <a:solidFill>
                  <a:srgbClr val="006FC0"/>
                </a:solidFill>
                <a:latin typeface="Ebrima"/>
                <a:cs typeface="Ebrima"/>
              </a:rPr>
              <a:t>to </a:t>
            </a:r>
            <a:r>
              <a:rPr sz="2400" spc="-5" dirty="0">
                <a:solidFill>
                  <a:srgbClr val="006FC0"/>
                </a:solidFill>
                <a:latin typeface="Ebrima"/>
                <a:cs typeface="Ebrima"/>
              </a:rPr>
              <a:t> be </a:t>
            </a:r>
            <a:r>
              <a:rPr sz="2400" dirty="0">
                <a:solidFill>
                  <a:srgbClr val="006FC0"/>
                </a:solidFill>
                <a:latin typeface="Ebrima"/>
                <a:cs typeface="Ebrima"/>
              </a:rPr>
              <a:t>most</a:t>
            </a:r>
            <a:r>
              <a:rPr sz="2400" spc="-5" dirty="0">
                <a:solidFill>
                  <a:srgbClr val="006FC0"/>
                </a:solidFill>
                <a:latin typeface="Ebrima"/>
                <a:cs typeface="Ebrima"/>
              </a:rPr>
              <a:t> successful.</a:t>
            </a:r>
            <a:endParaRPr sz="2400" dirty="0">
              <a:latin typeface="Ebrima"/>
              <a:cs typeface="Ebrim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solidFill>
                  <a:srgbClr val="00AF50"/>
                </a:solidFill>
                <a:latin typeface="Ebrima"/>
                <a:cs typeface="Ebrima"/>
              </a:rPr>
              <a:t>Performance</a:t>
            </a:r>
            <a:r>
              <a:rPr sz="2400" spc="5" dirty="0">
                <a:solidFill>
                  <a:srgbClr val="00AF50"/>
                </a:solidFill>
                <a:latin typeface="Ebrima"/>
                <a:cs typeface="Ebrima"/>
              </a:rPr>
              <a:t> </a:t>
            </a:r>
            <a:r>
              <a:rPr sz="2400" spc="-40" dirty="0">
                <a:solidFill>
                  <a:srgbClr val="00AF50"/>
                </a:solidFill>
                <a:latin typeface="Ebrima"/>
                <a:cs typeface="Ebrima"/>
              </a:rPr>
              <a:t>measure</a:t>
            </a:r>
            <a:r>
              <a:rPr sz="2400" spc="-40" dirty="0">
                <a:latin typeface="Trebuchet MS"/>
                <a:cs typeface="Trebuchet MS"/>
              </a:rPr>
              <a:t>:</a:t>
            </a:r>
            <a:r>
              <a:rPr sz="2400" spc="-455" dirty="0">
                <a:latin typeface="Trebuchet MS"/>
                <a:cs typeface="Trebuchet MS"/>
              </a:rPr>
              <a:t> </a:t>
            </a:r>
            <a:r>
              <a:rPr lang="en-MY" sz="2400" spc="-455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An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objective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criterion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for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success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of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an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agent's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behavior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8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latin typeface="Ebrima"/>
                <a:cs typeface="Ebrima"/>
              </a:rPr>
              <a:t>E.g.,</a:t>
            </a:r>
            <a:r>
              <a:rPr sz="2400" spc="10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performance</a:t>
            </a:r>
            <a:r>
              <a:rPr sz="2400" spc="10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measure</a:t>
            </a:r>
            <a:r>
              <a:rPr sz="2400" dirty="0">
                <a:latin typeface="Ebrima"/>
                <a:cs typeface="Ebrima"/>
              </a:rPr>
              <a:t> of a</a:t>
            </a:r>
            <a:r>
              <a:rPr sz="2400" spc="-10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vacuum-cleaner</a:t>
            </a:r>
            <a:r>
              <a:rPr sz="2400" spc="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agent</a:t>
            </a:r>
            <a:r>
              <a:rPr sz="2400" spc="-2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could </a:t>
            </a:r>
            <a:r>
              <a:rPr sz="2400" spc="-5" dirty="0">
                <a:latin typeface="Ebrima"/>
                <a:cs typeface="Ebrima"/>
              </a:rPr>
              <a:t>be:</a:t>
            </a:r>
            <a:endParaRPr sz="2400" dirty="0">
              <a:latin typeface="Ebrima"/>
              <a:cs typeface="Ebrima"/>
            </a:endParaRPr>
          </a:p>
          <a:p>
            <a:pPr marL="698500" lvl="1" indent="-229235">
              <a:lnSpc>
                <a:spcPct val="100000"/>
              </a:lnSpc>
              <a:spcBef>
                <a:spcPts val="690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400" spc="-5" dirty="0">
                <a:latin typeface="Ebrima"/>
                <a:cs typeface="Ebrima"/>
              </a:rPr>
              <a:t>amount</a:t>
            </a:r>
            <a:r>
              <a:rPr sz="2400" spc="-3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of</a:t>
            </a:r>
            <a:r>
              <a:rPr sz="2400" spc="-25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dirt cleaned</a:t>
            </a:r>
            <a:r>
              <a:rPr sz="2400" spc="-10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up,</a:t>
            </a:r>
          </a:p>
          <a:p>
            <a:pPr marL="698500" lvl="1" indent="-229235">
              <a:lnSpc>
                <a:spcPct val="100000"/>
              </a:lnSpc>
              <a:spcBef>
                <a:spcPts val="935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400" spc="-5" dirty="0">
                <a:latin typeface="Ebrima"/>
                <a:cs typeface="Ebrima"/>
              </a:rPr>
              <a:t>amount</a:t>
            </a:r>
            <a:r>
              <a:rPr sz="2400" spc="-40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of</a:t>
            </a:r>
            <a:r>
              <a:rPr sz="2400" spc="-30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time</a:t>
            </a:r>
            <a:r>
              <a:rPr sz="2400" spc="-20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taken,</a:t>
            </a:r>
          </a:p>
          <a:p>
            <a:pPr marL="698500" lvl="1" indent="-229235">
              <a:lnSpc>
                <a:spcPct val="100000"/>
              </a:lnSpc>
              <a:spcBef>
                <a:spcPts val="940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400" spc="-5" dirty="0">
                <a:latin typeface="Ebrima"/>
                <a:cs typeface="Ebrima"/>
              </a:rPr>
              <a:t>amount</a:t>
            </a:r>
            <a:r>
              <a:rPr sz="2400" spc="-35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of</a:t>
            </a:r>
            <a:r>
              <a:rPr sz="2400" spc="-20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electricity</a:t>
            </a:r>
            <a:r>
              <a:rPr sz="2400" spc="25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consumed,</a:t>
            </a:r>
            <a:r>
              <a:rPr sz="2400" spc="-30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etc.</a:t>
            </a:r>
            <a:endParaRPr sz="2400" dirty="0">
              <a:latin typeface="Ebrima"/>
              <a:cs typeface="Ebri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14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35090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RATIONAL</a:t>
            </a:r>
            <a:r>
              <a:rPr sz="3200" spc="-6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AGENTS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30477" y="1994749"/>
            <a:ext cx="9449435" cy="33451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marR="5080" indent="-228600" algn="just">
              <a:lnSpc>
                <a:spcPct val="110000"/>
              </a:lnSpc>
              <a:spcBef>
                <a:spcPts val="95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1900" spc="-5" dirty="0">
                <a:solidFill>
                  <a:srgbClr val="FF0000"/>
                </a:solidFill>
                <a:latin typeface="Ebrima"/>
                <a:cs typeface="Ebrima"/>
              </a:rPr>
              <a:t>Rational </a:t>
            </a:r>
            <a:r>
              <a:rPr sz="1900" dirty="0">
                <a:solidFill>
                  <a:srgbClr val="FF0000"/>
                </a:solidFill>
                <a:latin typeface="Ebrima"/>
                <a:cs typeface="Ebrima"/>
              </a:rPr>
              <a:t>Agent</a:t>
            </a:r>
            <a:r>
              <a:rPr sz="1900" dirty="0">
                <a:latin typeface="Ebrima"/>
                <a:cs typeface="Ebrima"/>
              </a:rPr>
              <a:t>: </a:t>
            </a:r>
            <a:r>
              <a:rPr sz="3300" spc="-5" dirty="0">
                <a:latin typeface="Ebrima"/>
                <a:cs typeface="Ebrima"/>
              </a:rPr>
              <a:t>For </a:t>
            </a:r>
            <a:r>
              <a:rPr sz="3300" dirty="0">
                <a:latin typeface="Ebrima"/>
                <a:cs typeface="Ebrima"/>
              </a:rPr>
              <a:t>each possible percept </a:t>
            </a:r>
            <a:r>
              <a:rPr sz="3300" spc="-5" dirty="0">
                <a:latin typeface="Ebrima"/>
                <a:cs typeface="Ebrima"/>
              </a:rPr>
              <a:t>sequence, </a:t>
            </a:r>
            <a:r>
              <a:rPr sz="3300" dirty="0">
                <a:latin typeface="Ebrima"/>
                <a:cs typeface="Ebrima"/>
              </a:rPr>
              <a:t>a </a:t>
            </a:r>
            <a:r>
              <a:rPr sz="3300" spc="5" dirty="0">
                <a:latin typeface="Ebrima"/>
                <a:cs typeface="Ebrima"/>
              </a:rPr>
              <a:t> </a:t>
            </a:r>
            <a:r>
              <a:rPr sz="3300" spc="-5" dirty="0">
                <a:latin typeface="Ebrima"/>
                <a:cs typeface="Ebrima"/>
              </a:rPr>
              <a:t>rational</a:t>
            </a:r>
            <a:r>
              <a:rPr sz="3300" dirty="0">
                <a:latin typeface="Ebrima"/>
                <a:cs typeface="Ebrima"/>
              </a:rPr>
              <a:t> </a:t>
            </a:r>
            <a:r>
              <a:rPr sz="3300" spc="-5" dirty="0">
                <a:latin typeface="Ebrima"/>
                <a:cs typeface="Ebrima"/>
              </a:rPr>
              <a:t>agent</a:t>
            </a:r>
            <a:r>
              <a:rPr sz="3300" dirty="0">
                <a:latin typeface="Ebrima"/>
                <a:cs typeface="Ebrima"/>
              </a:rPr>
              <a:t> </a:t>
            </a:r>
            <a:r>
              <a:rPr sz="3300" spc="-5" dirty="0">
                <a:latin typeface="Ebrima"/>
                <a:cs typeface="Ebrima"/>
              </a:rPr>
              <a:t>should</a:t>
            </a:r>
            <a:r>
              <a:rPr sz="3300" dirty="0">
                <a:latin typeface="Ebrima"/>
                <a:cs typeface="Ebrima"/>
              </a:rPr>
              <a:t> </a:t>
            </a:r>
            <a:r>
              <a:rPr sz="3300" spc="-5" dirty="0">
                <a:latin typeface="Ebrima"/>
                <a:cs typeface="Ebrima"/>
              </a:rPr>
              <a:t>select</a:t>
            </a:r>
            <a:r>
              <a:rPr sz="3300" dirty="0">
                <a:latin typeface="Ebrima"/>
                <a:cs typeface="Ebrima"/>
              </a:rPr>
              <a:t> </a:t>
            </a:r>
            <a:r>
              <a:rPr sz="3300" spc="-5" dirty="0">
                <a:latin typeface="Ebrima"/>
                <a:cs typeface="Ebrima"/>
              </a:rPr>
              <a:t>an</a:t>
            </a:r>
            <a:r>
              <a:rPr sz="3300" dirty="0">
                <a:latin typeface="Ebrima"/>
                <a:cs typeface="Ebrima"/>
              </a:rPr>
              <a:t> </a:t>
            </a:r>
            <a:r>
              <a:rPr sz="3300" spc="-5" dirty="0">
                <a:latin typeface="Ebrima"/>
                <a:cs typeface="Ebrima"/>
              </a:rPr>
              <a:t>action</a:t>
            </a:r>
            <a:r>
              <a:rPr sz="3300" dirty="0">
                <a:latin typeface="Ebrima"/>
                <a:cs typeface="Ebrima"/>
              </a:rPr>
              <a:t> </a:t>
            </a:r>
            <a:r>
              <a:rPr sz="3300" spc="-10" dirty="0">
                <a:latin typeface="Ebrima"/>
                <a:cs typeface="Ebrima"/>
              </a:rPr>
              <a:t>that</a:t>
            </a:r>
            <a:r>
              <a:rPr sz="3300" spc="-5" dirty="0">
                <a:latin typeface="Ebrima"/>
                <a:cs typeface="Ebrima"/>
              </a:rPr>
              <a:t> </a:t>
            </a:r>
            <a:r>
              <a:rPr sz="3300" spc="-10" dirty="0">
                <a:latin typeface="Ebrima"/>
                <a:cs typeface="Ebrima"/>
              </a:rPr>
              <a:t>is </a:t>
            </a:r>
            <a:r>
              <a:rPr sz="3300" spc="-5" dirty="0">
                <a:latin typeface="Ebrima"/>
                <a:cs typeface="Ebrima"/>
              </a:rPr>
              <a:t> </a:t>
            </a:r>
            <a:r>
              <a:rPr sz="3300" dirty="0">
                <a:latin typeface="Ebrima"/>
                <a:cs typeface="Ebrima"/>
              </a:rPr>
              <a:t>expected </a:t>
            </a:r>
            <a:r>
              <a:rPr sz="3300" spc="-5" dirty="0">
                <a:latin typeface="Ebrima"/>
                <a:cs typeface="Ebrima"/>
              </a:rPr>
              <a:t>to </a:t>
            </a:r>
            <a:r>
              <a:rPr sz="3300" spc="-10" dirty="0">
                <a:latin typeface="Ebrima"/>
                <a:cs typeface="Ebrima"/>
              </a:rPr>
              <a:t>maximize </a:t>
            </a:r>
            <a:r>
              <a:rPr sz="3300" spc="-5" dirty="0">
                <a:latin typeface="Ebrima"/>
                <a:cs typeface="Ebrima"/>
              </a:rPr>
              <a:t>its </a:t>
            </a:r>
            <a:r>
              <a:rPr sz="3300" dirty="0">
                <a:latin typeface="Ebrima"/>
                <a:cs typeface="Ebrima"/>
              </a:rPr>
              <a:t>performance </a:t>
            </a:r>
            <a:r>
              <a:rPr sz="3300" spc="-10" dirty="0">
                <a:latin typeface="Ebrima"/>
                <a:cs typeface="Ebrima"/>
              </a:rPr>
              <a:t>measure, </a:t>
            </a:r>
            <a:r>
              <a:rPr sz="3300" spc="-5" dirty="0">
                <a:latin typeface="Ebrima"/>
                <a:cs typeface="Ebrima"/>
              </a:rPr>
              <a:t> given</a:t>
            </a:r>
            <a:r>
              <a:rPr sz="3300" dirty="0">
                <a:latin typeface="Ebrima"/>
                <a:cs typeface="Ebrima"/>
              </a:rPr>
              <a:t> </a:t>
            </a:r>
            <a:r>
              <a:rPr sz="3300" spc="-5" dirty="0">
                <a:latin typeface="Ebrima"/>
                <a:cs typeface="Ebrima"/>
              </a:rPr>
              <a:t>the</a:t>
            </a:r>
            <a:r>
              <a:rPr sz="3300" dirty="0">
                <a:latin typeface="Ebrima"/>
                <a:cs typeface="Ebrima"/>
              </a:rPr>
              <a:t> </a:t>
            </a:r>
            <a:r>
              <a:rPr sz="3300" spc="-5" dirty="0">
                <a:latin typeface="Ebrima"/>
                <a:cs typeface="Ebrima"/>
              </a:rPr>
              <a:t>evidence</a:t>
            </a:r>
            <a:r>
              <a:rPr sz="3300" dirty="0">
                <a:latin typeface="Ebrima"/>
                <a:cs typeface="Ebrima"/>
              </a:rPr>
              <a:t> provided</a:t>
            </a:r>
            <a:r>
              <a:rPr sz="3300" spc="5" dirty="0">
                <a:latin typeface="Ebrima"/>
                <a:cs typeface="Ebrima"/>
              </a:rPr>
              <a:t> </a:t>
            </a:r>
            <a:r>
              <a:rPr sz="3300" dirty="0">
                <a:latin typeface="Ebrima"/>
                <a:cs typeface="Ebrima"/>
              </a:rPr>
              <a:t>by</a:t>
            </a:r>
            <a:r>
              <a:rPr sz="3300" spc="5" dirty="0">
                <a:latin typeface="Ebrima"/>
                <a:cs typeface="Ebrima"/>
              </a:rPr>
              <a:t> </a:t>
            </a:r>
            <a:r>
              <a:rPr sz="3300" spc="-5" dirty="0">
                <a:latin typeface="Ebrima"/>
                <a:cs typeface="Ebrima"/>
              </a:rPr>
              <a:t>the</a:t>
            </a:r>
            <a:r>
              <a:rPr sz="3300" dirty="0">
                <a:latin typeface="Ebrima"/>
                <a:cs typeface="Ebrima"/>
              </a:rPr>
              <a:t> percept </a:t>
            </a:r>
            <a:r>
              <a:rPr sz="3300" spc="5" dirty="0">
                <a:latin typeface="Ebrima"/>
                <a:cs typeface="Ebrima"/>
              </a:rPr>
              <a:t> </a:t>
            </a:r>
            <a:r>
              <a:rPr sz="3300" spc="-5" dirty="0">
                <a:latin typeface="Ebrima"/>
                <a:cs typeface="Ebrima"/>
              </a:rPr>
              <a:t>sequence</a:t>
            </a:r>
            <a:r>
              <a:rPr sz="3300" dirty="0">
                <a:latin typeface="Ebrima"/>
                <a:cs typeface="Ebrima"/>
              </a:rPr>
              <a:t> </a:t>
            </a:r>
            <a:r>
              <a:rPr sz="3300" spc="-5" dirty="0">
                <a:latin typeface="Ebrima"/>
                <a:cs typeface="Ebrima"/>
              </a:rPr>
              <a:t>and whatever built-in</a:t>
            </a:r>
            <a:r>
              <a:rPr sz="3300" dirty="0">
                <a:latin typeface="Ebrima"/>
                <a:cs typeface="Ebrima"/>
              </a:rPr>
              <a:t> </a:t>
            </a:r>
            <a:r>
              <a:rPr sz="3300" spc="-5" dirty="0">
                <a:latin typeface="Ebrima"/>
                <a:cs typeface="Ebrima"/>
              </a:rPr>
              <a:t>knowledge</a:t>
            </a:r>
            <a:r>
              <a:rPr sz="3300" dirty="0">
                <a:latin typeface="Ebrima"/>
                <a:cs typeface="Ebrima"/>
              </a:rPr>
              <a:t> </a:t>
            </a:r>
            <a:r>
              <a:rPr sz="3300" spc="-5" dirty="0">
                <a:latin typeface="Ebrima"/>
                <a:cs typeface="Ebrima"/>
              </a:rPr>
              <a:t>the </a:t>
            </a:r>
            <a:r>
              <a:rPr sz="3300" dirty="0">
                <a:latin typeface="Ebrima"/>
                <a:cs typeface="Ebrima"/>
              </a:rPr>
              <a:t> agent</a:t>
            </a:r>
            <a:r>
              <a:rPr sz="3300" spc="-30" dirty="0">
                <a:latin typeface="Ebrima"/>
                <a:cs typeface="Ebrima"/>
              </a:rPr>
              <a:t> </a:t>
            </a:r>
            <a:r>
              <a:rPr sz="3300" dirty="0">
                <a:latin typeface="Ebrima"/>
                <a:cs typeface="Ebrima"/>
              </a:rPr>
              <a:t>has.</a:t>
            </a:r>
            <a:endParaRPr sz="3300">
              <a:latin typeface="Ebrima"/>
              <a:cs typeface="Ebri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15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35090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RATIONAL</a:t>
            </a:r>
            <a:r>
              <a:rPr sz="3200" spc="-6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AGENTS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3400" y="1905000"/>
            <a:ext cx="11658600" cy="42862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41300" marR="5080" indent="-228600">
              <a:lnSpc>
                <a:spcPts val="3890"/>
              </a:lnSpc>
              <a:spcBef>
                <a:spcPts val="590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3600" spc="-5" dirty="0">
                <a:latin typeface="Ebrima"/>
                <a:cs typeface="Ebrima"/>
              </a:rPr>
              <a:t>Rationality is distinct </a:t>
            </a:r>
            <a:r>
              <a:rPr sz="3600" dirty="0">
                <a:latin typeface="Ebrima"/>
                <a:cs typeface="Ebrima"/>
              </a:rPr>
              <a:t>from omniscience (all-knowing </a:t>
            </a:r>
            <a:r>
              <a:rPr sz="3600" spc="-975" dirty="0">
                <a:latin typeface="Ebrima"/>
                <a:cs typeface="Ebrima"/>
              </a:rPr>
              <a:t> </a:t>
            </a:r>
            <a:r>
              <a:rPr sz="3600" dirty="0">
                <a:latin typeface="Ebrima"/>
                <a:cs typeface="Ebrima"/>
              </a:rPr>
              <a:t>with </a:t>
            </a:r>
            <a:r>
              <a:rPr sz="3600" spc="-5" dirty="0">
                <a:latin typeface="Ebrima"/>
                <a:cs typeface="Ebrima"/>
              </a:rPr>
              <a:t>infinite </a:t>
            </a:r>
            <a:r>
              <a:rPr sz="3600" dirty="0">
                <a:latin typeface="Ebrima"/>
                <a:cs typeface="Ebrima"/>
              </a:rPr>
              <a:t>knowledge).</a:t>
            </a:r>
          </a:p>
          <a:p>
            <a:pPr marL="241300" marR="499745" indent="-228600">
              <a:lnSpc>
                <a:spcPts val="3890"/>
              </a:lnSpc>
              <a:spcBef>
                <a:spcPts val="994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3600" spc="-5" dirty="0">
                <a:latin typeface="Ebrima"/>
                <a:cs typeface="Ebrima"/>
              </a:rPr>
              <a:t>Agents </a:t>
            </a:r>
            <a:r>
              <a:rPr sz="3600" dirty="0">
                <a:latin typeface="Ebrima"/>
                <a:cs typeface="Ebrima"/>
              </a:rPr>
              <a:t>can </a:t>
            </a:r>
            <a:r>
              <a:rPr sz="3600" spc="-5" dirty="0">
                <a:latin typeface="Ebrima"/>
                <a:cs typeface="Ebrima"/>
              </a:rPr>
              <a:t>perform </a:t>
            </a:r>
            <a:r>
              <a:rPr sz="3600" dirty="0">
                <a:latin typeface="Ebrima"/>
                <a:cs typeface="Ebrima"/>
              </a:rPr>
              <a:t>actions </a:t>
            </a:r>
            <a:r>
              <a:rPr sz="3600" spc="-5" dirty="0">
                <a:latin typeface="Ebrima"/>
                <a:cs typeface="Ebrima"/>
              </a:rPr>
              <a:t>in </a:t>
            </a:r>
            <a:r>
              <a:rPr sz="3600" dirty="0">
                <a:latin typeface="Ebrima"/>
                <a:cs typeface="Ebrima"/>
              </a:rPr>
              <a:t>order </a:t>
            </a:r>
            <a:r>
              <a:rPr sz="3600" spc="5" dirty="0">
                <a:latin typeface="Ebrima"/>
                <a:cs typeface="Ebrima"/>
              </a:rPr>
              <a:t>to </a:t>
            </a:r>
            <a:r>
              <a:rPr sz="3600" spc="-5" dirty="0">
                <a:latin typeface="Ebrima"/>
                <a:cs typeface="Ebrima"/>
              </a:rPr>
              <a:t>modify </a:t>
            </a:r>
            <a:r>
              <a:rPr sz="3600" dirty="0">
                <a:latin typeface="Ebrima"/>
                <a:cs typeface="Ebrima"/>
              </a:rPr>
              <a:t> future </a:t>
            </a:r>
            <a:r>
              <a:rPr sz="3600" spc="-5" dirty="0">
                <a:latin typeface="Ebrima"/>
                <a:cs typeface="Ebrima"/>
              </a:rPr>
              <a:t>percepts so </a:t>
            </a:r>
            <a:r>
              <a:rPr sz="3600" dirty="0">
                <a:latin typeface="Ebrima"/>
                <a:cs typeface="Ebrima"/>
              </a:rPr>
              <a:t>as to obtain useful </a:t>
            </a:r>
            <a:r>
              <a:rPr sz="3600" spc="-5" dirty="0">
                <a:latin typeface="Ebrima"/>
                <a:cs typeface="Ebrima"/>
              </a:rPr>
              <a:t>information </a:t>
            </a:r>
            <a:r>
              <a:rPr sz="3600" spc="-975" dirty="0">
                <a:latin typeface="Ebrima"/>
                <a:cs typeface="Ebrima"/>
              </a:rPr>
              <a:t> </a:t>
            </a:r>
            <a:r>
              <a:rPr sz="3600" dirty="0">
                <a:latin typeface="Ebrima"/>
                <a:cs typeface="Ebrima"/>
              </a:rPr>
              <a:t>(information gathering,</a:t>
            </a:r>
            <a:r>
              <a:rPr sz="3600" spc="-5" dirty="0">
                <a:latin typeface="Ebrima"/>
                <a:cs typeface="Ebrima"/>
              </a:rPr>
              <a:t> </a:t>
            </a:r>
            <a:r>
              <a:rPr sz="3600" dirty="0">
                <a:latin typeface="Ebrima"/>
                <a:cs typeface="Ebrima"/>
              </a:rPr>
              <a:t>exploration).</a:t>
            </a:r>
          </a:p>
          <a:p>
            <a:pPr marL="241300" marR="670560" indent="-228600">
              <a:lnSpc>
                <a:spcPct val="90000"/>
              </a:lnSpc>
              <a:spcBef>
                <a:spcPts val="944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3600" spc="-5" dirty="0">
                <a:latin typeface="Ebrima"/>
                <a:cs typeface="Ebrima"/>
              </a:rPr>
              <a:t>An </a:t>
            </a:r>
            <a:r>
              <a:rPr sz="3600" dirty="0">
                <a:latin typeface="Ebrima"/>
                <a:cs typeface="Ebrima"/>
              </a:rPr>
              <a:t>agent </a:t>
            </a:r>
            <a:r>
              <a:rPr sz="3600" spc="-5" dirty="0">
                <a:latin typeface="Ebrima"/>
                <a:cs typeface="Ebrima"/>
              </a:rPr>
              <a:t>is </a:t>
            </a:r>
            <a:r>
              <a:rPr sz="3600" dirty="0">
                <a:solidFill>
                  <a:srgbClr val="FF0000"/>
                </a:solidFill>
                <a:latin typeface="Ebrima"/>
                <a:cs typeface="Ebrima"/>
              </a:rPr>
              <a:t>autonomous </a:t>
            </a:r>
            <a:r>
              <a:rPr sz="3600" spc="-5" dirty="0">
                <a:latin typeface="Ebrima"/>
                <a:cs typeface="Ebrima"/>
              </a:rPr>
              <a:t>if </a:t>
            </a:r>
            <a:r>
              <a:rPr sz="3600" dirty="0">
                <a:latin typeface="Ebrima"/>
                <a:cs typeface="Ebrima"/>
              </a:rPr>
              <a:t>its behavior </a:t>
            </a:r>
            <a:r>
              <a:rPr sz="3600" spc="-5" dirty="0">
                <a:latin typeface="Ebrima"/>
                <a:cs typeface="Ebrima"/>
              </a:rPr>
              <a:t>is</a:t>
            </a:r>
            <a:r>
              <a:rPr lang="en-MY" sz="3600" spc="-5" dirty="0">
                <a:latin typeface="Ebrima"/>
                <a:cs typeface="Ebrima"/>
              </a:rPr>
              <a:t> </a:t>
            </a:r>
            <a:r>
              <a:rPr sz="3600" dirty="0">
                <a:latin typeface="Ebrima"/>
                <a:cs typeface="Ebrima"/>
              </a:rPr>
              <a:t>determined by </a:t>
            </a:r>
            <a:r>
              <a:rPr sz="3600" spc="-5" dirty="0">
                <a:latin typeface="Ebrima"/>
                <a:cs typeface="Ebrima"/>
              </a:rPr>
              <a:t>its </a:t>
            </a:r>
            <a:r>
              <a:rPr sz="3600" dirty="0">
                <a:latin typeface="Ebrima"/>
                <a:cs typeface="Ebrima"/>
              </a:rPr>
              <a:t>own experience (with ability to </a:t>
            </a:r>
            <a:r>
              <a:rPr sz="3600" spc="-975" dirty="0">
                <a:latin typeface="Ebrima"/>
                <a:cs typeface="Ebrima"/>
              </a:rPr>
              <a:t> </a:t>
            </a:r>
            <a:r>
              <a:rPr sz="3600" spc="-5" dirty="0">
                <a:latin typeface="Ebrima"/>
                <a:cs typeface="Ebrima"/>
              </a:rPr>
              <a:t>learn</a:t>
            </a:r>
            <a:r>
              <a:rPr sz="3600" spc="5" dirty="0">
                <a:latin typeface="Ebrima"/>
                <a:cs typeface="Ebrima"/>
              </a:rPr>
              <a:t> </a:t>
            </a:r>
            <a:r>
              <a:rPr sz="3600" dirty="0">
                <a:latin typeface="Ebrima"/>
                <a:cs typeface="Ebrima"/>
              </a:rPr>
              <a:t>and adapt).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16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1958" y="624281"/>
            <a:ext cx="9632950" cy="1270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795" algn="ctr">
              <a:lnSpc>
                <a:spcPts val="4905"/>
              </a:lnSpc>
              <a:spcBef>
                <a:spcPts val="95"/>
              </a:spcBef>
            </a:pPr>
            <a:r>
              <a:rPr sz="4300" spc="-10" dirty="0">
                <a:latin typeface="Ebrima"/>
                <a:cs typeface="Ebrima"/>
              </a:rPr>
              <a:t>PEAS</a:t>
            </a:r>
            <a:endParaRPr sz="4300">
              <a:latin typeface="Ebrima"/>
              <a:cs typeface="Ebrima"/>
            </a:endParaRPr>
          </a:p>
          <a:p>
            <a:pPr algn="ctr">
              <a:lnSpc>
                <a:spcPts val="4905"/>
              </a:lnSpc>
              <a:tabLst>
                <a:tab pos="854710" algn="l"/>
                <a:tab pos="9606915" algn="l"/>
              </a:tabLst>
            </a:pPr>
            <a:r>
              <a:rPr sz="4300" u="heavy" spc="-5" dirty="0">
                <a:uFill>
                  <a:solidFill>
                    <a:srgbClr val="B71E42"/>
                  </a:solidFill>
                </a:uFill>
                <a:latin typeface="Ebrima"/>
                <a:cs typeface="Ebrima"/>
              </a:rPr>
              <a:t> 	</a:t>
            </a:r>
            <a:r>
              <a:rPr sz="4300" u="heavy" spc="-10" dirty="0">
                <a:uFill>
                  <a:solidFill>
                    <a:srgbClr val="B71E42"/>
                  </a:solidFill>
                </a:uFill>
                <a:latin typeface="Ebrima"/>
                <a:cs typeface="Ebrima"/>
              </a:rPr>
              <a:t>SPECIFYING</a:t>
            </a:r>
            <a:r>
              <a:rPr sz="4300" u="heavy" spc="10" dirty="0">
                <a:uFill>
                  <a:solidFill>
                    <a:srgbClr val="B71E42"/>
                  </a:solidFill>
                </a:uFill>
                <a:latin typeface="Ebrima"/>
                <a:cs typeface="Ebrima"/>
              </a:rPr>
              <a:t> </a:t>
            </a:r>
            <a:r>
              <a:rPr sz="4300" u="heavy" spc="-5" dirty="0">
                <a:uFill>
                  <a:solidFill>
                    <a:srgbClr val="B71E42"/>
                  </a:solidFill>
                </a:uFill>
                <a:latin typeface="Ebrima"/>
                <a:cs typeface="Ebrima"/>
              </a:rPr>
              <a:t>THE</a:t>
            </a:r>
            <a:r>
              <a:rPr sz="4300" u="heavy" spc="-15" dirty="0">
                <a:uFill>
                  <a:solidFill>
                    <a:srgbClr val="B71E42"/>
                  </a:solidFill>
                </a:uFill>
                <a:latin typeface="Ebrima"/>
                <a:cs typeface="Ebrima"/>
              </a:rPr>
              <a:t> </a:t>
            </a:r>
            <a:r>
              <a:rPr sz="4300" u="heavy" spc="-5" dirty="0">
                <a:uFill>
                  <a:solidFill>
                    <a:srgbClr val="B71E42"/>
                  </a:solidFill>
                </a:uFill>
                <a:latin typeface="Ebrima"/>
                <a:cs typeface="Ebrima"/>
              </a:rPr>
              <a:t>ENVIRONMENT	</a:t>
            </a:r>
            <a:endParaRPr sz="4300">
              <a:latin typeface="Ebrima"/>
              <a:cs typeface="Ebri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2848736"/>
            <a:ext cx="972947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4800" spc="-5" dirty="0">
                <a:solidFill>
                  <a:srgbClr val="FF0000"/>
                </a:solidFill>
                <a:latin typeface="Ebrima"/>
                <a:cs typeface="Ebrima"/>
              </a:rPr>
              <a:t>P</a:t>
            </a:r>
            <a:r>
              <a:rPr sz="4800" spc="-5" dirty="0">
                <a:latin typeface="Ebrima"/>
                <a:cs typeface="Ebrima"/>
              </a:rPr>
              <a:t>erformance </a:t>
            </a:r>
            <a:r>
              <a:rPr sz="4800" dirty="0">
                <a:latin typeface="Ebrima"/>
                <a:cs typeface="Ebrima"/>
              </a:rPr>
              <a:t>measure, </a:t>
            </a:r>
            <a:r>
              <a:rPr sz="4800" spc="-5" dirty="0">
                <a:solidFill>
                  <a:srgbClr val="FF0000"/>
                </a:solidFill>
                <a:latin typeface="Ebrima"/>
                <a:cs typeface="Ebrima"/>
              </a:rPr>
              <a:t>E</a:t>
            </a:r>
            <a:r>
              <a:rPr sz="4800" spc="-5" dirty="0">
                <a:latin typeface="Ebrima"/>
                <a:cs typeface="Ebrima"/>
              </a:rPr>
              <a:t>nvironment, </a:t>
            </a:r>
            <a:r>
              <a:rPr sz="4800" spc="-1295" dirty="0">
                <a:latin typeface="Ebrima"/>
                <a:cs typeface="Ebrima"/>
              </a:rPr>
              <a:t> </a:t>
            </a:r>
            <a:r>
              <a:rPr sz="4800" dirty="0">
                <a:solidFill>
                  <a:srgbClr val="FF0000"/>
                </a:solidFill>
                <a:latin typeface="Ebrima"/>
                <a:cs typeface="Ebrima"/>
              </a:rPr>
              <a:t>A</a:t>
            </a:r>
            <a:r>
              <a:rPr sz="4800" dirty="0">
                <a:latin typeface="Ebrima"/>
                <a:cs typeface="Ebrima"/>
              </a:rPr>
              <a:t>ctuators,</a:t>
            </a:r>
            <a:r>
              <a:rPr sz="4800" spc="-35" dirty="0">
                <a:latin typeface="Ebrima"/>
                <a:cs typeface="Ebrima"/>
              </a:rPr>
              <a:t> </a:t>
            </a:r>
            <a:r>
              <a:rPr sz="4800" spc="-5" dirty="0">
                <a:solidFill>
                  <a:srgbClr val="FF0000"/>
                </a:solidFill>
                <a:latin typeface="Ebrima"/>
                <a:cs typeface="Ebrima"/>
              </a:rPr>
              <a:t>S</a:t>
            </a:r>
            <a:r>
              <a:rPr sz="4800" spc="-5" dirty="0">
                <a:latin typeface="Ebrima"/>
                <a:cs typeface="Ebrima"/>
              </a:rPr>
              <a:t>ensors.</a:t>
            </a:r>
            <a:endParaRPr sz="4800">
              <a:latin typeface="Ebrima"/>
              <a:cs typeface="Ebri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17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3806190"/>
            <a:ext cx="8630920" cy="0"/>
          </a:xfrm>
          <a:custGeom>
            <a:avLst/>
            <a:gdLst/>
            <a:ahLst/>
            <a:cxnLst/>
            <a:rect l="l" t="t" r="r" b="b"/>
            <a:pathLst>
              <a:path w="8630920">
                <a:moveTo>
                  <a:pt x="0" y="0"/>
                </a:moveTo>
                <a:lnTo>
                  <a:pt x="8630412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33271" y="2531745"/>
            <a:ext cx="633539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10" dirty="0">
                <a:latin typeface="Ebrima"/>
                <a:cs typeface="Ebrima"/>
              </a:rPr>
              <a:t>INTRODUCTION </a:t>
            </a:r>
            <a:r>
              <a:rPr sz="3600" dirty="0">
                <a:latin typeface="Ebrima"/>
                <a:cs typeface="Ebrima"/>
              </a:rPr>
              <a:t>TO </a:t>
            </a:r>
            <a:r>
              <a:rPr sz="3600" spc="-5" dirty="0">
                <a:latin typeface="Ebrima"/>
                <a:cs typeface="Ebrima"/>
              </a:rPr>
              <a:t>ARTIFICIAL </a:t>
            </a:r>
            <a:r>
              <a:rPr sz="3600" spc="-975" dirty="0">
                <a:latin typeface="Ebrima"/>
                <a:cs typeface="Ebrima"/>
              </a:rPr>
              <a:t> </a:t>
            </a:r>
            <a:r>
              <a:rPr sz="3600" spc="-5" dirty="0">
                <a:latin typeface="Ebrima"/>
                <a:cs typeface="Ebrima"/>
              </a:rPr>
              <a:t>INTELLIGENCE</a:t>
            </a:r>
            <a:endParaRPr sz="3600" dirty="0">
              <a:latin typeface="Ebrima"/>
              <a:cs typeface="Ebri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3271" y="3903979"/>
            <a:ext cx="869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Ebrima"/>
                <a:cs typeface="Ebrima"/>
              </a:rPr>
              <a:t>CAI3014</a:t>
            </a:r>
            <a:endParaRPr sz="1800">
              <a:latin typeface="Ebrima"/>
              <a:cs typeface="Ebri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0477" y="390524"/>
            <a:ext cx="24015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888888"/>
                </a:solidFill>
                <a:latin typeface="Trebuchet MS"/>
                <a:cs typeface="Trebuchet MS"/>
              </a:rPr>
              <a:t>CAI3014-Introduction</a:t>
            </a:r>
            <a:r>
              <a:rPr sz="1000" spc="-20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to</a:t>
            </a:r>
            <a:r>
              <a:rPr sz="1000" spc="-20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1000" spc="-60" dirty="0">
                <a:solidFill>
                  <a:srgbClr val="888888"/>
                </a:solidFill>
                <a:latin typeface="Trebuchet MS"/>
                <a:cs typeface="Trebuchet MS"/>
              </a:rPr>
              <a:t>Artificial</a:t>
            </a:r>
            <a:r>
              <a:rPr sz="1000" spc="3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1000" spc="-65" dirty="0">
                <a:solidFill>
                  <a:srgbClr val="888888"/>
                </a:solidFill>
                <a:latin typeface="Trebuchet MS"/>
                <a:cs typeface="Trebuchet MS"/>
              </a:rPr>
              <a:t>Intelligence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6855" y="818515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solidFill>
                  <a:srgbClr val="B71E42"/>
                </a:solidFill>
                <a:latin typeface="Trebuchet MS"/>
                <a:cs typeface="Trebuchet MS"/>
              </a:rPr>
              <a:t>2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19300"/>
              <a:ext cx="12192000" cy="41056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26483"/>
              <a:ext cx="12192000" cy="7315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128003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9385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PEAS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161290" y="1981712"/>
            <a:ext cx="12030710" cy="39122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3200" dirty="0">
                <a:solidFill>
                  <a:srgbClr val="FF0000"/>
                </a:solidFill>
                <a:latin typeface="Ebrima"/>
                <a:cs typeface="Ebrima"/>
              </a:rPr>
              <a:t>To</a:t>
            </a:r>
            <a:r>
              <a:rPr sz="3200" spc="-5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3200" dirty="0">
                <a:solidFill>
                  <a:srgbClr val="FF0000"/>
                </a:solidFill>
                <a:latin typeface="Ebrima"/>
                <a:cs typeface="Ebrima"/>
              </a:rPr>
              <a:t>desi</a:t>
            </a:r>
            <a:r>
              <a:rPr sz="3200" dirty="0">
                <a:solidFill>
                  <a:srgbClr val="FF0000"/>
                </a:solidFill>
                <a:uFill>
                  <a:solidFill>
                    <a:srgbClr val="B71E42"/>
                  </a:solidFill>
                </a:uFill>
                <a:latin typeface="Ebrima"/>
                <a:cs typeface="Ebrima"/>
              </a:rPr>
              <a:t>gn</a:t>
            </a:r>
            <a:r>
              <a:rPr sz="3200" spc="5" dirty="0">
                <a:solidFill>
                  <a:srgbClr val="FF0000"/>
                </a:solidFill>
                <a:uFill>
                  <a:solidFill>
                    <a:srgbClr val="B71E42"/>
                  </a:solidFill>
                </a:uFill>
                <a:latin typeface="Ebrima"/>
                <a:cs typeface="Ebrima"/>
              </a:rPr>
              <a:t> </a:t>
            </a:r>
            <a:r>
              <a:rPr sz="3200" dirty="0">
                <a:solidFill>
                  <a:srgbClr val="FF0000"/>
                </a:solidFill>
                <a:uFill>
                  <a:solidFill>
                    <a:srgbClr val="B71E42"/>
                  </a:solidFill>
                </a:uFill>
                <a:latin typeface="Ebrima"/>
                <a:cs typeface="Ebrima"/>
              </a:rPr>
              <a:t>a</a:t>
            </a:r>
            <a:r>
              <a:rPr sz="3200" spc="-15" dirty="0">
                <a:solidFill>
                  <a:srgbClr val="FF0000"/>
                </a:solidFill>
                <a:uFill>
                  <a:solidFill>
                    <a:srgbClr val="B71E42"/>
                  </a:solidFill>
                </a:uFill>
                <a:latin typeface="Ebrima"/>
                <a:cs typeface="Ebrima"/>
              </a:rPr>
              <a:t> </a:t>
            </a:r>
            <a:r>
              <a:rPr sz="3200" dirty="0">
                <a:solidFill>
                  <a:srgbClr val="FF0000"/>
                </a:solidFill>
                <a:uFill>
                  <a:solidFill>
                    <a:srgbClr val="B71E42"/>
                  </a:solidFill>
                </a:uFill>
                <a:latin typeface="Ebrima"/>
                <a:cs typeface="Ebrima"/>
              </a:rPr>
              <a:t>rational</a:t>
            </a:r>
            <a:r>
              <a:rPr sz="3200" spc="-10" dirty="0">
                <a:solidFill>
                  <a:srgbClr val="FF0000"/>
                </a:solidFill>
                <a:uFill>
                  <a:solidFill>
                    <a:srgbClr val="B71E42"/>
                  </a:solidFill>
                </a:uFill>
                <a:latin typeface="Ebrima"/>
                <a:cs typeface="Ebrima"/>
              </a:rPr>
              <a:t> </a:t>
            </a:r>
            <a:r>
              <a:rPr sz="3200" dirty="0">
                <a:solidFill>
                  <a:srgbClr val="FF0000"/>
                </a:solidFill>
                <a:uFill>
                  <a:solidFill>
                    <a:srgbClr val="B71E42"/>
                  </a:solidFill>
                </a:uFill>
                <a:latin typeface="Ebrima"/>
                <a:cs typeface="Ebrima"/>
              </a:rPr>
              <a:t>agent, we</a:t>
            </a:r>
            <a:r>
              <a:rPr sz="3200" spc="-10" dirty="0">
                <a:solidFill>
                  <a:srgbClr val="FF0000"/>
                </a:solidFill>
                <a:uFill>
                  <a:solidFill>
                    <a:srgbClr val="B71E42"/>
                  </a:solidFill>
                </a:uFill>
                <a:latin typeface="Ebrima"/>
                <a:cs typeface="Ebrima"/>
              </a:rPr>
              <a:t> </a:t>
            </a:r>
            <a:r>
              <a:rPr sz="3200" spc="-5" dirty="0">
                <a:solidFill>
                  <a:srgbClr val="FF0000"/>
                </a:solidFill>
                <a:uFill>
                  <a:solidFill>
                    <a:srgbClr val="B71E42"/>
                  </a:solidFill>
                </a:uFill>
                <a:latin typeface="Ebrima"/>
                <a:cs typeface="Ebrima"/>
              </a:rPr>
              <a:t>must</a:t>
            </a:r>
            <a:r>
              <a:rPr sz="3200" spc="5" dirty="0">
                <a:solidFill>
                  <a:srgbClr val="FF0000"/>
                </a:solidFill>
                <a:uFill>
                  <a:solidFill>
                    <a:srgbClr val="B71E42"/>
                  </a:solidFill>
                </a:uFill>
                <a:latin typeface="Ebrima"/>
                <a:cs typeface="Ebrima"/>
              </a:rPr>
              <a:t> </a:t>
            </a:r>
            <a:r>
              <a:rPr sz="3200" spc="-5" dirty="0">
                <a:solidFill>
                  <a:srgbClr val="FF0000"/>
                </a:solidFill>
                <a:uFill>
                  <a:solidFill>
                    <a:srgbClr val="B71E42"/>
                  </a:solidFill>
                </a:uFill>
                <a:latin typeface="Ebrima"/>
                <a:cs typeface="Ebrima"/>
              </a:rPr>
              <a:t>specify</a:t>
            </a:r>
            <a:r>
              <a:rPr sz="3200" dirty="0">
                <a:solidFill>
                  <a:srgbClr val="FF0000"/>
                </a:solidFill>
                <a:uFill>
                  <a:solidFill>
                    <a:srgbClr val="B71E42"/>
                  </a:solidFill>
                </a:uFill>
                <a:latin typeface="Ebrima"/>
                <a:cs typeface="Ebrima"/>
              </a:rPr>
              <a:t> </a:t>
            </a:r>
            <a:r>
              <a:rPr sz="3200" spc="-5" dirty="0">
                <a:solidFill>
                  <a:srgbClr val="FF0000"/>
                </a:solidFill>
                <a:uFill>
                  <a:solidFill>
                    <a:srgbClr val="B71E42"/>
                  </a:solidFill>
                </a:uFill>
                <a:latin typeface="Ebrima"/>
                <a:cs typeface="Ebrima"/>
              </a:rPr>
              <a:t>the</a:t>
            </a:r>
            <a:r>
              <a:rPr sz="3200" spc="5" dirty="0">
                <a:solidFill>
                  <a:srgbClr val="FF0000"/>
                </a:solidFill>
                <a:uFill>
                  <a:solidFill>
                    <a:srgbClr val="B71E42"/>
                  </a:solidFill>
                </a:uFill>
                <a:latin typeface="Ebrima"/>
                <a:cs typeface="Ebrima"/>
              </a:rPr>
              <a:t> </a:t>
            </a:r>
            <a:r>
              <a:rPr sz="3200" b="1" spc="-5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Ebrima"/>
                <a:cs typeface="Ebrima"/>
              </a:rPr>
              <a:t>task</a:t>
            </a:r>
            <a:r>
              <a:rPr sz="3200" b="1" spc="15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Ebrima"/>
                <a:cs typeface="Ebrima"/>
              </a:rPr>
              <a:t> </a:t>
            </a:r>
            <a:r>
              <a:rPr sz="3200" b="1" spc="-5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Ebrima"/>
                <a:cs typeface="Ebrima"/>
              </a:rPr>
              <a:t>environm</a:t>
            </a:r>
            <a:r>
              <a:rPr sz="3200" b="1" spc="-5" dirty="0">
                <a:solidFill>
                  <a:srgbClr val="00AF50"/>
                </a:solidFill>
                <a:latin typeface="Ebrima"/>
                <a:cs typeface="Ebrima"/>
              </a:rPr>
              <a:t>ent.</a:t>
            </a:r>
            <a:endParaRPr sz="3200" dirty="0">
              <a:latin typeface="Ebrima"/>
              <a:cs typeface="Ebrima"/>
            </a:endParaRPr>
          </a:p>
          <a:p>
            <a:pPr marL="12700">
              <a:lnSpc>
                <a:spcPts val="3829"/>
              </a:lnSpc>
              <a:spcBef>
                <a:spcPts val="215"/>
              </a:spcBef>
            </a:pPr>
            <a:r>
              <a:rPr sz="3200" b="1" spc="-20" dirty="0">
                <a:latin typeface="Trebuchet MS"/>
                <a:cs typeface="Trebuchet MS"/>
              </a:rPr>
              <a:t>Consider,</a:t>
            </a:r>
            <a:r>
              <a:rPr sz="3200" b="1" spc="-440" dirty="0">
                <a:latin typeface="Trebuchet MS"/>
                <a:cs typeface="Trebuchet MS"/>
              </a:rPr>
              <a:t> </a:t>
            </a:r>
            <a:r>
              <a:rPr sz="3200" b="1" spc="-165" dirty="0">
                <a:latin typeface="Trebuchet MS"/>
                <a:cs typeface="Trebuchet MS"/>
              </a:rPr>
              <a:t>e.g.,</a:t>
            </a:r>
            <a:r>
              <a:rPr sz="3200" b="1" spc="-409" dirty="0">
                <a:latin typeface="Trebuchet MS"/>
                <a:cs typeface="Trebuchet MS"/>
              </a:rPr>
              <a:t> </a:t>
            </a:r>
            <a:r>
              <a:rPr sz="3200" b="1" spc="-25" dirty="0">
                <a:latin typeface="Trebuchet MS"/>
                <a:cs typeface="Trebuchet MS"/>
              </a:rPr>
              <a:t>the</a:t>
            </a:r>
            <a:r>
              <a:rPr sz="3200" b="1" spc="-80" dirty="0">
                <a:latin typeface="Trebuchet MS"/>
                <a:cs typeface="Trebuchet MS"/>
              </a:rPr>
              <a:t> </a:t>
            </a:r>
            <a:r>
              <a:rPr sz="3200" b="1" spc="5" dirty="0">
                <a:latin typeface="Trebuchet MS"/>
                <a:cs typeface="Trebuchet MS"/>
              </a:rPr>
              <a:t>task</a:t>
            </a:r>
            <a:r>
              <a:rPr sz="3200" b="1" spc="-90" dirty="0">
                <a:latin typeface="Trebuchet MS"/>
                <a:cs typeface="Trebuchet MS"/>
              </a:rPr>
              <a:t> </a:t>
            </a:r>
            <a:r>
              <a:rPr sz="3200" b="1" spc="-65" dirty="0">
                <a:latin typeface="Trebuchet MS"/>
                <a:cs typeface="Trebuchet MS"/>
              </a:rPr>
              <a:t>of</a:t>
            </a:r>
            <a:r>
              <a:rPr sz="3200" b="1" spc="-75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designing</a:t>
            </a:r>
            <a:r>
              <a:rPr sz="3200" b="1" spc="-110" dirty="0">
                <a:latin typeface="Trebuchet MS"/>
                <a:cs typeface="Trebuchet MS"/>
              </a:rPr>
              <a:t> </a:t>
            </a:r>
            <a:r>
              <a:rPr sz="3200" b="1" spc="-15" dirty="0">
                <a:latin typeface="Trebuchet MS"/>
                <a:cs typeface="Trebuchet MS"/>
              </a:rPr>
              <a:t>an</a:t>
            </a:r>
            <a:r>
              <a:rPr sz="3200" b="1" spc="-70" dirty="0">
                <a:latin typeface="Trebuchet MS"/>
                <a:cs typeface="Trebuchet MS"/>
              </a:rPr>
              <a:t> </a:t>
            </a:r>
            <a:r>
              <a:rPr sz="3200" b="1" spc="40" dirty="0">
                <a:latin typeface="Trebuchet MS"/>
                <a:cs typeface="Trebuchet MS"/>
              </a:rPr>
              <a:t>automated</a:t>
            </a:r>
            <a:r>
              <a:rPr sz="3200" b="1" spc="-120" dirty="0">
                <a:latin typeface="Trebuchet MS"/>
                <a:cs typeface="Trebuchet MS"/>
              </a:rPr>
              <a:t> </a:t>
            </a:r>
            <a:r>
              <a:rPr sz="3200" b="1" spc="-80" dirty="0">
                <a:latin typeface="Trebuchet MS"/>
                <a:cs typeface="Trebuchet MS"/>
              </a:rPr>
              <a:t>taxi:</a:t>
            </a:r>
            <a:endParaRPr sz="3200" dirty="0">
              <a:latin typeface="Trebuchet MS"/>
              <a:cs typeface="Trebuchet MS"/>
            </a:endParaRPr>
          </a:p>
          <a:p>
            <a:pPr marL="698500" indent="-228600">
              <a:lnSpc>
                <a:spcPts val="2830"/>
              </a:lnSpc>
              <a:buClr>
                <a:srgbClr val="B71E42"/>
              </a:buClr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Performance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measure?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</a:p>
          <a:p>
            <a:pPr marL="638810">
              <a:lnSpc>
                <a:spcPts val="2805"/>
              </a:lnSpc>
            </a:pP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Safe,</a:t>
            </a:r>
            <a:r>
              <a:rPr sz="2400" spc="-1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fast,</a:t>
            </a:r>
            <a:r>
              <a:rPr sz="2400" spc="-1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legal,</a:t>
            </a:r>
            <a:r>
              <a:rPr sz="2400" spc="1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comfortable</a:t>
            </a:r>
            <a:r>
              <a:rPr sz="2400" spc="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trip,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maximize</a:t>
            </a:r>
            <a:r>
              <a:rPr sz="2400" spc="2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profits</a:t>
            </a:r>
            <a:endParaRPr sz="2400" dirty="0">
              <a:latin typeface="Arial MT"/>
              <a:cs typeface="Arial MT"/>
            </a:endParaRPr>
          </a:p>
          <a:p>
            <a:pPr marL="698500" indent="-228600">
              <a:lnSpc>
                <a:spcPts val="2810"/>
              </a:lnSpc>
              <a:buClr>
                <a:srgbClr val="B71E42"/>
              </a:buClr>
              <a:buChar char="•"/>
              <a:tabLst>
                <a:tab pos="698500" algn="l"/>
              </a:tabLst>
            </a:pPr>
            <a:r>
              <a:rPr sz="2400" spc="-5" dirty="0">
                <a:latin typeface="Arial MT"/>
                <a:cs typeface="Arial MT"/>
              </a:rPr>
              <a:t>Environment?:</a:t>
            </a:r>
            <a:endParaRPr sz="2400" dirty="0">
              <a:latin typeface="Arial MT"/>
              <a:cs typeface="Arial MT"/>
            </a:endParaRPr>
          </a:p>
          <a:p>
            <a:pPr marL="638810">
              <a:lnSpc>
                <a:spcPts val="2800"/>
              </a:lnSpc>
            </a:pP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Roads,</a:t>
            </a:r>
            <a:r>
              <a:rPr sz="2400" spc="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other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Arial MT"/>
                <a:cs typeface="Arial MT"/>
              </a:rPr>
              <a:t>traffic, 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pedestrians,</a:t>
            </a:r>
            <a:r>
              <a:rPr sz="2400" spc="1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customers</a:t>
            </a:r>
            <a:endParaRPr sz="2400" dirty="0">
              <a:latin typeface="Arial MT"/>
              <a:cs typeface="Arial MT"/>
            </a:endParaRPr>
          </a:p>
          <a:p>
            <a:pPr marL="698500" indent="-228600">
              <a:lnSpc>
                <a:spcPts val="2805"/>
              </a:lnSpc>
              <a:buClr>
                <a:srgbClr val="B71E42"/>
              </a:buClr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Actuators?:</a:t>
            </a:r>
          </a:p>
          <a:p>
            <a:pPr marL="553085">
              <a:lnSpc>
                <a:spcPts val="2810"/>
              </a:lnSpc>
            </a:pP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Steering</a:t>
            </a:r>
            <a:r>
              <a:rPr sz="2400" spc="1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wheel,</a:t>
            </a:r>
            <a:r>
              <a:rPr sz="2400" spc="4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6F2F9F"/>
                </a:solidFill>
                <a:latin typeface="Arial MT"/>
                <a:cs typeface="Arial MT"/>
              </a:rPr>
              <a:t>accelerator,</a:t>
            </a:r>
            <a:r>
              <a:rPr sz="2400" spc="1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brake,</a:t>
            </a:r>
            <a:r>
              <a:rPr sz="2400" spc="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signal,</a:t>
            </a:r>
            <a:r>
              <a:rPr sz="2400" spc="2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horn</a:t>
            </a:r>
            <a:endParaRPr sz="2400" dirty="0">
              <a:latin typeface="Arial MT"/>
              <a:cs typeface="Arial MT"/>
            </a:endParaRPr>
          </a:p>
          <a:p>
            <a:pPr marL="698500" indent="-228600">
              <a:lnSpc>
                <a:spcPts val="2800"/>
              </a:lnSpc>
              <a:buClr>
                <a:srgbClr val="B71E42"/>
              </a:buClr>
              <a:buChar char="•"/>
              <a:tabLst>
                <a:tab pos="698500" algn="l"/>
              </a:tabLst>
            </a:pPr>
            <a:r>
              <a:rPr sz="2400" spc="-5" dirty="0">
                <a:latin typeface="Arial MT"/>
                <a:cs typeface="Arial MT"/>
              </a:rPr>
              <a:t>Sensors?:</a:t>
            </a:r>
            <a:endParaRPr sz="2400" dirty="0">
              <a:latin typeface="Arial MT"/>
              <a:cs typeface="Arial MT"/>
            </a:endParaRPr>
          </a:p>
          <a:p>
            <a:pPr marL="553085">
              <a:lnSpc>
                <a:spcPts val="2840"/>
              </a:lnSpc>
              <a:tabLst>
                <a:tab pos="7145655" algn="l"/>
              </a:tabLst>
            </a:pP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Cameras,</a:t>
            </a:r>
            <a:r>
              <a:rPr sz="2400" spc="2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6F2F9F"/>
                </a:solidFill>
                <a:latin typeface="Arial MT"/>
                <a:cs typeface="Arial MT"/>
              </a:rPr>
              <a:t>sonar,</a:t>
            </a:r>
            <a:r>
              <a:rPr sz="2400" spc="2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6F2F9F"/>
                </a:solidFill>
                <a:latin typeface="Arial MT"/>
                <a:cs typeface="Arial MT"/>
              </a:rPr>
              <a:t>speedometer,</a:t>
            </a:r>
            <a:r>
              <a:rPr sz="2400" spc="2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GPS, </a:t>
            </a:r>
            <a:r>
              <a:rPr sz="2400" spc="-20" dirty="0">
                <a:solidFill>
                  <a:srgbClr val="6F2F9F"/>
                </a:solidFill>
                <a:latin typeface="Arial MT"/>
                <a:cs typeface="Arial MT"/>
              </a:rPr>
              <a:t>odometer,	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engine</a:t>
            </a:r>
            <a:r>
              <a:rPr sz="2400" spc="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sensors,</a:t>
            </a:r>
            <a:r>
              <a:rPr sz="2400" spc="-2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keyboard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18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098" name="Picture 2" descr="Riding in a Driverless Taxi at CES 2019! - YouTub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048000"/>
            <a:ext cx="44196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33299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7935" algn="l"/>
              </a:tabLst>
            </a:pPr>
            <a:r>
              <a:rPr sz="3200" spc="-5" dirty="0">
                <a:solidFill>
                  <a:srgbClr val="000000"/>
                </a:solidFill>
              </a:rPr>
              <a:t>PEA</a:t>
            </a:r>
            <a:r>
              <a:rPr sz="3200" dirty="0">
                <a:solidFill>
                  <a:srgbClr val="000000"/>
                </a:solidFill>
              </a:rPr>
              <a:t>S	E</a:t>
            </a:r>
            <a:r>
              <a:rPr sz="3200" spc="-20" dirty="0">
                <a:solidFill>
                  <a:srgbClr val="000000"/>
                </a:solidFill>
              </a:rPr>
              <a:t>X</a:t>
            </a:r>
            <a:r>
              <a:rPr sz="3200" dirty="0">
                <a:solidFill>
                  <a:srgbClr val="000000"/>
                </a:solidFill>
              </a:rPr>
              <a:t>ERCIS</a:t>
            </a:r>
            <a:r>
              <a:rPr sz="3200" spc="-5" dirty="0">
                <a:solidFill>
                  <a:srgbClr val="000000"/>
                </a:solidFill>
              </a:rPr>
              <a:t>E</a:t>
            </a:r>
            <a:r>
              <a:rPr sz="3200" dirty="0">
                <a:solidFill>
                  <a:srgbClr val="000000"/>
                </a:solidFill>
              </a:rPr>
              <a:t>-1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28547" y="2057400"/>
            <a:ext cx="9403665" cy="38206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Trebuchet MS"/>
                <a:cs typeface="Trebuchet MS"/>
              </a:rPr>
              <a:t>g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en</a:t>
            </a:r>
            <a:r>
              <a:rPr sz="2000" spc="-215" dirty="0">
                <a:solidFill>
                  <a:srgbClr val="FF0000"/>
                </a:solidFill>
                <a:latin typeface="Trebuchet MS"/>
                <a:cs typeface="Trebuchet MS"/>
              </a:rPr>
              <a:t>t:</a:t>
            </a:r>
            <a:r>
              <a:rPr sz="2000" spc="-2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AF50"/>
                </a:solidFill>
                <a:latin typeface="Ebrima"/>
                <a:cs typeface="Ebrima"/>
              </a:rPr>
              <a:t>Me</a:t>
            </a:r>
            <a:r>
              <a:rPr sz="2000" spc="-10" dirty="0">
                <a:solidFill>
                  <a:srgbClr val="00AF50"/>
                </a:solidFill>
                <a:latin typeface="Ebrima"/>
                <a:cs typeface="Ebrima"/>
              </a:rPr>
              <a:t>d</a:t>
            </a:r>
            <a:r>
              <a:rPr sz="2000" spc="-5" dirty="0">
                <a:solidFill>
                  <a:srgbClr val="00AF50"/>
                </a:solidFill>
                <a:latin typeface="Ebrima"/>
                <a:cs typeface="Ebrima"/>
              </a:rPr>
              <a:t>i</a:t>
            </a:r>
            <a:r>
              <a:rPr sz="2000" spc="-10" dirty="0">
                <a:solidFill>
                  <a:srgbClr val="00AF50"/>
                </a:solidFill>
                <a:latin typeface="Ebrima"/>
                <a:cs typeface="Ebrima"/>
              </a:rPr>
              <a:t>c</a:t>
            </a:r>
            <a:r>
              <a:rPr sz="2000" dirty="0">
                <a:solidFill>
                  <a:srgbClr val="00AF50"/>
                </a:solidFill>
                <a:latin typeface="Ebrima"/>
                <a:cs typeface="Ebrima"/>
              </a:rPr>
              <a:t>al</a:t>
            </a:r>
            <a:r>
              <a:rPr sz="2000" spc="10" dirty="0">
                <a:solidFill>
                  <a:srgbClr val="00AF50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00AF50"/>
                </a:solidFill>
                <a:latin typeface="Ebrima"/>
                <a:cs typeface="Ebrima"/>
              </a:rPr>
              <a:t>d</a:t>
            </a:r>
            <a:r>
              <a:rPr sz="2000" spc="-10" dirty="0">
                <a:solidFill>
                  <a:srgbClr val="00AF50"/>
                </a:solidFill>
                <a:latin typeface="Ebrima"/>
                <a:cs typeface="Ebrima"/>
              </a:rPr>
              <a:t>i</a:t>
            </a:r>
            <a:r>
              <a:rPr sz="2000" dirty="0">
                <a:solidFill>
                  <a:srgbClr val="00AF50"/>
                </a:solidFill>
                <a:latin typeface="Ebrima"/>
                <a:cs typeface="Ebrima"/>
              </a:rPr>
              <a:t>agnosis</a:t>
            </a:r>
            <a:r>
              <a:rPr sz="2000" spc="-5" dirty="0">
                <a:solidFill>
                  <a:srgbClr val="00AF50"/>
                </a:solidFill>
                <a:latin typeface="Ebrima"/>
                <a:cs typeface="Ebrima"/>
              </a:rPr>
              <a:t> sy</a:t>
            </a:r>
            <a:r>
              <a:rPr sz="2000" dirty="0">
                <a:solidFill>
                  <a:srgbClr val="00AF50"/>
                </a:solidFill>
                <a:latin typeface="Ebrima"/>
                <a:cs typeface="Ebrima"/>
              </a:rPr>
              <a:t>stem</a:t>
            </a:r>
            <a:endParaRPr sz="2000" dirty="0">
              <a:latin typeface="Ebrima"/>
              <a:cs typeface="Ebrima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45" dirty="0">
                <a:latin typeface="Trebuchet MS"/>
                <a:cs typeface="Trebuchet MS"/>
              </a:rPr>
              <a:t>P</a:t>
            </a:r>
            <a:r>
              <a:rPr sz="2000" spc="-130" dirty="0">
                <a:latin typeface="Trebuchet MS"/>
                <a:cs typeface="Trebuchet MS"/>
              </a:rPr>
              <a:t>erf</a:t>
            </a:r>
            <a:r>
              <a:rPr sz="2000" spc="-90" dirty="0">
                <a:latin typeface="Trebuchet MS"/>
                <a:cs typeface="Trebuchet MS"/>
              </a:rPr>
              <a:t>ormance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measu</a:t>
            </a:r>
            <a:r>
              <a:rPr sz="2000" spc="-110" dirty="0">
                <a:latin typeface="Trebuchet MS"/>
                <a:cs typeface="Trebuchet MS"/>
              </a:rPr>
              <a:t>r</a:t>
            </a:r>
            <a:r>
              <a:rPr sz="2000" spc="-215" dirty="0">
                <a:latin typeface="Trebuchet MS"/>
                <a:cs typeface="Trebuchet MS"/>
              </a:rPr>
              <a:t>e:</a:t>
            </a:r>
            <a:endParaRPr sz="2000" dirty="0">
              <a:latin typeface="Trebuchet MS"/>
              <a:cs typeface="Trebuchet MS"/>
            </a:endParaRPr>
          </a:p>
          <a:p>
            <a:pPr marL="220979">
              <a:lnSpc>
                <a:spcPct val="100000"/>
              </a:lnSpc>
              <a:spcBef>
                <a:spcPts val="1485"/>
              </a:spcBef>
            </a:pPr>
            <a:r>
              <a:rPr sz="2000" spc="-90" dirty="0">
                <a:latin typeface="Trebuchet MS"/>
                <a:cs typeface="Trebuchet MS"/>
              </a:rPr>
              <a:t>Health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of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60" dirty="0">
                <a:latin typeface="Trebuchet MS"/>
                <a:cs typeface="Trebuchet MS"/>
              </a:rPr>
              <a:t>pat</a:t>
            </a:r>
            <a:r>
              <a:rPr sz="2000" spc="-90" dirty="0">
                <a:latin typeface="Trebuchet MS"/>
                <a:cs typeface="Trebuchet MS"/>
              </a:rPr>
              <a:t>i</a:t>
            </a:r>
            <a:r>
              <a:rPr sz="2000" spc="-130" dirty="0">
                <a:latin typeface="Trebuchet MS"/>
                <a:cs typeface="Trebuchet MS"/>
              </a:rPr>
              <a:t>en</a:t>
            </a:r>
            <a:r>
              <a:rPr sz="2000" spc="-90" dirty="0">
                <a:latin typeface="Trebuchet MS"/>
                <a:cs typeface="Trebuchet MS"/>
              </a:rPr>
              <a:t>t</a:t>
            </a:r>
            <a:r>
              <a:rPr sz="2000" spc="-295" dirty="0">
                <a:latin typeface="Trebuchet MS"/>
                <a:cs typeface="Trebuchet MS"/>
              </a:rPr>
              <a:t>,</a:t>
            </a:r>
            <a:r>
              <a:rPr sz="2000" spc="-29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mi</a:t>
            </a:r>
            <a:r>
              <a:rPr sz="2000" spc="-105" dirty="0">
                <a:latin typeface="Trebuchet MS"/>
                <a:cs typeface="Trebuchet MS"/>
              </a:rPr>
              <a:t>n</a:t>
            </a:r>
            <a:r>
              <a:rPr sz="2000" spc="-70" dirty="0">
                <a:latin typeface="Trebuchet MS"/>
                <a:cs typeface="Trebuchet MS"/>
              </a:rPr>
              <a:t>i</a:t>
            </a:r>
            <a:r>
              <a:rPr sz="2000" spc="-195" dirty="0">
                <a:latin typeface="Trebuchet MS"/>
                <a:cs typeface="Trebuchet MS"/>
              </a:rPr>
              <a:t>m</a:t>
            </a:r>
            <a:r>
              <a:rPr sz="2000" spc="-114" dirty="0">
                <a:latin typeface="Trebuchet MS"/>
                <a:cs typeface="Trebuchet MS"/>
              </a:rPr>
              <a:t>iz</a:t>
            </a:r>
            <a:r>
              <a:rPr sz="2000" spc="-160" dirty="0">
                <a:latin typeface="Trebuchet MS"/>
                <a:cs typeface="Trebuchet MS"/>
              </a:rPr>
              <a:t>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</a:t>
            </a:r>
            <a:r>
              <a:rPr sz="2000" spc="-55" dirty="0">
                <a:latin typeface="Trebuchet MS"/>
                <a:cs typeface="Trebuchet MS"/>
              </a:rPr>
              <a:t>o</a:t>
            </a:r>
            <a:r>
              <a:rPr sz="2000" spc="-125" dirty="0">
                <a:latin typeface="Trebuchet MS"/>
                <a:cs typeface="Trebuchet MS"/>
              </a:rPr>
              <a:t>sts,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l</a:t>
            </a:r>
            <a:r>
              <a:rPr sz="2000" spc="-305" dirty="0">
                <a:latin typeface="Trebuchet MS"/>
                <a:cs typeface="Trebuchet MS"/>
              </a:rPr>
              <a:t>a</a:t>
            </a:r>
            <a:r>
              <a:rPr sz="2000" spc="-60" dirty="0">
                <a:latin typeface="Trebuchet MS"/>
                <a:cs typeface="Trebuchet MS"/>
              </a:rPr>
              <a:t>w</a:t>
            </a:r>
            <a:r>
              <a:rPr sz="2000" spc="-40" dirty="0">
                <a:latin typeface="Trebuchet MS"/>
                <a:cs typeface="Trebuchet MS"/>
              </a:rPr>
              <a:t>s</a:t>
            </a:r>
            <a:r>
              <a:rPr sz="2000" spc="-145" dirty="0">
                <a:latin typeface="Trebuchet MS"/>
                <a:cs typeface="Trebuchet MS"/>
              </a:rPr>
              <a:t>u</a:t>
            </a:r>
            <a:r>
              <a:rPr sz="2000" spc="-75" dirty="0">
                <a:latin typeface="Trebuchet MS"/>
                <a:cs typeface="Trebuchet MS"/>
              </a:rPr>
              <a:t>i</a:t>
            </a:r>
            <a:r>
              <a:rPr sz="2000" spc="-85" dirty="0">
                <a:latin typeface="Trebuchet MS"/>
                <a:cs typeface="Trebuchet MS"/>
              </a:rPr>
              <a:t>ts</a:t>
            </a:r>
            <a:endParaRPr sz="2000" dirty="0">
              <a:latin typeface="Trebuchet MS"/>
              <a:cs typeface="Trebuchet MS"/>
            </a:endParaRPr>
          </a:p>
          <a:p>
            <a:pPr marL="220979" marR="4389120" indent="-208915">
              <a:lnSpc>
                <a:spcPct val="161500"/>
              </a:lnSpc>
              <a:spcBef>
                <a:spcPts val="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10" dirty="0">
                <a:latin typeface="Trebuchet MS"/>
                <a:cs typeface="Trebuchet MS"/>
              </a:rPr>
              <a:t>Environment: 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Patie</a:t>
            </a:r>
            <a:r>
              <a:rPr sz="2000" spc="-145" dirty="0">
                <a:latin typeface="Trebuchet MS"/>
                <a:cs typeface="Trebuchet MS"/>
              </a:rPr>
              <a:t>n</a:t>
            </a:r>
            <a:r>
              <a:rPr sz="2000" spc="-215" dirty="0">
                <a:latin typeface="Trebuchet MS"/>
                <a:cs typeface="Trebuchet MS"/>
              </a:rPr>
              <a:t>t,</a:t>
            </a:r>
            <a:r>
              <a:rPr sz="2000" spc="-27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hosp</a:t>
            </a:r>
            <a:r>
              <a:rPr sz="2000" spc="-114" dirty="0">
                <a:latin typeface="Trebuchet MS"/>
                <a:cs typeface="Trebuchet MS"/>
              </a:rPr>
              <a:t>i</a:t>
            </a:r>
            <a:r>
              <a:rPr sz="2000" spc="-145" dirty="0">
                <a:latin typeface="Trebuchet MS"/>
                <a:cs typeface="Trebuchet MS"/>
              </a:rPr>
              <a:t>t</a:t>
            </a:r>
            <a:r>
              <a:rPr sz="2000" spc="-215" dirty="0">
                <a:latin typeface="Trebuchet MS"/>
                <a:cs typeface="Trebuchet MS"/>
              </a:rPr>
              <a:t>al,</a:t>
            </a:r>
            <a:r>
              <a:rPr sz="2000" spc="-300" dirty="0">
                <a:latin typeface="Trebuchet MS"/>
                <a:cs typeface="Trebuchet MS"/>
              </a:rPr>
              <a:t> </a:t>
            </a:r>
            <a:r>
              <a:rPr sz="2000" spc="-170" dirty="0">
                <a:latin typeface="Trebuchet MS"/>
                <a:cs typeface="Trebuchet MS"/>
              </a:rPr>
              <a:t>staff</a:t>
            </a:r>
            <a:endParaRPr sz="20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80" dirty="0">
                <a:latin typeface="Trebuchet MS"/>
                <a:cs typeface="Trebuchet MS"/>
              </a:rPr>
              <a:t>Actuators:</a:t>
            </a:r>
            <a:endParaRPr sz="2000" dirty="0">
              <a:latin typeface="Trebuchet MS"/>
              <a:cs typeface="Trebuchet MS"/>
            </a:endParaRPr>
          </a:p>
          <a:p>
            <a:pPr marL="220979">
              <a:lnSpc>
                <a:spcPct val="100000"/>
              </a:lnSpc>
              <a:spcBef>
                <a:spcPts val="1480"/>
              </a:spcBef>
            </a:pPr>
            <a:r>
              <a:rPr sz="2000" spc="-95" dirty="0">
                <a:latin typeface="Trebuchet MS"/>
                <a:cs typeface="Trebuchet MS"/>
              </a:rPr>
              <a:t>Screen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display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(questions,</a:t>
            </a:r>
            <a:r>
              <a:rPr sz="2000" spc="-28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tests,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diagnoses,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treatments,</a:t>
            </a:r>
            <a:r>
              <a:rPr sz="2000" spc="-27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referrals)</a:t>
            </a:r>
            <a:endParaRPr sz="20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latin typeface="Trebuchet MS"/>
                <a:cs typeface="Trebuchet MS"/>
              </a:rPr>
              <a:t>Sensors:</a:t>
            </a:r>
            <a:endParaRPr sz="2000" dirty="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  <a:spcBef>
                <a:spcPts val="1490"/>
              </a:spcBef>
            </a:pPr>
            <a:r>
              <a:rPr sz="2000" spc="-80" dirty="0">
                <a:latin typeface="Trebuchet MS"/>
                <a:cs typeface="Trebuchet MS"/>
              </a:rPr>
              <a:t>Keyboard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(entry </a:t>
            </a:r>
            <a:r>
              <a:rPr sz="2000" spc="-105" dirty="0">
                <a:latin typeface="Trebuchet MS"/>
                <a:cs typeface="Trebuchet MS"/>
              </a:rPr>
              <a:t>of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symptoms,</a:t>
            </a:r>
            <a:r>
              <a:rPr sz="2000" spc="-290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findings,</a:t>
            </a:r>
            <a:r>
              <a:rPr sz="2000" spc="-28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patient's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answers)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19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074" name="Picture 2" descr="Researchers use AI to develop early gastric cancer endoscopic diagnosis 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777951"/>
            <a:ext cx="531495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19300"/>
              <a:ext cx="12192000" cy="41056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26483"/>
              <a:ext cx="12192000" cy="7315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128003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33299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7935" algn="l"/>
              </a:tabLst>
            </a:pPr>
            <a:r>
              <a:rPr sz="3200" spc="-5" dirty="0">
                <a:solidFill>
                  <a:srgbClr val="000000"/>
                </a:solidFill>
              </a:rPr>
              <a:t>PEA</a:t>
            </a:r>
            <a:r>
              <a:rPr sz="3200" dirty="0">
                <a:solidFill>
                  <a:srgbClr val="000000"/>
                </a:solidFill>
              </a:rPr>
              <a:t>S	E</a:t>
            </a:r>
            <a:r>
              <a:rPr sz="3200" spc="-20" dirty="0">
                <a:solidFill>
                  <a:srgbClr val="000000"/>
                </a:solidFill>
              </a:rPr>
              <a:t>X</a:t>
            </a:r>
            <a:r>
              <a:rPr sz="3200" dirty="0">
                <a:solidFill>
                  <a:srgbClr val="000000"/>
                </a:solidFill>
              </a:rPr>
              <a:t>ERCIS</a:t>
            </a:r>
            <a:r>
              <a:rPr sz="3200" spc="-5" dirty="0">
                <a:solidFill>
                  <a:srgbClr val="000000"/>
                </a:solidFill>
              </a:rPr>
              <a:t>E</a:t>
            </a:r>
            <a:r>
              <a:rPr sz="3200" dirty="0">
                <a:solidFill>
                  <a:srgbClr val="000000"/>
                </a:solidFill>
              </a:rPr>
              <a:t>-2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828547" y="1346860"/>
            <a:ext cx="10313670" cy="4876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300335" algn="l"/>
              </a:tabLst>
            </a:pP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g</a:t>
            </a:r>
            <a:r>
              <a:rPr sz="2400" spc="-114" dirty="0">
                <a:solidFill>
                  <a:srgbClr val="FF0000"/>
                </a:solidFill>
                <a:latin typeface="Trebuchet MS"/>
                <a:cs typeface="Trebuchet MS"/>
              </a:rPr>
              <a:t>en</a:t>
            </a:r>
            <a:r>
              <a:rPr sz="2400" spc="-12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400" spc="-295" dirty="0">
                <a:latin typeface="Trebuchet MS"/>
                <a:cs typeface="Trebuchet MS"/>
              </a:rPr>
              <a:t>: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P</a:t>
            </a:r>
            <a:r>
              <a:rPr lang="en-MY" sz="2400" spc="-105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a</a:t>
            </a:r>
            <a:r>
              <a:rPr sz="2400" spc="-50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r</a:t>
            </a:r>
            <a:r>
              <a:rPr sz="2400" spc="-125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t</a:t>
            </a:r>
            <a:r>
              <a:rPr sz="2400" spc="-90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-</a:t>
            </a:r>
            <a:r>
              <a:rPr sz="2400" spc="-165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p</a:t>
            </a:r>
            <a:r>
              <a:rPr sz="2400" spc="-75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i</a:t>
            </a:r>
            <a:r>
              <a:rPr sz="2400" spc="-90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cki</a:t>
            </a:r>
            <a:r>
              <a:rPr sz="2400" spc="-110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n</a:t>
            </a:r>
            <a:r>
              <a:rPr sz="2400" spc="-150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g</a:t>
            </a:r>
            <a:r>
              <a:rPr sz="2400" spc="-90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r</a:t>
            </a:r>
            <a:r>
              <a:rPr sz="2400" spc="-20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obo</a:t>
            </a:r>
            <a:r>
              <a:rPr sz="2400" spc="-130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t</a:t>
            </a:r>
            <a:r>
              <a:rPr sz="2400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	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45" dirty="0">
                <a:latin typeface="Trebuchet MS"/>
                <a:cs typeface="Trebuchet MS"/>
              </a:rPr>
              <a:t>P</a:t>
            </a:r>
            <a:r>
              <a:rPr sz="2400" spc="-130" dirty="0">
                <a:latin typeface="Trebuchet MS"/>
                <a:cs typeface="Trebuchet MS"/>
              </a:rPr>
              <a:t>erf</a:t>
            </a:r>
            <a:r>
              <a:rPr sz="2400" spc="-90" dirty="0">
                <a:latin typeface="Trebuchet MS"/>
                <a:cs typeface="Trebuchet MS"/>
              </a:rPr>
              <a:t>ormance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measu</a:t>
            </a:r>
            <a:r>
              <a:rPr sz="2400" spc="-110" dirty="0">
                <a:latin typeface="Trebuchet MS"/>
                <a:cs typeface="Trebuchet MS"/>
              </a:rPr>
              <a:t>r</a:t>
            </a:r>
            <a:r>
              <a:rPr sz="2400" spc="-215" dirty="0">
                <a:latin typeface="Trebuchet MS"/>
                <a:cs typeface="Trebuchet MS"/>
              </a:rPr>
              <a:t>e:</a:t>
            </a:r>
            <a:endParaRPr sz="2400" dirty="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  <a:spcBef>
                <a:spcPts val="1485"/>
              </a:spcBef>
            </a:pPr>
            <a:r>
              <a:rPr sz="2400" spc="-150" dirty="0">
                <a:latin typeface="Trebuchet MS"/>
                <a:cs typeface="Trebuchet MS"/>
              </a:rPr>
              <a:t>P</a:t>
            </a:r>
            <a:r>
              <a:rPr sz="2400" spc="-70" dirty="0">
                <a:latin typeface="Trebuchet MS"/>
                <a:cs typeface="Trebuchet MS"/>
              </a:rPr>
              <a:t>e</a:t>
            </a:r>
            <a:r>
              <a:rPr sz="2400" spc="-105" dirty="0">
                <a:latin typeface="Trebuchet MS"/>
                <a:cs typeface="Trebuchet MS"/>
              </a:rPr>
              <a:t>r</a:t>
            </a:r>
            <a:r>
              <a:rPr sz="2400" spc="-135" dirty="0">
                <a:latin typeface="Trebuchet MS"/>
                <a:cs typeface="Trebuchet MS"/>
              </a:rPr>
              <a:t>centage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of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pa</a:t>
            </a:r>
            <a:r>
              <a:rPr sz="2400" spc="-50" dirty="0">
                <a:latin typeface="Trebuchet MS"/>
                <a:cs typeface="Trebuchet MS"/>
              </a:rPr>
              <a:t>r</a:t>
            </a:r>
            <a:r>
              <a:rPr sz="2400" spc="-85" dirty="0">
                <a:latin typeface="Trebuchet MS"/>
                <a:cs typeface="Trebuchet MS"/>
              </a:rPr>
              <a:t>ts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i</a:t>
            </a:r>
            <a:r>
              <a:rPr sz="2400" spc="-145" dirty="0">
                <a:latin typeface="Trebuchet MS"/>
                <a:cs typeface="Trebuchet MS"/>
              </a:rPr>
              <a:t>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</a:t>
            </a:r>
            <a:r>
              <a:rPr sz="2400" spc="-55" dirty="0">
                <a:latin typeface="Trebuchet MS"/>
                <a:cs typeface="Trebuchet MS"/>
              </a:rPr>
              <a:t>o</a:t>
            </a:r>
            <a:r>
              <a:rPr sz="2400" spc="-15" dirty="0">
                <a:latin typeface="Trebuchet MS"/>
                <a:cs typeface="Trebuchet MS"/>
              </a:rPr>
              <a:t>r</a:t>
            </a:r>
            <a:r>
              <a:rPr sz="2400" spc="-25" dirty="0">
                <a:latin typeface="Trebuchet MS"/>
                <a:cs typeface="Trebuchet MS"/>
              </a:rPr>
              <a:t>r</a:t>
            </a:r>
            <a:r>
              <a:rPr sz="2400" spc="-125" dirty="0">
                <a:latin typeface="Trebuchet MS"/>
                <a:cs typeface="Trebuchet MS"/>
              </a:rPr>
              <a:t>ect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b</a:t>
            </a:r>
            <a:r>
              <a:rPr sz="2400" spc="-80" dirty="0">
                <a:latin typeface="Trebuchet MS"/>
                <a:cs typeface="Trebuchet MS"/>
              </a:rPr>
              <a:t>i</a:t>
            </a:r>
            <a:r>
              <a:rPr sz="2400" spc="-65" dirty="0">
                <a:latin typeface="Trebuchet MS"/>
                <a:cs typeface="Trebuchet MS"/>
              </a:rPr>
              <a:t>ns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10" dirty="0">
                <a:latin typeface="Trebuchet MS"/>
                <a:cs typeface="Trebuchet MS"/>
              </a:rPr>
              <a:t>Environment:</a:t>
            </a:r>
            <a:endParaRPr sz="2400" dirty="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  <a:spcBef>
                <a:spcPts val="1475"/>
              </a:spcBef>
            </a:pPr>
            <a:r>
              <a:rPr sz="2400" spc="55" dirty="0">
                <a:latin typeface="Trebuchet MS"/>
                <a:cs typeface="Trebuchet MS"/>
              </a:rPr>
              <a:t>Co</a:t>
            </a:r>
            <a:r>
              <a:rPr sz="2400" spc="15" dirty="0">
                <a:latin typeface="Trebuchet MS"/>
                <a:cs typeface="Trebuchet MS"/>
              </a:rPr>
              <a:t>n</a:t>
            </a:r>
            <a:r>
              <a:rPr sz="2400" spc="-145" dirty="0">
                <a:latin typeface="Trebuchet MS"/>
                <a:cs typeface="Trebuchet MS"/>
              </a:rPr>
              <a:t>v</a:t>
            </a:r>
            <a:r>
              <a:rPr sz="2400" spc="-175" dirty="0">
                <a:latin typeface="Trebuchet MS"/>
                <a:cs typeface="Trebuchet MS"/>
              </a:rPr>
              <a:t>e</a:t>
            </a:r>
            <a:r>
              <a:rPr sz="2400" spc="-150" dirty="0">
                <a:latin typeface="Trebuchet MS"/>
                <a:cs typeface="Trebuchet MS"/>
              </a:rPr>
              <a:t>y</a:t>
            </a:r>
            <a:r>
              <a:rPr sz="2400" spc="20" dirty="0">
                <a:latin typeface="Trebuchet MS"/>
                <a:cs typeface="Trebuchet MS"/>
              </a:rPr>
              <a:t>or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bel</a:t>
            </a:r>
            <a:r>
              <a:rPr sz="2400" spc="-160" dirty="0">
                <a:latin typeface="Trebuchet MS"/>
                <a:cs typeface="Trebuchet MS"/>
              </a:rPr>
              <a:t>t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wi</a:t>
            </a:r>
            <a:r>
              <a:rPr sz="2400" spc="-80" dirty="0">
                <a:latin typeface="Trebuchet MS"/>
                <a:cs typeface="Trebuchet MS"/>
              </a:rPr>
              <a:t>t</a:t>
            </a:r>
            <a:r>
              <a:rPr sz="2400" spc="-95" dirty="0">
                <a:latin typeface="Trebuchet MS"/>
                <a:cs typeface="Trebuchet MS"/>
              </a:rPr>
              <a:t>h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pa</a:t>
            </a:r>
            <a:r>
              <a:rPr sz="2400" spc="-50" dirty="0">
                <a:latin typeface="Trebuchet MS"/>
                <a:cs typeface="Trebuchet MS"/>
              </a:rPr>
              <a:t>r</a:t>
            </a:r>
            <a:r>
              <a:rPr sz="2400" spc="-155" dirty="0">
                <a:latin typeface="Trebuchet MS"/>
                <a:cs typeface="Trebuchet MS"/>
              </a:rPr>
              <a:t>ts,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b</a:t>
            </a:r>
            <a:r>
              <a:rPr sz="2400" spc="-75" dirty="0">
                <a:latin typeface="Trebuchet MS"/>
                <a:cs typeface="Trebuchet MS"/>
              </a:rPr>
              <a:t>i</a:t>
            </a:r>
            <a:r>
              <a:rPr sz="2400" spc="-65" dirty="0">
                <a:latin typeface="Trebuchet MS"/>
                <a:cs typeface="Trebuchet MS"/>
              </a:rPr>
              <a:t>ns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80" dirty="0">
                <a:latin typeface="Trebuchet MS"/>
                <a:cs typeface="Trebuchet MS"/>
              </a:rPr>
              <a:t>Actuators:</a:t>
            </a:r>
            <a:endParaRPr sz="2400" dirty="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  <a:spcBef>
                <a:spcPts val="1480"/>
              </a:spcBef>
            </a:pPr>
            <a:r>
              <a:rPr sz="2400" spc="-490" dirty="0">
                <a:latin typeface="Trebuchet MS"/>
                <a:cs typeface="Trebuchet MS"/>
              </a:rPr>
              <a:t>J</a:t>
            </a:r>
            <a:r>
              <a:rPr sz="2400" spc="-60" dirty="0">
                <a:latin typeface="Trebuchet MS"/>
                <a:cs typeface="Trebuchet MS"/>
              </a:rPr>
              <a:t>oi</a:t>
            </a:r>
            <a:r>
              <a:rPr sz="2400" spc="-75" dirty="0">
                <a:latin typeface="Trebuchet MS"/>
                <a:cs typeface="Trebuchet MS"/>
              </a:rPr>
              <a:t>n</a:t>
            </a:r>
            <a:r>
              <a:rPr sz="2400" spc="-120" dirty="0">
                <a:latin typeface="Trebuchet MS"/>
                <a:cs typeface="Trebuchet MS"/>
              </a:rPr>
              <a:t>ted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arm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and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han</a:t>
            </a:r>
            <a:r>
              <a:rPr sz="2400" spc="-95" dirty="0">
                <a:latin typeface="Trebuchet MS"/>
                <a:cs typeface="Trebuchet MS"/>
              </a:rPr>
              <a:t>d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75" dirty="0">
                <a:latin typeface="Trebuchet MS"/>
                <a:cs typeface="Trebuchet MS"/>
              </a:rPr>
              <a:t>Sensors:</a:t>
            </a:r>
            <a:endParaRPr sz="2400" dirty="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  <a:spcBef>
                <a:spcPts val="1485"/>
              </a:spcBef>
            </a:pPr>
            <a:r>
              <a:rPr sz="2400" spc="15" dirty="0">
                <a:latin typeface="Trebuchet MS"/>
                <a:cs typeface="Trebuchet MS"/>
              </a:rPr>
              <a:t>C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10" dirty="0">
                <a:latin typeface="Trebuchet MS"/>
                <a:cs typeface="Trebuchet MS"/>
              </a:rPr>
              <a:t>mera</a:t>
            </a:r>
            <a:r>
              <a:rPr sz="2400" spc="-295" dirty="0">
                <a:latin typeface="Trebuchet MS"/>
                <a:cs typeface="Trebuchet MS"/>
              </a:rPr>
              <a:t>,</a:t>
            </a:r>
            <a:r>
              <a:rPr sz="2400" spc="-27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joi</a:t>
            </a:r>
            <a:r>
              <a:rPr sz="2400" spc="-150" dirty="0">
                <a:latin typeface="Trebuchet MS"/>
                <a:cs typeface="Trebuchet MS"/>
              </a:rPr>
              <a:t>n</a:t>
            </a:r>
            <a:r>
              <a:rPr sz="2400" spc="-125" dirty="0">
                <a:latin typeface="Trebuchet MS"/>
                <a:cs typeface="Trebuchet MS"/>
              </a:rPr>
              <a:t>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angle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sens</a:t>
            </a:r>
            <a:r>
              <a:rPr sz="2400" spc="-70" dirty="0">
                <a:latin typeface="Trebuchet MS"/>
                <a:cs typeface="Trebuchet MS"/>
              </a:rPr>
              <a:t>o</a:t>
            </a:r>
            <a:r>
              <a:rPr sz="2400" spc="-15" dirty="0">
                <a:latin typeface="Trebuchet MS"/>
                <a:cs typeface="Trebuchet MS"/>
              </a:rPr>
              <a:t>rs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20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1026" name="Picture 2" descr="Pick-and-place robotic cell - Gerhard Schubert GmbH - sorting / fill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41300"/>
            <a:ext cx="5181600" cy="369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19300"/>
              <a:ext cx="12192000" cy="41056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26483"/>
              <a:ext cx="12192000" cy="7315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128003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9385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PEAS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1125423" y="1520697"/>
            <a:ext cx="9949815" cy="43223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36480" algn="l"/>
              </a:tabLst>
            </a:pP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Trebuchet MS"/>
                <a:cs typeface="Trebuchet MS"/>
              </a:rPr>
              <a:t>g</a:t>
            </a:r>
            <a:r>
              <a:rPr sz="2000" spc="-13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000" spc="-95" dirty="0">
                <a:solidFill>
                  <a:srgbClr val="FF000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n</a:t>
            </a:r>
            <a:r>
              <a:rPr sz="2000" spc="-130" dirty="0">
                <a:solidFill>
                  <a:srgbClr val="FF000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t</a:t>
            </a:r>
            <a:r>
              <a:rPr sz="2000" spc="-295" dirty="0">
                <a:solidFill>
                  <a:srgbClr val="FF000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:</a:t>
            </a:r>
            <a:r>
              <a:rPr sz="2000" spc="-254" dirty="0">
                <a:solidFill>
                  <a:srgbClr val="FF000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MY" sz="2000" spc="-254" dirty="0">
                <a:solidFill>
                  <a:srgbClr val="FF000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  </a:t>
            </a:r>
            <a:r>
              <a:rPr sz="2000" spc="-50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I</a:t>
            </a:r>
            <a:r>
              <a:rPr sz="2000" spc="-95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n</a:t>
            </a:r>
            <a:r>
              <a:rPr sz="2000" spc="-114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teracti</a:t>
            </a:r>
            <a:r>
              <a:rPr sz="2000" spc="-175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v</a:t>
            </a:r>
            <a:r>
              <a:rPr sz="2000" spc="-135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e</a:t>
            </a:r>
            <a:r>
              <a:rPr sz="2000" spc="-90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E</a:t>
            </a:r>
            <a:r>
              <a:rPr sz="2000" spc="-75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n</a:t>
            </a:r>
            <a:r>
              <a:rPr sz="2000" spc="-145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gli</a:t>
            </a:r>
            <a:r>
              <a:rPr sz="2000" spc="-40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s</a:t>
            </a:r>
            <a:r>
              <a:rPr sz="2000" spc="-95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h</a:t>
            </a:r>
            <a:r>
              <a:rPr sz="2000" spc="-85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t</a:t>
            </a:r>
            <a:r>
              <a:rPr sz="2000" spc="-125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u</a:t>
            </a:r>
            <a:r>
              <a:rPr sz="2000" spc="-50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to</a:t>
            </a:r>
            <a:r>
              <a:rPr sz="2000" spc="15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r</a:t>
            </a:r>
            <a:r>
              <a:rPr sz="2000" dirty="0">
                <a:solidFill>
                  <a:srgbClr val="00AF50"/>
                </a:solidFill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	</a:t>
            </a:r>
            <a:endParaRPr sz="2000" dirty="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000" spc="-145" dirty="0">
                <a:latin typeface="Trebuchet MS"/>
                <a:cs typeface="Trebuchet MS"/>
              </a:rPr>
              <a:t>P</a:t>
            </a:r>
            <a:r>
              <a:rPr sz="2000" spc="-130" dirty="0">
                <a:latin typeface="Trebuchet MS"/>
                <a:cs typeface="Trebuchet MS"/>
              </a:rPr>
              <a:t>erf</a:t>
            </a:r>
            <a:r>
              <a:rPr sz="2000" spc="-90" dirty="0">
                <a:latin typeface="Trebuchet MS"/>
                <a:cs typeface="Trebuchet MS"/>
              </a:rPr>
              <a:t>ormance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measu</a:t>
            </a:r>
            <a:r>
              <a:rPr sz="2000" spc="-110" dirty="0">
                <a:latin typeface="Trebuchet MS"/>
                <a:cs typeface="Trebuchet MS"/>
              </a:rPr>
              <a:t>r</a:t>
            </a:r>
            <a:r>
              <a:rPr sz="2000" spc="-215" dirty="0">
                <a:latin typeface="Trebuchet MS"/>
                <a:cs typeface="Trebuchet MS"/>
              </a:rPr>
              <a:t>e: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000" spc="135" dirty="0">
                <a:latin typeface="Trebuchet MS"/>
                <a:cs typeface="Trebuchet MS"/>
              </a:rPr>
              <a:t>M</a:t>
            </a:r>
            <a:r>
              <a:rPr sz="2000" spc="-130" dirty="0">
                <a:latin typeface="Trebuchet MS"/>
                <a:cs typeface="Trebuchet MS"/>
              </a:rPr>
              <a:t>axim</a:t>
            </a:r>
            <a:r>
              <a:rPr sz="2000" spc="-65" dirty="0">
                <a:latin typeface="Trebuchet MS"/>
                <a:cs typeface="Trebuchet MS"/>
              </a:rPr>
              <a:t>i</a:t>
            </a:r>
            <a:r>
              <a:rPr sz="2000" spc="-125" dirty="0">
                <a:latin typeface="Trebuchet MS"/>
                <a:cs typeface="Trebuchet MS"/>
              </a:rPr>
              <a:t>ze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studen</a:t>
            </a:r>
            <a:r>
              <a:rPr sz="2000" spc="-80" dirty="0">
                <a:latin typeface="Trebuchet MS"/>
                <a:cs typeface="Trebuchet MS"/>
              </a:rPr>
              <a:t>t</a:t>
            </a:r>
            <a:r>
              <a:rPr sz="2000" spc="10" dirty="0">
                <a:latin typeface="Trebuchet MS"/>
                <a:cs typeface="Trebuchet MS"/>
              </a:rPr>
              <a:t>'s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s</a:t>
            </a:r>
            <a:r>
              <a:rPr sz="2000" spc="-95" dirty="0">
                <a:latin typeface="Trebuchet MS"/>
                <a:cs typeface="Trebuchet MS"/>
              </a:rPr>
              <a:t>c</a:t>
            </a:r>
            <a:r>
              <a:rPr sz="2000" spc="25" dirty="0">
                <a:latin typeface="Trebuchet MS"/>
                <a:cs typeface="Trebuchet MS"/>
              </a:rPr>
              <a:t>o</a:t>
            </a:r>
            <a:r>
              <a:rPr sz="2000" spc="-25" dirty="0">
                <a:latin typeface="Trebuchet MS"/>
                <a:cs typeface="Trebuchet MS"/>
              </a:rPr>
              <a:t>r</a:t>
            </a:r>
            <a:r>
              <a:rPr sz="2000" spc="-130" dirty="0">
                <a:latin typeface="Trebuchet MS"/>
                <a:cs typeface="Trebuchet MS"/>
              </a:rPr>
              <a:t>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on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test</a:t>
            </a:r>
            <a:endParaRPr sz="2000" dirty="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000" spc="-110" dirty="0">
                <a:latin typeface="Trebuchet MS"/>
                <a:cs typeface="Trebuchet MS"/>
              </a:rPr>
              <a:t>Environment: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spc="-105" dirty="0">
                <a:latin typeface="Trebuchet MS"/>
                <a:cs typeface="Trebuchet MS"/>
              </a:rPr>
              <a:t>Set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of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st</a:t>
            </a:r>
            <a:r>
              <a:rPr sz="2000" spc="-100" dirty="0">
                <a:latin typeface="Trebuchet MS"/>
                <a:cs typeface="Trebuchet MS"/>
              </a:rPr>
              <a:t>u</a:t>
            </a:r>
            <a:r>
              <a:rPr sz="2000" spc="-120" dirty="0">
                <a:latin typeface="Trebuchet MS"/>
                <a:cs typeface="Trebuchet MS"/>
              </a:rPr>
              <a:t>den</a:t>
            </a:r>
            <a:r>
              <a:rPr sz="2000" spc="-85" dirty="0">
                <a:latin typeface="Trebuchet MS"/>
                <a:cs typeface="Trebuchet MS"/>
              </a:rPr>
              <a:t>t</a:t>
            </a:r>
            <a:r>
              <a:rPr sz="2000" spc="-40" dirty="0">
                <a:latin typeface="Trebuchet MS"/>
                <a:cs typeface="Trebuchet MS"/>
              </a:rPr>
              <a:t>s</a:t>
            </a:r>
            <a:endParaRPr sz="2000" dirty="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149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000" spc="-80" dirty="0">
                <a:latin typeface="Trebuchet MS"/>
                <a:cs typeface="Trebuchet MS"/>
              </a:rPr>
              <a:t>Actuators: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000" spc="-95" dirty="0">
                <a:latin typeface="Trebuchet MS"/>
                <a:cs typeface="Trebuchet MS"/>
              </a:rPr>
              <a:t>Screen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display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(exercises,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suggestions,</a:t>
            </a:r>
            <a:r>
              <a:rPr sz="2000" spc="-27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corrections)</a:t>
            </a:r>
            <a:endParaRPr sz="2000" dirty="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000" spc="-75" dirty="0">
                <a:latin typeface="Trebuchet MS"/>
                <a:cs typeface="Trebuchet MS"/>
              </a:rPr>
              <a:t>Sensors:</a:t>
            </a:r>
            <a:endParaRPr sz="2000" dirty="0">
              <a:latin typeface="Trebuchet MS"/>
              <a:cs typeface="Trebuchet MS"/>
            </a:endParaRPr>
          </a:p>
          <a:p>
            <a:pPr marL="82550">
              <a:lnSpc>
                <a:spcPct val="100000"/>
              </a:lnSpc>
              <a:spcBef>
                <a:spcPts val="1485"/>
              </a:spcBef>
            </a:pPr>
            <a:r>
              <a:rPr sz="2000" spc="-80" dirty="0">
                <a:latin typeface="Trebuchet MS"/>
                <a:cs typeface="Trebuchet MS"/>
              </a:rPr>
              <a:t>Keyboard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21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2050" name="Picture 2" descr="Interactive English Tutorial for Kids - YouTub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420" y="1519169"/>
            <a:ext cx="5586980" cy="419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2909" y="777951"/>
            <a:ext cx="4044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ENVIRONMENT</a:t>
            </a:r>
            <a:r>
              <a:rPr sz="3200" spc="-3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TYPES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3400" y="1981200"/>
            <a:ext cx="10606405" cy="401192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426720" indent="-228600">
              <a:lnSpc>
                <a:spcPts val="2590"/>
              </a:lnSpc>
              <a:spcBef>
                <a:spcPts val="425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160" dirty="0">
                <a:solidFill>
                  <a:srgbClr val="FF0000"/>
                </a:solidFill>
                <a:latin typeface="Trebuchet MS"/>
                <a:cs typeface="Trebuchet MS"/>
              </a:rPr>
              <a:t>Fully </a:t>
            </a:r>
            <a:r>
              <a:rPr sz="2400" spc="-110" dirty="0">
                <a:solidFill>
                  <a:srgbClr val="FF0000"/>
                </a:solidFill>
                <a:latin typeface="Trebuchet MS"/>
                <a:cs typeface="Trebuchet MS"/>
              </a:rPr>
              <a:t>observable </a:t>
            </a:r>
            <a:r>
              <a:rPr sz="2400" spc="-160" dirty="0">
                <a:latin typeface="Trebuchet MS"/>
                <a:cs typeface="Trebuchet MS"/>
              </a:rPr>
              <a:t>(vs. </a:t>
            </a:r>
            <a:r>
              <a:rPr sz="2400" spc="-155" dirty="0">
                <a:latin typeface="Trebuchet MS"/>
                <a:cs typeface="Trebuchet MS"/>
              </a:rPr>
              <a:t>partially </a:t>
            </a:r>
            <a:r>
              <a:rPr sz="2400" spc="-130" dirty="0">
                <a:latin typeface="Trebuchet MS"/>
                <a:cs typeface="Trebuchet MS"/>
              </a:rPr>
              <a:t>observable): </a:t>
            </a:r>
            <a:r>
              <a:rPr sz="2400" spc="35" dirty="0">
                <a:latin typeface="Trebuchet MS"/>
                <a:cs typeface="Trebuchet MS"/>
              </a:rPr>
              <a:t>An </a:t>
            </a:r>
            <a:r>
              <a:rPr sz="2400" spc="-120" dirty="0">
                <a:latin typeface="Trebuchet MS"/>
                <a:cs typeface="Trebuchet MS"/>
              </a:rPr>
              <a:t>agent's </a:t>
            </a:r>
            <a:r>
              <a:rPr sz="2400" spc="-55" dirty="0">
                <a:latin typeface="Trebuchet MS"/>
                <a:cs typeface="Trebuchet MS"/>
              </a:rPr>
              <a:t>sensors </a:t>
            </a:r>
            <a:r>
              <a:rPr sz="2400" spc="-170" dirty="0">
                <a:latin typeface="Trebuchet MS"/>
                <a:cs typeface="Trebuchet MS"/>
              </a:rPr>
              <a:t>give </a:t>
            </a:r>
            <a:r>
              <a:rPr sz="2400" spc="-160" dirty="0">
                <a:latin typeface="Trebuchet MS"/>
                <a:cs typeface="Trebuchet MS"/>
              </a:rPr>
              <a:t>it </a:t>
            </a:r>
            <a:r>
              <a:rPr sz="2400" spc="-130" dirty="0">
                <a:latin typeface="Trebuchet MS"/>
                <a:cs typeface="Trebuchet MS"/>
              </a:rPr>
              <a:t>access </a:t>
            </a:r>
            <a:r>
              <a:rPr sz="2400" spc="-60" dirty="0">
                <a:latin typeface="Trebuchet MS"/>
                <a:cs typeface="Trebuchet MS"/>
              </a:rPr>
              <a:t>to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complete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state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of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the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environment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95" dirty="0">
                <a:latin typeface="Trebuchet MS"/>
                <a:cs typeface="Trebuchet MS"/>
              </a:rPr>
              <a:t>at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each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point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in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85" dirty="0">
                <a:latin typeface="Trebuchet MS"/>
                <a:cs typeface="Trebuchet MS"/>
              </a:rPr>
              <a:t>time.</a:t>
            </a:r>
            <a:endParaRPr sz="2400" dirty="0">
              <a:latin typeface="Trebuchet MS"/>
              <a:cs typeface="Trebuchet MS"/>
            </a:endParaRPr>
          </a:p>
          <a:p>
            <a:pPr marL="241300" marR="756920" indent="-228600">
              <a:lnSpc>
                <a:spcPct val="90000"/>
              </a:lnSpc>
              <a:spcBef>
                <a:spcPts val="975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95" dirty="0">
                <a:solidFill>
                  <a:srgbClr val="FF0000"/>
                </a:solidFill>
                <a:latin typeface="Trebuchet MS"/>
                <a:cs typeface="Trebuchet MS"/>
              </a:rPr>
              <a:t>Deterministic</a:t>
            </a:r>
            <a:r>
              <a:rPr sz="24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(vs.</a:t>
            </a:r>
            <a:r>
              <a:rPr sz="2400" spc="-30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stochastic):The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next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state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of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the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environment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is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completely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determined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by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the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current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state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and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the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action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executed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by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the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204" dirty="0">
                <a:latin typeface="Trebuchet MS"/>
                <a:cs typeface="Trebuchet MS"/>
              </a:rPr>
              <a:t>agent.</a:t>
            </a:r>
            <a:r>
              <a:rPr sz="2400" spc="-29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(If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environment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is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deterministic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except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for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the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actions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of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other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agents,</a:t>
            </a:r>
            <a:r>
              <a:rPr sz="2400" spc="-29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then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environment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is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FF0000"/>
                </a:solidFill>
                <a:latin typeface="Trebuchet MS"/>
                <a:cs typeface="Trebuchet MS"/>
              </a:rPr>
              <a:t>strategic</a:t>
            </a:r>
            <a:r>
              <a:rPr sz="2400" spc="-135" dirty="0">
                <a:latin typeface="Trebuchet MS"/>
                <a:cs typeface="Trebuchet MS"/>
              </a:rPr>
              <a:t>)</a:t>
            </a:r>
            <a:endParaRPr sz="2400" dirty="0">
              <a:latin typeface="Trebuchet MS"/>
              <a:cs typeface="Trebuchet MS"/>
            </a:endParaRPr>
          </a:p>
          <a:p>
            <a:pPr marL="241300" marR="5080" indent="-228600">
              <a:lnSpc>
                <a:spcPct val="120000"/>
              </a:lnSpc>
              <a:spcBef>
                <a:spcPts val="705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105" dirty="0">
                <a:solidFill>
                  <a:srgbClr val="FF0000"/>
                </a:solidFill>
                <a:latin typeface="Trebuchet MS"/>
                <a:cs typeface="Trebuchet MS"/>
              </a:rPr>
              <a:t>Episodic</a:t>
            </a:r>
            <a:r>
              <a:rPr sz="24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(vs.</a:t>
            </a:r>
            <a:r>
              <a:rPr sz="2400" spc="-30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sequential):</a:t>
            </a:r>
            <a:r>
              <a:rPr sz="2400" spc="-3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In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an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episodic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environment,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each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agent’s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performance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result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of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40" dirty="0">
                <a:latin typeface="Trebuchet MS"/>
                <a:cs typeface="Trebuchet MS"/>
              </a:rPr>
              <a:t>a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series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of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independent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tasks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performed.The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agent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decides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which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action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is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best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to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200" dirty="0">
                <a:latin typeface="Trebuchet MS"/>
                <a:cs typeface="Trebuchet MS"/>
              </a:rPr>
              <a:t>take,</a:t>
            </a:r>
            <a:r>
              <a:rPr sz="2400" spc="-29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it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will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FF0000"/>
                </a:solidFill>
                <a:latin typeface="Trebuchet MS"/>
                <a:cs typeface="Trebuchet MS"/>
              </a:rPr>
              <a:t>only</a:t>
            </a:r>
            <a:r>
              <a:rPr sz="240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FF0000"/>
                </a:solidFill>
                <a:latin typeface="Trebuchet MS"/>
                <a:cs typeface="Trebuchet MS"/>
              </a:rPr>
              <a:t>consider</a:t>
            </a:r>
            <a:r>
              <a:rPr sz="2400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24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FF0000"/>
                </a:solidFill>
                <a:latin typeface="Trebuchet MS"/>
                <a:cs typeface="Trebuchet MS"/>
              </a:rPr>
              <a:t>task</a:t>
            </a:r>
            <a:r>
              <a:rPr sz="24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95" dirty="0">
                <a:solidFill>
                  <a:srgbClr val="FF0000"/>
                </a:solidFill>
                <a:latin typeface="Trebuchet MS"/>
                <a:cs typeface="Trebuchet MS"/>
              </a:rPr>
              <a:t>at</a:t>
            </a:r>
            <a:r>
              <a:rPr sz="2400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FF0000"/>
                </a:solidFill>
                <a:latin typeface="Trebuchet MS"/>
                <a:cs typeface="Trebuchet MS"/>
              </a:rPr>
              <a:t>hand</a:t>
            </a:r>
            <a:r>
              <a:rPr sz="240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sz="2400" spc="-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FF0000"/>
                </a:solidFill>
                <a:latin typeface="Trebuchet MS"/>
                <a:cs typeface="Trebuchet MS"/>
              </a:rPr>
              <a:t>doesn’t</a:t>
            </a:r>
            <a:r>
              <a:rPr sz="240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95" dirty="0">
                <a:solidFill>
                  <a:srgbClr val="FF0000"/>
                </a:solidFill>
                <a:latin typeface="Trebuchet MS"/>
                <a:cs typeface="Trebuchet MS"/>
              </a:rPr>
              <a:t>have</a:t>
            </a:r>
            <a:r>
              <a:rPr sz="2400" spc="-60" dirty="0">
                <a:solidFill>
                  <a:srgbClr val="FF0000"/>
                </a:solidFill>
                <a:latin typeface="Trebuchet MS"/>
                <a:cs typeface="Trebuchet MS"/>
              </a:rPr>
              <a:t> to </a:t>
            </a:r>
            <a:r>
              <a:rPr sz="2400" spc="-85" dirty="0">
                <a:solidFill>
                  <a:srgbClr val="FF0000"/>
                </a:solidFill>
                <a:latin typeface="Trebuchet MS"/>
                <a:cs typeface="Trebuchet MS"/>
              </a:rPr>
              <a:t>consider</a:t>
            </a:r>
            <a:r>
              <a:rPr sz="240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FF0000"/>
                </a:solidFill>
                <a:latin typeface="Trebuchet MS"/>
                <a:cs typeface="Trebuchet MS"/>
              </a:rPr>
              <a:t>the </a:t>
            </a:r>
            <a:r>
              <a:rPr sz="2400" spc="-1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265" dirty="0">
                <a:solidFill>
                  <a:srgbClr val="FF0000"/>
                </a:solidFill>
                <a:latin typeface="Trebuchet MS"/>
                <a:cs typeface="Trebuchet MS"/>
              </a:rPr>
              <a:t>ef</a:t>
            </a:r>
            <a:r>
              <a:rPr sz="2400" spc="-24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2400" spc="-150" dirty="0">
                <a:solidFill>
                  <a:srgbClr val="FF0000"/>
                </a:solidFill>
                <a:latin typeface="Trebuchet MS"/>
                <a:cs typeface="Trebuchet MS"/>
              </a:rPr>
              <a:t>ect</a:t>
            </a:r>
            <a:r>
              <a:rPr sz="2400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i</a:t>
            </a:r>
            <a:r>
              <a:rPr sz="2400" spc="-185" dirty="0">
                <a:latin typeface="Trebuchet MS"/>
                <a:cs typeface="Trebuchet MS"/>
              </a:rPr>
              <a:t>t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m</a:t>
            </a:r>
            <a:r>
              <a:rPr sz="2400" spc="-345" dirty="0">
                <a:latin typeface="Trebuchet MS"/>
                <a:cs typeface="Trebuchet MS"/>
              </a:rPr>
              <a:t>a</a:t>
            </a:r>
            <a:r>
              <a:rPr sz="2400" spc="-135" dirty="0">
                <a:latin typeface="Trebuchet MS"/>
                <a:cs typeface="Trebuchet MS"/>
              </a:rPr>
              <a:t>y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h</a:t>
            </a:r>
            <a:r>
              <a:rPr sz="2400" spc="-270" dirty="0">
                <a:latin typeface="Trebuchet MS"/>
                <a:cs typeface="Trebuchet MS"/>
              </a:rPr>
              <a:t>a</a:t>
            </a:r>
            <a:r>
              <a:rPr sz="2400" spc="-170" dirty="0">
                <a:latin typeface="Trebuchet MS"/>
                <a:cs typeface="Trebuchet MS"/>
              </a:rPr>
              <a:t>v</a:t>
            </a:r>
            <a:r>
              <a:rPr sz="2400" spc="-160" dirty="0">
                <a:latin typeface="Trebuchet MS"/>
                <a:cs typeface="Trebuchet MS"/>
              </a:rPr>
              <a:t>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o</a:t>
            </a:r>
            <a:r>
              <a:rPr sz="2400" spc="-114" dirty="0">
                <a:latin typeface="Trebuchet MS"/>
                <a:cs typeface="Trebuchet MS"/>
              </a:rPr>
              <a:t>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95" dirty="0">
                <a:latin typeface="Trebuchet MS"/>
                <a:cs typeface="Trebuchet MS"/>
              </a:rPr>
              <a:t>fu</a:t>
            </a:r>
            <a:r>
              <a:rPr sz="2400" spc="-165" dirty="0">
                <a:latin typeface="Trebuchet MS"/>
                <a:cs typeface="Trebuchet MS"/>
              </a:rPr>
              <a:t>t</a:t>
            </a:r>
            <a:r>
              <a:rPr sz="2400" spc="-55" dirty="0">
                <a:latin typeface="Trebuchet MS"/>
                <a:cs typeface="Trebuchet MS"/>
              </a:rPr>
              <a:t>u</a:t>
            </a:r>
            <a:r>
              <a:rPr sz="2400" spc="-95" dirty="0">
                <a:latin typeface="Trebuchet MS"/>
                <a:cs typeface="Trebuchet MS"/>
              </a:rPr>
              <a:t>r</a:t>
            </a:r>
            <a:r>
              <a:rPr sz="2400" spc="-16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tasks.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22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059" y="2211730"/>
            <a:ext cx="11370945" cy="335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75" dirty="0">
                <a:solidFill>
                  <a:srgbClr val="FF0000"/>
                </a:solidFill>
                <a:latin typeface="Trebuchet MS"/>
                <a:cs typeface="Trebuchet MS"/>
              </a:rPr>
              <a:t>Static</a:t>
            </a:r>
            <a:r>
              <a:rPr sz="280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(vs.</a:t>
            </a:r>
            <a:r>
              <a:rPr sz="2800" spc="-35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dynamic):The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environment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is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unchanged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while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204" dirty="0">
                <a:latin typeface="Trebuchet MS"/>
                <a:cs typeface="Trebuchet MS"/>
              </a:rPr>
              <a:t>an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200" dirty="0">
                <a:latin typeface="Trebuchet MS"/>
                <a:cs typeface="Trebuchet MS"/>
              </a:rPr>
              <a:t>agent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is 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deliberating. </a:t>
            </a:r>
            <a:r>
              <a:rPr sz="2800" spc="-95" dirty="0">
                <a:latin typeface="Trebuchet MS"/>
                <a:cs typeface="Trebuchet MS"/>
              </a:rPr>
              <a:t>(The </a:t>
            </a:r>
            <a:r>
              <a:rPr sz="2800" spc="-135" dirty="0">
                <a:latin typeface="Trebuchet MS"/>
                <a:cs typeface="Trebuchet MS"/>
              </a:rPr>
              <a:t>environment </a:t>
            </a:r>
            <a:r>
              <a:rPr sz="2800" spc="-125" dirty="0">
                <a:latin typeface="Trebuchet MS"/>
                <a:cs typeface="Trebuchet MS"/>
              </a:rPr>
              <a:t>is </a:t>
            </a:r>
            <a:r>
              <a:rPr sz="2800" spc="-165" dirty="0">
                <a:solidFill>
                  <a:srgbClr val="FF0000"/>
                </a:solidFill>
                <a:latin typeface="Trebuchet MS"/>
                <a:cs typeface="Trebuchet MS"/>
              </a:rPr>
              <a:t>semidynamic </a:t>
            </a:r>
            <a:r>
              <a:rPr sz="2800" spc="-265" dirty="0">
                <a:latin typeface="Trebuchet MS"/>
                <a:cs typeface="Trebuchet MS"/>
              </a:rPr>
              <a:t>if</a:t>
            </a:r>
            <a:r>
              <a:rPr sz="2800" spc="-260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the </a:t>
            </a:r>
            <a:r>
              <a:rPr sz="2800" spc="-140" dirty="0">
                <a:latin typeface="Trebuchet MS"/>
                <a:cs typeface="Trebuchet MS"/>
              </a:rPr>
              <a:t>environment </a:t>
            </a:r>
            <a:r>
              <a:rPr sz="2800" spc="-195" dirty="0">
                <a:latin typeface="Trebuchet MS"/>
                <a:cs typeface="Trebuchet MS"/>
              </a:rPr>
              <a:t>itself </a:t>
            </a:r>
            <a:r>
              <a:rPr sz="2800" spc="-85" dirty="0">
                <a:latin typeface="Trebuchet MS"/>
                <a:cs typeface="Trebuchet MS"/>
              </a:rPr>
              <a:t>does 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not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change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with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the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passage</a:t>
            </a:r>
            <a:r>
              <a:rPr sz="2800" spc="-4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of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time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but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the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agent's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performance</a:t>
            </a:r>
            <a:r>
              <a:rPr sz="2800" spc="-3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score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does)</a:t>
            </a:r>
            <a:endParaRPr sz="2800">
              <a:latin typeface="Trebuchet MS"/>
              <a:cs typeface="Trebuchet MS"/>
            </a:endParaRPr>
          </a:p>
          <a:p>
            <a:pPr marL="241300" marR="1172210" indent="-228600">
              <a:lnSpc>
                <a:spcPct val="120000"/>
              </a:lnSpc>
              <a:spcBef>
                <a:spcPts val="994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80" dirty="0">
                <a:solidFill>
                  <a:srgbClr val="FF0000"/>
                </a:solidFill>
                <a:latin typeface="Trebuchet MS"/>
                <a:cs typeface="Trebuchet MS"/>
              </a:rPr>
              <a:t>Discrete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(vs.</a:t>
            </a:r>
            <a:r>
              <a:rPr sz="2800" spc="-34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continuous):</a:t>
            </a:r>
            <a:r>
              <a:rPr sz="2800" spc="-640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A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limited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number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of</a:t>
            </a:r>
            <a:r>
              <a:rPr sz="2800" spc="-40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distinct,</a:t>
            </a:r>
            <a:r>
              <a:rPr sz="2800" spc="-360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clearly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defined </a:t>
            </a:r>
            <a:r>
              <a:rPr sz="2800" spc="-825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p</a:t>
            </a:r>
            <a:r>
              <a:rPr sz="2800" spc="-100" dirty="0">
                <a:latin typeface="Trebuchet MS"/>
                <a:cs typeface="Trebuchet MS"/>
              </a:rPr>
              <a:t>e</a:t>
            </a:r>
            <a:r>
              <a:rPr sz="2800" spc="-140" dirty="0">
                <a:latin typeface="Trebuchet MS"/>
                <a:cs typeface="Trebuchet MS"/>
              </a:rPr>
              <a:t>r</a:t>
            </a:r>
            <a:r>
              <a:rPr sz="2800" spc="-170" dirty="0">
                <a:latin typeface="Trebuchet MS"/>
                <a:cs typeface="Trebuchet MS"/>
              </a:rPr>
              <a:t>c</a:t>
            </a:r>
            <a:r>
              <a:rPr sz="2800" spc="-180" dirty="0">
                <a:latin typeface="Trebuchet MS"/>
                <a:cs typeface="Trebuchet MS"/>
              </a:rPr>
              <a:t>e</a:t>
            </a:r>
            <a:r>
              <a:rPr sz="2800" spc="-160" dirty="0">
                <a:latin typeface="Trebuchet MS"/>
                <a:cs typeface="Trebuchet MS"/>
              </a:rPr>
              <a:t>p</a:t>
            </a:r>
            <a:r>
              <a:rPr sz="2800" spc="-120" dirty="0">
                <a:latin typeface="Trebuchet MS"/>
                <a:cs typeface="Trebuchet MS"/>
              </a:rPr>
              <a:t>ts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295" dirty="0">
                <a:latin typeface="Trebuchet MS"/>
                <a:cs typeface="Trebuchet MS"/>
              </a:rPr>
              <a:t>a</a:t>
            </a:r>
            <a:r>
              <a:rPr sz="2800" spc="-130" dirty="0">
                <a:latin typeface="Trebuchet MS"/>
                <a:cs typeface="Trebuchet MS"/>
              </a:rPr>
              <a:t>n</a:t>
            </a:r>
            <a:r>
              <a:rPr sz="2800" spc="-135" dirty="0">
                <a:latin typeface="Trebuchet MS"/>
                <a:cs typeface="Trebuchet MS"/>
              </a:rPr>
              <a:t>d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acti</a:t>
            </a:r>
            <a:r>
              <a:rPr sz="2800" spc="-175" dirty="0">
                <a:latin typeface="Trebuchet MS"/>
                <a:cs typeface="Trebuchet MS"/>
              </a:rPr>
              <a:t>o</a:t>
            </a:r>
            <a:r>
              <a:rPr sz="2800" spc="-130" dirty="0">
                <a:latin typeface="Trebuchet MS"/>
                <a:cs typeface="Trebuchet MS"/>
              </a:rPr>
              <a:t>n</a:t>
            </a:r>
            <a:r>
              <a:rPr sz="2800" spc="-80" dirty="0">
                <a:latin typeface="Trebuchet MS"/>
                <a:cs typeface="Trebuchet MS"/>
              </a:rPr>
              <a:t>s</a:t>
            </a:r>
            <a:r>
              <a:rPr sz="2800" spc="-420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680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65" dirty="0">
                <a:solidFill>
                  <a:srgbClr val="FF0000"/>
                </a:solidFill>
                <a:latin typeface="Trebuchet MS"/>
                <a:cs typeface="Trebuchet MS"/>
              </a:rPr>
              <a:t>Single</a:t>
            </a:r>
            <a:r>
              <a:rPr sz="2800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200" dirty="0">
                <a:solidFill>
                  <a:srgbClr val="FF0000"/>
                </a:solidFill>
                <a:latin typeface="Trebuchet MS"/>
                <a:cs typeface="Trebuchet MS"/>
              </a:rPr>
              <a:t>agent</a:t>
            </a:r>
            <a:r>
              <a:rPr sz="2800" spc="-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(vs.</a:t>
            </a:r>
            <a:r>
              <a:rPr sz="2800" spc="-350" dirty="0">
                <a:latin typeface="Trebuchet MS"/>
                <a:cs typeface="Trebuchet MS"/>
              </a:rPr>
              <a:t> </a:t>
            </a:r>
            <a:r>
              <a:rPr sz="2800" spc="-204" dirty="0">
                <a:latin typeface="Trebuchet MS"/>
                <a:cs typeface="Trebuchet MS"/>
              </a:rPr>
              <a:t>multiagent):</a:t>
            </a:r>
            <a:r>
              <a:rPr sz="2800" spc="-625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An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200" dirty="0">
                <a:latin typeface="Trebuchet MS"/>
                <a:cs typeface="Trebuchet MS"/>
              </a:rPr>
              <a:t>agent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operating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by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95" dirty="0">
                <a:latin typeface="Trebuchet MS"/>
                <a:cs typeface="Trebuchet MS"/>
              </a:rPr>
              <a:t>itself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in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215" dirty="0">
                <a:latin typeface="Trebuchet MS"/>
                <a:cs typeface="Trebuchet MS"/>
              </a:rPr>
              <a:t>an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environment.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8547" y="773379"/>
            <a:ext cx="47440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4375" algn="l"/>
              </a:tabLst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23	</a:t>
            </a:r>
            <a:r>
              <a:rPr sz="3200" dirty="0">
                <a:solidFill>
                  <a:srgbClr val="000000"/>
                </a:solidFill>
              </a:rPr>
              <a:t>ENVIRONMENT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TYPES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63080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TASK</a:t>
            </a:r>
            <a:r>
              <a:rPr sz="3200" spc="-2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ENVIRONMENT</a:t>
            </a:r>
            <a:r>
              <a:rPr sz="3200" spc="-2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–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EXAMPLES.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1325880"/>
            <a:ext cx="3810000" cy="288950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90600" y="4419600"/>
            <a:ext cx="10541635" cy="1259205"/>
            <a:chOff x="990600" y="4419600"/>
            <a:chExt cx="10541635" cy="12592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4419600"/>
              <a:ext cx="10506456" cy="7147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8220" y="5145023"/>
              <a:ext cx="10533888" cy="5334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24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4658" y="1347216"/>
            <a:ext cx="9607550" cy="2463165"/>
            <a:chOff x="1454658" y="1347216"/>
            <a:chExt cx="9607550" cy="2463165"/>
          </a:xfrm>
        </p:grpSpPr>
        <p:sp>
          <p:nvSpPr>
            <p:cNvPr id="3" name="object 3"/>
            <p:cNvSpPr/>
            <p:nvPr/>
          </p:nvSpPr>
          <p:spPr>
            <a:xfrm>
              <a:off x="1454658" y="1847850"/>
              <a:ext cx="9607550" cy="0"/>
            </a:xfrm>
            <a:custGeom>
              <a:avLst/>
              <a:gdLst/>
              <a:ahLst/>
              <a:cxnLst/>
              <a:rect l="l" t="t" r="r" b="b"/>
              <a:pathLst>
                <a:path w="9607550">
                  <a:moveTo>
                    <a:pt x="0" y="0"/>
                  </a:moveTo>
                  <a:lnTo>
                    <a:pt x="9607550" y="0"/>
                  </a:lnTo>
                </a:path>
              </a:pathLst>
            </a:custGeom>
            <a:ln w="32004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0" y="1347216"/>
              <a:ext cx="3619500" cy="2462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0" y="2403348"/>
              <a:ext cx="1857755" cy="47548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63080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TASK</a:t>
            </a:r>
            <a:r>
              <a:rPr sz="3200" spc="-2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ENVIRONMENT</a:t>
            </a:r>
            <a:r>
              <a:rPr sz="3200" spc="-2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–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EXAMPLES.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1936" y="3962400"/>
            <a:ext cx="10506456" cy="71475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042416" y="4724400"/>
            <a:ext cx="10534015" cy="931544"/>
            <a:chOff x="1042416" y="4724400"/>
            <a:chExt cx="10534015" cy="931544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2416" y="4724400"/>
              <a:ext cx="10533888" cy="533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8512" y="5218176"/>
              <a:ext cx="10457688" cy="43738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25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4658" y="1621536"/>
            <a:ext cx="9607550" cy="2039620"/>
            <a:chOff x="1454658" y="1621536"/>
            <a:chExt cx="9607550" cy="2039620"/>
          </a:xfrm>
        </p:grpSpPr>
        <p:sp>
          <p:nvSpPr>
            <p:cNvPr id="3" name="object 3"/>
            <p:cNvSpPr/>
            <p:nvPr/>
          </p:nvSpPr>
          <p:spPr>
            <a:xfrm>
              <a:off x="1454658" y="1847850"/>
              <a:ext cx="9607550" cy="0"/>
            </a:xfrm>
            <a:custGeom>
              <a:avLst/>
              <a:gdLst/>
              <a:ahLst/>
              <a:cxnLst/>
              <a:rect l="l" t="t" r="r" b="b"/>
              <a:pathLst>
                <a:path w="9607550">
                  <a:moveTo>
                    <a:pt x="0" y="0"/>
                  </a:moveTo>
                  <a:lnTo>
                    <a:pt x="9607550" y="0"/>
                  </a:lnTo>
                </a:path>
              </a:pathLst>
            </a:custGeom>
            <a:ln w="32004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0" y="1621536"/>
              <a:ext cx="2700528" cy="203911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63080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TASK</a:t>
            </a:r>
            <a:r>
              <a:rPr sz="3200" spc="-2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ENVIRONMENT</a:t>
            </a:r>
            <a:r>
              <a:rPr sz="3200" spc="-2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–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EXAMPLES.</a:t>
            </a:r>
            <a:endParaRPr sz="3200"/>
          </a:p>
        </p:txBody>
      </p:sp>
      <p:grpSp>
        <p:nvGrpSpPr>
          <p:cNvPr id="6" name="object 6"/>
          <p:cNvGrpSpPr/>
          <p:nvPr/>
        </p:nvGrpSpPr>
        <p:grpSpPr>
          <a:xfrm>
            <a:off x="0" y="4009644"/>
            <a:ext cx="11576292" cy="2438400"/>
            <a:chOff x="1011936" y="4009644"/>
            <a:chExt cx="10564368" cy="24384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450" y="4009644"/>
              <a:ext cx="10506456" cy="7147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2416" y="4724400"/>
              <a:ext cx="10533888" cy="533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8512" y="5218176"/>
              <a:ext cx="10457688" cy="4373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1936" y="5676900"/>
              <a:ext cx="10515600" cy="77114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26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247" y="856355"/>
            <a:ext cx="356870" cy="41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60"/>
              </a:lnSpc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27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4160520"/>
            <a:ext cx="2895600" cy="174498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38200" y="27432"/>
            <a:ext cx="10525125" cy="5328285"/>
            <a:chOff x="838200" y="27432"/>
            <a:chExt cx="10525125" cy="532828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27432"/>
              <a:ext cx="2282952" cy="20802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6200" y="609600"/>
              <a:ext cx="3048000" cy="20802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0335" y="609600"/>
              <a:ext cx="2700528" cy="20406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800" y="2107692"/>
              <a:ext cx="2819400" cy="18333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62400" y="2689859"/>
              <a:ext cx="7400544" cy="266547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041775" y="5423712"/>
            <a:ext cx="7385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Ebrima"/>
                <a:cs typeface="Ebrima"/>
              </a:rPr>
              <a:t>The </a:t>
            </a:r>
            <a:r>
              <a:rPr sz="1800" spc="-5" dirty="0">
                <a:latin typeface="Ebrima"/>
                <a:cs typeface="Ebrima"/>
              </a:rPr>
              <a:t>real world is partially observable, stochastic, dynamic </a:t>
            </a:r>
            <a:r>
              <a:rPr sz="1800" dirty="0">
                <a:latin typeface="Ebrima"/>
                <a:cs typeface="Ebrima"/>
              </a:rPr>
              <a:t>and continuous </a:t>
            </a:r>
            <a:r>
              <a:rPr sz="1800" spc="-480" dirty="0">
                <a:latin typeface="Ebrima"/>
                <a:cs typeface="Ebrim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Ebrima"/>
                <a:cs typeface="Ebrima"/>
              </a:rPr>
              <a:t>How</a:t>
            </a:r>
            <a:r>
              <a:rPr sz="1800" spc="-10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1800" dirty="0">
                <a:solidFill>
                  <a:srgbClr val="FF0000"/>
                </a:solidFill>
                <a:latin typeface="Ebrima"/>
                <a:cs typeface="Ebrima"/>
              </a:rPr>
              <a:t>do</a:t>
            </a:r>
            <a:r>
              <a:rPr sz="1800" spc="-20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1800" dirty="0">
                <a:solidFill>
                  <a:srgbClr val="FF0000"/>
                </a:solidFill>
                <a:latin typeface="Ebrima"/>
                <a:cs typeface="Ebrima"/>
              </a:rPr>
              <a:t>we</a:t>
            </a:r>
            <a:r>
              <a:rPr sz="1800" spc="-10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Ebrima"/>
                <a:cs typeface="Ebrima"/>
              </a:rPr>
              <a:t>handle</a:t>
            </a:r>
            <a:r>
              <a:rPr sz="1800" spc="-10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Ebrima"/>
                <a:cs typeface="Ebrima"/>
              </a:rPr>
              <a:t>it then?</a:t>
            </a:r>
            <a:endParaRPr sz="180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41776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LEARNING</a:t>
            </a:r>
            <a:r>
              <a:rPr sz="3200" spc="-3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OBJECTIVES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687829" y="1795018"/>
            <a:ext cx="8412480" cy="3765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11785" algn="l"/>
              </a:tabLst>
            </a:pPr>
            <a:r>
              <a:rPr sz="2000" dirty="0">
                <a:solidFill>
                  <a:srgbClr val="B71E42"/>
                </a:solidFill>
                <a:latin typeface="Ebrima"/>
                <a:cs typeface="Ebrima"/>
              </a:rPr>
              <a:t>At</a:t>
            </a:r>
            <a:r>
              <a:rPr sz="2000" spc="-10" dirty="0">
                <a:solidFill>
                  <a:srgbClr val="B71E42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B71E42"/>
                </a:solidFill>
                <a:latin typeface="Ebrima"/>
                <a:cs typeface="Ebrima"/>
              </a:rPr>
              <a:t>the end of</a:t>
            </a:r>
            <a:r>
              <a:rPr sz="2000" spc="-15" dirty="0">
                <a:solidFill>
                  <a:srgbClr val="B71E42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B71E42"/>
                </a:solidFill>
                <a:latin typeface="Ebrima"/>
                <a:cs typeface="Ebrima"/>
              </a:rPr>
              <a:t>the course,</a:t>
            </a:r>
            <a:r>
              <a:rPr sz="2000" spc="10" dirty="0">
                <a:solidFill>
                  <a:srgbClr val="B71E42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B71E42"/>
                </a:solidFill>
                <a:latin typeface="Ebrima"/>
                <a:cs typeface="Ebrima"/>
              </a:rPr>
              <a:t>students</a:t>
            </a:r>
            <a:r>
              <a:rPr sz="2000" spc="-20" dirty="0">
                <a:solidFill>
                  <a:srgbClr val="B71E42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B71E42"/>
                </a:solidFill>
                <a:latin typeface="Ebrima"/>
                <a:cs typeface="Ebrima"/>
              </a:rPr>
              <a:t>will</a:t>
            </a:r>
            <a:r>
              <a:rPr sz="2000" spc="5" dirty="0">
                <a:solidFill>
                  <a:srgbClr val="B71E42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B71E42"/>
                </a:solidFill>
                <a:latin typeface="Ebrima"/>
                <a:cs typeface="Ebrima"/>
              </a:rPr>
              <a:t>be</a:t>
            </a:r>
            <a:r>
              <a:rPr sz="2000" spc="5" dirty="0">
                <a:solidFill>
                  <a:srgbClr val="B71E42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B71E42"/>
                </a:solidFill>
                <a:latin typeface="Ebrima"/>
                <a:cs typeface="Ebrima"/>
              </a:rPr>
              <a:t>able</a:t>
            </a:r>
            <a:r>
              <a:rPr sz="2000" spc="10" dirty="0">
                <a:solidFill>
                  <a:srgbClr val="B71E42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B71E42"/>
                </a:solidFill>
                <a:latin typeface="Ebrima"/>
                <a:cs typeface="Ebrima"/>
              </a:rPr>
              <a:t>to:</a:t>
            </a:r>
            <a:endParaRPr sz="2000">
              <a:latin typeface="Ebrima"/>
              <a:cs typeface="Ebrima"/>
            </a:endParaRPr>
          </a:p>
          <a:p>
            <a:pPr marL="12700" marR="5080">
              <a:lnSpc>
                <a:spcPct val="120000"/>
              </a:lnSpc>
              <a:spcBef>
                <a:spcPts val="994"/>
              </a:spcBef>
            </a:pPr>
            <a:r>
              <a:rPr sz="2000" spc="-5" dirty="0">
                <a:latin typeface="Ebrima"/>
                <a:cs typeface="Ebrima"/>
              </a:rPr>
              <a:t>CO1:</a:t>
            </a:r>
            <a:r>
              <a:rPr sz="2000" dirty="0"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FF0000"/>
                </a:solidFill>
                <a:latin typeface="Ebrima"/>
                <a:cs typeface="Ebrima"/>
              </a:rPr>
              <a:t>Demonstrate</a:t>
            </a:r>
            <a:r>
              <a:rPr sz="2000" spc="-25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FF0000"/>
                </a:solidFill>
                <a:latin typeface="Ebrima"/>
                <a:cs typeface="Ebrima"/>
              </a:rPr>
              <a:t>fundamental</a:t>
            </a:r>
            <a:r>
              <a:rPr sz="2000" spc="-20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FF0000"/>
                </a:solidFill>
                <a:latin typeface="Ebrima"/>
                <a:cs typeface="Ebrima"/>
              </a:rPr>
              <a:t>understanding</a:t>
            </a:r>
            <a:r>
              <a:rPr sz="2000" spc="-10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FF0000"/>
                </a:solidFill>
                <a:latin typeface="Ebrima"/>
                <a:cs typeface="Ebrima"/>
              </a:rPr>
              <a:t>of</a:t>
            </a:r>
            <a:r>
              <a:rPr sz="2000" spc="5" dirty="0">
                <a:solidFill>
                  <a:srgbClr val="FF0000"/>
                </a:solidFill>
                <a:latin typeface="Ebrima"/>
                <a:cs typeface="Ebrima"/>
              </a:rPr>
              <a:t> the</a:t>
            </a:r>
            <a:r>
              <a:rPr sz="2000" spc="-15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FF0000"/>
                </a:solidFill>
                <a:latin typeface="Ebrima"/>
                <a:cs typeface="Ebrima"/>
              </a:rPr>
              <a:t>history</a:t>
            </a:r>
            <a:r>
              <a:rPr sz="2000" spc="-5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FF0000"/>
                </a:solidFill>
                <a:latin typeface="Ebrima"/>
                <a:cs typeface="Ebrima"/>
              </a:rPr>
              <a:t>of</a:t>
            </a:r>
            <a:r>
              <a:rPr sz="2000" spc="5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FF0000"/>
                </a:solidFill>
                <a:latin typeface="Ebrima"/>
                <a:cs typeface="Ebrima"/>
              </a:rPr>
              <a:t>(AI)</a:t>
            </a:r>
            <a:r>
              <a:rPr sz="2000" spc="-10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FF0000"/>
                </a:solidFill>
                <a:latin typeface="Ebrima"/>
                <a:cs typeface="Ebrima"/>
              </a:rPr>
              <a:t>and</a:t>
            </a:r>
            <a:r>
              <a:rPr sz="2000" spc="-20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Ebrima"/>
                <a:cs typeface="Ebrima"/>
              </a:rPr>
              <a:t>its </a:t>
            </a:r>
            <a:r>
              <a:rPr sz="2000" spc="-535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FF0000"/>
                </a:solidFill>
                <a:latin typeface="Ebrima"/>
                <a:cs typeface="Ebrima"/>
              </a:rPr>
              <a:t>foundations</a:t>
            </a:r>
            <a:endParaRPr sz="2000">
              <a:latin typeface="Ebrima"/>
              <a:cs typeface="Ebrima"/>
            </a:endParaRPr>
          </a:p>
          <a:p>
            <a:pPr marL="12700" marR="70485">
              <a:lnSpc>
                <a:spcPct val="120000"/>
              </a:lnSpc>
              <a:spcBef>
                <a:spcPts val="1010"/>
              </a:spcBef>
            </a:pPr>
            <a:r>
              <a:rPr sz="2000" spc="-5" dirty="0">
                <a:latin typeface="Ebrima"/>
                <a:cs typeface="Ebrima"/>
              </a:rPr>
              <a:t>CO2: </a:t>
            </a:r>
            <a:r>
              <a:rPr sz="2000" dirty="0">
                <a:latin typeface="Ebrima"/>
                <a:cs typeface="Ebrima"/>
              </a:rPr>
              <a:t>Apply</a:t>
            </a:r>
            <a:r>
              <a:rPr sz="2000" spc="-5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basic </a:t>
            </a:r>
            <a:r>
              <a:rPr sz="2000" spc="-5" dirty="0">
                <a:latin typeface="Ebrima"/>
                <a:cs typeface="Ebrima"/>
              </a:rPr>
              <a:t>principles</a:t>
            </a:r>
            <a:r>
              <a:rPr sz="2000" spc="30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of</a:t>
            </a:r>
            <a:r>
              <a:rPr sz="2000" spc="-5" dirty="0">
                <a:latin typeface="Ebrima"/>
                <a:cs typeface="Ebrima"/>
              </a:rPr>
              <a:t> AI</a:t>
            </a:r>
            <a:r>
              <a:rPr sz="2000" spc="5" dirty="0">
                <a:latin typeface="Ebrima"/>
                <a:cs typeface="Ebrima"/>
              </a:rPr>
              <a:t> </a:t>
            </a:r>
            <a:r>
              <a:rPr sz="2000" spc="-5" dirty="0">
                <a:latin typeface="Ebrima"/>
                <a:cs typeface="Ebrima"/>
              </a:rPr>
              <a:t>in</a:t>
            </a:r>
            <a:r>
              <a:rPr sz="2000" spc="15" dirty="0">
                <a:latin typeface="Ebrima"/>
                <a:cs typeface="Ebrima"/>
              </a:rPr>
              <a:t> </a:t>
            </a:r>
            <a:r>
              <a:rPr sz="2000" spc="-5" dirty="0">
                <a:latin typeface="Ebrima"/>
                <a:cs typeface="Ebrima"/>
              </a:rPr>
              <a:t>solutions</a:t>
            </a:r>
            <a:r>
              <a:rPr sz="2000" dirty="0">
                <a:latin typeface="Ebrima"/>
                <a:cs typeface="Ebrima"/>
              </a:rPr>
              <a:t> that</a:t>
            </a:r>
            <a:r>
              <a:rPr sz="2000" spc="-10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require</a:t>
            </a:r>
            <a:r>
              <a:rPr sz="2000" spc="10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problem</a:t>
            </a:r>
            <a:r>
              <a:rPr sz="2000" spc="15" dirty="0">
                <a:latin typeface="Ebrima"/>
                <a:cs typeface="Ebrima"/>
              </a:rPr>
              <a:t> </a:t>
            </a:r>
            <a:r>
              <a:rPr sz="2000" spc="-5" dirty="0">
                <a:latin typeface="Ebrima"/>
                <a:cs typeface="Ebrima"/>
              </a:rPr>
              <a:t>solving, </a:t>
            </a:r>
            <a:r>
              <a:rPr sz="2000" spc="-535" dirty="0">
                <a:latin typeface="Ebrima"/>
                <a:cs typeface="Ebrima"/>
              </a:rPr>
              <a:t> </a:t>
            </a:r>
            <a:r>
              <a:rPr sz="2000" spc="-5" dirty="0">
                <a:latin typeface="Ebrima"/>
                <a:cs typeface="Ebrima"/>
              </a:rPr>
              <a:t>inference,</a:t>
            </a:r>
            <a:r>
              <a:rPr sz="2000" spc="15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perception,</a:t>
            </a:r>
            <a:r>
              <a:rPr sz="2000" spc="25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knowledge</a:t>
            </a:r>
            <a:r>
              <a:rPr sz="2000" spc="5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representation</a:t>
            </a:r>
            <a:r>
              <a:rPr sz="2000" spc="5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and</a:t>
            </a:r>
            <a:r>
              <a:rPr sz="2000" spc="-25" dirty="0">
                <a:latin typeface="Ebrima"/>
                <a:cs typeface="Ebrima"/>
              </a:rPr>
              <a:t> </a:t>
            </a:r>
            <a:r>
              <a:rPr sz="2000" spc="-5" dirty="0">
                <a:latin typeface="Ebrima"/>
                <a:cs typeface="Ebrima"/>
              </a:rPr>
              <a:t>learning.</a:t>
            </a:r>
            <a:endParaRPr sz="2000">
              <a:latin typeface="Ebrima"/>
              <a:cs typeface="Ebrima"/>
            </a:endParaRPr>
          </a:p>
          <a:p>
            <a:pPr marL="12700" marR="205104">
              <a:lnSpc>
                <a:spcPct val="120000"/>
              </a:lnSpc>
              <a:spcBef>
                <a:spcPts val="994"/>
              </a:spcBef>
            </a:pPr>
            <a:r>
              <a:rPr sz="2000" spc="-5" dirty="0">
                <a:latin typeface="Ebrima"/>
                <a:cs typeface="Ebrima"/>
              </a:rPr>
              <a:t>CO3: </a:t>
            </a:r>
            <a:r>
              <a:rPr sz="2000" dirty="0">
                <a:latin typeface="Ebrima"/>
                <a:cs typeface="Ebrima"/>
              </a:rPr>
              <a:t>Demonstrate</a:t>
            </a:r>
            <a:r>
              <a:rPr sz="2000" spc="-20" dirty="0">
                <a:latin typeface="Ebrima"/>
                <a:cs typeface="Ebrima"/>
              </a:rPr>
              <a:t> </a:t>
            </a:r>
            <a:r>
              <a:rPr sz="2000" spc="-5" dirty="0">
                <a:latin typeface="Ebrima"/>
                <a:cs typeface="Ebrima"/>
              </a:rPr>
              <a:t>proficiency</a:t>
            </a:r>
            <a:r>
              <a:rPr sz="2000" spc="15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developing</a:t>
            </a:r>
            <a:r>
              <a:rPr sz="2000" spc="20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applications</a:t>
            </a:r>
            <a:r>
              <a:rPr sz="2000" spc="-5" dirty="0">
                <a:latin typeface="Ebrima"/>
                <a:cs typeface="Ebrima"/>
              </a:rPr>
              <a:t> in</a:t>
            </a:r>
            <a:r>
              <a:rPr sz="2000" dirty="0">
                <a:latin typeface="Ebrima"/>
                <a:cs typeface="Ebrima"/>
              </a:rPr>
              <a:t> an</a:t>
            </a:r>
            <a:r>
              <a:rPr sz="2000" spc="-5" dirty="0">
                <a:latin typeface="Ebrima"/>
                <a:cs typeface="Ebrima"/>
              </a:rPr>
              <a:t> AI</a:t>
            </a:r>
            <a:r>
              <a:rPr sz="2000" dirty="0">
                <a:latin typeface="Ebrima"/>
                <a:cs typeface="Ebrima"/>
              </a:rPr>
              <a:t> </a:t>
            </a:r>
            <a:r>
              <a:rPr sz="2000" spc="-5" dirty="0">
                <a:latin typeface="Ebrima"/>
                <a:cs typeface="Ebrima"/>
              </a:rPr>
              <a:t>language, </a:t>
            </a:r>
            <a:r>
              <a:rPr sz="2000" spc="-530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expert</a:t>
            </a:r>
            <a:r>
              <a:rPr sz="2000" spc="-5" dirty="0">
                <a:latin typeface="Ebrima"/>
                <a:cs typeface="Ebrima"/>
              </a:rPr>
              <a:t> system</a:t>
            </a:r>
            <a:r>
              <a:rPr sz="2000" dirty="0">
                <a:latin typeface="Ebrima"/>
                <a:cs typeface="Ebrima"/>
              </a:rPr>
              <a:t> </a:t>
            </a:r>
            <a:r>
              <a:rPr sz="2000" spc="-5" dirty="0">
                <a:latin typeface="Ebrima"/>
                <a:cs typeface="Ebrima"/>
              </a:rPr>
              <a:t>shell</a:t>
            </a:r>
            <a:r>
              <a:rPr sz="2000" spc="5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or data</a:t>
            </a:r>
            <a:r>
              <a:rPr sz="2000" spc="-20" dirty="0">
                <a:latin typeface="Ebrima"/>
                <a:cs typeface="Ebrima"/>
              </a:rPr>
              <a:t> </a:t>
            </a:r>
            <a:r>
              <a:rPr sz="2000" spc="-5" dirty="0">
                <a:latin typeface="Ebrima"/>
                <a:cs typeface="Ebrima"/>
              </a:rPr>
              <a:t>mining </a:t>
            </a:r>
            <a:r>
              <a:rPr sz="2000" dirty="0">
                <a:latin typeface="Ebrima"/>
                <a:cs typeface="Ebrima"/>
              </a:rPr>
              <a:t>tool</a:t>
            </a:r>
            <a:endParaRPr sz="2000">
              <a:latin typeface="Ebrima"/>
              <a:cs typeface="Ebrima"/>
            </a:endParaRPr>
          </a:p>
          <a:p>
            <a:pPr marL="12700" marR="235585">
              <a:lnSpc>
                <a:spcPct val="120000"/>
              </a:lnSpc>
              <a:spcBef>
                <a:spcPts val="1000"/>
              </a:spcBef>
            </a:pPr>
            <a:r>
              <a:rPr sz="2000" spc="-5" dirty="0">
                <a:latin typeface="Ebrima"/>
                <a:cs typeface="Ebrima"/>
              </a:rPr>
              <a:t>CO4:</a:t>
            </a:r>
            <a:r>
              <a:rPr sz="2000" dirty="0">
                <a:latin typeface="Ebrima"/>
                <a:cs typeface="Ebrima"/>
              </a:rPr>
              <a:t> Explain</a:t>
            </a:r>
            <a:r>
              <a:rPr sz="2000" spc="5" dirty="0">
                <a:latin typeface="Ebrima"/>
                <a:cs typeface="Ebrima"/>
              </a:rPr>
              <a:t> </a:t>
            </a:r>
            <a:r>
              <a:rPr sz="2000" spc="-5" dirty="0">
                <a:latin typeface="Ebrima"/>
                <a:cs typeface="Ebrima"/>
              </a:rPr>
              <a:t>proficiency</a:t>
            </a:r>
            <a:r>
              <a:rPr sz="2000" spc="20" dirty="0">
                <a:latin typeface="Ebrima"/>
                <a:cs typeface="Ebrima"/>
              </a:rPr>
              <a:t> </a:t>
            </a:r>
            <a:r>
              <a:rPr sz="2000" spc="-5" dirty="0">
                <a:latin typeface="Ebrima"/>
                <a:cs typeface="Ebrima"/>
              </a:rPr>
              <a:t>in</a:t>
            </a:r>
            <a:r>
              <a:rPr sz="2000" spc="10" dirty="0">
                <a:latin typeface="Ebrima"/>
                <a:cs typeface="Ebrima"/>
              </a:rPr>
              <a:t> </a:t>
            </a:r>
            <a:r>
              <a:rPr sz="2000" spc="-5" dirty="0">
                <a:latin typeface="Ebrima"/>
                <a:cs typeface="Ebrima"/>
              </a:rPr>
              <a:t>apply scientific</a:t>
            </a:r>
            <a:r>
              <a:rPr sz="2000" spc="10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method</a:t>
            </a:r>
            <a:r>
              <a:rPr sz="2000" spc="-5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to </a:t>
            </a:r>
            <a:r>
              <a:rPr sz="2000" spc="-5" dirty="0">
                <a:latin typeface="Ebrima"/>
                <a:cs typeface="Ebrima"/>
              </a:rPr>
              <a:t>models</a:t>
            </a:r>
            <a:r>
              <a:rPr sz="2000" spc="5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of</a:t>
            </a:r>
            <a:r>
              <a:rPr sz="2000" spc="10" dirty="0">
                <a:latin typeface="Ebrima"/>
                <a:cs typeface="Ebrima"/>
              </a:rPr>
              <a:t> </a:t>
            </a:r>
            <a:r>
              <a:rPr sz="2000" spc="-5" dirty="0">
                <a:latin typeface="Ebrima"/>
                <a:cs typeface="Ebrima"/>
              </a:rPr>
              <a:t>machine </a:t>
            </a:r>
            <a:r>
              <a:rPr sz="2000" spc="-535" dirty="0">
                <a:latin typeface="Ebrima"/>
                <a:cs typeface="Ebrima"/>
              </a:rPr>
              <a:t> </a:t>
            </a:r>
            <a:r>
              <a:rPr sz="2000" spc="-5" dirty="0">
                <a:latin typeface="Ebrima"/>
                <a:cs typeface="Ebrima"/>
              </a:rPr>
              <a:t>learning.</a:t>
            </a:r>
            <a:endParaRPr sz="2000">
              <a:latin typeface="Ebrima"/>
              <a:cs typeface="Ebri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0477" y="390524"/>
            <a:ext cx="24015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888888"/>
                </a:solidFill>
                <a:latin typeface="Trebuchet MS"/>
                <a:cs typeface="Trebuchet MS"/>
              </a:rPr>
              <a:t>CAI3014-Introduction</a:t>
            </a:r>
            <a:r>
              <a:rPr sz="1000" spc="-20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to</a:t>
            </a:r>
            <a:r>
              <a:rPr sz="1000" spc="-20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1000" spc="-60" dirty="0">
                <a:solidFill>
                  <a:srgbClr val="888888"/>
                </a:solidFill>
                <a:latin typeface="Trebuchet MS"/>
                <a:cs typeface="Trebuchet MS"/>
              </a:rPr>
              <a:t>Artificial</a:t>
            </a:r>
            <a:r>
              <a:rPr sz="1000" spc="3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1000" spc="-65" dirty="0">
                <a:solidFill>
                  <a:srgbClr val="888888"/>
                </a:solidFill>
                <a:latin typeface="Trebuchet MS"/>
                <a:cs typeface="Trebuchet MS"/>
              </a:rPr>
              <a:t>Intelligence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6855" y="818515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solidFill>
                  <a:srgbClr val="B71E42"/>
                </a:solidFill>
                <a:latin typeface="Trebuchet MS"/>
                <a:cs typeface="Trebuchet MS"/>
              </a:rPr>
              <a:t>3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7355" y="777951"/>
            <a:ext cx="24911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AGENT</a:t>
            </a:r>
            <a:r>
              <a:rPr sz="3200" spc="-6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TYPES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30477" y="1866269"/>
            <a:ext cx="7842123" cy="3901709"/>
          </a:xfrm>
          <a:prstGeom prst="rect">
            <a:avLst/>
          </a:prstGeom>
        </p:spPr>
        <p:txBody>
          <a:bodyPr vert="horz" wrap="square" lIns="0" tIns="224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65"/>
              </a:spcBef>
            </a:pPr>
            <a:r>
              <a:rPr lang="en-MY" sz="2800" spc="-5" dirty="0">
                <a:latin typeface="Ebrima"/>
                <a:cs typeface="Ebrima"/>
              </a:rPr>
              <a:t>Five</a:t>
            </a:r>
            <a:r>
              <a:rPr sz="2800" spc="1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basic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types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10" dirty="0">
                <a:latin typeface="Ebrima"/>
                <a:cs typeface="Ebrima"/>
              </a:rPr>
              <a:t>in</a:t>
            </a:r>
            <a:r>
              <a:rPr sz="2800" spc="2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order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of</a:t>
            </a:r>
            <a:r>
              <a:rPr sz="2800" spc="-10" dirty="0">
                <a:latin typeface="Ebrima"/>
                <a:cs typeface="Ebrima"/>
              </a:rPr>
              <a:t> increasing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generality:</a:t>
            </a:r>
            <a:endParaRPr sz="2800" dirty="0">
              <a:latin typeface="Ebrima"/>
              <a:cs typeface="Ebrima"/>
            </a:endParaRPr>
          </a:p>
          <a:p>
            <a:pPr marL="527685" indent="-515620">
              <a:lnSpc>
                <a:spcPct val="100000"/>
              </a:lnSpc>
              <a:spcBef>
                <a:spcPts val="1664"/>
              </a:spcBef>
              <a:buClr>
                <a:srgbClr val="B71E4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Ebrima"/>
                <a:cs typeface="Ebrima"/>
              </a:rPr>
              <a:t>Open</a:t>
            </a:r>
            <a:r>
              <a:rPr sz="2800" spc="-2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loop</a:t>
            </a:r>
            <a:r>
              <a:rPr sz="2800" spc="-3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agents</a:t>
            </a:r>
            <a:endParaRPr sz="2800" dirty="0">
              <a:latin typeface="Ebrima"/>
              <a:cs typeface="Ebrima"/>
            </a:endParaRPr>
          </a:p>
          <a:p>
            <a:pPr marL="527685" indent="-515620">
              <a:lnSpc>
                <a:spcPct val="100000"/>
              </a:lnSpc>
              <a:spcBef>
                <a:spcPts val="1685"/>
              </a:spcBef>
              <a:buClr>
                <a:srgbClr val="B71E4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Ebrima"/>
                <a:cs typeface="Ebrima"/>
              </a:rPr>
              <a:t>Simple</a:t>
            </a:r>
            <a:r>
              <a:rPr sz="2800" spc="-2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reflex</a:t>
            </a:r>
            <a:r>
              <a:rPr sz="2800" spc="-1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agents</a:t>
            </a:r>
            <a:endParaRPr sz="2800" dirty="0">
              <a:latin typeface="Ebrima"/>
              <a:cs typeface="Ebrima"/>
            </a:endParaRPr>
          </a:p>
          <a:p>
            <a:pPr marL="527685" indent="-515620">
              <a:lnSpc>
                <a:spcPct val="100000"/>
              </a:lnSpc>
              <a:spcBef>
                <a:spcPts val="1664"/>
              </a:spcBef>
              <a:buClr>
                <a:srgbClr val="B71E4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Ebrima"/>
                <a:cs typeface="Ebrima"/>
              </a:rPr>
              <a:t>Model-based</a:t>
            </a:r>
            <a:r>
              <a:rPr sz="2800" spc="-1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reflex</a:t>
            </a:r>
            <a:r>
              <a:rPr sz="2800" spc="-1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agents</a:t>
            </a:r>
            <a:endParaRPr sz="2800" dirty="0">
              <a:latin typeface="Ebrima"/>
              <a:cs typeface="Ebrima"/>
            </a:endParaRPr>
          </a:p>
          <a:p>
            <a:pPr marL="527685" indent="-515620">
              <a:lnSpc>
                <a:spcPct val="100000"/>
              </a:lnSpc>
              <a:spcBef>
                <a:spcPts val="1670"/>
              </a:spcBef>
              <a:buClr>
                <a:srgbClr val="B71E4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Ebrima"/>
                <a:cs typeface="Ebrima"/>
              </a:rPr>
              <a:t>Goal-based</a:t>
            </a:r>
            <a:r>
              <a:rPr sz="2800" spc="-2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agents</a:t>
            </a:r>
            <a:endParaRPr sz="2800" dirty="0">
              <a:latin typeface="Ebrima"/>
              <a:cs typeface="Ebrima"/>
            </a:endParaRPr>
          </a:p>
          <a:p>
            <a:pPr marL="527685" indent="-515620">
              <a:lnSpc>
                <a:spcPct val="100000"/>
              </a:lnSpc>
              <a:spcBef>
                <a:spcPts val="1680"/>
              </a:spcBef>
              <a:buClr>
                <a:srgbClr val="B71E4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Ebrima"/>
                <a:cs typeface="Ebrima"/>
              </a:rPr>
              <a:t>Utility-based</a:t>
            </a:r>
            <a:r>
              <a:rPr sz="2800" spc="-1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agents</a:t>
            </a:r>
            <a:endParaRPr sz="2800" dirty="0">
              <a:latin typeface="Ebrima"/>
              <a:cs typeface="Ebri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28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68052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AGENT</a:t>
            </a:r>
            <a:r>
              <a:rPr sz="3200" spc="-1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FUNCTIONS</a:t>
            </a:r>
            <a:r>
              <a:rPr sz="3200" spc="-1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AND</a:t>
            </a:r>
            <a:r>
              <a:rPr sz="3200" spc="-1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PROGRAMS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30477" y="1992274"/>
            <a:ext cx="9274175" cy="21267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40" dirty="0">
                <a:latin typeface="Trebuchet MS"/>
                <a:cs typeface="Trebuchet MS"/>
              </a:rPr>
              <a:t>An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204" dirty="0">
                <a:latin typeface="Trebuchet MS"/>
                <a:cs typeface="Trebuchet MS"/>
              </a:rPr>
              <a:t>agent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is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completely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specified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by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the</a:t>
            </a:r>
            <a:r>
              <a:rPr sz="2800" spc="-40" dirty="0">
                <a:latin typeface="Trebuchet MS"/>
                <a:cs typeface="Trebuchet MS"/>
              </a:rPr>
              <a:t> </a:t>
            </a:r>
            <a:r>
              <a:rPr sz="2800" u="heavy" spc="-2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agent</a:t>
            </a:r>
            <a:r>
              <a:rPr sz="2800" u="heavy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function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mapping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p</a:t>
            </a:r>
            <a:r>
              <a:rPr sz="2800" spc="-170" dirty="0">
                <a:latin typeface="Trebuchet MS"/>
                <a:cs typeface="Trebuchet MS"/>
              </a:rPr>
              <a:t>e</a:t>
            </a:r>
            <a:r>
              <a:rPr sz="2800" spc="-65" dirty="0">
                <a:latin typeface="Trebuchet MS"/>
                <a:cs typeface="Trebuchet MS"/>
              </a:rPr>
              <a:t>r</a:t>
            </a:r>
            <a:r>
              <a:rPr sz="2800" spc="-170" dirty="0">
                <a:latin typeface="Trebuchet MS"/>
                <a:cs typeface="Trebuchet MS"/>
              </a:rPr>
              <a:t>ce</a:t>
            </a:r>
            <a:r>
              <a:rPr sz="2800" spc="-175" dirty="0">
                <a:latin typeface="Trebuchet MS"/>
                <a:cs typeface="Trebuchet MS"/>
              </a:rPr>
              <a:t>p</a:t>
            </a:r>
            <a:r>
              <a:rPr sz="2800" spc="-180" dirty="0">
                <a:latin typeface="Trebuchet MS"/>
                <a:cs typeface="Trebuchet MS"/>
              </a:rPr>
              <a:t>t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se</a:t>
            </a:r>
            <a:r>
              <a:rPr sz="2800" spc="-150" dirty="0">
                <a:latin typeface="Trebuchet MS"/>
                <a:cs typeface="Trebuchet MS"/>
              </a:rPr>
              <a:t>q</a:t>
            </a:r>
            <a:r>
              <a:rPr sz="2800" spc="-160" dirty="0">
                <a:latin typeface="Trebuchet MS"/>
                <a:cs typeface="Trebuchet MS"/>
              </a:rPr>
              <a:t>u</a:t>
            </a:r>
            <a:r>
              <a:rPr sz="2800" spc="-155" dirty="0">
                <a:latin typeface="Trebuchet MS"/>
                <a:cs typeface="Trebuchet MS"/>
              </a:rPr>
              <a:t>e</a:t>
            </a:r>
            <a:r>
              <a:rPr sz="2800" spc="-160" dirty="0">
                <a:latin typeface="Trebuchet MS"/>
                <a:cs typeface="Trebuchet MS"/>
              </a:rPr>
              <a:t>nc</a:t>
            </a:r>
            <a:r>
              <a:rPr sz="2800" spc="-165" dirty="0">
                <a:latin typeface="Trebuchet MS"/>
                <a:cs typeface="Trebuchet MS"/>
              </a:rPr>
              <a:t>e</a:t>
            </a:r>
            <a:r>
              <a:rPr sz="2800" spc="-60" dirty="0">
                <a:latin typeface="Trebuchet MS"/>
                <a:cs typeface="Trebuchet MS"/>
              </a:rPr>
              <a:t>s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to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actio</a:t>
            </a:r>
            <a:r>
              <a:rPr sz="2800" spc="-175" dirty="0">
                <a:latin typeface="Trebuchet MS"/>
                <a:cs typeface="Trebuchet MS"/>
              </a:rPr>
              <a:t>n</a:t>
            </a:r>
            <a:r>
              <a:rPr sz="2800" spc="-240" dirty="0">
                <a:latin typeface="Trebuchet MS"/>
                <a:cs typeface="Trebuchet MS"/>
              </a:rPr>
              <a:t>s.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670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lang="en-MY" sz="2800" spc="-40" dirty="0">
                <a:latin typeface="Trebuchet MS"/>
                <a:cs typeface="Trebuchet MS"/>
              </a:rPr>
              <a:t>Programmed to</a:t>
            </a:r>
            <a:r>
              <a:rPr sz="2800" b="1" spc="-65" dirty="0">
                <a:latin typeface="Trebuchet MS"/>
                <a:cs typeface="Trebuchet MS"/>
              </a:rPr>
              <a:t> </a:t>
            </a:r>
            <a:r>
              <a:rPr sz="2800" b="1" spc="50" dirty="0">
                <a:latin typeface="Trebuchet MS"/>
                <a:cs typeface="Trebuchet MS"/>
              </a:rPr>
              <a:t>to</a:t>
            </a:r>
            <a:r>
              <a:rPr sz="2800" b="1" spc="-65" dirty="0">
                <a:latin typeface="Trebuchet MS"/>
                <a:cs typeface="Trebuchet MS"/>
              </a:rPr>
              <a:t> </a:t>
            </a:r>
            <a:r>
              <a:rPr sz="2800" b="1" spc="60" dirty="0">
                <a:solidFill>
                  <a:srgbClr val="FF0000"/>
                </a:solidFill>
                <a:latin typeface="Trebuchet MS"/>
                <a:cs typeface="Trebuchet MS"/>
              </a:rPr>
              <a:t>im</a:t>
            </a:r>
            <a:r>
              <a:rPr sz="2800" b="1" spc="65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2800" b="1" spc="15" dirty="0">
                <a:solidFill>
                  <a:srgbClr val="FF0000"/>
                </a:solidFill>
                <a:latin typeface="Trebuchet MS"/>
                <a:cs typeface="Trebuchet MS"/>
              </a:rPr>
              <a:t>lem</a:t>
            </a:r>
            <a:r>
              <a:rPr sz="2800" b="1" spc="2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800" b="1" dirty="0">
                <a:solidFill>
                  <a:srgbClr val="FF0000"/>
                </a:solidFill>
                <a:latin typeface="Trebuchet MS"/>
                <a:cs typeface="Trebuchet MS"/>
              </a:rPr>
              <a:t>nt</a:t>
            </a:r>
            <a:r>
              <a:rPr sz="2800" b="1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t</a:t>
            </a:r>
            <a:r>
              <a:rPr sz="2800" b="1" dirty="0">
                <a:latin typeface="Trebuchet MS"/>
                <a:cs typeface="Trebuchet MS"/>
              </a:rPr>
              <a:t>h</a:t>
            </a:r>
            <a:r>
              <a:rPr sz="2800" b="1" spc="-70" dirty="0">
                <a:latin typeface="Trebuchet MS"/>
                <a:cs typeface="Trebuchet MS"/>
              </a:rPr>
              <a:t>e</a:t>
            </a:r>
            <a:r>
              <a:rPr sz="2800" b="1" spc="-60" dirty="0">
                <a:latin typeface="Trebuchet MS"/>
                <a:cs typeface="Trebuchet MS"/>
              </a:rPr>
              <a:t> </a:t>
            </a:r>
            <a:r>
              <a:rPr sz="2800" b="1" spc="20" dirty="0">
                <a:latin typeface="Trebuchet MS"/>
                <a:cs typeface="Trebuchet MS"/>
              </a:rPr>
              <a:t>ra</a:t>
            </a:r>
            <a:r>
              <a:rPr sz="2800" b="1" spc="25" dirty="0">
                <a:latin typeface="Trebuchet MS"/>
                <a:cs typeface="Trebuchet MS"/>
              </a:rPr>
              <a:t>t</a:t>
            </a:r>
            <a:r>
              <a:rPr sz="2800" b="1" spc="-20" dirty="0">
                <a:latin typeface="Trebuchet MS"/>
                <a:cs typeface="Trebuchet MS"/>
              </a:rPr>
              <a:t>ional</a:t>
            </a:r>
            <a:r>
              <a:rPr sz="2800" b="1" spc="-50" dirty="0">
                <a:latin typeface="Trebuchet MS"/>
                <a:cs typeface="Trebuchet MS"/>
              </a:rPr>
              <a:t> </a:t>
            </a:r>
            <a:r>
              <a:rPr sz="2800" b="1" spc="-55" dirty="0">
                <a:latin typeface="Trebuchet MS"/>
                <a:cs typeface="Trebuchet MS"/>
              </a:rPr>
              <a:t>a</a:t>
            </a:r>
            <a:r>
              <a:rPr sz="2800" b="1" spc="50" dirty="0">
                <a:latin typeface="Trebuchet MS"/>
                <a:cs typeface="Trebuchet MS"/>
              </a:rPr>
              <a:t>g</a:t>
            </a:r>
            <a:r>
              <a:rPr sz="2800" b="1" spc="-45" dirty="0">
                <a:latin typeface="Trebuchet MS"/>
                <a:cs typeface="Trebuchet MS"/>
              </a:rPr>
              <a:t>en</a:t>
            </a:r>
            <a:r>
              <a:rPr sz="2800" b="1" spc="20" dirty="0">
                <a:latin typeface="Trebuchet MS"/>
                <a:cs typeface="Trebuchet MS"/>
              </a:rPr>
              <a:t>t  </a:t>
            </a:r>
            <a:r>
              <a:rPr sz="2800" b="1" spc="-35" dirty="0">
                <a:latin typeface="Trebuchet MS"/>
                <a:cs typeface="Trebuchet MS"/>
              </a:rPr>
              <a:t>function</a:t>
            </a:r>
            <a:r>
              <a:rPr sz="2800" b="1" spc="-50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concisely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29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2136" y="345439"/>
            <a:ext cx="35896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0000"/>
                </a:solidFill>
              </a:rPr>
              <a:t>OPEN</a:t>
            </a:r>
            <a:r>
              <a:rPr sz="3200" spc="-4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LOOP</a:t>
            </a:r>
            <a:r>
              <a:rPr sz="3200" spc="-4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AGENT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30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3416" y="2026919"/>
            <a:ext cx="8958071" cy="344576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4658" y="896111"/>
            <a:ext cx="9607550" cy="5334000"/>
            <a:chOff x="1454658" y="896111"/>
            <a:chExt cx="9607550" cy="5334000"/>
          </a:xfrm>
        </p:grpSpPr>
        <p:sp>
          <p:nvSpPr>
            <p:cNvPr id="3" name="object 3"/>
            <p:cNvSpPr/>
            <p:nvPr/>
          </p:nvSpPr>
          <p:spPr>
            <a:xfrm>
              <a:off x="1454658" y="1847850"/>
              <a:ext cx="9607550" cy="0"/>
            </a:xfrm>
            <a:custGeom>
              <a:avLst/>
              <a:gdLst/>
              <a:ahLst/>
              <a:cxnLst/>
              <a:rect l="l" t="t" r="r" b="b"/>
              <a:pathLst>
                <a:path w="9607550">
                  <a:moveTo>
                    <a:pt x="0" y="0"/>
                  </a:moveTo>
                  <a:lnTo>
                    <a:pt x="9607550" y="0"/>
                  </a:lnTo>
                </a:path>
              </a:pathLst>
            </a:custGeom>
            <a:ln w="32004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1095" y="896111"/>
              <a:ext cx="8734044" cy="5334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6736" y="345439"/>
            <a:ext cx="100672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0000"/>
                </a:solidFill>
              </a:rPr>
              <a:t>SIM</a:t>
            </a:r>
            <a:r>
              <a:rPr sz="3200" spc="5" dirty="0">
                <a:solidFill>
                  <a:srgbClr val="000000"/>
                </a:solidFill>
              </a:rPr>
              <a:t>P</a:t>
            </a:r>
            <a:r>
              <a:rPr sz="3200" dirty="0">
                <a:solidFill>
                  <a:srgbClr val="000000"/>
                </a:solidFill>
              </a:rPr>
              <a:t>LE</a:t>
            </a:r>
            <a:r>
              <a:rPr sz="3200" spc="-2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REFLE</a:t>
            </a:r>
            <a:r>
              <a:rPr sz="3200" dirty="0">
                <a:solidFill>
                  <a:srgbClr val="000000"/>
                </a:solidFill>
              </a:rPr>
              <a:t>X</a:t>
            </a:r>
            <a:r>
              <a:rPr sz="3200" spc="1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AGEN</a:t>
            </a:r>
            <a:r>
              <a:rPr sz="3200" dirty="0">
                <a:solidFill>
                  <a:srgbClr val="000000"/>
                </a:solidFill>
              </a:rPr>
              <a:t>T (SIM</a:t>
            </a:r>
            <a:r>
              <a:rPr sz="3200" spc="10" dirty="0">
                <a:solidFill>
                  <a:srgbClr val="000000"/>
                </a:solidFill>
              </a:rPr>
              <a:t>P</a:t>
            </a:r>
            <a:r>
              <a:rPr sz="3200" dirty="0">
                <a:solidFill>
                  <a:srgbClr val="000000"/>
                </a:solidFill>
              </a:rPr>
              <a:t>LEST</a:t>
            </a:r>
            <a:r>
              <a:rPr sz="3200" spc="-3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CLOS</a:t>
            </a:r>
            <a:r>
              <a:rPr sz="3200" dirty="0">
                <a:solidFill>
                  <a:srgbClr val="000000"/>
                </a:solidFill>
              </a:rPr>
              <a:t>E </a:t>
            </a:r>
            <a:r>
              <a:rPr sz="3200" spc="5" dirty="0">
                <a:solidFill>
                  <a:srgbClr val="000000"/>
                </a:solidFill>
              </a:rPr>
              <a:t>L</a:t>
            </a:r>
            <a:r>
              <a:rPr sz="3200" dirty="0">
                <a:solidFill>
                  <a:srgbClr val="000000"/>
                </a:solidFill>
              </a:rPr>
              <a:t>OOP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A</a:t>
            </a:r>
            <a:r>
              <a:rPr sz="3200" spc="-940" dirty="0">
                <a:solidFill>
                  <a:srgbClr val="000000"/>
                </a:solidFill>
              </a:rPr>
              <a:t>G</a:t>
            </a:r>
            <a:r>
              <a:rPr sz="1500" spc="-44" baseline="102777" dirty="0">
                <a:solidFill>
                  <a:srgbClr val="888888"/>
                </a:solidFill>
                <a:latin typeface="Trebuchet MS"/>
                <a:cs typeface="Trebuchet MS"/>
              </a:rPr>
              <a:t>2</a:t>
            </a:r>
            <a:r>
              <a:rPr sz="1500" spc="-150" baseline="102777" dirty="0">
                <a:solidFill>
                  <a:srgbClr val="888888"/>
                </a:solidFill>
                <a:latin typeface="Trebuchet MS"/>
                <a:cs typeface="Trebuchet MS"/>
              </a:rPr>
              <a:t>1</a:t>
            </a:r>
            <a:r>
              <a:rPr sz="3200" spc="-1555" dirty="0">
                <a:solidFill>
                  <a:srgbClr val="000000"/>
                </a:solidFill>
              </a:rPr>
              <a:t>E</a:t>
            </a:r>
            <a:r>
              <a:rPr sz="1500" spc="-375" baseline="102777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500" spc="-44" baseline="102777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500" spc="-390" baseline="102777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3200" spc="-2390" dirty="0">
                <a:solidFill>
                  <a:srgbClr val="000000"/>
                </a:solidFill>
              </a:rPr>
              <a:t>N</a:t>
            </a:r>
            <a:r>
              <a:rPr sz="1500" spc="-44" baseline="102777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r>
              <a:rPr sz="1500" spc="112" baseline="102777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T)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31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2244" y="2938272"/>
            <a:ext cx="8592312" cy="18486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8547" y="771855"/>
            <a:ext cx="8856980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714375" marR="5080" indent="-702310">
              <a:lnSpc>
                <a:spcPts val="3460"/>
              </a:lnSpc>
              <a:spcBef>
                <a:spcPts val="535"/>
              </a:spcBef>
              <a:tabLst>
                <a:tab pos="714375" algn="l"/>
              </a:tabLst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32	</a:t>
            </a:r>
            <a:r>
              <a:rPr sz="3200" spc="145" dirty="0">
                <a:solidFill>
                  <a:srgbClr val="000000"/>
                </a:solidFill>
                <a:latin typeface="Trebuchet MS"/>
                <a:cs typeface="Trebuchet MS"/>
              </a:rPr>
              <a:t>AGENT</a:t>
            </a:r>
            <a:r>
              <a:rPr sz="3200" spc="-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00" spc="130" dirty="0">
                <a:solidFill>
                  <a:srgbClr val="000000"/>
                </a:solidFill>
                <a:latin typeface="Trebuchet MS"/>
                <a:cs typeface="Trebuchet MS"/>
              </a:rPr>
              <a:t>PROGRAM</a:t>
            </a:r>
            <a:r>
              <a:rPr sz="3200" spc="-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00" spc="120" dirty="0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  <a:r>
              <a:rPr sz="3200" spc="-409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00" spc="250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200" spc="-54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00" spc="110" dirty="0">
                <a:solidFill>
                  <a:srgbClr val="000000"/>
                </a:solidFill>
                <a:latin typeface="Trebuchet MS"/>
                <a:cs typeface="Trebuchet MS"/>
              </a:rPr>
              <a:t>VACUUM-CLEANER </a:t>
            </a:r>
            <a:r>
              <a:rPr sz="3200" spc="-9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00" spc="145" dirty="0">
                <a:solidFill>
                  <a:srgbClr val="000000"/>
                </a:solidFill>
                <a:latin typeface="Trebuchet MS"/>
                <a:cs typeface="Trebuchet MS"/>
              </a:rPr>
              <a:t>AGENT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56857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MODEL</a:t>
            </a:r>
            <a:r>
              <a:rPr sz="3200" spc="-1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BASED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REFLEX</a:t>
            </a:r>
            <a:r>
              <a:rPr sz="3200" spc="-2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AGENTS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2995" y="1303019"/>
            <a:ext cx="8104632" cy="54162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33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1359408"/>
            <a:ext cx="10181844" cy="33710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39725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GOAL</a:t>
            </a:r>
            <a:r>
              <a:rPr sz="3200" spc="-2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BASED</a:t>
            </a:r>
            <a:r>
              <a:rPr sz="3200" spc="-3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AGENTS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34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9822" y="4813503"/>
            <a:ext cx="92557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Ebrima"/>
                <a:cs typeface="Ebrima"/>
              </a:rPr>
              <a:t>Search:</a:t>
            </a:r>
            <a:r>
              <a:rPr sz="2400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process</a:t>
            </a:r>
            <a:r>
              <a:rPr sz="2400" spc="10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of</a:t>
            </a:r>
            <a:r>
              <a:rPr sz="2400" spc="5" dirty="0">
                <a:latin typeface="Ebrima"/>
                <a:cs typeface="Ebrima"/>
              </a:rPr>
              <a:t> </a:t>
            </a:r>
            <a:r>
              <a:rPr sz="2400" spc="-10" dirty="0">
                <a:latin typeface="Ebrima"/>
                <a:cs typeface="Ebrima"/>
              </a:rPr>
              <a:t>looking</a:t>
            </a:r>
            <a:r>
              <a:rPr sz="2400" spc="4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for</a:t>
            </a:r>
            <a:r>
              <a:rPr sz="2400" spc="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a</a:t>
            </a:r>
            <a:r>
              <a:rPr sz="2400" spc="10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sequence</a:t>
            </a:r>
            <a:r>
              <a:rPr sz="2400" spc="-1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of</a:t>
            </a:r>
            <a:r>
              <a:rPr sz="2400" spc="5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actions</a:t>
            </a:r>
            <a:r>
              <a:rPr sz="2400" spc="3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that</a:t>
            </a:r>
            <a:r>
              <a:rPr sz="2400" spc="30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reaches </a:t>
            </a:r>
            <a:r>
              <a:rPr sz="2400" spc="-5" dirty="0">
                <a:latin typeface="Ebrima"/>
                <a:cs typeface="Ebrima"/>
              </a:rPr>
              <a:t>the</a:t>
            </a:r>
            <a:endParaRPr sz="2400">
              <a:latin typeface="Ebrima"/>
              <a:cs typeface="Ebri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Ebrima"/>
                <a:cs typeface="Ebrima"/>
              </a:rPr>
              <a:t>goal</a:t>
            </a:r>
            <a:r>
              <a:rPr sz="2400" spc="-2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state</a:t>
            </a:r>
            <a:endParaRPr sz="2400">
              <a:latin typeface="Ebrima"/>
              <a:cs typeface="Ebrim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Ebrima"/>
                <a:cs typeface="Ebrima"/>
              </a:rPr>
              <a:t>Planning</a:t>
            </a:r>
            <a:r>
              <a:rPr sz="2400" spc="-5" dirty="0">
                <a:latin typeface="Ebrima"/>
                <a:cs typeface="Ebrima"/>
              </a:rPr>
              <a:t>:</a:t>
            </a:r>
            <a:r>
              <a:rPr sz="2400" spc="4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can</a:t>
            </a:r>
            <a:r>
              <a:rPr sz="2400" spc="-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be</a:t>
            </a:r>
            <a:r>
              <a:rPr sz="2400" spc="-1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viewed</a:t>
            </a:r>
            <a:r>
              <a:rPr sz="2400" spc="-10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as</a:t>
            </a:r>
            <a:r>
              <a:rPr sz="2400" spc="-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search</a:t>
            </a:r>
            <a:r>
              <a:rPr sz="2400" spc="-20" dirty="0">
                <a:latin typeface="Ebrima"/>
                <a:cs typeface="Ebrima"/>
              </a:rPr>
              <a:t> </a:t>
            </a:r>
            <a:r>
              <a:rPr sz="2400" spc="-5" dirty="0">
                <a:latin typeface="Ebrima"/>
                <a:cs typeface="Ebrima"/>
              </a:rPr>
              <a:t>in</a:t>
            </a:r>
            <a:r>
              <a:rPr sz="2400" spc="5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a</a:t>
            </a:r>
            <a:r>
              <a:rPr sz="2400" spc="-10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structured</a:t>
            </a:r>
            <a:r>
              <a:rPr sz="2400" spc="-10" dirty="0">
                <a:latin typeface="Ebrima"/>
                <a:cs typeface="Ebrima"/>
              </a:rPr>
              <a:t> </a:t>
            </a:r>
            <a:r>
              <a:rPr sz="2400" dirty="0">
                <a:latin typeface="Ebrima"/>
                <a:cs typeface="Ebrima"/>
              </a:rPr>
              <a:t>environment.</a:t>
            </a:r>
            <a:endParaRPr sz="240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4658" y="1295400"/>
            <a:ext cx="9607550" cy="5335905"/>
            <a:chOff x="1454658" y="1295400"/>
            <a:chExt cx="9607550" cy="5335905"/>
          </a:xfrm>
        </p:grpSpPr>
        <p:sp>
          <p:nvSpPr>
            <p:cNvPr id="3" name="object 3"/>
            <p:cNvSpPr/>
            <p:nvPr/>
          </p:nvSpPr>
          <p:spPr>
            <a:xfrm>
              <a:off x="1454658" y="1847850"/>
              <a:ext cx="9607550" cy="0"/>
            </a:xfrm>
            <a:custGeom>
              <a:avLst/>
              <a:gdLst/>
              <a:ahLst/>
              <a:cxnLst/>
              <a:rect l="l" t="t" r="r" b="b"/>
              <a:pathLst>
                <a:path w="9607550">
                  <a:moveTo>
                    <a:pt x="0" y="0"/>
                  </a:moveTo>
                  <a:lnTo>
                    <a:pt x="9607550" y="0"/>
                  </a:lnTo>
                </a:path>
              </a:pathLst>
            </a:custGeom>
            <a:ln w="32004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1295400"/>
              <a:ext cx="8382000" cy="53355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8547" y="771855"/>
            <a:ext cx="50107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4375" algn="l"/>
              </a:tabLst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3</a:t>
            </a:r>
            <a:r>
              <a:rPr sz="2800" spc="-75" dirty="0">
                <a:solidFill>
                  <a:srgbClr val="B71E42"/>
                </a:solidFill>
                <a:latin typeface="Trebuchet MS"/>
                <a:cs typeface="Trebuchet MS"/>
              </a:rPr>
              <a:t>5</a:t>
            </a:r>
            <a:r>
              <a:rPr sz="2800" dirty="0">
                <a:solidFill>
                  <a:srgbClr val="B71E42"/>
                </a:solidFill>
                <a:latin typeface="Trebuchet MS"/>
                <a:cs typeface="Trebuchet MS"/>
              </a:rPr>
              <a:t>	</a:t>
            </a:r>
            <a:r>
              <a:rPr sz="3200" spc="20" dirty="0">
                <a:solidFill>
                  <a:srgbClr val="000000"/>
                </a:solidFill>
                <a:latin typeface="Trebuchet MS"/>
                <a:cs typeface="Trebuchet MS"/>
              </a:rPr>
              <a:t>UTILIT</a:t>
            </a:r>
            <a:r>
              <a:rPr sz="3200" spc="-380" dirty="0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sz="3200" spc="-145" dirty="0">
                <a:solidFill>
                  <a:srgbClr val="000000"/>
                </a:solidFill>
                <a:latin typeface="Trebuchet MS"/>
                <a:cs typeface="Trebuchet MS"/>
              </a:rPr>
              <a:t>-</a:t>
            </a:r>
            <a:r>
              <a:rPr sz="3200" spc="40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sz="3200" spc="125" dirty="0">
                <a:solidFill>
                  <a:srgbClr val="000000"/>
                </a:solidFill>
                <a:latin typeface="Trebuchet MS"/>
                <a:cs typeface="Trebuchet MS"/>
              </a:rPr>
              <a:t>ASED</a:t>
            </a:r>
            <a:r>
              <a:rPr sz="3200" spc="-4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200" spc="105" dirty="0">
                <a:solidFill>
                  <a:srgbClr val="000000"/>
                </a:solidFill>
                <a:latin typeface="Trebuchet MS"/>
                <a:cs typeface="Trebuchet MS"/>
              </a:rPr>
              <a:t>GENTS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4658" y="1371600"/>
            <a:ext cx="9607550" cy="5191125"/>
            <a:chOff x="1454658" y="1371600"/>
            <a:chExt cx="9607550" cy="5191125"/>
          </a:xfrm>
        </p:grpSpPr>
        <p:sp>
          <p:nvSpPr>
            <p:cNvPr id="3" name="object 3"/>
            <p:cNvSpPr/>
            <p:nvPr/>
          </p:nvSpPr>
          <p:spPr>
            <a:xfrm>
              <a:off x="1454658" y="1847850"/>
              <a:ext cx="9607550" cy="0"/>
            </a:xfrm>
            <a:custGeom>
              <a:avLst/>
              <a:gdLst/>
              <a:ahLst/>
              <a:cxnLst/>
              <a:rect l="l" t="t" r="r" b="b"/>
              <a:pathLst>
                <a:path w="9607550">
                  <a:moveTo>
                    <a:pt x="0" y="0"/>
                  </a:moveTo>
                  <a:lnTo>
                    <a:pt x="9607550" y="0"/>
                  </a:lnTo>
                </a:path>
              </a:pathLst>
            </a:custGeom>
            <a:ln w="32004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0" y="1371600"/>
              <a:ext cx="8153400" cy="51907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8547" y="771855"/>
            <a:ext cx="4968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4375" algn="l"/>
              </a:tabLst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3</a:t>
            </a:r>
            <a:r>
              <a:rPr sz="2800" spc="-75" dirty="0">
                <a:solidFill>
                  <a:srgbClr val="B71E42"/>
                </a:solidFill>
                <a:latin typeface="Trebuchet MS"/>
                <a:cs typeface="Trebuchet MS"/>
              </a:rPr>
              <a:t>6</a:t>
            </a:r>
            <a:r>
              <a:rPr sz="2800" dirty="0">
                <a:solidFill>
                  <a:srgbClr val="B71E42"/>
                </a:solidFill>
                <a:latin typeface="Trebuchet MS"/>
                <a:cs typeface="Trebuchet MS"/>
              </a:rPr>
              <a:t>	</a:t>
            </a:r>
            <a:r>
              <a:rPr sz="3200" spc="15" dirty="0">
                <a:solidFill>
                  <a:srgbClr val="000000"/>
                </a:solidFill>
                <a:latin typeface="Trebuchet MS"/>
                <a:cs typeface="Trebuchet MS"/>
              </a:rPr>
              <a:t>SI</a:t>
            </a:r>
            <a:r>
              <a:rPr sz="3200" spc="2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3200" spc="-105" dirty="0">
                <a:solidFill>
                  <a:srgbClr val="000000"/>
                </a:solidFill>
                <a:latin typeface="Trebuchet MS"/>
                <a:cs typeface="Trebuchet MS"/>
              </a:rPr>
              <a:t>PLE</a:t>
            </a:r>
            <a:r>
              <a:rPr sz="3200" spc="-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00" spc="15" dirty="0">
                <a:solidFill>
                  <a:srgbClr val="000000"/>
                </a:solidFill>
                <a:latin typeface="Trebuchet MS"/>
                <a:cs typeface="Trebuchet MS"/>
              </a:rPr>
              <a:t>REFLEX</a:t>
            </a:r>
            <a:r>
              <a:rPr sz="3200" spc="-4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200" spc="105" dirty="0">
                <a:solidFill>
                  <a:srgbClr val="000000"/>
                </a:solidFill>
                <a:latin typeface="Trebuchet MS"/>
                <a:cs typeface="Trebuchet MS"/>
              </a:rPr>
              <a:t>GENTS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67028" y="1447800"/>
            <a:ext cx="9607550" cy="5093335"/>
            <a:chOff x="1454658" y="1219200"/>
            <a:chExt cx="9607550" cy="5093335"/>
          </a:xfrm>
        </p:grpSpPr>
        <p:sp>
          <p:nvSpPr>
            <p:cNvPr id="3" name="object 3"/>
            <p:cNvSpPr/>
            <p:nvPr/>
          </p:nvSpPr>
          <p:spPr>
            <a:xfrm>
              <a:off x="1454658" y="1847850"/>
              <a:ext cx="9607550" cy="0"/>
            </a:xfrm>
            <a:custGeom>
              <a:avLst/>
              <a:gdLst/>
              <a:ahLst/>
              <a:cxnLst/>
              <a:rect l="l" t="t" r="r" b="b"/>
              <a:pathLst>
                <a:path w="9607550">
                  <a:moveTo>
                    <a:pt x="0" y="0"/>
                  </a:moveTo>
                  <a:lnTo>
                    <a:pt x="9607550" y="0"/>
                  </a:lnTo>
                </a:path>
              </a:pathLst>
            </a:custGeom>
            <a:ln w="32004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600" y="1219200"/>
              <a:ext cx="8001000" cy="509320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8547" y="771855"/>
            <a:ext cx="64465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4375" algn="l"/>
              </a:tabLst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3</a:t>
            </a:r>
            <a:r>
              <a:rPr sz="2800" spc="-75" dirty="0">
                <a:solidFill>
                  <a:srgbClr val="B71E42"/>
                </a:solidFill>
                <a:latin typeface="Trebuchet MS"/>
                <a:cs typeface="Trebuchet MS"/>
              </a:rPr>
              <a:t>7</a:t>
            </a:r>
            <a:r>
              <a:rPr sz="2800" dirty="0">
                <a:solidFill>
                  <a:srgbClr val="B71E42"/>
                </a:solidFill>
                <a:latin typeface="Trebuchet MS"/>
                <a:cs typeface="Trebuchet MS"/>
              </a:rPr>
              <a:t>	</a:t>
            </a:r>
            <a:r>
              <a:rPr sz="3200" spc="400" dirty="0">
                <a:solidFill>
                  <a:srgbClr val="000000"/>
                </a:solidFill>
                <a:latin typeface="Trebuchet MS"/>
                <a:cs typeface="Trebuchet MS"/>
              </a:rPr>
              <a:t>MO</a:t>
            </a:r>
            <a:r>
              <a:rPr sz="3200" spc="340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3200" spc="-8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200" spc="-75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3200" spc="-145" dirty="0">
                <a:solidFill>
                  <a:srgbClr val="000000"/>
                </a:solidFill>
                <a:latin typeface="Trebuchet MS"/>
                <a:cs typeface="Trebuchet MS"/>
              </a:rPr>
              <a:t>-</a:t>
            </a:r>
            <a:r>
              <a:rPr sz="3200" spc="40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sz="3200" spc="125" dirty="0">
                <a:solidFill>
                  <a:srgbClr val="000000"/>
                </a:solidFill>
                <a:latin typeface="Trebuchet MS"/>
                <a:cs typeface="Trebuchet MS"/>
              </a:rPr>
              <a:t>ASED</a:t>
            </a:r>
            <a:r>
              <a:rPr sz="3200" spc="-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00" spc="15" dirty="0">
                <a:solidFill>
                  <a:srgbClr val="000000"/>
                </a:solidFill>
                <a:latin typeface="Trebuchet MS"/>
                <a:cs typeface="Trebuchet MS"/>
              </a:rPr>
              <a:t>REFLEX</a:t>
            </a:r>
            <a:r>
              <a:rPr sz="3200" spc="-4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200" spc="105" dirty="0">
                <a:solidFill>
                  <a:srgbClr val="000000"/>
                </a:solidFill>
                <a:latin typeface="Trebuchet MS"/>
                <a:cs typeface="Trebuchet MS"/>
              </a:rPr>
              <a:t>GENTS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7826" y="3528821"/>
            <a:ext cx="8637270" cy="0"/>
          </a:xfrm>
          <a:custGeom>
            <a:avLst/>
            <a:gdLst/>
            <a:ahLst/>
            <a:cxnLst/>
            <a:rect l="l" t="t" r="r" b="b"/>
            <a:pathLst>
              <a:path w="8637270">
                <a:moveTo>
                  <a:pt x="0" y="0"/>
                </a:moveTo>
                <a:lnTo>
                  <a:pt x="8637016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794" y="2497658"/>
            <a:ext cx="7241540" cy="925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900" spc="-5" dirty="0">
                <a:solidFill>
                  <a:srgbClr val="FF0000"/>
                </a:solidFill>
              </a:rPr>
              <a:t>INTELLIGENT</a:t>
            </a:r>
            <a:r>
              <a:rPr sz="5900" spc="-80" dirty="0">
                <a:solidFill>
                  <a:srgbClr val="FF0000"/>
                </a:solidFill>
              </a:rPr>
              <a:t> </a:t>
            </a:r>
            <a:r>
              <a:rPr sz="5900" spc="-5" dirty="0">
                <a:solidFill>
                  <a:srgbClr val="FF0000"/>
                </a:solidFill>
              </a:rPr>
              <a:t>AGENTS</a:t>
            </a:r>
            <a:endParaRPr sz="59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4658" y="1295400"/>
            <a:ext cx="9607550" cy="5240020"/>
            <a:chOff x="1454658" y="1295400"/>
            <a:chExt cx="9607550" cy="5240020"/>
          </a:xfrm>
        </p:grpSpPr>
        <p:sp>
          <p:nvSpPr>
            <p:cNvPr id="3" name="object 3"/>
            <p:cNvSpPr/>
            <p:nvPr/>
          </p:nvSpPr>
          <p:spPr>
            <a:xfrm>
              <a:off x="1454658" y="1847850"/>
              <a:ext cx="9607550" cy="0"/>
            </a:xfrm>
            <a:custGeom>
              <a:avLst/>
              <a:gdLst/>
              <a:ahLst/>
              <a:cxnLst/>
              <a:rect l="l" t="t" r="r" b="b"/>
              <a:pathLst>
                <a:path w="9607550">
                  <a:moveTo>
                    <a:pt x="0" y="0"/>
                  </a:moveTo>
                  <a:lnTo>
                    <a:pt x="9607550" y="0"/>
                  </a:lnTo>
                </a:path>
              </a:pathLst>
            </a:custGeom>
            <a:ln w="32004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1295400"/>
              <a:ext cx="8229600" cy="523951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8547" y="771855"/>
            <a:ext cx="47345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4375" algn="l"/>
              </a:tabLst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3</a:t>
            </a:r>
            <a:r>
              <a:rPr sz="2800" spc="-75" dirty="0">
                <a:solidFill>
                  <a:srgbClr val="B71E42"/>
                </a:solidFill>
                <a:latin typeface="Trebuchet MS"/>
                <a:cs typeface="Trebuchet MS"/>
              </a:rPr>
              <a:t>8</a:t>
            </a:r>
            <a:r>
              <a:rPr sz="2800" dirty="0">
                <a:solidFill>
                  <a:srgbClr val="B71E42"/>
                </a:solidFill>
                <a:latin typeface="Trebuchet MS"/>
                <a:cs typeface="Trebuchet MS"/>
              </a:rPr>
              <a:t>	</a:t>
            </a:r>
            <a:r>
              <a:rPr sz="3200" spc="200" dirty="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sz="3200" spc="350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3200" spc="100" dirty="0">
                <a:solidFill>
                  <a:srgbClr val="000000"/>
                </a:solidFill>
                <a:latin typeface="Trebuchet MS"/>
                <a:cs typeface="Trebuchet MS"/>
              </a:rPr>
              <a:t>AL</a:t>
            </a:r>
            <a:r>
              <a:rPr sz="3200" spc="-145" dirty="0">
                <a:solidFill>
                  <a:srgbClr val="000000"/>
                </a:solidFill>
                <a:latin typeface="Trebuchet MS"/>
                <a:cs typeface="Trebuchet MS"/>
              </a:rPr>
              <a:t>-</a:t>
            </a:r>
            <a:r>
              <a:rPr sz="3200" spc="40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sz="3200" spc="125" dirty="0">
                <a:solidFill>
                  <a:srgbClr val="000000"/>
                </a:solidFill>
                <a:latin typeface="Trebuchet MS"/>
                <a:cs typeface="Trebuchet MS"/>
              </a:rPr>
              <a:t>ASED</a:t>
            </a:r>
            <a:r>
              <a:rPr sz="3200" spc="-4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200" spc="105" dirty="0">
                <a:solidFill>
                  <a:srgbClr val="000000"/>
                </a:solidFill>
                <a:latin typeface="Trebuchet MS"/>
                <a:cs typeface="Trebuchet MS"/>
              </a:rPr>
              <a:t>GENTS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4658" y="1295400"/>
            <a:ext cx="9607550" cy="5354320"/>
            <a:chOff x="1454658" y="1295400"/>
            <a:chExt cx="9607550" cy="5354320"/>
          </a:xfrm>
        </p:grpSpPr>
        <p:sp>
          <p:nvSpPr>
            <p:cNvPr id="3" name="object 3"/>
            <p:cNvSpPr/>
            <p:nvPr/>
          </p:nvSpPr>
          <p:spPr>
            <a:xfrm>
              <a:off x="1454658" y="1847850"/>
              <a:ext cx="9607550" cy="0"/>
            </a:xfrm>
            <a:custGeom>
              <a:avLst/>
              <a:gdLst/>
              <a:ahLst/>
              <a:cxnLst/>
              <a:rect l="l" t="t" r="r" b="b"/>
              <a:pathLst>
                <a:path w="9607550">
                  <a:moveTo>
                    <a:pt x="0" y="0"/>
                  </a:moveTo>
                  <a:lnTo>
                    <a:pt x="9607550" y="0"/>
                  </a:lnTo>
                </a:path>
              </a:pathLst>
            </a:custGeom>
            <a:ln w="32004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0" y="1295400"/>
              <a:ext cx="7620000" cy="535381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8547" y="771855"/>
            <a:ext cx="42684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4375" algn="l"/>
              </a:tabLst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3</a:t>
            </a:r>
            <a:r>
              <a:rPr sz="2800" spc="-75" dirty="0">
                <a:solidFill>
                  <a:srgbClr val="B71E42"/>
                </a:solidFill>
                <a:latin typeface="Trebuchet MS"/>
                <a:cs typeface="Trebuchet MS"/>
              </a:rPr>
              <a:t>9</a:t>
            </a:r>
            <a:r>
              <a:rPr sz="2800" dirty="0">
                <a:solidFill>
                  <a:srgbClr val="B71E42"/>
                </a:solidFill>
                <a:latin typeface="Trebuchet MS"/>
                <a:cs typeface="Trebuchet MS"/>
              </a:rPr>
              <a:t>	</a:t>
            </a:r>
            <a:r>
              <a:rPr sz="3200" spc="114" dirty="0">
                <a:solidFill>
                  <a:srgbClr val="000000"/>
                </a:solidFill>
                <a:latin typeface="Trebuchet MS"/>
                <a:cs typeface="Trebuchet MS"/>
              </a:rPr>
              <a:t>LEAR</a:t>
            </a:r>
            <a:r>
              <a:rPr sz="3200" spc="12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3200" spc="190" dirty="0">
                <a:solidFill>
                  <a:srgbClr val="000000"/>
                </a:solidFill>
                <a:latin typeface="Trebuchet MS"/>
                <a:cs typeface="Trebuchet MS"/>
              </a:rPr>
              <a:t>ING</a:t>
            </a:r>
            <a:r>
              <a:rPr sz="3200" spc="-3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200" spc="105" dirty="0">
                <a:solidFill>
                  <a:srgbClr val="000000"/>
                </a:solidFill>
                <a:latin typeface="Trebuchet MS"/>
                <a:cs typeface="Trebuchet MS"/>
              </a:rPr>
              <a:t>GENTS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" y="1214627"/>
            <a:ext cx="10071735" cy="5325110"/>
            <a:chOff x="990600" y="1214627"/>
            <a:chExt cx="10071735" cy="5325110"/>
          </a:xfrm>
        </p:grpSpPr>
        <p:sp>
          <p:nvSpPr>
            <p:cNvPr id="3" name="object 3"/>
            <p:cNvSpPr/>
            <p:nvPr/>
          </p:nvSpPr>
          <p:spPr>
            <a:xfrm>
              <a:off x="1454658" y="1847850"/>
              <a:ext cx="9607550" cy="0"/>
            </a:xfrm>
            <a:custGeom>
              <a:avLst/>
              <a:gdLst/>
              <a:ahLst/>
              <a:cxnLst/>
              <a:rect l="l" t="t" r="r" b="b"/>
              <a:pathLst>
                <a:path w="9607550">
                  <a:moveTo>
                    <a:pt x="0" y="0"/>
                  </a:moveTo>
                  <a:lnTo>
                    <a:pt x="9607550" y="0"/>
                  </a:lnTo>
                </a:path>
              </a:pathLst>
            </a:custGeom>
            <a:ln w="32004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1214627"/>
              <a:ext cx="9601200" cy="532485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8547" y="773379"/>
            <a:ext cx="64744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4375" algn="l"/>
                <a:tab pos="4311650" algn="l"/>
              </a:tabLst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4</a:t>
            </a:r>
            <a:r>
              <a:rPr sz="2800" spc="-75" dirty="0">
                <a:solidFill>
                  <a:srgbClr val="B71E42"/>
                </a:solidFill>
                <a:latin typeface="Trebuchet MS"/>
                <a:cs typeface="Trebuchet MS"/>
              </a:rPr>
              <a:t>0</a:t>
            </a:r>
            <a:r>
              <a:rPr sz="2800" dirty="0">
                <a:solidFill>
                  <a:srgbClr val="B71E42"/>
                </a:solidFill>
                <a:latin typeface="Trebuchet MS"/>
                <a:cs typeface="Trebuchet MS"/>
              </a:rPr>
              <a:t>	</a:t>
            </a:r>
            <a:r>
              <a:rPr sz="3200" dirty="0">
                <a:solidFill>
                  <a:srgbClr val="000000"/>
                </a:solidFill>
              </a:rPr>
              <a:t>MULTIPLE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AG</a:t>
            </a:r>
            <a:r>
              <a:rPr sz="3200" spc="-10" dirty="0">
                <a:solidFill>
                  <a:srgbClr val="000000"/>
                </a:solidFill>
              </a:rPr>
              <a:t>E</a:t>
            </a:r>
            <a:r>
              <a:rPr sz="3200" spc="-5" dirty="0">
                <a:solidFill>
                  <a:srgbClr val="000000"/>
                </a:solidFill>
              </a:rPr>
              <a:t>NT</a:t>
            </a:r>
            <a:r>
              <a:rPr sz="3200" dirty="0">
                <a:solidFill>
                  <a:srgbClr val="000000"/>
                </a:solidFill>
              </a:rPr>
              <a:t>S	</a:t>
            </a:r>
            <a:r>
              <a:rPr sz="3200" spc="-140" dirty="0">
                <a:solidFill>
                  <a:srgbClr val="000000"/>
                </a:solidFill>
                <a:latin typeface="Trebuchet MS"/>
                <a:cs typeface="Trebuchet MS"/>
              </a:rPr>
              <a:t>-</a:t>
            </a:r>
            <a:r>
              <a:rPr sz="3200" spc="-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00" spc="-130" dirty="0">
                <a:solidFill>
                  <a:srgbClr val="00AF50"/>
                </a:solidFill>
                <a:latin typeface="Trebuchet MS"/>
                <a:cs typeface="Trebuchet MS"/>
              </a:rPr>
              <a:t>R</a:t>
            </a:r>
            <a:r>
              <a:rPr sz="3200" spc="220" dirty="0">
                <a:solidFill>
                  <a:srgbClr val="00AF50"/>
                </a:solidFill>
                <a:latin typeface="Trebuchet MS"/>
                <a:cs typeface="Trebuchet MS"/>
              </a:rPr>
              <a:t>OBOCUP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7052309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123950" marR="5080" indent="-1111885">
              <a:lnSpc>
                <a:spcPts val="3460"/>
              </a:lnSpc>
              <a:spcBef>
                <a:spcPts val="535"/>
              </a:spcBef>
            </a:pPr>
            <a:r>
              <a:rPr sz="3200" spc="-5" dirty="0">
                <a:solidFill>
                  <a:srgbClr val="000000"/>
                </a:solidFill>
              </a:rPr>
              <a:t>INTELLIGENT</a:t>
            </a:r>
            <a:r>
              <a:rPr sz="320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AGENTS</a:t>
            </a:r>
            <a:r>
              <a:rPr sz="320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USE</a:t>
            </a:r>
            <a:r>
              <a:rPr sz="3200" dirty="0">
                <a:solidFill>
                  <a:srgbClr val="000000"/>
                </a:solidFill>
              </a:rPr>
              <a:t> IN </a:t>
            </a:r>
            <a:r>
              <a:rPr sz="3200" spc="-5" dirty="0">
                <a:solidFill>
                  <a:srgbClr val="000000"/>
                </a:solidFill>
              </a:rPr>
              <a:t>BIG</a:t>
            </a:r>
            <a:r>
              <a:rPr sz="3200" spc="-1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TASK </a:t>
            </a:r>
            <a:r>
              <a:rPr sz="3200" spc="-86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(MARS</a:t>
            </a:r>
            <a:r>
              <a:rPr sz="3200" spc="-2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ROVER)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41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8735" y="1328927"/>
            <a:ext cx="7696200" cy="456133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4658" y="1825751"/>
            <a:ext cx="9607550" cy="4351020"/>
            <a:chOff x="1454658" y="1825751"/>
            <a:chExt cx="9607550" cy="4351020"/>
          </a:xfrm>
        </p:grpSpPr>
        <p:sp>
          <p:nvSpPr>
            <p:cNvPr id="3" name="object 3"/>
            <p:cNvSpPr/>
            <p:nvPr/>
          </p:nvSpPr>
          <p:spPr>
            <a:xfrm>
              <a:off x="1454658" y="1847850"/>
              <a:ext cx="9607550" cy="0"/>
            </a:xfrm>
            <a:custGeom>
              <a:avLst/>
              <a:gdLst/>
              <a:ahLst/>
              <a:cxnLst/>
              <a:rect l="l" t="t" r="r" b="b"/>
              <a:pathLst>
                <a:path w="9607550">
                  <a:moveTo>
                    <a:pt x="0" y="0"/>
                  </a:moveTo>
                  <a:lnTo>
                    <a:pt x="9607550" y="0"/>
                  </a:lnTo>
                </a:path>
              </a:pathLst>
            </a:custGeom>
            <a:ln w="32004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2283" y="1825751"/>
              <a:ext cx="7647431" cy="435102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64916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MARS-ROVER</a:t>
            </a:r>
            <a:r>
              <a:rPr sz="3200" spc="-5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TASK</a:t>
            </a:r>
            <a:r>
              <a:rPr sz="3200" spc="-3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ENVIRONMENT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42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4658" y="1825751"/>
            <a:ext cx="9607550" cy="4351020"/>
            <a:chOff x="1454658" y="1825751"/>
            <a:chExt cx="9607550" cy="4351020"/>
          </a:xfrm>
        </p:grpSpPr>
        <p:sp>
          <p:nvSpPr>
            <p:cNvPr id="3" name="object 3"/>
            <p:cNvSpPr/>
            <p:nvPr/>
          </p:nvSpPr>
          <p:spPr>
            <a:xfrm>
              <a:off x="1454658" y="1847849"/>
              <a:ext cx="9607550" cy="0"/>
            </a:xfrm>
            <a:custGeom>
              <a:avLst/>
              <a:gdLst/>
              <a:ahLst/>
              <a:cxnLst/>
              <a:rect l="l" t="t" r="r" b="b"/>
              <a:pathLst>
                <a:path w="9607550">
                  <a:moveTo>
                    <a:pt x="0" y="0"/>
                  </a:moveTo>
                  <a:lnTo>
                    <a:pt x="9607550" y="0"/>
                  </a:lnTo>
                </a:path>
              </a:pathLst>
            </a:custGeom>
            <a:ln w="32004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6563" y="1825751"/>
              <a:ext cx="7737348" cy="435102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45402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BUILDING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MARS</a:t>
            </a:r>
            <a:r>
              <a:rPr sz="3200" spc="-3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-ROVER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43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8547" y="772795"/>
            <a:ext cx="51339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58519" algn="l"/>
              </a:tabLst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44	</a:t>
            </a:r>
            <a:r>
              <a:rPr sz="3200" spc="-5" dirty="0">
                <a:solidFill>
                  <a:srgbClr val="000000"/>
                </a:solidFill>
              </a:rPr>
              <a:t>FINITE</a:t>
            </a:r>
            <a:r>
              <a:rPr sz="3200" spc="-2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STATE</a:t>
            </a:r>
            <a:r>
              <a:rPr sz="3200" spc="-2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MACHINE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3148" y="556986"/>
            <a:ext cx="4857750" cy="118046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  <a:tabLst>
                <a:tab pos="563245" algn="l"/>
              </a:tabLst>
            </a:pPr>
            <a:r>
              <a:rPr sz="4200" spc="-104" baseline="-23809" dirty="0">
                <a:solidFill>
                  <a:srgbClr val="B71E42"/>
                </a:solidFill>
                <a:latin typeface="Trebuchet MS"/>
                <a:cs typeface="Trebuchet MS"/>
              </a:rPr>
              <a:t>45	</a:t>
            </a:r>
            <a:r>
              <a:rPr sz="3200" spc="-5" dirty="0">
                <a:solidFill>
                  <a:srgbClr val="000000"/>
                </a:solidFill>
              </a:rPr>
              <a:t>FINITE</a:t>
            </a:r>
            <a:r>
              <a:rPr sz="3200" spc="-3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STATE</a:t>
            </a:r>
            <a:r>
              <a:rPr sz="3200" spc="-4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MACHINE</a:t>
            </a:r>
            <a:endParaRPr sz="3200">
              <a:latin typeface="Trebuchet MS"/>
              <a:cs typeface="Trebuchet MS"/>
            </a:endParaRPr>
          </a:p>
          <a:p>
            <a:pPr marR="431800" algn="ctr">
              <a:lnSpc>
                <a:spcPct val="100000"/>
              </a:lnSpc>
              <a:spcBef>
                <a:spcPts val="490"/>
              </a:spcBef>
            </a:pPr>
            <a:r>
              <a:rPr sz="3600" b="1" spc="60" dirty="0">
                <a:solidFill>
                  <a:srgbClr val="881630"/>
                </a:solidFill>
                <a:latin typeface="Trebuchet MS"/>
                <a:cs typeface="Trebuchet MS"/>
              </a:rPr>
              <a:t>State</a:t>
            </a:r>
            <a:r>
              <a:rPr sz="3600" b="1" spc="-11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3600" b="1" spc="114" dirty="0">
                <a:solidFill>
                  <a:srgbClr val="881630"/>
                </a:solidFill>
                <a:latin typeface="Trebuchet MS"/>
                <a:cs typeface="Trebuchet MS"/>
              </a:rPr>
              <a:t>Diagrams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1572" y="2030679"/>
            <a:ext cx="7386955" cy="405072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215" dirty="0">
                <a:solidFill>
                  <a:srgbClr val="881630"/>
                </a:solidFill>
                <a:latin typeface="Trebuchet MS"/>
                <a:cs typeface="Trebuchet MS"/>
              </a:rPr>
              <a:t>A </a:t>
            </a:r>
            <a:r>
              <a:rPr sz="2800" spc="-180" dirty="0">
                <a:solidFill>
                  <a:srgbClr val="881630"/>
                </a:solidFill>
                <a:latin typeface="Trebuchet MS"/>
                <a:cs typeface="Trebuchet MS"/>
              </a:rPr>
              <a:t>state</a:t>
            </a:r>
            <a:r>
              <a:rPr sz="2800" spc="-17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881630"/>
                </a:solidFill>
                <a:latin typeface="Trebuchet MS"/>
                <a:cs typeface="Trebuchet MS"/>
              </a:rPr>
              <a:t>diagram</a:t>
            </a:r>
            <a:r>
              <a:rPr sz="2800" spc="-17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describes</a:t>
            </a:r>
            <a:r>
              <a:rPr sz="2800" spc="-125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2800" spc="-170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the</a:t>
            </a:r>
            <a:r>
              <a:rPr sz="2800" spc="-165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2800" spc="-140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behaviour</a:t>
            </a:r>
            <a:r>
              <a:rPr sz="2800" spc="-135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2800" spc="-150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of</a:t>
            </a:r>
            <a:r>
              <a:rPr sz="2800" spc="-145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2800" spc="-280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a </a:t>
            </a:r>
            <a:r>
              <a:rPr sz="2800" spc="-275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2800" i="1" spc="-285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system</a:t>
            </a:r>
            <a:r>
              <a:rPr sz="2800" spc="-285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,</a:t>
            </a:r>
            <a:r>
              <a:rPr sz="2800" spc="-280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2800" spc="-95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some</a:t>
            </a:r>
            <a:r>
              <a:rPr sz="2800" spc="-90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2800" i="1" spc="-240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part</a:t>
            </a:r>
            <a:r>
              <a:rPr sz="2800" i="1" spc="-235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2800" spc="-150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of</a:t>
            </a:r>
            <a:r>
              <a:rPr sz="2800" spc="-145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2800" spc="-280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a</a:t>
            </a:r>
            <a:r>
              <a:rPr sz="2800" spc="-275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2800" spc="-175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system, </a:t>
            </a:r>
            <a:r>
              <a:rPr sz="2800" spc="30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or </a:t>
            </a:r>
            <a:r>
              <a:rPr sz="2800" spc="-210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an</a:t>
            </a:r>
            <a:r>
              <a:rPr sz="2800" spc="-204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2800" i="1" spc="-285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individual </a:t>
            </a:r>
            <a:r>
              <a:rPr sz="2800" i="1" spc="-280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2800" i="1" spc="-335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object</a:t>
            </a:r>
            <a:r>
              <a:rPr sz="2800" spc="-335" dirty="0">
                <a:solidFill>
                  <a:srgbClr val="88163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.</a:t>
            </a:r>
            <a:endParaRPr sz="2800" dirty="0">
              <a:highlight>
                <a:srgbClr val="FFFF00"/>
              </a:highlight>
              <a:latin typeface="Trebuchet MS"/>
              <a:cs typeface="Trebuchet MS"/>
            </a:endParaRPr>
          </a:p>
          <a:p>
            <a:pPr marL="698500" marR="5080" lvl="1" indent="-228600" algn="just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10" dirty="0">
                <a:solidFill>
                  <a:srgbClr val="881630"/>
                </a:solidFill>
                <a:latin typeface="Trebuchet MS"/>
                <a:cs typeface="Trebuchet MS"/>
              </a:rPr>
              <a:t>At</a:t>
            </a:r>
            <a:r>
              <a:rPr sz="2400" spc="-2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75" dirty="0">
                <a:solidFill>
                  <a:srgbClr val="881630"/>
                </a:solidFill>
                <a:latin typeface="Trebuchet MS"/>
                <a:cs typeface="Trebuchet MS"/>
              </a:rPr>
              <a:t>a</a:t>
            </a:r>
            <a:r>
              <a:rPr sz="2400" spc="-235" dirty="0">
                <a:solidFill>
                  <a:srgbClr val="881630"/>
                </a:solidFill>
                <a:latin typeface="Trebuchet MS"/>
                <a:cs typeface="Trebuchet MS"/>
              </a:rPr>
              <a:t>n</a:t>
            </a:r>
            <a:r>
              <a:rPr sz="2400" spc="-135" dirty="0">
                <a:solidFill>
                  <a:srgbClr val="881630"/>
                </a:solidFill>
                <a:latin typeface="Trebuchet MS"/>
                <a:cs typeface="Trebuchet MS"/>
              </a:rPr>
              <a:t>y</a:t>
            </a:r>
            <a:r>
              <a:rPr sz="2400" spc="-3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881630"/>
                </a:solidFill>
                <a:latin typeface="Trebuchet MS"/>
                <a:cs typeface="Trebuchet MS"/>
              </a:rPr>
              <a:t>gi</a:t>
            </a:r>
            <a:r>
              <a:rPr sz="2400" spc="-240" dirty="0">
                <a:solidFill>
                  <a:srgbClr val="881630"/>
                </a:solidFill>
                <a:latin typeface="Trebuchet MS"/>
                <a:cs typeface="Trebuchet MS"/>
              </a:rPr>
              <a:t>v</a:t>
            </a:r>
            <a:r>
              <a:rPr sz="2400" spc="-140" dirty="0">
                <a:solidFill>
                  <a:srgbClr val="881630"/>
                </a:solidFill>
                <a:latin typeface="Trebuchet MS"/>
                <a:cs typeface="Trebuchet MS"/>
              </a:rPr>
              <a:t>en</a:t>
            </a:r>
            <a:r>
              <a:rPr sz="2400" spc="-4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881630"/>
                </a:solidFill>
                <a:latin typeface="Trebuchet MS"/>
                <a:cs typeface="Trebuchet MS"/>
              </a:rPr>
              <a:t>point</a:t>
            </a:r>
            <a:r>
              <a:rPr sz="2400" spc="-4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881630"/>
                </a:solidFill>
                <a:latin typeface="Trebuchet MS"/>
                <a:cs typeface="Trebuchet MS"/>
              </a:rPr>
              <a:t>in</a:t>
            </a:r>
            <a:r>
              <a:rPr sz="2400" spc="-5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solidFill>
                  <a:srgbClr val="881630"/>
                </a:solidFill>
                <a:latin typeface="Trebuchet MS"/>
                <a:cs typeface="Trebuchet MS"/>
              </a:rPr>
              <a:t>tim</a:t>
            </a:r>
            <a:r>
              <a:rPr sz="2400" spc="-114" dirty="0">
                <a:solidFill>
                  <a:srgbClr val="881630"/>
                </a:solidFill>
                <a:latin typeface="Trebuchet MS"/>
                <a:cs typeface="Trebuchet MS"/>
              </a:rPr>
              <a:t>e</a:t>
            </a:r>
            <a:r>
              <a:rPr sz="2400" spc="-360" dirty="0">
                <a:solidFill>
                  <a:srgbClr val="881630"/>
                </a:solidFill>
                <a:latin typeface="Trebuchet MS"/>
                <a:cs typeface="Trebuchet MS"/>
              </a:rPr>
              <a:t>,</a:t>
            </a:r>
            <a:r>
              <a:rPr sz="2400" spc="-27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881630"/>
                </a:solidFill>
                <a:latin typeface="Trebuchet MS"/>
                <a:cs typeface="Trebuchet MS"/>
              </a:rPr>
              <a:t>the</a:t>
            </a:r>
            <a:r>
              <a:rPr sz="2400" spc="-3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881630"/>
                </a:solidFill>
                <a:latin typeface="Trebuchet MS"/>
                <a:cs typeface="Trebuchet MS"/>
              </a:rPr>
              <a:t>s</a:t>
            </a:r>
            <a:r>
              <a:rPr sz="2400" spc="-95" dirty="0">
                <a:solidFill>
                  <a:srgbClr val="881630"/>
                </a:solidFill>
                <a:latin typeface="Trebuchet MS"/>
                <a:cs typeface="Trebuchet MS"/>
              </a:rPr>
              <a:t>y</a:t>
            </a:r>
            <a:r>
              <a:rPr sz="2400" spc="-60" dirty="0">
                <a:solidFill>
                  <a:srgbClr val="881630"/>
                </a:solidFill>
                <a:latin typeface="Trebuchet MS"/>
                <a:cs typeface="Trebuchet MS"/>
              </a:rPr>
              <a:t>s</a:t>
            </a:r>
            <a:r>
              <a:rPr sz="2400" spc="-155" dirty="0">
                <a:solidFill>
                  <a:srgbClr val="881630"/>
                </a:solidFill>
                <a:latin typeface="Trebuchet MS"/>
                <a:cs typeface="Trebuchet MS"/>
              </a:rPr>
              <a:t>tem</a:t>
            </a:r>
            <a:r>
              <a:rPr sz="2400" spc="-4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881630"/>
                </a:solidFill>
                <a:latin typeface="Trebuchet MS"/>
                <a:cs typeface="Trebuchet MS"/>
              </a:rPr>
              <a:t>o</a:t>
            </a:r>
            <a:r>
              <a:rPr sz="2400" spc="20" dirty="0">
                <a:solidFill>
                  <a:srgbClr val="881630"/>
                </a:solidFill>
                <a:latin typeface="Trebuchet MS"/>
                <a:cs typeface="Trebuchet MS"/>
              </a:rPr>
              <a:t>r</a:t>
            </a:r>
            <a:r>
              <a:rPr sz="2400" spc="-3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50" dirty="0">
                <a:solidFill>
                  <a:srgbClr val="881630"/>
                </a:solidFill>
                <a:latin typeface="Trebuchet MS"/>
                <a:cs typeface="Trebuchet MS"/>
              </a:rPr>
              <a:t>obj</a:t>
            </a:r>
            <a:r>
              <a:rPr sz="2400" spc="-185" dirty="0">
                <a:solidFill>
                  <a:srgbClr val="881630"/>
                </a:solidFill>
                <a:latin typeface="Trebuchet MS"/>
                <a:cs typeface="Trebuchet MS"/>
              </a:rPr>
              <a:t>e</a:t>
            </a:r>
            <a:r>
              <a:rPr sz="2400" spc="-145" dirty="0">
                <a:solidFill>
                  <a:srgbClr val="881630"/>
                </a:solidFill>
                <a:latin typeface="Trebuchet MS"/>
                <a:cs typeface="Trebuchet MS"/>
              </a:rPr>
              <a:t>ct</a:t>
            </a:r>
            <a:r>
              <a:rPr sz="2400" spc="-4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881630"/>
                </a:solidFill>
                <a:latin typeface="Trebuchet MS"/>
                <a:cs typeface="Trebuchet MS"/>
              </a:rPr>
              <a:t>is</a:t>
            </a:r>
            <a:r>
              <a:rPr sz="2400" spc="-3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881630"/>
                </a:solidFill>
                <a:latin typeface="Trebuchet MS"/>
                <a:cs typeface="Trebuchet MS"/>
              </a:rPr>
              <a:t>in</a:t>
            </a:r>
            <a:r>
              <a:rPr sz="2400" spc="-4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70" dirty="0">
                <a:solidFill>
                  <a:srgbClr val="881630"/>
                </a:solidFill>
                <a:latin typeface="Trebuchet MS"/>
                <a:cs typeface="Trebuchet MS"/>
              </a:rPr>
              <a:t>a  </a:t>
            </a:r>
            <a:r>
              <a:rPr sz="2400" spc="-105" dirty="0">
                <a:solidFill>
                  <a:srgbClr val="881630"/>
                </a:solidFill>
                <a:latin typeface="Trebuchet MS"/>
                <a:cs typeface="Trebuchet MS"/>
              </a:rPr>
              <a:t>ce</a:t>
            </a:r>
            <a:r>
              <a:rPr sz="2400" spc="-30" dirty="0">
                <a:solidFill>
                  <a:srgbClr val="881630"/>
                </a:solidFill>
                <a:latin typeface="Trebuchet MS"/>
                <a:cs typeface="Trebuchet MS"/>
              </a:rPr>
              <a:t>r</a:t>
            </a:r>
            <a:r>
              <a:rPr sz="2400" spc="-165" dirty="0">
                <a:solidFill>
                  <a:srgbClr val="881630"/>
                </a:solidFill>
                <a:latin typeface="Trebuchet MS"/>
                <a:cs typeface="Trebuchet MS"/>
              </a:rPr>
              <a:t>tain</a:t>
            </a:r>
            <a:r>
              <a:rPr sz="24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881630"/>
                </a:solidFill>
                <a:latin typeface="Trebuchet MS"/>
                <a:cs typeface="Trebuchet MS"/>
              </a:rPr>
              <a:t>stat</a:t>
            </a:r>
            <a:r>
              <a:rPr sz="2400" spc="-135" dirty="0">
                <a:solidFill>
                  <a:srgbClr val="881630"/>
                </a:solidFill>
                <a:latin typeface="Trebuchet MS"/>
                <a:cs typeface="Trebuchet MS"/>
              </a:rPr>
              <a:t>e</a:t>
            </a:r>
            <a:r>
              <a:rPr sz="2400" spc="-355" dirty="0">
                <a:solidFill>
                  <a:srgbClr val="881630"/>
                </a:solidFill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 marL="1155700" lvl="2" indent="-228600" algn="just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spc="-20" dirty="0">
                <a:solidFill>
                  <a:srgbClr val="881630"/>
                </a:solidFill>
                <a:latin typeface="Trebuchet MS"/>
                <a:cs typeface="Trebuchet MS"/>
              </a:rPr>
              <a:t>S</a:t>
            </a:r>
            <a:r>
              <a:rPr sz="2000" spc="-10" dirty="0">
                <a:solidFill>
                  <a:srgbClr val="881630"/>
                </a:solidFill>
                <a:latin typeface="Trebuchet MS"/>
                <a:cs typeface="Trebuchet MS"/>
              </a:rPr>
              <a:t>o</a:t>
            </a:r>
            <a:r>
              <a:rPr sz="2000" spc="-5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881630"/>
                </a:solidFill>
                <a:latin typeface="Trebuchet MS"/>
                <a:cs typeface="Trebuchet MS"/>
              </a:rPr>
              <a:t>it</a:t>
            </a:r>
            <a:r>
              <a:rPr sz="2000" spc="-7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881630"/>
                </a:solidFill>
                <a:latin typeface="Trebuchet MS"/>
                <a:cs typeface="Trebuchet MS"/>
              </a:rPr>
              <a:t>can</a:t>
            </a:r>
            <a:r>
              <a:rPr sz="20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881630"/>
                </a:solidFill>
                <a:latin typeface="Trebuchet MS"/>
                <a:cs typeface="Trebuchet MS"/>
              </a:rPr>
              <a:t>r</a:t>
            </a:r>
            <a:r>
              <a:rPr sz="2000" spc="-90" dirty="0">
                <a:solidFill>
                  <a:srgbClr val="881630"/>
                </a:solidFill>
                <a:latin typeface="Trebuchet MS"/>
                <a:cs typeface="Trebuchet MS"/>
              </a:rPr>
              <a:t>es</a:t>
            </a:r>
            <a:r>
              <a:rPr sz="2000" spc="-100" dirty="0">
                <a:solidFill>
                  <a:srgbClr val="881630"/>
                </a:solidFill>
                <a:latin typeface="Trebuchet MS"/>
                <a:cs typeface="Trebuchet MS"/>
              </a:rPr>
              <a:t>p</a:t>
            </a:r>
            <a:r>
              <a:rPr sz="2000" spc="-30" dirty="0">
                <a:solidFill>
                  <a:srgbClr val="881630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881630"/>
                </a:solidFill>
                <a:latin typeface="Trebuchet MS"/>
                <a:cs typeface="Trebuchet MS"/>
              </a:rPr>
              <a:t>n</a:t>
            </a:r>
            <a:r>
              <a:rPr sz="2000" spc="-95" dirty="0">
                <a:solidFill>
                  <a:srgbClr val="881630"/>
                </a:solidFill>
                <a:latin typeface="Trebuchet MS"/>
                <a:cs typeface="Trebuchet MS"/>
              </a:rPr>
              <a:t>d</a:t>
            </a:r>
            <a:r>
              <a:rPr sz="2000" spc="-7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881630"/>
                </a:solidFill>
                <a:latin typeface="Trebuchet MS"/>
                <a:cs typeface="Trebuchet MS"/>
              </a:rPr>
              <a:t>in</a:t>
            </a:r>
            <a:r>
              <a:rPr sz="2000" spc="-7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881630"/>
                </a:solidFill>
                <a:latin typeface="Trebuchet MS"/>
                <a:cs typeface="Trebuchet MS"/>
              </a:rPr>
              <a:t>a</a:t>
            </a:r>
            <a:r>
              <a:rPr sz="2000" spc="-5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i="1" spc="-180" dirty="0">
                <a:solidFill>
                  <a:srgbClr val="881630"/>
                </a:solidFill>
                <a:latin typeface="Trebuchet MS"/>
                <a:cs typeface="Trebuchet MS"/>
              </a:rPr>
              <a:t>spec</a:t>
            </a:r>
            <a:r>
              <a:rPr sz="2000" i="1" spc="-125" dirty="0">
                <a:solidFill>
                  <a:srgbClr val="881630"/>
                </a:solidFill>
                <a:latin typeface="Trebuchet MS"/>
                <a:cs typeface="Trebuchet MS"/>
              </a:rPr>
              <a:t>i</a:t>
            </a:r>
            <a:r>
              <a:rPr sz="2000" i="1" spc="-305" dirty="0">
                <a:solidFill>
                  <a:srgbClr val="881630"/>
                </a:solidFill>
                <a:latin typeface="Trebuchet MS"/>
                <a:cs typeface="Trebuchet MS"/>
              </a:rPr>
              <a:t>f</a:t>
            </a:r>
            <a:r>
              <a:rPr sz="2000" i="1" spc="-195" dirty="0">
                <a:solidFill>
                  <a:srgbClr val="881630"/>
                </a:solidFill>
                <a:latin typeface="Trebuchet MS"/>
                <a:cs typeface="Trebuchet MS"/>
              </a:rPr>
              <a:t>ic</a:t>
            </a:r>
            <a:r>
              <a:rPr sz="2000" i="1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i="1" spc="-295" dirty="0">
                <a:solidFill>
                  <a:srgbClr val="881630"/>
                </a:solidFill>
                <a:latin typeface="Trebuchet MS"/>
                <a:cs typeface="Trebuchet MS"/>
              </a:rPr>
              <a:t>w</a:t>
            </a:r>
            <a:r>
              <a:rPr sz="2000" i="1" spc="-185" dirty="0">
                <a:solidFill>
                  <a:srgbClr val="881630"/>
                </a:solidFill>
                <a:latin typeface="Trebuchet MS"/>
                <a:cs typeface="Trebuchet MS"/>
              </a:rPr>
              <a:t>a</a:t>
            </a:r>
            <a:r>
              <a:rPr sz="2000" i="1" spc="-170" dirty="0">
                <a:solidFill>
                  <a:srgbClr val="881630"/>
                </a:solidFill>
                <a:latin typeface="Trebuchet MS"/>
                <a:cs typeface="Trebuchet MS"/>
              </a:rPr>
              <a:t>y</a:t>
            </a:r>
            <a:r>
              <a:rPr sz="2000" i="1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881630"/>
                </a:solidFill>
                <a:latin typeface="Trebuchet MS"/>
                <a:cs typeface="Trebuchet MS"/>
              </a:rPr>
              <a:t>to</a:t>
            </a:r>
            <a:r>
              <a:rPr sz="2000" spc="-8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881630"/>
                </a:solidFill>
                <a:latin typeface="Trebuchet MS"/>
                <a:cs typeface="Trebuchet MS"/>
              </a:rPr>
              <a:t>an</a:t>
            </a:r>
            <a:r>
              <a:rPr sz="2000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75" dirty="0">
                <a:solidFill>
                  <a:srgbClr val="881630"/>
                </a:solidFill>
                <a:latin typeface="Trebuchet MS"/>
                <a:cs typeface="Trebuchet MS"/>
              </a:rPr>
              <a:t>e</a:t>
            </a:r>
            <a:r>
              <a:rPr sz="2000" spc="-145" dirty="0">
                <a:solidFill>
                  <a:srgbClr val="881630"/>
                </a:solidFill>
                <a:latin typeface="Trebuchet MS"/>
                <a:cs typeface="Trebuchet MS"/>
              </a:rPr>
              <a:t>v</a:t>
            </a:r>
            <a:r>
              <a:rPr sz="2000" spc="-114" dirty="0">
                <a:solidFill>
                  <a:srgbClr val="881630"/>
                </a:solidFill>
                <a:latin typeface="Trebuchet MS"/>
                <a:cs typeface="Trebuchet MS"/>
              </a:rPr>
              <a:t>en</a:t>
            </a:r>
            <a:r>
              <a:rPr sz="2000" spc="-125" dirty="0">
                <a:solidFill>
                  <a:srgbClr val="881630"/>
                </a:solidFill>
                <a:latin typeface="Trebuchet MS"/>
                <a:cs typeface="Trebuchet MS"/>
              </a:rPr>
              <a:t>t</a:t>
            </a:r>
            <a:r>
              <a:rPr sz="2000" spc="-295" dirty="0">
                <a:solidFill>
                  <a:srgbClr val="881630"/>
                </a:solidFill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80" dirty="0">
                <a:solidFill>
                  <a:srgbClr val="881630"/>
                </a:solidFill>
                <a:latin typeface="Trebuchet MS"/>
                <a:cs typeface="Trebuchet MS"/>
              </a:rPr>
              <a:t>Some</a:t>
            </a:r>
            <a:r>
              <a:rPr sz="24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40" dirty="0">
                <a:solidFill>
                  <a:srgbClr val="881630"/>
                </a:solidFill>
                <a:latin typeface="Trebuchet MS"/>
                <a:cs typeface="Trebuchet MS"/>
              </a:rPr>
              <a:t>events</a:t>
            </a:r>
            <a:r>
              <a:rPr sz="2400" spc="-7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50" dirty="0">
                <a:solidFill>
                  <a:srgbClr val="881630"/>
                </a:solidFill>
                <a:latin typeface="Trebuchet MS"/>
                <a:cs typeface="Trebuchet MS"/>
              </a:rPr>
              <a:t>will</a:t>
            </a:r>
            <a:r>
              <a:rPr sz="24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40" dirty="0">
                <a:solidFill>
                  <a:srgbClr val="881630"/>
                </a:solidFill>
                <a:latin typeface="Trebuchet MS"/>
                <a:cs typeface="Trebuchet MS"/>
              </a:rPr>
              <a:t>cause</a:t>
            </a:r>
            <a:r>
              <a:rPr sz="2400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881630"/>
                </a:solidFill>
                <a:latin typeface="Trebuchet MS"/>
                <a:cs typeface="Trebuchet MS"/>
              </a:rPr>
              <a:t>the</a:t>
            </a:r>
            <a:r>
              <a:rPr sz="24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881630"/>
                </a:solidFill>
                <a:latin typeface="Trebuchet MS"/>
                <a:cs typeface="Trebuchet MS"/>
              </a:rPr>
              <a:t>system</a:t>
            </a:r>
            <a:r>
              <a:rPr sz="2400" spc="-60" dirty="0">
                <a:solidFill>
                  <a:srgbClr val="881630"/>
                </a:solidFill>
                <a:latin typeface="Trebuchet MS"/>
                <a:cs typeface="Trebuchet MS"/>
              </a:rPr>
              <a:t> to</a:t>
            </a:r>
            <a:r>
              <a:rPr sz="2400" spc="-7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solidFill>
                  <a:srgbClr val="881630"/>
                </a:solidFill>
                <a:latin typeface="Trebuchet MS"/>
                <a:cs typeface="Trebuchet MS"/>
              </a:rPr>
              <a:t>change</a:t>
            </a:r>
            <a:r>
              <a:rPr sz="2400" spc="-5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881630"/>
                </a:solidFill>
                <a:latin typeface="Trebuchet MS"/>
                <a:cs typeface="Trebuchet MS"/>
              </a:rPr>
              <a:t>state.</a:t>
            </a:r>
            <a:endParaRPr sz="2400" dirty="0">
              <a:latin typeface="Trebuchet MS"/>
              <a:cs typeface="Trebuchet MS"/>
            </a:endParaRPr>
          </a:p>
          <a:p>
            <a:pPr marL="1155700" marR="6350" lvl="2" indent="-228600" algn="just">
              <a:lnSpc>
                <a:spcPts val="2160"/>
              </a:lnSpc>
              <a:spcBef>
                <a:spcPts val="550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spc="-75" dirty="0">
                <a:solidFill>
                  <a:srgbClr val="881630"/>
                </a:solidFill>
                <a:latin typeface="Trebuchet MS"/>
                <a:cs typeface="Trebuchet MS"/>
              </a:rPr>
              <a:t>In </a:t>
            </a:r>
            <a:r>
              <a:rPr sz="2000" spc="-120" dirty="0">
                <a:solidFill>
                  <a:srgbClr val="881630"/>
                </a:solidFill>
                <a:latin typeface="Trebuchet MS"/>
                <a:cs typeface="Trebuchet MS"/>
              </a:rPr>
              <a:t>the </a:t>
            </a:r>
            <a:r>
              <a:rPr sz="2000" spc="-105" dirty="0">
                <a:solidFill>
                  <a:srgbClr val="881630"/>
                </a:solidFill>
                <a:latin typeface="Trebuchet MS"/>
                <a:cs typeface="Trebuchet MS"/>
              </a:rPr>
              <a:t>new </a:t>
            </a:r>
            <a:r>
              <a:rPr sz="2000" spc="-155" dirty="0">
                <a:solidFill>
                  <a:srgbClr val="881630"/>
                </a:solidFill>
                <a:latin typeface="Trebuchet MS"/>
                <a:cs typeface="Trebuchet MS"/>
              </a:rPr>
              <a:t>state, </a:t>
            </a:r>
            <a:r>
              <a:rPr sz="2000" spc="-120" dirty="0">
                <a:solidFill>
                  <a:srgbClr val="881630"/>
                </a:solidFill>
                <a:latin typeface="Trebuchet MS"/>
                <a:cs typeface="Trebuchet MS"/>
              </a:rPr>
              <a:t>the </a:t>
            </a:r>
            <a:r>
              <a:rPr sz="2000" spc="-95" dirty="0">
                <a:solidFill>
                  <a:srgbClr val="881630"/>
                </a:solidFill>
                <a:latin typeface="Trebuchet MS"/>
                <a:cs typeface="Trebuchet MS"/>
              </a:rPr>
              <a:t>system </a:t>
            </a:r>
            <a:r>
              <a:rPr sz="2000" spc="-125" dirty="0">
                <a:solidFill>
                  <a:srgbClr val="881630"/>
                </a:solidFill>
                <a:latin typeface="Trebuchet MS"/>
                <a:cs typeface="Trebuchet MS"/>
              </a:rPr>
              <a:t>will </a:t>
            </a:r>
            <a:r>
              <a:rPr sz="2000" spc="-150" dirty="0">
                <a:solidFill>
                  <a:srgbClr val="881630"/>
                </a:solidFill>
                <a:latin typeface="Trebuchet MS"/>
                <a:cs typeface="Trebuchet MS"/>
              </a:rPr>
              <a:t>behave </a:t>
            </a:r>
            <a:r>
              <a:rPr sz="2000" spc="-114" dirty="0">
                <a:solidFill>
                  <a:srgbClr val="881630"/>
                </a:solidFill>
                <a:latin typeface="Trebuchet MS"/>
                <a:cs typeface="Trebuchet MS"/>
              </a:rPr>
              <a:t>in </a:t>
            </a:r>
            <a:r>
              <a:rPr sz="2000" spc="-200" dirty="0">
                <a:solidFill>
                  <a:srgbClr val="881630"/>
                </a:solidFill>
                <a:latin typeface="Trebuchet MS"/>
                <a:cs typeface="Trebuchet MS"/>
              </a:rPr>
              <a:t>a </a:t>
            </a:r>
            <a:r>
              <a:rPr sz="2000" spc="-140" dirty="0">
                <a:solidFill>
                  <a:srgbClr val="881630"/>
                </a:solidFill>
                <a:latin typeface="Trebuchet MS"/>
                <a:cs typeface="Trebuchet MS"/>
              </a:rPr>
              <a:t>different </a:t>
            </a:r>
            <a:r>
              <a:rPr sz="2000" spc="-150" dirty="0">
                <a:solidFill>
                  <a:srgbClr val="881630"/>
                </a:solidFill>
                <a:latin typeface="Trebuchet MS"/>
                <a:cs typeface="Trebuchet MS"/>
              </a:rPr>
              <a:t>way </a:t>
            </a:r>
            <a:r>
              <a:rPr sz="2000" spc="-60" dirty="0">
                <a:solidFill>
                  <a:srgbClr val="881630"/>
                </a:solidFill>
                <a:latin typeface="Trebuchet MS"/>
                <a:cs typeface="Trebuchet MS"/>
              </a:rPr>
              <a:t>to </a:t>
            </a:r>
            <a:r>
              <a:rPr sz="2000" spc="-5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45" dirty="0">
                <a:solidFill>
                  <a:srgbClr val="881630"/>
                </a:solidFill>
                <a:latin typeface="Trebuchet MS"/>
                <a:cs typeface="Trebuchet MS"/>
              </a:rPr>
              <a:t>events.</a:t>
            </a:r>
            <a:endParaRPr sz="2000" dirty="0">
              <a:latin typeface="Trebuchet MS"/>
              <a:cs typeface="Trebuchet MS"/>
            </a:endParaRPr>
          </a:p>
          <a:p>
            <a:pPr marL="698500" lvl="1" indent="-228600" algn="just">
              <a:lnSpc>
                <a:spcPts val="2735"/>
              </a:lnSpc>
              <a:spcBef>
                <a:spcPts val="17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185" dirty="0">
                <a:solidFill>
                  <a:srgbClr val="881630"/>
                </a:solidFill>
                <a:latin typeface="Trebuchet MS"/>
                <a:cs typeface="Trebuchet MS"/>
              </a:rPr>
              <a:t>A</a:t>
            </a:r>
            <a:r>
              <a:rPr sz="2400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50" dirty="0">
                <a:solidFill>
                  <a:srgbClr val="881630"/>
                </a:solidFill>
                <a:latin typeface="Trebuchet MS"/>
                <a:cs typeface="Trebuchet MS"/>
              </a:rPr>
              <a:t>state</a:t>
            </a:r>
            <a:r>
              <a:rPr sz="2400" spc="-7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881630"/>
                </a:solidFill>
                <a:latin typeface="Trebuchet MS"/>
                <a:cs typeface="Trebuchet MS"/>
              </a:rPr>
              <a:t>diagram</a:t>
            </a:r>
            <a:r>
              <a:rPr sz="2400" spc="-5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881630"/>
                </a:solidFill>
                <a:latin typeface="Trebuchet MS"/>
                <a:cs typeface="Trebuchet MS"/>
              </a:rPr>
              <a:t>is</a:t>
            </a:r>
            <a:r>
              <a:rPr sz="2400" spc="-5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240" dirty="0">
                <a:solidFill>
                  <a:srgbClr val="881630"/>
                </a:solidFill>
                <a:latin typeface="Trebuchet MS"/>
                <a:cs typeface="Trebuchet MS"/>
              </a:rPr>
              <a:t>a</a:t>
            </a:r>
            <a:r>
              <a:rPr sz="24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i="1" spc="-250" dirty="0">
                <a:solidFill>
                  <a:srgbClr val="881630"/>
                </a:solidFill>
                <a:latin typeface="Trebuchet MS"/>
                <a:cs typeface="Trebuchet MS"/>
              </a:rPr>
              <a:t>directed</a:t>
            </a:r>
            <a:r>
              <a:rPr sz="2400" i="1" spc="-8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i="1" spc="-200" dirty="0">
                <a:solidFill>
                  <a:srgbClr val="881630"/>
                </a:solidFill>
                <a:latin typeface="Trebuchet MS"/>
                <a:cs typeface="Trebuchet MS"/>
              </a:rPr>
              <a:t>graph</a:t>
            </a:r>
            <a:r>
              <a:rPr sz="2400" i="1" spc="-7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881630"/>
                </a:solidFill>
                <a:latin typeface="Trebuchet MS"/>
                <a:cs typeface="Trebuchet MS"/>
              </a:rPr>
              <a:t>whose</a:t>
            </a:r>
            <a:r>
              <a:rPr sz="2400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881630"/>
                </a:solidFill>
                <a:latin typeface="Trebuchet MS"/>
                <a:cs typeface="Trebuchet MS"/>
              </a:rPr>
              <a:t>nodes</a:t>
            </a:r>
            <a:r>
              <a:rPr sz="24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50" dirty="0">
                <a:solidFill>
                  <a:srgbClr val="881630"/>
                </a:solidFill>
                <a:latin typeface="Trebuchet MS"/>
                <a:cs typeface="Trebuchet MS"/>
              </a:rPr>
              <a:t>are</a:t>
            </a:r>
            <a:endParaRPr sz="2400" dirty="0">
              <a:latin typeface="Trebuchet MS"/>
              <a:cs typeface="Trebuchet MS"/>
            </a:endParaRPr>
          </a:p>
          <a:p>
            <a:pPr marL="698500" algn="just">
              <a:lnSpc>
                <a:spcPts val="2735"/>
              </a:lnSpc>
            </a:pPr>
            <a:r>
              <a:rPr sz="2400" spc="-135" dirty="0">
                <a:solidFill>
                  <a:srgbClr val="881630"/>
                </a:solidFill>
                <a:latin typeface="Trebuchet MS"/>
                <a:cs typeface="Trebuchet MS"/>
              </a:rPr>
              <a:t>states</a:t>
            </a:r>
            <a:r>
              <a:rPr sz="24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881630"/>
                </a:solidFill>
                <a:latin typeface="Trebuchet MS"/>
                <a:cs typeface="Trebuchet MS"/>
              </a:rPr>
              <a:t>and</a:t>
            </a:r>
            <a:r>
              <a:rPr sz="2400" spc="-5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881630"/>
                </a:solidFill>
                <a:latin typeface="Trebuchet MS"/>
                <a:cs typeface="Trebuchet MS"/>
              </a:rPr>
              <a:t>arcs</a:t>
            </a:r>
            <a:r>
              <a:rPr sz="2400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50" dirty="0">
                <a:solidFill>
                  <a:srgbClr val="881630"/>
                </a:solidFill>
                <a:latin typeface="Trebuchet MS"/>
                <a:cs typeface="Trebuchet MS"/>
              </a:rPr>
              <a:t>are</a:t>
            </a:r>
            <a:r>
              <a:rPr sz="2400" spc="-5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881630"/>
                </a:solidFill>
                <a:latin typeface="Trebuchet MS"/>
                <a:cs typeface="Trebuchet MS"/>
              </a:rPr>
              <a:t>transitions</a:t>
            </a:r>
            <a:r>
              <a:rPr sz="2400" spc="-7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881630"/>
                </a:solidFill>
                <a:latin typeface="Trebuchet MS"/>
                <a:cs typeface="Trebuchet MS"/>
              </a:rPr>
              <a:t>between</a:t>
            </a:r>
            <a:r>
              <a:rPr sz="2400" spc="-7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881630"/>
                </a:solidFill>
                <a:latin typeface="Trebuchet MS"/>
                <a:cs typeface="Trebuchet MS"/>
              </a:rPr>
              <a:t>states.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46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88694" y="463676"/>
            <a:ext cx="4281170" cy="9347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4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FINITE</a:t>
            </a:r>
            <a:r>
              <a:rPr sz="3200" spc="-3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STATE</a:t>
            </a:r>
            <a:r>
              <a:rPr sz="3200" spc="-4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MACHINE</a:t>
            </a:r>
            <a:endParaRPr sz="3200"/>
          </a:p>
          <a:p>
            <a:pPr marL="50800">
              <a:lnSpc>
                <a:spcPts val="3820"/>
              </a:lnSpc>
            </a:pPr>
            <a:r>
              <a:rPr sz="3600" b="1" spc="45" dirty="0">
                <a:solidFill>
                  <a:srgbClr val="881630"/>
                </a:solidFill>
                <a:latin typeface="Trebuchet MS"/>
                <a:cs typeface="Trebuchet MS"/>
              </a:rPr>
              <a:t>States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5894" y="1736217"/>
            <a:ext cx="6929755" cy="43757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10" dirty="0">
                <a:solidFill>
                  <a:srgbClr val="881630"/>
                </a:solidFill>
                <a:latin typeface="Trebuchet MS"/>
                <a:cs typeface="Trebuchet MS"/>
              </a:rPr>
              <a:t>At</a:t>
            </a:r>
            <a:r>
              <a:rPr sz="2400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881630"/>
                </a:solidFill>
                <a:latin typeface="Trebuchet MS"/>
                <a:cs typeface="Trebuchet MS"/>
              </a:rPr>
              <a:t>any</a:t>
            </a:r>
            <a:r>
              <a:rPr sz="2400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solidFill>
                  <a:srgbClr val="881630"/>
                </a:solidFill>
                <a:latin typeface="Trebuchet MS"/>
                <a:cs typeface="Trebuchet MS"/>
              </a:rPr>
              <a:t>given</a:t>
            </a:r>
            <a:r>
              <a:rPr sz="2400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881630"/>
                </a:solidFill>
                <a:latin typeface="Trebuchet MS"/>
                <a:cs typeface="Trebuchet MS"/>
              </a:rPr>
              <a:t>point</a:t>
            </a:r>
            <a:r>
              <a:rPr sz="24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881630"/>
                </a:solidFill>
                <a:latin typeface="Trebuchet MS"/>
                <a:cs typeface="Trebuchet MS"/>
              </a:rPr>
              <a:t>in</a:t>
            </a:r>
            <a:r>
              <a:rPr sz="24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85" dirty="0">
                <a:solidFill>
                  <a:srgbClr val="881630"/>
                </a:solidFill>
                <a:latin typeface="Trebuchet MS"/>
                <a:cs typeface="Trebuchet MS"/>
              </a:rPr>
              <a:t>time,</a:t>
            </a:r>
            <a:r>
              <a:rPr sz="2400" spc="-31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881630"/>
                </a:solidFill>
                <a:latin typeface="Trebuchet MS"/>
                <a:cs typeface="Trebuchet MS"/>
              </a:rPr>
              <a:t>the</a:t>
            </a:r>
            <a:r>
              <a:rPr sz="2400" spc="-5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881630"/>
                </a:solidFill>
                <a:latin typeface="Trebuchet MS"/>
                <a:cs typeface="Trebuchet MS"/>
              </a:rPr>
              <a:t>system</a:t>
            </a:r>
            <a:r>
              <a:rPr sz="24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881630"/>
                </a:solidFill>
                <a:latin typeface="Trebuchet MS"/>
                <a:cs typeface="Trebuchet MS"/>
              </a:rPr>
              <a:t>is</a:t>
            </a:r>
            <a:r>
              <a:rPr sz="24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881630"/>
                </a:solidFill>
                <a:latin typeface="Trebuchet MS"/>
                <a:cs typeface="Trebuchet MS"/>
              </a:rPr>
              <a:t>in</a:t>
            </a:r>
            <a:r>
              <a:rPr sz="24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i="1" spc="-220" dirty="0">
                <a:solidFill>
                  <a:srgbClr val="881630"/>
                </a:solidFill>
                <a:latin typeface="Trebuchet MS"/>
                <a:cs typeface="Trebuchet MS"/>
              </a:rPr>
              <a:t>one</a:t>
            </a:r>
            <a:r>
              <a:rPr sz="2400" i="1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i="1" spc="-254" dirty="0">
                <a:solidFill>
                  <a:srgbClr val="881630"/>
                </a:solidFill>
                <a:latin typeface="Trebuchet MS"/>
                <a:cs typeface="Trebuchet MS"/>
              </a:rPr>
              <a:t>state</a:t>
            </a:r>
            <a:r>
              <a:rPr sz="2400" spc="-254" dirty="0">
                <a:solidFill>
                  <a:srgbClr val="88163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ts val="2735"/>
              </a:lnSpc>
              <a:spcBef>
                <a:spcPts val="215"/>
              </a:spcBef>
              <a:buFont typeface="Arial MT"/>
              <a:buChar char="•"/>
              <a:tabLst>
                <a:tab pos="241300" algn="l"/>
                <a:tab pos="704215" algn="l"/>
                <a:tab pos="1562735" algn="l"/>
                <a:tab pos="2005964" algn="l"/>
                <a:tab pos="3758565" algn="l"/>
                <a:tab pos="4301490" algn="l"/>
                <a:tab pos="4690110" algn="l"/>
                <a:tab pos="5882005" algn="l"/>
              </a:tabLst>
            </a:pPr>
            <a:r>
              <a:rPr sz="2400" spc="185" dirty="0">
                <a:solidFill>
                  <a:srgbClr val="881630"/>
                </a:solidFill>
                <a:latin typeface="Trebuchet MS"/>
                <a:cs typeface="Trebuchet MS"/>
              </a:rPr>
              <a:t>A</a:t>
            </a:r>
            <a:r>
              <a:rPr sz="2400" dirty="0">
                <a:solidFill>
                  <a:srgbClr val="881630"/>
                </a:solidFill>
                <a:latin typeface="Trebuchet MS"/>
                <a:cs typeface="Trebuchet MS"/>
              </a:rPr>
              <a:t>	</a:t>
            </a:r>
            <a:r>
              <a:rPr sz="2400" spc="-150" dirty="0">
                <a:solidFill>
                  <a:srgbClr val="881630"/>
                </a:solidFill>
                <a:latin typeface="Trebuchet MS"/>
                <a:cs typeface="Trebuchet MS"/>
              </a:rPr>
              <a:t>state</a:t>
            </a:r>
            <a:r>
              <a:rPr sz="2400" dirty="0">
                <a:solidFill>
                  <a:srgbClr val="881630"/>
                </a:solidFill>
                <a:latin typeface="Trebuchet MS"/>
                <a:cs typeface="Trebuchet MS"/>
              </a:rPr>
              <a:t>	</a:t>
            </a:r>
            <a:r>
              <a:rPr sz="2400" spc="-105" dirty="0">
                <a:solidFill>
                  <a:srgbClr val="881630"/>
                </a:solidFill>
                <a:latin typeface="Trebuchet MS"/>
                <a:cs typeface="Trebuchet MS"/>
              </a:rPr>
              <a:t>is</a:t>
            </a:r>
            <a:r>
              <a:rPr sz="2400" dirty="0">
                <a:solidFill>
                  <a:srgbClr val="881630"/>
                </a:solidFill>
                <a:latin typeface="Trebuchet MS"/>
                <a:cs typeface="Trebuchet MS"/>
              </a:rPr>
              <a:t>	</a:t>
            </a:r>
            <a:r>
              <a:rPr sz="2400" spc="-40" dirty="0">
                <a:solidFill>
                  <a:srgbClr val="881630"/>
                </a:solidFill>
                <a:latin typeface="Trebuchet MS"/>
                <a:cs typeface="Trebuchet MS"/>
              </a:rPr>
              <a:t>r</a:t>
            </a:r>
            <a:r>
              <a:rPr sz="2400" spc="-105" dirty="0">
                <a:solidFill>
                  <a:srgbClr val="881630"/>
                </a:solidFill>
                <a:latin typeface="Trebuchet MS"/>
                <a:cs typeface="Trebuchet MS"/>
              </a:rPr>
              <a:t>ep</a:t>
            </a:r>
            <a:r>
              <a:rPr sz="2400" spc="-125" dirty="0">
                <a:solidFill>
                  <a:srgbClr val="881630"/>
                </a:solidFill>
                <a:latin typeface="Trebuchet MS"/>
                <a:cs typeface="Trebuchet MS"/>
              </a:rPr>
              <a:t>r</a:t>
            </a:r>
            <a:r>
              <a:rPr sz="2400" spc="-130" dirty="0">
                <a:solidFill>
                  <a:srgbClr val="881630"/>
                </a:solidFill>
                <a:latin typeface="Trebuchet MS"/>
                <a:cs typeface="Trebuchet MS"/>
              </a:rPr>
              <a:t>esented</a:t>
            </a:r>
            <a:r>
              <a:rPr sz="2400" dirty="0">
                <a:solidFill>
                  <a:srgbClr val="881630"/>
                </a:solidFill>
                <a:latin typeface="Trebuchet MS"/>
                <a:cs typeface="Trebuchet MS"/>
              </a:rPr>
              <a:t>	</a:t>
            </a:r>
            <a:r>
              <a:rPr sz="2400" spc="-170" dirty="0">
                <a:solidFill>
                  <a:srgbClr val="881630"/>
                </a:solidFill>
                <a:latin typeface="Trebuchet MS"/>
                <a:cs typeface="Trebuchet MS"/>
              </a:rPr>
              <a:t>b</a:t>
            </a:r>
            <a:r>
              <a:rPr sz="2400" spc="-130" dirty="0">
                <a:solidFill>
                  <a:srgbClr val="881630"/>
                </a:solidFill>
                <a:latin typeface="Trebuchet MS"/>
                <a:cs typeface="Trebuchet MS"/>
              </a:rPr>
              <a:t>y</a:t>
            </a:r>
            <a:r>
              <a:rPr sz="2400" dirty="0">
                <a:solidFill>
                  <a:srgbClr val="881630"/>
                </a:solidFill>
                <a:latin typeface="Trebuchet MS"/>
                <a:cs typeface="Trebuchet MS"/>
              </a:rPr>
              <a:t>	</a:t>
            </a:r>
            <a:r>
              <a:rPr sz="2400" spc="-240" dirty="0">
                <a:solidFill>
                  <a:srgbClr val="881630"/>
                </a:solidFill>
                <a:latin typeface="Trebuchet MS"/>
                <a:cs typeface="Trebuchet MS"/>
              </a:rPr>
              <a:t>a</a:t>
            </a:r>
            <a:r>
              <a:rPr sz="2400" dirty="0">
                <a:solidFill>
                  <a:srgbClr val="881630"/>
                </a:solidFill>
                <a:latin typeface="Trebuchet MS"/>
                <a:cs typeface="Trebuchet MS"/>
              </a:rPr>
              <a:t>	</a:t>
            </a:r>
            <a:r>
              <a:rPr sz="2400" i="1" spc="-295" dirty="0">
                <a:solidFill>
                  <a:srgbClr val="881630"/>
                </a:solidFill>
                <a:latin typeface="Trebuchet MS"/>
                <a:cs typeface="Trebuchet MS"/>
              </a:rPr>
              <a:t>r</a:t>
            </a:r>
            <a:r>
              <a:rPr sz="2400" i="1" spc="-220" dirty="0">
                <a:solidFill>
                  <a:srgbClr val="881630"/>
                </a:solidFill>
                <a:latin typeface="Trebuchet MS"/>
                <a:cs typeface="Trebuchet MS"/>
              </a:rPr>
              <a:t>ounde</a:t>
            </a:r>
            <a:r>
              <a:rPr sz="2400" i="1" spc="-215" dirty="0">
                <a:solidFill>
                  <a:srgbClr val="881630"/>
                </a:solidFill>
                <a:latin typeface="Trebuchet MS"/>
                <a:cs typeface="Trebuchet MS"/>
              </a:rPr>
              <a:t>d</a:t>
            </a:r>
            <a:r>
              <a:rPr sz="2400" i="1" dirty="0">
                <a:solidFill>
                  <a:srgbClr val="881630"/>
                </a:solidFill>
                <a:latin typeface="Trebuchet MS"/>
                <a:cs typeface="Trebuchet MS"/>
              </a:rPr>
              <a:t>	</a:t>
            </a:r>
            <a:r>
              <a:rPr sz="2400" i="1" spc="-285" dirty="0">
                <a:solidFill>
                  <a:srgbClr val="881630"/>
                </a:solidFill>
                <a:latin typeface="Trebuchet MS"/>
                <a:cs typeface="Trebuchet MS"/>
              </a:rPr>
              <a:t>r</a:t>
            </a:r>
            <a:r>
              <a:rPr sz="2400" i="1" spc="-229" dirty="0">
                <a:solidFill>
                  <a:srgbClr val="881630"/>
                </a:solidFill>
                <a:latin typeface="Trebuchet MS"/>
                <a:cs typeface="Trebuchet MS"/>
              </a:rPr>
              <a:t>e</a:t>
            </a:r>
            <a:r>
              <a:rPr sz="2400" i="1" spc="-204" dirty="0">
                <a:solidFill>
                  <a:srgbClr val="881630"/>
                </a:solidFill>
                <a:latin typeface="Trebuchet MS"/>
                <a:cs typeface="Trebuchet MS"/>
              </a:rPr>
              <a:t>c</a:t>
            </a:r>
            <a:r>
              <a:rPr sz="2400" i="1" spc="-235" dirty="0">
                <a:solidFill>
                  <a:srgbClr val="881630"/>
                </a:solidFill>
                <a:latin typeface="Trebuchet MS"/>
                <a:cs typeface="Trebuchet MS"/>
              </a:rPr>
              <a:t>tangle</a:t>
            </a:r>
            <a:endParaRPr sz="2400">
              <a:latin typeface="Trebuchet MS"/>
              <a:cs typeface="Trebuchet MS"/>
            </a:endParaRPr>
          </a:p>
          <a:p>
            <a:pPr marL="241300">
              <a:lnSpc>
                <a:spcPts val="2735"/>
              </a:lnSpc>
            </a:pPr>
            <a:r>
              <a:rPr sz="2400" spc="-135" dirty="0">
                <a:solidFill>
                  <a:srgbClr val="881630"/>
                </a:solidFill>
                <a:latin typeface="Trebuchet MS"/>
                <a:cs typeface="Trebuchet MS"/>
              </a:rPr>
              <a:t>containing</a:t>
            </a:r>
            <a:r>
              <a:rPr sz="2400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881630"/>
                </a:solidFill>
                <a:latin typeface="Trebuchet MS"/>
                <a:cs typeface="Trebuchet MS"/>
              </a:rPr>
              <a:t>the</a:t>
            </a:r>
            <a:r>
              <a:rPr sz="2400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40" dirty="0">
                <a:solidFill>
                  <a:srgbClr val="881630"/>
                </a:solidFill>
                <a:latin typeface="Trebuchet MS"/>
                <a:cs typeface="Trebuchet MS"/>
              </a:rPr>
              <a:t>na</a:t>
            </a:r>
            <a:r>
              <a:rPr sz="2400" spc="-225" dirty="0">
                <a:solidFill>
                  <a:srgbClr val="881630"/>
                </a:solidFill>
                <a:latin typeface="Trebuchet MS"/>
                <a:cs typeface="Trebuchet MS"/>
              </a:rPr>
              <a:t>m</a:t>
            </a:r>
            <a:r>
              <a:rPr sz="2400" spc="-160" dirty="0">
                <a:solidFill>
                  <a:srgbClr val="881630"/>
                </a:solidFill>
                <a:latin typeface="Trebuchet MS"/>
                <a:cs typeface="Trebuchet MS"/>
              </a:rPr>
              <a:t>e</a:t>
            </a:r>
            <a:r>
              <a:rPr sz="24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881630"/>
                </a:solidFill>
                <a:latin typeface="Trebuchet MS"/>
                <a:cs typeface="Trebuchet MS"/>
              </a:rPr>
              <a:t>o</a:t>
            </a:r>
            <a:r>
              <a:rPr sz="2400" spc="-105" dirty="0">
                <a:solidFill>
                  <a:srgbClr val="881630"/>
                </a:solidFill>
                <a:latin typeface="Trebuchet MS"/>
                <a:cs typeface="Trebuchet MS"/>
              </a:rPr>
              <a:t>f</a:t>
            </a:r>
            <a:r>
              <a:rPr sz="2400" spc="-5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881630"/>
                </a:solidFill>
                <a:latin typeface="Trebuchet MS"/>
                <a:cs typeface="Trebuchet MS"/>
              </a:rPr>
              <a:t>the</a:t>
            </a:r>
            <a:r>
              <a:rPr sz="2400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881630"/>
                </a:solidFill>
                <a:latin typeface="Trebuchet MS"/>
                <a:cs typeface="Trebuchet MS"/>
              </a:rPr>
              <a:t>stat</a:t>
            </a:r>
            <a:r>
              <a:rPr sz="2400" spc="-125" dirty="0">
                <a:solidFill>
                  <a:srgbClr val="881630"/>
                </a:solidFill>
                <a:latin typeface="Trebuchet MS"/>
                <a:cs typeface="Trebuchet MS"/>
              </a:rPr>
              <a:t>e</a:t>
            </a:r>
            <a:r>
              <a:rPr sz="2400" spc="-360" dirty="0">
                <a:solidFill>
                  <a:srgbClr val="88163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20" dirty="0">
                <a:solidFill>
                  <a:srgbClr val="881630"/>
                </a:solidFill>
                <a:latin typeface="Trebuchet MS"/>
                <a:cs typeface="Trebuchet MS"/>
              </a:rPr>
              <a:t>Spe</a:t>
            </a:r>
            <a:r>
              <a:rPr sz="2400" spc="-180" dirty="0">
                <a:solidFill>
                  <a:srgbClr val="881630"/>
                </a:solidFill>
                <a:latin typeface="Trebuchet MS"/>
                <a:cs typeface="Trebuchet MS"/>
              </a:rPr>
              <a:t>cial</a:t>
            </a:r>
            <a:r>
              <a:rPr sz="2400" spc="-7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881630"/>
                </a:solidFill>
                <a:latin typeface="Trebuchet MS"/>
                <a:cs typeface="Trebuchet MS"/>
              </a:rPr>
              <a:t>stat</a:t>
            </a:r>
            <a:r>
              <a:rPr sz="2400" spc="-175" dirty="0">
                <a:solidFill>
                  <a:srgbClr val="881630"/>
                </a:solidFill>
                <a:latin typeface="Trebuchet MS"/>
                <a:cs typeface="Trebuchet MS"/>
              </a:rPr>
              <a:t>e</a:t>
            </a:r>
            <a:r>
              <a:rPr sz="2400" spc="-50" dirty="0">
                <a:solidFill>
                  <a:srgbClr val="881630"/>
                </a:solidFill>
                <a:latin typeface="Trebuchet MS"/>
                <a:cs typeface="Trebuchet MS"/>
              </a:rPr>
              <a:t>s</a:t>
            </a:r>
            <a:r>
              <a:rPr sz="2400" spc="-360" dirty="0">
                <a:solidFill>
                  <a:srgbClr val="881630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155" dirty="0">
                <a:solidFill>
                  <a:srgbClr val="881630"/>
                </a:solidFill>
                <a:latin typeface="Trebuchet MS"/>
                <a:cs typeface="Trebuchet MS"/>
              </a:rPr>
              <a:t>A</a:t>
            </a:r>
            <a:r>
              <a:rPr sz="2000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75" dirty="0">
                <a:solidFill>
                  <a:srgbClr val="881630"/>
                </a:solidFill>
                <a:latin typeface="Trebuchet MS"/>
                <a:cs typeface="Trebuchet MS"/>
              </a:rPr>
              <a:t>b</a:t>
            </a:r>
            <a:r>
              <a:rPr sz="2000" spc="-85" dirty="0">
                <a:solidFill>
                  <a:srgbClr val="881630"/>
                </a:solidFill>
                <a:latin typeface="Trebuchet MS"/>
                <a:cs typeface="Trebuchet MS"/>
              </a:rPr>
              <a:t>l</a:t>
            </a:r>
            <a:r>
              <a:rPr sz="2000" spc="-120" dirty="0">
                <a:solidFill>
                  <a:srgbClr val="881630"/>
                </a:solidFill>
                <a:latin typeface="Trebuchet MS"/>
                <a:cs typeface="Trebuchet MS"/>
              </a:rPr>
              <a:t>ack</a:t>
            </a:r>
            <a:r>
              <a:rPr sz="2000" spc="-7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881630"/>
                </a:solidFill>
                <a:latin typeface="Trebuchet MS"/>
                <a:cs typeface="Trebuchet MS"/>
              </a:rPr>
              <a:t>ci</a:t>
            </a:r>
            <a:r>
              <a:rPr sz="2000" spc="-125" dirty="0">
                <a:solidFill>
                  <a:srgbClr val="881630"/>
                </a:solidFill>
                <a:latin typeface="Trebuchet MS"/>
                <a:cs typeface="Trebuchet MS"/>
              </a:rPr>
              <a:t>r</a:t>
            </a:r>
            <a:r>
              <a:rPr sz="2000" spc="-135" dirty="0">
                <a:solidFill>
                  <a:srgbClr val="881630"/>
                </a:solidFill>
                <a:latin typeface="Trebuchet MS"/>
                <a:cs typeface="Trebuchet MS"/>
              </a:rPr>
              <a:t>cle</a:t>
            </a:r>
            <a:r>
              <a:rPr sz="2000" spc="-7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881630"/>
                </a:solidFill>
                <a:latin typeface="Trebuchet MS"/>
                <a:cs typeface="Trebuchet MS"/>
              </a:rPr>
              <a:t>r</a:t>
            </a:r>
            <a:r>
              <a:rPr sz="2000" spc="-125" dirty="0">
                <a:solidFill>
                  <a:srgbClr val="881630"/>
                </a:solidFill>
                <a:latin typeface="Trebuchet MS"/>
                <a:cs typeface="Trebuchet MS"/>
              </a:rPr>
              <a:t>ep</a:t>
            </a:r>
            <a:r>
              <a:rPr sz="2000" spc="-25" dirty="0">
                <a:solidFill>
                  <a:srgbClr val="881630"/>
                </a:solidFill>
                <a:latin typeface="Trebuchet MS"/>
                <a:cs typeface="Trebuchet MS"/>
              </a:rPr>
              <a:t>r</a:t>
            </a:r>
            <a:r>
              <a:rPr sz="2000" spc="-110" dirty="0">
                <a:solidFill>
                  <a:srgbClr val="881630"/>
                </a:solidFill>
                <a:latin typeface="Trebuchet MS"/>
                <a:cs typeface="Trebuchet MS"/>
              </a:rPr>
              <a:t>esen</a:t>
            </a:r>
            <a:r>
              <a:rPr sz="2000" spc="-80" dirty="0">
                <a:solidFill>
                  <a:srgbClr val="881630"/>
                </a:solidFill>
                <a:latin typeface="Trebuchet MS"/>
                <a:cs typeface="Trebuchet MS"/>
              </a:rPr>
              <a:t>t</a:t>
            </a:r>
            <a:r>
              <a:rPr sz="2000" spc="-40" dirty="0">
                <a:solidFill>
                  <a:srgbClr val="881630"/>
                </a:solidFill>
                <a:latin typeface="Trebuchet MS"/>
                <a:cs typeface="Trebuchet MS"/>
              </a:rPr>
              <a:t>s</a:t>
            </a:r>
            <a:r>
              <a:rPr sz="2000" spc="-7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881630"/>
                </a:solidFill>
                <a:latin typeface="Trebuchet MS"/>
                <a:cs typeface="Trebuchet MS"/>
              </a:rPr>
              <a:t>t</a:t>
            </a:r>
            <a:r>
              <a:rPr sz="2000" spc="-125" dirty="0">
                <a:solidFill>
                  <a:srgbClr val="881630"/>
                </a:solidFill>
                <a:latin typeface="Trebuchet MS"/>
                <a:cs typeface="Trebuchet MS"/>
              </a:rPr>
              <a:t>h</a:t>
            </a:r>
            <a:r>
              <a:rPr sz="2000" spc="-135" dirty="0">
                <a:solidFill>
                  <a:srgbClr val="881630"/>
                </a:solidFill>
                <a:latin typeface="Trebuchet MS"/>
                <a:cs typeface="Trebuchet MS"/>
              </a:rPr>
              <a:t>e</a:t>
            </a:r>
            <a:r>
              <a:rPr sz="2000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i="1" spc="-180" dirty="0">
                <a:solidFill>
                  <a:srgbClr val="881630"/>
                </a:solidFill>
                <a:latin typeface="Trebuchet MS"/>
                <a:cs typeface="Trebuchet MS"/>
              </a:rPr>
              <a:t>sta</a:t>
            </a:r>
            <a:r>
              <a:rPr sz="2000" i="1" spc="-95" dirty="0">
                <a:solidFill>
                  <a:srgbClr val="881630"/>
                </a:solidFill>
                <a:latin typeface="Trebuchet MS"/>
                <a:cs typeface="Trebuchet MS"/>
              </a:rPr>
              <a:t>r</a:t>
            </a:r>
            <a:r>
              <a:rPr sz="2000" i="1" spc="-280" dirty="0">
                <a:solidFill>
                  <a:srgbClr val="881630"/>
                </a:solidFill>
                <a:latin typeface="Trebuchet MS"/>
                <a:cs typeface="Trebuchet MS"/>
              </a:rPr>
              <a:t>t</a:t>
            </a:r>
            <a:r>
              <a:rPr sz="2000" i="1" spc="-4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i="1" spc="-195" dirty="0">
                <a:solidFill>
                  <a:srgbClr val="881630"/>
                </a:solidFill>
                <a:latin typeface="Trebuchet MS"/>
                <a:cs typeface="Trebuchet MS"/>
              </a:rPr>
              <a:t>state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155" dirty="0">
                <a:solidFill>
                  <a:srgbClr val="881630"/>
                </a:solidFill>
                <a:latin typeface="Trebuchet MS"/>
                <a:cs typeface="Trebuchet MS"/>
              </a:rPr>
              <a:t>A</a:t>
            </a:r>
            <a:r>
              <a:rPr sz="2000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881630"/>
                </a:solidFill>
                <a:latin typeface="Trebuchet MS"/>
                <a:cs typeface="Trebuchet MS"/>
              </a:rPr>
              <a:t>ci</a:t>
            </a:r>
            <a:r>
              <a:rPr sz="2000" spc="-130" dirty="0">
                <a:solidFill>
                  <a:srgbClr val="881630"/>
                </a:solidFill>
                <a:latin typeface="Trebuchet MS"/>
                <a:cs typeface="Trebuchet MS"/>
              </a:rPr>
              <a:t>r</a:t>
            </a:r>
            <a:r>
              <a:rPr sz="2000" spc="-135" dirty="0">
                <a:solidFill>
                  <a:srgbClr val="881630"/>
                </a:solidFill>
                <a:latin typeface="Trebuchet MS"/>
                <a:cs typeface="Trebuchet MS"/>
              </a:rPr>
              <a:t>cle</a:t>
            </a:r>
            <a:r>
              <a:rPr sz="2000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881630"/>
                </a:solidFill>
                <a:latin typeface="Trebuchet MS"/>
                <a:cs typeface="Trebuchet MS"/>
              </a:rPr>
              <a:t>wi</a:t>
            </a:r>
            <a:r>
              <a:rPr sz="2000" spc="-80" dirty="0">
                <a:solidFill>
                  <a:srgbClr val="881630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881630"/>
                </a:solidFill>
                <a:latin typeface="Trebuchet MS"/>
                <a:cs typeface="Trebuchet MS"/>
              </a:rPr>
              <a:t>h</a:t>
            </a:r>
            <a:r>
              <a:rPr sz="2000" spc="-8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881630"/>
                </a:solidFill>
                <a:latin typeface="Trebuchet MS"/>
                <a:cs typeface="Trebuchet MS"/>
              </a:rPr>
              <a:t>a</a:t>
            </a:r>
            <a:r>
              <a:rPr sz="2000" spc="-5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881630"/>
                </a:solidFill>
                <a:latin typeface="Trebuchet MS"/>
                <a:cs typeface="Trebuchet MS"/>
              </a:rPr>
              <a:t>ri</a:t>
            </a:r>
            <a:r>
              <a:rPr sz="2000" spc="-90" dirty="0">
                <a:solidFill>
                  <a:srgbClr val="881630"/>
                </a:solidFill>
                <a:latin typeface="Trebuchet MS"/>
                <a:cs typeface="Trebuchet MS"/>
              </a:rPr>
              <a:t>n</a:t>
            </a:r>
            <a:r>
              <a:rPr sz="2000" spc="-150" dirty="0">
                <a:solidFill>
                  <a:srgbClr val="881630"/>
                </a:solidFill>
                <a:latin typeface="Trebuchet MS"/>
                <a:cs typeface="Trebuchet MS"/>
              </a:rPr>
              <a:t>g</a:t>
            </a:r>
            <a:r>
              <a:rPr sz="2000" spc="-8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881630"/>
                </a:solidFill>
                <a:latin typeface="Trebuchet MS"/>
                <a:cs typeface="Trebuchet MS"/>
              </a:rPr>
              <a:t>a</a:t>
            </a:r>
            <a:r>
              <a:rPr sz="2000" spc="-135" dirty="0">
                <a:solidFill>
                  <a:srgbClr val="881630"/>
                </a:solidFill>
                <a:latin typeface="Trebuchet MS"/>
                <a:cs typeface="Trebuchet MS"/>
              </a:rPr>
              <a:t>r</a:t>
            </a:r>
            <a:r>
              <a:rPr sz="2000" spc="-50" dirty="0">
                <a:solidFill>
                  <a:srgbClr val="881630"/>
                </a:solidFill>
                <a:latin typeface="Trebuchet MS"/>
                <a:cs typeface="Trebuchet MS"/>
              </a:rPr>
              <a:t>ou</a:t>
            </a:r>
            <a:r>
              <a:rPr sz="2000" spc="-45" dirty="0">
                <a:solidFill>
                  <a:srgbClr val="881630"/>
                </a:solidFill>
                <a:latin typeface="Trebuchet MS"/>
                <a:cs typeface="Trebuchet MS"/>
              </a:rPr>
              <a:t>n</a:t>
            </a:r>
            <a:r>
              <a:rPr sz="2000" spc="-95" dirty="0">
                <a:solidFill>
                  <a:srgbClr val="881630"/>
                </a:solidFill>
                <a:latin typeface="Trebuchet MS"/>
                <a:cs typeface="Trebuchet MS"/>
              </a:rPr>
              <a:t>d</a:t>
            </a:r>
            <a:r>
              <a:rPr sz="2000" spc="-7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881630"/>
                </a:solidFill>
                <a:latin typeface="Trebuchet MS"/>
                <a:cs typeface="Trebuchet MS"/>
              </a:rPr>
              <a:t>it</a:t>
            </a:r>
            <a:r>
              <a:rPr sz="2000" spc="-7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881630"/>
                </a:solidFill>
                <a:latin typeface="Trebuchet MS"/>
                <a:cs typeface="Trebuchet MS"/>
              </a:rPr>
              <a:t>r</a:t>
            </a:r>
            <a:r>
              <a:rPr sz="2000" spc="-125" dirty="0">
                <a:solidFill>
                  <a:srgbClr val="881630"/>
                </a:solidFill>
                <a:latin typeface="Trebuchet MS"/>
                <a:cs typeface="Trebuchet MS"/>
              </a:rPr>
              <a:t>ep</a:t>
            </a:r>
            <a:r>
              <a:rPr sz="2000" spc="-25" dirty="0">
                <a:solidFill>
                  <a:srgbClr val="881630"/>
                </a:solidFill>
                <a:latin typeface="Trebuchet MS"/>
                <a:cs typeface="Trebuchet MS"/>
              </a:rPr>
              <a:t>r</a:t>
            </a:r>
            <a:r>
              <a:rPr sz="2000" spc="-110" dirty="0">
                <a:solidFill>
                  <a:srgbClr val="881630"/>
                </a:solidFill>
                <a:latin typeface="Trebuchet MS"/>
                <a:cs typeface="Trebuchet MS"/>
              </a:rPr>
              <a:t>esen</a:t>
            </a:r>
            <a:r>
              <a:rPr sz="2000" spc="-80" dirty="0">
                <a:solidFill>
                  <a:srgbClr val="881630"/>
                </a:solidFill>
                <a:latin typeface="Trebuchet MS"/>
                <a:cs typeface="Trebuchet MS"/>
              </a:rPr>
              <a:t>t</a:t>
            </a:r>
            <a:r>
              <a:rPr sz="2000" spc="-40" dirty="0">
                <a:solidFill>
                  <a:srgbClr val="881630"/>
                </a:solidFill>
                <a:latin typeface="Trebuchet MS"/>
                <a:cs typeface="Trebuchet MS"/>
              </a:rPr>
              <a:t>s</a:t>
            </a:r>
            <a:r>
              <a:rPr sz="2000" spc="-7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881630"/>
                </a:solidFill>
                <a:latin typeface="Trebuchet MS"/>
                <a:cs typeface="Trebuchet MS"/>
              </a:rPr>
              <a:t>an</a:t>
            </a:r>
            <a:r>
              <a:rPr sz="2000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i="1" spc="-175" dirty="0">
                <a:solidFill>
                  <a:srgbClr val="881630"/>
                </a:solidFill>
                <a:latin typeface="Trebuchet MS"/>
                <a:cs typeface="Trebuchet MS"/>
              </a:rPr>
              <a:t>end</a:t>
            </a:r>
            <a:r>
              <a:rPr sz="2000" i="1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i="1" spc="-195" dirty="0">
                <a:solidFill>
                  <a:srgbClr val="881630"/>
                </a:solidFill>
                <a:latin typeface="Trebuchet MS"/>
                <a:cs typeface="Trebuchet MS"/>
              </a:rPr>
              <a:t>state</a:t>
            </a:r>
            <a:endParaRPr sz="20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59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  <a:tab pos="598805" algn="l"/>
                <a:tab pos="1800225" algn="l"/>
                <a:tab pos="2139950" algn="l"/>
                <a:tab pos="2421890" algn="l"/>
                <a:tab pos="3422015" algn="l"/>
                <a:tab pos="3819525" algn="l"/>
                <a:tab pos="4569460" algn="l"/>
                <a:tab pos="4942840" algn="l"/>
                <a:tab pos="6210935" algn="l"/>
                <a:tab pos="6635115" algn="l"/>
              </a:tabLst>
            </a:pPr>
            <a:r>
              <a:rPr sz="2400" spc="185" dirty="0">
                <a:solidFill>
                  <a:srgbClr val="881630"/>
                </a:solidFill>
                <a:latin typeface="Trebuchet MS"/>
                <a:cs typeface="Trebuchet MS"/>
              </a:rPr>
              <a:t>A</a:t>
            </a:r>
            <a:r>
              <a:rPr sz="2400" dirty="0">
                <a:solidFill>
                  <a:srgbClr val="881630"/>
                </a:solidFill>
                <a:latin typeface="Trebuchet MS"/>
                <a:cs typeface="Trebuchet MS"/>
              </a:rPr>
              <a:t>	</a:t>
            </a:r>
            <a:r>
              <a:rPr sz="2400" i="1" spc="-295" dirty="0">
                <a:solidFill>
                  <a:srgbClr val="881630"/>
                </a:solidFill>
                <a:latin typeface="Trebuchet MS"/>
                <a:cs typeface="Trebuchet MS"/>
              </a:rPr>
              <a:t>t</a:t>
            </a:r>
            <a:r>
              <a:rPr sz="2400" i="1" spc="-335" dirty="0">
                <a:solidFill>
                  <a:srgbClr val="881630"/>
                </a:solidFill>
                <a:latin typeface="Trebuchet MS"/>
                <a:cs typeface="Trebuchet MS"/>
              </a:rPr>
              <a:t>r</a:t>
            </a:r>
            <a:r>
              <a:rPr sz="2400" i="1" spc="-150" dirty="0">
                <a:solidFill>
                  <a:srgbClr val="881630"/>
                </a:solidFill>
                <a:latin typeface="Trebuchet MS"/>
                <a:cs typeface="Trebuchet MS"/>
              </a:rPr>
              <a:t>a</a:t>
            </a:r>
            <a:r>
              <a:rPr sz="2400" i="1" spc="-229" dirty="0">
                <a:solidFill>
                  <a:srgbClr val="881630"/>
                </a:solidFill>
                <a:latin typeface="Trebuchet MS"/>
                <a:cs typeface="Trebuchet MS"/>
              </a:rPr>
              <a:t>ns</a:t>
            </a:r>
            <a:r>
              <a:rPr sz="2400" i="1" spc="-140" dirty="0">
                <a:solidFill>
                  <a:srgbClr val="881630"/>
                </a:solidFill>
                <a:latin typeface="Trebuchet MS"/>
                <a:cs typeface="Trebuchet MS"/>
              </a:rPr>
              <a:t>i</a:t>
            </a:r>
            <a:r>
              <a:rPr sz="2400" i="1" spc="-350" dirty="0">
                <a:solidFill>
                  <a:srgbClr val="881630"/>
                </a:solidFill>
                <a:latin typeface="Trebuchet MS"/>
                <a:cs typeface="Trebuchet MS"/>
              </a:rPr>
              <a:t>t</a:t>
            </a:r>
            <a:r>
              <a:rPr sz="2400" i="1" spc="-185" dirty="0">
                <a:solidFill>
                  <a:srgbClr val="881630"/>
                </a:solidFill>
                <a:latin typeface="Trebuchet MS"/>
                <a:cs typeface="Trebuchet MS"/>
              </a:rPr>
              <a:t>i</a:t>
            </a:r>
            <a:r>
              <a:rPr sz="2400" i="1" spc="-315" dirty="0">
                <a:solidFill>
                  <a:srgbClr val="881630"/>
                </a:solidFill>
                <a:latin typeface="Trebuchet MS"/>
                <a:cs typeface="Trebuchet MS"/>
              </a:rPr>
              <a:t>o</a:t>
            </a:r>
            <a:r>
              <a:rPr sz="2400" i="1" spc="-190" dirty="0">
                <a:solidFill>
                  <a:srgbClr val="881630"/>
                </a:solidFill>
                <a:latin typeface="Trebuchet MS"/>
                <a:cs typeface="Trebuchet MS"/>
              </a:rPr>
              <a:t>n</a:t>
            </a:r>
            <a:r>
              <a:rPr sz="2400" i="1" dirty="0">
                <a:solidFill>
                  <a:srgbClr val="881630"/>
                </a:solidFill>
                <a:latin typeface="Trebuchet MS"/>
                <a:cs typeface="Trebuchet MS"/>
              </a:rPr>
              <a:t>	</a:t>
            </a:r>
            <a:r>
              <a:rPr sz="2400" spc="-105" dirty="0">
                <a:solidFill>
                  <a:srgbClr val="881630"/>
                </a:solidFill>
                <a:latin typeface="Trebuchet MS"/>
                <a:cs typeface="Trebuchet MS"/>
              </a:rPr>
              <a:t>is</a:t>
            </a:r>
            <a:r>
              <a:rPr sz="2400" dirty="0">
                <a:solidFill>
                  <a:srgbClr val="881630"/>
                </a:solidFill>
                <a:latin typeface="Trebuchet MS"/>
                <a:cs typeface="Trebuchet MS"/>
              </a:rPr>
              <a:t>	</a:t>
            </a:r>
            <a:r>
              <a:rPr sz="2400" spc="-240" dirty="0">
                <a:solidFill>
                  <a:srgbClr val="881630"/>
                </a:solidFill>
                <a:latin typeface="Trebuchet MS"/>
                <a:cs typeface="Trebuchet MS"/>
              </a:rPr>
              <a:t>a</a:t>
            </a:r>
            <a:r>
              <a:rPr sz="2400" dirty="0">
                <a:solidFill>
                  <a:srgbClr val="881630"/>
                </a:solidFill>
                <a:latin typeface="Trebuchet MS"/>
                <a:cs typeface="Trebuchet MS"/>
              </a:rPr>
              <a:t>	</a:t>
            </a:r>
            <a:r>
              <a:rPr sz="2400" spc="-160" dirty="0">
                <a:solidFill>
                  <a:srgbClr val="881630"/>
                </a:solidFill>
                <a:latin typeface="Trebuchet MS"/>
                <a:cs typeface="Trebuchet MS"/>
              </a:rPr>
              <a:t>change</a:t>
            </a:r>
            <a:r>
              <a:rPr sz="2400" dirty="0">
                <a:solidFill>
                  <a:srgbClr val="881630"/>
                </a:solidFill>
                <a:latin typeface="Trebuchet MS"/>
                <a:cs typeface="Trebuchet MS"/>
              </a:rPr>
              <a:t>	</a:t>
            </a:r>
            <a:r>
              <a:rPr sz="2400" spc="-155" dirty="0">
                <a:solidFill>
                  <a:srgbClr val="881630"/>
                </a:solidFill>
                <a:latin typeface="Trebuchet MS"/>
                <a:cs typeface="Trebuchet MS"/>
              </a:rPr>
              <a:t>o</a:t>
            </a:r>
            <a:r>
              <a:rPr sz="2400" spc="-105" dirty="0">
                <a:solidFill>
                  <a:srgbClr val="881630"/>
                </a:solidFill>
                <a:latin typeface="Trebuchet MS"/>
                <a:cs typeface="Trebuchet MS"/>
              </a:rPr>
              <a:t>f</a:t>
            </a:r>
            <a:r>
              <a:rPr sz="2400" dirty="0">
                <a:solidFill>
                  <a:srgbClr val="881630"/>
                </a:solidFill>
                <a:latin typeface="Trebuchet MS"/>
                <a:cs typeface="Trebuchet MS"/>
              </a:rPr>
              <a:t>	</a:t>
            </a:r>
            <a:r>
              <a:rPr sz="2400" spc="-105" dirty="0">
                <a:solidFill>
                  <a:srgbClr val="881630"/>
                </a:solidFill>
                <a:latin typeface="Trebuchet MS"/>
                <a:cs typeface="Trebuchet MS"/>
              </a:rPr>
              <a:t>s</a:t>
            </a:r>
            <a:r>
              <a:rPr sz="2400" spc="-95" dirty="0">
                <a:solidFill>
                  <a:srgbClr val="881630"/>
                </a:solidFill>
                <a:latin typeface="Trebuchet MS"/>
                <a:cs typeface="Trebuchet MS"/>
              </a:rPr>
              <a:t>t</a:t>
            </a:r>
            <a:r>
              <a:rPr sz="2400" spc="-185" dirty="0">
                <a:solidFill>
                  <a:srgbClr val="881630"/>
                </a:solidFill>
                <a:latin typeface="Trebuchet MS"/>
                <a:cs typeface="Trebuchet MS"/>
              </a:rPr>
              <a:t>ate</a:t>
            </a:r>
            <a:r>
              <a:rPr sz="2400" dirty="0">
                <a:solidFill>
                  <a:srgbClr val="881630"/>
                </a:solidFill>
                <a:latin typeface="Trebuchet MS"/>
                <a:cs typeface="Trebuchet MS"/>
              </a:rPr>
              <a:t>	</a:t>
            </a:r>
            <a:r>
              <a:rPr sz="2400" spc="-135" dirty="0">
                <a:solidFill>
                  <a:srgbClr val="881630"/>
                </a:solidFill>
                <a:latin typeface="Trebuchet MS"/>
                <a:cs typeface="Trebuchet MS"/>
              </a:rPr>
              <a:t>in</a:t>
            </a:r>
            <a:r>
              <a:rPr sz="2400" dirty="0">
                <a:solidFill>
                  <a:srgbClr val="881630"/>
                </a:solidFill>
                <a:latin typeface="Trebuchet MS"/>
                <a:cs typeface="Trebuchet MS"/>
              </a:rPr>
              <a:t>	</a:t>
            </a:r>
            <a:r>
              <a:rPr sz="2400" spc="-40" dirty="0">
                <a:solidFill>
                  <a:srgbClr val="881630"/>
                </a:solidFill>
                <a:latin typeface="Trebuchet MS"/>
                <a:cs typeface="Trebuchet MS"/>
              </a:rPr>
              <a:t>r</a:t>
            </a:r>
            <a:r>
              <a:rPr sz="2400" spc="-90" dirty="0">
                <a:solidFill>
                  <a:srgbClr val="881630"/>
                </a:solidFill>
                <a:latin typeface="Trebuchet MS"/>
                <a:cs typeface="Trebuchet MS"/>
              </a:rPr>
              <a:t>esponse</a:t>
            </a:r>
            <a:r>
              <a:rPr sz="2400" dirty="0">
                <a:solidFill>
                  <a:srgbClr val="881630"/>
                </a:solidFill>
                <a:latin typeface="Trebuchet MS"/>
                <a:cs typeface="Trebuchet MS"/>
              </a:rPr>
              <a:t>	</a:t>
            </a:r>
            <a:r>
              <a:rPr sz="2400" spc="-55" dirty="0">
                <a:solidFill>
                  <a:srgbClr val="881630"/>
                </a:solidFill>
                <a:latin typeface="Trebuchet MS"/>
                <a:cs typeface="Trebuchet MS"/>
              </a:rPr>
              <a:t>t</a:t>
            </a:r>
            <a:r>
              <a:rPr sz="2400" spc="-70" dirty="0">
                <a:solidFill>
                  <a:srgbClr val="881630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881630"/>
                </a:solidFill>
                <a:latin typeface="Trebuchet MS"/>
                <a:cs typeface="Trebuchet MS"/>
              </a:rPr>
              <a:t>	</a:t>
            </a:r>
            <a:r>
              <a:rPr sz="2400" spc="-145" dirty="0">
                <a:solidFill>
                  <a:srgbClr val="881630"/>
                </a:solidFill>
                <a:latin typeface="Trebuchet MS"/>
                <a:cs typeface="Trebuchet MS"/>
              </a:rPr>
              <a:t>an  </a:t>
            </a:r>
            <a:r>
              <a:rPr sz="2400" spc="-190" dirty="0">
                <a:solidFill>
                  <a:srgbClr val="881630"/>
                </a:solidFill>
                <a:latin typeface="Trebuchet MS"/>
                <a:cs typeface="Trebuchet MS"/>
              </a:rPr>
              <a:t>event.</a:t>
            </a:r>
            <a:endParaRPr sz="2400">
              <a:latin typeface="Trebuchet MS"/>
              <a:cs typeface="Trebuchet MS"/>
            </a:endParaRPr>
          </a:p>
          <a:p>
            <a:pPr marL="241300" marR="6985" indent="-228600">
              <a:lnSpc>
                <a:spcPts val="2590"/>
              </a:lnSpc>
              <a:spcBef>
                <a:spcPts val="4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75" dirty="0">
                <a:solidFill>
                  <a:srgbClr val="881630"/>
                </a:solidFill>
                <a:latin typeface="Trebuchet MS"/>
                <a:cs typeface="Trebuchet MS"/>
              </a:rPr>
              <a:t>The</a:t>
            </a:r>
            <a:r>
              <a:rPr sz="2400" spc="9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i="1" spc="-250" dirty="0">
                <a:solidFill>
                  <a:srgbClr val="881630"/>
                </a:solidFill>
                <a:latin typeface="Trebuchet MS"/>
                <a:cs typeface="Trebuchet MS"/>
              </a:rPr>
              <a:t>label</a:t>
            </a:r>
            <a:r>
              <a:rPr sz="2400" i="1" spc="8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881630"/>
                </a:solidFill>
                <a:latin typeface="Trebuchet MS"/>
                <a:cs typeface="Trebuchet MS"/>
              </a:rPr>
              <a:t>on</a:t>
            </a:r>
            <a:r>
              <a:rPr sz="2400" spc="9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881630"/>
                </a:solidFill>
                <a:latin typeface="Trebuchet MS"/>
                <a:cs typeface="Trebuchet MS"/>
              </a:rPr>
              <a:t>each</a:t>
            </a:r>
            <a:r>
              <a:rPr sz="2400" spc="8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881630"/>
                </a:solidFill>
                <a:latin typeface="Trebuchet MS"/>
                <a:cs typeface="Trebuchet MS"/>
              </a:rPr>
              <a:t>transition</a:t>
            </a:r>
            <a:r>
              <a:rPr sz="2400" spc="9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881630"/>
                </a:solidFill>
                <a:latin typeface="Trebuchet MS"/>
                <a:cs typeface="Trebuchet MS"/>
              </a:rPr>
              <a:t>is</a:t>
            </a:r>
            <a:r>
              <a:rPr sz="2400" spc="9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881630"/>
                </a:solidFill>
                <a:latin typeface="Trebuchet MS"/>
                <a:cs typeface="Trebuchet MS"/>
              </a:rPr>
              <a:t>the</a:t>
            </a:r>
            <a:r>
              <a:rPr sz="2400" spc="8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881630"/>
                </a:solidFill>
                <a:latin typeface="Trebuchet MS"/>
                <a:cs typeface="Trebuchet MS"/>
              </a:rPr>
              <a:t>event</a:t>
            </a:r>
            <a:r>
              <a:rPr sz="2400" spc="10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881630"/>
                </a:solidFill>
                <a:latin typeface="Trebuchet MS"/>
                <a:cs typeface="Trebuchet MS"/>
              </a:rPr>
              <a:t>that</a:t>
            </a:r>
            <a:r>
              <a:rPr sz="2400" spc="9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881630"/>
                </a:solidFill>
                <a:latin typeface="Trebuchet MS"/>
                <a:cs typeface="Trebuchet MS"/>
              </a:rPr>
              <a:t>triggers </a:t>
            </a:r>
            <a:r>
              <a:rPr sz="2400" spc="-71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881630"/>
                </a:solidFill>
                <a:latin typeface="Trebuchet MS"/>
                <a:cs typeface="Trebuchet MS"/>
              </a:rPr>
              <a:t>it.</a:t>
            </a:r>
            <a:endParaRPr sz="24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75" dirty="0">
                <a:solidFill>
                  <a:srgbClr val="881630"/>
                </a:solidFill>
                <a:latin typeface="Trebuchet MS"/>
                <a:cs typeface="Trebuchet MS"/>
              </a:rPr>
              <a:t>The</a:t>
            </a:r>
            <a:r>
              <a:rPr sz="2400" spc="31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881630"/>
                </a:solidFill>
                <a:latin typeface="Trebuchet MS"/>
                <a:cs typeface="Trebuchet MS"/>
              </a:rPr>
              <a:t>system</a:t>
            </a:r>
            <a:r>
              <a:rPr sz="2400" spc="30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i="1" spc="-215" dirty="0">
                <a:solidFill>
                  <a:srgbClr val="881630"/>
                </a:solidFill>
                <a:latin typeface="Trebuchet MS"/>
                <a:cs typeface="Trebuchet MS"/>
              </a:rPr>
              <a:t>remains</a:t>
            </a:r>
            <a:r>
              <a:rPr sz="2400" i="1" spc="-19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881630"/>
                </a:solidFill>
                <a:latin typeface="Trebuchet MS"/>
                <a:cs typeface="Trebuchet MS"/>
              </a:rPr>
              <a:t>in</a:t>
            </a:r>
            <a:r>
              <a:rPr sz="2400" spc="29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240" dirty="0">
                <a:solidFill>
                  <a:srgbClr val="881630"/>
                </a:solidFill>
                <a:latin typeface="Trebuchet MS"/>
                <a:cs typeface="Trebuchet MS"/>
              </a:rPr>
              <a:t>a</a:t>
            </a:r>
            <a:r>
              <a:rPr sz="2400" spc="-18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50" dirty="0">
                <a:solidFill>
                  <a:srgbClr val="881630"/>
                </a:solidFill>
                <a:latin typeface="Trebuchet MS"/>
                <a:cs typeface="Trebuchet MS"/>
              </a:rPr>
              <a:t>state</a:t>
            </a:r>
            <a:r>
              <a:rPr sz="2400" spc="31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881630"/>
                </a:solidFill>
                <a:latin typeface="Trebuchet MS"/>
                <a:cs typeface="Trebuchet MS"/>
              </a:rPr>
              <a:t>until</a:t>
            </a:r>
            <a:r>
              <a:rPr sz="2400" spc="31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881630"/>
                </a:solidFill>
                <a:latin typeface="Trebuchet MS"/>
                <a:cs typeface="Trebuchet MS"/>
              </a:rPr>
              <a:t>an</a:t>
            </a:r>
            <a:r>
              <a:rPr sz="2400" spc="30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881630"/>
                </a:solidFill>
                <a:latin typeface="Trebuchet MS"/>
                <a:cs typeface="Trebuchet MS"/>
              </a:rPr>
              <a:t>event</a:t>
            </a:r>
            <a:r>
              <a:rPr sz="2400" spc="31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881630"/>
                </a:solidFill>
                <a:latin typeface="Trebuchet MS"/>
                <a:cs typeface="Trebuchet MS"/>
              </a:rPr>
              <a:t>occurs </a:t>
            </a:r>
            <a:r>
              <a:rPr sz="2400" spc="-71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881630"/>
                </a:solidFill>
                <a:latin typeface="Trebuchet MS"/>
                <a:cs typeface="Trebuchet MS"/>
              </a:rPr>
              <a:t>that</a:t>
            </a:r>
            <a:r>
              <a:rPr sz="24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881630"/>
                </a:solidFill>
                <a:latin typeface="Trebuchet MS"/>
                <a:cs typeface="Trebuchet MS"/>
              </a:rPr>
              <a:t>causes</a:t>
            </a:r>
            <a:r>
              <a:rPr sz="24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881630"/>
                </a:solidFill>
                <a:latin typeface="Trebuchet MS"/>
                <a:cs typeface="Trebuchet MS"/>
              </a:rPr>
              <a:t>it</a:t>
            </a:r>
            <a:r>
              <a:rPr sz="2400" spc="-60" dirty="0">
                <a:solidFill>
                  <a:srgbClr val="881630"/>
                </a:solidFill>
                <a:latin typeface="Trebuchet MS"/>
                <a:cs typeface="Trebuchet MS"/>
              </a:rPr>
              <a:t> to</a:t>
            </a:r>
            <a:r>
              <a:rPr sz="2400" spc="-7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solidFill>
                  <a:srgbClr val="881630"/>
                </a:solidFill>
                <a:latin typeface="Trebuchet MS"/>
                <a:cs typeface="Trebuchet MS"/>
              </a:rPr>
              <a:t>change</a:t>
            </a:r>
            <a:r>
              <a:rPr sz="24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881630"/>
                </a:solidFill>
                <a:latin typeface="Trebuchet MS"/>
                <a:cs typeface="Trebuchet MS"/>
              </a:rPr>
              <a:t>stat</a:t>
            </a:r>
            <a:r>
              <a:rPr sz="2400" spc="-135" dirty="0">
                <a:solidFill>
                  <a:srgbClr val="881630"/>
                </a:solidFill>
                <a:latin typeface="Trebuchet MS"/>
                <a:cs typeface="Trebuchet MS"/>
              </a:rPr>
              <a:t>e</a:t>
            </a:r>
            <a:r>
              <a:rPr sz="2400" spc="-355" dirty="0">
                <a:solidFill>
                  <a:srgbClr val="88163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1586" y="1992630"/>
            <a:ext cx="3314700" cy="3889375"/>
          </a:xfrm>
          <a:custGeom>
            <a:avLst/>
            <a:gdLst/>
            <a:ahLst/>
            <a:cxnLst/>
            <a:rect l="l" t="t" r="r" b="b"/>
            <a:pathLst>
              <a:path w="3314700" h="3889375">
                <a:moveTo>
                  <a:pt x="3313175" y="3648456"/>
                </a:moveTo>
                <a:lnTo>
                  <a:pt x="3314699" y="0"/>
                </a:lnTo>
              </a:path>
              <a:path w="3314700" h="3889375">
                <a:moveTo>
                  <a:pt x="653796" y="1467612"/>
                </a:moveTo>
                <a:lnTo>
                  <a:pt x="655319" y="2179320"/>
                </a:lnTo>
              </a:path>
              <a:path w="3314700" h="3889375">
                <a:moveTo>
                  <a:pt x="0" y="3570859"/>
                </a:moveTo>
                <a:lnTo>
                  <a:pt x="5886" y="3527083"/>
                </a:lnTo>
                <a:lnTo>
                  <a:pt x="22497" y="3487739"/>
                </a:lnTo>
                <a:lnTo>
                  <a:pt x="48260" y="3454400"/>
                </a:lnTo>
                <a:lnTo>
                  <a:pt x="81599" y="3428637"/>
                </a:lnTo>
                <a:lnTo>
                  <a:pt x="120943" y="3412026"/>
                </a:lnTo>
                <a:lnTo>
                  <a:pt x="164718" y="3406140"/>
                </a:lnTo>
                <a:lnTo>
                  <a:pt x="1190116" y="3406140"/>
                </a:lnTo>
                <a:lnTo>
                  <a:pt x="1233892" y="3412026"/>
                </a:lnTo>
                <a:lnTo>
                  <a:pt x="1273236" y="3428637"/>
                </a:lnTo>
                <a:lnTo>
                  <a:pt x="1306575" y="3454400"/>
                </a:lnTo>
                <a:lnTo>
                  <a:pt x="1332338" y="3487739"/>
                </a:lnTo>
                <a:lnTo>
                  <a:pt x="1348949" y="3527083"/>
                </a:lnTo>
                <a:lnTo>
                  <a:pt x="1354836" y="3570859"/>
                </a:lnTo>
                <a:lnTo>
                  <a:pt x="1354836" y="3724541"/>
                </a:lnTo>
                <a:lnTo>
                  <a:pt x="1348949" y="3768329"/>
                </a:lnTo>
                <a:lnTo>
                  <a:pt x="1332338" y="3807674"/>
                </a:lnTo>
                <a:lnTo>
                  <a:pt x="1306575" y="3841008"/>
                </a:lnTo>
                <a:lnTo>
                  <a:pt x="1273236" y="3866761"/>
                </a:lnTo>
                <a:lnTo>
                  <a:pt x="1233892" y="3883364"/>
                </a:lnTo>
                <a:lnTo>
                  <a:pt x="1190116" y="3889248"/>
                </a:lnTo>
                <a:lnTo>
                  <a:pt x="164718" y="3889248"/>
                </a:lnTo>
                <a:lnTo>
                  <a:pt x="120943" y="3883364"/>
                </a:lnTo>
                <a:lnTo>
                  <a:pt x="81599" y="3866761"/>
                </a:lnTo>
                <a:lnTo>
                  <a:pt x="48260" y="3841008"/>
                </a:lnTo>
                <a:lnTo>
                  <a:pt x="22497" y="3807674"/>
                </a:lnTo>
                <a:lnTo>
                  <a:pt x="5886" y="3768329"/>
                </a:lnTo>
                <a:lnTo>
                  <a:pt x="0" y="3724541"/>
                </a:lnTo>
                <a:lnTo>
                  <a:pt x="0" y="3570859"/>
                </a:lnTo>
                <a:close/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203" y="222250"/>
            <a:ext cx="42811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0000"/>
                </a:solidFill>
              </a:rPr>
              <a:t>FINITE</a:t>
            </a:r>
            <a:r>
              <a:rPr sz="3200" spc="-3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STATE</a:t>
            </a:r>
            <a:r>
              <a:rPr sz="3200" spc="-4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MACHINE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47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42844" y="3380803"/>
            <a:ext cx="1400810" cy="1651635"/>
            <a:chOff x="2942844" y="3380803"/>
            <a:chExt cx="1400810" cy="1651635"/>
          </a:xfrm>
        </p:grpSpPr>
        <p:sp>
          <p:nvSpPr>
            <p:cNvPr id="7" name="object 7"/>
            <p:cNvSpPr/>
            <p:nvPr/>
          </p:nvSpPr>
          <p:spPr>
            <a:xfrm>
              <a:off x="3907536" y="3381755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60">
                  <a:moveTo>
                    <a:pt x="0" y="12191"/>
                  </a:moveTo>
                  <a:lnTo>
                    <a:pt x="137159" y="12191"/>
                  </a:lnTo>
                </a:path>
                <a:path w="137160" h="137160">
                  <a:moveTo>
                    <a:pt x="12191" y="0"/>
                  </a:moveTo>
                  <a:lnTo>
                    <a:pt x="12191" y="137159"/>
                  </a:lnTo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54274" y="3393185"/>
              <a:ext cx="1377950" cy="1628139"/>
            </a:xfrm>
            <a:custGeom>
              <a:avLst/>
              <a:gdLst/>
              <a:ahLst/>
              <a:cxnLst/>
              <a:rect l="l" t="t" r="r" b="b"/>
              <a:pathLst>
                <a:path w="1377950" h="1628139">
                  <a:moveTo>
                    <a:pt x="1376172" y="434339"/>
                  </a:moveTo>
                  <a:lnTo>
                    <a:pt x="1377696" y="1627632"/>
                  </a:lnTo>
                </a:path>
                <a:path w="1377950" h="1628139">
                  <a:moveTo>
                    <a:pt x="1377696" y="411480"/>
                  </a:moveTo>
                  <a:lnTo>
                    <a:pt x="964691" y="0"/>
                  </a:lnTo>
                </a:path>
                <a:path w="1377950" h="1628139">
                  <a:moveTo>
                    <a:pt x="0" y="67055"/>
                  </a:moveTo>
                  <a:lnTo>
                    <a:pt x="1524" y="778763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85309" y="4266057"/>
            <a:ext cx="8934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after(30s)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8757" y="4885435"/>
            <a:ext cx="780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after</a:t>
            </a:r>
            <a:r>
              <a:rPr sz="1600" i="1" spc="-10" dirty="0">
                <a:latin typeface="Arial"/>
                <a:cs typeface="Arial"/>
              </a:rPr>
              <a:t>(</a:t>
            </a:r>
            <a:r>
              <a:rPr sz="1600" i="1" spc="-5" dirty="0">
                <a:latin typeface="Arial"/>
                <a:cs typeface="Arial"/>
              </a:rPr>
              <a:t>5s)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8757" y="3647059"/>
            <a:ext cx="8934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after(25s)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96133" y="5398770"/>
            <a:ext cx="1356360" cy="483234"/>
          </a:xfrm>
          <a:custGeom>
            <a:avLst/>
            <a:gdLst/>
            <a:ahLst/>
            <a:cxnLst/>
            <a:rect l="l" t="t" r="r" b="b"/>
            <a:pathLst>
              <a:path w="1356360" h="483235">
                <a:moveTo>
                  <a:pt x="0" y="164718"/>
                </a:moveTo>
                <a:lnTo>
                  <a:pt x="5886" y="120943"/>
                </a:lnTo>
                <a:lnTo>
                  <a:pt x="22497" y="81599"/>
                </a:lnTo>
                <a:lnTo>
                  <a:pt x="48260" y="48259"/>
                </a:lnTo>
                <a:lnTo>
                  <a:pt x="81599" y="22497"/>
                </a:lnTo>
                <a:lnTo>
                  <a:pt x="120943" y="5886"/>
                </a:lnTo>
                <a:lnTo>
                  <a:pt x="164719" y="0"/>
                </a:lnTo>
                <a:lnTo>
                  <a:pt x="1191641" y="0"/>
                </a:lnTo>
                <a:lnTo>
                  <a:pt x="1235416" y="5886"/>
                </a:lnTo>
                <a:lnTo>
                  <a:pt x="1274760" y="22497"/>
                </a:lnTo>
                <a:lnTo>
                  <a:pt x="1308100" y="48259"/>
                </a:lnTo>
                <a:lnTo>
                  <a:pt x="1333862" y="81599"/>
                </a:lnTo>
                <a:lnTo>
                  <a:pt x="1350473" y="120943"/>
                </a:lnTo>
                <a:lnTo>
                  <a:pt x="1356360" y="164718"/>
                </a:lnTo>
                <a:lnTo>
                  <a:pt x="1356360" y="318401"/>
                </a:lnTo>
                <a:lnTo>
                  <a:pt x="1350473" y="362189"/>
                </a:lnTo>
                <a:lnTo>
                  <a:pt x="1333862" y="401534"/>
                </a:lnTo>
                <a:lnTo>
                  <a:pt x="1308100" y="434868"/>
                </a:lnTo>
                <a:lnTo>
                  <a:pt x="1274760" y="460621"/>
                </a:lnTo>
                <a:lnTo>
                  <a:pt x="1235416" y="477224"/>
                </a:lnTo>
                <a:lnTo>
                  <a:pt x="1191641" y="483107"/>
                </a:lnTo>
                <a:lnTo>
                  <a:pt x="164719" y="483107"/>
                </a:lnTo>
                <a:lnTo>
                  <a:pt x="120943" y="477224"/>
                </a:lnTo>
                <a:lnTo>
                  <a:pt x="81599" y="460621"/>
                </a:lnTo>
                <a:lnTo>
                  <a:pt x="48260" y="434868"/>
                </a:lnTo>
                <a:lnTo>
                  <a:pt x="22497" y="401534"/>
                </a:lnTo>
                <a:lnTo>
                  <a:pt x="5886" y="362189"/>
                </a:lnTo>
                <a:lnTo>
                  <a:pt x="0" y="318401"/>
                </a:lnTo>
                <a:lnTo>
                  <a:pt x="0" y="164718"/>
                </a:lnTo>
                <a:close/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56407" y="5458764"/>
            <a:ext cx="937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R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-15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g</a:t>
            </a:r>
            <a:r>
              <a:rPr sz="1800" dirty="0">
                <a:latin typeface="Arial MT"/>
                <a:cs typeface="Arial MT"/>
              </a:rPr>
              <a:t>ht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74798" y="2966466"/>
            <a:ext cx="1377950" cy="483234"/>
          </a:xfrm>
          <a:custGeom>
            <a:avLst/>
            <a:gdLst/>
            <a:ahLst/>
            <a:cxnLst/>
            <a:rect l="l" t="t" r="r" b="b"/>
            <a:pathLst>
              <a:path w="1377950" h="483235">
                <a:moveTo>
                  <a:pt x="0" y="164719"/>
                </a:moveTo>
                <a:lnTo>
                  <a:pt x="5886" y="120943"/>
                </a:lnTo>
                <a:lnTo>
                  <a:pt x="22497" y="81599"/>
                </a:lnTo>
                <a:lnTo>
                  <a:pt x="48260" y="48259"/>
                </a:lnTo>
                <a:lnTo>
                  <a:pt x="81599" y="22497"/>
                </a:lnTo>
                <a:lnTo>
                  <a:pt x="120943" y="5886"/>
                </a:lnTo>
                <a:lnTo>
                  <a:pt x="164719" y="0"/>
                </a:lnTo>
                <a:lnTo>
                  <a:pt x="1212977" y="0"/>
                </a:lnTo>
                <a:lnTo>
                  <a:pt x="1256752" y="5886"/>
                </a:lnTo>
                <a:lnTo>
                  <a:pt x="1296096" y="22497"/>
                </a:lnTo>
                <a:lnTo>
                  <a:pt x="1329436" y="48260"/>
                </a:lnTo>
                <a:lnTo>
                  <a:pt x="1355198" y="81599"/>
                </a:lnTo>
                <a:lnTo>
                  <a:pt x="1371809" y="120943"/>
                </a:lnTo>
                <a:lnTo>
                  <a:pt x="1377696" y="164719"/>
                </a:lnTo>
                <a:lnTo>
                  <a:pt x="1377696" y="318388"/>
                </a:lnTo>
                <a:lnTo>
                  <a:pt x="1371809" y="362164"/>
                </a:lnTo>
                <a:lnTo>
                  <a:pt x="1355198" y="401508"/>
                </a:lnTo>
                <a:lnTo>
                  <a:pt x="1329436" y="434848"/>
                </a:lnTo>
                <a:lnTo>
                  <a:pt x="1296096" y="460610"/>
                </a:lnTo>
                <a:lnTo>
                  <a:pt x="1256752" y="477221"/>
                </a:lnTo>
                <a:lnTo>
                  <a:pt x="1212977" y="483108"/>
                </a:lnTo>
                <a:lnTo>
                  <a:pt x="164719" y="483108"/>
                </a:lnTo>
                <a:lnTo>
                  <a:pt x="120943" y="477221"/>
                </a:lnTo>
                <a:lnTo>
                  <a:pt x="81599" y="460610"/>
                </a:lnTo>
                <a:lnTo>
                  <a:pt x="48260" y="434848"/>
                </a:lnTo>
                <a:lnTo>
                  <a:pt x="22497" y="401508"/>
                </a:lnTo>
                <a:lnTo>
                  <a:pt x="5886" y="362164"/>
                </a:lnTo>
                <a:lnTo>
                  <a:pt x="0" y="318388"/>
                </a:lnTo>
                <a:lnTo>
                  <a:pt x="0" y="164719"/>
                </a:lnTo>
                <a:close/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41854" y="3026155"/>
            <a:ext cx="115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GreenLight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74798" y="4182617"/>
            <a:ext cx="1399540" cy="483234"/>
          </a:xfrm>
          <a:custGeom>
            <a:avLst/>
            <a:gdLst/>
            <a:ahLst/>
            <a:cxnLst/>
            <a:rect l="l" t="t" r="r" b="b"/>
            <a:pathLst>
              <a:path w="1399539" h="483235">
                <a:moveTo>
                  <a:pt x="0" y="164718"/>
                </a:moveTo>
                <a:lnTo>
                  <a:pt x="5886" y="120943"/>
                </a:lnTo>
                <a:lnTo>
                  <a:pt x="22497" y="81599"/>
                </a:lnTo>
                <a:lnTo>
                  <a:pt x="48260" y="48259"/>
                </a:lnTo>
                <a:lnTo>
                  <a:pt x="81599" y="22497"/>
                </a:lnTo>
                <a:lnTo>
                  <a:pt x="120943" y="5886"/>
                </a:lnTo>
                <a:lnTo>
                  <a:pt x="164719" y="0"/>
                </a:lnTo>
                <a:lnTo>
                  <a:pt x="1234313" y="0"/>
                </a:lnTo>
                <a:lnTo>
                  <a:pt x="1278088" y="5886"/>
                </a:lnTo>
                <a:lnTo>
                  <a:pt x="1317432" y="22497"/>
                </a:lnTo>
                <a:lnTo>
                  <a:pt x="1350771" y="48259"/>
                </a:lnTo>
                <a:lnTo>
                  <a:pt x="1376534" y="81599"/>
                </a:lnTo>
                <a:lnTo>
                  <a:pt x="1393145" y="120943"/>
                </a:lnTo>
                <a:lnTo>
                  <a:pt x="1399031" y="164718"/>
                </a:lnTo>
                <a:lnTo>
                  <a:pt x="1399031" y="318388"/>
                </a:lnTo>
                <a:lnTo>
                  <a:pt x="1393145" y="362164"/>
                </a:lnTo>
                <a:lnTo>
                  <a:pt x="1376534" y="401508"/>
                </a:lnTo>
                <a:lnTo>
                  <a:pt x="1350771" y="434847"/>
                </a:lnTo>
                <a:lnTo>
                  <a:pt x="1317432" y="460610"/>
                </a:lnTo>
                <a:lnTo>
                  <a:pt x="1278088" y="477221"/>
                </a:lnTo>
                <a:lnTo>
                  <a:pt x="1234313" y="483107"/>
                </a:lnTo>
                <a:lnTo>
                  <a:pt x="164719" y="483107"/>
                </a:lnTo>
                <a:lnTo>
                  <a:pt x="120943" y="477221"/>
                </a:lnTo>
                <a:lnTo>
                  <a:pt x="81599" y="460610"/>
                </a:lnTo>
                <a:lnTo>
                  <a:pt x="48260" y="434847"/>
                </a:lnTo>
                <a:lnTo>
                  <a:pt x="22497" y="401508"/>
                </a:lnTo>
                <a:lnTo>
                  <a:pt x="5886" y="362164"/>
                </a:lnTo>
                <a:lnTo>
                  <a:pt x="0" y="318388"/>
                </a:lnTo>
                <a:lnTo>
                  <a:pt x="0" y="164718"/>
                </a:lnTo>
                <a:close/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41854" y="4220082"/>
            <a:ext cx="1167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YellowLight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57400" y="4081271"/>
            <a:ext cx="2284730" cy="1719580"/>
            <a:chOff x="2057400" y="4081271"/>
            <a:chExt cx="2284730" cy="1719580"/>
          </a:xfrm>
        </p:grpSpPr>
        <p:sp>
          <p:nvSpPr>
            <p:cNvPr id="19" name="object 19"/>
            <p:cNvSpPr/>
            <p:nvPr/>
          </p:nvSpPr>
          <p:spPr>
            <a:xfrm>
              <a:off x="2507741" y="4092701"/>
              <a:ext cx="1823085" cy="1640205"/>
            </a:xfrm>
            <a:custGeom>
              <a:avLst/>
              <a:gdLst/>
              <a:ahLst/>
              <a:cxnLst/>
              <a:rect l="l" t="t" r="r" b="b"/>
              <a:pathLst>
                <a:path w="1823085" h="1640204">
                  <a:moveTo>
                    <a:pt x="536447" y="0"/>
                  </a:moveTo>
                  <a:lnTo>
                    <a:pt x="446531" y="68580"/>
                  </a:lnTo>
                </a:path>
                <a:path w="1823085" h="1640204">
                  <a:moveTo>
                    <a:pt x="353568" y="0"/>
                  </a:moveTo>
                  <a:lnTo>
                    <a:pt x="446531" y="68580"/>
                  </a:lnTo>
                </a:path>
                <a:path w="1823085" h="1640204">
                  <a:moveTo>
                    <a:pt x="446531" y="583692"/>
                  </a:moveTo>
                  <a:lnTo>
                    <a:pt x="448056" y="1271016"/>
                  </a:lnTo>
                </a:path>
                <a:path w="1823085" h="1640204">
                  <a:moveTo>
                    <a:pt x="536447" y="1217676"/>
                  </a:moveTo>
                  <a:lnTo>
                    <a:pt x="446531" y="1286256"/>
                  </a:lnTo>
                </a:path>
                <a:path w="1823085" h="1640204">
                  <a:moveTo>
                    <a:pt x="353568" y="1217676"/>
                  </a:moveTo>
                  <a:lnTo>
                    <a:pt x="446531" y="1286256"/>
                  </a:lnTo>
                </a:path>
                <a:path w="1823085" h="1640204">
                  <a:moveTo>
                    <a:pt x="1409699" y="1350264"/>
                  </a:moveTo>
                  <a:lnTo>
                    <a:pt x="1822704" y="938784"/>
                  </a:lnTo>
                </a:path>
                <a:path w="1823085" h="1640204">
                  <a:moveTo>
                    <a:pt x="0" y="1639824"/>
                  </a:moveTo>
                  <a:lnTo>
                    <a:pt x="68580" y="1548384"/>
                  </a:lnTo>
                </a:path>
                <a:path w="1823085" h="1640204">
                  <a:moveTo>
                    <a:pt x="0" y="1479804"/>
                  </a:moveTo>
                  <a:lnTo>
                    <a:pt x="68580" y="1548384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57400" y="5501639"/>
              <a:ext cx="299085" cy="299085"/>
            </a:xfrm>
            <a:custGeom>
              <a:avLst/>
              <a:gdLst/>
              <a:ahLst/>
              <a:cxnLst/>
              <a:rect l="l" t="t" r="r" b="b"/>
              <a:pathLst>
                <a:path w="299085" h="299085">
                  <a:moveTo>
                    <a:pt x="149351" y="0"/>
                  </a:moveTo>
                  <a:lnTo>
                    <a:pt x="102168" y="7620"/>
                  </a:lnTo>
                  <a:lnTo>
                    <a:pt x="61173" y="28834"/>
                  </a:lnTo>
                  <a:lnTo>
                    <a:pt x="28834" y="61173"/>
                  </a:lnTo>
                  <a:lnTo>
                    <a:pt x="7619" y="102168"/>
                  </a:lnTo>
                  <a:lnTo>
                    <a:pt x="0" y="149352"/>
                  </a:lnTo>
                  <a:lnTo>
                    <a:pt x="7619" y="196559"/>
                  </a:lnTo>
                  <a:lnTo>
                    <a:pt x="28834" y="237558"/>
                  </a:lnTo>
                  <a:lnTo>
                    <a:pt x="61173" y="269888"/>
                  </a:lnTo>
                  <a:lnTo>
                    <a:pt x="102168" y="291090"/>
                  </a:lnTo>
                  <a:lnTo>
                    <a:pt x="149351" y="298704"/>
                  </a:lnTo>
                  <a:lnTo>
                    <a:pt x="196535" y="291090"/>
                  </a:lnTo>
                  <a:lnTo>
                    <a:pt x="237530" y="269888"/>
                  </a:lnTo>
                  <a:lnTo>
                    <a:pt x="269869" y="237558"/>
                  </a:lnTo>
                  <a:lnTo>
                    <a:pt x="291084" y="196559"/>
                  </a:lnTo>
                  <a:lnTo>
                    <a:pt x="298704" y="149352"/>
                  </a:lnTo>
                  <a:lnTo>
                    <a:pt x="291084" y="102168"/>
                  </a:lnTo>
                  <a:lnTo>
                    <a:pt x="269869" y="61173"/>
                  </a:lnTo>
                  <a:lnTo>
                    <a:pt x="237530" y="28834"/>
                  </a:lnTo>
                  <a:lnTo>
                    <a:pt x="196535" y="7620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63902" y="5641085"/>
              <a:ext cx="299085" cy="1905"/>
            </a:xfrm>
            <a:custGeom>
              <a:avLst/>
              <a:gdLst/>
              <a:ahLst/>
              <a:cxnLst/>
              <a:rect l="l" t="t" r="r" b="b"/>
              <a:pathLst>
                <a:path w="299085" h="1904">
                  <a:moveTo>
                    <a:pt x="0" y="0"/>
                  </a:moveTo>
                  <a:lnTo>
                    <a:pt x="298704" y="1523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42913" y="3508324"/>
            <a:ext cx="2193925" cy="499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7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after(25s</a:t>
            </a:r>
            <a:r>
              <a:rPr sz="1600" i="1" spc="2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since</a:t>
            </a:r>
            <a:r>
              <a:rPr sz="1600" i="1" spc="-4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exit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from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70"/>
              </a:lnSpc>
            </a:pPr>
            <a:r>
              <a:rPr sz="1600" i="1" spc="-5" dirty="0">
                <a:latin typeface="Arial"/>
                <a:cs typeface="Arial"/>
              </a:rPr>
              <a:t>state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RedLight)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91859" y="5458764"/>
            <a:ext cx="939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Re</a:t>
            </a:r>
            <a:r>
              <a:rPr sz="1800" spc="-15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spc="-15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ght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08726" y="2966466"/>
            <a:ext cx="3144520" cy="483234"/>
          </a:xfrm>
          <a:custGeom>
            <a:avLst/>
            <a:gdLst/>
            <a:ahLst/>
            <a:cxnLst/>
            <a:rect l="l" t="t" r="r" b="b"/>
            <a:pathLst>
              <a:path w="3144520" h="483235">
                <a:moveTo>
                  <a:pt x="0" y="164719"/>
                </a:moveTo>
                <a:lnTo>
                  <a:pt x="5886" y="120943"/>
                </a:lnTo>
                <a:lnTo>
                  <a:pt x="22497" y="81599"/>
                </a:lnTo>
                <a:lnTo>
                  <a:pt x="48260" y="48259"/>
                </a:lnTo>
                <a:lnTo>
                  <a:pt x="81599" y="22497"/>
                </a:lnTo>
                <a:lnTo>
                  <a:pt x="120943" y="5886"/>
                </a:lnTo>
                <a:lnTo>
                  <a:pt x="164719" y="0"/>
                </a:lnTo>
                <a:lnTo>
                  <a:pt x="2979293" y="0"/>
                </a:lnTo>
                <a:lnTo>
                  <a:pt x="3023068" y="5886"/>
                </a:lnTo>
                <a:lnTo>
                  <a:pt x="3062412" y="22497"/>
                </a:lnTo>
                <a:lnTo>
                  <a:pt x="3095752" y="48260"/>
                </a:lnTo>
                <a:lnTo>
                  <a:pt x="3121514" y="81599"/>
                </a:lnTo>
                <a:lnTo>
                  <a:pt x="3138125" y="120943"/>
                </a:lnTo>
                <a:lnTo>
                  <a:pt x="3144012" y="164719"/>
                </a:lnTo>
                <a:lnTo>
                  <a:pt x="3144012" y="318388"/>
                </a:lnTo>
                <a:lnTo>
                  <a:pt x="3138125" y="362164"/>
                </a:lnTo>
                <a:lnTo>
                  <a:pt x="3121514" y="401508"/>
                </a:lnTo>
                <a:lnTo>
                  <a:pt x="3095752" y="434848"/>
                </a:lnTo>
                <a:lnTo>
                  <a:pt x="3062412" y="460610"/>
                </a:lnTo>
                <a:lnTo>
                  <a:pt x="3023068" y="477221"/>
                </a:lnTo>
                <a:lnTo>
                  <a:pt x="2979293" y="483108"/>
                </a:lnTo>
                <a:lnTo>
                  <a:pt x="164719" y="483108"/>
                </a:lnTo>
                <a:lnTo>
                  <a:pt x="120943" y="477221"/>
                </a:lnTo>
                <a:lnTo>
                  <a:pt x="81599" y="460610"/>
                </a:lnTo>
                <a:lnTo>
                  <a:pt x="48259" y="434848"/>
                </a:lnTo>
                <a:lnTo>
                  <a:pt x="22497" y="401508"/>
                </a:lnTo>
                <a:lnTo>
                  <a:pt x="5886" y="362164"/>
                </a:lnTo>
                <a:lnTo>
                  <a:pt x="0" y="318388"/>
                </a:lnTo>
                <a:lnTo>
                  <a:pt x="0" y="164719"/>
                </a:lnTo>
                <a:close/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99784" y="3026155"/>
            <a:ext cx="2919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GreenLightChangeTriggered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08726" y="4182617"/>
            <a:ext cx="1400810" cy="483234"/>
          </a:xfrm>
          <a:custGeom>
            <a:avLst/>
            <a:gdLst/>
            <a:ahLst/>
            <a:cxnLst/>
            <a:rect l="l" t="t" r="r" b="b"/>
            <a:pathLst>
              <a:path w="1400809" h="483235">
                <a:moveTo>
                  <a:pt x="0" y="164718"/>
                </a:moveTo>
                <a:lnTo>
                  <a:pt x="5886" y="120943"/>
                </a:lnTo>
                <a:lnTo>
                  <a:pt x="22497" y="81599"/>
                </a:lnTo>
                <a:lnTo>
                  <a:pt x="48260" y="48259"/>
                </a:lnTo>
                <a:lnTo>
                  <a:pt x="81599" y="22497"/>
                </a:lnTo>
                <a:lnTo>
                  <a:pt x="120943" y="5886"/>
                </a:lnTo>
                <a:lnTo>
                  <a:pt x="164719" y="0"/>
                </a:lnTo>
                <a:lnTo>
                  <a:pt x="1235837" y="0"/>
                </a:lnTo>
                <a:lnTo>
                  <a:pt x="1279612" y="5886"/>
                </a:lnTo>
                <a:lnTo>
                  <a:pt x="1318956" y="22497"/>
                </a:lnTo>
                <a:lnTo>
                  <a:pt x="1352296" y="48259"/>
                </a:lnTo>
                <a:lnTo>
                  <a:pt x="1378058" y="81599"/>
                </a:lnTo>
                <a:lnTo>
                  <a:pt x="1394669" y="120943"/>
                </a:lnTo>
                <a:lnTo>
                  <a:pt x="1400555" y="164718"/>
                </a:lnTo>
                <a:lnTo>
                  <a:pt x="1400555" y="318388"/>
                </a:lnTo>
                <a:lnTo>
                  <a:pt x="1394669" y="362164"/>
                </a:lnTo>
                <a:lnTo>
                  <a:pt x="1378058" y="401508"/>
                </a:lnTo>
                <a:lnTo>
                  <a:pt x="1352296" y="434847"/>
                </a:lnTo>
                <a:lnTo>
                  <a:pt x="1318956" y="460610"/>
                </a:lnTo>
                <a:lnTo>
                  <a:pt x="1279612" y="477221"/>
                </a:lnTo>
                <a:lnTo>
                  <a:pt x="1235837" y="483107"/>
                </a:lnTo>
                <a:lnTo>
                  <a:pt x="164719" y="483107"/>
                </a:lnTo>
                <a:lnTo>
                  <a:pt x="120943" y="477221"/>
                </a:lnTo>
                <a:lnTo>
                  <a:pt x="81599" y="460610"/>
                </a:lnTo>
                <a:lnTo>
                  <a:pt x="48259" y="434847"/>
                </a:lnTo>
                <a:lnTo>
                  <a:pt x="22497" y="401508"/>
                </a:lnTo>
                <a:lnTo>
                  <a:pt x="5886" y="362164"/>
                </a:lnTo>
                <a:lnTo>
                  <a:pt x="0" y="318388"/>
                </a:lnTo>
                <a:lnTo>
                  <a:pt x="0" y="164718"/>
                </a:lnTo>
                <a:close/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77559" y="4220082"/>
            <a:ext cx="1165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YellowLight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292852" y="1740407"/>
            <a:ext cx="3863340" cy="4060190"/>
            <a:chOff x="5292852" y="1740407"/>
            <a:chExt cx="3863340" cy="4060190"/>
          </a:xfrm>
        </p:grpSpPr>
        <p:sp>
          <p:nvSpPr>
            <p:cNvPr id="29" name="object 29"/>
            <p:cNvSpPr/>
            <p:nvPr/>
          </p:nvSpPr>
          <p:spPr>
            <a:xfrm>
              <a:off x="5753862" y="4092701"/>
              <a:ext cx="3390900" cy="1640205"/>
            </a:xfrm>
            <a:custGeom>
              <a:avLst/>
              <a:gdLst/>
              <a:ahLst/>
              <a:cxnLst/>
              <a:rect l="l" t="t" r="r" b="b"/>
              <a:pathLst>
                <a:path w="3390900" h="1640204">
                  <a:moveTo>
                    <a:pt x="824484" y="0"/>
                  </a:moveTo>
                  <a:lnTo>
                    <a:pt x="731520" y="68580"/>
                  </a:lnTo>
                </a:path>
                <a:path w="3390900" h="1640204">
                  <a:moveTo>
                    <a:pt x="641603" y="0"/>
                  </a:moveTo>
                  <a:lnTo>
                    <a:pt x="731520" y="68580"/>
                  </a:lnTo>
                </a:path>
                <a:path w="3390900" h="1640204">
                  <a:moveTo>
                    <a:pt x="731520" y="583692"/>
                  </a:moveTo>
                  <a:lnTo>
                    <a:pt x="733043" y="1271016"/>
                  </a:lnTo>
                </a:path>
                <a:path w="3390900" h="1640204">
                  <a:moveTo>
                    <a:pt x="824484" y="1229868"/>
                  </a:moveTo>
                  <a:lnTo>
                    <a:pt x="731520" y="1298448"/>
                  </a:lnTo>
                </a:path>
                <a:path w="3390900" h="1640204">
                  <a:moveTo>
                    <a:pt x="641603" y="1229868"/>
                  </a:moveTo>
                  <a:lnTo>
                    <a:pt x="731520" y="1298448"/>
                  </a:lnTo>
                </a:path>
                <a:path w="3390900" h="1640204">
                  <a:moveTo>
                    <a:pt x="1420367" y="1548384"/>
                  </a:moveTo>
                  <a:lnTo>
                    <a:pt x="3390899" y="1549908"/>
                  </a:lnTo>
                </a:path>
                <a:path w="3390900" h="1640204">
                  <a:moveTo>
                    <a:pt x="0" y="1639824"/>
                  </a:moveTo>
                  <a:lnTo>
                    <a:pt x="70103" y="1548384"/>
                  </a:lnTo>
                </a:path>
                <a:path w="3390900" h="1640204">
                  <a:moveTo>
                    <a:pt x="0" y="1479804"/>
                  </a:moveTo>
                  <a:lnTo>
                    <a:pt x="70103" y="1548384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92852" y="5501639"/>
              <a:ext cx="299085" cy="299085"/>
            </a:xfrm>
            <a:custGeom>
              <a:avLst/>
              <a:gdLst/>
              <a:ahLst/>
              <a:cxnLst/>
              <a:rect l="l" t="t" r="r" b="b"/>
              <a:pathLst>
                <a:path w="299085" h="299085">
                  <a:moveTo>
                    <a:pt x="149351" y="0"/>
                  </a:moveTo>
                  <a:lnTo>
                    <a:pt x="102168" y="7620"/>
                  </a:lnTo>
                  <a:lnTo>
                    <a:pt x="61173" y="28834"/>
                  </a:lnTo>
                  <a:lnTo>
                    <a:pt x="28834" y="61173"/>
                  </a:lnTo>
                  <a:lnTo>
                    <a:pt x="7620" y="102168"/>
                  </a:lnTo>
                  <a:lnTo>
                    <a:pt x="0" y="149352"/>
                  </a:lnTo>
                  <a:lnTo>
                    <a:pt x="7620" y="196559"/>
                  </a:lnTo>
                  <a:lnTo>
                    <a:pt x="28834" y="237558"/>
                  </a:lnTo>
                  <a:lnTo>
                    <a:pt x="61173" y="269888"/>
                  </a:lnTo>
                  <a:lnTo>
                    <a:pt x="102168" y="291090"/>
                  </a:lnTo>
                  <a:lnTo>
                    <a:pt x="149351" y="298704"/>
                  </a:lnTo>
                  <a:lnTo>
                    <a:pt x="196535" y="291090"/>
                  </a:lnTo>
                  <a:lnTo>
                    <a:pt x="237530" y="269888"/>
                  </a:lnTo>
                  <a:lnTo>
                    <a:pt x="269869" y="237558"/>
                  </a:lnTo>
                  <a:lnTo>
                    <a:pt x="291083" y="196559"/>
                  </a:lnTo>
                  <a:lnTo>
                    <a:pt x="298703" y="149352"/>
                  </a:lnTo>
                  <a:lnTo>
                    <a:pt x="291083" y="102168"/>
                  </a:lnTo>
                  <a:lnTo>
                    <a:pt x="269869" y="61173"/>
                  </a:lnTo>
                  <a:lnTo>
                    <a:pt x="237530" y="28834"/>
                  </a:lnTo>
                  <a:lnTo>
                    <a:pt x="196535" y="7620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99354" y="1751837"/>
              <a:ext cx="2696210" cy="3891279"/>
            </a:xfrm>
            <a:custGeom>
              <a:avLst/>
              <a:gdLst/>
              <a:ahLst/>
              <a:cxnLst/>
              <a:rect l="l" t="t" r="r" b="b"/>
              <a:pathLst>
                <a:path w="2696209" h="3891279">
                  <a:moveTo>
                    <a:pt x="0" y="3889248"/>
                  </a:moveTo>
                  <a:lnTo>
                    <a:pt x="298704" y="3890772"/>
                  </a:lnTo>
                </a:path>
                <a:path w="2696209" h="3891279">
                  <a:moveTo>
                    <a:pt x="986028" y="492251"/>
                  </a:moveTo>
                  <a:lnTo>
                    <a:pt x="987551" y="1203960"/>
                  </a:lnTo>
                </a:path>
                <a:path w="2696209" h="3891279">
                  <a:moveTo>
                    <a:pt x="309372" y="164211"/>
                  </a:moveTo>
                  <a:lnTo>
                    <a:pt x="315238" y="120561"/>
                  </a:lnTo>
                  <a:lnTo>
                    <a:pt x="331794" y="81336"/>
                  </a:lnTo>
                  <a:lnTo>
                    <a:pt x="357473" y="48101"/>
                  </a:lnTo>
                  <a:lnTo>
                    <a:pt x="390708" y="22422"/>
                  </a:lnTo>
                  <a:lnTo>
                    <a:pt x="429933" y="5866"/>
                  </a:lnTo>
                  <a:lnTo>
                    <a:pt x="473583" y="0"/>
                  </a:lnTo>
                  <a:lnTo>
                    <a:pt x="2531745" y="0"/>
                  </a:lnTo>
                  <a:lnTo>
                    <a:pt x="2575394" y="5866"/>
                  </a:lnTo>
                  <a:lnTo>
                    <a:pt x="2614619" y="22422"/>
                  </a:lnTo>
                  <a:lnTo>
                    <a:pt x="2647854" y="48101"/>
                  </a:lnTo>
                  <a:lnTo>
                    <a:pt x="2673533" y="81336"/>
                  </a:lnTo>
                  <a:lnTo>
                    <a:pt x="2690089" y="120561"/>
                  </a:lnTo>
                  <a:lnTo>
                    <a:pt x="2695955" y="164211"/>
                  </a:lnTo>
                  <a:lnTo>
                    <a:pt x="2695955" y="317373"/>
                  </a:lnTo>
                  <a:lnTo>
                    <a:pt x="2690089" y="361022"/>
                  </a:lnTo>
                  <a:lnTo>
                    <a:pt x="2673533" y="400247"/>
                  </a:lnTo>
                  <a:lnTo>
                    <a:pt x="2647854" y="433482"/>
                  </a:lnTo>
                  <a:lnTo>
                    <a:pt x="2614619" y="459161"/>
                  </a:lnTo>
                  <a:lnTo>
                    <a:pt x="2575394" y="475717"/>
                  </a:lnTo>
                  <a:lnTo>
                    <a:pt x="2531745" y="481584"/>
                  </a:lnTo>
                  <a:lnTo>
                    <a:pt x="473583" y="481584"/>
                  </a:lnTo>
                  <a:lnTo>
                    <a:pt x="429933" y="475717"/>
                  </a:lnTo>
                  <a:lnTo>
                    <a:pt x="390708" y="459161"/>
                  </a:lnTo>
                  <a:lnTo>
                    <a:pt x="357473" y="433482"/>
                  </a:lnTo>
                  <a:lnTo>
                    <a:pt x="331794" y="400247"/>
                  </a:lnTo>
                  <a:lnTo>
                    <a:pt x="315238" y="361022"/>
                  </a:lnTo>
                  <a:lnTo>
                    <a:pt x="309372" y="317373"/>
                  </a:lnTo>
                  <a:lnTo>
                    <a:pt x="309372" y="164211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589014" y="4885435"/>
            <a:ext cx="780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after</a:t>
            </a:r>
            <a:r>
              <a:rPr sz="1600" i="1" spc="-10" dirty="0">
                <a:latin typeface="Arial"/>
                <a:cs typeface="Arial"/>
              </a:rPr>
              <a:t>(</a:t>
            </a:r>
            <a:r>
              <a:rPr sz="1600" i="1" spc="-5" dirty="0">
                <a:latin typeface="Arial"/>
                <a:cs typeface="Arial"/>
              </a:rPr>
              <a:t>5s)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208769" y="4266057"/>
            <a:ext cx="8934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after(30s)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99784" y="1809445"/>
            <a:ext cx="2594610" cy="890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GreenLightNoTrigger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Arial MT"/>
              <a:cs typeface="Arial MT"/>
            </a:endParaRPr>
          </a:p>
          <a:p>
            <a:pPr marL="655320">
              <a:lnSpc>
                <a:spcPct val="100000"/>
              </a:lnSpc>
              <a:spcBef>
                <a:spcPts val="5"/>
              </a:spcBef>
            </a:pPr>
            <a:r>
              <a:rPr sz="1600" i="1" spc="-20" dirty="0">
                <a:latin typeface="Arial"/>
                <a:cs typeface="Arial"/>
              </a:rPr>
              <a:t>vehicleWaitingToTurn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395465" y="1899666"/>
            <a:ext cx="2749550" cy="1047115"/>
          </a:xfrm>
          <a:custGeom>
            <a:avLst/>
            <a:gdLst/>
            <a:ahLst/>
            <a:cxnLst/>
            <a:rect l="l" t="t" r="r" b="b"/>
            <a:pathLst>
              <a:path w="2749550" h="1047114">
                <a:moveTo>
                  <a:pt x="182880" y="976884"/>
                </a:moveTo>
                <a:lnTo>
                  <a:pt x="89916" y="1046988"/>
                </a:lnTo>
              </a:path>
              <a:path w="2749550" h="1047114">
                <a:moveTo>
                  <a:pt x="0" y="976884"/>
                </a:moveTo>
                <a:lnTo>
                  <a:pt x="89916" y="1046988"/>
                </a:lnTo>
              </a:path>
              <a:path w="2749550" h="1047114">
                <a:moveTo>
                  <a:pt x="1869948" y="161544"/>
                </a:moveTo>
                <a:lnTo>
                  <a:pt x="1801367" y="70104"/>
                </a:lnTo>
              </a:path>
              <a:path w="2749550" h="1047114">
                <a:moveTo>
                  <a:pt x="1869948" y="0"/>
                </a:moveTo>
                <a:lnTo>
                  <a:pt x="1801367" y="70104"/>
                </a:lnTo>
              </a:path>
              <a:path w="2749550" h="1047114">
                <a:moveTo>
                  <a:pt x="1810512" y="70104"/>
                </a:moveTo>
                <a:lnTo>
                  <a:pt x="2749295" y="71628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526794" y="888238"/>
            <a:ext cx="55073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B71E42"/>
                </a:solidFill>
                <a:latin typeface="Arial MT"/>
                <a:cs typeface="Arial MT"/>
              </a:rPr>
              <a:t>State</a:t>
            </a:r>
            <a:r>
              <a:rPr sz="3200" spc="-15" dirty="0">
                <a:solidFill>
                  <a:srgbClr val="B71E4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B71E42"/>
                </a:solidFill>
                <a:latin typeface="Arial MT"/>
                <a:cs typeface="Arial MT"/>
              </a:rPr>
              <a:t>diagrams</a:t>
            </a:r>
            <a:r>
              <a:rPr sz="3200" spc="-20" dirty="0">
                <a:solidFill>
                  <a:srgbClr val="B71E4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B71E42"/>
                </a:solidFill>
                <a:latin typeface="Arial MT"/>
                <a:cs typeface="Arial MT"/>
              </a:rPr>
              <a:t>and</a:t>
            </a:r>
            <a:r>
              <a:rPr sz="3200" spc="-20" dirty="0">
                <a:solidFill>
                  <a:srgbClr val="B71E4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B71E42"/>
                </a:solidFill>
                <a:latin typeface="Arial MT"/>
                <a:cs typeface="Arial MT"/>
              </a:rPr>
              <a:t>transitions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19888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REMINDER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30477" y="1841144"/>
            <a:ext cx="6534150" cy="2601595"/>
          </a:xfrm>
          <a:prstGeom prst="rect">
            <a:avLst/>
          </a:prstGeom>
        </p:spPr>
        <p:txBody>
          <a:bodyPr vert="horz" wrap="square" lIns="0" tIns="2609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055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  <a:tab pos="3864610" algn="l"/>
              </a:tabLst>
            </a:pPr>
            <a:r>
              <a:rPr sz="4000" spc="-10" dirty="0">
                <a:latin typeface="Ebrima"/>
                <a:cs typeface="Ebrima"/>
              </a:rPr>
              <a:t>Assignment</a:t>
            </a:r>
            <a:r>
              <a:rPr sz="4000" spc="25" dirty="0">
                <a:latin typeface="Ebrima"/>
                <a:cs typeface="Ebrima"/>
              </a:rPr>
              <a:t> </a:t>
            </a:r>
            <a:r>
              <a:rPr sz="4000" spc="-5" dirty="0">
                <a:latin typeface="Ebrima"/>
                <a:cs typeface="Ebrima"/>
              </a:rPr>
              <a:t>#1	:</a:t>
            </a:r>
            <a:endParaRPr sz="4000">
              <a:latin typeface="Ebrima"/>
              <a:cs typeface="Ebrima"/>
            </a:endParaRPr>
          </a:p>
          <a:p>
            <a:pPr marL="241300" indent="-228600">
              <a:lnSpc>
                <a:spcPct val="100000"/>
              </a:lnSpc>
              <a:spcBef>
                <a:spcPts val="1960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4000" spc="-5" dirty="0">
                <a:latin typeface="Ebrima"/>
                <a:cs typeface="Ebrima"/>
              </a:rPr>
              <a:t>Moderation</a:t>
            </a:r>
            <a:r>
              <a:rPr sz="4000" dirty="0">
                <a:latin typeface="Ebrima"/>
                <a:cs typeface="Ebrima"/>
              </a:rPr>
              <a:t> </a:t>
            </a:r>
            <a:r>
              <a:rPr sz="4000" spc="-5" dirty="0">
                <a:latin typeface="Ebrima"/>
                <a:cs typeface="Ebrima"/>
              </a:rPr>
              <a:t>and</a:t>
            </a:r>
            <a:r>
              <a:rPr sz="4000" spc="-15" dirty="0">
                <a:latin typeface="Ebrima"/>
                <a:cs typeface="Ebrima"/>
              </a:rPr>
              <a:t> </a:t>
            </a:r>
            <a:r>
              <a:rPr sz="4000" spc="-5" dirty="0">
                <a:latin typeface="Ebrima"/>
                <a:cs typeface="Ebrima"/>
              </a:rPr>
              <a:t>draft</a:t>
            </a:r>
            <a:r>
              <a:rPr sz="4000" spc="-10" dirty="0">
                <a:latin typeface="Ebrima"/>
                <a:cs typeface="Ebrima"/>
              </a:rPr>
              <a:t> </a:t>
            </a:r>
            <a:r>
              <a:rPr sz="4000" spc="-5" dirty="0">
                <a:latin typeface="Ebrima"/>
                <a:cs typeface="Ebrima"/>
              </a:rPr>
              <a:t>stage:</a:t>
            </a:r>
            <a:endParaRPr sz="4000">
              <a:latin typeface="Ebrima"/>
              <a:cs typeface="Ebrima"/>
            </a:endParaRPr>
          </a:p>
          <a:p>
            <a:pPr marL="241300" indent="-228600">
              <a:lnSpc>
                <a:spcPct val="100000"/>
              </a:lnSpc>
              <a:spcBef>
                <a:spcPts val="1970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4000" spc="-10" dirty="0">
                <a:latin typeface="Ebrima"/>
                <a:cs typeface="Ebrima"/>
              </a:rPr>
              <a:t>Release</a:t>
            </a:r>
            <a:r>
              <a:rPr sz="4000" spc="-25" dirty="0">
                <a:latin typeface="Ebrima"/>
                <a:cs typeface="Ebrima"/>
              </a:rPr>
              <a:t> </a:t>
            </a:r>
            <a:r>
              <a:rPr sz="4000" spc="-5" dirty="0">
                <a:latin typeface="Ebrima"/>
                <a:cs typeface="Ebrima"/>
              </a:rPr>
              <a:t>:</a:t>
            </a:r>
            <a:r>
              <a:rPr sz="4000" spc="-10" dirty="0">
                <a:latin typeface="Ebrima"/>
                <a:cs typeface="Ebrima"/>
              </a:rPr>
              <a:t> </a:t>
            </a:r>
            <a:r>
              <a:rPr sz="4000" spc="-5" dirty="0">
                <a:latin typeface="Ebrima"/>
                <a:cs typeface="Ebrima"/>
              </a:rPr>
              <a:t>Week-3</a:t>
            </a:r>
            <a:endParaRPr sz="4000">
              <a:latin typeface="Ebrima"/>
              <a:cs typeface="Ebri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855" y="818515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solidFill>
                  <a:srgbClr val="B71E42"/>
                </a:solidFill>
                <a:latin typeface="Trebuchet MS"/>
                <a:cs typeface="Trebuchet MS"/>
              </a:rPr>
              <a:t>5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125679"/>
            <a:ext cx="42824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FINITE</a:t>
            </a:r>
            <a:r>
              <a:rPr sz="3200" spc="-2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STATE</a:t>
            </a:r>
            <a:r>
              <a:rPr sz="3200" spc="-3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MACHINE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448" y="962660"/>
            <a:ext cx="7851775" cy="3234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573405" algn="l"/>
              </a:tabLst>
            </a:pPr>
            <a:r>
              <a:rPr sz="4200" spc="-104" baseline="22817" dirty="0">
                <a:solidFill>
                  <a:srgbClr val="B71E42"/>
                </a:solidFill>
                <a:latin typeface="Trebuchet MS"/>
                <a:cs typeface="Trebuchet MS"/>
              </a:rPr>
              <a:t>48	</a:t>
            </a:r>
            <a:r>
              <a:rPr sz="2800" b="1" spc="5" dirty="0">
                <a:solidFill>
                  <a:srgbClr val="881630"/>
                </a:solidFill>
                <a:latin typeface="Trebuchet MS"/>
                <a:cs typeface="Trebuchet MS"/>
              </a:rPr>
              <a:t>Activities</a:t>
            </a:r>
            <a:r>
              <a:rPr sz="2800" b="1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800" b="1" spc="-55" dirty="0">
                <a:solidFill>
                  <a:srgbClr val="881630"/>
                </a:solidFill>
                <a:latin typeface="Trebuchet MS"/>
                <a:cs typeface="Trebuchet MS"/>
              </a:rPr>
              <a:t>in</a:t>
            </a:r>
            <a:r>
              <a:rPr sz="2800" b="1" spc="-8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881630"/>
                </a:solidFill>
                <a:latin typeface="Trebuchet MS"/>
                <a:cs typeface="Trebuchet MS"/>
              </a:rPr>
              <a:t>state</a:t>
            </a:r>
            <a:r>
              <a:rPr sz="2800" b="1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800" b="1" spc="35" dirty="0">
                <a:solidFill>
                  <a:srgbClr val="881630"/>
                </a:solidFill>
                <a:latin typeface="Trebuchet MS"/>
                <a:cs typeface="Trebuchet MS"/>
              </a:rPr>
              <a:t>diagrams</a:t>
            </a:r>
            <a:endParaRPr sz="2800">
              <a:latin typeface="Trebuchet MS"/>
              <a:cs typeface="Trebuchet MS"/>
            </a:endParaRPr>
          </a:p>
          <a:p>
            <a:pPr marL="932180">
              <a:lnSpc>
                <a:spcPct val="100000"/>
              </a:lnSpc>
              <a:spcBef>
                <a:spcPts val="3629"/>
              </a:spcBef>
            </a:pPr>
            <a:r>
              <a:rPr sz="2400" spc="35" dirty="0">
                <a:solidFill>
                  <a:srgbClr val="881630"/>
                </a:solidFill>
                <a:latin typeface="Trebuchet MS"/>
                <a:cs typeface="Trebuchet MS"/>
              </a:rPr>
              <a:t>An</a:t>
            </a:r>
            <a:r>
              <a:rPr sz="2400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i="1" spc="-270" dirty="0">
                <a:solidFill>
                  <a:srgbClr val="881630"/>
                </a:solidFill>
                <a:latin typeface="Trebuchet MS"/>
                <a:cs typeface="Trebuchet MS"/>
              </a:rPr>
              <a:t>activity</a:t>
            </a:r>
            <a:r>
              <a:rPr sz="2400" i="1" spc="-7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881630"/>
                </a:solidFill>
                <a:latin typeface="Trebuchet MS"/>
                <a:cs typeface="Trebuchet MS"/>
              </a:rPr>
              <a:t>is</a:t>
            </a:r>
            <a:r>
              <a:rPr sz="2400" spc="-5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881630"/>
                </a:solidFill>
                <a:latin typeface="Trebuchet MS"/>
                <a:cs typeface="Trebuchet MS"/>
              </a:rPr>
              <a:t>an</a:t>
            </a:r>
            <a:r>
              <a:rPr sz="2400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solidFill>
                  <a:srgbClr val="881630"/>
                </a:solidFill>
                <a:latin typeface="Trebuchet MS"/>
                <a:cs typeface="Trebuchet MS"/>
              </a:rPr>
              <a:t>event</a:t>
            </a:r>
            <a:r>
              <a:rPr sz="2400" spc="-7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881630"/>
                </a:solidFill>
                <a:latin typeface="Trebuchet MS"/>
                <a:cs typeface="Trebuchet MS"/>
              </a:rPr>
              <a:t>that</a:t>
            </a:r>
            <a:r>
              <a:rPr sz="2400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881630"/>
                </a:solidFill>
                <a:latin typeface="Trebuchet MS"/>
                <a:cs typeface="Trebuchet MS"/>
              </a:rPr>
              <a:t>occurs</a:t>
            </a:r>
            <a:r>
              <a:rPr sz="2400" spc="-5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40" dirty="0">
                <a:solidFill>
                  <a:srgbClr val="881630"/>
                </a:solidFill>
                <a:latin typeface="Trebuchet MS"/>
                <a:cs typeface="Trebuchet MS"/>
              </a:rPr>
              <a:t>in</a:t>
            </a:r>
            <a:r>
              <a:rPr sz="24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240" dirty="0">
                <a:solidFill>
                  <a:srgbClr val="881630"/>
                </a:solidFill>
                <a:latin typeface="Trebuchet MS"/>
                <a:cs typeface="Trebuchet MS"/>
              </a:rPr>
              <a:t>a</a:t>
            </a:r>
            <a:r>
              <a:rPr sz="2400" spc="-7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solidFill>
                  <a:srgbClr val="881630"/>
                </a:solidFill>
                <a:latin typeface="Trebuchet MS"/>
                <a:cs typeface="Trebuchet MS"/>
              </a:rPr>
              <a:t>particular</a:t>
            </a:r>
            <a:r>
              <a:rPr sz="2400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881630"/>
                </a:solidFill>
                <a:latin typeface="Trebuchet MS"/>
                <a:cs typeface="Trebuchet MS"/>
              </a:rPr>
              <a:t>state.</a:t>
            </a:r>
            <a:endParaRPr sz="2400">
              <a:latin typeface="Trebuchet MS"/>
              <a:cs typeface="Trebuchet MS"/>
            </a:endParaRPr>
          </a:p>
          <a:p>
            <a:pPr marL="1617980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617980" algn="l"/>
                <a:tab pos="1618615" algn="l"/>
              </a:tabLst>
            </a:pPr>
            <a:r>
              <a:rPr sz="2000" spc="-90" dirty="0">
                <a:solidFill>
                  <a:srgbClr val="881630"/>
                </a:solidFill>
                <a:latin typeface="Trebuchet MS"/>
                <a:cs typeface="Trebuchet MS"/>
              </a:rPr>
              <a:t>It</a:t>
            </a:r>
            <a:r>
              <a:rPr sz="2000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881630"/>
                </a:solidFill>
                <a:latin typeface="Trebuchet MS"/>
                <a:cs typeface="Trebuchet MS"/>
              </a:rPr>
              <a:t>ta</a:t>
            </a:r>
            <a:r>
              <a:rPr sz="2000" spc="-195" dirty="0">
                <a:solidFill>
                  <a:srgbClr val="881630"/>
                </a:solidFill>
                <a:latin typeface="Trebuchet MS"/>
                <a:cs typeface="Trebuchet MS"/>
              </a:rPr>
              <a:t>k</a:t>
            </a:r>
            <a:r>
              <a:rPr sz="2000" spc="-85" dirty="0">
                <a:solidFill>
                  <a:srgbClr val="881630"/>
                </a:solidFill>
                <a:latin typeface="Trebuchet MS"/>
                <a:cs typeface="Trebuchet MS"/>
              </a:rPr>
              <a:t>es</a:t>
            </a:r>
            <a:r>
              <a:rPr sz="2000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881630"/>
                </a:solidFill>
                <a:latin typeface="Trebuchet MS"/>
                <a:cs typeface="Trebuchet MS"/>
              </a:rPr>
              <a:t>a</a:t>
            </a:r>
            <a:r>
              <a:rPr sz="2000" spc="-70" dirty="0">
                <a:solidFill>
                  <a:srgbClr val="881630"/>
                </a:solidFill>
                <a:latin typeface="Trebuchet MS"/>
                <a:cs typeface="Trebuchet MS"/>
              </a:rPr>
              <a:t> period</a:t>
            </a:r>
            <a:r>
              <a:rPr sz="20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881630"/>
                </a:solidFill>
                <a:latin typeface="Trebuchet MS"/>
                <a:cs typeface="Trebuchet MS"/>
              </a:rPr>
              <a:t>of</a:t>
            </a:r>
            <a:r>
              <a:rPr sz="20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881630"/>
                </a:solidFill>
                <a:latin typeface="Trebuchet MS"/>
                <a:cs typeface="Trebuchet MS"/>
              </a:rPr>
              <a:t>t</a:t>
            </a:r>
            <a:r>
              <a:rPr sz="2000" spc="-105" dirty="0">
                <a:solidFill>
                  <a:srgbClr val="881630"/>
                </a:solidFill>
                <a:latin typeface="Trebuchet MS"/>
                <a:cs typeface="Trebuchet MS"/>
              </a:rPr>
              <a:t>i</a:t>
            </a:r>
            <a:r>
              <a:rPr sz="2000" spc="-150" dirty="0">
                <a:solidFill>
                  <a:srgbClr val="881630"/>
                </a:solidFill>
                <a:latin typeface="Trebuchet MS"/>
                <a:cs typeface="Trebuchet MS"/>
              </a:rPr>
              <a:t>m</a:t>
            </a:r>
            <a:r>
              <a:rPr sz="2000" spc="-70" dirty="0">
                <a:solidFill>
                  <a:srgbClr val="881630"/>
                </a:solidFill>
                <a:latin typeface="Trebuchet MS"/>
                <a:cs typeface="Trebuchet MS"/>
              </a:rPr>
              <a:t>e</a:t>
            </a:r>
            <a:r>
              <a:rPr sz="2000" spc="-295" dirty="0">
                <a:solidFill>
                  <a:srgbClr val="881630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1617980" marR="30480" indent="-228600">
              <a:lnSpc>
                <a:spcPts val="2160"/>
              </a:lnSpc>
              <a:spcBef>
                <a:spcPts val="540"/>
              </a:spcBef>
              <a:buFont typeface="Arial MT"/>
              <a:buChar char="•"/>
              <a:tabLst>
                <a:tab pos="1617980" algn="l"/>
                <a:tab pos="1618615" algn="l"/>
              </a:tabLst>
            </a:pPr>
            <a:r>
              <a:rPr sz="2000" spc="-25" dirty="0">
                <a:solidFill>
                  <a:srgbClr val="881630"/>
                </a:solidFill>
                <a:latin typeface="Trebuchet MS"/>
                <a:cs typeface="Trebuchet MS"/>
              </a:rPr>
              <a:t>T</a:t>
            </a:r>
            <a:r>
              <a:rPr sz="2000" spc="-20" dirty="0">
                <a:solidFill>
                  <a:srgbClr val="881630"/>
                </a:solidFill>
                <a:latin typeface="Trebuchet MS"/>
                <a:cs typeface="Trebuchet MS"/>
              </a:rPr>
              <a:t>h</a:t>
            </a:r>
            <a:r>
              <a:rPr sz="2000" spc="-135" dirty="0">
                <a:solidFill>
                  <a:srgbClr val="881630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881630"/>
                </a:solidFill>
                <a:latin typeface="Trebuchet MS"/>
                <a:cs typeface="Trebuchet MS"/>
              </a:rPr>
              <a:t> sy</a:t>
            </a:r>
            <a:r>
              <a:rPr sz="2000" spc="-70" dirty="0">
                <a:solidFill>
                  <a:srgbClr val="881630"/>
                </a:solidFill>
                <a:latin typeface="Trebuchet MS"/>
                <a:cs typeface="Trebuchet MS"/>
              </a:rPr>
              <a:t>s</a:t>
            </a:r>
            <a:r>
              <a:rPr sz="2000" spc="-125" dirty="0">
                <a:solidFill>
                  <a:srgbClr val="881630"/>
                </a:solidFill>
                <a:latin typeface="Trebuchet MS"/>
                <a:cs typeface="Trebuchet MS"/>
              </a:rPr>
              <a:t>tem</a:t>
            </a:r>
            <a:r>
              <a:rPr sz="2000" spc="-4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881630"/>
                </a:solidFill>
                <a:latin typeface="Trebuchet MS"/>
                <a:cs typeface="Trebuchet MS"/>
              </a:rPr>
              <a:t>m</a:t>
            </a:r>
            <a:r>
              <a:rPr sz="2000" spc="-220" dirty="0">
                <a:solidFill>
                  <a:srgbClr val="881630"/>
                </a:solidFill>
                <a:latin typeface="Trebuchet MS"/>
                <a:cs typeface="Trebuchet MS"/>
              </a:rPr>
              <a:t>a</a:t>
            </a:r>
            <a:r>
              <a:rPr sz="2000" spc="-110" dirty="0">
                <a:solidFill>
                  <a:srgbClr val="881630"/>
                </a:solidFill>
                <a:latin typeface="Trebuchet MS"/>
                <a:cs typeface="Trebuchet MS"/>
              </a:rPr>
              <a:t>y</a:t>
            </a:r>
            <a:r>
              <a:rPr sz="20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881630"/>
                </a:solidFill>
                <a:latin typeface="Trebuchet MS"/>
                <a:cs typeface="Trebuchet MS"/>
              </a:rPr>
              <a:t>transi</a:t>
            </a:r>
            <a:r>
              <a:rPr sz="2000" spc="-150" dirty="0">
                <a:solidFill>
                  <a:srgbClr val="881630"/>
                </a:solidFill>
                <a:latin typeface="Trebuchet MS"/>
                <a:cs typeface="Trebuchet MS"/>
              </a:rPr>
              <a:t>t</a:t>
            </a:r>
            <a:r>
              <a:rPr sz="2000" spc="-105" dirty="0">
                <a:solidFill>
                  <a:srgbClr val="881630"/>
                </a:solidFill>
                <a:latin typeface="Trebuchet MS"/>
                <a:cs typeface="Trebuchet MS"/>
              </a:rPr>
              <a:t>i</a:t>
            </a:r>
            <a:r>
              <a:rPr sz="2000" spc="15" dirty="0">
                <a:solidFill>
                  <a:srgbClr val="881630"/>
                </a:solidFill>
                <a:latin typeface="Trebuchet MS"/>
                <a:cs typeface="Trebuchet MS"/>
              </a:rPr>
              <a:t>o</a:t>
            </a:r>
            <a:r>
              <a:rPr sz="2000" spc="-95" dirty="0">
                <a:solidFill>
                  <a:srgbClr val="881630"/>
                </a:solidFill>
                <a:latin typeface="Trebuchet MS"/>
                <a:cs typeface="Trebuchet MS"/>
              </a:rPr>
              <a:t>n </a:t>
            </a:r>
            <a:r>
              <a:rPr sz="2000" spc="-65" dirty="0">
                <a:solidFill>
                  <a:srgbClr val="881630"/>
                </a:solidFill>
                <a:latin typeface="Trebuchet MS"/>
                <a:cs typeface="Trebuchet MS"/>
              </a:rPr>
              <a:t>out</a:t>
            </a:r>
            <a:r>
              <a:rPr sz="2000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881630"/>
                </a:solidFill>
                <a:latin typeface="Trebuchet MS"/>
                <a:cs typeface="Trebuchet MS"/>
              </a:rPr>
              <a:t>of</a:t>
            </a:r>
            <a:r>
              <a:rPr sz="20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881630"/>
                </a:solidFill>
                <a:latin typeface="Trebuchet MS"/>
                <a:cs typeface="Trebuchet MS"/>
              </a:rPr>
              <a:t>t</a:t>
            </a:r>
            <a:r>
              <a:rPr sz="2000" spc="-125" dirty="0">
                <a:solidFill>
                  <a:srgbClr val="881630"/>
                </a:solidFill>
                <a:latin typeface="Trebuchet MS"/>
                <a:cs typeface="Trebuchet MS"/>
              </a:rPr>
              <a:t>h</a:t>
            </a:r>
            <a:r>
              <a:rPr sz="2000" spc="-135" dirty="0">
                <a:solidFill>
                  <a:srgbClr val="881630"/>
                </a:solidFill>
                <a:latin typeface="Trebuchet MS"/>
                <a:cs typeface="Trebuchet MS"/>
              </a:rPr>
              <a:t>e</a:t>
            </a:r>
            <a:r>
              <a:rPr sz="2000" spc="-7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881630"/>
                </a:solidFill>
                <a:latin typeface="Trebuchet MS"/>
                <a:cs typeface="Trebuchet MS"/>
              </a:rPr>
              <a:t>state</a:t>
            </a:r>
            <a:r>
              <a:rPr sz="2000" spc="-6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881630"/>
                </a:solidFill>
                <a:latin typeface="Trebuchet MS"/>
                <a:cs typeface="Trebuchet MS"/>
              </a:rPr>
              <a:t>whe</a:t>
            </a:r>
            <a:r>
              <a:rPr sz="2000" spc="-85" dirty="0">
                <a:solidFill>
                  <a:srgbClr val="881630"/>
                </a:solidFill>
                <a:latin typeface="Trebuchet MS"/>
                <a:cs typeface="Trebuchet MS"/>
              </a:rPr>
              <a:t>n</a:t>
            </a:r>
            <a:r>
              <a:rPr sz="2000" spc="-5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881630"/>
                </a:solidFill>
                <a:latin typeface="Trebuchet MS"/>
                <a:cs typeface="Trebuchet MS"/>
              </a:rPr>
              <a:t>t</a:t>
            </a:r>
            <a:r>
              <a:rPr sz="2000" spc="-125" dirty="0">
                <a:solidFill>
                  <a:srgbClr val="881630"/>
                </a:solidFill>
                <a:latin typeface="Trebuchet MS"/>
                <a:cs typeface="Trebuchet MS"/>
              </a:rPr>
              <a:t>h</a:t>
            </a:r>
            <a:r>
              <a:rPr sz="2000" spc="-135" dirty="0">
                <a:solidFill>
                  <a:srgbClr val="881630"/>
                </a:solidFill>
                <a:latin typeface="Trebuchet MS"/>
                <a:cs typeface="Trebuchet MS"/>
              </a:rPr>
              <a:t>e</a:t>
            </a:r>
            <a:r>
              <a:rPr sz="2000" spc="-7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45" dirty="0">
                <a:solidFill>
                  <a:srgbClr val="881630"/>
                </a:solidFill>
                <a:latin typeface="Trebuchet MS"/>
                <a:cs typeface="Trebuchet MS"/>
              </a:rPr>
              <a:t>activ</a:t>
            </a:r>
            <a:r>
              <a:rPr sz="2000" spc="-90" dirty="0">
                <a:solidFill>
                  <a:srgbClr val="881630"/>
                </a:solidFill>
                <a:latin typeface="Trebuchet MS"/>
                <a:cs typeface="Trebuchet MS"/>
              </a:rPr>
              <a:t>i</a:t>
            </a:r>
            <a:r>
              <a:rPr sz="2000" spc="-100" dirty="0">
                <a:solidFill>
                  <a:srgbClr val="881630"/>
                </a:solidFill>
                <a:latin typeface="Trebuchet MS"/>
                <a:cs typeface="Trebuchet MS"/>
              </a:rPr>
              <a:t>ty  </a:t>
            </a:r>
            <a:r>
              <a:rPr sz="2000" spc="-120" dirty="0">
                <a:solidFill>
                  <a:srgbClr val="881630"/>
                </a:solidFill>
                <a:latin typeface="Trebuchet MS"/>
                <a:cs typeface="Trebuchet MS"/>
              </a:rPr>
              <a:t>completes.</a:t>
            </a:r>
            <a:endParaRPr sz="2000">
              <a:latin typeface="Trebuchet MS"/>
              <a:cs typeface="Trebuchet MS"/>
            </a:endParaRPr>
          </a:p>
          <a:p>
            <a:pPr marL="1617980" marR="684530" indent="-228600">
              <a:lnSpc>
                <a:spcPts val="2160"/>
              </a:lnSpc>
              <a:spcBef>
                <a:spcPts val="490"/>
              </a:spcBef>
              <a:buFont typeface="Arial MT"/>
              <a:buChar char="•"/>
              <a:tabLst>
                <a:tab pos="1617980" algn="l"/>
                <a:tab pos="1618615" algn="l"/>
              </a:tabLst>
            </a:pPr>
            <a:r>
              <a:rPr sz="2000" spc="-35" dirty="0">
                <a:solidFill>
                  <a:srgbClr val="881630"/>
                </a:solidFill>
                <a:latin typeface="Trebuchet MS"/>
                <a:cs typeface="Trebuchet MS"/>
              </a:rPr>
              <a:t>Another</a:t>
            </a:r>
            <a:r>
              <a:rPr sz="2000" spc="-8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881630"/>
                </a:solidFill>
                <a:latin typeface="Trebuchet MS"/>
                <a:cs typeface="Trebuchet MS"/>
              </a:rPr>
              <a:t>outgoing</a:t>
            </a:r>
            <a:r>
              <a:rPr sz="2000" spc="-10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881630"/>
                </a:solidFill>
                <a:latin typeface="Trebuchet MS"/>
                <a:cs typeface="Trebuchet MS"/>
              </a:rPr>
              <a:t>transition</a:t>
            </a:r>
            <a:r>
              <a:rPr sz="2000" spc="-9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70" dirty="0">
                <a:solidFill>
                  <a:srgbClr val="881630"/>
                </a:solidFill>
                <a:latin typeface="Trebuchet MS"/>
                <a:cs typeface="Trebuchet MS"/>
              </a:rPr>
              <a:t>may</a:t>
            </a:r>
            <a:r>
              <a:rPr sz="20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881630"/>
                </a:solidFill>
                <a:latin typeface="Trebuchet MS"/>
                <a:cs typeface="Trebuchet MS"/>
              </a:rPr>
              <a:t>interrupt</a:t>
            </a:r>
            <a:r>
              <a:rPr sz="2000" spc="-10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881630"/>
                </a:solidFill>
                <a:latin typeface="Trebuchet MS"/>
                <a:cs typeface="Trebuchet MS"/>
              </a:rPr>
              <a:t>the</a:t>
            </a:r>
            <a:r>
              <a:rPr sz="20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881630"/>
                </a:solidFill>
                <a:latin typeface="Trebuchet MS"/>
                <a:cs typeface="Trebuchet MS"/>
              </a:rPr>
              <a:t>activity </a:t>
            </a:r>
            <a:r>
              <a:rPr sz="2000" spc="-58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881630"/>
                </a:solidFill>
                <a:latin typeface="Trebuchet MS"/>
                <a:cs typeface="Trebuchet MS"/>
              </a:rPr>
              <a:t>be</a:t>
            </a:r>
            <a:r>
              <a:rPr sz="2000" spc="-260" dirty="0">
                <a:solidFill>
                  <a:srgbClr val="881630"/>
                </a:solidFill>
                <a:latin typeface="Trebuchet MS"/>
                <a:cs typeface="Trebuchet MS"/>
              </a:rPr>
              <a:t>f</a:t>
            </a:r>
            <a:r>
              <a:rPr sz="2000" spc="25" dirty="0">
                <a:solidFill>
                  <a:srgbClr val="881630"/>
                </a:solidFill>
                <a:latin typeface="Trebuchet MS"/>
                <a:cs typeface="Trebuchet MS"/>
              </a:rPr>
              <a:t>o</a:t>
            </a:r>
            <a:r>
              <a:rPr sz="2000" spc="-20" dirty="0">
                <a:solidFill>
                  <a:srgbClr val="881630"/>
                </a:solidFill>
                <a:latin typeface="Trebuchet MS"/>
                <a:cs typeface="Trebuchet MS"/>
              </a:rPr>
              <a:t>r</a:t>
            </a:r>
            <a:r>
              <a:rPr sz="2000" spc="-135" dirty="0">
                <a:solidFill>
                  <a:srgbClr val="881630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881630"/>
                </a:solidFill>
                <a:latin typeface="Trebuchet MS"/>
                <a:cs typeface="Trebuchet MS"/>
              </a:rPr>
              <a:t>i</a:t>
            </a:r>
            <a:r>
              <a:rPr sz="2000" spc="-150" dirty="0">
                <a:solidFill>
                  <a:srgbClr val="881630"/>
                </a:solidFill>
                <a:latin typeface="Trebuchet MS"/>
                <a:cs typeface="Trebuchet MS"/>
              </a:rPr>
              <a:t>t</a:t>
            </a:r>
            <a:r>
              <a:rPr sz="2000" spc="-7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881630"/>
                </a:solidFill>
                <a:latin typeface="Trebuchet MS"/>
                <a:cs typeface="Trebuchet MS"/>
              </a:rPr>
              <a:t>comp</a:t>
            </a:r>
            <a:r>
              <a:rPr sz="2000" spc="-45" dirty="0">
                <a:solidFill>
                  <a:srgbClr val="881630"/>
                </a:solidFill>
                <a:latin typeface="Trebuchet MS"/>
                <a:cs typeface="Trebuchet MS"/>
              </a:rPr>
              <a:t>l</a:t>
            </a:r>
            <a:r>
              <a:rPr sz="2000" spc="-145" dirty="0">
                <a:solidFill>
                  <a:srgbClr val="881630"/>
                </a:solidFill>
                <a:latin typeface="Trebuchet MS"/>
                <a:cs typeface="Trebuchet MS"/>
              </a:rPr>
              <a:t>etes.</a:t>
            </a:r>
            <a:endParaRPr sz="2000">
              <a:latin typeface="Trebuchet MS"/>
              <a:cs typeface="Trebuchet MS"/>
            </a:endParaRPr>
          </a:p>
          <a:p>
            <a:pPr marL="932180">
              <a:lnSpc>
                <a:spcPct val="100000"/>
              </a:lnSpc>
              <a:spcBef>
                <a:spcPts val="170"/>
              </a:spcBef>
            </a:pPr>
            <a:r>
              <a:rPr sz="2400" spc="-270" dirty="0">
                <a:solidFill>
                  <a:srgbClr val="881630"/>
                </a:solidFill>
                <a:latin typeface="Trebuchet MS"/>
                <a:cs typeface="Trebuchet MS"/>
              </a:rPr>
              <a:t>E.g.,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93691" y="4456176"/>
            <a:ext cx="4674235" cy="1559560"/>
            <a:chOff x="4393691" y="4456176"/>
            <a:chExt cx="4674235" cy="1559560"/>
          </a:xfrm>
        </p:grpSpPr>
        <p:sp>
          <p:nvSpPr>
            <p:cNvPr id="6" name="object 6"/>
            <p:cNvSpPr/>
            <p:nvPr/>
          </p:nvSpPr>
          <p:spPr>
            <a:xfrm>
              <a:off x="4408931" y="4471416"/>
              <a:ext cx="2674620" cy="238125"/>
            </a:xfrm>
            <a:custGeom>
              <a:avLst/>
              <a:gdLst/>
              <a:ahLst/>
              <a:cxnLst/>
              <a:rect l="l" t="t" r="r" b="b"/>
              <a:pathLst>
                <a:path w="2674620" h="238125">
                  <a:moveTo>
                    <a:pt x="2555747" y="0"/>
                  </a:moveTo>
                  <a:lnTo>
                    <a:pt x="2645664" y="118871"/>
                  </a:lnTo>
                </a:path>
                <a:path w="2674620" h="238125">
                  <a:moveTo>
                    <a:pt x="2555747" y="237743"/>
                  </a:moveTo>
                  <a:lnTo>
                    <a:pt x="2645664" y="118871"/>
                  </a:lnTo>
                </a:path>
                <a:path w="2674620" h="238125">
                  <a:moveTo>
                    <a:pt x="0" y="118871"/>
                  </a:moveTo>
                  <a:lnTo>
                    <a:pt x="2674619" y="120395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93863" y="5004816"/>
              <a:ext cx="1774189" cy="1010919"/>
            </a:xfrm>
            <a:custGeom>
              <a:avLst/>
              <a:gdLst/>
              <a:ahLst/>
              <a:cxnLst/>
              <a:rect l="l" t="t" r="r" b="b"/>
              <a:pathLst>
                <a:path w="1774190" h="1010920">
                  <a:moveTo>
                    <a:pt x="1773935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1773935" y="1010412"/>
                  </a:lnTo>
                  <a:lnTo>
                    <a:pt x="17739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49952" y="4114800"/>
            <a:ext cx="1594485" cy="38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0645" rIns="0" bIns="0" rtlCol="0">
            <a:spAutoFit/>
          </a:bodyPr>
          <a:lstStyle/>
          <a:p>
            <a:pPr marL="635">
              <a:lnSpc>
                <a:spcPts val="2400"/>
              </a:lnSpc>
              <a:spcBef>
                <a:spcPts val="635"/>
              </a:spcBef>
            </a:pPr>
            <a:r>
              <a:rPr sz="2100" i="1" spc="-5" dirty="0">
                <a:latin typeface="Arial"/>
                <a:cs typeface="Arial"/>
              </a:rPr>
              <a:t>press</a:t>
            </a:r>
            <a:r>
              <a:rPr sz="2100" i="1" spc="-35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button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78623" y="4989576"/>
            <a:ext cx="1775460" cy="1012190"/>
          </a:xfrm>
          <a:prstGeom prst="rect">
            <a:avLst/>
          </a:prstGeom>
          <a:ln w="30480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46990">
              <a:lnSpc>
                <a:spcPts val="2425"/>
              </a:lnSpc>
              <a:spcBef>
                <a:spcPts val="70"/>
              </a:spcBef>
            </a:pPr>
            <a:r>
              <a:rPr sz="2100" spc="-5" dirty="0">
                <a:latin typeface="Arial MT"/>
                <a:cs typeface="Arial MT"/>
              </a:rPr>
              <a:t>do:</a:t>
            </a:r>
            <a:endParaRPr sz="2100">
              <a:latin typeface="Arial MT"/>
              <a:cs typeface="Arial MT"/>
            </a:endParaRPr>
          </a:p>
          <a:p>
            <a:pPr marL="46990">
              <a:lnSpc>
                <a:spcPts val="2340"/>
              </a:lnSpc>
            </a:pPr>
            <a:r>
              <a:rPr sz="2100" spc="-5" dirty="0">
                <a:latin typeface="Arial MT"/>
                <a:cs typeface="Arial MT"/>
              </a:rPr>
              <a:t>play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chosen</a:t>
            </a:r>
            <a:endParaRPr sz="2100">
              <a:latin typeface="Arial MT"/>
              <a:cs typeface="Arial MT"/>
            </a:endParaRPr>
          </a:p>
          <a:p>
            <a:pPr marL="46990">
              <a:lnSpc>
                <a:spcPts val="2435"/>
              </a:lnSpc>
            </a:pPr>
            <a:r>
              <a:rPr sz="2100" dirty="0">
                <a:latin typeface="Arial MT"/>
                <a:cs typeface="Arial MT"/>
              </a:rPr>
              <a:t>selection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93691" y="4379976"/>
            <a:ext cx="4765675" cy="1784985"/>
            <a:chOff x="4393691" y="4379976"/>
            <a:chExt cx="4765675" cy="178498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8051" y="4975860"/>
              <a:ext cx="239268" cy="2377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08931" y="4395216"/>
              <a:ext cx="4735195" cy="1754505"/>
            </a:xfrm>
            <a:custGeom>
              <a:avLst/>
              <a:gdLst/>
              <a:ahLst/>
              <a:cxnLst/>
              <a:rect l="l" t="t" r="r" b="b"/>
              <a:pathLst>
                <a:path w="4735195" h="1754504">
                  <a:moveTo>
                    <a:pt x="2674619" y="609599"/>
                  </a:moveTo>
                  <a:lnTo>
                    <a:pt x="0" y="611123"/>
                  </a:lnTo>
                </a:path>
                <a:path w="4735195" h="1754504">
                  <a:moveTo>
                    <a:pt x="2688336" y="219201"/>
                  </a:moveTo>
                  <a:lnTo>
                    <a:pt x="2694126" y="168950"/>
                  </a:lnTo>
                  <a:lnTo>
                    <a:pt x="2710621" y="122816"/>
                  </a:lnTo>
                  <a:lnTo>
                    <a:pt x="2736501" y="82115"/>
                  </a:lnTo>
                  <a:lnTo>
                    <a:pt x="2770451" y="48165"/>
                  </a:lnTo>
                  <a:lnTo>
                    <a:pt x="2811152" y="22285"/>
                  </a:lnTo>
                  <a:lnTo>
                    <a:pt x="2857286" y="5790"/>
                  </a:lnTo>
                  <a:lnTo>
                    <a:pt x="2907538" y="0"/>
                  </a:lnTo>
                  <a:lnTo>
                    <a:pt x="4515739" y="0"/>
                  </a:lnTo>
                  <a:lnTo>
                    <a:pt x="4559948" y="4454"/>
                  </a:lnTo>
                  <a:lnTo>
                    <a:pt x="4601122" y="17230"/>
                  </a:lnTo>
                  <a:lnTo>
                    <a:pt x="4638379" y="37444"/>
                  </a:lnTo>
                  <a:lnTo>
                    <a:pt x="4670837" y="64214"/>
                  </a:lnTo>
                  <a:lnTo>
                    <a:pt x="4697616" y="96657"/>
                  </a:lnTo>
                  <a:lnTo>
                    <a:pt x="4717835" y="133891"/>
                  </a:lnTo>
                  <a:lnTo>
                    <a:pt x="4730613" y="175034"/>
                  </a:lnTo>
                  <a:lnTo>
                    <a:pt x="4735068" y="219201"/>
                  </a:lnTo>
                  <a:lnTo>
                    <a:pt x="4735068" y="1534858"/>
                  </a:lnTo>
                  <a:lnTo>
                    <a:pt x="4730613" y="1579047"/>
                  </a:lnTo>
                  <a:lnTo>
                    <a:pt x="4717835" y="1620205"/>
                  </a:lnTo>
                  <a:lnTo>
                    <a:pt x="4697616" y="1657450"/>
                  </a:lnTo>
                  <a:lnTo>
                    <a:pt x="4670837" y="1689901"/>
                  </a:lnTo>
                  <a:lnTo>
                    <a:pt x="4638379" y="1716676"/>
                  </a:lnTo>
                  <a:lnTo>
                    <a:pt x="4601122" y="1736892"/>
                  </a:lnTo>
                  <a:lnTo>
                    <a:pt x="4559948" y="1749669"/>
                  </a:lnTo>
                  <a:lnTo>
                    <a:pt x="4515739" y="1754123"/>
                  </a:lnTo>
                  <a:lnTo>
                    <a:pt x="2907538" y="1754123"/>
                  </a:lnTo>
                  <a:lnTo>
                    <a:pt x="2857286" y="1748332"/>
                  </a:lnTo>
                  <a:lnTo>
                    <a:pt x="2811152" y="1731837"/>
                  </a:lnTo>
                  <a:lnTo>
                    <a:pt x="2770451" y="1705953"/>
                  </a:lnTo>
                  <a:lnTo>
                    <a:pt x="2736501" y="1671996"/>
                  </a:lnTo>
                  <a:lnTo>
                    <a:pt x="2710621" y="1631284"/>
                  </a:lnTo>
                  <a:lnTo>
                    <a:pt x="2694126" y="1585133"/>
                  </a:lnTo>
                  <a:lnTo>
                    <a:pt x="2688336" y="1534858"/>
                  </a:lnTo>
                  <a:lnTo>
                    <a:pt x="2688336" y="219201"/>
                  </a:lnTo>
                  <a:close/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162292" y="4482845"/>
            <a:ext cx="136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Mus</a:t>
            </a:r>
            <a:r>
              <a:rPr sz="1800" spc="-15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cPl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48027" y="4514088"/>
            <a:ext cx="2707005" cy="626745"/>
          </a:xfrm>
          <a:custGeom>
            <a:avLst/>
            <a:gdLst/>
            <a:ahLst/>
            <a:cxnLst/>
            <a:rect l="l" t="t" r="r" b="b"/>
            <a:pathLst>
              <a:path w="2707004" h="626745">
                <a:moveTo>
                  <a:pt x="0" y="213487"/>
                </a:moveTo>
                <a:lnTo>
                  <a:pt x="5640" y="164552"/>
                </a:lnTo>
                <a:lnTo>
                  <a:pt x="21707" y="119622"/>
                </a:lnTo>
                <a:lnTo>
                  <a:pt x="46916" y="79982"/>
                </a:lnTo>
                <a:lnTo>
                  <a:pt x="79982" y="46916"/>
                </a:lnTo>
                <a:lnTo>
                  <a:pt x="119622" y="21707"/>
                </a:lnTo>
                <a:lnTo>
                  <a:pt x="164552" y="5640"/>
                </a:lnTo>
                <a:lnTo>
                  <a:pt x="213487" y="0"/>
                </a:lnTo>
                <a:lnTo>
                  <a:pt x="2493137" y="0"/>
                </a:lnTo>
                <a:lnTo>
                  <a:pt x="2542071" y="5640"/>
                </a:lnTo>
                <a:lnTo>
                  <a:pt x="2587001" y="21707"/>
                </a:lnTo>
                <a:lnTo>
                  <a:pt x="2626641" y="46916"/>
                </a:lnTo>
                <a:lnTo>
                  <a:pt x="2659707" y="79982"/>
                </a:lnTo>
                <a:lnTo>
                  <a:pt x="2684916" y="119622"/>
                </a:lnTo>
                <a:lnTo>
                  <a:pt x="2700983" y="164552"/>
                </a:lnTo>
                <a:lnTo>
                  <a:pt x="2706624" y="213487"/>
                </a:lnTo>
                <a:lnTo>
                  <a:pt x="2706624" y="412876"/>
                </a:lnTo>
                <a:lnTo>
                  <a:pt x="2700983" y="461811"/>
                </a:lnTo>
                <a:lnTo>
                  <a:pt x="2684916" y="506741"/>
                </a:lnTo>
                <a:lnTo>
                  <a:pt x="2659707" y="546381"/>
                </a:lnTo>
                <a:lnTo>
                  <a:pt x="2626641" y="579447"/>
                </a:lnTo>
                <a:lnTo>
                  <a:pt x="2587001" y="604656"/>
                </a:lnTo>
                <a:lnTo>
                  <a:pt x="2542071" y="620723"/>
                </a:lnTo>
                <a:lnTo>
                  <a:pt x="2493137" y="626363"/>
                </a:lnTo>
                <a:lnTo>
                  <a:pt x="213487" y="626363"/>
                </a:lnTo>
                <a:lnTo>
                  <a:pt x="164552" y="620723"/>
                </a:lnTo>
                <a:lnTo>
                  <a:pt x="119622" y="604656"/>
                </a:lnTo>
                <a:lnTo>
                  <a:pt x="79982" y="579447"/>
                </a:lnTo>
                <a:lnTo>
                  <a:pt x="46916" y="546381"/>
                </a:lnTo>
                <a:lnTo>
                  <a:pt x="21707" y="506741"/>
                </a:lnTo>
                <a:lnTo>
                  <a:pt x="5640" y="461811"/>
                </a:lnTo>
                <a:lnTo>
                  <a:pt x="0" y="412876"/>
                </a:lnTo>
                <a:lnTo>
                  <a:pt x="0" y="213487"/>
                </a:lnTo>
                <a:close/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81301" y="4570603"/>
            <a:ext cx="1812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ProposeSelection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39411" y="4885944"/>
            <a:ext cx="90170" cy="239395"/>
          </a:xfrm>
          <a:custGeom>
            <a:avLst/>
            <a:gdLst/>
            <a:ahLst/>
            <a:cxnLst/>
            <a:rect l="l" t="t" r="r" b="b"/>
            <a:pathLst>
              <a:path w="90170" h="239395">
                <a:moveTo>
                  <a:pt x="89915" y="0"/>
                </a:moveTo>
                <a:lnTo>
                  <a:pt x="0" y="118871"/>
                </a:lnTo>
              </a:path>
              <a:path w="90170" h="239395">
                <a:moveTo>
                  <a:pt x="89915" y="239267"/>
                </a:moveTo>
                <a:lnTo>
                  <a:pt x="0" y="118871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3148" y="453008"/>
            <a:ext cx="5963920" cy="1083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356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FINITE</a:t>
            </a:r>
            <a:r>
              <a:rPr sz="3200" spc="-2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STATE</a:t>
            </a:r>
            <a:r>
              <a:rPr sz="3200" spc="-3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MACHINE</a:t>
            </a:r>
            <a:endParaRPr sz="3200"/>
          </a:p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4200" spc="-104" baseline="38690" dirty="0">
                <a:solidFill>
                  <a:srgbClr val="B71E42"/>
                </a:solidFill>
                <a:latin typeface="Trebuchet MS"/>
                <a:cs typeface="Trebuchet MS"/>
              </a:rPr>
              <a:t>49</a:t>
            </a:r>
            <a:r>
              <a:rPr sz="4200" spc="67" baseline="38690" dirty="0">
                <a:solidFill>
                  <a:srgbClr val="B71E42"/>
                </a:solidFill>
                <a:latin typeface="Trebuchet MS"/>
                <a:cs typeface="Trebuchet MS"/>
              </a:rPr>
              <a:t> </a:t>
            </a:r>
            <a:r>
              <a:rPr sz="3600" b="1" spc="65" dirty="0">
                <a:solidFill>
                  <a:srgbClr val="881630"/>
                </a:solidFill>
                <a:latin typeface="Trebuchet MS"/>
                <a:cs typeface="Trebuchet MS"/>
              </a:rPr>
              <a:t>Actions</a:t>
            </a:r>
            <a:r>
              <a:rPr sz="3600" b="1" spc="-9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3600" b="1" spc="-65" dirty="0">
                <a:solidFill>
                  <a:srgbClr val="881630"/>
                </a:solidFill>
                <a:latin typeface="Trebuchet MS"/>
                <a:cs typeface="Trebuchet MS"/>
              </a:rPr>
              <a:t>in</a:t>
            </a:r>
            <a:r>
              <a:rPr sz="3600" b="1" spc="-90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3600" b="1" spc="-10" dirty="0">
                <a:solidFill>
                  <a:srgbClr val="881630"/>
                </a:solidFill>
                <a:latin typeface="Trebuchet MS"/>
                <a:cs typeface="Trebuchet MS"/>
              </a:rPr>
              <a:t>state</a:t>
            </a:r>
            <a:r>
              <a:rPr sz="3600" b="1" spc="-8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3600" b="1" spc="45" dirty="0">
                <a:solidFill>
                  <a:srgbClr val="881630"/>
                </a:solidFill>
                <a:latin typeface="Trebuchet MS"/>
                <a:cs typeface="Trebuchet MS"/>
              </a:rPr>
              <a:t>diagrams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8400" y="3368040"/>
            <a:ext cx="67310" cy="155575"/>
          </a:xfrm>
          <a:custGeom>
            <a:avLst/>
            <a:gdLst/>
            <a:ahLst/>
            <a:cxnLst/>
            <a:rect l="l" t="t" r="r" b="b"/>
            <a:pathLst>
              <a:path w="67310" h="155575">
                <a:moveTo>
                  <a:pt x="0" y="0"/>
                </a:moveTo>
                <a:lnTo>
                  <a:pt x="67055" y="77724"/>
                </a:lnTo>
              </a:path>
              <a:path w="67310" h="155575">
                <a:moveTo>
                  <a:pt x="0" y="155448"/>
                </a:moveTo>
                <a:lnTo>
                  <a:pt x="67055" y="77724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37376" y="3201923"/>
            <a:ext cx="2016760" cy="487680"/>
          </a:xfrm>
          <a:prstGeom prst="rect">
            <a:avLst/>
          </a:prstGeom>
          <a:ln w="2438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36195">
              <a:lnSpc>
                <a:spcPts val="1785"/>
              </a:lnSpc>
              <a:spcBef>
                <a:spcPts val="30"/>
              </a:spcBef>
            </a:pPr>
            <a:r>
              <a:rPr sz="1700" dirty="0">
                <a:latin typeface="Arial MT"/>
                <a:cs typeface="Arial MT"/>
              </a:rPr>
              <a:t>Enter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/</a:t>
            </a:r>
            <a:endParaRPr sz="1700">
              <a:latin typeface="Arial MT"/>
              <a:cs typeface="Arial MT"/>
            </a:endParaRPr>
          </a:p>
          <a:p>
            <a:pPr marL="158115">
              <a:lnSpc>
                <a:spcPts val="1785"/>
              </a:lnSpc>
            </a:pPr>
            <a:r>
              <a:rPr sz="1700" spc="-5" dirty="0">
                <a:latin typeface="Arial MT"/>
                <a:cs typeface="Arial MT"/>
              </a:rPr>
              <a:t>start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motor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forward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1604" y="3192779"/>
            <a:ext cx="179831" cy="1554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61388" y="5457444"/>
            <a:ext cx="2165985" cy="486409"/>
          </a:xfrm>
          <a:prstGeom prst="rect">
            <a:avLst/>
          </a:prstGeom>
          <a:ln w="24383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1430" marR="21590">
              <a:lnSpc>
                <a:spcPts val="1785"/>
              </a:lnSpc>
              <a:spcBef>
                <a:spcPts val="30"/>
              </a:spcBef>
            </a:pPr>
            <a:r>
              <a:rPr sz="1700" dirty="0">
                <a:latin typeface="Arial MT"/>
                <a:cs typeface="Arial MT"/>
              </a:rPr>
              <a:t>Enter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/</a:t>
            </a:r>
            <a:endParaRPr sz="1700">
              <a:latin typeface="Arial MT"/>
              <a:cs typeface="Arial MT"/>
            </a:endParaRPr>
          </a:p>
          <a:p>
            <a:pPr marL="132080">
              <a:lnSpc>
                <a:spcPts val="1785"/>
              </a:lnSpc>
            </a:pPr>
            <a:r>
              <a:rPr sz="1700" spc="-5" dirty="0">
                <a:latin typeface="Arial MT"/>
                <a:cs typeface="Arial MT"/>
              </a:rPr>
              <a:t>start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motor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backward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8391" y="5448300"/>
            <a:ext cx="178308" cy="15544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460235" y="5475732"/>
            <a:ext cx="1254760" cy="487680"/>
          </a:xfrm>
          <a:prstGeom prst="rect">
            <a:avLst/>
          </a:prstGeom>
          <a:ln w="24384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36830">
              <a:lnSpc>
                <a:spcPts val="1785"/>
              </a:lnSpc>
              <a:spcBef>
                <a:spcPts val="40"/>
              </a:spcBef>
            </a:pPr>
            <a:r>
              <a:rPr sz="1700" dirty="0">
                <a:latin typeface="Arial MT"/>
                <a:cs typeface="Arial MT"/>
              </a:rPr>
              <a:t>Enter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/</a:t>
            </a:r>
            <a:endParaRPr sz="1700">
              <a:latin typeface="Arial MT"/>
              <a:cs typeface="Arial MT"/>
            </a:endParaRPr>
          </a:p>
          <a:p>
            <a:pPr marL="157480">
              <a:lnSpc>
                <a:spcPts val="1785"/>
              </a:lnSpc>
            </a:pPr>
            <a:r>
              <a:rPr sz="1700" spc="-5" dirty="0">
                <a:latin typeface="Arial MT"/>
                <a:cs typeface="Arial MT"/>
              </a:rPr>
              <a:t>stop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motor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3988" y="5466588"/>
            <a:ext cx="178307" cy="15697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744723" y="3182111"/>
            <a:ext cx="1321435" cy="487680"/>
          </a:xfrm>
          <a:prstGeom prst="rect">
            <a:avLst/>
          </a:prstGeom>
          <a:ln w="24383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38735">
              <a:lnSpc>
                <a:spcPts val="1785"/>
              </a:lnSpc>
              <a:spcBef>
                <a:spcPts val="35"/>
              </a:spcBef>
            </a:pPr>
            <a:r>
              <a:rPr sz="1700" dirty="0">
                <a:latin typeface="Arial MT"/>
                <a:cs typeface="Arial MT"/>
              </a:rPr>
              <a:t>Enter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/</a:t>
            </a:r>
            <a:endParaRPr sz="1700">
              <a:latin typeface="Arial MT"/>
              <a:cs typeface="Arial MT"/>
            </a:endParaRPr>
          </a:p>
          <a:p>
            <a:pPr marL="157480">
              <a:lnSpc>
                <a:spcPts val="1785"/>
              </a:lnSpc>
            </a:pPr>
            <a:r>
              <a:rPr sz="1700" spc="-5" dirty="0">
                <a:latin typeface="Arial MT"/>
                <a:cs typeface="Arial MT"/>
              </a:rPr>
              <a:t>stop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motor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82149" y="3172967"/>
            <a:ext cx="3540760" cy="2054860"/>
            <a:chOff x="3482149" y="3172967"/>
            <a:chExt cx="3540760" cy="2054860"/>
          </a:xfrm>
        </p:grpSpPr>
        <p:sp>
          <p:nvSpPr>
            <p:cNvPr id="13" name="object 13"/>
            <p:cNvSpPr/>
            <p:nvPr/>
          </p:nvSpPr>
          <p:spPr>
            <a:xfrm>
              <a:off x="3494531" y="3736847"/>
              <a:ext cx="3515995" cy="1478280"/>
            </a:xfrm>
            <a:custGeom>
              <a:avLst/>
              <a:gdLst/>
              <a:ahLst/>
              <a:cxnLst/>
              <a:rect l="l" t="t" r="r" b="b"/>
              <a:pathLst>
                <a:path w="3515995" h="1478279">
                  <a:moveTo>
                    <a:pt x="0" y="1438656"/>
                  </a:moveTo>
                  <a:lnTo>
                    <a:pt x="1523" y="0"/>
                  </a:lnTo>
                </a:path>
                <a:path w="3515995" h="1478279">
                  <a:moveTo>
                    <a:pt x="1903476" y="681227"/>
                  </a:moveTo>
                  <a:lnTo>
                    <a:pt x="605027" y="1478279"/>
                  </a:lnTo>
                </a:path>
                <a:path w="3515995" h="1478279">
                  <a:moveTo>
                    <a:pt x="1903476" y="681227"/>
                  </a:moveTo>
                  <a:lnTo>
                    <a:pt x="2887979" y="0"/>
                  </a:lnTo>
                </a:path>
                <a:path w="3515995" h="1478279">
                  <a:moveTo>
                    <a:pt x="3514343" y="19812"/>
                  </a:moveTo>
                  <a:lnTo>
                    <a:pt x="3515867" y="1458468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5531" y="3172967"/>
              <a:ext cx="178308" cy="15544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549777" y="3912234"/>
            <a:ext cx="17475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dirty="0">
                <a:latin typeface="Arial"/>
                <a:cs typeface="Arial"/>
              </a:rPr>
              <a:t>closingCompleted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6110" y="4223384"/>
            <a:ext cx="3723640" cy="55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935">
              <a:lnSpc>
                <a:spcPct val="100000"/>
              </a:lnSpc>
              <a:spcBef>
                <a:spcPts val="100"/>
              </a:spcBef>
            </a:pPr>
            <a:r>
              <a:rPr sz="1700" i="1" dirty="0">
                <a:latin typeface="Arial"/>
                <a:cs typeface="Arial"/>
              </a:rPr>
              <a:t>openingCompleted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dirty="0">
                <a:latin typeface="Arial"/>
                <a:cs typeface="Arial"/>
              </a:rPr>
              <a:t>pressButton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66615" y="5466588"/>
            <a:ext cx="2193290" cy="1905"/>
          </a:xfrm>
          <a:custGeom>
            <a:avLst/>
            <a:gdLst/>
            <a:ahLst/>
            <a:cxnLst/>
            <a:rect l="l" t="t" r="r" b="b"/>
            <a:pathLst>
              <a:path w="2193290" h="1904">
                <a:moveTo>
                  <a:pt x="2193036" y="0"/>
                </a:moveTo>
                <a:lnTo>
                  <a:pt x="0" y="1524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03394" y="5195442"/>
            <a:ext cx="11791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dirty="0">
                <a:latin typeface="Arial"/>
                <a:cs typeface="Arial"/>
              </a:rPr>
              <a:t>pressBut</a:t>
            </a:r>
            <a:r>
              <a:rPr sz="1700" i="1" spc="-15" dirty="0">
                <a:latin typeface="Arial"/>
                <a:cs typeface="Arial"/>
              </a:rPr>
              <a:t>t</a:t>
            </a:r>
            <a:r>
              <a:rPr sz="1700" i="1" dirty="0">
                <a:latin typeface="Arial"/>
                <a:cs typeface="Arial"/>
              </a:rPr>
              <a:t>on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54233" y="3134867"/>
            <a:ext cx="2195195" cy="325120"/>
            <a:chOff x="4154233" y="3134867"/>
            <a:chExt cx="2195195" cy="325120"/>
          </a:xfrm>
        </p:grpSpPr>
        <p:sp>
          <p:nvSpPr>
            <p:cNvPr id="20" name="object 20"/>
            <p:cNvSpPr/>
            <p:nvPr/>
          </p:nvSpPr>
          <p:spPr>
            <a:xfrm>
              <a:off x="4166616" y="3445763"/>
              <a:ext cx="2170430" cy="1905"/>
            </a:xfrm>
            <a:custGeom>
              <a:avLst/>
              <a:gdLst/>
              <a:ahLst/>
              <a:cxnLst/>
              <a:rect l="l" t="t" r="r" b="b"/>
              <a:pathLst>
                <a:path w="2170429" h="1904">
                  <a:moveTo>
                    <a:pt x="0" y="0"/>
                  </a:moveTo>
                  <a:lnTo>
                    <a:pt x="2170176" y="1524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58868" y="3134867"/>
              <a:ext cx="1186180" cy="253365"/>
            </a:xfrm>
            <a:custGeom>
              <a:avLst/>
              <a:gdLst/>
              <a:ahLst/>
              <a:cxnLst/>
              <a:rect l="l" t="t" r="r" b="b"/>
              <a:pathLst>
                <a:path w="1186179" h="253364">
                  <a:moveTo>
                    <a:pt x="1185672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1185672" y="252984"/>
                  </a:lnTo>
                  <a:lnTo>
                    <a:pt x="1185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91253" y="3173349"/>
            <a:ext cx="11791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dirty="0">
                <a:latin typeface="Arial"/>
                <a:cs typeface="Arial"/>
              </a:rPr>
              <a:t>pressBut</a:t>
            </a:r>
            <a:r>
              <a:rPr sz="1700" i="1" spc="-15" dirty="0">
                <a:latin typeface="Arial"/>
                <a:cs typeface="Arial"/>
              </a:rPr>
              <a:t>t</a:t>
            </a:r>
            <a:r>
              <a:rPr sz="1700" i="1" dirty="0">
                <a:latin typeface="Arial"/>
                <a:cs typeface="Arial"/>
              </a:rPr>
              <a:t>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71472" y="5184647"/>
            <a:ext cx="2284730" cy="836930"/>
          </a:xfrm>
          <a:custGeom>
            <a:avLst/>
            <a:gdLst/>
            <a:ahLst/>
            <a:cxnLst/>
            <a:rect l="l" t="t" r="r" b="b"/>
            <a:pathLst>
              <a:path w="2284729" h="836929">
                <a:moveTo>
                  <a:pt x="0" y="142620"/>
                </a:moveTo>
                <a:lnTo>
                  <a:pt x="7273" y="97552"/>
                </a:lnTo>
                <a:lnTo>
                  <a:pt x="27525" y="58402"/>
                </a:lnTo>
                <a:lnTo>
                  <a:pt x="58402" y="27525"/>
                </a:lnTo>
                <a:lnTo>
                  <a:pt x="97552" y="7273"/>
                </a:lnTo>
                <a:lnTo>
                  <a:pt x="142620" y="0"/>
                </a:lnTo>
                <a:lnTo>
                  <a:pt x="2141854" y="0"/>
                </a:lnTo>
                <a:lnTo>
                  <a:pt x="2186923" y="7273"/>
                </a:lnTo>
                <a:lnTo>
                  <a:pt x="2226073" y="27525"/>
                </a:lnTo>
                <a:lnTo>
                  <a:pt x="2256950" y="58402"/>
                </a:lnTo>
                <a:lnTo>
                  <a:pt x="2277202" y="97552"/>
                </a:lnTo>
                <a:lnTo>
                  <a:pt x="2284476" y="142620"/>
                </a:lnTo>
                <a:lnTo>
                  <a:pt x="2284476" y="694054"/>
                </a:lnTo>
                <a:lnTo>
                  <a:pt x="2277202" y="739133"/>
                </a:lnTo>
                <a:lnTo>
                  <a:pt x="2256950" y="778284"/>
                </a:lnTo>
                <a:lnTo>
                  <a:pt x="2226073" y="809157"/>
                </a:lnTo>
                <a:lnTo>
                  <a:pt x="2186923" y="829404"/>
                </a:lnTo>
                <a:lnTo>
                  <a:pt x="2141854" y="836676"/>
                </a:lnTo>
                <a:lnTo>
                  <a:pt x="142620" y="836676"/>
                </a:lnTo>
                <a:lnTo>
                  <a:pt x="97552" y="829404"/>
                </a:lnTo>
                <a:lnTo>
                  <a:pt x="58402" y="809157"/>
                </a:lnTo>
                <a:lnTo>
                  <a:pt x="27525" y="778284"/>
                </a:lnTo>
                <a:lnTo>
                  <a:pt x="7273" y="739133"/>
                </a:lnTo>
                <a:lnTo>
                  <a:pt x="0" y="694054"/>
                </a:lnTo>
                <a:lnTo>
                  <a:pt x="0" y="14262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54554" y="5156149"/>
            <a:ext cx="82867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 MT"/>
                <a:cs typeface="Arial MT"/>
              </a:rPr>
              <a:t>Clos</a:t>
            </a:r>
            <a:r>
              <a:rPr sz="1900" spc="-15" dirty="0">
                <a:latin typeface="Arial MT"/>
                <a:cs typeface="Arial MT"/>
              </a:rPr>
              <a:t>i</a:t>
            </a:r>
            <a:r>
              <a:rPr sz="1900" spc="-5" dirty="0">
                <a:latin typeface="Arial MT"/>
                <a:cs typeface="Arial MT"/>
              </a:rPr>
              <a:t>ng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70320" y="5204459"/>
            <a:ext cx="1434465" cy="817244"/>
          </a:xfrm>
          <a:custGeom>
            <a:avLst/>
            <a:gdLst/>
            <a:ahLst/>
            <a:cxnLst/>
            <a:rect l="l" t="t" r="r" b="b"/>
            <a:pathLst>
              <a:path w="1434465" h="817245">
                <a:moveTo>
                  <a:pt x="0" y="142493"/>
                </a:moveTo>
                <a:lnTo>
                  <a:pt x="7260" y="97438"/>
                </a:lnTo>
                <a:lnTo>
                  <a:pt x="27480" y="58320"/>
                </a:lnTo>
                <a:lnTo>
                  <a:pt x="58320" y="27480"/>
                </a:lnTo>
                <a:lnTo>
                  <a:pt x="97438" y="7260"/>
                </a:lnTo>
                <a:lnTo>
                  <a:pt x="142494" y="0"/>
                </a:lnTo>
                <a:lnTo>
                  <a:pt x="1291589" y="0"/>
                </a:lnTo>
                <a:lnTo>
                  <a:pt x="1336645" y="7260"/>
                </a:lnTo>
                <a:lnTo>
                  <a:pt x="1375763" y="27480"/>
                </a:lnTo>
                <a:lnTo>
                  <a:pt x="1406603" y="58320"/>
                </a:lnTo>
                <a:lnTo>
                  <a:pt x="1426823" y="97438"/>
                </a:lnTo>
                <a:lnTo>
                  <a:pt x="1434083" y="142493"/>
                </a:lnTo>
                <a:lnTo>
                  <a:pt x="1434083" y="674408"/>
                </a:lnTo>
                <a:lnTo>
                  <a:pt x="1426823" y="719435"/>
                </a:lnTo>
                <a:lnTo>
                  <a:pt x="1406603" y="758540"/>
                </a:lnTo>
                <a:lnTo>
                  <a:pt x="1375763" y="789378"/>
                </a:lnTo>
                <a:lnTo>
                  <a:pt x="1336645" y="809601"/>
                </a:lnTo>
                <a:lnTo>
                  <a:pt x="1291589" y="816863"/>
                </a:lnTo>
                <a:lnTo>
                  <a:pt x="142494" y="816863"/>
                </a:lnTo>
                <a:lnTo>
                  <a:pt x="97438" y="809601"/>
                </a:lnTo>
                <a:lnTo>
                  <a:pt x="58320" y="789378"/>
                </a:lnTo>
                <a:lnTo>
                  <a:pt x="27480" y="758540"/>
                </a:lnTo>
                <a:lnTo>
                  <a:pt x="7260" y="719435"/>
                </a:lnTo>
                <a:lnTo>
                  <a:pt x="0" y="674408"/>
                </a:lnTo>
                <a:lnTo>
                  <a:pt x="0" y="142493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840093" y="5175884"/>
            <a:ext cx="6153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 MT"/>
                <a:cs typeface="Arial MT"/>
              </a:rPr>
              <a:t>Open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54807" y="2910839"/>
            <a:ext cx="5887720" cy="836930"/>
          </a:xfrm>
          <a:custGeom>
            <a:avLst/>
            <a:gdLst/>
            <a:ahLst/>
            <a:cxnLst/>
            <a:rect l="l" t="t" r="r" b="b"/>
            <a:pathLst>
              <a:path w="5887720" h="836929">
                <a:moveTo>
                  <a:pt x="3692652" y="142621"/>
                </a:moveTo>
                <a:lnTo>
                  <a:pt x="3699925" y="97552"/>
                </a:lnTo>
                <a:lnTo>
                  <a:pt x="3720177" y="58402"/>
                </a:lnTo>
                <a:lnTo>
                  <a:pt x="3751054" y="27525"/>
                </a:lnTo>
                <a:lnTo>
                  <a:pt x="3790204" y="7273"/>
                </a:lnTo>
                <a:lnTo>
                  <a:pt x="3835273" y="0"/>
                </a:lnTo>
                <a:lnTo>
                  <a:pt x="5744591" y="0"/>
                </a:lnTo>
                <a:lnTo>
                  <a:pt x="5789659" y="7273"/>
                </a:lnTo>
                <a:lnTo>
                  <a:pt x="5828809" y="27525"/>
                </a:lnTo>
                <a:lnTo>
                  <a:pt x="5859686" y="58402"/>
                </a:lnTo>
                <a:lnTo>
                  <a:pt x="5879938" y="97552"/>
                </a:lnTo>
                <a:lnTo>
                  <a:pt x="5887212" y="142621"/>
                </a:lnTo>
                <a:lnTo>
                  <a:pt x="5887212" y="694055"/>
                </a:lnTo>
                <a:lnTo>
                  <a:pt x="5879938" y="739123"/>
                </a:lnTo>
                <a:lnTo>
                  <a:pt x="5859686" y="778273"/>
                </a:lnTo>
                <a:lnTo>
                  <a:pt x="5828809" y="809150"/>
                </a:lnTo>
                <a:lnTo>
                  <a:pt x="5789659" y="829402"/>
                </a:lnTo>
                <a:lnTo>
                  <a:pt x="5744591" y="836676"/>
                </a:lnTo>
                <a:lnTo>
                  <a:pt x="3835273" y="836676"/>
                </a:lnTo>
                <a:lnTo>
                  <a:pt x="3790204" y="829402"/>
                </a:lnTo>
                <a:lnTo>
                  <a:pt x="3751054" y="809150"/>
                </a:lnTo>
                <a:lnTo>
                  <a:pt x="3720177" y="778273"/>
                </a:lnTo>
                <a:lnTo>
                  <a:pt x="3699925" y="739123"/>
                </a:lnTo>
                <a:lnTo>
                  <a:pt x="3692652" y="694055"/>
                </a:lnTo>
                <a:lnTo>
                  <a:pt x="3692652" y="142621"/>
                </a:lnTo>
                <a:close/>
              </a:path>
              <a:path w="5887720" h="836929">
                <a:moveTo>
                  <a:pt x="0" y="180594"/>
                </a:moveTo>
                <a:lnTo>
                  <a:pt x="7260" y="135538"/>
                </a:lnTo>
                <a:lnTo>
                  <a:pt x="27480" y="96420"/>
                </a:lnTo>
                <a:lnTo>
                  <a:pt x="58320" y="65580"/>
                </a:lnTo>
                <a:lnTo>
                  <a:pt x="97438" y="45360"/>
                </a:lnTo>
                <a:lnTo>
                  <a:pt x="142494" y="38100"/>
                </a:lnTo>
                <a:lnTo>
                  <a:pt x="1358645" y="38100"/>
                </a:lnTo>
                <a:lnTo>
                  <a:pt x="1403701" y="45360"/>
                </a:lnTo>
                <a:lnTo>
                  <a:pt x="1442819" y="65580"/>
                </a:lnTo>
                <a:lnTo>
                  <a:pt x="1473659" y="96420"/>
                </a:lnTo>
                <a:lnTo>
                  <a:pt x="1493879" y="135538"/>
                </a:lnTo>
                <a:lnTo>
                  <a:pt x="1501140" y="180594"/>
                </a:lnTo>
                <a:lnTo>
                  <a:pt x="1501140" y="674370"/>
                </a:lnTo>
                <a:lnTo>
                  <a:pt x="1493879" y="719425"/>
                </a:lnTo>
                <a:lnTo>
                  <a:pt x="1473659" y="758543"/>
                </a:lnTo>
                <a:lnTo>
                  <a:pt x="1442819" y="789383"/>
                </a:lnTo>
                <a:lnTo>
                  <a:pt x="1403701" y="809603"/>
                </a:lnTo>
                <a:lnTo>
                  <a:pt x="1358645" y="816864"/>
                </a:lnTo>
                <a:lnTo>
                  <a:pt x="142494" y="816864"/>
                </a:lnTo>
                <a:lnTo>
                  <a:pt x="97438" y="809603"/>
                </a:lnTo>
                <a:lnTo>
                  <a:pt x="58320" y="789383"/>
                </a:lnTo>
                <a:lnTo>
                  <a:pt x="27480" y="758543"/>
                </a:lnTo>
                <a:lnTo>
                  <a:pt x="7260" y="719425"/>
                </a:lnTo>
                <a:lnTo>
                  <a:pt x="0" y="674370"/>
                </a:lnTo>
                <a:lnTo>
                  <a:pt x="0" y="180594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pc="35" dirty="0"/>
              <a:t>An</a:t>
            </a:r>
            <a:r>
              <a:rPr spc="-60" dirty="0"/>
              <a:t> </a:t>
            </a:r>
            <a:r>
              <a:rPr i="1" spc="-225" dirty="0">
                <a:latin typeface="Trebuchet MS"/>
                <a:cs typeface="Trebuchet MS"/>
              </a:rPr>
              <a:t>acti</a:t>
            </a:r>
            <a:r>
              <a:rPr i="1" spc="-270" dirty="0">
                <a:latin typeface="Trebuchet MS"/>
                <a:cs typeface="Trebuchet MS"/>
              </a:rPr>
              <a:t>o</a:t>
            </a:r>
            <a:r>
              <a:rPr i="1" spc="-190" dirty="0">
                <a:latin typeface="Trebuchet MS"/>
                <a:cs typeface="Trebuchet MS"/>
              </a:rPr>
              <a:t>n</a:t>
            </a:r>
            <a:r>
              <a:rPr i="1" spc="-70" dirty="0">
                <a:latin typeface="Trebuchet MS"/>
                <a:cs typeface="Trebuchet MS"/>
              </a:rPr>
              <a:t> </a:t>
            </a:r>
            <a:r>
              <a:rPr spc="-150" dirty="0"/>
              <a:t>ta</a:t>
            </a:r>
            <a:r>
              <a:rPr spc="-229" dirty="0"/>
              <a:t>k</a:t>
            </a:r>
            <a:r>
              <a:rPr spc="-105" dirty="0"/>
              <a:t>es</a:t>
            </a:r>
            <a:r>
              <a:rPr spc="-60" dirty="0"/>
              <a:t> </a:t>
            </a:r>
            <a:r>
              <a:rPr spc="-175" dirty="0"/>
              <a:t>place</a:t>
            </a:r>
            <a:r>
              <a:rPr spc="-75" dirty="0"/>
              <a:t> </a:t>
            </a:r>
            <a:r>
              <a:rPr i="1" spc="-204" dirty="0">
                <a:latin typeface="Trebuchet MS"/>
                <a:cs typeface="Trebuchet MS"/>
              </a:rPr>
              <a:t>in</a:t>
            </a:r>
            <a:r>
              <a:rPr i="1" spc="-190" dirty="0">
                <a:latin typeface="Trebuchet MS"/>
                <a:cs typeface="Trebuchet MS"/>
              </a:rPr>
              <a:t>s</a:t>
            </a:r>
            <a:r>
              <a:rPr i="1" spc="-220" dirty="0">
                <a:latin typeface="Trebuchet MS"/>
                <a:cs typeface="Trebuchet MS"/>
              </a:rPr>
              <a:t>tantan</a:t>
            </a:r>
            <a:r>
              <a:rPr i="1" spc="-235" dirty="0">
                <a:latin typeface="Trebuchet MS"/>
                <a:cs typeface="Trebuchet MS"/>
              </a:rPr>
              <a:t>e</a:t>
            </a:r>
            <a:r>
              <a:rPr i="1" spc="-204" dirty="0">
                <a:latin typeface="Trebuchet MS"/>
                <a:cs typeface="Trebuchet MS"/>
              </a:rPr>
              <a:t>ou</a:t>
            </a:r>
            <a:r>
              <a:rPr i="1" spc="-145" dirty="0">
                <a:latin typeface="Trebuchet MS"/>
                <a:cs typeface="Trebuchet MS"/>
              </a:rPr>
              <a:t>s</a:t>
            </a:r>
            <a:r>
              <a:rPr i="1" spc="-305" dirty="0">
                <a:latin typeface="Trebuchet MS"/>
                <a:cs typeface="Trebuchet MS"/>
              </a:rPr>
              <a:t>ly</a:t>
            </a:r>
            <a:r>
              <a:rPr i="1" spc="-95" dirty="0">
                <a:latin typeface="Trebuchet MS"/>
                <a:cs typeface="Trebuchet MS"/>
              </a:rPr>
              <a:t> </a:t>
            </a:r>
            <a:r>
              <a:rPr spc="-110" dirty="0"/>
              <a:t>-</a:t>
            </a:r>
            <a:r>
              <a:rPr spc="-60" dirty="0"/>
              <a:t> </a:t>
            </a:r>
            <a:r>
              <a:rPr spc="-160" dirty="0"/>
              <a:t>ei</a:t>
            </a:r>
            <a:r>
              <a:rPr spc="-150" dirty="0"/>
              <a:t>t</a:t>
            </a:r>
            <a:r>
              <a:rPr spc="-85" dirty="0"/>
              <a:t>her</a:t>
            </a:r>
            <a:r>
              <a:rPr spc="-65" dirty="0"/>
              <a:t> </a:t>
            </a:r>
            <a:r>
              <a:rPr spc="-110" dirty="0"/>
              <a:t>during</a:t>
            </a:r>
            <a:r>
              <a:rPr spc="-70" dirty="0"/>
              <a:t> </a:t>
            </a:r>
            <a:r>
              <a:rPr spc="-240" dirty="0"/>
              <a:t>a</a:t>
            </a:r>
            <a:r>
              <a:rPr spc="-55" dirty="0"/>
              <a:t> </a:t>
            </a:r>
            <a:r>
              <a:rPr spc="-125" dirty="0"/>
              <a:t>transition,  </a:t>
            </a:r>
            <a:r>
              <a:rPr spc="-40" dirty="0"/>
              <a:t>on</a:t>
            </a:r>
            <a:r>
              <a:rPr spc="-55" dirty="0"/>
              <a:t> </a:t>
            </a:r>
            <a:r>
              <a:rPr spc="-145" dirty="0"/>
              <a:t>ent</a:t>
            </a:r>
            <a:r>
              <a:rPr spc="80" dirty="0"/>
              <a:t>r</a:t>
            </a:r>
            <a:r>
              <a:rPr spc="-135" dirty="0"/>
              <a:t>y</a:t>
            </a:r>
            <a:r>
              <a:rPr spc="-75" dirty="0"/>
              <a:t> </a:t>
            </a:r>
            <a:r>
              <a:rPr spc="-60" dirty="0"/>
              <a:t>to</a:t>
            </a:r>
            <a:r>
              <a:rPr spc="-65" dirty="0"/>
              <a:t> </a:t>
            </a:r>
            <a:r>
              <a:rPr spc="-240" dirty="0"/>
              <a:t>a</a:t>
            </a:r>
            <a:r>
              <a:rPr spc="-55" dirty="0"/>
              <a:t> </a:t>
            </a:r>
            <a:r>
              <a:rPr spc="-145" dirty="0"/>
              <a:t>stat</a:t>
            </a:r>
            <a:r>
              <a:rPr spc="-130" dirty="0"/>
              <a:t>e</a:t>
            </a:r>
            <a:r>
              <a:rPr spc="-360" dirty="0"/>
              <a:t>,</a:t>
            </a:r>
            <a:r>
              <a:rPr spc="-295" dirty="0"/>
              <a:t> </a:t>
            </a:r>
            <a:r>
              <a:rPr spc="20" dirty="0"/>
              <a:t>o</a:t>
            </a:r>
            <a:r>
              <a:rPr spc="15" dirty="0"/>
              <a:t>r</a:t>
            </a:r>
            <a:r>
              <a:rPr spc="-70" dirty="0"/>
              <a:t> </a:t>
            </a:r>
            <a:r>
              <a:rPr spc="-40" dirty="0"/>
              <a:t>on</a:t>
            </a:r>
            <a:r>
              <a:rPr spc="-55" dirty="0"/>
              <a:t> </a:t>
            </a:r>
            <a:r>
              <a:rPr spc="-120" dirty="0"/>
              <a:t>exit</a:t>
            </a:r>
            <a:r>
              <a:rPr spc="-70" dirty="0"/>
              <a:t> </a:t>
            </a:r>
            <a:r>
              <a:rPr spc="-135" dirty="0"/>
              <a:t>f</a:t>
            </a:r>
            <a:r>
              <a:rPr spc="-204" dirty="0"/>
              <a:t>r</a:t>
            </a:r>
            <a:r>
              <a:rPr spc="-55" dirty="0"/>
              <a:t>om</a:t>
            </a:r>
            <a:r>
              <a:rPr spc="-65" dirty="0"/>
              <a:t> </a:t>
            </a:r>
            <a:r>
              <a:rPr spc="-240" dirty="0"/>
              <a:t>a</a:t>
            </a:r>
            <a:r>
              <a:rPr spc="-55" dirty="0"/>
              <a:t> </a:t>
            </a:r>
            <a:r>
              <a:rPr spc="-105" dirty="0"/>
              <a:t>s</a:t>
            </a:r>
            <a:r>
              <a:rPr spc="-95" dirty="0"/>
              <a:t>t</a:t>
            </a:r>
            <a:r>
              <a:rPr spc="-175" dirty="0"/>
              <a:t>at</a:t>
            </a:r>
            <a:r>
              <a:rPr spc="-160" dirty="0"/>
              <a:t>e</a:t>
            </a:r>
            <a:r>
              <a:rPr spc="-360" dirty="0"/>
              <a:t>.</a:t>
            </a:r>
          </a:p>
          <a:p>
            <a:pPr marL="241300" indent="-22860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241300" algn="l"/>
              </a:tabLst>
            </a:pPr>
            <a:r>
              <a:rPr spc="35" dirty="0"/>
              <a:t>An</a:t>
            </a:r>
            <a:r>
              <a:rPr spc="-60" dirty="0"/>
              <a:t> </a:t>
            </a:r>
            <a:r>
              <a:rPr spc="-130" dirty="0"/>
              <a:t>action</a:t>
            </a:r>
            <a:r>
              <a:rPr spc="-75" dirty="0"/>
              <a:t> </a:t>
            </a:r>
            <a:r>
              <a:rPr spc="-90" dirty="0"/>
              <a:t>should</a:t>
            </a:r>
            <a:r>
              <a:rPr spc="-55" dirty="0"/>
              <a:t> </a:t>
            </a:r>
            <a:r>
              <a:rPr spc="-100" dirty="0"/>
              <a:t>consume</a:t>
            </a:r>
            <a:r>
              <a:rPr spc="-55" dirty="0"/>
              <a:t> </a:t>
            </a:r>
            <a:r>
              <a:rPr spc="-40" dirty="0"/>
              <a:t>no</a:t>
            </a:r>
            <a:r>
              <a:rPr spc="-70" dirty="0"/>
              <a:t> </a:t>
            </a:r>
            <a:r>
              <a:rPr spc="-140" dirty="0"/>
              <a:t>noticeable</a:t>
            </a:r>
            <a:r>
              <a:rPr spc="-65" dirty="0"/>
              <a:t> </a:t>
            </a:r>
            <a:r>
              <a:rPr spc="-125" dirty="0"/>
              <a:t>amount</a:t>
            </a:r>
            <a:r>
              <a:rPr spc="-55" dirty="0"/>
              <a:t> </a:t>
            </a:r>
            <a:r>
              <a:rPr spc="-130" dirty="0"/>
              <a:t>of</a:t>
            </a:r>
            <a:r>
              <a:rPr spc="-50" dirty="0"/>
              <a:t> </a:t>
            </a:r>
            <a:r>
              <a:rPr spc="-160" dirty="0"/>
              <a:t>time</a:t>
            </a:r>
          </a:p>
          <a:p>
            <a:pPr marL="327660" algn="ctr">
              <a:lnSpc>
                <a:spcPct val="100000"/>
              </a:lnSpc>
              <a:spcBef>
                <a:spcPts val="45"/>
              </a:spcBef>
              <a:tabLst>
                <a:tab pos="4198620" algn="l"/>
              </a:tabLst>
            </a:pP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Closed	Opening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415284" y="3706367"/>
            <a:ext cx="3695700" cy="1851660"/>
            <a:chOff x="3415284" y="3706367"/>
            <a:chExt cx="3695700" cy="1851660"/>
          </a:xfrm>
        </p:grpSpPr>
        <p:sp>
          <p:nvSpPr>
            <p:cNvPr id="30" name="object 30"/>
            <p:cNvSpPr/>
            <p:nvPr/>
          </p:nvSpPr>
          <p:spPr>
            <a:xfrm>
              <a:off x="3427476" y="3718559"/>
              <a:ext cx="3671570" cy="1827530"/>
            </a:xfrm>
            <a:custGeom>
              <a:avLst/>
              <a:gdLst/>
              <a:ahLst/>
              <a:cxnLst/>
              <a:rect l="l" t="t" r="r" b="b"/>
              <a:pathLst>
                <a:path w="3671570" h="1827529">
                  <a:moveTo>
                    <a:pt x="3671316" y="1379220"/>
                  </a:moveTo>
                  <a:lnTo>
                    <a:pt x="3581400" y="1456944"/>
                  </a:lnTo>
                </a:path>
                <a:path w="3671570" h="1827529">
                  <a:moveTo>
                    <a:pt x="3514344" y="1379220"/>
                  </a:moveTo>
                  <a:lnTo>
                    <a:pt x="3581400" y="1456944"/>
                  </a:lnTo>
                </a:path>
                <a:path w="3671570" h="1827529">
                  <a:moveTo>
                    <a:pt x="829056" y="1670303"/>
                  </a:moveTo>
                  <a:lnTo>
                    <a:pt x="739139" y="1748027"/>
                  </a:lnTo>
                </a:path>
                <a:path w="3671570" h="1827529">
                  <a:moveTo>
                    <a:pt x="829056" y="1827276"/>
                  </a:moveTo>
                  <a:lnTo>
                    <a:pt x="739139" y="1748027"/>
                  </a:lnTo>
                </a:path>
                <a:path w="3671570" h="1827529">
                  <a:moveTo>
                    <a:pt x="0" y="77723"/>
                  </a:moveTo>
                  <a:lnTo>
                    <a:pt x="67056" y="18287"/>
                  </a:lnTo>
                </a:path>
                <a:path w="3671570" h="1827529">
                  <a:moveTo>
                    <a:pt x="156972" y="77723"/>
                  </a:moveTo>
                  <a:lnTo>
                    <a:pt x="67056" y="18287"/>
                  </a:lnTo>
                </a:path>
                <a:path w="3671570" h="1827529">
                  <a:moveTo>
                    <a:pt x="2842260" y="0"/>
                  </a:moveTo>
                  <a:lnTo>
                    <a:pt x="2955036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82512" y="3718559"/>
              <a:ext cx="1905" cy="96520"/>
            </a:xfrm>
            <a:custGeom>
              <a:avLst/>
              <a:gdLst/>
              <a:ahLst/>
              <a:cxnLst/>
              <a:rect l="l" t="t" r="r" b="b"/>
              <a:pathLst>
                <a:path w="1904" h="96520">
                  <a:moveTo>
                    <a:pt x="762" y="-12192"/>
                  </a:moveTo>
                  <a:lnTo>
                    <a:pt x="762" y="108204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42824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FINITE</a:t>
            </a:r>
            <a:r>
              <a:rPr sz="3200" spc="-2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STATE</a:t>
            </a:r>
            <a:r>
              <a:rPr sz="3200" spc="-3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MACHINE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50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994" y="1356105"/>
            <a:ext cx="2258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60" dirty="0">
                <a:solidFill>
                  <a:srgbClr val="881630"/>
                </a:solidFill>
                <a:latin typeface="Trebuchet MS"/>
                <a:cs typeface="Trebuchet MS"/>
              </a:rPr>
              <a:t>ti</a:t>
            </a:r>
            <a:r>
              <a:rPr sz="2400" spc="-135" dirty="0">
                <a:solidFill>
                  <a:srgbClr val="881630"/>
                </a:solidFill>
                <a:latin typeface="Trebuchet MS"/>
                <a:cs typeface="Trebuchet MS"/>
              </a:rPr>
              <a:t>c</a:t>
            </a:r>
            <a:r>
              <a:rPr sz="2400" spc="-110" dirty="0">
                <a:solidFill>
                  <a:srgbClr val="881630"/>
                </a:solidFill>
                <a:latin typeface="Trebuchet MS"/>
                <a:cs typeface="Trebuchet MS"/>
              </a:rPr>
              <a:t>-</a:t>
            </a:r>
            <a:r>
              <a:rPr sz="2400" spc="-175" dirty="0">
                <a:solidFill>
                  <a:srgbClr val="881630"/>
                </a:solidFill>
                <a:latin typeface="Trebuchet MS"/>
                <a:cs typeface="Trebuchet MS"/>
              </a:rPr>
              <a:t>ta</a:t>
            </a:r>
            <a:r>
              <a:rPr sz="2400" spc="-180" dirty="0">
                <a:solidFill>
                  <a:srgbClr val="881630"/>
                </a:solidFill>
                <a:latin typeface="Trebuchet MS"/>
                <a:cs typeface="Trebuchet MS"/>
              </a:rPr>
              <a:t>c</a:t>
            </a:r>
            <a:r>
              <a:rPr sz="2400" spc="-110" dirty="0">
                <a:solidFill>
                  <a:srgbClr val="881630"/>
                </a:solidFill>
                <a:latin typeface="Trebuchet MS"/>
                <a:cs typeface="Trebuchet MS"/>
              </a:rPr>
              <a:t>-</a:t>
            </a:r>
            <a:r>
              <a:rPr sz="2400" spc="-95" dirty="0">
                <a:solidFill>
                  <a:srgbClr val="881630"/>
                </a:solidFill>
                <a:latin typeface="Trebuchet MS"/>
                <a:cs typeface="Trebuchet MS"/>
              </a:rPr>
              <a:t>toe</a:t>
            </a:r>
            <a:r>
              <a:rPr sz="2400" spc="-85" dirty="0">
                <a:solidFill>
                  <a:srgbClr val="881630"/>
                </a:solidFill>
                <a:latin typeface="Trebuchet MS"/>
                <a:cs typeface="Trebuchet MS"/>
              </a:rPr>
              <a:t> </a:t>
            </a:r>
            <a:r>
              <a:rPr sz="2400" spc="-204" dirty="0">
                <a:solidFill>
                  <a:srgbClr val="881630"/>
                </a:solidFill>
                <a:latin typeface="Trebuchet MS"/>
                <a:cs typeface="Trebuchet MS"/>
              </a:rPr>
              <a:t>g</a:t>
            </a:r>
            <a:r>
              <a:rPr sz="2400" spc="-225" dirty="0">
                <a:solidFill>
                  <a:srgbClr val="881630"/>
                </a:solidFill>
                <a:latin typeface="Trebuchet MS"/>
                <a:cs typeface="Trebuchet MS"/>
              </a:rPr>
              <a:t>a</a:t>
            </a:r>
            <a:r>
              <a:rPr sz="2400" spc="-155" dirty="0">
                <a:solidFill>
                  <a:srgbClr val="881630"/>
                </a:solidFill>
                <a:latin typeface="Trebuchet MS"/>
                <a:cs typeface="Trebuchet MS"/>
              </a:rPr>
              <a:t>me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81527" y="4799076"/>
            <a:ext cx="1407160" cy="763905"/>
          </a:xfrm>
          <a:custGeom>
            <a:avLst/>
            <a:gdLst/>
            <a:ahLst/>
            <a:cxnLst/>
            <a:rect l="l" t="t" r="r" b="b"/>
            <a:pathLst>
              <a:path w="1407160" h="763904">
                <a:moveTo>
                  <a:pt x="0" y="229362"/>
                </a:moveTo>
                <a:lnTo>
                  <a:pt x="4662" y="183153"/>
                </a:lnTo>
                <a:lnTo>
                  <a:pt x="18032" y="140106"/>
                </a:lnTo>
                <a:lnTo>
                  <a:pt x="39185" y="101147"/>
                </a:lnTo>
                <a:lnTo>
                  <a:pt x="67198" y="67198"/>
                </a:lnTo>
                <a:lnTo>
                  <a:pt x="101147" y="39185"/>
                </a:lnTo>
                <a:lnTo>
                  <a:pt x="140106" y="18032"/>
                </a:lnTo>
                <a:lnTo>
                  <a:pt x="183153" y="4662"/>
                </a:lnTo>
                <a:lnTo>
                  <a:pt x="229362" y="0"/>
                </a:lnTo>
                <a:lnTo>
                  <a:pt x="1177289" y="0"/>
                </a:lnTo>
                <a:lnTo>
                  <a:pt x="1223498" y="4662"/>
                </a:lnTo>
                <a:lnTo>
                  <a:pt x="1266545" y="18032"/>
                </a:lnTo>
                <a:lnTo>
                  <a:pt x="1305504" y="39185"/>
                </a:lnTo>
                <a:lnTo>
                  <a:pt x="1339453" y="67198"/>
                </a:lnTo>
                <a:lnTo>
                  <a:pt x="1367466" y="101147"/>
                </a:lnTo>
                <a:lnTo>
                  <a:pt x="1388619" y="140106"/>
                </a:lnTo>
                <a:lnTo>
                  <a:pt x="1401989" y="183153"/>
                </a:lnTo>
                <a:lnTo>
                  <a:pt x="1406652" y="229362"/>
                </a:lnTo>
                <a:lnTo>
                  <a:pt x="1406652" y="534162"/>
                </a:lnTo>
                <a:lnTo>
                  <a:pt x="1401989" y="580370"/>
                </a:lnTo>
                <a:lnTo>
                  <a:pt x="1388619" y="623417"/>
                </a:lnTo>
                <a:lnTo>
                  <a:pt x="1367466" y="662376"/>
                </a:lnTo>
                <a:lnTo>
                  <a:pt x="1339453" y="696325"/>
                </a:lnTo>
                <a:lnTo>
                  <a:pt x="1305504" y="724338"/>
                </a:lnTo>
                <a:lnTo>
                  <a:pt x="1266545" y="745491"/>
                </a:lnTo>
                <a:lnTo>
                  <a:pt x="1223498" y="758861"/>
                </a:lnTo>
                <a:lnTo>
                  <a:pt x="1177289" y="763524"/>
                </a:lnTo>
                <a:lnTo>
                  <a:pt x="229362" y="763524"/>
                </a:lnTo>
                <a:lnTo>
                  <a:pt x="183153" y="758861"/>
                </a:lnTo>
                <a:lnTo>
                  <a:pt x="140106" y="745491"/>
                </a:lnTo>
                <a:lnTo>
                  <a:pt x="101147" y="724338"/>
                </a:lnTo>
                <a:lnTo>
                  <a:pt x="67198" y="696325"/>
                </a:lnTo>
                <a:lnTo>
                  <a:pt x="39185" y="662376"/>
                </a:lnTo>
                <a:lnTo>
                  <a:pt x="18032" y="623417"/>
                </a:lnTo>
                <a:lnTo>
                  <a:pt x="4662" y="580370"/>
                </a:lnTo>
                <a:lnTo>
                  <a:pt x="0" y="534162"/>
                </a:lnTo>
                <a:lnTo>
                  <a:pt x="0" y="229362"/>
                </a:lnTo>
                <a:close/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8134" y="4943347"/>
            <a:ext cx="9118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 MT"/>
                <a:cs typeface="Arial MT"/>
              </a:rPr>
              <a:t>O</a:t>
            </a:r>
            <a:r>
              <a:rPr sz="2500" spc="-100" dirty="0">
                <a:latin typeface="Arial MT"/>
                <a:cs typeface="Arial MT"/>
              </a:rPr>
              <a:t>T</a:t>
            </a:r>
            <a:r>
              <a:rPr sz="2500" spc="-5" dirty="0">
                <a:latin typeface="Arial MT"/>
                <a:cs typeface="Arial MT"/>
              </a:rPr>
              <a:t>urn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9757" y="2529967"/>
            <a:ext cx="8737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5" dirty="0">
                <a:latin typeface="Arial MT"/>
                <a:cs typeface="Arial MT"/>
              </a:rPr>
              <a:t>X</a:t>
            </a:r>
            <a:r>
              <a:rPr sz="2500" spc="-105" dirty="0">
                <a:latin typeface="Arial MT"/>
                <a:cs typeface="Arial MT"/>
              </a:rPr>
              <a:t>T</a:t>
            </a:r>
            <a:r>
              <a:rPr sz="2500" spc="-5" dirty="0">
                <a:latin typeface="Arial MT"/>
                <a:cs typeface="Arial MT"/>
              </a:rPr>
              <a:t>urn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81527" y="2385060"/>
            <a:ext cx="1407160" cy="2409825"/>
          </a:xfrm>
          <a:custGeom>
            <a:avLst/>
            <a:gdLst/>
            <a:ahLst/>
            <a:cxnLst/>
            <a:rect l="l" t="t" r="r" b="b"/>
            <a:pathLst>
              <a:path w="1407160" h="2409825">
                <a:moveTo>
                  <a:pt x="0" y="229362"/>
                </a:moveTo>
                <a:lnTo>
                  <a:pt x="4662" y="183153"/>
                </a:lnTo>
                <a:lnTo>
                  <a:pt x="18032" y="140106"/>
                </a:lnTo>
                <a:lnTo>
                  <a:pt x="39185" y="101147"/>
                </a:lnTo>
                <a:lnTo>
                  <a:pt x="67198" y="67198"/>
                </a:lnTo>
                <a:lnTo>
                  <a:pt x="101147" y="39185"/>
                </a:lnTo>
                <a:lnTo>
                  <a:pt x="140106" y="18032"/>
                </a:lnTo>
                <a:lnTo>
                  <a:pt x="183153" y="4662"/>
                </a:lnTo>
                <a:lnTo>
                  <a:pt x="229362" y="0"/>
                </a:lnTo>
                <a:lnTo>
                  <a:pt x="1177289" y="0"/>
                </a:lnTo>
                <a:lnTo>
                  <a:pt x="1223498" y="4662"/>
                </a:lnTo>
                <a:lnTo>
                  <a:pt x="1266545" y="18032"/>
                </a:lnTo>
                <a:lnTo>
                  <a:pt x="1305504" y="39185"/>
                </a:lnTo>
                <a:lnTo>
                  <a:pt x="1339453" y="67198"/>
                </a:lnTo>
                <a:lnTo>
                  <a:pt x="1367466" y="101147"/>
                </a:lnTo>
                <a:lnTo>
                  <a:pt x="1388619" y="140106"/>
                </a:lnTo>
                <a:lnTo>
                  <a:pt x="1401989" y="183153"/>
                </a:lnTo>
                <a:lnTo>
                  <a:pt x="1406652" y="229362"/>
                </a:lnTo>
                <a:lnTo>
                  <a:pt x="1406652" y="534162"/>
                </a:lnTo>
                <a:lnTo>
                  <a:pt x="1401989" y="580370"/>
                </a:lnTo>
                <a:lnTo>
                  <a:pt x="1388619" y="623417"/>
                </a:lnTo>
                <a:lnTo>
                  <a:pt x="1367466" y="662376"/>
                </a:lnTo>
                <a:lnTo>
                  <a:pt x="1339453" y="696325"/>
                </a:lnTo>
                <a:lnTo>
                  <a:pt x="1305504" y="724338"/>
                </a:lnTo>
                <a:lnTo>
                  <a:pt x="1266545" y="745491"/>
                </a:lnTo>
                <a:lnTo>
                  <a:pt x="1223498" y="758861"/>
                </a:lnTo>
                <a:lnTo>
                  <a:pt x="1177289" y="763524"/>
                </a:lnTo>
                <a:lnTo>
                  <a:pt x="229362" y="763524"/>
                </a:lnTo>
                <a:lnTo>
                  <a:pt x="183153" y="758861"/>
                </a:lnTo>
                <a:lnTo>
                  <a:pt x="140106" y="745491"/>
                </a:lnTo>
                <a:lnTo>
                  <a:pt x="101147" y="724338"/>
                </a:lnTo>
                <a:lnTo>
                  <a:pt x="67198" y="696325"/>
                </a:lnTo>
                <a:lnTo>
                  <a:pt x="39185" y="662376"/>
                </a:lnTo>
                <a:lnTo>
                  <a:pt x="18032" y="623417"/>
                </a:lnTo>
                <a:lnTo>
                  <a:pt x="4662" y="580370"/>
                </a:lnTo>
                <a:lnTo>
                  <a:pt x="0" y="534162"/>
                </a:lnTo>
                <a:lnTo>
                  <a:pt x="0" y="229362"/>
                </a:lnTo>
                <a:close/>
              </a:path>
              <a:path w="1407160" h="2409825">
                <a:moveTo>
                  <a:pt x="1100327" y="758951"/>
                </a:moveTo>
                <a:lnTo>
                  <a:pt x="1101852" y="2409444"/>
                </a:lnTo>
              </a:path>
              <a:path w="1407160" h="2409825">
                <a:moveTo>
                  <a:pt x="396239" y="758951"/>
                </a:moveTo>
                <a:lnTo>
                  <a:pt x="397763" y="2409444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25767" y="3325495"/>
            <a:ext cx="4025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90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ie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32676" y="4920996"/>
            <a:ext cx="763905" cy="337185"/>
          </a:xfrm>
          <a:custGeom>
            <a:avLst/>
            <a:gdLst/>
            <a:ahLst/>
            <a:cxnLst/>
            <a:rect l="l" t="t" r="r" b="b"/>
            <a:pathLst>
              <a:path w="763904" h="337185">
                <a:moveTo>
                  <a:pt x="763524" y="0"/>
                </a:moveTo>
                <a:lnTo>
                  <a:pt x="0" y="0"/>
                </a:lnTo>
                <a:lnTo>
                  <a:pt x="0" y="336803"/>
                </a:lnTo>
                <a:lnTo>
                  <a:pt x="763524" y="336803"/>
                </a:lnTo>
                <a:lnTo>
                  <a:pt x="763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65442" y="4608322"/>
            <a:ext cx="7226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OWin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5216" y="2102307"/>
            <a:ext cx="6908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Arial MT"/>
                <a:cs typeface="Arial MT"/>
              </a:rPr>
              <a:t>X</a:t>
            </a:r>
            <a:r>
              <a:rPr sz="2200" spc="-5" dirty="0">
                <a:latin typeface="Arial MT"/>
                <a:cs typeface="Arial MT"/>
              </a:rPr>
              <a:t>Win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85076" y="2109216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59" h="30480">
                <a:moveTo>
                  <a:pt x="60959" y="0"/>
                </a:moveTo>
                <a:lnTo>
                  <a:pt x="0" y="0"/>
                </a:lnTo>
                <a:lnTo>
                  <a:pt x="0" y="30479"/>
                </a:lnTo>
                <a:lnTo>
                  <a:pt x="60959" y="30479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981200" y="2461260"/>
            <a:ext cx="5515610" cy="2933700"/>
            <a:chOff x="1981200" y="2461260"/>
            <a:chExt cx="5515610" cy="2933700"/>
          </a:xfrm>
        </p:grpSpPr>
        <p:sp>
          <p:nvSpPr>
            <p:cNvPr id="16" name="object 16"/>
            <p:cNvSpPr/>
            <p:nvPr/>
          </p:nvSpPr>
          <p:spPr>
            <a:xfrm>
              <a:off x="2255520" y="2691384"/>
              <a:ext cx="5226050" cy="2688590"/>
            </a:xfrm>
            <a:custGeom>
              <a:avLst/>
              <a:gdLst/>
              <a:ahLst/>
              <a:cxnLst/>
              <a:rect l="l" t="t" r="r" b="b"/>
              <a:pathLst>
                <a:path w="5226050" h="2688590">
                  <a:moveTo>
                    <a:pt x="2212847" y="2247899"/>
                  </a:moveTo>
                  <a:lnTo>
                    <a:pt x="4812791" y="1331976"/>
                  </a:lnTo>
                </a:path>
                <a:path w="5226050" h="2688590">
                  <a:moveTo>
                    <a:pt x="2212847" y="286512"/>
                  </a:moveTo>
                  <a:lnTo>
                    <a:pt x="4812791" y="1202435"/>
                  </a:lnTo>
                </a:path>
                <a:path w="5226050" h="2688590">
                  <a:moveTo>
                    <a:pt x="4824983" y="2474976"/>
                  </a:moveTo>
                  <a:lnTo>
                    <a:pt x="2226564" y="2476499"/>
                  </a:lnTo>
                </a:path>
                <a:path w="5226050" h="2688590">
                  <a:moveTo>
                    <a:pt x="4792980" y="0"/>
                  </a:moveTo>
                  <a:lnTo>
                    <a:pt x="2226564" y="1524"/>
                  </a:lnTo>
                </a:path>
                <a:path w="5226050" h="2688590">
                  <a:moveTo>
                    <a:pt x="0" y="59436"/>
                  </a:moveTo>
                  <a:lnTo>
                    <a:pt x="795528" y="60960"/>
                  </a:lnTo>
                </a:path>
                <a:path w="5226050" h="2688590">
                  <a:moveTo>
                    <a:pt x="4799076" y="2458973"/>
                  </a:moveTo>
                  <a:lnTo>
                    <a:pt x="4803409" y="2412765"/>
                  </a:lnTo>
                  <a:lnTo>
                    <a:pt x="4815839" y="2369718"/>
                  </a:lnTo>
                  <a:lnTo>
                    <a:pt x="4835509" y="2330759"/>
                  </a:lnTo>
                  <a:lnTo>
                    <a:pt x="4861559" y="2296810"/>
                  </a:lnTo>
                  <a:lnTo>
                    <a:pt x="4893135" y="2268797"/>
                  </a:lnTo>
                  <a:lnTo>
                    <a:pt x="4929378" y="2247644"/>
                  </a:lnTo>
                  <a:lnTo>
                    <a:pt x="4969430" y="2234274"/>
                  </a:lnTo>
                  <a:lnTo>
                    <a:pt x="5012435" y="2229611"/>
                  </a:lnTo>
                  <a:lnTo>
                    <a:pt x="5055441" y="2234274"/>
                  </a:lnTo>
                  <a:lnTo>
                    <a:pt x="5095494" y="2247644"/>
                  </a:lnTo>
                  <a:lnTo>
                    <a:pt x="5131736" y="2268797"/>
                  </a:lnTo>
                  <a:lnTo>
                    <a:pt x="5163312" y="2296810"/>
                  </a:lnTo>
                  <a:lnTo>
                    <a:pt x="5189362" y="2330759"/>
                  </a:lnTo>
                  <a:lnTo>
                    <a:pt x="5209032" y="2369718"/>
                  </a:lnTo>
                  <a:lnTo>
                    <a:pt x="5221462" y="2412765"/>
                  </a:lnTo>
                  <a:lnTo>
                    <a:pt x="5225796" y="2458973"/>
                  </a:lnTo>
                  <a:lnTo>
                    <a:pt x="5221462" y="2505182"/>
                  </a:lnTo>
                  <a:lnTo>
                    <a:pt x="5209032" y="2548229"/>
                  </a:lnTo>
                  <a:lnTo>
                    <a:pt x="5189362" y="2587188"/>
                  </a:lnTo>
                  <a:lnTo>
                    <a:pt x="5163311" y="2621137"/>
                  </a:lnTo>
                  <a:lnTo>
                    <a:pt x="5131736" y="2649150"/>
                  </a:lnTo>
                  <a:lnTo>
                    <a:pt x="5095493" y="2670303"/>
                  </a:lnTo>
                  <a:lnTo>
                    <a:pt x="5055441" y="2683673"/>
                  </a:lnTo>
                  <a:lnTo>
                    <a:pt x="5012435" y="2688335"/>
                  </a:lnTo>
                  <a:lnTo>
                    <a:pt x="4969430" y="2683673"/>
                  </a:lnTo>
                  <a:lnTo>
                    <a:pt x="4929378" y="2670303"/>
                  </a:lnTo>
                  <a:lnTo>
                    <a:pt x="4893135" y="2649150"/>
                  </a:lnTo>
                  <a:lnTo>
                    <a:pt x="4861559" y="2621137"/>
                  </a:lnTo>
                  <a:lnTo>
                    <a:pt x="4835509" y="2587188"/>
                  </a:lnTo>
                  <a:lnTo>
                    <a:pt x="4815839" y="2548229"/>
                  </a:lnTo>
                  <a:lnTo>
                    <a:pt x="4803409" y="2505182"/>
                  </a:lnTo>
                  <a:lnTo>
                    <a:pt x="4799076" y="2458973"/>
                  </a:lnTo>
                  <a:close/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81200" y="2537459"/>
              <a:ext cx="5408930" cy="2750820"/>
            </a:xfrm>
            <a:custGeom>
              <a:avLst/>
              <a:gdLst/>
              <a:ahLst/>
              <a:cxnLst/>
              <a:rect l="l" t="t" r="r" b="b"/>
              <a:pathLst>
                <a:path w="5408930" h="2750820">
                  <a:moveTo>
                    <a:pt x="396240" y="198882"/>
                  </a:moveTo>
                  <a:lnTo>
                    <a:pt x="391007" y="153276"/>
                  </a:lnTo>
                  <a:lnTo>
                    <a:pt x="376110" y="111417"/>
                  </a:lnTo>
                  <a:lnTo>
                    <a:pt x="352729" y="74485"/>
                  </a:lnTo>
                  <a:lnTo>
                    <a:pt x="322046" y="43688"/>
                  </a:lnTo>
                  <a:lnTo>
                    <a:pt x="285267" y="20218"/>
                  </a:lnTo>
                  <a:lnTo>
                    <a:pt x="243560" y="5257"/>
                  </a:lnTo>
                  <a:lnTo>
                    <a:pt x="198120" y="0"/>
                  </a:lnTo>
                  <a:lnTo>
                    <a:pt x="152666" y="5257"/>
                  </a:lnTo>
                  <a:lnTo>
                    <a:pt x="110959" y="20218"/>
                  </a:lnTo>
                  <a:lnTo>
                    <a:pt x="74180" y="43688"/>
                  </a:lnTo>
                  <a:lnTo>
                    <a:pt x="43497" y="74485"/>
                  </a:lnTo>
                  <a:lnTo>
                    <a:pt x="20116" y="111417"/>
                  </a:lnTo>
                  <a:lnTo>
                    <a:pt x="5219" y="153276"/>
                  </a:lnTo>
                  <a:lnTo>
                    <a:pt x="0" y="198882"/>
                  </a:lnTo>
                  <a:lnTo>
                    <a:pt x="5219" y="244500"/>
                  </a:lnTo>
                  <a:lnTo>
                    <a:pt x="20116" y="286359"/>
                  </a:lnTo>
                  <a:lnTo>
                    <a:pt x="43497" y="323291"/>
                  </a:lnTo>
                  <a:lnTo>
                    <a:pt x="74180" y="354088"/>
                  </a:lnTo>
                  <a:lnTo>
                    <a:pt x="110959" y="377558"/>
                  </a:lnTo>
                  <a:lnTo>
                    <a:pt x="152666" y="392518"/>
                  </a:lnTo>
                  <a:lnTo>
                    <a:pt x="198120" y="397764"/>
                  </a:lnTo>
                  <a:lnTo>
                    <a:pt x="243560" y="392518"/>
                  </a:lnTo>
                  <a:lnTo>
                    <a:pt x="285267" y="377558"/>
                  </a:lnTo>
                  <a:lnTo>
                    <a:pt x="322046" y="354088"/>
                  </a:lnTo>
                  <a:lnTo>
                    <a:pt x="352729" y="323291"/>
                  </a:lnTo>
                  <a:lnTo>
                    <a:pt x="376110" y="286359"/>
                  </a:lnTo>
                  <a:lnTo>
                    <a:pt x="391007" y="244500"/>
                  </a:lnTo>
                  <a:lnTo>
                    <a:pt x="396240" y="198882"/>
                  </a:lnTo>
                  <a:close/>
                </a:path>
                <a:path w="5408930" h="2750820">
                  <a:moveTo>
                    <a:pt x="5408676" y="2613660"/>
                  </a:moveTo>
                  <a:lnTo>
                    <a:pt x="5399087" y="2560307"/>
                  </a:lnTo>
                  <a:lnTo>
                    <a:pt x="5372951" y="2516695"/>
                  </a:lnTo>
                  <a:lnTo>
                    <a:pt x="5334190" y="2487295"/>
                  </a:lnTo>
                  <a:lnTo>
                    <a:pt x="5286756" y="2476500"/>
                  </a:lnTo>
                  <a:lnTo>
                    <a:pt x="5239309" y="2487295"/>
                  </a:lnTo>
                  <a:lnTo>
                    <a:pt x="5200548" y="2516695"/>
                  </a:lnTo>
                  <a:lnTo>
                    <a:pt x="5174412" y="2560307"/>
                  </a:lnTo>
                  <a:lnTo>
                    <a:pt x="5164836" y="2613660"/>
                  </a:lnTo>
                  <a:lnTo>
                    <a:pt x="5174412" y="2667025"/>
                  </a:lnTo>
                  <a:lnTo>
                    <a:pt x="5200548" y="2710637"/>
                  </a:lnTo>
                  <a:lnTo>
                    <a:pt x="5239309" y="2740037"/>
                  </a:lnTo>
                  <a:lnTo>
                    <a:pt x="5286756" y="2750820"/>
                  </a:lnTo>
                  <a:lnTo>
                    <a:pt x="5334190" y="2740037"/>
                  </a:lnTo>
                  <a:lnTo>
                    <a:pt x="5372951" y="2710624"/>
                  </a:lnTo>
                  <a:lnTo>
                    <a:pt x="5399087" y="2667025"/>
                  </a:lnTo>
                  <a:lnTo>
                    <a:pt x="5408676" y="26136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55847" y="2598420"/>
              <a:ext cx="4125595" cy="2659380"/>
            </a:xfrm>
            <a:custGeom>
              <a:avLst/>
              <a:gdLst/>
              <a:ahLst/>
              <a:cxnLst/>
              <a:rect l="l" t="t" r="r" b="b"/>
              <a:pathLst>
                <a:path w="4125595" h="2659379">
                  <a:moveTo>
                    <a:pt x="3627120" y="2444496"/>
                  </a:moveTo>
                  <a:lnTo>
                    <a:pt x="3718559" y="2567940"/>
                  </a:lnTo>
                </a:path>
                <a:path w="4125595" h="2659379">
                  <a:moveTo>
                    <a:pt x="3627120" y="2659379"/>
                  </a:moveTo>
                  <a:lnTo>
                    <a:pt x="3718559" y="2567940"/>
                  </a:lnTo>
                </a:path>
                <a:path w="4125595" h="2659379">
                  <a:moveTo>
                    <a:pt x="3602735" y="0"/>
                  </a:moveTo>
                  <a:lnTo>
                    <a:pt x="3692652" y="92963"/>
                  </a:lnTo>
                </a:path>
                <a:path w="4125595" h="2659379">
                  <a:moveTo>
                    <a:pt x="3602735" y="214883"/>
                  </a:moveTo>
                  <a:lnTo>
                    <a:pt x="3692652" y="92963"/>
                  </a:lnTo>
                </a:path>
                <a:path w="4125595" h="2659379">
                  <a:moveTo>
                    <a:pt x="245363" y="2103119"/>
                  </a:moveTo>
                  <a:lnTo>
                    <a:pt x="121919" y="2196084"/>
                  </a:lnTo>
                </a:path>
                <a:path w="4125595" h="2659379">
                  <a:moveTo>
                    <a:pt x="0" y="2103119"/>
                  </a:moveTo>
                  <a:lnTo>
                    <a:pt x="121919" y="2196084"/>
                  </a:lnTo>
                </a:path>
                <a:path w="4125595" h="2659379">
                  <a:moveTo>
                    <a:pt x="947927" y="667512"/>
                  </a:moveTo>
                  <a:lnTo>
                    <a:pt x="826007" y="545591"/>
                  </a:lnTo>
                </a:path>
                <a:path w="4125595" h="2659379">
                  <a:moveTo>
                    <a:pt x="704088" y="667512"/>
                  </a:moveTo>
                  <a:lnTo>
                    <a:pt x="826007" y="545591"/>
                  </a:lnTo>
                </a:path>
                <a:path w="4125595" h="2659379">
                  <a:moveTo>
                    <a:pt x="3619500" y="1168907"/>
                  </a:moveTo>
                  <a:lnTo>
                    <a:pt x="3680459" y="1290827"/>
                  </a:lnTo>
                </a:path>
                <a:path w="4125595" h="2659379">
                  <a:moveTo>
                    <a:pt x="3570731" y="1363979"/>
                  </a:moveTo>
                  <a:lnTo>
                    <a:pt x="3692652" y="1272539"/>
                  </a:lnTo>
                </a:path>
                <a:path w="4125595" h="2659379">
                  <a:moveTo>
                    <a:pt x="3557016" y="1362455"/>
                  </a:moveTo>
                  <a:lnTo>
                    <a:pt x="3712463" y="1424939"/>
                  </a:lnTo>
                </a:path>
                <a:path w="4125595" h="2659379">
                  <a:moveTo>
                    <a:pt x="3680459" y="1577339"/>
                  </a:moveTo>
                  <a:lnTo>
                    <a:pt x="3712463" y="1424939"/>
                  </a:lnTo>
                </a:path>
                <a:path w="4125595" h="2659379">
                  <a:moveTo>
                    <a:pt x="3698748" y="1329689"/>
                  </a:moveTo>
                  <a:lnTo>
                    <a:pt x="3703081" y="1283481"/>
                  </a:lnTo>
                  <a:lnTo>
                    <a:pt x="3715511" y="1240434"/>
                  </a:lnTo>
                  <a:lnTo>
                    <a:pt x="3735181" y="1201475"/>
                  </a:lnTo>
                  <a:lnTo>
                    <a:pt x="3761231" y="1167526"/>
                  </a:lnTo>
                  <a:lnTo>
                    <a:pt x="3792807" y="1139513"/>
                  </a:lnTo>
                  <a:lnTo>
                    <a:pt x="3829050" y="1118360"/>
                  </a:lnTo>
                  <a:lnTo>
                    <a:pt x="3869102" y="1104990"/>
                  </a:lnTo>
                  <a:lnTo>
                    <a:pt x="3912107" y="1100327"/>
                  </a:lnTo>
                  <a:lnTo>
                    <a:pt x="3955113" y="1104990"/>
                  </a:lnTo>
                  <a:lnTo>
                    <a:pt x="3995166" y="1118360"/>
                  </a:lnTo>
                  <a:lnTo>
                    <a:pt x="4031408" y="1139513"/>
                  </a:lnTo>
                  <a:lnTo>
                    <a:pt x="4062984" y="1167526"/>
                  </a:lnTo>
                  <a:lnTo>
                    <a:pt x="4089034" y="1201475"/>
                  </a:lnTo>
                  <a:lnTo>
                    <a:pt x="4108704" y="1240434"/>
                  </a:lnTo>
                  <a:lnTo>
                    <a:pt x="4121134" y="1283481"/>
                  </a:lnTo>
                  <a:lnTo>
                    <a:pt x="4125468" y="1329689"/>
                  </a:lnTo>
                  <a:lnTo>
                    <a:pt x="4121134" y="1375898"/>
                  </a:lnTo>
                  <a:lnTo>
                    <a:pt x="4108704" y="1418945"/>
                  </a:lnTo>
                  <a:lnTo>
                    <a:pt x="4089034" y="1457904"/>
                  </a:lnTo>
                  <a:lnTo>
                    <a:pt x="4062983" y="1491853"/>
                  </a:lnTo>
                  <a:lnTo>
                    <a:pt x="4031408" y="1519866"/>
                  </a:lnTo>
                  <a:lnTo>
                    <a:pt x="3995165" y="1541019"/>
                  </a:lnTo>
                  <a:lnTo>
                    <a:pt x="3955113" y="1554389"/>
                  </a:lnTo>
                  <a:lnTo>
                    <a:pt x="3912107" y="1559052"/>
                  </a:lnTo>
                  <a:lnTo>
                    <a:pt x="3869102" y="1554389"/>
                  </a:lnTo>
                  <a:lnTo>
                    <a:pt x="3829050" y="1541019"/>
                  </a:lnTo>
                  <a:lnTo>
                    <a:pt x="3792807" y="1519866"/>
                  </a:lnTo>
                  <a:lnTo>
                    <a:pt x="3761231" y="1491853"/>
                  </a:lnTo>
                  <a:lnTo>
                    <a:pt x="3735181" y="1457904"/>
                  </a:lnTo>
                  <a:lnTo>
                    <a:pt x="3715511" y="1418945"/>
                  </a:lnTo>
                  <a:lnTo>
                    <a:pt x="3703081" y="1375898"/>
                  </a:lnTo>
                  <a:lnTo>
                    <a:pt x="3698748" y="1329689"/>
                  </a:lnTo>
                  <a:close/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46035" y="3791712"/>
              <a:ext cx="243840" cy="274320"/>
            </a:xfrm>
            <a:custGeom>
              <a:avLst/>
              <a:gdLst/>
              <a:ahLst/>
              <a:cxnLst/>
              <a:rect l="l" t="t" r="r" b="b"/>
              <a:pathLst>
                <a:path w="243840" h="274320">
                  <a:moveTo>
                    <a:pt x="121920" y="0"/>
                  </a:moveTo>
                  <a:lnTo>
                    <a:pt x="74473" y="10787"/>
                  </a:lnTo>
                  <a:lnTo>
                    <a:pt x="35718" y="40195"/>
                  </a:lnTo>
                  <a:lnTo>
                    <a:pt x="9584" y="83796"/>
                  </a:lnTo>
                  <a:lnTo>
                    <a:pt x="0" y="137160"/>
                  </a:lnTo>
                  <a:lnTo>
                    <a:pt x="9584" y="190523"/>
                  </a:lnTo>
                  <a:lnTo>
                    <a:pt x="35718" y="234124"/>
                  </a:lnTo>
                  <a:lnTo>
                    <a:pt x="74473" y="263532"/>
                  </a:lnTo>
                  <a:lnTo>
                    <a:pt x="121920" y="274319"/>
                  </a:lnTo>
                  <a:lnTo>
                    <a:pt x="169366" y="263532"/>
                  </a:lnTo>
                  <a:lnTo>
                    <a:pt x="208121" y="234124"/>
                  </a:lnTo>
                  <a:lnTo>
                    <a:pt x="234255" y="190523"/>
                  </a:lnTo>
                  <a:lnTo>
                    <a:pt x="243840" y="137160"/>
                  </a:lnTo>
                  <a:lnTo>
                    <a:pt x="234255" y="83796"/>
                  </a:lnTo>
                  <a:lnTo>
                    <a:pt x="208121" y="40195"/>
                  </a:lnTo>
                  <a:lnTo>
                    <a:pt x="169366" y="1078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54596" y="2476500"/>
              <a:ext cx="426720" cy="459105"/>
            </a:xfrm>
            <a:custGeom>
              <a:avLst/>
              <a:gdLst/>
              <a:ahLst/>
              <a:cxnLst/>
              <a:rect l="l" t="t" r="r" b="b"/>
              <a:pathLst>
                <a:path w="426720" h="459105">
                  <a:moveTo>
                    <a:pt x="0" y="229362"/>
                  </a:moveTo>
                  <a:lnTo>
                    <a:pt x="4333" y="183153"/>
                  </a:lnTo>
                  <a:lnTo>
                    <a:pt x="16763" y="140106"/>
                  </a:lnTo>
                  <a:lnTo>
                    <a:pt x="36433" y="101147"/>
                  </a:lnTo>
                  <a:lnTo>
                    <a:pt x="62483" y="67198"/>
                  </a:lnTo>
                  <a:lnTo>
                    <a:pt x="94059" y="39185"/>
                  </a:lnTo>
                  <a:lnTo>
                    <a:pt x="130301" y="18032"/>
                  </a:lnTo>
                  <a:lnTo>
                    <a:pt x="170354" y="4662"/>
                  </a:lnTo>
                  <a:lnTo>
                    <a:pt x="213359" y="0"/>
                  </a:lnTo>
                  <a:lnTo>
                    <a:pt x="256365" y="4662"/>
                  </a:lnTo>
                  <a:lnTo>
                    <a:pt x="296418" y="18032"/>
                  </a:lnTo>
                  <a:lnTo>
                    <a:pt x="332660" y="39185"/>
                  </a:lnTo>
                  <a:lnTo>
                    <a:pt x="364236" y="67198"/>
                  </a:lnTo>
                  <a:lnTo>
                    <a:pt x="390286" y="101147"/>
                  </a:lnTo>
                  <a:lnTo>
                    <a:pt x="409956" y="140106"/>
                  </a:lnTo>
                  <a:lnTo>
                    <a:pt x="422386" y="183153"/>
                  </a:lnTo>
                  <a:lnTo>
                    <a:pt x="426720" y="229362"/>
                  </a:lnTo>
                  <a:lnTo>
                    <a:pt x="422386" y="275570"/>
                  </a:lnTo>
                  <a:lnTo>
                    <a:pt x="409955" y="318617"/>
                  </a:lnTo>
                  <a:lnTo>
                    <a:pt x="390286" y="357576"/>
                  </a:lnTo>
                  <a:lnTo>
                    <a:pt x="364235" y="391525"/>
                  </a:lnTo>
                  <a:lnTo>
                    <a:pt x="332660" y="419538"/>
                  </a:lnTo>
                  <a:lnTo>
                    <a:pt x="296417" y="440691"/>
                  </a:lnTo>
                  <a:lnTo>
                    <a:pt x="256365" y="454061"/>
                  </a:lnTo>
                  <a:lnTo>
                    <a:pt x="213359" y="458724"/>
                  </a:lnTo>
                  <a:lnTo>
                    <a:pt x="170354" y="454061"/>
                  </a:lnTo>
                  <a:lnTo>
                    <a:pt x="130301" y="440691"/>
                  </a:lnTo>
                  <a:lnTo>
                    <a:pt x="94059" y="419538"/>
                  </a:lnTo>
                  <a:lnTo>
                    <a:pt x="62483" y="391525"/>
                  </a:lnTo>
                  <a:lnTo>
                    <a:pt x="36433" y="357576"/>
                  </a:lnTo>
                  <a:lnTo>
                    <a:pt x="16763" y="318617"/>
                  </a:lnTo>
                  <a:lnTo>
                    <a:pt x="4333" y="275570"/>
                  </a:lnTo>
                  <a:lnTo>
                    <a:pt x="0" y="229362"/>
                  </a:lnTo>
                  <a:close/>
                </a:path>
              </a:pathLst>
            </a:custGeom>
            <a:ln w="30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46035" y="2567940"/>
              <a:ext cx="243840" cy="276225"/>
            </a:xfrm>
            <a:custGeom>
              <a:avLst/>
              <a:gdLst/>
              <a:ahLst/>
              <a:cxnLst/>
              <a:rect l="l" t="t" r="r" b="b"/>
              <a:pathLst>
                <a:path w="243840" h="276225">
                  <a:moveTo>
                    <a:pt x="121920" y="0"/>
                  </a:moveTo>
                  <a:lnTo>
                    <a:pt x="74473" y="10834"/>
                  </a:lnTo>
                  <a:lnTo>
                    <a:pt x="35718" y="40386"/>
                  </a:lnTo>
                  <a:lnTo>
                    <a:pt x="9584" y="84224"/>
                  </a:lnTo>
                  <a:lnTo>
                    <a:pt x="0" y="137922"/>
                  </a:lnTo>
                  <a:lnTo>
                    <a:pt x="9584" y="191619"/>
                  </a:lnTo>
                  <a:lnTo>
                    <a:pt x="35718" y="235458"/>
                  </a:lnTo>
                  <a:lnTo>
                    <a:pt x="74473" y="265009"/>
                  </a:lnTo>
                  <a:lnTo>
                    <a:pt x="121920" y="275844"/>
                  </a:lnTo>
                  <a:lnTo>
                    <a:pt x="169366" y="265009"/>
                  </a:lnTo>
                  <a:lnTo>
                    <a:pt x="208121" y="235458"/>
                  </a:lnTo>
                  <a:lnTo>
                    <a:pt x="234255" y="191619"/>
                  </a:lnTo>
                  <a:lnTo>
                    <a:pt x="243840" y="137922"/>
                  </a:lnTo>
                  <a:lnTo>
                    <a:pt x="234255" y="84224"/>
                  </a:lnTo>
                  <a:lnTo>
                    <a:pt x="208121" y="40386"/>
                  </a:lnTo>
                  <a:lnTo>
                    <a:pt x="169366" y="10834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74847" y="2663952"/>
              <a:ext cx="90170" cy="215265"/>
            </a:xfrm>
            <a:custGeom>
              <a:avLst/>
              <a:gdLst/>
              <a:ahLst/>
              <a:cxnLst/>
              <a:rect l="l" t="t" r="r" b="b"/>
              <a:pathLst>
                <a:path w="90169" h="215264">
                  <a:moveTo>
                    <a:pt x="0" y="0"/>
                  </a:moveTo>
                  <a:lnTo>
                    <a:pt x="89915" y="91439"/>
                  </a:lnTo>
                </a:path>
                <a:path w="90169" h="215264">
                  <a:moveTo>
                    <a:pt x="0" y="214884"/>
                  </a:moveTo>
                  <a:lnTo>
                    <a:pt x="89915" y="91439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8547" y="773379"/>
            <a:ext cx="97593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4375" algn="l"/>
                <a:tab pos="5195570" algn="l"/>
              </a:tabLst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51	</a:t>
            </a:r>
            <a:r>
              <a:rPr sz="3200" spc="-5" dirty="0">
                <a:solidFill>
                  <a:srgbClr val="000000"/>
                </a:solidFill>
              </a:rPr>
              <a:t>FINITE</a:t>
            </a:r>
            <a:r>
              <a:rPr sz="3200" spc="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STATE</a:t>
            </a:r>
            <a:r>
              <a:rPr sz="3200" spc="2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MACHINE	(EG:</a:t>
            </a:r>
            <a:r>
              <a:rPr sz="3200" spc="-40" dirty="0">
                <a:solidFill>
                  <a:srgbClr val="000000"/>
                </a:solidFill>
              </a:rPr>
              <a:t> </a:t>
            </a:r>
            <a:r>
              <a:rPr sz="3200" spc="45" dirty="0">
                <a:solidFill>
                  <a:srgbClr val="000000"/>
                </a:solidFill>
                <a:latin typeface="Trebuchet MS"/>
                <a:cs typeface="Trebuchet MS"/>
              </a:rPr>
              <a:t>TIC-TAC-TOE</a:t>
            </a:r>
            <a:r>
              <a:rPr sz="3200" spc="-1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00" spc="85" dirty="0">
                <a:solidFill>
                  <a:srgbClr val="000000"/>
                </a:solidFill>
                <a:latin typeface="Trebuchet MS"/>
                <a:cs typeface="Trebuchet MS"/>
              </a:rPr>
              <a:t>GAME)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4488" y="1628343"/>
            <a:ext cx="12439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latin typeface="Trebuchet MS"/>
                <a:cs typeface="Trebuchet MS"/>
              </a:rPr>
              <a:t>9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States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4488" y="2084578"/>
            <a:ext cx="3514725" cy="1379220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3000" spc="-105" dirty="0">
                <a:latin typeface="Trebuchet MS"/>
                <a:cs typeface="Trebuchet MS"/>
              </a:rPr>
              <a:t>?</a:t>
            </a:r>
            <a:r>
              <a:rPr sz="3000" spc="-440" dirty="0">
                <a:latin typeface="Trebuchet MS"/>
                <a:cs typeface="Trebuchet MS"/>
              </a:rPr>
              <a:t> </a:t>
            </a:r>
            <a:r>
              <a:rPr sz="3000" spc="-305" dirty="0">
                <a:latin typeface="Trebuchet MS"/>
                <a:cs typeface="Trebuchet MS"/>
              </a:rPr>
              <a:t>T</a:t>
            </a:r>
            <a:r>
              <a:rPr sz="3000" spc="-125" dirty="0">
                <a:latin typeface="Trebuchet MS"/>
                <a:cs typeface="Trebuchet MS"/>
              </a:rPr>
              <a:t>ransitions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3000" spc="-75" dirty="0">
                <a:latin typeface="Trebuchet MS"/>
                <a:cs typeface="Trebuchet MS"/>
              </a:rPr>
              <a:t>3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90" dirty="0">
                <a:latin typeface="Trebuchet MS"/>
                <a:cs typeface="Trebuchet MS"/>
              </a:rPr>
              <a:t>state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v</a:t>
            </a:r>
            <a:r>
              <a:rPr sz="3000" spc="-210" dirty="0">
                <a:latin typeface="Trebuchet MS"/>
                <a:cs typeface="Trebuchet MS"/>
              </a:rPr>
              <a:t>alu</a:t>
            </a:r>
            <a:r>
              <a:rPr sz="3000" spc="-245" dirty="0">
                <a:latin typeface="Trebuchet MS"/>
                <a:cs typeface="Trebuchet MS"/>
              </a:rPr>
              <a:t>e</a:t>
            </a:r>
            <a:r>
              <a:rPr sz="3000" spc="-65" dirty="0">
                <a:latin typeface="Trebuchet MS"/>
                <a:cs typeface="Trebuchet MS"/>
              </a:rPr>
              <a:t>s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(X</a:t>
            </a:r>
            <a:r>
              <a:rPr sz="3000" spc="-35" dirty="0">
                <a:latin typeface="Trebuchet MS"/>
                <a:cs typeface="Trebuchet MS"/>
              </a:rPr>
              <a:t>,</a:t>
            </a:r>
            <a:r>
              <a:rPr sz="3000" spc="-350" dirty="0">
                <a:latin typeface="Trebuchet MS"/>
                <a:cs typeface="Trebuchet MS"/>
              </a:rPr>
              <a:t> </a:t>
            </a:r>
            <a:r>
              <a:rPr sz="3000" spc="265" dirty="0">
                <a:latin typeface="Trebuchet MS"/>
                <a:cs typeface="Trebuchet MS"/>
              </a:rPr>
              <a:t>O</a:t>
            </a:r>
            <a:r>
              <a:rPr sz="3000" spc="-445" dirty="0">
                <a:latin typeface="Trebuchet MS"/>
                <a:cs typeface="Trebuchet MS"/>
              </a:rPr>
              <a:t>,</a:t>
            </a:r>
            <a:r>
              <a:rPr sz="3000" spc="-370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E)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18170" y="1717929"/>
            <a:ext cx="2033270" cy="1750060"/>
          </a:xfrm>
          <a:custGeom>
            <a:avLst/>
            <a:gdLst/>
            <a:ahLst/>
            <a:cxnLst/>
            <a:rect l="l" t="t" r="r" b="b"/>
            <a:pathLst>
              <a:path w="2033270" h="1750060">
                <a:moveTo>
                  <a:pt x="679703" y="0"/>
                </a:moveTo>
                <a:lnTo>
                  <a:pt x="679703" y="1750060"/>
                </a:lnTo>
              </a:path>
              <a:path w="2033270" h="1750060">
                <a:moveTo>
                  <a:pt x="1353184" y="0"/>
                </a:moveTo>
                <a:lnTo>
                  <a:pt x="1353184" y="1750060"/>
                </a:lnTo>
              </a:path>
              <a:path w="2033270" h="1750060">
                <a:moveTo>
                  <a:pt x="0" y="585470"/>
                </a:moveTo>
                <a:lnTo>
                  <a:pt x="2032888" y="585470"/>
                </a:lnTo>
              </a:path>
              <a:path w="2033270" h="1750060">
                <a:moveTo>
                  <a:pt x="0" y="1164590"/>
                </a:moveTo>
                <a:lnTo>
                  <a:pt x="2032888" y="1164590"/>
                </a:lnTo>
              </a:path>
              <a:path w="2033270" h="1750060">
                <a:moveTo>
                  <a:pt x="6350" y="0"/>
                </a:moveTo>
                <a:lnTo>
                  <a:pt x="6350" y="1750060"/>
                </a:lnTo>
              </a:path>
              <a:path w="2033270" h="1750060">
                <a:moveTo>
                  <a:pt x="2026538" y="0"/>
                </a:moveTo>
                <a:lnTo>
                  <a:pt x="2026538" y="1750060"/>
                </a:lnTo>
              </a:path>
              <a:path w="2033270" h="1750060">
                <a:moveTo>
                  <a:pt x="0" y="6350"/>
                </a:moveTo>
                <a:lnTo>
                  <a:pt x="2032888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14818" y="1741170"/>
            <a:ext cx="18421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5800" algn="l"/>
                <a:tab pos="1359535" algn="l"/>
              </a:tabLst>
            </a:pPr>
            <a:r>
              <a:rPr sz="3200" b="1" spc="80" dirty="0">
                <a:latin typeface="Trebuchet MS"/>
                <a:cs typeface="Trebuchet MS"/>
              </a:rPr>
              <a:t>S</a:t>
            </a:r>
            <a:r>
              <a:rPr sz="3200" b="1" spc="100" dirty="0">
                <a:latin typeface="Trebuchet MS"/>
                <a:cs typeface="Trebuchet MS"/>
              </a:rPr>
              <a:t>0</a:t>
            </a:r>
            <a:r>
              <a:rPr sz="3200" b="1" dirty="0">
                <a:latin typeface="Trebuchet MS"/>
                <a:cs typeface="Trebuchet MS"/>
              </a:rPr>
              <a:t>	</a:t>
            </a:r>
            <a:r>
              <a:rPr sz="3200" b="1" spc="80" dirty="0">
                <a:latin typeface="Trebuchet MS"/>
                <a:cs typeface="Trebuchet MS"/>
              </a:rPr>
              <a:t>S</a:t>
            </a:r>
            <a:r>
              <a:rPr sz="3200" b="1" spc="100" dirty="0">
                <a:latin typeface="Trebuchet MS"/>
                <a:cs typeface="Trebuchet MS"/>
              </a:rPr>
              <a:t>1</a:t>
            </a:r>
            <a:r>
              <a:rPr sz="3200" b="1" dirty="0">
                <a:latin typeface="Trebuchet MS"/>
                <a:cs typeface="Trebuchet MS"/>
              </a:rPr>
              <a:t>	</a:t>
            </a:r>
            <a:r>
              <a:rPr sz="3200" b="1" spc="90" dirty="0">
                <a:latin typeface="Trebuchet MS"/>
                <a:cs typeface="Trebuchet MS"/>
              </a:rPr>
              <a:t>S2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14818" y="2320289"/>
            <a:ext cx="18421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5800" algn="l"/>
                <a:tab pos="1359535" algn="l"/>
              </a:tabLst>
            </a:pPr>
            <a:r>
              <a:rPr sz="3200" b="1" spc="80" dirty="0">
                <a:latin typeface="Trebuchet MS"/>
                <a:cs typeface="Trebuchet MS"/>
              </a:rPr>
              <a:t>S</a:t>
            </a:r>
            <a:r>
              <a:rPr sz="3200" b="1" spc="100" dirty="0">
                <a:latin typeface="Trebuchet MS"/>
                <a:cs typeface="Trebuchet MS"/>
              </a:rPr>
              <a:t>3</a:t>
            </a:r>
            <a:r>
              <a:rPr sz="3200" b="1" dirty="0">
                <a:latin typeface="Trebuchet MS"/>
                <a:cs typeface="Trebuchet MS"/>
              </a:rPr>
              <a:t>	</a:t>
            </a:r>
            <a:r>
              <a:rPr sz="3200" b="1" spc="80" dirty="0">
                <a:latin typeface="Trebuchet MS"/>
                <a:cs typeface="Trebuchet MS"/>
              </a:rPr>
              <a:t>S</a:t>
            </a:r>
            <a:r>
              <a:rPr sz="3200" b="1" spc="100" dirty="0">
                <a:latin typeface="Trebuchet MS"/>
                <a:cs typeface="Trebuchet MS"/>
              </a:rPr>
              <a:t>4</a:t>
            </a:r>
            <a:r>
              <a:rPr sz="3200" b="1" dirty="0">
                <a:latin typeface="Trebuchet MS"/>
                <a:cs typeface="Trebuchet MS"/>
              </a:rPr>
              <a:t>	</a:t>
            </a:r>
            <a:r>
              <a:rPr sz="3200" b="1" spc="90" dirty="0">
                <a:latin typeface="Trebuchet MS"/>
                <a:cs typeface="Trebuchet MS"/>
              </a:rPr>
              <a:t>S5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14818" y="2899105"/>
            <a:ext cx="18065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5800" algn="l"/>
                <a:tab pos="1394460" algn="l"/>
              </a:tabLst>
            </a:pPr>
            <a:r>
              <a:rPr sz="3200" b="1" spc="85" dirty="0">
                <a:latin typeface="Trebuchet MS"/>
                <a:cs typeface="Trebuchet MS"/>
              </a:rPr>
              <a:t>S</a:t>
            </a:r>
            <a:r>
              <a:rPr sz="3200" b="1" spc="100" dirty="0">
                <a:latin typeface="Trebuchet MS"/>
                <a:cs typeface="Trebuchet MS"/>
              </a:rPr>
              <a:t>6</a:t>
            </a:r>
            <a:r>
              <a:rPr sz="3200" b="1" dirty="0">
                <a:latin typeface="Trebuchet MS"/>
                <a:cs typeface="Trebuchet MS"/>
              </a:rPr>
              <a:t>	</a:t>
            </a:r>
            <a:r>
              <a:rPr sz="3200" b="1" spc="85" dirty="0">
                <a:latin typeface="Trebuchet MS"/>
                <a:cs typeface="Trebuchet MS"/>
              </a:rPr>
              <a:t>S</a:t>
            </a:r>
            <a:r>
              <a:rPr sz="3200" b="1" spc="100" dirty="0">
                <a:latin typeface="Trebuchet MS"/>
                <a:cs typeface="Trebuchet MS"/>
              </a:rPr>
              <a:t>7</a:t>
            </a:r>
            <a:r>
              <a:rPr sz="3200" b="1" dirty="0">
                <a:latin typeface="Trebuchet MS"/>
                <a:cs typeface="Trebuchet MS"/>
              </a:rPr>
              <a:t>	</a:t>
            </a:r>
            <a:r>
              <a:rPr sz="3200" b="1" spc="-65" dirty="0">
                <a:latin typeface="Trebuchet MS"/>
                <a:cs typeface="Trebuchet MS"/>
              </a:rPr>
              <a:t>s8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0" y="3467100"/>
          <a:ext cx="12190727" cy="2804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8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9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2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97663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3000" spc="-70" dirty="0">
                          <a:latin typeface="Trebuchet MS"/>
                          <a:cs typeface="Trebuchet MS"/>
                        </a:rPr>
                        <a:t>Winning</a:t>
                      </a:r>
                      <a:r>
                        <a:rPr sz="30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-120" dirty="0">
                          <a:latin typeface="Trebuchet MS"/>
                          <a:cs typeface="Trebuchet MS"/>
                        </a:rPr>
                        <a:t>mode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20129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b="1" spc="90" dirty="0">
                          <a:latin typeface="Trebuchet MS"/>
                          <a:cs typeface="Trebuchet MS"/>
                        </a:rPr>
                        <a:t>S0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b="1" spc="90" dirty="0">
                          <a:latin typeface="Trebuchet MS"/>
                          <a:cs typeface="Trebuchet MS"/>
                        </a:rPr>
                        <a:t>S1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b="1" spc="90" dirty="0">
                          <a:latin typeface="Trebuchet MS"/>
                          <a:cs typeface="Trebuchet MS"/>
                        </a:rPr>
                        <a:t>S2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5980" marR="126364" indent="-7213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b="1" spc="-39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3200" b="1" spc="-5" dirty="0">
                          <a:latin typeface="Trebuchet MS"/>
                          <a:cs typeface="Trebuchet MS"/>
                        </a:rPr>
                        <a:t>ra</a:t>
                      </a:r>
                      <a:r>
                        <a:rPr sz="3200" b="1" spc="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3200" b="1" dirty="0">
                          <a:latin typeface="Trebuchet MS"/>
                          <a:cs typeface="Trebuchet MS"/>
                        </a:rPr>
                        <a:t>sit</a:t>
                      </a:r>
                      <a:r>
                        <a:rPr sz="3200" b="1" spc="-1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3200" b="1" dirty="0">
                          <a:latin typeface="Trebuchet MS"/>
                          <a:cs typeface="Trebuchet MS"/>
                        </a:rPr>
                        <a:t>o  </a:t>
                      </a:r>
                      <a:r>
                        <a:rPr sz="3200" b="1" spc="-25" dirty="0">
                          <a:latin typeface="Trebuchet MS"/>
                          <a:cs typeface="Trebuchet MS"/>
                        </a:rPr>
                        <a:t>n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marR="511809" indent="-50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b="1" spc="-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3200" b="1" spc="-5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3200" b="1" dirty="0">
                          <a:latin typeface="Trebuchet MS"/>
                          <a:cs typeface="Trebuchet MS"/>
                        </a:rPr>
                        <a:t>xt  state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dirty="0">
                          <a:latin typeface="Trebuchet MS"/>
                          <a:cs typeface="Trebuchet MS"/>
                        </a:rPr>
                        <a:t>X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dirty="0">
                          <a:latin typeface="Trebuchet MS"/>
                          <a:cs typeface="Trebuchet MS"/>
                        </a:rPr>
                        <a:t>X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dirty="0">
                          <a:latin typeface="Trebuchet MS"/>
                          <a:cs typeface="Trebuchet MS"/>
                        </a:rPr>
                        <a:t>E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spc="-80" dirty="0">
                          <a:latin typeface="Trebuchet MS"/>
                          <a:cs typeface="Trebuchet MS"/>
                        </a:rPr>
                        <a:t>S2</a:t>
                      </a:r>
                      <a:r>
                        <a:rPr sz="32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200" spc="19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320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200" spc="484" dirty="0">
                          <a:latin typeface="Trebuchet MS"/>
                          <a:cs typeface="Trebuchet MS"/>
                        </a:rPr>
                        <a:t>X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spc="480" dirty="0">
                          <a:latin typeface="Trebuchet MS"/>
                          <a:cs typeface="Trebuchet MS"/>
                        </a:rPr>
                        <a:t>XXX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200" dirty="0">
                          <a:latin typeface="Trebuchet MS"/>
                          <a:cs typeface="Trebuchet MS"/>
                        </a:rPr>
                        <a:t>X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200" dirty="0">
                          <a:latin typeface="Trebuchet MS"/>
                          <a:cs typeface="Trebuchet MS"/>
                        </a:rPr>
                        <a:t>E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200" dirty="0">
                          <a:latin typeface="Trebuchet MS"/>
                          <a:cs typeface="Trebuchet MS"/>
                        </a:rPr>
                        <a:t>X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200" spc="-80" dirty="0">
                          <a:latin typeface="Trebuchet MS"/>
                          <a:cs typeface="Trebuchet MS"/>
                        </a:rPr>
                        <a:t>S1</a:t>
                      </a:r>
                      <a:r>
                        <a:rPr sz="32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200" spc="19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320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200" spc="484" dirty="0">
                          <a:latin typeface="Trebuchet MS"/>
                          <a:cs typeface="Trebuchet MS"/>
                        </a:rPr>
                        <a:t>X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200" spc="480" dirty="0">
                          <a:latin typeface="Trebuchet MS"/>
                          <a:cs typeface="Trebuchet MS"/>
                        </a:rPr>
                        <a:t>XXX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200" dirty="0">
                          <a:latin typeface="Trebuchet MS"/>
                          <a:cs typeface="Trebuchet MS"/>
                        </a:rPr>
                        <a:t>E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200" dirty="0">
                          <a:latin typeface="Trebuchet MS"/>
                          <a:cs typeface="Trebuchet MS"/>
                        </a:rPr>
                        <a:t>X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200" dirty="0">
                          <a:latin typeface="Trebuchet MS"/>
                          <a:cs typeface="Trebuchet MS"/>
                        </a:rPr>
                        <a:t>X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200" spc="-80" dirty="0">
                          <a:latin typeface="Trebuchet MS"/>
                          <a:cs typeface="Trebuchet MS"/>
                        </a:rPr>
                        <a:t>S0</a:t>
                      </a:r>
                      <a:r>
                        <a:rPr sz="32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200" spc="19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320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200" spc="484" dirty="0">
                          <a:latin typeface="Trebuchet MS"/>
                          <a:cs typeface="Trebuchet MS"/>
                        </a:rPr>
                        <a:t>X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200" spc="480" dirty="0">
                          <a:latin typeface="Trebuchet MS"/>
                          <a:cs typeface="Trebuchet MS"/>
                        </a:rPr>
                        <a:t>XXX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42824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FINITE</a:t>
            </a:r>
            <a:r>
              <a:rPr sz="3200" spc="-2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STATE</a:t>
            </a:r>
            <a:r>
              <a:rPr sz="3200" spc="-3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MACHINE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547" y="818515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B71E42"/>
                </a:solidFill>
                <a:latin typeface="Trebuchet MS"/>
                <a:cs typeface="Trebuchet MS"/>
              </a:rPr>
              <a:t>52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046" y="1747113"/>
            <a:ext cx="10189210" cy="421957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10"/>
              </a:spcBef>
            </a:pPr>
            <a:r>
              <a:rPr sz="2000" spc="-130" dirty="0">
                <a:latin typeface="Trebuchet MS"/>
                <a:cs typeface="Trebuchet MS"/>
              </a:rPr>
              <a:t>If(</a:t>
            </a:r>
            <a:r>
              <a:rPr sz="2000" spc="35" dirty="0">
                <a:latin typeface="Trebuchet MS"/>
                <a:cs typeface="Trebuchet MS"/>
              </a:rPr>
              <a:t>S0=</a:t>
            </a:r>
            <a:r>
              <a:rPr sz="2000" spc="45" dirty="0">
                <a:latin typeface="Trebuchet MS"/>
                <a:cs typeface="Trebuchet MS"/>
              </a:rPr>
              <a:t>=</a:t>
            </a:r>
            <a:r>
              <a:rPr sz="2000" spc="305" dirty="0">
                <a:latin typeface="Trebuchet MS"/>
                <a:cs typeface="Trebuchet MS"/>
              </a:rPr>
              <a:t>X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160" dirty="0">
                <a:latin typeface="Trebuchet MS"/>
                <a:cs typeface="Trebuchet MS"/>
              </a:rPr>
              <a:t>&amp;&amp;</a:t>
            </a:r>
            <a:r>
              <a:rPr sz="2000" spc="-55" dirty="0">
                <a:latin typeface="Trebuchet MS"/>
                <a:cs typeface="Trebuchet MS"/>
              </a:rPr>
              <a:t> S</a:t>
            </a:r>
            <a:r>
              <a:rPr sz="2000" spc="35" dirty="0">
                <a:latin typeface="Trebuchet MS"/>
                <a:cs typeface="Trebuchet MS"/>
              </a:rPr>
              <a:t>1</a:t>
            </a:r>
            <a:r>
              <a:rPr sz="2000" spc="45" dirty="0">
                <a:latin typeface="Trebuchet MS"/>
                <a:cs typeface="Trebuchet MS"/>
              </a:rPr>
              <a:t>=</a:t>
            </a:r>
            <a:r>
              <a:rPr sz="2000" spc="210" dirty="0">
                <a:latin typeface="Trebuchet MS"/>
                <a:cs typeface="Trebuchet MS"/>
              </a:rPr>
              <a:t>=X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60" dirty="0">
                <a:latin typeface="Trebuchet MS"/>
                <a:cs typeface="Trebuchet MS"/>
              </a:rPr>
              <a:t>&amp;&amp;</a:t>
            </a:r>
            <a:r>
              <a:rPr sz="2000" spc="-55" dirty="0">
                <a:latin typeface="Trebuchet MS"/>
                <a:cs typeface="Trebuchet MS"/>
              </a:rPr>
              <a:t> S</a:t>
            </a:r>
            <a:r>
              <a:rPr sz="2000" spc="35" dirty="0">
                <a:latin typeface="Trebuchet MS"/>
                <a:cs typeface="Trebuchet MS"/>
              </a:rPr>
              <a:t>2</a:t>
            </a:r>
            <a:r>
              <a:rPr sz="2000" spc="45" dirty="0">
                <a:latin typeface="Trebuchet MS"/>
                <a:cs typeface="Trebuchet MS"/>
              </a:rPr>
              <a:t>=</a:t>
            </a:r>
            <a:r>
              <a:rPr sz="2000" spc="25" dirty="0">
                <a:latin typeface="Trebuchet MS"/>
                <a:cs typeface="Trebuchet MS"/>
              </a:rPr>
              <a:t>=</a:t>
            </a:r>
            <a:r>
              <a:rPr sz="2000" spc="35" dirty="0">
                <a:latin typeface="Trebuchet MS"/>
                <a:cs typeface="Trebuchet MS"/>
              </a:rPr>
              <a:t>E</a:t>
            </a:r>
            <a:r>
              <a:rPr sz="2000" spc="-85" dirty="0">
                <a:latin typeface="Trebuchet MS"/>
                <a:cs typeface="Trebuchet MS"/>
              </a:rPr>
              <a:t>)</a:t>
            </a:r>
            <a:r>
              <a:rPr sz="2000" spc="-80" dirty="0">
                <a:latin typeface="Trebuchet MS"/>
                <a:cs typeface="Trebuchet MS"/>
              </a:rPr>
              <a:t>{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S</a:t>
            </a:r>
            <a:r>
              <a:rPr sz="2000" spc="-50" dirty="0">
                <a:latin typeface="Trebuchet MS"/>
                <a:cs typeface="Trebuchet MS"/>
              </a:rPr>
              <a:t>2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=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X;</a:t>
            </a:r>
            <a:r>
              <a:rPr sz="2000" dirty="0">
                <a:latin typeface="Trebuchet MS"/>
                <a:cs typeface="Trebuchet MS"/>
              </a:rPr>
              <a:t>   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}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254" dirty="0">
                <a:latin typeface="Trebuchet MS"/>
                <a:cs typeface="Trebuchet MS"/>
              </a:rPr>
              <a:t>//Ru</a:t>
            </a:r>
            <a:r>
              <a:rPr sz="2000" spc="-105" dirty="0">
                <a:latin typeface="Trebuchet MS"/>
                <a:cs typeface="Trebuchet MS"/>
              </a:rPr>
              <a:t>l</a:t>
            </a:r>
            <a:r>
              <a:rPr sz="2000" spc="-185" dirty="0">
                <a:latin typeface="Trebuchet MS"/>
                <a:cs typeface="Trebuchet MS"/>
              </a:rPr>
              <a:t>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12700" marR="4411980" algn="just">
              <a:lnSpc>
                <a:spcPct val="141500"/>
              </a:lnSpc>
              <a:spcBef>
                <a:spcPts val="15"/>
              </a:spcBef>
            </a:pPr>
            <a:r>
              <a:rPr sz="2000" spc="-114" dirty="0">
                <a:latin typeface="Trebuchet MS"/>
                <a:cs typeface="Trebuchet MS"/>
              </a:rPr>
              <a:t>else </a:t>
            </a:r>
            <a:r>
              <a:rPr sz="2000" spc="-5" dirty="0">
                <a:latin typeface="Trebuchet MS"/>
                <a:cs typeface="Trebuchet MS"/>
              </a:rPr>
              <a:t>if(S0==X </a:t>
            </a:r>
            <a:r>
              <a:rPr sz="2000" spc="-160" dirty="0">
                <a:latin typeface="Trebuchet MS"/>
                <a:cs typeface="Trebuchet MS"/>
              </a:rPr>
              <a:t>&amp;&amp; </a:t>
            </a:r>
            <a:r>
              <a:rPr sz="2000" spc="15" dirty="0">
                <a:latin typeface="Trebuchet MS"/>
                <a:cs typeface="Trebuchet MS"/>
              </a:rPr>
              <a:t>S1==E </a:t>
            </a:r>
            <a:r>
              <a:rPr sz="2000" spc="-160" dirty="0">
                <a:latin typeface="Trebuchet MS"/>
                <a:cs typeface="Trebuchet MS"/>
              </a:rPr>
              <a:t>&amp;&amp; </a:t>
            </a:r>
            <a:r>
              <a:rPr sz="2000" spc="40" dirty="0">
                <a:latin typeface="Trebuchet MS"/>
                <a:cs typeface="Trebuchet MS"/>
              </a:rPr>
              <a:t>S2==X){ </a:t>
            </a:r>
            <a:r>
              <a:rPr sz="2000" spc="-55" dirty="0">
                <a:latin typeface="Trebuchet MS"/>
                <a:cs typeface="Trebuchet MS"/>
              </a:rPr>
              <a:t>S1 </a:t>
            </a:r>
            <a:r>
              <a:rPr sz="2000" spc="120" dirty="0">
                <a:latin typeface="Trebuchet MS"/>
                <a:cs typeface="Trebuchet MS"/>
              </a:rPr>
              <a:t>= </a:t>
            </a:r>
            <a:r>
              <a:rPr sz="2000" spc="15" dirty="0">
                <a:latin typeface="Trebuchet MS"/>
                <a:cs typeface="Trebuchet MS"/>
              </a:rPr>
              <a:t>X; </a:t>
            </a:r>
            <a:r>
              <a:rPr sz="2000" spc="-70" dirty="0">
                <a:latin typeface="Trebuchet MS"/>
                <a:cs typeface="Trebuchet MS"/>
              </a:rPr>
              <a:t>} </a:t>
            </a:r>
            <a:r>
              <a:rPr sz="2000" spc="-220" dirty="0">
                <a:latin typeface="Trebuchet MS"/>
                <a:cs typeface="Trebuchet MS"/>
              </a:rPr>
              <a:t>//Rule </a:t>
            </a:r>
            <a:r>
              <a:rPr sz="2000" spc="-50" dirty="0">
                <a:latin typeface="Trebuchet MS"/>
                <a:cs typeface="Trebuchet MS"/>
              </a:rPr>
              <a:t>2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else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if(S0</a:t>
            </a:r>
            <a:r>
              <a:rPr sz="2000" spc="-85" dirty="0">
                <a:latin typeface="Trebuchet MS"/>
                <a:cs typeface="Trebuchet MS"/>
              </a:rPr>
              <a:t>=</a:t>
            </a:r>
            <a:r>
              <a:rPr sz="2000" spc="25" dirty="0">
                <a:latin typeface="Trebuchet MS"/>
                <a:cs typeface="Trebuchet MS"/>
              </a:rPr>
              <a:t>=E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60" dirty="0">
                <a:latin typeface="Trebuchet MS"/>
                <a:cs typeface="Trebuchet MS"/>
              </a:rPr>
              <a:t>&amp;&amp;</a:t>
            </a:r>
            <a:r>
              <a:rPr sz="2000" spc="-55" dirty="0">
                <a:latin typeface="Trebuchet MS"/>
                <a:cs typeface="Trebuchet MS"/>
              </a:rPr>
              <a:t> S</a:t>
            </a:r>
            <a:r>
              <a:rPr sz="2000" spc="35" dirty="0">
                <a:latin typeface="Trebuchet MS"/>
                <a:cs typeface="Trebuchet MS"/>
              </a:rPr>
              <a:t>1</a:t>
            </a:r>
            <a:r>
              <a:rPr sz="2000" spc="45" dirty="0">
                <a:latin typeface="Trebuchet MS"/>
                <a:cs typeface="Trebuchet MS"/>
              </a:rPr>
              <a:t>=</a:t>
            </a:r>
            <a:r>
              <a:rPr sz="2000" spc="210" dirty="0">
                <a:latin typeface="Trebuchet MS"/>
                <a:cs typeface="Trebuchet MS"/>
              </a:rPr>
              <a:t>=X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60" dirty="0">
                <a:latin typeface="Trebuchet MS"/>
                <a:cs typeface="Trebuchet MS"/>
              </a:rPr>
              <a:t>&amp;&amp;</a:t>
            </a:r>
            <a:r>
              <a:rPr sz="2000" spc="-55" dirty="0">
                <a:latin typeface="Trebuchet MS"/>
                <a:cs typeface="Trebuchet MS"/>
              </a:rPr>
              <a:t> S</a:t>
            </a:r>
            <a:r>
              <a:rPr sz="2000" spc="35" dirty="0">
                <a:latin typeface="Trebuchet MS"/>
                <a:cs typeface="Trebuchet MS"/>
              </a:rPr>
              <a:t>2</a:t>
            </a:r>
            <a:r>
              <a:rPr sz="2000" spc="45" dirty="0">
                <a:latin typeface="Trebuchet MS"/>
                <a:cs typeface="Trebuchet MS"/>
              </a:rPr>
              <a:t>=</a:t>
            </a:r>
            <a:r>
              <a:rPr sz="2000" spc="65" dirty="0">
                <a:latin typeface="Trebuchet MS"/>
                <a:cs typeface="Trebuchet MS"/>
              </a:rPr>
              <a:t>=X){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S</a:t>
            </a:r>
            <a:r>
              <a:rPr sz="2000" spc="-50" dirty="0">
                <a:latin typeface="Trebuchet MS"/>
                <a:cs typeface="Trebuchet MS"/>
              </a:rPr>
              <a:t>0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=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X;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}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254" dirty="0">
                <a:latin typeface="Trebuchet MS"/>
                <a:cs typeface="Trebuchet MS"/>
              </a:rPr>
              <a:t>//Ru</a:t>
            </a:r>
            <a:r>
              <a:rPr sz="2000" spc="-105" dirty="0">
                <a:latin typeface="Trebuchet MS"/>
                <a:cs typeface="Trebuchet MS"/>
              </a:rPr>
              <a:t>l</a:t>
            </a:r>
            <a:r>
              <a:rPr sz="2000" spc="-185" dirty="0">
                <a:latin typeface="Trebuchet MS"/>
                <a:cs typeface="Trebuchet MS"/>
              </a:rPr>
              <a:t>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3  </a:t>
            </a:r>
            <a:r>
              <a:rPr sz="2000" spc="-25" dirty="0">
                <a:latin typeface="Trebuchet MS"/>
                <a:cs typeface="Trebuchet MS"/>
              </a:rPr>
              <a:t>T</a:t>
            </a:r>
            <a:r>
              <a:rPr sz="2000" spc="-20" dirty="0">
                <a:latin typeface="Trebuchet MS"/>
                <a:cs typeface="Trebuchet MS"/>
              </a:rPr>
              <a:t>h</a:t>
            </a:r>
            <a:r>
              <a:rPr sz="2000" spc="-135" dirty="0">
                <a:latin typeface="Trebuchet MS"/>
                <a:cs typeface="Trebuchet MS"/>
              </a:rPr>
              <a:t>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ab</a:t>
            </a:r>
            <a:r>
              <a:rPr sz="2000" spc="-120" dirty="0">
                <a:latin typeface="Trebuchet MS"/>
                <a:cs typeface="Trebuchet MS"/>
              </a:rPr>
              <a:t>o</a:t>
            </a:r>
            <a:r>
              <a:rPr sz="2000" spc="-145" dirty="0">
                <a:latin typeface="Trebuchet MS"/>
                <a:cs typeface="Trebuchet MS"/>
              </a:rPr>
              <a:t>v</a:t>
            </a:r>
            <a:r>
              <a:rPr sz="2000" spc="-135" dirty="0">
                <a:latin typeface="Trebuchet MS"/>
                <a:cs typeface="Trebuchet MS"/>
              </a:rPr>
              <a:t>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i</a:t>
            </a:r>
            <a:r>
              <a:rPr sz="2000" spc="-100" dirty="0">
                <a:latin typeface="Trebuchet MS"/>
                <a:cs typeface="Trebuchet MS"/>
              </a:rPr>
              <a:t>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on</a:t>
            </a:r>
            <a:r>
              <a:rPr sz="2000" spc="-65" dirty="0">
                <a:latin typeface="Trebuchet MS"/>
                <a:cs typeface="Trebuchet MS"/>
              </a:rPr>
              <a:t>l</a:t>
            </a:r>
            <a:r>
              <a:rPr sz="2000" spc="-110" dirty="0">
                <a:latin typeface="Trebuchet MS"/>
                <a:cs typeface="Trebuchet MS"/>
              </a:rPr>
              <a:t>y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1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w</a:t>
            </a:r>
            <a:r>
              <a:rPr sz="2000" spc="-195" dirty="0">
                <a:latin typeface="Trebuchet MS"/>
                <a:cs typeface="Trebuchet MS"/>
              </a:rPr>
              <a:t>a</a:t>
            </a:r>
            <a:r>
              <a:rPr sz="2000" spc="-110" dirty="0">
                <a:latin typeface="Trebuchet MS"/>
                <a:cs typeface="Trebuchet MS"/>
              </a:rPr>
              <a:t>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of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wi</a:t>
            </a:r>
            <a:r>
              <a:rPr sz="2000" spc="-90" dirty="0">
                <a:latin typeface="Trebuchet MS"/>
                <a:cs typeface="Trebuchet MS"/>
              </a:rPr>
              <a:t>n</a:t>
            </a:r>
            <a:r>
              <a:rPr sz="2000" spc="-150" dirty="0">
                <a:latin typeface="Trebuchet MS"/>
                <a:cs typeface="Trebuchet MS"/>
              </a:rPr>
              <a:t>n</a:t>
            </a:r>
            <a:r>
              <a:rPr sz="2000" spc="-70" dirty="0">
                <a:latin typeface="Trebuchet MS"/>
                <a:cs typeface="Trebuchet MS"/>
              </a:rPr>
              <a:t>i</a:t>
            </a:r>
            <a:r>
              <a:rPr sz="2000" spc="-125" dirty="0">
                <a:latin typeface="Trebuchet MS"/>
                <a:cs typeface="Trebuchet MS"/>
              </a:rPr>
              <a:t>ng</a:t>
            </a:r>
            <a:r>
              <a:rPr sz="2000" spc="-295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spc="100" dirty="0">
                <a:latin typeface="Trebuchet MS"/>
                <a:cs typeface="Trebuchet MS"/>
              </a:rPr>
              <a:t>H</a:t>
            </a:r>
            <a:r>
              <a:rPr sz="2000" spc="50" dirty="0">
                <a:latin typeface="Trebuchet MS"/>
                <a:cs typeface="Trebuchet MS"/>
              </a:rPr>
              <a:t>o</a:t>
            </a:r>
            <a:r>
              <a:rPr sz="2000" spc="-90" dirty="0">
                <a:latin typeface="Trebuchet MS"/>
                <a:cs typeface="Trebuchet MS"/>
              </a:rPr>
              <a:t>w</a:t>
            </a:r>
            <a:r>
              <a:rPr sz="2000" spc="-170" dirty="0">
                <a:latin typeface="Trebuchet MS"/>
                <a:cs typeface="Trebuchet MS"/>
              </a:rPr>
              <a:t>e</a:t>
            </a:r>
            <a:r>
              <a:rPr sz="2000" spc="-145" dirty="0">
                <a:latin typeface="Trebuchet MS"/>
                <a:cs typeface="Trebuchet MS"/>
              </a:rPr>
              <a:t>v</a:t>
            </a:r>
            <a:r>
              <a:rPr sz="2000" spc="-130" dirty="0">
                <a:latin typeface="Trebuchet MS"/>
                <a:cs typeface="Trebuchet MS"/>
              </a:rPr>
              <a:t>e</a:t>
            </a:r>
            <a:r>
              <a:rPr sz="2000" spc="-195" dirty="0">
                <a:latin typeface="Trebuchet MS"/>
                <a:cs typeface="Trebuchet MS"/>
              </a:rPr>
              <a:t>r</a:t>
            </a:r>
            <a:r>
              <a:rPr sz="2000" spc="-295" dirty="0">
                <a:latin typeface="Trebuchet MS"/>
                <a:cs typeface="Trebuchet MS"/>
              </a:rPr>
              <a:t>,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t</a:t>
            </a:r>
            <a:r>
              <a:rPr sz="2000" spc="-120" dirty="0">
                <a:latin typeface="Trebuchet MS"/>
                <a:cs typeface="Trebuchet MS"/>
              </a:rPr>
              <a:t>h</a:t>
            </a:r>
            <a:r>
              <a:rPr sz="2000" spc="-70" dirty="0">
                <a:latin typeface="Trebuchet MS"/>
                <a:cs typeface="Trebuchet MS"/>
              </a:rPr>
              <a:t>e</a:t>
            </a:r>
            <a:r>
              <a:rPr sz="2000" spc="-95" dirty="0">
                <a:latin typeface="Trebuchet MS"/>
                <a:cs typeface="Trebuchet MS"/>
              </a:rPr>
              <a:t>r</a:t>
            </a:r>
            <a:r>
              <a:rPr sz="2000" spc="-130" dirty="0">
                <a:latin typeface="Trebuchet MS"/>
                <a:cs typeface="Trebuchet MS"/>
              </a:rPr>
              <a:t>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a</a:t>
            </a:r>
            <a:r>
              <a:rPr sz="2000" spc="-125" dirty="0">
                <a:latin typeface="Trebuchet MS"/>
                <a:cs typeface="Trebuchet MS"/>
              </a:rPr>
              <a:t>r</a:t>
            </a:r>
            <a:r>
              <a:rPr sz="2000" spc="-130" dirty="0">
                <a:latin typeface="Trebuchet MS"/>
                <a:cs typeface="Trebuchet MS"/>
              </a:rPr>
              <a:t>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8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w</a:t>
            </a:r>
            <a:r>
              <a:rPr sz="2000" spc="-195" dirty="0">
                <a:latin typeface="Trebuchet MS"/>
                <a:cs typeface="Trebuchet MS"/>
              </a:rPr>
              <a:t>a</a:t>
            </a:r>
            <a:r>
              <a:rPr sz="2000" spc="-75" dirty="0">
                <a:latin typeface="Trebuchet MS"/>
                <a:cs typeface="Trebuchet MS"/>
              </a:rPr>
              <a:t>ys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o</a:t>
            </a:r>
            <a:r>
              <a:rPr sz="2000" spc="-240" dirty="0">
                <a:latin typeface="Trebuchet MS"/>
                <a:cs typeface="Trebuchet MS"/>
              </a:rPr>
              <a:t>f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win</a:t>
            </a:r>
            <a:r>
              <a:rPr sz="2000" spc="-145" dirty="0">
                <a:latin typeface="Trebuchet MS"/>
                <a:cs typeface="Trebuchet MS"/>
              </a:rPr>
              <a:t>n</a:t>
            </a:r>
            <a:r>
              <a:rPr sz="2000" spc="-75" dirty="0">
                <a:latin typeface="Trebuchet MS"/>
                <a:cs typeface="Trebuchet MS"/>
              </a:rPr>
              <a:t>i</a:t>
            </a:r>
            <a:r>
              <a:rPr sz="2000" spc="-145" dirty="0">
                <a:latin typeface="Trebuchet MS"/>
                <a:cs typeface="Trebuchet MS"/>
              </a:rPr>
              <a:t>ngs.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2000" spc="-100" dirty="0">
                <a:latin typeface="Trebuchet MS"/>
                <a:cs typeface="Trebuchet MS"/>
              </a:rPr>
              <a:t>Therefore, </a:t>
            </a:r>
            <a:r>
              <a:rPr sz="2000" spc="-110" dirty="0">
                <a:latin typeface="Trebuchet MS"/>
                <a:cs typeface="Trebuchet MS"/>
              </a:rPr>
              <a:t>we </a:t>
            </a:r>
            <a:r>
              <a:rPr sz="2000" spc="-160" dirty="0">
                <a:latin typeface="Trebuchet MS"/>
                <a:cs typeface="Trebuchet MS"/>
              </a:rPr>
              <a:t>have </a:t>
            </a:r>
            <a:r>
              <a:rPr sz="2000" spc="-50" dirty="0">
                <a:latin typeface="Trebuchet MS"/>
                <a:cs typeface="Trebuchet MS"/>
              </a:rPr>
              <a:t>to </a:t>
            </a:r>
            <a:r>
              <a:rPr sz="2000" spc="-80" dirty="0">
                <a:latin typeface="Trebuchet MS"/>
                <a:cs typeface="Trebuchet MS"/>
              </a:rPr>
              <a:t>code </a:t>
            </a:r>
            <a:r>
              <a:rPr sz="2000" spc="-50" dirty="0">
                <a:latin typeface="Trebuchet MS"/>
                <a:cs typeface="Trebuchet MS"/>
              </a:rPr>
              <a:t>8 </a:t>
            </a:r>
            <a:r>
              <a:rPr sz="2000" spc="120" dirty="0">
                <a:latin typeface="Trebuchet MS"/>
                <a:cs typeface="Trebuchet MS"/>
              </a:rPr>
              <a:t>× </a:t>
            </a:r>
            <a:r>
              <a:rPr sz="2000" spc="-50" dirty="0">
                <a:latin typeface="Trebuchet MS"/>
                <a:cs typeface="Trebuchet MS"/>
              </a:rPr>
              <a:t>3 </a:t>
            </a:r>
            <a:r>
              <a:rPr sz="2000" spc="-80" dirty="0">
                <a:latin typeface="Trebuchet MS"/>
                <a:cs typeface="Trebuchet MS"/>
              </a:rPr>
              <a:t>rules </a:t>
            </a:r>
            <a:r>
              <a:rPr sz="2000" spc="120" dirty="0">
                <a:latin typeface="Trebuchet MS"/>
                <a:cs typeface="Trebuchet MS"/>
              </a:rPr>
              <a:t>= </a:t>
            </a:r>
            <a:r>
              <a:rPr sz="2000" spc="-50" dirty="0">
                <a:latin typeface="Trebuchet MS"/>
                <a:cs typeface="Trebuchet MS"/>
              </a:rPr>
              <a:t>24 </a:t>
            </a:r>
            <a:r>
              <a:rPr sz="2000" spc="-80" dirty="0">
                <a:latin typeface="Trebuchet MS"/>
                <a:cs typeface="Trebuchet MS"/>
              </a:rPr>
              <a:t>rules </a:t>
            </a:r>
            <a:r>
              <a:rPr sz="2000" spc="-50" dirty="0">
                <a:latin typeface="Trebuchet MS"/>
                <a:cs typeface="Trebuchet MS"/>
              </a:rPr>
              <a:t>to </a:t>
            </a:r>
            <a:r>
              <a:rPr sz="2000" spc="-85" dirty="0">
                <a:latin typeface="Trebuchet MS"/>
                <a:cs typeface="Trebuchet MS"/>
              </a:rPr>
              <a:t>provide </a:t>
            </a:r>
            <a:r>
              <a:rPr sz="2000" spc="-160" dirty="0">
                <a:latin typeface="Trebuchet MS"/>
                <a:cs typeface="Trebuchet MS"/>
              </a:rPr>
              <a:t>full </a:t>
            </a:r>
            <a:r>
              <a:rPr sz="2000" spc="-110" dirty="0">
                <a:latin typeface="Trebuchet MS"/>
                <a:cs typeface="Trebuchet MS"/>
              </a:rPr>
              <a:t>coverage </a:t>
            </a:r>
            <a:r>
              <a:rPr sz="2000" spc="-70" dirty="0">
                <a:latin typeface="Trebuchet MS"/>
                <a:cs typeface="Trebuchet MS"/>
              </a:rPr>
              <a:t>for </a:t>
            </a:r>
            <a:r>
              <a:rPr sz="2000" spc="-114" dirty="0">
                <a:latin typeface="Trebuchet MS"/>
                <a:cs typeface="Trebuchet MS"/>
              </a:rPr>
              <a:t>the </a:t>
            </a:r>
            <a:r>
              <a:rPr sz="2000" spc="-105" dirty="0">
                <a:latin typeface="Trebuchet MS"/>
                <a:cs typeface="Trebuchet MS"/>
              </a:rPr>
              <a:t>winning </a:t>
            </a:r>
            <a:r>
              <a:rPr sz="2000" spc="-80" dirty="0">
                <a:latin typeface="Trebuchet MS"/>
                <a:cs typeface="Trebuchet MS"/>
              </a:rPr>
              <a:t>mode </a:t>
            </a:r>
            <a:r>
              <a:rPr sz="2000" spc="-120" dirty="0">
                <a:latin typeface="Trebuchet MS"/>
                <a:cs typeface="Trebuchet MS"/>
              </a:rPr>
              <a:t>in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Tic-tac-toe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75" dirty="0">
                <a:latin typeface="Trebuchet MS"/>
                <a:cs typeface="Trebuchet MS"/>
              </a:rPr>
              <a:t>game.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spc="-60" dirty="0">
                <a:latin typeface="Trebuchet MS"/>
                <a:cs typeface="Trebuchet MS"/>
              </a:rPr>
              <a:t>Block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mode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=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24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ru</a:t>
            </a:r>
            <a:r>
              <a:rPr sz="2000" spc="-50" dirty="0">
                <a:latin typeface="Trebuchet MS"/>
                <a:cs typeface="Trebuchet MS"/>
              </a:rPr>
              <a:t>l</a:t>
            </a:r>
            <a:r>
              <a:rPr sz="2000" spc="-85" dirty="0">
                <a:latin typeface="Trebuchet MS"/>
                <a:cs typeface="Trebuchet MS"/>
              </a:rPr>
              <a:t>es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spc="135" dirty="0">
                <a:latin typeface="Trebuchet MS"/>
                <a:cs typeface="Trebuchet MS"/>
              </a:rPr>
              <a:t>M</a:t>
            </a:r>
            <a:r>
              <a:rPr sz="2000" spc="-160" dirty="0">
                <a:latin typeface="Trebuchet MS"/>
                <a:cs typeface="Trebuchet MS"/>
              </a:rPr>
              <a:t>u</a:t>
            </a:r>
            <a:r>
              <a:rPr sz="2000" spc="-80" dirty="0">
                <a:latin typeface="Trebuchet MS"/>
                <a:cs typeface="Trebuchet MS"/>
              </a:rPr>
              <a:t>l</a:t>
            </a:r>
            <a:r>
              <a:rPr sz="2000" spc="-150" dirty="0">
                <a:latin typeface="Trebuchet MS"/>
                <a:cs typeface="Trebuchet MS"/>
              </a:rPr>
              <a:t>t</a:t>
            </a:r>
            <a:r>
              <a:rPr sz="2000" spc="-105" dirty="0">
                <a:latin typeface="Trebuchet MS"/>
                <a:cs typeface="Trebuchet MS"/>
              </a:rPr>
              <a:t>i</a:t>
            </a:r>
            <a:r>
              <a:rPr sz="2000" spc="-65" dirty="0">
                <a:latin typeface="Trebuchet MS"/>
                <a:cs typeface="Trebuchet MS"/>
              </a:rPr>
              <a:t>stri</a:t>
            </a:r>
            <a:r>
              <a:rPr sz="2000" spc="-145" dirty="0">
                <a:latin typeface="Trebuchet MS"/>
                <a:cs typeface="Trebuchet MS"/>
              </a:rPr>
              <a:t>k</a:t>
            </a:r>
            <a:r>
              <a:rPr sz="2000" spc="-130" dirty="0">
                <a:latin typeface="Trebuchet MS"/>
                <a:cs typeface="Trebuchet MS"/>
              </a:rPr>
              <a:t>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=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72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rul</a:t>
            </a:r>
            <a:r>
              <a:rPr sz="2000" spc="-85" dirty="0">
                <a:latin typeface="Trebuchet MS"/>
                <a:cs typeface="Trebuchet MS"/>
              </a:rPr>
              <a:t>es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spc="-95" dirty="0">
                <a:latin typeface="Trebuchet MS"/>
                <a:cs typeface="Trebuchet MS"/>
              </a:rPr>
              <a:t>Thus,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200" dirty="0">
                <a:latin typeface="Trebuchet MS"/>
                <a:cs typeface="Trebuchet MS"/>
              </a:rPr>
              <a:t>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total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of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120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rules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is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required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to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provide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60" dirty="0">
                <a:latin typeface="Trebuchet MS"/>
                <a:cs typeface="Trebuchet MS"/>
              </a:rPr>
              <a:t>full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coverage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of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the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tic-tac-toe.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8224" y="228600"/>
            <a:ext cx="11631295" cy="6629400"/>
            <a:chOff x="268224" y="228600"/>
            <a:chExt cx="11631295" cy="6629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28600"/>
              <a:ext cx="11594592" cy="66293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060435" y="5977128"/>
              <a:ext cx="3839210" cy="715010"/>
            </a:xfrm>
            <a:custGeom>
              <a:avLst/>
              <a:gdLst/>
              <a:ahLst/>
              <a:cxnLst/>
              <a:rect l="l" t="t" r="r" b="b"/>
              <a:pathLst>
                <a:path w="3839209" h="715009">
                  <a:moveTo>
                    <a:pt x="3838956" y="0"/>
                  </a:moveTo>
                  <a:lnTo>
                    <a:pt x="3830447" y="0"/>
                  </a:lnTo>
                  <a:lnTo>
                    <a:pt x="3668776" y="20104"/>
                  </a:lnTo>
                  <a:lnTo>
                    <a:pt x="3163697" y="91579"/>
                  </a:lnTo>
                  <a:lnTo>
                    <a:pt x="2806192" y="149656"/>
                  </a:lnTo>
                  <a:lnTo>
                    <a:pt x="2431669" y="216662"/>
                  </a:lnTo>
                  <a:lnTo>
                    <a:pt x="2088261" y="281432"/>
                  </a:lnTo>
                  <a:lnTo>
                    <a:pt x="1123569" y="444487"/>
                  </a:lnTo>
                  <a:lnTo>
                    <a:pt x="828548" y="489165"/>
                  </a:lnTo>
                  <a:lnTo>
                    <a:pt x="266700" y="567334"/>
                  </a:lnTo>
                  <a:lnTo>
                    <a:pt x="0" y="600837"/>
                  </a:lnTo>
                  <a:lnTo>
                    <a:pt x="184404" y="620941"/>
                  </a:lnTo>
                  <a:lnTo>
                    <a:pt x="530606" y="654443"/>
                  </a:lnTo>
                  <a:lnTo>
                    <a:pt x="859663" y="681253"/>
                  </a:lnTo>
                  <a:lnTo>
                    <a:pt x="1166114" y="699122"/>
                  </a:lnTo>
                  <a:lnTo>
                    <a:pt x="1313688" y="705815"/>
                  </a:lnTo>
                  <a:lnTo>
                    <a:pt x="1458468" y="710285"/>
                  </a:lnTo>
                  <a:lnTo>
                    <a:pt x="1730756" y="714756"/>
                  </a:lnTo>
                  <a:lnTo>
                    <a:pt x="1861312" y="714756"/>
                  </a:lnTo>
                  <a:lnTo>
                    <a:pt x="2113788" y="710285"/>
                  </a:lnTo>
                  <a:lnTo>
                    <a:pt x="2233041" y="705815"/>
                  </a:lnTo>
                  <a:lnTo>
                    <a:pt x="2459990" y="692416"/>
                  </a:lnTo>
                  <a:lnTo>
                    <a:pt x="2570607" y="683488"/>
                  </a:lnTo>
                  <a:lnTo>
                    <a:pt x="2780665" y="661149"/>
                  </a:lnTo>
                  <a:lnTo>
                    <a:pt x="2979293" y="634352"/>
                  </a:lnTo>
                  <a:lnTo>
                    <a:pt x="3166491" y="603072"/>
                  </a:lnTo>
                  <a:lnTo>
                    <a:pt x="3345307" y="567334"/>
                  </a:lnTo>
                  <a:lnTo>
                    <a:pt x="3515487" y="527126"/>
                  </a:lnTo>
                  <a:lnTo>
                    <a:pt x="3677285" y="482460"/>
                  </a:lnTo>
                  <a:lnTo>
                    <a:pt x="3833241" y="435559"/>
                  </a:lnTo>
                  <a:lnTo>
                    <a:pt x="3838956" y="433324"/>
                  </a:lnTo>
                  <a:lnTo>
                    <a:pt x="3838956" y="0"/>
                  </a:lnTo>
                  <a:close/>
                </a:path>
              </a:pathLst>
            </a:custGeom>
            <a:solidFill>
              <a:srgbClr val="DFDBD4">
                <a:alpha val="2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82340" y="5847588"/>
              <a:ext cx="7404100" cy="852169"/>
            </a:xfrm>
            <a:custGeom>
              <a:avLst/>
              <a:gdLst/>
              <a:ahLst/>
              <a:cxnLst/>
              <a:rect l="l" t="t" r="r" b="b"/>
              <a:pathLst>
                <a:path w="7404100" h="852170">
                  <a:moveTo>
                    <a:pt x="1138301" y="0"/>
                  </a:moveTo>
                  <a:lnTo>
                    <a:pt x="914146" y="0"/>
                  </a:lnTo>
                  <a:lnTo>
                    <a:pt x="703961" y="4470"/>
                  </a:lnTo>
                  <a:lnTo>
                    <a:pt x="508126" y="11175"/>
                  </a:lnTo>
                  <a:lnTo>
                    <a:pt x="326517" y="22364"/>
                  </a:lnTo>
                  <a:lnTo>
                    <a:pt x="156083" y="35775"/>
                  </a:lnTo>
                  <a:lnTo>
                    <a:pt x="0" y="53657"/>
                  </a:lnTo>
                  <a:lnTo>
                    <a:pt x="445643" y="96151"/>
                  </a:lnTo>
                  <a:lnTo>
                    <a:pt x="925449" y="156514"/>
                  </a:lnTo>
                  <a:lnTo>
                    <a:pt x="1711833" y="279501"/>
                  </a:lnTo>
                  <a:lnTo>
                    <a:pt x="2492502" y="422605"/>
                  </a:lnTo>
                  <a:lnTo>
                    <a:pt x="3417951" y="576884"/>
                  </a:lnTo>
                  <a:lnTo>
                    <a:pt x="4048125" y="668566"/>
                  </a:lnTo>
                  <a:lnTo>
                    <a:pt x="4627245" y="740117"/>
                  </a:lnTo>
                  <a:lnTo>
                    <a:pt x="5322696" y="807199"/>
                  </a:lnTo>
                  <a:lnTo>
                    <a:pt x="5484621" y="818375"/>
                  </a:lnTo>
                  <a:lnTo>
                    <a:pt x="5791200" y="836269"/>
                  </a:lnTo>
                  <a:lnTo>
                    <a:pt x="5938774" y="842975"/>
                  </a:lnTo>
                  <a:lnTo>
                    <a:pt x="6222619" y="851916"/>
                  </a:lnTo>
                  <a:lnTo>
                    <a:pt x="6486652" y="851916"/>
                  </a:lnTo>
                  <a:lnTo>
                    <a:pt x="6736461" y="847445"/>
                  </a:lnTo>
                  <a:lnTo>
                    <a:pt x="6855713" y="842975"/>
                  </a:lnTo>
                  <a:lnTo>
                    <a:pt x="6972046" y="836269"/>
                  </a:lnTo>
                  <a:lnTo>
                    <a:pt x="7301357" y="809434"/>
                  </a:lnTo>
                  <a:lnTo>
                    <a:pt x="7403592" y="798245"/>
                  </a:lnTo>
                  <a:lnTo>
                    <a:pt x="7074281" y="766953"/>
                  </a:lnTo>
                  <a:lnTo>
                    <a:pt x="6725158" y="728929"/>
                  </a:lnTo>
                  <a:lnTo>
                    <a:pt x="5967095" y="630555"/>
                  </a:lnTo>
                  <a:lnTo>
                    <a:pt x="5121148" y="498627"/>
                  </a:lnTo>
                  <a:lnTo>
                    <a:pt x="3806825" y="263842"/>
                  </a:lnTo>
                  <a:lnTo>
                    <a:pt x="3449192" y="205714"/>
                  </a:lnTo>
                  <a:lnTo>
                    <a:pt x="2943860" y="134162"/>
                  </a:lnTo>
                  <a:lnTo>
                    <a:pt x="2625852" y="96151"/>
                  </a:lnTo>
                  <a:lnTo>
                    <a:pt x="2174494" y="51422"/>
                  </a:lnTo>
                  <a:lnTo>
                    <a:pt x="1893443" y="31305"/>
                  </a:lnTo>
                  <a:lnTo>
                    <a:pt x="1629410" y="15646"/>
                  </a:lnTo>
                  <a:lnTo>
                    <a:pt x="1376807" y="4470"/>
                  </a:lnTo>
                  <a:lnTo>
                    <a:pt x="1138301" y="0"/>
                  </a:lnTo>
                  <a:close/>
                </a:path>
              </a:pathLst>
            </a:custGeom>
            <a:solidFill>
              <a:srgbClr val="DFDBD4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63518" y="5848350"/>
              <a:ext cx="8129270" cy="788035"/>
            </a:xfrm>
            <a:custGeom>
              <a:avLst/>
              <a:gdLst/>
              <a:ahLst/>
              <a:cxnLst/>
              <a:rect l="l" t="t" r="r" b="b"/>
              <a:pathLst>
                <a:path w="8129270" h="788034">
                  <a:moveTo>
                    <a:pt x="0" y="90436"/>
                  </a:moveTo>
                  <a:lnTo>
                    <a:pt x="25527" y="85966"/>
                  </a:lnTo>
                  <a:lnTo>
                    <a:pt x="102235" y="74790"/>
                  </a:lnTo>
                  <a:lnTo>
                    <a:pt x="232791" y="59131"/>
                  </a:lnTo>
                  <a:lnTo>
                    <a:pt x="317881" y="50190"/>
                  </a:lnTo>
                  <a:lnTo>
                    <a:pt x="417195" y="41249"/>
                  </a:lnTo>
                  <a:lnTo>
                    <a:pt x="527939" y="34543"/>
                  </a:lnTo>
                  <a:lnTo>
                    <a:pt x="655574" y="27838"/>
                  </a:lnTo>
                  <a:lnTo>
                    <a:pt x="794766" y="21132"/>
                  </a:lnTo>
                  <a:lnTo>
                    <a:pt x="950849" y="16662"/>
                  </a:lnTo>
                  <a:lnTo>
                    <a:pt x="1121156" y="14427"/>
                  </a:lnTo>
                  <a:lnTo>
                    <a:pt x="1305560" y="12191"/>
                  </a:lnTo>
                  <a:lnTo>
                    <a:pt x="1504315" y="14427"/>
                  </a:lnTo>
                  <a:lnTo>
                    <a:pt x="1717167" y="18897"/>
                  </a:lnTo>
                  <a:lnTo>
                    <a:pt x="1947037" y="27838"/>
                  </a:lnTo>
                  <a:lnTo>
                    <a:pt x="2191131" y="39014"/>
                  </a:lnTo>
                  <a:lnTo>
                    <a:pt x="2449449" y="56896"/>
                  </a:lnTo>
                  <a:lnTo>
                    <a:pt x="2724658" y="77025"/>
                  </a:lnTo>
                  <a:lnTo>
                    <a:pt x="3017012" y="101612"/>
                  </a:lnTo>
                  <a:lnTo>
                    <a:pt x="3323590" y="130670"/>
                  </a:lnTo>
                  <a:lnTo>
                    <a:pt x="3647186" y="166446"/>
                  </a:lnTo>
                  <a:lnTo>
                    <a:pt x="3984879" y="206679"/>
                  </a:lnTo>
                  <a:lnTo>
                    <a:pt x="4339717" y="253619"/>
                  </a:lnTo>
                  <a:lnTo>
                    <a:pt x="4711446" y="309511"/>
                  </a:lnTo>
                  <a:lnTo>
                    <a:pt x="5100320" y="369874"/>
                  </a:lnTo>
                  <a:lnTo>
                    <a:pt x="5506212" y="436930"/>
                  </a:lnTo>
                  <a:lnTo>
                    <a:pt x="5929122" y="512940"/>
                  </a:lnTo>
                  <a:lnTo>
                    <a:pt x="6369050" y="595655"/>
                  </a:lnTo>
                  <a:lnTo>
                    <a:pt x="6825996" y="687311"/>
                  </a:lnTo>
                  <a:lnTo>
                    <a:pt x="7299959" y="787908"/>
                  </a:lnTo>
                </a:path>
                <a:path w="8129270" h="788034">
                  <a:moveTo>
                    <a:pt x="3712464" y="652272"/>
                  </a:moveTo>
                  <a:lnTo>
                    <a:pt x="3840226" y="625462"/>
                  </a:lnTo>
                  <a:lnTo>
                    <a:pt x="4189349" y="556221"/>
                  </a:lnTo>
                  <a:lnTo>
                    <a:pt x="4430522" y="509308"/>
                  </a:lnTo>
                  <a:lnTo>
                    <a:pt x="4708779" y="457923"/>
                  </a:lnTo>
                  <a:lnTo>
                    <a:pt x="5018151" y="402081"/>
                  </a:lnTo>
                  <a:lnTo>
                    <a:pt x="5350256" y="341769"/>
                  </a:lnTo>
                  <a:lnTo>
                    <a:pt x="5702173" y="283692"/>
                  </a:lnTo>
                  <a:lnTo>
                    <a:pt x="6062599" y="225615"/>
                  </a:lnTo>
                  <a:lnTo>
                    <a:pt x="6431661" y="172008"/>
                  </a:lnTo>
                  <a:lnTo>
                    <a:pt x="6797802" y="120624"/>
                  </a:lnTo>
                  <a:lnTo>
                    <a:pt x="6979411" y="98285"/>
                  </a:lnTo>
                  <a:lnTo>
                    <a:pt x="7155434" y="75946"/>
                  </a:lnTo>
                  <a:lnTo>
                    <a:pt x="7331456" y="58077"/>
                  </a:lnTo>
                  <a:lnTo>
                    <a:pt x="7501763" y="40208"/>
                  </a:lnTo>
                  <a:lnTo>
                    <a:pt x="7669149" y="26809"/>
                  </a:lnTo>
                  <a:lnTo>
                    <a:pt x="7828153" y="15633"/>
                  </a:lnTo>
                  <a:lnTo>
                    <a:pt x="7981442" y="6705"/>
                  </a:lnTo>
                  <a:lnTo>
                    <a:pt x="8129015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224" y="5830823"/>
              <a:ext cx="11631168" cy="10271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86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85" dirty="0"/>
              <a:t> </a:t>
            </a:r>
            <a:r>
              <a:rPr dirty="0"/>
              <a:t>you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16351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O</a:t>
            </a:r>
            <a:r>
              <a:rPr sz="3200" spc="-15" dirty="0">
                <a:solidFill>
                  <a:srgbClr val="000000"/>
                </a:solidFill>
              </a:rPr>
              <a:t>U</a:t>
            </a:r>
            <a:r>
              <a:rPr sz="3200" dirty="0">
                <a:solidFill>
                  <a:srgbClr val="000000"/>
                </a:solidFill>
              </a:rPr>
              <a:t>TLINE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30476" y="1913429"/>
            <a:ext cx="10128123" cy="349440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90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3100" spc="-10" dirty="0">
                <a:latin typeface="Ebrima"/>
                <a:cs typeface="Ebrima"/>
              </a:rPr>
              <a:t>Agents</a:t>
            </a:r>
            <a:r>
              <a:rPr sz="3100" dirty="0">
                <a:latin typeface="Ebrima"/>
                <a:cs typeface="Ebrima"/>
              </a:rPr>
              <a:t> </a:t>
            </a:r>
            <a:r>
              <a:rPr sz="3100" spc="-5" dirty="0">
                <a:latin typeface="Ebrima"/>
                <a:cs typeface="Ebrima"/>
              </a:rPr>
              <a:t>and</a:t>
            </a:r>
            <a:r>
              <a:rPr sz="3100" spc="-10" dirty="0">
                <a:latin typeface="Ebrima"/>
                <a:cs typeface="Ebrima"/>
              </a:rPr>
              <a:t> </a:t>
            </a:r>
            <a:r>
              <a:rPr sz="3100" spc="-5" dirty="0">
                <a:latin typeface="Ebrima"/>
                <a:cs typeface="Ebrima"/>
              </a:rPr>
              <a:t>environments</a:t>
            </a:r>
            <a:endParaRPr sz="3100" dirty="0">
              <a:latin typeface="Ebrima"/>
              <a:cs typeface="Ebrima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3100" spc="-10" dirty="0">
                <a:latin typeface="Ebrima"/>
                <a:cs typeface="Ebrima"/>
              </a:rPr>
              <a:t>Rationality</a:t>
            </a:r>
            <a:endParaRPr sz="3100" dirty="0">
              <a:latin typeface="Ebrima"/>
              <a:cs typeface="Ebrima"/>
            </a:endParaRPr>
          </a:p>
          <a:p>
            <a:pPr marL="240665" marR="5080" indent="-228600">
              <a:lnSpc>
                <a:spcPct val="100000"/>
              </a:lnSpc>
              <a:spcBef>
                <a:spcPts val="994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3100" spc="-10" dirty="0">
                <a:latin typeface="Ebrima"/>
                <a:cs typeface="Ebrima"/>
              </a:rPr>
              <a:t>PEAS</a:t>
            </a:r>
            <a:r>
              <a:rPr sz="3100" spc="15" dirty="0">
                <a:latin typeface="Ebrima"/>
                <a:cs typeface="Ebrima"/>
              </a:rPr>
              <a:t> </a:t>
            </a:r>
            <a:r>
              <a:rPr sz="3100" spc="-5" dirty="0">
                <a:latin typeface="Ebrima"/>
                <a:cs typeface="Ebrima"/>
              </a:rPr>
              <a:t>(Performance</a:t>
            </a:r>
            <a:r>
              <a:rPr sz="3100" spc="40" dirty="0">
                <a:latin typeface="Ebrima"/>
                <a:cs typeface="Ebrima"/>
              </a:rPr>
              <a:t> </a:t>
            </a:r>
            <a:r>
              <a:rPr sz="3100" spc="-10" dirty="0">
                <a:latin typeface="Ebrima"/>
                <a:cs typeface="Ebrima"/>
              </a:rPr>
              <a:t>measure,</a:t>
            </a:r>
            <a:r>
              <a:rPr sz="3100" spc="40" dirty="0">
                <a:latin typeface="Ebrima"/>
                <a:cs typeface="Ebrima"/>
              </a:rPr>
              <a:t> </a:t>
            </a:r>
            <a:r>
              <a:rPr sz="3100" spc="-10" dirty="0">
                <a:latin typeface="Ebrima"/>
                <a:cs typeface="Ebrima"/>
              </a:rPr>
              <a:t>Environment, </a:t>
            </a:r>
            <a:r>
              <a:rPr sz="3100" spc="-835" dirty="0">
                <a:latin typeface="Ebrima"/>
                <a:cs typeface="Ebrima"/>
              </a:rPr>
              <a:t> </a:t>
            </a:r>
            <a:r>
              <a:rPr sz="3100" spc="-10" dirty="0">
                <a:latin typeface="Ebrima"/>
                <a:cs typeface="Ebrima"/>
              </a:rPr>
              <a:t>Actuators,</a:t>
            </a:r>
            <a:r>
              <a:rPr sz="3100" spc="25" dirty="0">
                <a:latin typeface="Ebrima"/>
                <a:cs typeface="Ebrima"/>
              </a:rPr>
              <a:t> </a:t>
            </a:r>
            <a:r>
              <a:rPr sz="3100" spc="-10" dirty="0">
                <a:latin typeface="Ebrima"/>
                <a:cs typeface="Ebrima"/>
              </a:rPr>
              <a:t>Sensors)</a:t>
            </a:r>
            <a:endParaRPr sz="3100" dirty="0">
              <a:latin typeface="Ebrima"/>
              <a:cs typeface="Ebrima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3100" spc="-5" dirty="0">
                <a:latin typeface="Ebrima"/>
                <a:cs typeface="Ebrima"/>
              </a:rPr>
              <a:t>Environment</a:t>
            </a:r>
            <a:r>
              <a:rPr sz="3100" spc="-35" dirty="0">
                <a:latin typeface="Ebrima"/>
                <a:cs typeface="Ebrima"/>
              </a:rPr>
              <a:t> </a:t>
            </a:r>
            <a:r>
              <a:rPr sz="3100" spc="-5" dirty="0">
                <a:latin typeface="Ebrima"/>
                <a:cs typeface="Ebrima"/>
              </a:rPr>
              <a:t>types</a:t>
            </a:r>
            <a:endParaRPr sz="3100" dirty="0">
              <a:latin typeface="Ebrima"/>
              <a:cs typeface="Ebrima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3100" spc="-10" dirty="0">
                <a:latin typeface="Ebrima"/>
                <a:cs typeface="Ebrima"/>
              </a:rPr>
              <a:t>Agent</a:t>
            </a:r>
            <a:r>
              <a:rPr sz="3100" spc="-30" dirty="0">
                <a:latin typeface="Ebrima"/>
                <a:cs typeface="Ebrima"/>
              </a:rPr>
              <a:t> </a:t>
            </a:r>
            <a:r>
              <a:rPr sz="3100" spc="-5" dirty="0">
                <a:latin typeface="Ebrima"/>
                <a:cs typeface="Ebrima"/>
              </a:rPr>
              <a:t>types</a:t>
            </a:r>
            <a:endParaRPr sz="3100" dirty="0">
              <a:latin typeface="Ebrima"/>
              <a:cs typeface="Ebri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855" y="818515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solidFill>
                  <a:srgbClr val="B71E42"/>
                </a:solidFill>
                <a:latin typeface="Trebuchet MS"/>
                <a:cs typeface="Trebuchet MS"/>
              </a:rPr>
              <a:t>6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15068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AGENTS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3400" y="2057400"/>
            <a:ext cx="9463405" cy="298581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40" dirty="0">
                <a:latin typeface="Trebuchet MS"/>
                <a:cs typeface="Trebuchet MS"/>
              </a:rPr>
              <a:t>An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25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800" spc="-254" dirty="0">
                <a:solidFill>
                  <a:srgbClr val="FF0000"/>
                </a:solidFill>
                <a:latin typeface="Trebuchet MS"/>
                <a:cs typeface="Trebuchet MS"/>
              </a:rPr>
              <a:t>g</a:t>
            </a:r>
            <a:r>
              <a:rPr sz="2800" spc="-170" dirty="0">
                <a:solidFill>
                  <a:srgbClr val="FF0000"/>
                </a:solidFill>
                <a:latin typeface="Trebuchet MS"/>
                <a:cs typeface="Trebuchet MS"/>
              </a:rPr>
              <a:t>ent</a:t>
            </a:r>
            <a:r>
              <a:rPr sz="28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i</a:t>
            </a:r>
            <a:r>
              <a:rPr sz="2800" spc="-145" dirty="0">
                <a:latin typeface="Trebuchet MS"/>
                <a:cs typeface="Trebuchet MS"/>
              </a:rPr>
              <a:t>s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200" dirty="0">
                <a:latin typeface="Trebuchet MS"/>
                <a:cs typeface="Trebuchet MS"/>
              </a:rPr>
              <a:t>a</a:t>
            </a:r>
            <a:r>
              <a:rPr sz="2800" spc="-270" dirty="0">
                <a:latin typeface="Trebuchet MS"/>
                <a:cs typeface="Trebuchet MS"/>
              </a:rPr>
              <a:t>n</a:t>
            </a:r>
            <a:r>
              <a:rPr sz="2800" spc="-150" dirty="0">
                <a:latin typeface="Trebuchet MS"/>
                <a:cs typeface="Trebuchet MS"/>
              </a:rPr>
              <a:t>ythi</a:t>
            </a:r>
            <a:r>
              <a:rPr sz="2800" spc="-185" dirty="0">
                <a:latin typeface="Trebuchet MS"/>
                <a:cs typeface="Trebuchet MS"/>
              </a:rPr>
              <a:t>n</a:t>
            </a:r>
            <a:r>
              <a:rPr sz="2800" spc="-215" dirty="0">
                <a:latin typeface="Trebuchet MS"/>
                <a:cs typeface="Trebuchet MS"/>
              </a:rPr>
              <a:t>g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t</a:t>
            </a:r>
            <a:r>
              <a:rPr sz="2800" spc="-200" dirty="0">
                <a:latin typeface="Trebuchet MS"/>
                <a:cs typeface="Trebuchet MS"/>
              </a:rPr>
              <a:t>hat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can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25" dirty="0" err="1">
                <a:solidFill>
                  <a:srgbClr val="FF0000"/>
                </a:solidFill>
                <a:latin typeface="Trebuchet MS"/>
                <a:cs typeface="Trebuchet MS"/>
              </a:rPr>
              <a:t>pe</a:t>
            </a:r>
            <a:r>
              <a:rPr sz="2800" spc="-160" dirty="0" err="1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ceiv</a:t>
            </a:r>
            <a:r>
              <a:rPr lang="en-MY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800" spc="-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its  </a:t>
            </a:r>
            <a:r>
              <a:rPr sz="2800" spc="-140" dirty="0">
                <a:solidFill>
                  <a:srgbClr val="FF0000"/>
                </a:solidFill>
                <a:latin typeface="Trebuchet MS"/>
                <a:cs typeface="Trebuchet MS"/>
              </a:rPr>
              <a:t>environment</a:t>
            </a:r>
            <a:r>
              <a:rPr sz="28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through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FF0000"/>
                </a:solidFill>
                <a:latin typeface="Trebuchet MS"/>
                <a:cs typeface="Trebuchet MS"/>
              </a:rPr>
              <a:t>sensors</a:t>
            </a:r>
            <a:r>
              <a:rPr sz="28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and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95" dirty="0">
                <a:solidFill>
                  <a:srgbClr val="FF0000"/>
                </a:solidFill>
                <a:latin typeface="Trebuchet MS"/>
                <a:cs typeface="Trebuchet MS"/>
              </a:rPr>
              <a:t>acting</a:t>
            </a:r>
            <a:r>
              <a:rPr sz="2800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upon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95" dirty="0">
                <a:latin typeface="Trebuchet MS"/>
                <a:cs typeface="Trebuchet MS"/>
              </a:rPr>
              <a:t>that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environment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through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35" dirty="0">
                <a:solidFill>
                  <a:srgbClr val="FF0000"/>
                </a:solidFill>
                <a:latin typeface="Trebuchet MS"/>
                <a:cs typeface="Trebuchet MS"/>
              </a:rPr>
              <a:t>actuators</a:t>
            </a:r>
            <a:endParaRPr sz="3200" dirty="0">
              <a:latin typeface="Trebuchet MS"/>
              <a:cs typeface="Trebuchet MS"/>
            </a:endParaRPr>
          </a:p>
          <a:p>
            <a:pPr marL="241300" marR="169545" indent="-228600">
              <a:lnSpc>
                <a:spcPts val="3010"/>
              </a:lnSpc>
              <a:spcBef>
                <a:spcPts val="2390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0000"/>
                </a:solidFill>
                <a:latin typeface="Ebrima"/>
                <a:cs typeface="Ebrima"/>
              </a:rPr>
              <a:t>Human</a:t>
            </a:r>
            <a:r>
              <a:rPr sz="2800" spc="20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Ebrima"/>
                <a:cs typeface="Ebrima"/>
              </a:rPr>
              <a:t>agent:</a:t>
            </a:r>
            <a:r>
              <a:rPr sz="2800" spc="15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800" spc="-225" dirty="0">
                <a:solidFill>
                  <a:srgbClr val="FF0000"/>
                </a:solidFill>
                <a:latin typeface="Trebuchet MS"/>
                <a:cs typeface="Trebuchet MS"/>
              </a:rPr>
              <a:t>eyes,</a:t>
            </a:r>
            <a:r>
              <a:rPr sz="2800" spc="-3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85" dirty="0">
                <a:solidFill>
                  <a:srgbClr val="FF0000"/>
                </a:solidFill>
                <a:latin typeface="Trebuchet MS"/>
                <a:cs typeface="Trebuchet MS"/>
              </a:rPr>
              <a:t>ears,</a:t>
            </a:r>
            <a:r>
              <a:rPr sz="2800" spc="-3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85" dirty="0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sz="280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90" dirty="0">
                <a:solidFill>
                  <a:srgbClr val="FF0000"/>
                </a:solidFill>
                <a:latin typeface="Trebuchet MS"/>
                <a:cs typeface="Trebuchet MS"/>
              </a:rPr>
              <a:t>other</a:t>
            </a:r>
            <a:r>
              <a:rPr sz="2800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Trebuchet MS"/>
                <a:cs typeface="Trebuchet MS"/>
              </a:rPr>
              <a:t>organs</a:t>
            </a:r>
            <a:r>
              <a:rPr sz="28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sz="28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Trebuchet MS"/>
                <a:cs typeface="Trebuchet MS"/>
              </a:rPr>
              <a:t>sensors;</a:t>
            </a:r>
            <a:r>
              <a:rPr sz="2800" spc="-3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95" dirty="0">
                <a:solidFill>
                  <a:srgbClr val="FF0000"/>
                </a:solidFill>
                <a:latin typeface="Trebuchet MS"/>
                <a:cs typeface="Trebuchet MS"/>
              </a:rPr>
              <a:t>hands, </a:t>
            </a:r>
            <a:r>
              <a:rPr sz="2800" spc="-8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225" dirty="0">
                <a:solidFill>
                  <a:srgbClr val="FF0000"/>
                </a:solidFill>
                <a:latin typeface="Trebuchet MS"/>
                <a:cs typeface="Trebuchet MS"/>
              </a:rPr>
              <a:t>legs,</a:t>
            </a:r>
            <a:r>
              <a:rPr sz="2800" spc="-3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65" dirty="0">
                <a:solidFill>
                  <a:srgbClr val="FF0000"/>
                </a:solidFill>
                <a:latin typeface="Trebuchet MS"/>
                <a:cs typeface="Trebuchet MS"/>
              </a:rPr>
              <a:t>mouth,</a:t>
            </a:r>
            <a:r>
              <a:rPr sz="2800" spc="-3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85" dirty="0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sz="2800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90" dirty="0">
                <a:solidFill>
                  <a:srgbClr val="FF0000"/>
                </a:solidFill>
                <a:latin typeface="Trebuchet MS"/>
                <a:cs typeface="Trebuchet MS"/>
              </a:rPr>
              <a:t>other</a:t>
            </a:r>
            <a:r>
              <a:rPr sz="2800" spc="-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Trebuchet MS"/>
                <a:cs typeface="Trebuchet MS"/>
              </a:rPr>
              <a:t>body</a:t>
            </a:r>
            <a:r>
              <a:rPr sz="2800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25" dirty="0">
                <a:solidFill>
                  <a:srgbClr val="FF0000"/>
                </a:solidFill>
                <a:latin typeface="Trebuchet MS"/>
                <a:cs typeface="Trebuchet MS"/>
              </a:rPr>
              <a:t>parts</a:t>
            </a:r>
            <a:r>
              <a:rPr sz="28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sz="2800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35" dirty="0">
                <a:solidFill>
                  <a:srgbClr val="FF0000"/>
                </a:solidFill>
                <a:latin typeface="Trebuchet MS"/>
                <a:cs typeface="Trebuchet MS"/>
              </a:rPr>
              <a:t>actuators</a:t>
            </a:r>
            <a:endParaRPr lang="en-MY" sz="2800" spc="-135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241300" marR="169545" indent="-228600">
              <a:lnSpc>
                <a:spcPts val="3010"/>
              </a:lnSpc>
              <a:spcBef>
                <a:spcPts val="2390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sz="2800" spc="-10" dirty="0">
                <a:solidFill>
                  <a:srgbClr val="00AF50"/>
                </a:solidFill>
                <a:latin typeface="Ebrima"/>
                <a:cs typeface="Ebrima"/>
              </a:rPr>
              <a:t>Robotic</a:t>
            </a:r>
            <a:r>
              <a:rPr lang="en-US" sz="2800" spc="-5" dirty="0">
                <a:solidFill>
                  <a:srgbClr val="00AF50"/>
                </a:solidFill>
                <a:latin typeface="Ebrima"/>
                <a:cs typeface="Ebrima"/>
              </a:rPr>
              <a:t> </a:t>
            </a:r>
            <a:r>
              <a:rPr lang="en-US" sz="2800" spc="-70" dirty="0">
                <a:solidFill>
                  <a:srgbClr val="00AF50"/>
                </a:solidFill>
                <a:latin typeface="Ebrima"/>
                <a:cs typeface="Ebrima"/>
              </a:rPr>
              <a:t>agent</a:t>
            </a:r>
            <a:r>
              <a:rPr lang="en-US" sz="2800" spc="-70" dirty="0">
                <a:solidFill>
                  <a:srgbClr val="00AF50"/>
                </a:solidFill>
                <a:latin typeface="Trebuchet MS"/>
                <a:cs typeface="Trebuchet MS"/>
              </a:rPr>
              <a:t>:</a:t>
            </a:r>
            <a:r>
              <a:rPr lang="en-US" sz="2800" spc="-34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lang="en-US" sz="2800" spc="-160" dirty="0">
                <a:solidFill>
                  <a:srgbClr val="00AF50"/>
                </a:solidFill>
                <a:latin typeface="Trebuchet MS"/>
                <a:cs typeface="Trebuchet MS"/>
              </a:rPr>
              <a:t>cameras</a:t>
            </a:r>
            <a:r>
              <a:rPr lang="en-US" sz="2800" spc="-4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lang="en-US" sz="2800" spc="-185" dirty="0">
                <a:solidFill>
                  <a:srgbClr val="00AF50"/>
                </a:solidFill>
                <a:latin typeface="Trebuchet MS"/>
                <a:cs typeface="Trebuchet MS"/>
              </a:rPr>
              <a:t>and</a:t>
            </a:r>
            <a:r>
              <a:rPr lang="en-US" sz="2800" spc="-6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lang="en-US" sz="2800" spc="-165" dirty="0">
                <a:solidFill>
                  <a:srgbClr val="00AF50"/>
                </a:solidFill>
                <a:latin typeface="Trebuchet MS"/>
                <a:cs typeface="Trebuchet MS"/>
              </a:rPr>
              <a:t>infrared</a:t>
            </a:r>
            <a:r>
              <a:rPr lang="en-US" sz="2800" spc="-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lang="en-US" sz="2800" spc="-165" dirty="0">
                <a:solidFill>
                  <a:srgbClr val="00AF50"/>
                </a:solidFill>
                <a:latin typeface="Trebuchet MS"/>
                <a:cs typeface="Trebuchet MS"/>
              </a:rPr>
              <a:t>range</a:t>
            </a:r>
            <a:r>
              <a:rPr lang="en-US" sz="2800" spc="-3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lang="en-US" sz="2800" spc="-145" dirty="0">
                <a:solidFill>
                  <a:srgbClr val="00AF50"/>
                </a:solidFill>
                <a:latin typeface="Trebuchet MS"/>
                <a:cs typeface="Trebuchet MS"/>
              </a:rPr>
              <a:t>finders</a:t>
            </a:r>
            <a:r>
              <a:rPr lang="en-US" sz="2800" spc="-7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lang="en-US" sz="2800" spc="-105" dirty="0">
                <a:solidFill>
                  <a:srgbClr val="00AF50"/>
                </a:solidFill>
                <a:latin typeface="Trebuchet MS"/>
                <a:cs typeface="Trebuchet MS"/>
              </a:rPr>
              <a:t>for</a:t>
            </a:r>
            <a:r>
              <a:rPr lang="en-US" sz="2800" spc="-6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lang="en-US" sz="2800" spc="-105" dirty="0">
                <a:solidFill>
                  <a:srgbClr val="00AF50"/>
                </a:solidFill>
                <a:latin typeface="Trebuchet MS"/>
                <a:cs typeface="Trebuchet MS"/>
              </a:rPr>
              <a:t>sensors; </a:t>
            </a:r>
            <a:r>
              <a:rPr lang="en-US" sz="2800" spc="-82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lang="en-US" sz="2800" spc="-110" dirty="0">
                <a:solidFill>
                  <a:srgbClr val="00AF50"/>
                </a:solidFill>
                <a:latin typeface="Trebuchet MS"/>
                <a:cs typeface="Trebuchet MS"/>
              </a:rPr>
              <a:t>various</a:t>
            </a:r>
            <a:r>
              <a:rPr lang="en-US" sz="2800" spc="-5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lang="en-US" sz="2800" spc="-50" dirty="0">
                <a:solidFill>
                  <a:srgbClr val="00AF50"/>
                </a:solidFill>
                <a:latin typeface="Trebuchet MS"/>
                <a:cs typeface="Trebuchet MS"/>
              </a:rPr>
              <a:t>motors</a:t>
            </a:r>
            <a:r>
              <a:rPr lang="en-US" sz="2800" spc="-7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lang="en-US" sz="2800" spc="-105" dirty="0">
                <a:solidFill>
                  <a:srgbClr val="00AF50"/>
                </a:solidFill>
                <a:latin typeface="Trebuchet MS"/>
                <a:cs typeface="Trebuchet MS"/>
              </a:rPr>
              <a:t>for</a:t>
            </a:r>
            <a:r>
              <a:rPr lang="en-US" sz="2800" spc="-5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lang="en-US" sz="2800" spc="-135" dirty="0">
                <a:solidFill>
                  <a:srgbClr val="00AF50"/>
                </a:solidFill>
                <a:latin typeface="Trebuchet MS"/>
                <a:cs typeface="Trebuchet MS"/>
              </a:rPr>
              <a:t>actuators</a:t>
            </a:r>
            <a:endParaRPr lang="en-US" sz="2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6855" y="818515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solidFill>
                  <a:srgbClr val="B71E42"/>
                </a:solidFill>
                <a:latin typeface="Trebuchet MS"/>
                <a:cs typeface="Trebuchet MS"/>
              </a:rPr>
              <a:t>7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7" name="Picture 4" descr="Artoo-c3p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80600" y="2819400"/>
            <a:ext cx="2235200" cy="3284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56140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AGENTS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AND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ENVIRONMENTS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30477" y="3547617"/>
            <a:ext cx="9434830" cy="20678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25" dirty="0">
                <a:latin typeface="Trebuchet MS"/>
                <a:cs typeface="Trebuchet MS"/>
              </a:rPr>
              <a:t>T</a:t>
            </a:r>
            <a:r>
              <a:rPr sz="2400" spc="-20" dirty="0">
                <a:latin typeface="Trebuchet MS"/>
                <a:cs typeface="Trebuchet MS"/>
              </a:rPr>
              <a:t>h</a:t>
            </a:r>
            <a:r>
              <a:rPr sz="2400" spc="-135" dirty="0">
                <a:latin typeface="Trebuchet MS"/>
                <a:cs typeface="Trebuchet MS"/>
              </a:rPr>
              <a:t>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FF0000"/>
                </a:solidFill>
                <a:latin typeface="Trebuchet MS"/>
                <a:cs typeface="Trebuchet MS"/>
              </a:rPr>
              <a:t>ag</a:t>
            </a:r>
            <a:r>
              <a:rPr sz="2400" spc="-114" dirty="0">
                <a:solidFill>
                  <a:srgbClr val="FF0000"/>
                </a:solidFill>
                <a:latin typeface="Trebuchet MS"/>
                <a:cs typeface="Trebuchet MS"/>
              </a:rPr>
              <a:t>en</a:t>
            </a:r>
            <a:r>
              <a:rPr sz="2400" spc="-130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4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2400" spc="-195" dirty="0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r>
              <a:rPr sz="2400" spc="-120" dirty="0">
                <a:solidFill>
                  <a:srgbClr val="FF0000"/>
                </a:solidFill>
                <a:latin typeface="Trebuchet MS"/>
                <a:cs typeface="Trebuchet MS"/>
              </a:rPr>
              <a:t>nc</a:t>
            </a:r>
            <a:r>
              <a:rPr sz="2400" spc="-90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400" spc="-80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2400" spc="-95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2400" spc="-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95" dirty="0">
                <a:latin typeface="Trebuchet MS"/>
                <a:cs typeface="Trebuchet MS"/>
              </a:rPr>
              <a:t>m</a:t>
            </a:r>
            <a:r>
              <a:rPr sz="2400" spc="-150" dirty="0">
                <a:latin typeface="Trebuchet MS"/>
                <a:cs typeface="Trebuchet MS"/>
              </a:rPr>
              <a:t>a</a:t>
            </a:r>
            <a:r>
              <a:rPr sz="2400" spc="-80" dirty="0">
                <a:latin typeface="Trebuchet MS"/>
                <a:cs typeface="Trebuchet MS"/>
              </a:rPr>
              <a:t>ps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</a:t>
            </a:r>
            <a:r>
              <a:rPr sz="2400" spc="-170" dirty="0">
                <a:latin typeface="Trebuchet MS"/>
                <a:cs typeface="Trebuchet MS"/>
              </a:rPr>
              <a:t>r</a:t>
            </a:r>
            <a:r>
              <a:rPr sz="2400" spc="-45" dirty="0">
                <a:latin typeface="Trebuchet MS"/>
                <a:cs typeface="Trebuchet MS"/>
              </a:rPr>
              <a:t>om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pe</a:t>
            </a:r>
            <a:r>
              <a:rPr sz="2400" spc="-40" dirty="0">
                <a:latin typeface="Trebuchet MS"/>
                <a:cs typeface="Trebuchet MS"/>
              </a:rPr>
              <a:t>r</a:t>
            </a:r>
            <a:r>
              <a:rPr sz="2400" spc="-125" dirty="0">
                <a:latin typeface="Trebuchet MS"/>
                <a:cs typeface="Trebuchet MS"/>
              </a:rPr>
              <a:t>cept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h</a:t>
            </a:r>
            <a:r>
              <a:rPr sz="2400" spc="-70" dirty="0">
                <a:latin typeface="Trebuchet MS"/>
                <a:cs typeface="Trebuchet MS"/>
              </a:rPr>
              <a:t>i</a:t>
            </a:r>
            <a:r>
              <a:rPr sz="2400" spc="-60" dirty="0">
                <a:latin typeface="Trebuchet MS"/>
                <a:cs typeface="Trebuchet MS"/>
              </a:rPr>
              <a:t>stories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to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actio</a:t>
            </a:r>
            <a:r>
              <a:rPr sz="2400" spc="-120" dirty="0">
                <a:latin typeface="Trebuchet MS"/>
                <a:cs typeface="Trebuchet MS"/>
              </a:rPr>
              <a:t>n</a:t>
            </a:r>
            <a:r>
              <a:rPr sz="2400" spc="-170" dirty="0">
                <a:latin typeface="Trebuchet MS"/>
                <a:cs typeface="Trebuchet MS"/>
              </a:rPr>
              <a:t>s:</a:t>
            </a:r>
            <a:endParaRPr sz="2400" dirty="0">
              <a:latin typeface="Trebuchet MS"/>
              <a:cs typeface="Trebuchet MS"/>
            </a:endParaRPr>
          </a:p>
          <a:p>
            <a:pPr marL="660400" indent="-647700">
              <a:lnSpc>
                <a:spcPct val="100000"/>
              </a:lnSpc>
              <a:spcBef>
                <a:spcPts val="1460"/>
              </a:spcBef>
              <a:buClr>
                <a:srgbClr val="B71E42"/>
              </a:buClr>
              <a:buFont typeface="Arial MT"/>
              <a:buChar char="•"/>
              <a:tabLst>
                <a:tab pos="659765" algn="l"/>
                <a:tab pos="660400" algn="l"/>
              </a:tabLst>
            </a:pPr>
            <a:r>
              <a:rPr sz="2400" spc="-70" dirty="0">
                <a:latin typeface="Trebuchet MS"/>
                <a:cs typeface="Trebuchet MS"/>
              </a:rPr>
              <a:t>[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i="1" spc="-265" dirty="0">
                <a:latin typeface="Trebuchet MS"/>
                <a:cs typeface="Trebuchet MS"/>
              </a:rPr>
              <a:t>f</a:t>
            </a:r>
            <a:r>
              <a:rPr sz="2400" spc="-295" dirty="0">
                <a:latin typeface="Trebuchet MS"/>
                <a:cs typeface="Trebuchet MS"/>
              </a:rPr>
              <a:t>: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i="1" spc="50" dirty="0">
                <a:latin typeface="Trebuchet MS"/>
                <a:cs typeface="Trebuchet MS"/>
              </a:rPr>
              <a:t>P*</a:t>
            </a:r>
            <a:r>
              <a:rPr sz="2400" i="1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i="1" spc="25" dirty="0">
                <a:latin typeface="Trebuchet MS"/>
                <a:cs typeface="Trebuchet MS"/>
              </a:rPr>
              <a:t>A</a:t>
            </a:r>
            <a:r>
              <a:rPr sz="2400" spc="-70" dirty="0">
                <a:latin typeface="Trebuchet MS"/>
                <a:cs typeface="Trebuchet MS"/>
              </a:rPr>
              <a:t>]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50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  <a:tab pos="7125970" algn="l"/>
              </a:tabLst>
            </a:pPr>
            <a:r>
              <a:rPr sz="2400" spc="-60" dirty="0">
                <a:latin typeface="Trebuchet MS"/>
                <a:cs typeface="Trebuchet MS"/>
              </a:rPr>
              <a:t>The </a:t>
            </a:r>
            <a:r>
              <a:rPr sz="2400" spc="-17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400" spc="-180" dirty="0">
                <a:solidFill>
                  <a:srgbClr val="FF0000"/>
                </a:solidFill>
                <a:latin typeface="Trebuchet MS"/>
                <a:cs typeface="Trebuchet MS"/>
              </a:rPr>
              <a:t>g</a:t>
            </a:r>
            <a:r>
              <a:rPr sz="2400" spc="-114" dirty="0">
                <a:solidFill>
                  <a:srgbClr val="FF0000"/>
                </a:solidFill>
                <a:latin typeface="Trebuchet MS"/>
                <a:cs typeface="Trebuchet MS"/>
              </a:rPr>
              <a:t>ent</a:t>
            </a:r>
            <a:r>
              <a:rPr sz="24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2400" spc="-9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400" spc="-60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2400" spc="-65" dirty="0">
                <a:solidFill>
                  <a:srgbClr val="FF0000"/>
                </a:solidFill>
                <a:latin typeface="Trebuchet MS"/>
                <a:cs typeface="Trebuchet MS"/>
              </a:rPr>
              <a:t>g</a:t>
            </a:r>
            <a:r>
              <a:rPr sz="2400" spc="-8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400" spc="-114" dirty="0">
                <a:solidFill>
                  <a:srgbClr val="FF0000"/>
                </a:solidFill>
                <a:latin typeface="Trebuchet MS"/>
                <a:cs typeface="Trebuchet MS"/>
              </a:rPr>
              <a:t>am</a:t>
            </a:r>
            <a:r>
              <a:rPr sz="2400" spc="-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run</a:t>
            </a:r>
            <a:r>
              <a:rPr sz="2400" spc="-40" dirty="0">
                <a:latin typeface="Trebuchet MS"/>
                <a:cs typeface="Trebuchet MS"/>
              </a:rPr>
              <a:t>s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on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</a:t>
            </a:r>
            <a:r>
              <a:rPr sz="2400" spc="-120" dirty="0">
                <a:latin typeface="Trebuchet MS"/>
                <a:cs typeface="Trebuchet MS"/>
              </a:rPr>
              <a:t>h</a:t>
            </a:r>
            <a:r>
              <a:rPr sz="2400" spc="-130" dirty="0">
                <a:latin typeface="Trebuchet MS"/>
                <a:cs typeface="Trebuchet MS"/>
              </a:rPr>
              <a:t>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p</a:t>
            </a:r>
            <a:r>
              <a:rPr sz="2400" spc="-165" dirty="0">
                <a:latin typeface="Trebuchet MS"/>
                <a:cs typeface="Trebuchet MS"/>
              </a:rPr>
              <a:t>h</a:t>
            </a:r>
            <a:r>
              <a:rPr sz="2400" spc="-80" dirty="0">
                <a:latin typeface="Trebuchet MS"/>
                <a:cs typeface="Trebuchet MS"/>
              </a:rPr>
              <a:t>ys</a:t>
            </a:r>
            <a:r>
              <a:rPr sz="2400" spc="-165" dirty="0">
                <a:latin typeface="Trebuchet MS"/>
                <a:cs typeface="Trebuchet MS"/>
              </a:rPr>
              <a:t>ica</a:t>
            </a:r>
            <a:r>
              <a:rPr sz="2400" spc="-110" dirty="0">
                <a:latin typeface="Trebuchet MS"/>
                <a:cs typeface="Trebuchet MS"/>
              </a:rPr>
              <a:t>l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400" spc="-14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400" spc="-114" dirty="0">
                <a:solidFill>
                  <a:srgbClr val="FF0000"/>
                </a:solidFill>
                <a:latin typeface="Trebuchet MS"/>
                <a:cs typeface="Trebuchet MS"/>
              </a:rPr>
              <a:t>chi</a:t>
            </a:r>
            <a:r>
              <a:rPr sz="2400" spc="-100" dirty="0">
                <a:solidFill>
                  <a:srgbClr val="FF0000"/>
                </a:solidFill>
                <a:latin typeface="Trebuchet MS"/>
                <a:cs typeface="Trebuchet MS"/>
              </a:rPr>
              <a:t>tectu</a:t>
            </a:r>
            <a:r>
              <a:rPr sz="2400" spc="-13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400" spc="-13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4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t</a:t>
            </a:r>
            <a:r>
              <a:rPr sz="2400" spc="30" dirty="0">
                <a:latin typeface="Trebuchet MS"/>
                <a:cs typeface="Trebuchet MS"/>
              </a:rPr>
              <a:t>o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p</a:t>
            </a:r>
            <a:r>
              <a:rPr sz="2400" spc="-35" dirty="0">
                <a:latin typeface="Trebuchet MS"/>
                <a:cs typeface="Trebuchet MS"/>
              </a:rPr>
              <a:t>r</a:t>
            </a:r>
            <a:r>
              <a:rPr sz="2400" spc="-80" dirty="0">
                <a:latin typeface="Trebuchet MS"/>
                <a:cs typeface="Trebuchet MS"/>
              </a:rPr>
              <a:t>oduce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i="1" spc="-260" dirty="0">
                <a:latin typeface="Trebuchet MS"/>
                <a:cs typeface="Trebuchet MS"/>
              </a:rPr>
              <a:t>f</a:t>
            </a:r>
            <a:endParaRPr lang="en-MY" sz="2400" i="1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buClr>
                <a:srgbClr val="B71E42"/>
              </a:buClr>
              <a:tabLst>
                <a:tab pos="240665" algn="l"/>
                <a:tab pos="241300" algn="l"/>
                <a:tab pos="7125970" algn="l"/>
              </a:tabLst>
            </a:pPr>
            <a:r>
              <a:rPr lang="en-MY" sz="2400" i="1" spc="-175" dirty="0">
                <a:latin typeface="Trebuchet MS"/>
                <a:cs typeface="Trebuchet MS"/>
              </a:rPr>
              <a:t>                             </a:t>
            </a:r>
            <a:r>
              <a:rPr sz="2400" spc="-175" dirty="0">
                <a:latin typeface="Trebuchet MS"/>
                <a:cs typeface="Trebuchet MS"/>
              </a:rPr>
              <a:t>a</a:t>
            </a:r>
            <a:r>
              <a:rPr sz="2400" spc="-180" dirty="0">
                <a:latin typeface="Trebuchet MS"/>
                <a:cs typeface="Trebuchet MS"/>
              </a:rPr>
              <a:t>g</a:t>
            </a:r>
            <a:r>
              <a:rPr sz="2400" spc="-114" dirty="0">
                <a:latin typeface="Trebuchet MS"/>
                <a:cs typeface="Trebuchet MS"/>
              </a:rPr>
              <a:t>ent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=</a:t>
            </a:r>
            <a:r>
              <a:rPr lang="en-MY" sz="2400" spc="-6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a</a:t>
            </a:r>
            <a:r>
              <a:rPr sz="2400" spc="-140" dirty="0">
                <a:latin typeface="Trebuchet MS"/>
                <a:cs typeface="Trebuchet MS"/>
              </a:rPr>
              <a:t>r</a:t>
            </a:r>
            <a:r>
              <a:rPr sz="2400" spc="-114" dirty="0">
                <a:latin typeface="Trebuchet MS"/>
                <a:cs typeface="Trebuchet MS"/>
              </a:rPr>
              <a:t>chi</a:t>
            </a:r>
            <a:r>
              <a:rPr sz="2400" spc="-130" dirty="0">
                <a:latin typeface="Trebuchet MS"/>
                <a:cs typeface="Trebuchet MS"/>
              </a:rPr>
              <a:t>tec</a:t>
            </a:r>
            <a:r>
              <a:rPr sz="2400" spc="-120" dirty="0">
                <a:latin typeface="Trebuchet MS"/>
                <a:cs typeface="Trebuchet MS"/>
              </a:rPr>
              <a:t>t</a:t>
            </a:r>
            <a:r>
              <a:rPr sz="2400" spc="-45" dirty="0">
                <a:latin typeface="Trebuchet MS"/>
                <a:cs typeface="Trebuchet MS"/>
              </a:rPr>
              <a:t>u</a:t>
            </a:r>
            <a:r>
              <a:rPr sz="2400" spc="-85" dirty="0">
                <a:latin typeface="Trebuchet MS"/>
                <a:cs typeface="Trebuchet MS"/>
              </a:rPr>
              <a:t>r</a:t>
            </a:r>
            <a:r>
              <a:rPr sz="2400" spc="-130" dirty="0">
                <a:latin typeface="Trebuchet MS"/>
                <a:cs typeface="Trebuchet MS"/>
              </a:rPr>
              <a:t>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+</a:t>
            </a:r>
            <a:r>
              <a:rPr sz="2400" spc="-85" dirty="0">
                <a:latin typeface="Trebuchet MS"/>
                <a:cs typeface="Trebuchet MS"/>
              </a:rPr>
              <a:t>program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5284" y="1303019"/>
            <a:ext cx="5181600" cy="23393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6855" y="818515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solidFill>
                  <a:srgbClr val="B71E42"/>
                </a:solidFill>
                <a:latin typeface="Trebuchet MS"/>
                <a:cs typeface="Trebuchet MS"/>
              </a:rPr>
              <a:t>8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777951"/>
            <a:ext cx="49657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DEGREES</a:t>
            </a:r>
            <a:r>
              <a:rPr sz="3200" spc="-2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OF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INTELLIGENCE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30477" y="2008733"/>
            <a:ext cx="9253855" cy="395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tabLst>
                <a:tab pos="240665" algn="l"/>
                <a:tab pos="241300" algn="l"/>
              </a:tabLst>
            </a:pPr>
            <a:r>
              <a:rPr sz="2400" dirty="0">
                <a:solidFill>
                  <a:srgbClr val="FF0000"/>
                </a:solidFill>
                <a:latin typeface="Ebrima"/>
                <a:cs typeface="Ebrima"/>
              </a:rPr>
              <a:t>Focusing </a:t>
            </a:r>
            <a:r>
              <a:rPr sz="2400" dirty="0">
                <a:solidFill>
                  <a:srgbClr val="00AF50"/>
                </a:solidFill>
                <a:latin typeface="Ebrima"/>
                <a:cs typeface="Ebrima"/>
              </a:rPr>
              <a:t>on </a:t>
            </a:r>
            <a:r>
              <a:rPr sz="2400" spc="-5" dirty="0">
                <a:solidFill>
                  <a:srgbClr val="00AF50"/>
                </a:solidFill>
                <a:latin typeface="Ebrima"/>
                <a:cs typeface="Ebrima"/>
              </a:rPr>
              <a:t>rational </a:t>
            </a:r>
            <a:r>
              <a:rPr sz="2400" dirty="0">
                <a:solidFill>
                  <a:srgbClr val="00AF50"/>
                </a:solidFill>
                <a:latin typeface="Ebrima"/>
                <a:cs typeface="Ebrima"/>
              </a:rPr>
              <a:t>agents </a:t>
            </a:r>
            <a:r>
              <a:rPr sz="2400" dirty="0">
                <a:solidFill>
                  <a:srgbClr val="FF0000"/>
                </a:solidFill>
                <a:latin typeface="Ebrima"/>
                <a:cs typeface="Ebrima"/>
              </a:rPr>
              <a:t>(agents that try to do the </a:t>
            </a:r>
            <a:r>
              <a:rPr sz="2400" spc="-5" dirty="0">
                <a:solidFill>
                  <a:srgbClr val="FF0000"/>
                </a:solidFill>
                <a:latin typeface="Ebrima"/>
                <a:cs typeface="Ebrima"/>
              </a:rPr>
              <a:t>best </a:t>
            </a:r>
            <a:r>
              <a:rPr sz="2400" dirty="0">
                <a:solidFill>
                  <a:srgbClr val="FF0000"/>
                </a:solidFill>
                <a:latin typeface="Ebrima"/>
                <a:cs typeface="Ebrima"/>
              </a:rPr>
              <a:t>thing under the </a:t>
            </a:r>
            <a:r>
              <a:rPr sz="2400" spc="5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FF0000"/>
                </a:solidFill>
                <a:latin typeface="Ebrima"/>
                <a:cs typeface="Ebrima"/>
              </a:rPr>
              <a:t>circumstances),</a:t>
            </a:r>
            <a:r>
              <a:rPr sz="2400" spc="-5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FF0000"/>
                </a:solidFill>
                <a:latin typeface="Ebrima"/>
                <a:cs typeface="Ebrima"/>
              </a:rPr>
              <a:t>one</a:t>
            </a:r>
            <a:r>
              <a:rPr sz="2400" spc="5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FF0000"/>
                </a:solidFill>
                <a:latin typeface="Ebrima"/>
                <a:cs typeface="Ebrima"/>
              </a:rPr>
              <a:t>tends</a:t>
            </a:r>
            <a:r>
              <a:rPr sz="2400" spc="-10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FF0000"/>
                </a:solidFill>
                <a:latin typeface="Ebrima"/>
                <a:cs typeface="Ebrima"/>
              </a:rPr>
              <a:t>to</a:t>
            </a:r>
            <a:r>
              <a:rPr sz="2400" spc="5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400" spc="-5" dirty="0">
                <a:solidFill>
                  <a:srgbClr val="FF0000"/>
                </a:solidFill>
                <a:highlight>
                  <a:srgbClr val="FFFF00"/>
                </a:highlight>
                <a:latin typeface="Ebrima"/>
                <a:cs typeface="Ebrima"/>
              </a:rPr>
              <a:t>measure</a:t>
            </a:r>
            <a:r>
              <a:rPr sz="2400" spc="5" dirty="0">
                <a:solidFill>
                  <a:srgbClr val="FF0000"/>
                </a:solidFill>
                <a:highlight>
                  <a:srgbClr val="FFFF00"/>
                </a:highlight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FF0000"/>
                </a:solidFill>
                <a:highlight>
                  <a:srgbClr val="FFFF00"/>
                </a:highlight>
                <a:latin typeface="Ebrima"/>
                <a:cs typeface="Ebrima"/>
              </a:rPr>
              <a:t>the</a:t>
            </a:r>
            <a:r>
              <a:rPr sz="2400" spc="-10" dirty="0">
                <a:solidFill>
                  <a:srgbClr val="FF0000"/>
                </a:solidFill>
                <a:highlight>
                  <a:srgbClr val="FFFF00"/>
                </a:highlight>
                <a:latin typeface="Ebrima"/>
                <a:cs typeface="Ebrima"/>
              </a:rPr>
              <a:t> </a:t>
            </a:r>
            <a:r>
              <a:rPr sz="2400" spc="-5" dirty="0">
                <a:solidFill>
                  <a:srgbClr val="FF0000"/>
                </a:solidFill>
                <a:highlight>
                  <a:srgbClr val="FFFF00"/>
                </a:highlight>
                <a:latin typeface="Ebrima"/>
                <a:cs typeface="Ebrima"/>
              </a:rPr>
              <a:t>intelligence</a:t>
            </a:r>
            <a:r>
              <a:rPr sz="2400" spc="40" dirty="0">
                <a:solidFill>
                  <a:srgbClr val="FF0000"/>
                </a:solidFill>
                <a:highlight>
                  <a:srgbClr val="FFFF00"/>
                </a:highlight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FF0000"/>
                </a:solidFill>
                <a:highlight>
                  <a:srgbClr val="FFFF00"/>
                </a:highlight>
                <a:latin typeface="Ebrima"/>
                <a:cs typeface="Ebrima"/>
              </a:rPr>
              <a:t>of</a:t>
            </a:r>
            <a:r>
              <a:rPr sz="2400" spc="25" dirty="0">
                <a:solidFill>
                  <a:srgbClr val="FF0000"/>
                </a:solidFill>
                <a:highlight>
                  <a:srgbClr val="FFFF00"/>
                </a:highlight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FF0000"/>
                </a:solidFill>
                <a:highlight>
                  <a:srgbClr val="FFFF00"/>
                </a:highlight>
                <a:latin typeface="Ebrima"/>
                <a:cs typeface="Ebrima"/>
              </a:rPr>
              <a:t>the</a:t>
            </a:r>
            <a:r>
              <a:rPr sz="2400" spc="-10" dirty="0">
                <a:solidFill>
                  <a:srgbClr val="FF0000"/>
                </a:solidFill>
                <a:highlight>
                  <a:srgbClr val="FFFF00"/>
                </a:highlight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FF0000"/>
                </a:solidFill>
                <a:highlight>
                  <a:srgbClr val="FFFF00"/>
                </a:highlight>
                <a:latin typeface="Ebrima"/>
                <a:cs typeface="Ebrima"/>
              </a:rPr>
              <a:t>agent</a:t>
            </a:r>
            <a:r>
              <a:rPr sz="2400" spc="10" dirty="0">
                <a:solidFill>
                  <a:srgbClr val="FF0000"/>
                </a:solidFill>
                <a:highlight>
                  <a:srgbClr val="FFFF00"/>
                </a:highlight>
                <a:latin typeface="Ebrima"/>
                <a:cs typeface="Ebrima"/>
              </a:rPr>
              <a:t> </a:t>
            </a:r>
            <a:r>
              <a:rPr sz="2400" spc="-5" dirty="0">
                <a:solidFill>
                  <a:srgbClr val="FF0000"/>
                </a:solidFill>
                <a:highlight>
                  <a:srgbClr val="FFFF00"/>
                </a:highlight>
                <a:latin typeface="Ebrima"/>
                <a:cs typeface="Ebrima"/>
              </a:rPr>
              <a:t>according</a:t>
            </a:r>
            <a:r>
              <a:rPr sz="2400" spc="5" dirty="0">
                <a:solidFill>
                  <a:srgbClr val="FF0000"/>
                </a:solidFill>
                <a:highlight>
                  <a:srgbClr val="FFFF00"/>
                </a:highlight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FF0000"/>
                </a:solidFill>
                <a:highlight>
                  <a:srgbClr val="FFFF00"/>
                </a:highlight>
                <a:latin typeface="Ebrima"/>
                <a:cs typeface="Ebrima"/>
              </a:rPr>
              <a:t>to</a:t>
            </a:r>
            <a:r>
              <a:rPr sz="2400" dirty="0">
                <a:solidFill>
                  <a:srgbClr val="FF0000"/>
                </a:solidFill>
                <a:latin typeface="Ebrima"/>
                <a:cs typeface="Ebrima"/>
              </a:rPr>
              <a:t>:</a:t>
            </a:r>
            <a:endParaRPr sz="2400" dirty="0">
              <a:latin typeface="Ebrima"/>
              <a:cs typeface="Ebrima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400" spc="-114" dirty="0">
                <a:latin typeface="Trebuchet MS"/>
                <a:cs typeface="Trebuchet MS"/>
              </a:rPr>
              <a:t>the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ability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to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perceive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and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understand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95" dirty="0">
                <a:latin typeface="Trebuchet MS"/>
                <a:cs typeface="Trebuchet MS"/>
              </a:rPr>
              <a:t>a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variety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of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circumstances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Clr>
                <a:srgbClr val="B71E42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400" spc="-114" dirty="0">
                <a:latin typeface="Trebuchet MS"/>
                <a:cs typeface="Trebuchet MS"/>
              </a:rPr>
              <a:t>the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ability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to </a:t>
            </a:r>
            <a:r>
              <a:rPr sz="2400" spc="-105" dirty="0">
                <a:latin typeface="Trebuchet MS"/>
                <a:cs typeface="Trebuchet MS"/>
              </a:rPr>
              <a:t>adopt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complex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goals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and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manage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them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to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arrive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at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an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optimal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objective</a:t>
            </a:r>
            <a:endParaRPr sz="2400" dirty="0">
              <a:latin typeface="Trebuchet MS"/>
              <a:cs typeface="Trebuchet MS"/>
            </a:endParaRPr>
          </a:p>
          <a:p>
            <a:pPr marL="311150" indent="-299085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SzPct val="95000"/>
              <a:buFont typeface="Wingdings"/>
              <a:buChar char=""/>
              <a:tabLst>
                <a:tab pos="311785" algn="l"/>
              </a:tabLst>
            </a:pPr>
            <a:r>
              <a:rPr sz="2400" spc="-95" dirty="0">
                <a:latin typeface="Trebuchet MS"/>
                <a:cs typeface="Trebuchet MS"/>
              </a:rPr>
              <a:t>t</a:t>
            </a:r>
            <a:r>
              <a:rPr sz="2400" spc="-125" dirty="0">
                <a:latin typeface="Trebuchet MS"/>
                <a:cs typeface="Trebuchet MS"/>
              </a:rPr>
              <a:t>h</a:t>
            </a:r>
            <a:r>
              <a:rPr sz="2400" spc="-135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ab</a:t>
            </a:r>
            <a:r>
              <a:rPr sz="2400" spc="-90" dirty="0">
                <a:latin typeface="Trebuchet MS"/>
                <a:cs typeface="Trebuchet MS"/>
              </a:rPr>
              <a:t>i</a:t>
            </a:r>
            <a:r>
              <a:rPr sz="2400" spc="-150" dirty="0">
                <a:latin typeface="Trebuchet MS"/>
                <a:cs typeface="Trebuchet MS"/>
              </a:rPr>
              <a:t>l</a:t>
            </a:r>
            <a:r>
              <a:rPr sz="2400" spc="-135" dirty="0">
                <a:latin typeface="Trebuchet MS"/>
                <a:cs typeface="Trebuchet MS"/>
              </a:rPr>
              <a:t>i</a:t>
            </a:r>
            <a:r>
              <a:rPr sz="2400" spc="-120" dirty="0">
                <a:latin typeface="Trebuchet MS"/>
                <a:cs typeface="Trebuchet MS"/>
              </a:rPr>
              <a:t>ty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to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lear</a:t>
            </a:r>
            <a:r>
              <a:rPr sz="2400" spc="-135" dirty="0">
                <a:latin typeface="Trebuchet MS"/>
                <a:cs typeface="Trebuchet MS"/>
              </a:rPr>
              <a:t>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220" dirty="0">
                <a:latin typeface="Trebuchet MS"/>
                <a:cs typeface="Trebuchet MS"/>
              </a:rPr>
              <a:t>ef</a:t>
            </a:r>
            <a:r>
              <a:rPr sz="2400" spc="-195" dirty="0">
                <a:latin typeface="Trebuchet MS"/>
                <a:cs typeface="Trebuchet MS"/>
              </a:rPr>
              <a:t>f</a:t>
            </a:r>
            <a:r>
              <a:rPr sz="2400" spc="-140" dirty="0">
                <a:latin typeface="Trebuchet MS"/>
                <a:cs typeface="Trebuchet MS"/>
              </a:rPr>
              <a:t>ect</a:t>
            </a:r>
            <a:r>
              <a:rPr sz="2400" spc="-80" dirty="0">
                <a:latin typeface="Trebuchet MS"/>
                <a:cs typeface="Trebuchet MS"/>
              </a:rPr>
              <a:t>i</a:t>
            </a:r>
            <a:r>
              <a:rPr sz="2400" spc="-145" dirty="0">
                <a:latin typeface="Trebuchet MS"/>
                <a:cs typeface="Trebuchet MS"/>
              </a:rPr>
              <a:t>v</a:t>
            </a:r>
            <a:r>
              <a:rPr sz="2400" spc="-185" dirty="0">
                <a:latin typeface="Trebuchet MS"/>
                <a:cs typeface="Trebuchet MS"/>
              </a:rPr>
              <a:t>e</a:t>
            </a:r>
            <a:r>
              <a:rPr sz="2400" spc="-120" dirty="0">
                <a:latin typeface="Trebuchet MS"/>
                <a:cs typeface="Trebuchet MS"/>
              </a:rPr>
              <a:t>l</a:t>
            </a:r>
            <a:r>
              <a:rPr sz="2400" spc="-110" dirty="0">
                <a:latin typeface="Trebuchet MS"/>
                <a:cs typeface="Trebuchet MS"/>
              </a:rPr>
              <a:t>y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400" spc="-114" dirty="0">
                <a:latin typeface="Trebuchet MS"/>
                <a:cs typeface="Trebuchet MS"/>
              </a:rPr>
              <a:t>the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ability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to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adapt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to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new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circumstances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68153" y="391109"/>
            <a:ext cx="606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09</a:t>
            </a:r>
            <a:r>
              <a:rPr sz="1000" spc="-250" dirty="0">
                <a:solidFill>
                  <a:srgbClr val="888888"/>
                </a:solidFill>
                <a:latin typeface="Trebuchet MS"/>
                <a:cs typeface="Trebuchet MS"/>
              </a:rPr>
              <a:t>/</a:t>
            </a:r>
            <a:r>
              <a:rPr sz="1000" spc="-30" dirty="0">
                <a:solidFill>
                  <a:srgbClr val="888888"/>
                </a:solidFill>
                <a:latin typeface="Trebuchet MS"/>
                <a:cs typeface="Trebuchet MS"/>
              </a:rPr>
              <a:t>2020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855" y="818515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solidFill>
                  <a:srgbClr val="B71E42"/>
                </a:solidFill>
                <a:latin typeface="Trebuchet MS"/>
                <a:cs typeface="Trebuchet MS"/>
              </a:rPr>
              <a:t>9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2206</Words>
  <Application>Microsoft Office PowerPoint</Application>
  <PresentationFormat>Widescreen</PresentationFormat>
  <Paragraphs>379</Paragraphs>
  <Slides>55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-apple-system</vt:lpstr>
      <vt:lpstr>Arial MT</vt:lpstr>
      <vt:lpstr>Arial</vt:lpstr>
      <vt:lpstr>Calibri</vt:lpstr>
      <vt:lpstr>Ebrima</vt:lpstr>
      <vt:lpstr>Open Sans</vt:lpstr>
      <vt:lpstr>Times New Roman</vt:lpstr>
      <vt:lpstr>Trebuchet MS</vt:lpstr>
      <vt:lpstr>Wingdings</vt:lpstr>
      <vt:lpstr>Office Theme</vt:lpstr>
      <vt:lpstr>BACHELOR OF  COMPUTER SCIENCE (HONS)</vt:lpstr>
      <vt:lpstr>PowerPoint Presentation</vt:lpstr>
      <vt:lpstr>LEARNING OBJECTIVES</vt:lpstr>
      <vt:lpstr>INTELLIGENT AGENTS</vt:lpstr>
      <vt:lpstr>REMINDER</vt:lpstr>
      <vt:lpstr>OUTLINE</vt:lpstr>
      <vt:lpstr>AGENTS</vt:lpstr>
      <vt:lpstr>AGENTS AND ENVIRONMENTS</vt:lpstr>
      <vt:lpstr>DEGREES OF INTELLIGENCE</vt:lpstr>
      <vt:lpstr>INTELLIGENT AGENTS</vt:lpstr>
      <vt:lpstr>INTELLIGENT AGENTS</vt:lpstr>
      <vt:lpstr>INTELLIGENT AGENTS</vt:lpstr>
      <vt:lpstr>VACUUM-CLEANER WORLD</vt:lpstr>
      <vt:lpstr>A VACUUM-CLEANER AGENT (FINITE STATE MACHINE)</vt:lpstr>
      <vt:lpstr>PowerPoint Presentation</vt:lpstr>
      <vt:lpstr>RATIONAL AGENTS (MAIN FOCUS)</vt:lpstr>
      <vt:lpstr>RATIONAL AGENTS</vt:lpstr>
      <vt:lpstr>RATIONAL AGENTS</vt:lpstr>
      <vt:lpstr>PowerPoint Presentation</vt:lpstr>
      <vt:lpstr>PEAS</vt:lpstr>
      <vt:lpstr>PEAS EXERCISE-1</vt:lpstr>
      <vt:lpstr>PEAS EXERCISE-2</vt:lpstr>
      <vt:lpstr>PEAS</vt:lpstr>
      <vt:lpstr>ENVIRONMENT TYPES</vt:lpstr>
      <vt:lpstr>23 ENVIRONMENT TYPES</vt:lpstr>
      <vt:lpstr>TASK ENVIRONMENT – EXAMPLES.</vt:lpstr>
      <vt:lpstr>TASK ENVIRONMENT – EXAMPLES.</vt:lpstr>
      <vt:lpstr>TASK ENVIRONMENT – EXAMPLES.</vt:lpstr>
      <vt:lpstr>PowerPoint Presentation</vt:lpstr>
      <vt:lpstr>AGENT TYPES</vt:lpstr>
      <vt:lpstr>AGENT FUNCTIONS AND PROGRAMS</vt:lpstr>
      <vt:lpstr>OPEN LOOP AGENT</vt:lpstr>
      <vt:lpstr>SIMPLE REFLEX AGENT (SIMPLEST CLOSE LOOP AG21E/09/N2020 T)</vt:lpstr>
      <vt:lpstr>32 AGENT PROGRAM FOR A VACUUM-CLEANER  AGENT</vt:lpstr>
      <vt:lpstr>MODEL BASED REFLEX AGENTS</vt:lpstr>
      <vt:lpstr>GOAL BASED AGENTS</vt:lpstr>
      <vt:lpstr>35 UTILITY-BASED AGENTS</vt:lpstr>
      <vt:lpstr>36 SIMPLE REFLEX AGENTS</vt:lpstr>
      <vt:lpstr>37 MODEL-BASED REFLEX AGENTS</vt:lpstr>
      <vt:lpstr>38 GOAL-BASED AGENTS</vt:lpstr>
      <vt:lpstr>39 LEARNING AGENTS</vt:lpstr>
      <vt:lpstr>40 MULTIPLE AGENTS - ROBOCUP</vt:lpstr>
      <vt:lpstr>INTELLIGENT AGENTS USE IN BIG TASK  (MARS ROVER)</vt:lpstr>
      <vt:lpstr>MARS-ROVER TASK ENVIRONMENT</vt:lpstr>
      <vt:lpstr>BUILDING MARS -ROVER</vt:lpstr>
      <vt:lpstr>44 FINITE STATE MACHINE</vt:lpstr>
      <vt:lpstr>45 FINITE STATE MACHINE State Diagrams</vt:lpstr>
      <vt:lpstr>FINITE STATE MACHINE States</vt:lpstr>
      <vt:lpstr>FINITE STATE MACHINE</vt:lpstr>
      <vt:lpstr>FINITE STATE MACHINE</vt:lpstr>
      <vt:lpstr>FINITE STATE MACHINE 49 Actions in state diagrams</vt:lpstr>
      <vt:lpstr>FINITE STATE MACHINE</vt:lpstr>
      <vt:lpstr>51 FINITE STATE MACHINE (EG: TIC-TAC-TOE GAME)</vt:lpstr>
      <vt:lpstr>FINITE STATE MACHINE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 of Computer Science (Hons)</dc:title>
  <dc:creator>Robin Tan</dc:creator>
  <cp:lastModifiedBy>0204677 LIM ZHE YUAN</cp:lastModifiedBy>
  <cp:revision>40</cp:revision>
  <dcterms:created xsi:type="dcterms:W3CDTF">2021-07-26T05:39:41Z</dcterms:created>
  <dcterms:modified xsi:type="dcterms:W3CDTF">2023-04-27T09:41:09Z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2021-07-26T00:00:00Z</vt:filetime>
  </property>
</Properties>
</file>