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notesMasterIdLst>
    <p:notesMasterId r:id="rId54"/>
  </p:notesMasterIdLst>
  <p:sldIdLst>
    <p:sldId id="308" r:id="rId2"/>
    <p:sldId id="257" r:id="rId3"/>
    <p:sldId id="258" r:id="rId4"/>
    <p:sldId id="30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9" r:id="rId52"/>
    <p:sldId id="306" r:id="rId5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28" autoAdjust="0"/>
  </p:normalViewPr>
  <p:slideViewPr>
    <p:cSldViewPr>
      <p:cViewPr varScale="1">
        <p:scale>
          <a:sx n="65" d="100"/>
          <a:sy n="65" d="100"/>
        </p:scale>
        <p:origin x="133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8BDF4-E670-479D-86E8-70ECD9D127AF}" type="datetimeFigureOut">
              <a:rPr lang="en-MY" smtClean="0"/>
              <a:t>27/4/2023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102B5-31FA-4884-96BC-35C5A38690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36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Useful link:</a:t>
            </a:r>
          </a:p>
          <a:p>
            <a:r>
              <a:rPr lang="en-MY" dirty="0"/>
              <a:t>https://www.section.io/engineering-education/forward-and-backward-chaining-in-ai/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102B5-31FA-4884-96BC-35C5A386900A}" type="slidenum">
              <a:rPr lang="en-MY" smtClean="0"/>
              <a:t>34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792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“No adverse factors” no AND connector because it is OR rule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102B5-31FA-4884-96BC-35C5A386900A}" type="slidenum">
              <a:rPr lang="en-MY" smtClean="0"/>
              <a:t>47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454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5938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3154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58822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03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706991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4128607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3181450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943007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149861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165036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177770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29590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102859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488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73669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42268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89454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71551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ONTOLOGY.ORG/" TargetMode="External"/><Relationship Id="rId2" Type="http://schemas.openxmlformats.org/officeDocument/2006/relationships/hyperlink" Target="http://SNOMED.DATALINE.CO.U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2329" y="2550363"/>
            <a:ext cx="7231380" cy="14160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355090" marR="5080" indent="-1343025">
              <a:lnSpc>
                <a:spcPts val="5190"/>
              </a:lnSpc>
              <a:spcBef>
                <a:spcPts val="750"/>
              </a:spcBef>
            </a:pPr>
            <a:r>
              <a:rPr sz="4800" spc="-5" dirty="0"/>
              <a:t>BACHELOR</a:t>
            </a:r>
            <a:r>
              <a:rPr sz="4800" spc="-35" dirty="0"/>
              <a:t> </a:t>
            </a:r>
            <a:r>
              <a:rPr sz="4800" spc="5" dirty="0"/>
              <a:t>OF</a:t>
            </a:r>
            <a:r>
              <a:rPr sz="4800" spc="-35" dirty="0"/>
              <a:t> </a:t>
            </a:r>
            <a:r>
              <a:rPr sz="4800" dirty="0"/>
              <a:t>COMPUTER </a:t>
            </a:r>
            <a:r>
              <a:rPr sz="4800" spc="-1300" dirty="0"/>
              <a:t> </a:t>
            </a:r>
            <a:r>
              <a:rPr sz="4800" spc="-5" dirty="0"/>
              <a:t>SCIENCE</a:t>
            </a:r>
            <a:r>
              <a:rPr sz="4800" spc="-20" dirty="0"/>
              <a:t> </a:t>
            </a:r>
            <a:r>
              <a:rPr sz="4800" dirty="0"/>
              <a:t>(HONS)</a:t>
            </a:r>
          </a:p>
        </p:txBody>
      </p:sp>
    </p:spTree>
    <p:extLst>
      <p:ext uri="{BB962C8B-B14F-4D97-AF65-F5344CB8AC3E}">
        <p14:creationId xmlns:p14="http://schemas.microsoft.com/office/powerpoint/2010/main" val="3589255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7705" y="691641"/>
            <a:ext cx="1265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XCON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8758" y="5972047"/>
            <a:ext cx="71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34521" y="597204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10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2530" y="1439418"/>
            <a:ext cx="7264400" cy="441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  <a:tab pos="584835" algn="l"/>
              </a:tabLst>
            </a:pPr>
            <a:r>
              <a:rPr sz="3200" spc="-5" dirty="0">
                <a:latin typeface="Ebrima"/>
                <a:cs typeface="Ebrima"/>
              </a:rPr>
              <a:t>John</a:t>
            </a:r>
            <a:r>
              <a:rPr sz="3200" spc="-1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McDermott,</a:t>
            </a:r>
            <a:r>
              <a:rPr sz="3200" spc="-10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CMU,</a:t>
            </a:r>
            <a:r>
              <a:rPr sz="3200" spc="-10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1978</a:t>
            </a:r>
            <a:endParaRPr sz="3200">
              <a:latin typeface="Ebrima"/>
              <a:cs typeface="Ebrima"/>
            </a:endParaRPr>
          </a:p>
          <a:p>
            <a:pPr marL="584200" marR="1074420" indent="-572135">
              <a:lnSpc>
                <a:spcPct val="100000"/>
              </a:lnSpc>
              <a:buFont typeface="Wingdings"/>
              <a:buChar char=""/>
              <a:tabLst>
                <a:tab pos="584200" algn="l"/>
                <a:tab pos="584835" algn="l"/>
              </a:tabLst>
            </a:pPr>
            <a:r>
              <a:rPr sz="3200" dirty="0">
                <a:solidFill>
                  <a:srgbClr val="FF0000"/>
                </a:solidFill>
                <a:latin typeface="Ebrima"/>
                <a:cs typeface="Ebrima"/>
              </a:rPr>
              <a:t>eXpert </a:t>
            </a:r>
            <a:r>
              <a:rPr sz="3200" spc="-5" dirty="0">
                <a:solidFill>
                  <a:srgbClr val="FF0000"/>
                </a:solidFill>
                <a:latin typeface="Ebrima"/>
                <a:cs typeface="Ebrima"/>
              </a:rPr>
              <a:t>CONfigurer </a:t>
            </a:r>
            <a:r>
              <a:rPr sz="3200" dirty="0">
                <a:latin typeface="Ebrima"/>
                <a:cs typeface="Ebrima"/>
              </a:rPr>
              <a:t>- </a:t>
            </a:r>
            <a:r>
              <a:rPr sz="3200" spc="-5" dirty="0">
                <a:latin typeface="Ebrima"/>
                <a:cs typeface="Ebrima"/>
              </a:rPr>
              <a:t>system </a:t>
            </a:r>
            <a:r>
              <a:rPr sz="3200" dirty="0">
                <a:latin typeface="Ebrima"/>
                <a:cs typeface="Ebrima"/>
              </a:rPr>
              <a:t>for </a:t>
            </a:r>
            <a:r>
              <a:rPr sz="3200" spc="-86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configuring</a:t>
            </a:r>
            <a:r>
              <a:rPr sz="3200" spc="-10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VAX</a:t>
            </a:r>
            <a:r>
              <a:rPr sz="3200" spc="-25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computers</a:t>
            </a:r>
            <a:endParaRPr sz="3200">
              <a:latin typeface="Ebrima"/>
              <a:cs typeface="Ebrima"/>
            </a:endParaRPr>
          </a:p>
          <a:p>
            <a:pPr marL="584200" marR="5080" indent="-572135">
              <a:lnSpc>
                <a:spcPct val="100000"/>
              </a:lnSpc>
              <a:buFont typeface="Wingdings"/>
              <a:buChar char=""/>
              <a:tabLst>
                <a:tab pos="584200" algn="l"/>
                <a:tab pos="584835" algn="l"/>
              </a:tabLst>
            </a:pPr>
            <a:r>
              <a:rPr sz="3200" dirty="0">
                <a:latin typeface="Ebrima"/>
                <a:cs typeface="Ebrima"/>
              </a:rPr>
              <a:t>production rule </a:t>
            </a:r>
            <a:r>
              <a:rPr sz="3200" spc="-5" dirty="0">
                <a:latin typeface="Ebrima"/>
                <a:cs typeface="Ebrima"/>
              </a:rPr>
              <a:t>system, </a:t>
            </a:r>
            <a:r>
              <a:rPr sz="3200" dirty="0">
                <a:latin typeface="Ebrima"/>
                <a:cs typeface="Ebrima"/>
              </a:rPr>
              <a:t>written using </a:t>
            </a:r>
            <a:r>
              <a:rPr sz="3200" spc="-86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OPS5 (language for production </a:t>
            </a:r>
            <a:r>
              <a:rPr sz="3200" spc="5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systems,</a:t>
            </a:r>
            <a:r>
              <a:rPr sz="3200" spc="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implemented</a:t>
            </a:r>
            <a:r>
              <a:rPr sz="3200" spc="-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in LISP)</a:t>
            </a:r>
            <a:endParaRPr sz="3200">
              <a:latin typeface="Ebrima"/>
              <a:cs typeface="Ebrima"/>
            </a:endParaRPr>
          </a:p>
          <a:p>
            <a:pPr marL="584200" indent="-572135">
              <a:lnSpc>
                <a:spcPct val="100000"/>
              </a:lnSpc>
              <a:buFont typeface="Wingdings"/>
              <a:buChar char=""/>
              <a:tabLst>
                <a:tab pos="584200" algn="l"/>
                <a:tab pos="584835" algn="l"/>
              </a:tabLst>
            </a:pPr>
            <a:r>
              <a:rPr sz="3200" spc="-5" dirty="0">
                <a:latin typeface="Ebrima"/>
                <a:cs typeface="Ebrima"/>
              </a:rPr>
              <a:t>10,000</a:t>
            </a:r>
            <a:r>
              <a:rPr sz="3200" spc="-3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rules</a:t>
            </a:r>
            <a:endParaRPr sz="3200">
              <a:latin typeface="Ebrima"/>
              <a:cs typeface="Ebrima"/>
            </a:endParaRPr>
          </a:p>
          <a:p>
            <a:pPr marL="12700" marR="353060">
              <a:lnSpc>
                <a:spcPct val="100000"/>
              </a:lnSpc>
              <a:buFont typeface="Wingdings"/>
              <a:buChar char=""/>
              <a:tabLst>
                <a:tab pos="584200" algn="l"/>
                <a:tab pos="584835" algn="l"/>
              </a:tabLst>
            </a:pPr>
            <a:r>
              <a:rPr sz="3200" dirty="0">
                <a:latin typeface="Ebrima"/>
                <a:cs typeface="Ebrima"/>
              </a:rPr>
              <a:t>used </a:t>
            </a:r>
            <a:r>
              <a:rPr sz="3200" spc="-5" dirty="0">
                <a:latin typeface="Ebrima"/>
                <a:cs typeface="Ebrima"/>
              </a:rPr>
              <a:t>commercially </a:t>
            </a:r>
            <a:r>
              <a:rPr sz="3200" dirty="0">
                <a:latin typeface="Ebrima"/>
                <a:cs typeface="Ebrima"/>
              </a:rPr>
              <a:t>by Sales person </a:t>
            </a:r>
            <a:r>
              <a:rPr sz="3200" spc="-86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To get</a:t>
            </a:r>
            <a:r>
              <a:rPr sz="3200" spc="-1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correct</a:t>
            </a:r>
            <a:r>
              <a:rPr sz="3200" spc="-10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matching</a:t>
            </a:r>
            <a:r>
              <a:rPr sz="3200" dirty="0">
                <a:latin typeface="Ebrima"/>
                <a:cs typeface="Ebrima"/>
              </a:rPr>
              <a:t> of</a:t>
            </a:r>
            <a:r>
              <a:rPr sz="3200" spc="-1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peripherals</a:t>
            </a:r>
            <a:endParaRPr sz="3200">
              <a:latin typeface="Ebrima"/>
              <a:cs typeface="Ebri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94547" y="1181100"/>
            <a:ext cx="3693160" cy="5230495"/>
            <a:chOff x="8194547" y="1181100"/>
            <a:chExt cx="3693160" cy="52304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4547" y="4101083"/>
              <a:ext cx="3614928" cy="23103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6175" y="1181100"/>
              <a:ext cx="3621024" cy="2895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336" y="685291"/>
            <a:ext cx="935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IBM</a:t>
            </a:r>
            <a:r>
              <a:rPr spc="-20" dirty="0"/>
              <a:t> </a:t>
            </a:r>
            <a:r>
              <a:rPr dirty="0"/>
              <a:t>WATSON</a:t>
            </a:r>
            <a:r>
              <a:rPr spc="-30" dirty="0"/>
              <a:t> </a:t>
            </a:r>
            <a:r>
              <a:rPr dirty="0"/>
              <a:t>A</a:t>
            </a:r>
            <a:r>
              <a:rPr spc="-5" dirty="0"/>
              <a:t> KNOWLEDGE-BASED</a:t>
            </a:r>
            <a:r>
              <a:rPr spc="10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8758" y="5972047"/>
            <a:ext cx="71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530" y="5972047"/>
            <a:ext cx="2728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Microsoft Sans Serif"/>
                <a:cs typeface="Microsoft Sans Serif"/>
              </a:rPr>
              <a:t>CAI3014-Introduction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Artificial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Intelligence-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Dr.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40" dirty="0">
                <a:latin typeface="Microsoft Sans Serif"/>
                <a:cs typeface="Microsoft Sans Serif"/>
              </a:rPr>
              <a:t>JJT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34521" y="597204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11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9" y="1524110"/>
            <a:ext cx="7654606" cy="45718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390" y="697738"/>
            <a:ext cx="4020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IBM-</a:t>
            </a:r>
            <a:r>
              <a:rPr sz="4800" spc="-55" dirty="0"/>
              <a:t> </a:t>
            </a:r>
            <a:r>
              <a:rPr sz="4800" spc="-5" dirty="0"/>
              <a:t>WATSON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034521" y="597204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12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1467992"/>
            <a:ext cx="9822815" cy="4681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Ebrima"/>
                <a:cs typeface="Ebrima"/>
              </a:rPr>
              <a:t>developed</a:t>
            </a:r>
            <a:r>
              <a:rPr sz="2800" spc="-10" dirty="0">
                <a:latin typeface="Ebrima"/>
                <a:cs typeface="Ebrima"/>
              </a:rPr>
              <a:t> </a:t>
            </a:r>
            <a:r>
              <a:rPr sz="2800" dirty="0">
                <a:latin typeface="Ebrima"/>
                <a:cs typeface="Ebrima"/>
              </a:rPr>
              <a:t>at</a:t>
            </a:r>
            <a:r>
              <a:rPr sz="2800" spc="-15" dirty="0">
                <a:latin typeface="Ebrima"/>
                <a:cs typeface="Ebrima"/>
              </a:rPr>
              <a:t> </a:t>
            </a:r>
            <a:r>
              <a:rPr sz="2800" spc="-10" dirty="0">
                <a:latin typeface="Ebrima"/>
                <a:cs typeface="Ebrima"/>
              </a:rPr>
              <a:t>IBM</a:t>
            </a:r>
            <a:r>
              <a:rPr sz="2800" spc="-5" dirty="0">
                <a:latin typeface="Ebrima"/>
                <a:cs typeface="Ebrima"/>
              </a:rPr>
              <a:t> by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 team </a:t>
            </a:r>
            <a:r>
              <a:rPr sz="2800" spc="-10" dirty="0">
                <a:latin typeface="Ebrima"/>
                <a:cs typeface="Ebrima"/>
              </a:rPr>
              <a:t>led</a:t>
            </a:r>
            <a:r>
              <a:rPr sz="2800" spc="-5" dirty="0">
                <a:latin typeface="Ebrima"/>
                <a:cs typeface="Ebrima"/>
              </a:rPr>
              <a:t> by David</a:t>
            </a:r>
            <a:r>
              <a:rPr sz="2800" spc="-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Ferrucci</a:t>
            </a:r>
            <a:endParaRPr sz="2800" dirty="0">
              <a:latin typeface="Ebrima"/>
              <a:cs typeface="Ebrima"/>
            </a:endParaRPr>
          </a:p>
          <a:p>
            <a:pPr marL="299085" marR="684530" indent="-28702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Ebrima"/>
                <a:cs typeface="Ebrima"/>
              </a:rPr>
              <a:t>question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answering</a:t>
            </a:r>
            <a:r>
              <a:rPr sz="2800" spc="2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system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(originally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developed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to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play </a:t>
            </a:r>
            <a:r>
              <a:rPr sz="2800" spc="-75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Jeopardy</a:t>
            </a:r>
            <a:r>
              <a:rPr lang="en-MY" sz="2800" spc="-5" dirty="0">
                <a:latin typeface="Ebrima"/>
                <a:cs typeface="Ebrima"/>
              </a:rPr>
              <a:t> [game show]</a:t>
            </a:r>
            <a:r>
              <a:rPr sz="2800" spc="-5" dirty="0">
                <a:latin typeface="Ebrima"/>
                <a:cs typeface="Ebrima"/>
              </a:rPr>
              <a:t>)</a:t>
            </a:r>
            <a:endParaRPr sz="2800" dirty="0">
              <a:latin typeface="Ebrima"/>
              <a:cs typeface="Ebrima"/>
            </a:endParaRPr>
          </a:p>
          <a:p>
            <a:pPr marL="299085" marR="428625" indent="-287020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Ebrima"/>
                <a:cs typeface="Ebrima"/>
              </a:rPr>
              <a:t>has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access</a:t>
            </a:r>
            <a:r>
              <a:rPr sz="2800" spc="-2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to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terabytes</a:t>
            </a:r>
            <a:r>
              <a:rPr sz="2800" spc="1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of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data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(all</a:t>
            </a:r>
            <a:r>
              <a:rPr sz="2800" spc="10" dirty="0">
                <a:latin typeface="Ebrima"/>
                <a:cs typeface="Ebrima"/>
              </a:rPr>
              <a:t> </a:t>
            </a:r>
            <a:r>
              <a:rPr sz="2800" spc="-10" dirty="0">
                <a:latin typeface="Ebrima"/>
                <a:cs typeface="Ebrima"/>
              </a:rPr>
              <a:t>Wikipedia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pages,</a:t>
            </a:r>
            <a:r>
              <a:rPr sz="2800" spc="3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other </a:t>
            </a:r>
            <a:r>
              <a:rPr sz="2800" spc="-75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encyclopedias)</a:t>
            </a:r>
            <a:endParaRPr sz="2800" dirty="0">
              <a:latin typeface="Ebrima"/>
              <a:cs typeface="Ebrima"/>
            </a:endParaRPr>
          </a:p>
          <a:p>
            <a:pPr marL="299085" marR="396875" indent="-28702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Ebrima"/>
                <a:cs typeface="Ebrima"/>
              </a:rPr>
              <a:t>mostly uses</a:t>
            </a:r>
            <a:r>
              <a:rPr sz="2800" spc="15" dirty="0">
                <a:latin typeface="Ebrima"/>
                <a:cs typeface="Ebrima"/>
              </a:rPr>
              <a:t> </a:t>
            </a:r>
            <a:r>
              <a:rPr sz="2800" spc="-10" dirty="0">
                <a:latin typeface="Ebrima"/>
                <a:cs typeface="Ebrima"/>
              </a:rPr>
              <a:t>statistical </a:t>
            </a:r>
            <a:r>
              <a:rPr sz="2800" spc="-5" dirty="0">
                <a:latin typeface="Ebrima"/>
                <a:cs typeface="Ebrima"/>
              </a:rPr>
              <a:t>correlation</a:t>
            </a:r>
            <a:r>
              <a:rPr sz="2800" spc="10" dirty="0">
                <a:latin typeface="Ebrima"/>
                <a:cs typeface="Ebrima"/>
              </a:rPr>
              <a:t> </a:t>
            </a:r>
            <a:r>
              <a:rPr sz="2800" spc="-10" dirty="0">
                <a:latin typeface="Ebrima"/>
                <a:cs typeface="Ebrima"/>
              </a:rPr>
              <a:t>methods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in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plain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English </a:t>
            </a:r>
            <a:r>
              <a:rPr sz="2800" spc="-75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text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to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find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answers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to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questions</a:t>
            </a:r>
            <a:r>
              <a:rPr sz="2800" spc="15" dirty="0">
                <a:latin typeface="Ebrima"/>
                <a:cs typeface="Ebrima"/>
              </a:rPr>
              <a:t> </a:t>
            </a:r>
            <a:r>
              <a:rPr sz="2800" spc="-10" dirty="0">
                <a:latin typeface="Ebrima"/>
                <a:cs typeface="Ebrima"/>
              </a:rPr>
              <a:t>such</a:t>
            </a:r>
            <a:r>
              <a:rPr sz="2800" spc="-5" dirty="0">
                <a:latin typeface="Ebrima"/>
                <a:cs typeface="Ebrima"/>
              </a:rPr>
              <a:t> as,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which</a:t>
            </a:r>
            <a:r>
              <a:rPr sz="2800" spc="1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city</a:t>
            </a:r>
            <a:r>
              <a:rPr sz="2800" spc="-1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has 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airports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named after</a:t>
            </a:r>
            <a:r>
              <a:rPr sz="2800" spc="1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10" dirty="0">
                <a:latin typeface="Ebrima"/>
                <a:cs typeface="Ebrima"/>
              </a:rPr>
              <a:t>WWII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hero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and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WWII battle</a:t>
            </a:r>
            <a:endParaRPr sz="2800" dirty="0">
              <a:latin typeface="Ebrima"/>
              <a:cs typeface="Ebrima"/>
            </a:endParaRPr>
          </a:p>
          <a:p>
            <a:pPr marL="299085" marR="5080" indent="-28702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latin typeface="Ebrima"/>
                <a:cs typeface="Ebrima"/>
              </a:rPr>
              <a:t>assuming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(not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true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really)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this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10" dirty="0">
                <a:latin typeface="Ebrima"/>
                <a:cs typeface="Ebrima"/>
              </a:rPr>
              <a:t>is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all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that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Watson</a:t>
            </a:r>
            <a:r>
              <a:rPr sz="2800" spc="-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does</a:t>
            </a:r>
            <a:r>
              <a:rPr sz="2800" spc="-1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–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is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it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 </a:t>
            </a:r>
            <a:r>
              <a:rPr sz="2800" spc="-75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knowledge</a:t>
            </a:r>
            <a:r>
              <a:rPr sz="2800" spc="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based </a:t>
            </a:r>
            <a:r>
              <a:rPr sz="2800" spc="-10" dirty="0">
                <a:latin typeface="Ebrima"/>
                <a:cs typeface="Ebrima"/>
              </a:rPr>
              <a:t>system?</a:t>
            </a:r>
            <a:endParaRPr sz="2800" dirty="0">
              <a:latin typeface="Ebrima"/>
              <a:cs typeface="Ebrima"/>
            </a:endParaRPr>
          </a:p>
          <a:p>
            <a:pPr marR="554990" algn="r">
              <a:lnSpc>
                <a:spcPct val="100000"/>
              </a:lnSpc>
              <a:spcBef>
                <a:spcPts val="1860"/>
              </a:spcBef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371" y="697836"/>
            <a:ext cx="66680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000" algn="dist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</a:pPr>
            <a:r>
              <a:rPr spc="-204" dirty="0">
                <a:latin typeface="Microsoft Sans Serif"/>
                <a:cs typeface="Microsoft Sans Serif"/>
              </a:rPr>
              <a:t>KN</a:t>
            </a:r>
            <a:r>
              <a:rPr spc="-305" dirty="0">
                <a:latin typeface="Microsoft Sans Serif"/>
                <a:cs typeface="Microsoft Sans Serif"/>
              </a:rPr>
              <a:t>O</a:t>
            </a:r>
            <a:r>
              <a:rPr spc="-430" dirty="0">
                <a:latin typeface="Microsoft Sans Serif"/>
                <a:cs typeface="Microsoft Sans Serif"/>
              </a:rPr>
              <a:t>WL</a:t>
            </a:r>
            <a:r>
              <a:rPr spc="-400" dirty="0">
                <a:latin typeface="Microsoft Sans Serif"/>
                <a:cs typeface="Microsoft Sans Serif"/>
              </a:rPr>
              <a:t>E</a:t>
            </a:r>
            <a:r>
              <a:rPr spc="-440" dirty="0">
                <a:latin typeface="Microsoft Sans Serif"/>
                <a:cs typeface="Microsoft Sans Serif"/>
              </a:rPr>
              <a:t>DG</a:t>
            </a:r>
            <a:r>
              <a:rPr spc="-409" dirty="0">
                <a:latin typeface="Microsoft Sans Serif"/>
                <a:cs typeface="Microsoft Sans Serif"/>
              </a:rPr>
              <a:t>E</a:t>
            </a:r>
            <a:r>
              <a:rPr spc="-675" dirty="0">
                <a:latin typeface="Microsoft Sans Serif"/>
                <a:cs typeface="Microsoft Sans Serif"/>
              </a:rPr>
              <a:t>B</a:t>
            </a:r>
            <a:r>
              <a:rPr spc="-550" dirty="0">
                <a:latin typeface="Microsoft Sans Serif"/>
                <a:cs typeface="Microsoft Sans Serif"/>
              </a:rPr>
              <a:t>ASE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509" dirty="0">
                <a:latin typeface="Microsoft Sans Serif"/>
                <a:cs typeface="Microsoft Sans Serif"/>
              </a:rPr>
              <a:t>S</a:t>
            </a:r>
            <a:r>
              <a:rPr spc="-545" dirty="0">
                <a:latin typeface="Microsoft Sans Serif"/>
                <a:cs typeface="Microsoft Sans Serif"/>
              </a:rPr>
              <a:t>Y</a:t>
            </a:r>
            <a:r>
              <a:rPr spc="-675" dirty="0">
                <a:latin typeface="Microsoft Sans Serif"/>
                <a:cs typeface="Microsoft Sans Serif"/>
              </a:rPr>
              <a:t>ST</a:t>
            </a:r>
            <a:r>
              <a:rPr spc="-720" dirty="0">
                <a:latin typeface="Microsoft Sans Serif"/>
                <a:cs typeface="Microsoft Sans Serif"/>
              </a:rPr>
              <a:t>E</a:t>
            </a:r>
            <a:r>
              <a:rPr spc="-225" dirty="0">
                <a:latin typeface="Microsoft Sans Serif"/>
                <a:cs typeface="Microsoft Sans Serif"/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286" y="1438779"/>
            <a:ext cx="6034405" cy="583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>
              <a:lnSpc>
                <a:spcPct val="120000"/>
              </a:lnSpc>
              <a:spcBef>
                <a:spcPts val="95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dirty="0">
                <a:latin typeface="Microsoft Sans Serif"/>
                <a:cs typeface="Microsoft Sans Serif"/>
              </a:rPr>
              <a:t>A knowledgebase system is a </a:t>
            </a:r>
            <a:r>
              <a:rPr sz="2400" dirty="0">
                <a:highlight>
                  <a:srgbClr val="FFFF00"/>
                </a:highlight>
                <a:latin typeface="Microsoft Sans Serif"/>
                <a:cs typeface="Microsoft Sans Serif"/>
              </a:rPr>
              <a:t>program that  uses AI to solve problems within a specialized  domain that ordinarily requires human  expertise.</a:t>
            </a:r>
            <a:endParaRPr lang="en-MY" sz="2400" dirty="0">
              <a:highlight>
                <a:srgbClr val="FFFF00"/>
              </a:highlight>
              <a:latin typeface="Microsoft Sans Serif"/>
              <a:cs typeface="Microsoft Sans Serif"/>
            </a:endParaRPr>
          </a:p>
          <a:p>
            <a:pPr marL="367665" marR="5080" indent="-355600">
              <a:lnSpc>
                <a:spcPct val="120000"/>
              </a:lnSpc>
              <a:spcBef>
                <a:spcPts val="95"/>
              </a:spcBef>
              <a:buFont typeface="Wingdings"/>
              <a:buChar char=""/>
              <a:tabLst>
                <a:tab pos="368300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Typical	tasks	of	expert	systems include  classification,	diagnosis,	monitoring, design, scheduling and planning for specialized tasks. </a:t>
            </a:r>
          </a:p>
          <a:p>
            <a:pPr marL="367665" marR="5080" indent="-355600">
              <a:lnSpc>
                <a:spcPct val="120000"/>
              </a:lnSpc>
              <a:spcBef>
                <a:spcPts val="95"/>
              </a:spcBef>
              <a:buFont typeface="Wingdings"/>
              <a:buChar char=""/>
              <a:tabLst>
                <a:tab pos="368300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Knowledgebase is a more general than expert  system</a:t>
            </a:r>
          </a:p>
          <a:p>
            <a:pPr marL="367665" marR="5080" indent="-355600">
              <a:lnSpc>
                <a:spcPct val="120000"/>
              </a:lnSpc>
              <a:spcBef>
                <a:spcPts val="95"/>
              </a:spcBef>
              <a:buFont typeface="Wingdings"/>
              <a:buChar char=""/>
              <a:tabLst>
                <a:tab pos="368300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367665" marR="5080" indent="-355600">
              <a:lnSpc>
                <a:spcPct val="120000"/>
              </a:lnSpc>
              <a:spcBef>
                <a:spcPts val="95"/>
              </a:spcBef>
              <a:buFont typeface="Wingdings"/>
              <a:buChar char=""/>
              <a:tabLst>
                <a:tab pos="368300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367665" marR="5080" indent="-355600">
              <a:lnSpc>
                <a:spcPct val="120000"/>
              </a:lnSpc>
              <a:spcBef>
                <a:spcPts val="95"/>
              </a:spcBef>
              <a:buFont typeface="Wingdings"/>
              <a:buChar char=""/>
              <a:tabLst>
                <a:tab pos="368300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0" y="1442191"/>
            <a:ext cx="1962972" cy="15923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5559" y="3210306"/>
            <a:ext cx="5507736" cy="30982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28001" y="6329680"/>
            <a:ext cx="3618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404040"/>
                </a:solidFill>
                <a:latin typeface="Arial"/>
                <a:cs typeface="Arial"/>
              </a:rPr>
              <a:t>Structure</a:t>
            </a:r>
            <a:r>
              <a:rPr sz="18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b="1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404040"/>
                </a:solidFill>
                <a:latin typeface="Arial"/>
                <a:cs typeface="Arial"/>
              </a:rPr>
              <a:t>Knowledgebase</a:t>
            </a:r>
            <a:r>
              <a:rPr sz="18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85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1010063"/>
            <a:ext cx="43162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EXPERT SYSTEMS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9852" y="2049779"/>
            <a:ext cx="2862580" cy="3493135"/>
            <a:chOff x="339852" y="2049779"/>
            <a:chExt cx="2862580" cy="3493135"/>
          </a:xfrm>
        </p:grpSpPr>
        <p:sp>
          <p:nvSpPr>
            <p:cNvPr id="4" name="object 4"/>
            <p:cNvSpPr/>
            <p:nvPr/>
          </p:nvSpPr>
          <p:spPr>
            <a:xfrm>
              <a:off x="347472" y="2057399"/>
              <a:ext cx="2847340" cy="3477895"/>
            </a:xfrm>
            <a:custGeom>
              <a:avLst/>
              <a:gdLst/>
              <a:ahLst/>
              <a:cxnLst/>
              <a:rect l="l" t="t" r="r" b="b"/>
              <a:pathLst>
                <a:path w="2847340" h="3477895">
                  <a:moveTo>
                    <a:pt x="2846831" y="0"/>
                  </a:moveTo>
                  <a:lnTo>
                    <a:pt x="0" y="0"/>
                  </a:lnTo>
                  <a:lnTo>
                    <a:pt x="0" y="3477768"/>
                  </a:lnTo>
                  <a:lnTo>
                    <a:pt x="2846831" y="3477768"/>
                  </a:lnTo>
                  <a:lnTo>
                    <a:pt x="28468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7472" y="2057399"/>
              <a:ext cx="2847340" cy="3477895"/>
            </a:xfrm>
            <a:custGeom>
              <a:avLst/>
              <a:gdLst/>
              <a:ahLst/>
              <a:cxnLst/>
              <a:rect l="l" t="t" r="r" b="b"/>
              <a:pathLst>
                <a:path w="2847340" h="3477895">
                  <a:moveTo>
                    <a:pt x="0" y="3477768"/>
                  </a:moveTo>
                  <a:lnTo>
                    <a:pt x="2846831" y="3477768"/>
                  </a:lnTo>
                  <a:lnTo>
                    <a:pt x="2846831" y="0"/>
                  </a:lnTo>
                  <a:lnTo>
                    <a:pt x="0" y="0"/>
                  </a:lnTo>
                  <a:lnTo>
                    <a:pt x="0" y="3477768"/>
                  </a:lnTo>
                  <a:close/>
                </a:path>
              </a:pathLst>
            </a:custGeom>
            <a:ln w="15240">
              <a:solidFill>
                <a:srgbClr val="2EA2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8912" y="2075180"/>
            <a:ext cx="267843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Expert Systems</a:t>
            </a:r>
            <a:endParaRPr sz="2000" dirty="0">
              <a:latin typeface="Arial"/>
              <a:cs typeface="Arial"/>
            </a:endParaRPr>
          </a:p>
          <a:p>
            <a:pPr marL="354965" marR="5080" indent="-355600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354965" algn="l"/>
                <a:tab pos="355600" algn="l"/>
                <a:tab pos="1115060" algn="l"/>
                <a:tab pos="2218690" algn="l"/>
                <a:tab pos="2453640" algn="l"/>
              </a:tabLst>
            </a:pPr>
            <a:r>
              <a:rPr sz="2000" spc="-16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Can	</a:t>
            </a:r>
            <a:r>
              <a:rPr sz="2000" spc="-185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e</a:t>
            </a:r>
            <a:r>
              <a:rPr sz="2000" spc="-5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xplain</a:t>
            </a:r>
            <a:r>
              <a:rPr sz="200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	</a:t>
            </a:r>
            <a:r>
              <a:rPr sz="2000" spc="-11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th</a:t>
            </a:r>
            <a:r>
              <a:rPr sz="2000" spc="-155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e</a:t>
            </a:r>
            <a:r>
              <a:rPr sz="2000" spc="-3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i</a:t>
            </a:r>
            <a:r>
              <a:rPr sz="200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r  </a:t>
            </a:r>
            <a:r>
              <a:rPr sz="2000" spc="-4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re</a:t>
            </a:r>
            <a:r>
              <a:rPr sz="2000" spc="-65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a</a:t>
            </a:r>
            <a:r>
              <a:rPr sz="2000" spc="-21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s</a:t>
            </a:r>
            <a:r>
              <a:rPr sz="2000" spc="-229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o</a:t>
            </a:r>
            <a:r>
              <a:rPr sz="2000" spc="-25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n</a:t>
            </a:r>
            <a:r>
              <a:rPr sz="2000" spc="-85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in</a:t>
            </a:r>
            <a:r>
              <a:rPr sz="2000" spc="-11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g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		</a:t>
            </a:r>
            <a:r>
              <a:rPr sz="2000" spc="-65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or</a:t>
            </a:r>
            <a:endParaRPr sz="2000" dirty="0">
              <a:highlight>
                <a:srgbClr val="FFFF00"/>
              </a:highlight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912" y="2989580"/>
            <a:ext cx="26803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5"/>
              </a:spcBef>
            </a:pPr>
            <a:r>
              <a:rPr sz="2000" spc="-145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sug</a:t>
            </a:r>
            <a:r>
              <a:rPr sz="2000" spc="-19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g</a:t>
            </a:r>
            <a:r>
              <a:rPr sz="2000" spc="-235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e</a:t>
            </a:r>
            <a:r>
              <a:rPr sz="2000" spc="-204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s</a:t>
            </a:r>
            <a:r>
              <a:rPr sz="2000" spc="-35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t</a:t>
            </a:r>
            <a:r>
              <a:rPr sz="2000" spc="-6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ed</a:t>
            </a:r>
            <a:r>
              <a:rPr sz="2000" spc="-2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 </a:t>
            </a:r>
            <a:r>
              <a:rPr sz="2000" spc="-14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deci</a:t>
            </a:r>
            <a:r>
              <a:rPr sz="2000" spc="-145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s</a:t>
            </a:r>
            <a:r>
              <a:rPr sz="2000" spc="-45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i</a:t>
            </a:r>
            <a:r>
              <a:rPr sz="2000" spc="-9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o</a:t>
            </a:r>
            <a:r>
              <a:rPr sz="2000" spc="-30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n</a:t>
            </a:r>
            <a:r>
              <a:rPr sz="2000" spc="-29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.</a:t>
            </a:r>
            <a:endParaRPr sz="2000" dirty="0">
              <a:highlight>
                <a:srgbClr val="FFFF00"/>
              </a:highlight>
              <a:latin typeface="Microsoft Sans Serif"/>
              <a:cs typeface="Microsoft Sans Serif"/>
            </a:endParaRPr>
          </a:p>
          <a:p>
            <a:pPr marL="354965" indent="-355600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60" dirty="0">
                <a:solidFill>
                  <a:srgbClr val="404040"/>
                </a:solidFill>
                <a:latin typeface="Microsoft Sans Serif"/>
                <a:cs typeface="Microsoft Sans Serif"/>
              </a:rPr>
              <a:t>Can</a:t>
            </a:r>
            <a:r>
              <a:rPr sz="2000" spc="2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display</a:t>
            </a:r>
            <a:r>
              <a:rPr sz="2000" spc="229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intelligent</a:t>
            </a:r>
            <a:endParaRPr sz="2000" dirty="0">
              <a:latin typeface="Microsoft Sans Serif"/>
              <a:cs typeface="Microsoft Sans Serif"/>
            </a:endParaRPr>
          </a:p>
          <a:p>
            <a:pPr marL="354965">
              <a:lnSpc>
                <a:spcPct val="100000"/>
              </a:lnSpc>
            </a:pPr>
            <a:r>
              <a:rPr sz="20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behaviour.</a:t>
            </a:r>
            <a:endParaRPr sz="2000" dirty="0">
              <a:latin typeface="Microsoft Sans Serif"/>
              <a:cs typeface="Microsoft Sans Serif"/>
            </a:endParaRPr>
          </a:p>
          <a:p>
            <a:pPr marL="354965" marR="6985" indent="-355600" algn="just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355600" algn="l"/>
                <a:tab pos="1826895" algn="l"/>
              </a:tabLst>
            </a:pPr>
            <a:r>
              <a:rPr sz="2000" spc="-16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Can</a:t>
            </a:r>
            <a:r>
              <a:rPr sz="2000" spc="-155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draw</a:t>
            </a:r>
            <a:r>
              <a:rPr sz="2000" spc="-35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 </a:t>
            </a:r>
            <a:r>
              <a:rPr sz="2000" spc="-195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conclusions </a:t>
            </a:r>
            <a:r>
              <a:rPr sz="2000" spc="-52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f</a:t>
            </a:r>
            <a:r>
              <a:rPr sz="2000" spc="-45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r</a:t>
            </a:r>
            <a:r>
              <a:rPr sz="2000" spc="-22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om</a:t>
            </a:r>
            <a:r>
              <a:rPr sz="200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	</a:t>
            </a:r>
            <a:r>
              <a:rPr sz="2000" spc="-135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compl</a:t>
            </a:r>
            <a:r>
              <a:rPr sz="2000" spc="-21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x  </a:t>
            </a:r>
            <a:r>
              <a:rPr sz="2000" spc="-120" dirty="0">
                <a:solidFill>
                  <a:srgbClr val="404040"/>
                </a:solidFill>
                <a:highlight>
                  <a:srgbClr val="FFFF00"/>
                </a:highlight>
                <a:latin typeface="Microsoft Sans Serif"/>
                <a:cs typeface="Microsoft Sans Serif"/>
              </a:rPr>
              <a:t>relationships</a:t>
            </a:r>
            <a:r>
              <a:rPr sz="2000" spc="-120" dirty="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endParaRPr sz="2000" dirty="0">
              <a:latin typeface="Microsoft Sans Serif"/>
              <a:cs typeface="Microsoft Sans Serif"/>
            </a:endParaRPr>
          </a:p>
          <a:p>
            <a:pPr marL="354965" indent="-355600" algn="just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160" dirty="0">
                <a:solidFill>
                  <a:srgbClr val="404040"/>
                </a:solidFill>
                <a:latin typeface="Microsoft Sans Serif"/>
                <a:cs typeface="Microsoft Sans Serif"/>
              </a:rPr>
              <a:t>Can</a:t>
            </a:r>
            <a:r>
              <a:rPr sz="2000" spc="3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provide</a:t>
            </a:r>
            <a:r>
              <a:rPr sz="2000" spc="3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portable</a:t>
            </a:r>
            <a:endParaRPr sz="2000" dirty="0">
              <a:latin typeface="Microsoft Sans Serif"/>
              <a:cs typeface="Microsoft Sans Serif"/>
            </a:endParaRPr>
          </a:p>
          <a:p>
            <a:pPr marL="354965">
              <a:lnSpc>
                <a:spcPct val="100000"/>
              </a:lnSpc>
            </a:pPr>
            <a:r>
              <a:rPr sz="2000" spc="-105" dirty="0">
                <a:solidFill>
                  <a:srgbClr val="404040"/>
                </a:solidFill>
                <a:latin typeface="Microsoft Sans Serif"/>
                <a:cs typeface="Microsoft Sans Serif"/>
              </a:rPr>
              <a:t>knowledge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0" y="2068067"/>
            <a:ext cx="4031360" cy="3540760"/>
          </a:xfrm>
          <a:prstGeom prst="rect">
            <a:avLst/>
          </a:prstGeom>
          <a:ln w="9144">
            <a:solidFill>
              <a:srgbClr val="2EA2ED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710" marR="97155">
              <a:lnSpc>
                <a:spcPct val="100000"/>
              </a:lnSpc>
              <a:spcBef>
                <a:spcPts val="275"/>
              </a:spcBef>
            </a:pPr>
            <a:r>
              <a:rPr sz="1600" b="1" dirty="0">
                <a:latin typeface="Arial"/>
                <a:cs typeface="Arial"/>
              </a:rPr>
              <a:t>Car Loan application for an amount of  RM100,000 to RM200,000</a:t>
            </a:r>
            <a:endParaRPr sz="1600" dirty="0">
              <a:latin typeface="Arial"/>
              <a:cs typeface="Arial"/>
            </a:endParaRPr>
          </a:p>
          <a:p>
            <a:pPr marL="447675" marR="83185" indent="-355600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447675" algn="l"/>
                <a:tab pos="448309" algn="l"/>
                <a:tab pos="763270" algn="l"/>
                <a:tab pos="1377315" algn="l"/>
                <a:tab pos="1856105" algn="l"/>
                <a:tab pos="2245995" algn="l"/>
                <a:tab pos="3116580" algn="l"/>
              </a:tabLst>
            </a:pPr>
            <a:r>
              <a:rPr sz="1600" dirty="0">
                <a:solidFill>
                  <a:srgbClr val="404040"/>
                </a:solidFill>
                <a:latin typeface="Microsoft Sans Serif"/>
                <a:cs typeface="Microsoft Sans Serif"/>
              </a:rPr>
              <a:t>If	there	are	no	previous	credits  problems, and</a:t>
            </a:r>
            <a:endParaRPr sz="1600" dirty="0">
              <a:latin typeface="Microsoft Sans Serif"/>
              <a:cs typeface="Microsoft Sans Serif"/>
            </a:endParaRPr>
          </a:p>
          <a:p>
            <a:pPr marL="447675" marR="83820" indent="-355600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447675" algn="l"/>
                <a:tab pos="448309" algn="l"/>
              </a:tabLst>
            </a:pPr>
            <a:r>
              <a:rPr sz="1600" dirty="0">
                <a:solidFill>
                  <a:srgbClr val="404040"/>
                </a:solidFill>
                <a:latin typeface="Microsoft Sans Serif"/>
                <a:cs typeface="Microsoft Sans Serif"/>
              </a:rPr>
              <a:t>If month net income is greater than 4x  monthly loan payment, and</a:t>
            </a:r>
            <a:endParaRPr sz="1600" dirty="0">
              <a:latin typeface="Microsoft Sans Serif"/>
              <a:cs typeface="Microsoft Sans Serif"/>
            </a:endParaRPr>
          </a:p>
          <a:p>
            <a:pPr marL="447675" marR="81915" indent="-355600">
              <a:lnSpc>
                <a:spcPct val="100000"/>
              </a:lnSpc>
              <a:spcBef>
                <a:spcPts val="5"/>
              </a:spcBef>
              <a:buClr>
                <a:srgbClr val="2EA2ED"/>
              </a:buClr>
              <a:buFont typeface="Wingdings"/>
              <a:buChar char=""/>
              <a:tabLst>
                <a:tab pos="447675" algn="l"/>
                <a:tab pos="448309" algn="l"/>
              </a:tabLst>
            </a:pPr>
            <a:r>
              <a:rPr sz="1600" dirty="0">
                <a:solidFill>
                  <a:srgbClr val="404040"/>
                </a:solidFill>
                <a:latin typeface="Microsoft Sans Serif"/>
                <a:cs typeface="Microsoft Sans Serif"/>
              </a:rPr>
              <a:t>If down payment is 15% of total value  of property, and</a:t>
            </a:r>
            <a:endParaRPr sz="1600" dirty="0">
              <a:latin typeface="Microsoft Sans Serif"/>
              <a:cs typeface="Microsoft Sans Serif"/>
            </a:endParaRPr>
          </a:p>
          <a:p>
            <a:pPr marL="447675" indent="-355600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447675" algn="l"/>
                <a:tab pos="448309" algn="l"/>
                <a:tab pos="688340" algn="l"/>
                <a:tab pos="2028189" algn="l"/>
              </a:tabLst>
            </a:pPr>
            <a:r>
              <a:rPr sz="1600" dirty="0">
                <a:solidFill>
                  <a:srgbClr val="404040"/>
                </a:solidFill>
                <a:latin typeface="Microsoft Sans Serif"/>
                <a:cs typeface="Microsoft Sans Serif"/>
              </a:rPr>
              <a:t>If	net income of	borrower is &gt; RM</a:t>
            </a:r>
            <a:endParaRPr sz="1600" dirty="0">
              <a:latin typeface="Microsoft Sans Serif"/>
              <a:cs typeface="Microsoft Sans Serif"/>
            </a:endParaRPr>
          </a:p>
          <a:p>
            <a:pPr marL="44767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Microsoft Sans Serif"/>
                <a:cs typeface="Microsoft Sans Serif"/>
              </a:rPr>
              <a:t>50,000 and</a:t>
            </a:r>
            <a:endParaRPr sz="1600" dirty="0">
              <a:latin typeface="Microsoft Sans Serif"/>
              <a:cs typeface="Microsoft Sans Serif"/>
            </a:endParaRPr>
          </a:p>
          <a:p>
            <a:pPr marL="447675" marR="83185" indent="-355600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447675" algn="l"/>
                <a:tab pos="448309" algn="l"/>
              </a:tabLst>
            </a:pPr>
            <a:r>
              <a:rPr sz="1600" dirty="0">
                <a:solidFill>
                  <a:srgbClr val="404040"/>
                </a:solidFill>
                <a:latin typeface="Microsoft Sans Serif"/>
                <a:cs typeface="Microsoft Sans Serif"/>
              </a:rPr>
              <a:t>If employment is &gt; 3 years at same  company</a:t>
            </a:r>
            <a:endParaRPr sz="1600" dirty="0">
              <a:latin typeface="Microsoft Sans Serif"/>
              <a:cs typeface="Microsoft Sans Serif"/>
            </a:endParaRPr>
          </a:p>
          <a:p>
            <a:pPr marL="447675" marR="84455" indent="-355600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447675" algn="l"/>
                <a:tab pos="448309" algn="l"/>
                <a:tab pos="959485" algn="l"/>
                <a:tab pos="1640839" algn="l"/>
                <a:tab pos="2032635" algn="l"/>
                <a:tab pos="3151505" algn="l"/>
                <a:tab pos="3340735" algn="l"/>
              </a:tabLst>
            </a:pPr>
            <a:r>
              <a:rPr sz="16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Then	accept	the	applications	,	Else  check other credit rules.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8559" y="5239003"/>
            <a:ext cx="2974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800" b="1" spc="-13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800" b="1" spc="-18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800" b="1" spc="-1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800" b="1" spc="-14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800" b="1" spc="-145" dirty="0">
                <a:solidFill>
                  <a:srgbClr val="404040"/>
                </a:solidFill>
                <a:latin typeface="Arial"/>
                <a:cs typeface="Arial"/>
              </a:rPr>
              <a:t>ne</a:t>
            </a:r>
            <a:r>
              <a:rPr sz="1800" b="1" spc="-15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800" b="1" spc="-15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800" b="1" spc="-23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8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b="1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sz="1800" b="1" spc="-14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800" b="1" spc="-16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800" b="1" spc="-2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800" b="1" spc="-13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8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404040"/>
                </a:solidFill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047" y="1871472"/>
            <a:ext cx="4050792" cy="33451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5389" y="685291"/>
            <a:ext cx="691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Ebrima"/>
                <a:cs typeface="Ebrima"/>
              </a:rPr>
              <a:t>CAPTURING</a:t>
            </a:r>
            <a:r>
              <a:rPr sz="3600" spc="-40" dirty="0">
                <a:latin typeface="Ebrima"/>
                <a:cs typeface="Ebrima"/>
              </a:rPr>
              <a:t> </a:t>
            </a:r>
            <a:r>
              <a:rPr sz="3600" dirty="0">
                <a:latin typeface="Ebrima"/>
                <a:cs typeface="Ebrima"/>
              </a:rPr>
              <a:t>EXPERT</a:t>
            </a:r>
            <a:r>
              <a:rPr sz="3600" spc="-25" dirty="0">
                <a:latin typeface="Ebrima"/>
                <a:cs typeface="Ebrima"/>
              </a:rPr>
              <a:t> </a:t>
            </a:r>
            <a:r>
              <a:rPr sz="3600" spc="-5" dirty="0">
                <a:latin typeface="Ebrima"/>
                <a:cs typeface="Ebrima"/>
              </a:rPr>
              <a:t>KNOWLEDGE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2530" y="1465859"/>
            <a:ext cx="10069830" cy="188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3700" spc="-5" dirty="0"/>
              <a:t>Expert</a:t>
            </a:r>
            <a:r>
              <a:rPr sz="3700" spc="10" dirty="0"/>
              <a:t> </a:t>
            </a:r>
            <a:r>
              <a:rPr sz="3700" spc="-5" dirty="0">
                <a:highlight>
                  <a:srgbClr val="FFFF00"/>
                </a:highlight>
              </a:rPr>
              <a:t>systems</a:t>
            </a:r>
            <a:r>
              <a:rPr sz="3700" spc="25" dirty="0">
                <a:highlight>
                  <a:srgbClr val="FFFF00"/>
                </a:highlight>
              </a:rPr>
              <a:t> </a:t>
            </a:r>
            <a:r>
              <a:rPr sz="3700" spc="-5" dirty="0">
                <a:highlight>
                  <a:srgbClr val="FFFF00"/>
                </a:highlight>
              </a:rPr>
              <a:t>aim</a:t>
            </a:r>
            <a:r>
              <a:rPr sz="3700" spc="20" dirty="0">
                <a:highlight>
                  <a:srgbClr val="FFFF00"/>
                </a:highlight>
              </a:rPr>
              <a:t> </a:t>
            </a:r>
            <a:r>
              <a:rPr sz="3700" spc="-5" dirty="0">
                <a:highlight>
                  <a:srgbClr val="FFFF00"/>
                </a:highlight>
              </a:rPr>
              <a:t>to</a:t>
            </a:r>
            <a:r>
              <a:rPr sz="3700" dirty="0">
                <a:highlight>
                  <a:srgbClr val="FFFF00"/>
                </a:highlight>
              </a:rPr>
              <a:t> </a:t>
            </a:r>
            <a:r>
              <a:rPr sz="3700" spc="-5" dirty="0">
                <a:highlight>
                  <a:srgbClr val="FFFF00"/>
                </a:highlight>
              </a:rPr>
              <a:t>capture expert</a:t>
            </a:r>
            <a:r>
              <a:rPr sz="3700" spc="25" dirty="0">
                <a:highlight>
                  <a:srgbClr val="FFFF00"/>
                </a:highlight>
              </a:rPr>
              <a:t> </a:t>
            </a:r>
            <a:r>
              <a:rPr sz="3700" spc="-10" dirty="0">
                <a:highlight>
                  <a:srgbClr val="FFFF00"/>
                </a:highlight>
              </a:rPr>
              <a:t>knowledge </a:t>
            </a:r>
            <a:r>
              <a:rPr sz="3700" spc="-1000" dirty="0">
                <a:highlight>
                  <a:srgbClr val="FFFF00"/>
                </a:highlight>
              </a:rPr>
              <a:t> </a:t>
            </a:r>
            <a:r>
              <a:rPr sz="3700" spc="-5" dirty="0">
                <a:highlight>
                  <a:srgbClr val="FFFF00"/>
                </a:highlight>
              </a:rPr>
              <a:t>in</a:t>
            </a:r>
            <a:r>
              <a:rPr sz="3700" spc="5" dirty="0">
                <a:highlight>
                  <a:srgbClr val="FFFF00"/>
                </a:highlight>
              </a:rPr>
              <a:t> </a:t>
            </a:r>
            <a:r>
              <a:rPr sz="3700" spc="-10" dirty="0">
                <a:highlight>
                  <a:srgbClr val="FFFF00"/>
                </a:highlight>
              </a:rPr>
              <a:t>specific</a:t>
            </a:r>
            <a:r>
              <a:rPr sz="3700" spc="40" dirty="0">
                <a:highlight>
                  <a:srgbClr val="FFFF00"/>
                </a:highlight>
              </a:rPr>
              <a:t> </a:t>
            </a:r>
            <a:r>
              <a:rPr sz="3700" spc="-5" dirty="0">
                <a:highlight>
                  <a:srgbClr val="FFFF00"/>
                </a:highlight>
              </a:rPr>
              <a:t>domain</a:t>
            </a:r>
            <a:r>
              <a:rPr sz="3700" spc="25" dirty="0">
                <a:highlight>
                  <a:srgbClr val="FFFF00"/>
                </a:highlight>
              </a:rPr>
              <a:t> </a:t>
            </a:r>
            <a:r>
              <a:rPr sz="3700" spc="-5" dirty="0">
                <a:highlight>
                  <a:srgbClr val="FFFF00"/>
                </a:highlight>
              </a:rPr>
              <a:t>in</a:t>
            </a:r>
            <a:r>
              <a:rPr sz="3700" spc="5" dirty="0">
                <a:highlight>
                  <a:srgbClr val="FFFF00"/>
                </a:highlight>
              </a:rPr>
              <a:t> </a:t>
            </a:r>
            <a:r>
              <a:rPr sz="3700" spc="-5" dirty="0">
                <a:highlight>
                  <a:srgbClr val="FFFF00"/>
                </a:highlight>
              </a:rPr>
              <a:t>form</a:t>
            </a:r>
            <a:r>
              <a:rPr sz="3700" spc="30" dirty="0">
                <a:highlight>
                  <a:srgbClr val="FFFF00"/>
                </a:highlight>
              </a:rPr>
              <a:t> </a:t>
            </a:r>
            <a:r>
              <a:rPr sz="3700" spc="-5" dirty="0">
                <a:highlight>
                  <a:srgbClr val="FFFF00"/>
                </a:highlight>
              </a:rPr>
              <a:t>that</a:t>
            </a:r>
            <a:r>
              <a:rPr sz="3700" dirty="0">
                <a:highlight>
                  <a:srgbClr val="FFFF00"/>
                </a:highlight>
              </a:rPr>
              <a:t> </a:t>
            </a:r>
            <a:r>
              <a:rPr sz="3700" spc="-5" dirty="0">
                <a:highlight>
                  <a:srgbClr val="FFFF00"/>
                </a:highlight>
              </a:rPr>
              <a:t>non-expert</a:t>
            </a:r>
            <a:r>
              <a:rPr sz="3700" spc="25" dirty="0">
                <a:highlight>
                  <a:srgbClr val="FFFF00"/>
                </a:highlight>
              </a:rPr>
              <a:t> </a:t>
            </a:r>
            <a:r>
              <a:rPr sz="3700" spc="-5" dirty="0">
                <a:highlight>
                  <a:srgbClr val="FFFF00"/>
                </a:highlight>
              </a:rPr>
              <a:t>can </a:t>
            </a:r>
            <a:r>
              <a:rPr sz="3700" dirty="0">
                <a:highlight>
                  <a:srgbClr val="FFFF00"/>
                </a:highlight>
              </a:rPr>
              <a:t> </a:t>
            </a:r>
            <a:r>
              <a:rPr sz="3700" spc="-5" dirty="0">
                <a:highlight>
                  <a:srgbClr val="FFFF00"/>
                </a:highlight>
              </a:rPr>
              <a:t>use</a:t>
            </a:r>
            <a:r>
              <a:rPr sz="3700" spc="-5" dirty="0"/>
              <a:t>:</a:t>
            </a:r>
            <a:endParaRPr sz="3700" dirty="0"/>
          </a:p>
        </p:txBody>
      </p:sp>
      <p:sp>
        <p:nvSpPr>
          <p:cNvPr id="4" name="object 4"/>
          <p:cNvSpPr txBox="1"/>
          <p:nvPr/>
        </p:nvSpPr>
        <p:spPr>
          <a:xfrm>
            <a:off x="992530" y="3328992"/>
            <a:ext cx="6665595" cy="301434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535"/>
              </a:spcBef>
              <a:buClr>
                <a:srgbClr val="000000"/>
              </a:buClr>
              <a:buSzPct val="97297"/>
              <a:buFont typeface="Wingdings"/>
              <a:buChar char=""/>
              <a:tabLst>
                <a:tab pos="383540" algn="l"/>
              </a:tabLst>
            </a:pPr>
            <a:r>
              <a:rPr sz="3700" spc="-10" dirty="0">
                <a:solidFill>
                  <a:srgbClr val="FF0000"/>
                </a:solidFill>
                <a:latin typeface="Ebrima"/>
                <a:cs typeface="Ebrima"/>
              </a:rPr>
              <a:t>What</a:t>
            </a:r>
            <a:r>
              <a:rPr sz="3700" spc="-1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3700" spc="-10" dirty="0">
                <a:solidFill>
                  <a:srgbClr val="FF0000"/>
                </a:solidFill>
                <a:latin typeface="Ebrima"/>
                <a:cs typeface="Ebrima"/>
              </a:rPr>
              <a:t>knowledge</a:t>
            </a:r>
            <a:r>
              <a:rPr sz="3700" spc="1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3700" spc="-5" dirty="0">
                <a:solidFill>
                  <a:srgbClr val="FF0000"/>
                </a:solidFill>
                <a:latin typeface="Ebrima"/>
                <a:cs typeface="Ebrima"/>
              </a:rPr>
              <a:t>do</a:t>
            </a:r>
            <a:r>
              <a:rPr sz="3700" spc="-1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3700" spc="-5" dirty="0">
                <a:solidFill>
                  <a:srgbClr val="FF0000"/>
                </a:solidFill>
                <a:latin typeface="Ebrima"/>
                <a:cs typeface="Ebrima"/>
              </a:rPr>
              <a:t>we need?</a:t>
            </a:r>
            <a:endParaRPr sz="3700">
              <a:latin typeface="Ebrima"/>
              <a:cs typeface="Ebrima"/>
            </a:endParaRPr>
          </a:p>
          <a:p>
            <a:pPr marL="382905" indent="-370840">
              <a:lnSpc>
                <a:spcPct val="100000"/>
              </a:lnSpc>
              <a:spcBef>
                <a:spcPts val="1440"/>
              </a:spcBef>
              <a:buSzPct val="97297"/>
              <a:buFont typeface="Wingdings"/>
              <a:buChar char=""/>
              <a:tabLst>
                <a:tab pos="383540" algn="l"/>
              </a:tabLst>
            </a:pPr>
            <a:r>
              <a:rPr sz="3700" spc="-5" dirty="0">
                <a:latin typeface="Ebrima"/>
                <a:cs typeface="Ebrima"/>
              </a:rPr>
              <a:t>How</a:t>
            </a:r>
            <a:r>
              <a:rPr sz="3700" spc="-20" dirty="0">
                <a:latin typeface="Ebrima"/>
                <a:cs typeface="Ebrima"/>
              </a:rPr>
              <a:t> </a:t>
            </a:r>
            <a:r>
              <a:rPr sz="3700" spc="-5" dirty="0">
                <a:latin typeface="Ebrima"/>
                <a:cs typeface="Ebrima"/>
              </a:rPr>
              <a:t>do</a:t>
            </a:r>
            <a:r>
              <a:rPr sz="3700" spc="-25" dirty="0">
                <a:latin typeface="Ebrima"/>
                <a:cs typeface="Ebrima"/>
              </a:rPr>
              <a:t> </a:t>
            </a:r>
            <a:r>
              <a:rPr sz="3700" spc="-5" dirty="0">
                <a:latin typeface="Ebrima"/>
                <a:cs typeface="Ebrima"/>
              </a:rPr>
              <a:t>we</a:t>
            </a:r>
            <a:r>
              <a:rPr sz="3700" dirty="0">
                <a:latin typeface="Ebrima"/>
                <a:cs typeface="Ebrima"/>
              </a:rPr>
              <a:t> </a:t>
            </a:r>
            <a:r>
              <a:rPr sz="3700" spc="-5" dirty="0">
                <a:latin typeface="Ebrima"/>
                <a:cs typeface="Ebrima"/>
              </a:rPr>
              <a:t>capture</a:t>
            </a:r>
            <a:r>
              <a:rPr sz="3700" spc="10" dirty="0">
                <a:latin typeface="Ebrima"/>
                <a:cs typeface="Ebrima"/>
              </a:rPr>
              <a:t> </a:t>
            </a:r>
            <a:r>
              <a:rPr sz="3700" spc="-10" dirty="0">
                <a:latin typeface="Ebrima"/>
                <a:cs typeface="Ebrima"/>
              </a:rPr>
              <a:t>it?</a:t>
            </a:r>
            <a:endParaRPr sz="3700">
              <a:latin typeface="Ebrima"/>
              <a:cs typeface="Ebrima"/>
            </a:endParaRPr>
          </a:p>
          <a:p>
            <a:pPr marL="382905" indent="-370840">
              <a:lnSpc>
                <a:spcPct val="100000"/>
              </a:lnSpc>
              <a:spcBef>
                <a:spcPts val="1445"/>
              </a:spcBef>
              <a:buSzPct val="97297"/>
              <a:buFont typeface="Wingdings"/>
              <a:buChar char=""/>
              <a:tabLst>
                <a:tab pos="383540" algn="l"/>
              </a:tabLst>
            </a:pPr>
            <a:r>
              <a:rPr sz="3700" spc="-5" dirty="0">
                <a:latin typeface="Ebrima"/>
                <a:cs typeface="Ebrima"/>
              </a:rPr>
              <a:t>How</a:t>
            </a:r>
            <a:r>
              <a:rPr sz="3700" spc="-15" dirty="0">
                <a:latin typeface="Ebrima"/>
                <a:cs typeface="Ebrima"/>
              </a:rPr>
              <a:t> </a:t>
            </a:r>
            <a:r>
              <a:rPr sz="3700" spc="-5" dirty="0">
                <a:latin typeface="Ebrima"/>
                <a:cs typeface="Ebrima"/>
              </a:rPr>
              <a:t>do</a:t>
            </a:r>
            <a:r>
              <a:rPr sz="3700" spc="-10" dirty="0">
                <a:latin typeface="Ebrima"/>
                <a:cs typeface="Ebrima"/>
              </a:rPr>
              <a:t> </a:t>
            </a:r>
            <a:r>
              <a:rPr sz="3700" spc="-5" dirty="0">
                <a:latin typeface="Ebrima"/>
                <a:cs typeface="Ebrima"/>
              </a:rPr>
              <a:t>we represent</a:t>
            </a:r>
            <a:r>
              <a:rPr sz="3700" spc="25" dirty="0">
                <a:latin typeface="Ebrima"/>
                <a:cs typeface="Ebrima"/>
              </a:rPr>
              <a:t> </a:t>
            </a:r>
            <a:r>
              <a:rPr sz="3700" spc="-10" dirty="0">
                <a:latin typeface="Ebrima"/>
                <a:cs typeface="Ebrima"/>
              </a:rPr>
              <a:t>it?</a:t>
            </a:r>
            <a:endParaRPr sz="3700">
              <a:latin typeface="Ebrima"/>
              <a:cs typeface="Ebrima"/>
            </a:endParaRPr>
          </a:p>
          <a:p>
            <a:pPr marL="382905" indent="-370840">
              <a:lnSpc>
                <a:spcPct val="100000"/>
              </a:lnSpc>
              <a:spcBef>
                <a:spcPts val="1450"/>
              </a:spcBef>
              <a:buSzPct val="97297"/>
              <a:buFont typeface="Wingdings"/>
              <a:buChar char=""/>
              <a:tabLst>
                <a:tab pos="383540" algn="l"/>
              </a:tabLst>
            </a:pPr>
            <a:r>
              <a:rPr sz="3700" spc="-5" dirty="0">
                <a:latin typeface="Ebrima"/>
                <a:cs typeface="Ebrima"/>
              </a:rPr>
              <a:t>How</a:t>
            </a:r>
            <a:r>
              <a:rPr sz="3700" spc="-20" dirty="0">
                <a:latin typeface="Ebrima"/>
                <a:cs typeface="Ebrima"/>
              </a:rPr>
              <a:t> </a:t>
            </a:r>
            <a:r>
              <a:rPr sz="3700" spc="-5" dirty="0">
                <a:latin typeface="Ebrima"/>
                <a:cs typeface="Ebrima"/>
              </a:rPr>
              <a:t>do</a:t>
            </a:r>
            <a:r>
              <a:rPr sz="3700" spc="-20" dirty="0">
                <a:latin typeface="Ebrima"/>
                <a:cs typeface="Ebrima"/>
              </a:rPr>
              <a:t> </a:t>
            </a:r>
            <a:r>
              <a:rPr sz="3700" spc="-5" dirty="0">
                <a:latin typeface="Ebrima"/>
                <a:cs typeface="Ebrima"/>
              </a:rPr>
              <a:t>we</a:t>
            </a:r>
            <a:r>
              <a:rPr sz="3700" spc="5" dirty="0">
                <a:latin typeface="Ebrima"/>
                <a:cs typeface="Ebrima"/>
              </a:rPr>
              <a:t> </a:t>
            </a:r>
            <a:r>
              <a:rPr sz="3700" spc="-5" dirty="0">
                <a:latin typeface="Ebrima"/>
                <a:cs typeface="Ebrima"/>
              </a:rPr>
              <a:t>make</a:t>
            </a:r>
            <a:r>
              <a:rPr sz="3700" spc="-10" dirty="0">
                <a:latin typeface="Ebrima"/>
                <a:cs typeface="Ebrima"/>
              </a:rPr>
              <a:t> </a:t>
            </a:r>
            <a:r>
              <a:rPr sz="3700" spc="-5" dirty="0">
                <a:latin typeface="Ebrima"/>
                <a:cs typeface="Ebrima"/>
              </a:rPr>
              <a:t>use</a:t>
            </a:r>
            <a:r>
              <a:rPr sz="3700" spc="5" dirty="0">
                <a:latin typeface="Ebrima"/>
                <a:cs typeface="Ebrima"/>
              </a:rPr>
              <a:t> </a:t>
            </a:r>
            <a:r>
              <a:rPr sz="3700" spc="-5" dirty="0">
                <a:latin typeface="Ebrima"/>
                <a:cs typeface="Ebrima"/>
              </a:rPr>
              <a:t>of</a:t>
            </a:r>
            <a:r>
              <a:rPr sz="3700" spc="-20" dirty="0">
                <a:latin typeface="Ebrima"/>
                <a:cs typeface="Ebrima"/>
              </a:rPr>
              <a:t> </a:t>
            </a:r>
            <a:r>
              <a:rPr sz="3700" dirty="0">
                <a:latin typeface="Ebrima"/>
                <a:cs typeface="Ebrima"/>
              </a:rPr>
              <a:t>it?</a:t>
            </a:r>
            <a:endParaRPr sz="370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8758" y="5972047"/>
            <a:ext cx="71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34521" y="597204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15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644" y="1090421"/>
            <a:ext cx="8234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20" dirty="0"/>
              <a:t> </a:t>
            </a:r>
            <a:r>
              <a:rPr spc="-5" dirty="0"/>
              <a:t>FEATURES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AN</a:t>
            </a:r>
            <a:r>
              <a:rPr spc="-10" dirty="0"/>
              <a:t> </a:t>
            </a:r>
            <a:r>
              <a:rPr dirty="0"/>
              <a:t>EXPERT</a:t>
            </a:r>
            <a:r>
              <a:rPr spc="-10" dirty="0"/>
              <a:t> </a:t>
            </a:r>
            <a:r>
              <a:rPr spc="-5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34521" y="597204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16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4432" y="1851482"/>
            <a:ext cx="9775824" cy="395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ESSENTIAL</a:t>
            </a:r>
            <a:endParaRPr sz="3200" dirty="0">
              <a:latin typeface="Arial"/>
              <a:cs typeface="Arial"/>
            </a:endParaRPr>
          </a:p>
          <a:p>
            <a:pPr marL="438784" indent="-426720">
              <a:lnSpc>
                <a:spcPct val="100000"/>
              </a:lnSpc>
              <a:buAutoNum type="arabicPeriod"/>
              <a:tabLst>
                <a:tab pos="439420" algn="l"/>
              </a:tabLst>
            </a:pPr>
            <a:r>
              <a:rPr sz="3200" dirty="0">
                <a:latin typeface="Microsoft Sans Serif"/>
                <a:cs typeface="Microsoft Sans Serif"/>
              </a:rPr>
              <a:t>A </a:t>
            </a:r>
            <a:r>
              <a:rPr sz="3200" b="1" dirty="0">
                <a:latin typeface="Arial"/>
                <a:cs typeface="Arial"/>
              </a:rPr>
              <a:t>knowledge base </a:t>
            </a:r>
            <a:r>
              <a:rPr sz="3200" dirty="0">
                <a:latin typeface="Microsoft Sans Serif"/>
                <a:cs typeface="Microsoft Sans Serif"/>
              </a:rPr>
              <a:t>to store expertise</a:t>
            </a:r>
            <a:endParaRPr lang="en-MY" sz="3200" dirty="0">
              <a:latin typeface="Microsoft Sans Serif"/>
              <a:cs typeface="Microsoft Sans Serif"/>
            </a:endParaRPr>
          </a:p>
          <a:p>
            <a:pPr marL="438784" indent="-426720">
              <a:lnSpc>
                <a:spcPct val="100000"/>
              </a:lnSpc>
              <a:buAutoNum type="arabicPeriod"/>
              <a:tabLst>
                <a:tab pos="439420" algn="l"/>
              </a:tabLst>
            </a:pPr>
            <a:r>
              <a:rPr sz="3200" dirty="0">
                <a:latin typeface="Microsoft Sans Serif"/>
                <a:cs typeface="Microsoft Sans Serif"/>
              </a:rPr>
              <a:t>An </a:t>
            </a:r>
            <a:r>
              <a:rPr sz="3200" b="1" dirty="0">
                <a:latin typeface="Arial"/>
                <a:cs typeface="Arial"/>
              </a:rPr>
              <a:t>inference engine </a:t>
            </a:r>
            <a:r>
              <a:rPr sz="3200" dirty="0">
                <a:latin typeface="Microsoft Sans Serif"/>
                <a:cs typeface="Microsoft Sans Serif"/>
              </a:rPr>
              <a:t>to exploit this expertise</a:t>
            </a:r>
            <a:endParaRPr lang="en-MY" sz="3200" dirty="0">
              <a:latin typeface="Microsoft Sans Serif"/>
              <a:cs typeface="Microsoft Sans Serif"/>
            </a:endParaRPr>
          </a:p>
          <a:p>
            <a:pPr marL="438784" indent="-426720">
              <a:lnSpc>
                <a:spcPct val="100000"/>
              </a:lnSpc>
              <a:buAutoNum type="arabicPeriod"/>
              <a:tabLst>
                <a:tab pos="439420" algn="l"/>
              </a:tabLst>
            </a:pPr>
            <a:r>
              <a:rPr sz="3200" dirty="0">
                <a:latin typeface="Microsoft Sans Serif"/>
                <a:cs typeface="Microsoft Sans Serif"/>
              </a:rPr>
              <a:t>A temporary store of </a:t>
            </a:r>
            <a:r>
              <a:rPr sz="3200" b="1" dirty="0">
                <a:latin typeface="Arial"/>
                <a:cs typeface="Arial"/>
              </a:rPr>
              <a:t>situational </a:t>
            </a:r>
            <a:r>
              <a:rPr sz="3200" dirty="0">
                <a:latin typeface="Microsoft Sans Serif"/>
                <a:cs typeface="Microsoft Sans Serif"/>
              </a:rPr>
              <a:t>information</a:t>
            </a:r>
            <a:endParaRPr lang="en-MY" sz="3200" dirty="0">
              <a:latin typeface="Microsoft Sans Serif"/>
              <a:cs typeface="Microsoft Sans Serif"/>
            </a:endParaRPr>
          </a:p>
          <a:p>
            <a:pPr marL="438784" indent="-426720">
              <a:lnSpc>
                <a:spcPct val="100000"/>
              </a:lnSpc>
              <a:buAutoNum type="arabicPeriod"/>
              <a:tabLst>
                <a:tab pos="439420" algn="l"/>
              </a:tabLst>
            </a:pPr>
            <a:r>
              <a:rPr sz="3200" dirty="0">
                <a:latin typeface="Microsoft Sans Serif"/>
                <a:cs typeface="Microsoft Sans Serif"/>
              </a:rPr>
              <a:t>A </a:t>
            </a:r>
            <a:r>
              <a:rPr sz="3200" b="1" dirty="0">
                <a:latin typeface="Arial"/>
                <a:cs typeface="Arial"/>
              </a:rPr>
              <a:t>user interface</a:t>
            </a:r>
            <a:r>
              <a:rPr sz="3200" dirty="0">
                <a:latin typeface="Microsoft Sans Serif"/>
                <a:cs typeface="Microsoft Sans Serif"/>
              </a:rPr>
              <a:t>, providing I/O and explanation  facilities</a:t>
            </a:r>
          </a:p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DESIRABLE</a:t>
            </a:r>
            <a:endParaRPr sz="3200" dirty="0">
              <a:latin typeface="Arial"/>
              <a:cs typeface="Arial"/>
            </a:endParaRPr>
          </a:p>
          <a:p>
            <a:pPr marL="438784" indent="-426720">
              <a:lnSpc>
                <a:spcPct val="100000"/>
              </a:lnSpc>
              <a:buAutoNum type="arabicPeriod" startAt="5"/>
              <a:tabLst>
                <a:tab pos="439420" algn="l"/>
              </a:tabLst>
            </a:pPr>
            <a:r>
              <a:rPr sz="3200" dirty="0">
                <a:latin typeface="Microsoft Sans Serif"/>
                <a:cs typeface="Microsoft Sans Serif"/>
              </a:rPr>
              <a:t>Some means of handling </a:t>
            </a:r>
            <a:r>
              <a:rPr sz="3200" b="1" dirty="0">
                <a:latin typeface="Arial"/>
                <a:cs typeface="Arial"/>
              </a:rPr>
              <a:t>uncertainty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4432" y="5754115"/>
            <a:ext cx="820432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Microsoft Sans Serif"/>
                <a:cs typeface="Microsoft Sans Serif"/>
              </a:rPr>
              <a:t>6. A means of </a:t>
            </a:r>
            <a:r>
              <a:rPr sz="3200" b="1" dirty="0">
                <a:latin typeface="Arial"/>
                <a:cs typeface="Arial"/>
              </a:rPr>
              <a:t>updating </a:t>
            </a:r>
            <a:r>
              <a:rPr sz="3200" dirty="0">
                <a:latin typeface="Microsoft Sans Serif"/>
                <a:cs typeface="Microsoft Sans Serif"/>
              </a:rPr>
              <a:t>the knowledge base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113" y="1170178"/>
            <a:ext cx="11216005" cy="5549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Ebrima"/>
                <a:cs typeface="Ebrima"/>
              </a:rPr>
              <a:t>PROPERTIES</a:t>
            </a:r>
            <a:r>
              <a:rPr sz="2800" spc="-10" dirty="0">
                <a:solidFill>
                  <a:srgbClr val="404040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Ebrima"/>
                <a:cs typeface="Ebrima"/>
              </a:rPr>
              <a:t>OF</a:t>
            </a:r>
            <a:r>
              <a:rPr sz="2800" spc="-25" dirty="0">
                <a:solidFill>
                  <a:srgbClr val="404040"/>
                </a:solidFill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EXPERT</a:t>
            </a:r>
            <a:r>
              <a:rPr sz="2800" spc="-25" dirty="0"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Ebrima"/>
                <a:cs typeface="Ebrima"/>
              </a:rPr>
              <a:t>SYSTEMS</a:t>
            </a:r>
            <a:endParaRPr sz="2800">
              <a:latin typeface="Ebrima"/>
              <a:cs typeface="Ebrima"/>
            </a:endParaRPr>
          </a:p>
          <a:p>
            <a:pPr marL="469900" marR="5080" indent="-457200" algn="just">
              <a:lnSpc>
                <a:spcPct val="114300"/>
              </a:lnSpc>
              <a:spcBef>
                <a:spcPts val="1814"/>
              </a:spcBef>
              <a:buClr>
                <a:srgbClr val="E38312"/>
              </a:buClr>
              <a:buAutoNum type="arabicPeriod"/>
              <a:tabLst>
                <a:tab pos="469900" algn="l"/>
              </a:tabLst>
            </a:pP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Representational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 Accuracy: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kinds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required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knowledge.</a:t>
            </a:r>
            <a:endParaRPr sz="2800">
              <a:latin typeface="Calibri"/>
              <a:cs typeface="Calibri"/>
            </a:endParaRPr>
          </a:p>
          <a:p>
            <a:pPr marL="469900" marR="7620" indent="-457200" algn="just">
              <a:lnSpc>
                <a:spcPct val="113900"/>
              </a:lnSpc>
              <a:buClr>
                <a:srgbClr val="E38312"/>
              </a:buClr>
              <a:buAutoNum type="arabicPeriod"/>
              <a:tabLst>
                <a:tab pos="469900" algn="l"/>
              </a:tabLst>
            </a:pP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Inferential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Adequacy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be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able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6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manipulate</a:t>
            </a:r>
            <a:r>
              <a:rPr sz="2800" spc="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representational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structures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produce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new knowledge corresponding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existing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structure.</a:t>
            </a:r>
            <a:endParaRPr sz="280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spcBef>
                <a:spcPts val="475"/>
              </a:spcBef>
              <a:buClr>
                <a:srgbClr val="E38312"/>
              </a:buClr>
              <a:buAutoNum type="arabicPeriod"/>
              <a:tabLst>
                <a:tab pos="469900" algn="l"/>
              </a:tabLst>
            </a:pP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Inferential</a:t>
            </a:r>
            <a:r>
              <a:rPr sz="2800" b="1" spc="99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Efficiency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800" spc="9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9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ability</a:t>
            </a:r>
            <a:r>
              <a:rPr sz="2800" spc="9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9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2800" spc="9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9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inferential</a:t>
            </a:r>
            <a:r>
              <a:rPr sz="2800" spc="9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knowledge</a:t>
            </a:r>
            <a:endParaRPr sz="2800">
              <a:latin typeface="Calibri"/>
              <a:cs typeface="Calibri"/>
            </a:endParaRPr>
          </a:p>
          <a:p>
            <a:pPr marL="469900" marR="6350" algn="just">
              <a:lnSpc>
                <a:spcPct val="113900"/>
              </a:lnSpc>
              <a:spcBef>
                <a:spcPts val="10"/>
              </a:spcBef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mechanism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productive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directions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storing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appropriate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guides.</a:t>
            </a:r>
            <a:endParaRPr sz="2800">
              <a:latin typeface="Calibri"/>
              <a:cs typeface="Calibri"/>
            </a:endParaRPr>
          </a:p>
          <a:p>
            <a:pPr marL="469900" marR="8255" indent="-457200" algn="just">
              <a:lnSpc>
                <a:spcPct val="113900"/>
              </a:lnSpc>
              <a:spcBef>
                <a:spcPts val="5"/>
              </a:spcBef>
              <a:buClr>
                <a:srgbClr val="E38312"/>
              </a:buClr>
              <a:buAutoNum type="arabicPeriod" startAt="4"/>
              <a:tabLst>
                <a:tab pos="469900" algn="l"/>
              </a:tabLst>
            </a:pP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Acquisitional efficiency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ability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acquire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knowledge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easily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using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automatic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methods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3529" y="750570"/>
            <a:ext cx="650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KNOWLEDGE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8758" y="5972047"/>
            <a:ext cx="71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34521" y="597204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18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191" y="1654301"/>
            <a:ext cx="9039225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Why</a:t>
            </a:r>
            <a:r>
              <a:rPr sz="28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is </a:t>
            </a:r>
            <a:r>
              <a:rPr sz="2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knowledge</a:t>
            </a:r>
            <a:r>
              <a:rPr sz="2800" b="1" spc="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representation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 important?</a:t>
            </a:r>
            <a:endParaRPr sz="2800">
              <a:latin typeface="Times New Roman"/>
              <a:cs typeface="Times New Roman"/>
            </a:endParaRPr>
          </a:p>
          <a:p>
            <a:pPr marL="12700" marR="652145">
              <a:lnSpc>
                <a:spcPct val="100000"/>
              </a:lnSpc>
              <a:buChar char="–"/>
              <a:tabLst>
                <a:tab pos="280035" algn="l"/>
              </a:tabLst>
            </a:pPr>
            <a:r>
              <a:rPr sz="2800" spc="-5" dirty="0">
                <a:latin typeface="Times New Roman"/>
                <a:cs typeface="Times New Roman"/>
              </a:rPr>
              <a:t>Humans and machines communicate </a:t>
            </a:r>
            <a:r>
              <a:rPr sz="2800" dirty="0">
                <a:latin typeface="Times New Roman"/>
                <a:cs typeface="Times New Roman"/>
              </a:rPr>
              <a:t>via </a:t>
            </a:r>
            <a:r>
              <a:rPr sz="2800" b="1" dirty="0">
                <a:latin typeface="Times New Roman"/>
                <a:cs typeface="Times New Roman"/>
              </a:rPr>
              <a:t>symbols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which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represent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knowledge imperfectly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–"/>
              <a:tabLst>
                <a:tab pos="280035" algn="l"/>
              </a:tabLst>
            </a:pP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representation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emphasizes some aspects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problem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ignores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others</a:t>
            </a:r>
            <a:endParaRPr sz="2800">
              <a:latin typeface="Times New Roman"/>
              <a:cs typeface="Times New Roman"/>
            </a:endParaRPr>
          </a:p>
          <a:p>
            <a:pPr marL="279400" indent="-267335">
              <a:lnSpc>
                <a:spcPct val="100000"/>
              </a:lnSpc>
              <a:buChar char="–"/>
              <a:tabLst>
                <a:tab pos="280035" algn="l"/>
              </a:tabLst>
            </a:pPr>
            <a:r>
              <a:rPr sz="2800" spc="-5" dirty="0">
                <a:latin typeface="Times New Roman"/>
                <a:cs typeface="Times New Roman"/>
              </a:rPr>
              <a:t>Representation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predetermines</a:t>
            </a:r>
            <a:r>
              <a:rPr sz="2800" dirty="0">
                <a:latin typeface="Times New Roman"/>
                <a:cs typeface="Times New Roman"/>
              </a:rPr>
              <a:t> possible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reasoning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What</a:t>
            </a:r>
            <a:r>
              <a:rPr sz="28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AF50"/>
                </a:solidFill>
                <a:latin typeface="Times New Roman"/>
                <a:cs typeface="Times New Roman"/>
              </a:rPr>
              <a:t>types</a:t>
            </a:r>
            <a:r>
              <a:rPr sz="2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of </a:t>
            </a:r>
            <a:r>
              <a:rPr sz="2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knowledge</a:t>
            </a:r>
            <a:r>
              <a:rPr sz="2800" b="1" spc="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are</a:t>
            </a:r>
            <a:r>
              <a:rPr sz="28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relevant?</a:t>
            </a:r>
            <a:endParaRPr sz="2800">
              <a:latin typeface="Times New Roman"/>
              <a:cs typeface="Times New Roman"/>
            </a:endParaRPr>
          </a:p>
          <a:p>
            <a:pPr marL="279400" indent="-267335">
              <a:lnSpc>
                <a:spcPct val="100000"/>
              </a:lnSpc>
              <a:spcBef>
                <a:spcPts val="5"/>
              </a:spcBef>
              <a:buChar char="–"/>
              <a:tabLst>
                <a:tab pos="280035" algn="l"/>
              </a:tabLst>
            </a:pPr>
            <a:r>
              <a:rPr sz="2800" spc="-5" dirty="0">
                <a:latin typeface="Times New Roman"/>
                <a:cs typeface="Times New Roman"/>
              </a:rPr>
              <a:t>facts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("data")</a:t>
            </a:r>
            <a:endParaRPr sz="2800">
              <a:latin typeface="Times New Roman"/>
              <a:cs typeface="Times New Roman"/>
            </a:endParaRPr>
          </a:p>
          <a:p>
            <a:pPr marL="279400" indent="-267335">
              <a:lnSpc>
                <a:spcPct val="100000"/>
              </a:lnSpc>
              <a:buChar char="–"/>
              <a:tabLst>
                <a:tab pos="280035" algn="l"/>
              </a:tabLst>
            </a:pPr>
            <a:r>
              <a:rPr sz="2800" spc="-5" dirty="0">
                <a:latin typeface="Times New Roman"/>
                <a:cs typeface="Times New Roman"/>
              </a:rPr>
              <a:t>logical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inferences</a:t>
            </a:r>
            <a:endParaRPr sz="2800">
              <a:latin typeface="Times New Roman"/>
              <a:cs typeface="Times New Roman"/>
            </a:endParaRPr>
          </a:p>
          <a:p>
            <a:pPr marL="279400" indent="-267335">
              <a:lnSpc>
                <a:spcPct val="100000"/>
              </a:lnSpc>
              <a:buChar char="–"/>
              <a:tabLst>
                <a:tab pos="280035" algn="l"/>
              </a:tabLst>
            </a:pPr>
            <a:r>
              <a:rPr sz="2800" spc="-5" dirty="0">
                <a:latin typeface="Times New Roman"/>
                <a:cs typeface="Times New Roman"/>
              </a:rPr>
              <a:t>rules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procedures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4191" y="5915659"/>
            <a:ext cx="3686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hypotheses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theories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682321"/>
            <a:ext cx="79331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Microsoft Sans Serif"/>
                <a:cs typeface="Microsoft Sans Serif"/>
              </a:rPr>
              <a:t>KNOWLEDGE 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48" y="2030730"/>
            <a:ext cx="4073551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Microsoft Sans Serif"/>
                <a:cs typeface="Microsoft Sans Serif"/>
              </a:rPr>
              <a:t>TYPES OF KNOWLEDGE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4669" y="2047443"/>
            <a:ext cx="3029458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Microsoft Sans Serif"/>
                <a:cs typeface="Microsoft Sans Serif"/>
              </a:rPr>
              <a:t>KR TECHNIQUES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" y="2423160"/>
            <a:ext cx="5660136" cy="39776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033515" y="2574035"/>
            <a:ext cx="1339850" cy="3394075"/>
            <a:chOff x="6033515" y="2574035"/>
            <a:chExt cx="1339850" cy="3394075"/>
          </a:xfrm>
        </p:grpSpPr>
        <p:sp>
          <p:nvSpPr>
            <p:cNvPr id="7" name="object 7"/>
            <p:cNvSpPr/>
            <p:nvPr/>
          </p:nvSpPr>
          <p:spPr>
            <a:xfrm>
              <a:off x="6041135" y="2581655"/>
              <a:ext cx="1324610" cy="3378835"/>
            </a:xfrm>
            <a:custGeom>
              <a:avLst/>
              <a:gdLst/>
              <a:ahLst/>
              <a:cxnLst/>
              <a:rect l="l" t="t" r="r" b="b"/>
              <a:pathLst>
                <a:path w="1324609" h="3378835">
                  <a:moveTo>
                    <a:pt x="0" y="0"/>
                  </a:moveTo>
                  <a:lnTo>
                    <a:pt x="0" y="3378708"/>
                  </a:lnTo>
                  <a:lnTo>
                    <a:pt x="1324356" y="2702941"/>
                  </a:lnTo>
                  <a:lnTo>
                    <a:pt x="1324356" y="675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C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41135" y="2581655"/>
              <a:ext cx="1324610" cy="3378835"/>
            </a:xfrm>
            <a:custGeom>
              <a:avLst/>
              <a:gdLst/>
              <a:ahLst/>
              <a:cxnLst/>
              <a:rect l="l" t="t" r="r" b="b"/>
              <a:pathLst>
                <a:path w="1324609" h="3378835">
                  <a:moveTo>
                    <a:pt x="0" y="3378708"/>
                  </a:moveTo>
                  <a:lnTo>
                    <a:pt x="0" y="0"/>
                  </a:lnTo>
                  <a:lnTo>
                    <a:pt x="1324356" y="675767"/>
                  </a:lnTo>
                  <a:lnTo>
                    <a:pt x="1324356" y="2702941"/>
                  </a:lnTo>
                  <a:lnTo>
                    <a:pt x="0" y="3378708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28130" y="3862578"/>
            <a:ext cx="1148715" cy="7327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50"/>
              </a:spcBef>
            </a:pP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500">
              <a:latin typeface="Microsoft Sans Serif"/>
              <a:cs typeface="Microsoft Sans Serif"/>
            </a:endParaRPr>
          </a:p>
          <a:p>
            <a:pPr marL="12700" marR="5080" indent="3175" algn="ctr">
              <a:lnSpc>
                <a:spcPts val="1460"/>
              </a:lnSpc>
              <a:spcBef>
                <a:spcPts val="585"/>
              </a:spcBef>
            </a:pPr>
            <a:r>
              <a:rPr sz="15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Logical </a:t>
            </a:r>
            <a:r>
              <a:rPr sz="15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3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5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</a:t>
            </a:r>
            <a:r>
              <a:rPr sz="15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5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5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5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nt</a:t>
            </a:r>
            <a:r>
              <a:rPr sz="15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ation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56931" y="2574035"/>
            <a:ext cx="1339850" cy="3394075"/>
            <a:chOff x="7456931" y="2574035"/>
            <a:chExt cx="1339850" cy="3394075"/>
          </a:xfrm>
        </p:grpSpPr>
        <p:sp>
          <p:nvSpPr>
            <p:cNvPr id="11" name="object 11"/>
            <p:cNvSpPr/>
            <p:nvPr/>
          </p:nvSpPr>
          <p:spPr>
            <a:xfrm>
              <a:off x="7464551" y="2581655"/>
              <a:ext cx="1324610" cy="3378835"/>
            </a:xfrm>
            <a:custGeom>
              <a:avLst/>
              <a:gdLst/>
              <a:ahLst/>
              <a:cxnLst/>
              <a:rect l="l" t="t" r="r" b="b"/>
              <a:pathLst>
                <a:path w="1324609" h="3378835">
                  <a:moveTo>
                    <a:pt x="0" y="0"/>
                  </a:moveTo>
                  <a:lnTo>
                    <a:pt x="0" y="3378708"/>
                  </a:lnTo>
                  <a:lnTo>
                    <a:pt x="1324355" y="2702941"/>
                  </a:lnTo>
                  <a:lnTo>
                    <a:pt x="1324355" y="675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C1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64551" y="2581655"/>
              <a:ext cx="1324610" cy="3378835"/>
            </a:xfrm>
            <a:custGeom>
              <a:avLst/>
              <a:gdLst/>
              <a:ahLst/>
              <a:cxnLst/>
              <a:rect l="l" t="t" r="r" b="b"/>
              <a:pathLst>
                <a:path w="1324609" h="3378835">
                  <a:moveTo>
                    <a:pt x="0" y="3378708"/>
                  </a:moveTo>
                  <a:lnTo>
                    <a:pt x="0" y="0"/>
                  </a:lnTo>
                  <a:lnTo>
                    <a:pt x="1324355" y="675767"/>
                  </a:lnTo>
                  <a:lnTo>
                    <a:pt x="1324355" y="2702941"/>
                  </a:lnTo>
                  <a:lnTo>
                    <a:pt x="0" y="3378708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760334" y="3862578"/>
            <a:ext cx="732790" cy="7327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50"/>
              </a:spcBef>
            </a:pP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1500">
              <a:latin typeface="Microsoft Sans Serif"/>
              <a:cs typeface="Microsoft Sans Serif"/>
            </a:endParaRPr>
          </a:p>
          <a:p>
            <a:pPr marL="12700" marR="5080" algn="ctr">
              <a:lnSpc>
                <a:spcPts val="1460"/>
              </a:lnSpc>
              <a:spcBef>
                <a:spcPts val="585"/>
              </a:spcBef>
            </a:pPr>
            <a:r>
              <a:rPr sz="15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Semantic </a:t>
            </a:r>
            <a:r>
              <a:rPr sz="1500" spc="-3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5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5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5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15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5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ks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880347" y="2574035"/>
            <a:ext cx="1339850" cy="3394075"/>
            <a:chOff x="8880347" y="2574035"/>
            <a:chExt cx="1339850" cy="3394075"/>
          </a:xfrm>
        </p:grpSpPr>
        <p:sp>
          <p:nvSpPr>
            <p:cNvPr id="15" name="object 15"/>
            <p:cNvSpPr/>
            <p:nvPr/>
          </p:nvSpPr>
          <p:spPr>
            <a:xfrm>
              <a:off x="8887967" y="2581655"/>
              <a:ext cx="1324610" cy="3378835"/>
            </a:xfrm>
            <a:custGeom>
              <a:avLst/>
              <a:gdLst/>
              <a:ahLst/>
              <a:cxnLst/>
              <a:rect l="l" t="t" r="r" b="b"/>
              <a:pathLst>
                <a:path w="1324609" h="3378835">
                  <a:moveTo>
                    <a:pt x="0" y="0"/>
                  </a:moveTo>
                  <a:lnTo>
                    <a:pt x="0" y="3378708"/>
                  </a:lnTo>
                  <a:lnTo>
                    <a:pt x="1324355" y="2702941"/>
                  </a:lnTo>
                  <a:lnTo>
                    <a:pt x="1324355" y="675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C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87967" y="2581655"/>
              <a:ext cx="1324610" cy="3378835"/>
            </a:xfrm>
            <a:custGeom>
              <a:avLst/>
              <a:gdLst/>
              <a:ahLst/>
              <a:cxnLst/>
              <a:rect l="l" t="t" r="r" b="b"/>
              <a:pathLst>
                <a:path w="1324609" h="3378835">
                  <a:moveTo>
                    <a:pt x="0" y="3378708"/>
                  </a:moveTo>
                  <a:lnTo>
                    <a:pt x="0" y="0"/>
                  </a:lnTo>
                  <a:lnTo>
                    <a:pt x="1324355" y="675767"/>
                  </a:lnTo>
                  <a:lnTo>
                    <a:pt x="1324355" y="2702941"/>
                  </a:lnTo>
                  <a:lnTo>
                    <a:pt x="0" y="3378708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144127" y="3862578"/>
            <a:ext cx="812800" cy="7327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1500">
              <a:latin typeface="Microsoft Sans Serif"/>
              <a:cs typeface="Microsoft Sans Serif"/>
            </a:endParaRPr>
          </a:p>
          <a:p>
            <a:pPr marL="12700" marR="5080" algn="ctr">
              <a:lnSpc>
                <a:spcPts val="1460"/>
              </a:lnSpc>
              <a:spcBef>
                <a:spcPts val="585"/>
              </a:spcBef>
            </a:pPr>
            <a:r>
              <a:rPr sz="15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5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5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oduction  </a:t>
            </a:r>
            <a:r>
              <a:rPr sz="15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Rules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303764" y="2574035"/>
            <a:ext cx="1339850" cy="3394075"/>
            <a:chOff x="10303764" y="2574035"/>
            <a:chExt cx="1339850" cy="3394075"/>
          </a:xfrm>
        </p:grpSpPr>
        <p:sp>
          <p:nvSpPr>
            <p:cNvPr id="19" name="object 19"/>
            <p:cNvSpPr/>
            <p:nvPr/>
          </p:nvSpPr>
          <p:spPr>
            <a:xfrm>
              <a:off x="10311384" y="2581655"/>
              <a:ext cx="1324610" cy="3378835"/>
            </a:xfrm>
            <a:custGeom>
              <a:avLst/>
              <a:gdLst/>
              <a:ahLst/>
              <a:cxnLst/>
              <a:rect l="l" t="t" r="r" b="b"/>
              <a:pathLst>
                <a:path w="1324609" h="3378835">
                  <a:moveTo>
                    <a:pt x="0" y="0"/>
                  </a:moveTo>
                  <a:lnTo>
                    <a:pt x="0" y="3378708"/>
                  </a:lnTo>
                  <a:lnTo>
                    <a:pt x="1324356" y="2702941"/>
                  </a:lnTo>
                  <a:lnTo>
                    <a:pt x="1324356" y="675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11384" y="2581655"/>
              <a:ext cx="1324610" cy="3378835"/>
            </a:xfrm>
            <a:custGeom>
              <a:avLst/>
              <a:gdLst/>
              <a:ahLst/>
              <a:cxnLst/>
              <a:rect l="l" t="t" r="r" b="b"/>
              <a:pathLst>
                <a:path w="1324609" h="3378835">
                  <a:moveTo>
                    <a:pt x="0" y="3378708"/>
                  </a:moveTo>
                  <a:lnTo>
                    <a:pt x="0" y="0"/>
                  </a:lnTo>
                  <a:lnTo>
                    <a:pt x="1324356" y="675767"/>
                  </a:lnTo>
                  <a:lnTo>
                    <a:pt x="1324356" y="2702941"/>
                  </a:lnTo>
                  <a:lnTo>
                    <a:pt x="0" y="3378708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398379" y="3862578"/>
            <a:ext cx="1148715" cy="7327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0"/>
              </a:spcBef>
            </a:pP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1500">
              <a:latin typeface="Microsoft Sans Serif"/>
              <a:cs typeface="Microsoft Sans Serif"/>
            </a:endParaRPr>
          </a:p>
          <a:p>
            <a:pPr marL="12700" marR="5080" indent="635" algn="ctr">
              <a:lnSpc>
                <a:spcPts val="1460"/>
              </a:lnSpc>
              <a:spcBef>
                <a:spcPts val="585"/>
              </a:spcBef>
            </a:pPr>
            <a:r>
              <a:rPr sz="15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Frames </a:t>
            </a:r>
            <a:r>
              <a:rPr sz="15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3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5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</a:t>
            </a:r>
            <a:r>
              <a:rPr sz="15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5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5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5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nt</a:t>
            </a:r>
            <a:r>
              <a:rPr sz="15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ation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915795" marR="5080" indent="-1903730">
              <a:lnSpc>
                <a:spcPts val="4320"/>
              </a:lnSpc>
              <a:spcBef>
                <a:spcPts val="640"/>
              </a:spcBef>
            </a:pPr>
            <a:r>
              <a:rPr spc="-10" dirty="0"/>
              <a:t>INTRODUCTION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10" dirty="0"/>
              <a:t>ARTIFICIAL </a:t>
            </a:r>
            <a:r>
              <a:rPr spc="-1080" dirty="0"/>
              <a:t> </a:t>
            </a:r>
            <a:r>
              <a:rPr spc="-10"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8446" y="3711066"/>
            <a:ext cx="9632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7E7E7E"/>
                </a:solidFill>
                <a:latin typeface="Ebrima"/>
                <a:cs typeface="Ebrima"/>
              </a:rPr>
              <a:t>CAI3014</a:t>
            </a:r>
            <a:endParaRPr sz="20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685800"/>
            <a:ext cx="5339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LOGICAL 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548" y="1219200"/>
            <a:ext cx="10401935" cy="5716308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15"/>
              </a:spcBef>
              <a:buClr>
                <a:srgbClr val="2EA2ED"/>
              </a:buClr>
              <a:buFont typeface="Wingdings"/>
              <a:buChar char=""/>
              <a:tabLst>
                <a:tab pos="368300" algn="l"/>
              </a:tabLst>
            </a:pPr>
            <a:r>
              <a:rPr sz="2400" dirty="0">
                <a:solidFill>
                  <a:srgbClr val="404040"/>
                </a:solidFill>
                <a:latin typeface="Microsoft Sans Serif"/>
                <a:cs typeface="Microsoft Sans Serif"/>
              </a:rPr>
              <a:t>Formal Logic is the primary vehicle for representing &amp; reasoning about knowledge.</a:t>
            </a:r>
            <a:endParaRPr sz="2400" dirty="0">
              <a:latin typeface="Microsoft Sans Serif"/>
              <a:cs typeface="Microsoft Sans Serif"/>
            </a:endParaRPr>
          </a:p>
          <a:p>
            <a:pPr marL="367665" indent="-355600">
              <a:lnSpc>
                <a:spcPct val="100000"/>
              </a:lnSpc>
              <a:spcBef>
                <a:spcPts val="915"/>
              </a:spcBef>
              <a:buClr>
                <a:srgbClr val="2EA2ED"/>
              </a:buClr>
              <a:buFont typeface="Wingdings"/>
              <a:buChar char=""/>
              <a:tabLst>
                <a:tab pos="368300" algn="l"/>
              </a:tabLst>
            </a:pPr>
            <a:r>
              <a:rPr sz="2400" dirty="0">
                <a:solidFill>
                  <a:srgbClr val="404040"/>
                </a:solidFill>
                <a:latin typeface="Microsoft Sans Serif"/>
                <a:cs typeface="Microsoft Sans Serif"/>
              </a:rPr>
              <a:t>Formal logic is – Precise and Definite – Declarative</a:t>
            </a:r>
            <a:endParaRPr sz="2400" dirty="0">
              <a:latin typeface="Microsoft Sans Serif"/>
              <a:cs typeface="Microsoft Sans Serif"/>
            </a:endParaRPr>
          </a:p>
          <a:p>
            <a:pPr marL="367665" indent="-355600">
              <a:lnSpc>
                <a:spcPct val="100000"/>
              </a:lnSpc>
              <a:spcBef>
                <a:spcPts val="915"/>
              </a:spcBef>
              <a:buClr>
                <a:srgbClr val="2EA2ED"/>
              </a:buClr>
              <a:buFont typeface="Wingdings"/>
              <a:buChar char=""/>
              <a:tabLst>
                <a:tab pos="368300" algn="l"/>
              </a:tabLst>
            </a:pPr>
            <a:r>
              <a:rPr sz="2400" dirty="0">
                <a:solidFill>
                  <a:srgbClr val="404040"/>
                </a:solidFill>
                <a:latin typeface="Microsoft Sans Serif"/>
                <a:cs typeface="Microsoft Sans Serif"/>
              </a:rPr>
              <a:t>Logic consists of two parts, a language and a method of reasoning.</a:t>
            </a:r>
            <a:endParaRPr sz="2400" dirty="0">
              <a:latin typeface="Microsoft Sans Serif"/>
              <a:cs typeface="Microsoft Sans Serif"/>
            </a:endParaRPr>
          </a:p>
          <a:p>
            <a:pPr marL="367665" indent="-355600">
              <a:lnSpc>
                <a:spcPct val="100000"/>
              </a:lnSpc>
              <a:spcBef>
                <a:spcPts val="910"/>
              </a:spcBef>
              <a:buClr>
                <a:srgbClr val="2EA2ED"/>
              </a:buClr>
              <a:buFont typeface="Wingdings"/>
              <a:buChar char=""/>
              <a:tabLst>
                <a:tab pos="368300" algn="l"/>
              </a:tabLst>
            </a:pPr>
            <a:r>
              <a:rPr sz="2400" dirty="0">
                <a:solidFill>
                  <a:srgbClr val="404040"/>
                </a:solidFill>
                <a:latin typeface="Microsoft Sans Serif"/>
                <a:cs typeface="Microsoft Sans Serif"/>
              </a:rPr>
              <a:t>Language has syntax and semantics</a:t>
            </a:r>
            <a:endParaRPr sz="2400" dirty="0">
              <a:latin typeface="Microsoft Sans Serif"/>
              <a:cs typeface="Microsoft Sans Serif"/>
            </a:endParaRPr>
          </a:p>
          <a:p>
            <a:pPr marL="367665" indent="-355600">
              <a:lnSpc>
                <a:spcPct val="100000"/>
              </a:lnSpc>
              <a:spcBef>
                <a:spcPts val="915"/>
              </a:spcBef>
              <a:buClr>
                <a:srgbClr val="2EA2ED"/>
              </a:buClr>
              <a:buFont typeface="Wingdings"/>
              <a:buChar char=""/>
              <a:tabLst>
                <a:tab pos="368300" algn="l"/>
              </a:tabLst>
            </a:pPr>
            <a:r>
              <a:rPr sz="2400" dirty="0">
                <a:solidFill>
                  <a:srgbClr val="404040"/>
                </a:solidFill>
                <a:latin typeface="Microsoft Sans Serif"/>
                <a:cs typeface="Microsoft Sans Serif"/>
              </a:rPr>
              <a:t>Logical systems with different syntax and semantics</a:t>
            </a:r>
            <a:endParaRPr sz="2400" dirty="0">
              <a:latin typeface="Microsoft Sans Serif"/>
              <a:cs typeface="Microsoft Sans Serif"/>
            </a:endParaRPr>
          </a:p>
          <a:p>
            <a:pPr marL="1162685" lvl="1" indent="-236854">
              <a:lnSpc>
                <a:spcPct val="100000"/>
              </a:lnSpc>
              <a:spcBef>
                <a:spcPts val="910"/>
              </a:spcBef>
              <a:buChar char="–"/>
              <a:tabLst>
                <a:tab pos="1163320" algn="l"/>
              </a:tabLst>
            </a:pPr>
            <a:r>
              <a:rPr sz="2400" dirty="0">
                <a:solidFill>
                  <a:srgbClr val="404040"/>
                </a:solidFill>
                <a:latin typeface="Microsoft Sans Serif"/>
                <a:cs typeface="Microsoft Sans Serif"/>
              </a:rPr>
              <a:t>Propositional logic</a:t>
            </a:r>
            <a:endParaRPr sz="2400" dirty="0">
              <a:latin typeface="Microsoft Sans Serif"/>
              <a:cs typeface="Microsoft Sans Serif"/>
            </a:endParaRPr>
          </a:p>
          <a:p>
            <a:pPr marL="1162685" lvl="1" indent="-236854">
              <a:lnSpc>
                <a:spcPct val="100000"/>
              </a:lnSpc>
              <a:spcBef>
                <a:spcPts val="915"/>
              </a:spcBef>
              <a:buChar char="–"/>
              <a:tabLst>
                <a:tab pos="1163320" algn="l"/>
              </a:tabLst>
            </a:pPr>
            <a:r>
              <a:rPr sz="2400" dirty="0">
                <a:solidFill>
                  <a:srgbClr val="404040"/>
                </a:solidFill>
                <a:latin typeface="Microsoft Sans Serif"/>
                <a:cs typeface="Microsoft Sans Serif"/>
              </a:rPr>
              <a:t>First order predicate logic</a:t>
            </a:r>
            <a:endParaRPr sz="2400" dirty="0">
              <a:latin typeface="Microsoft Sans Serif"/>
              <a:cs typeface="Microsoft Sans Serif"/>
            </a:endParaRPr>
          </a:p>
          <a:p>
            <a:pPr marL="1162685" lvl="1" indent="-236854">
              <a:lnSpc>
                <a:spcPct val="100000"/>
              </a:lnSpc>
              <a:spcBef>
                <a:spcPts val="910"/>
              </a:spcBef>
              <a:buChar char="–"/>
              <a:tabLst>
                <a:tab pos="1163320" algn="l"/>
              </a:tabLst>
            </a:pPr>
            <a:r>
              <a:rPr sz="2400" dirty="0">
                <a:solidFill>
                  <a:srgbClr val="404040"/>
                </a:solidFill>
                <a:latin typeface="Microsoft Sans Serif"/>
                <a:cs typeface="Microsoft Sans Serif"/>
              </a:rPr>
              <a:t>Temporal logic</a:t>
            </a:r>
            <a:endParaRPr sz="2400" dirty="0">
              <a:latin typeface="Microsoft Sans Serif"/>
              <a:cs typeface="Microsoft Sans Serif"/>
            </a:endParaRPr>
          </a:p>
          <a:p>
            <a:pPr marL="1162685" lvl="1" indent="-236854">
              <a:lnSpc>
                <a:spcPct val="100000"/>
              </a:lnSpc>
              <a:spcBef>
                <a:spcPts val="915"/>
              </a:spcBef>
              <a:buChar char="–"/>
              <a:tabLst>
                <a:tab pos="1163320" algn="l"/>
              </a:tabLst>
            </a:pPr>
            <a:r>
              <a:rPr sz="2400" dirty="0">
                <a:solidFill>
                  <a:srgbClr val="404040"/>
                </a:solidFill>
                <a:latin typeface="Microsoft Sans Serif"/>
                <a:cs typeface="Microsoft Sans Serif"/>
              </a:rPr>
              <a:t>Modal</a:t>
            </a:r>
            <a:endParaRPr sz="2400" dirty="0">
              <a:latin typeface="Microsoft Sans Serif"/>
              <a:cs typeface="Microsoft Sans Serif"/>
            </a:endParaRPr>
          </a:p>
          <a:p>
            <a:pPr marL="1162685" lvl="1" indent="-236854">
              <a:lnSpc>
                <a:spcPct val="100000"/>
              </a:lnSpc>
              <a:spcBef>
                <a:spcPts val="910"/>
              </a:spcBef>
              <a:buChar char="–"/>
              <a:tabLst>
                <a:tab pos="1163320" algn="l"/>
              </a:tabLst>
            </a:pPr>
            <a:r>
              <a:rPr sz="2400" dirty="0">
                <a:solidFill>
                  <a:srgbClr val="404040"/>
                </a:solidFill>
                <a:latin typeface="Microsoft Sans Serif"/>
                <a:cs typeface="Microsoft Sans Serif"/>
              </a:rPr>
              <a:t>Higher order logic</a:t>
            </a:r>
            <a:endParaRPr sz="2400" dirty="0">
              <a:latin typeface="Microsoft Sans Serif"/>
              <a:cs typeface="Microsoft Sans Serif"/>
            </a:endParaRPr>
          </a:p>
          <a:p>
            <a:pPr marL="1162685" lvl="1" indent="-236854">
              <a:lnSpc>
                <a:spcPct val="100000"/>
              </a:lnSpc>
              <a:spcBef>
                <a:spcPts val="915"/>
              </a:spcBef>
              <a:buChar char="–"/>
              <a:tabLst>
                <a:tab pos="1163320" algn="l"/>
              </a:tabLst>
            </a:pPr>
            <a:r>
              <a:rPr sz="2400" dirty="0">
                <a:solidFill>
                  <a:srgbClr val="404040"/>
                </a:solidFill>
                <a:latin typeface="Microsoft Sans Serif"/>
                <a:cs typeface="Microsoft Sans Serif"/>
              </a:rPr>
              <a:t>Non-monotonic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1610" y="588975"/>
            <a:ext cx="58809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PROPOSITIONAL 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52" y="1750009"/>
            <a:ext cx="599440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8255" indent="-355600" algn="just">
              <a:lnSpc>
                <a:spcPct val="100000"/>
              </a:lnSpc>
              <a:spcBef>
                <a:spcPts val="95"/>
              </a:spcBef>
              <a:buClr>
                <a:srgbClr val="2EA2ED"/>
              </a:buClr>
              <a:buFont typeface="Wingdings"/>
              <a:buChar char=""/>
              <a:tabLst>
                <a:tab pos="368300" algn="l"/>
              </a:tabLst>
            </a:pPr>
            <a:r>
              <a:rPr sz="1600" spc="-145" dirty="0">
                <a:solidFill>
                  <a:srgbClr val="0070C0"/>
                </a:solidFill>
                <a:latin typeface="Microsoft Sans Serif"/>
                <a:cs typeface="Microsoft Sans Serif"/>
              </a:rPr>
              <a:t>In</a:t>
            </a:r>
            <a:r>
              <a:rPr sz="1600" spc="14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0070C0"/>
                </a:solidFill>
                <a:latin typeface="Microsoft Sans Serif"/>
                <a:cs typeface="Microsoft Sans Serif"/>
              </a:rPr>
              <a:t>propositional</a:t>
            </a:r>
            <a:r>
              <a:rPr sz="1600" spc="-6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0070C0"/>
                </a:solidFill>
                <a:latin typeface="Microsoft Sans Serif"/>
                <a:cs typeface="Microsoft Sans Serif"/>
              </a:rPr>
              <a:t>logic</a:t>
            </a:r>
            <a:r>
              <a:rPr sz="1600" spc="-6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70" dirty="0">
                <a:solidFill>
                  <a:srgbClr val="0070C0"/>
                </a:solidFill>
                <a:latin typeface="Microsoft Sans Serif"/>
                <a:cs typeface="Microsoft Sans Serif"/>
              </a:rPr>
              <a:t>(PL),</a:t>
            </a:r>
            <a:r>
              <a:rPr sz="1600" spc="-16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Microsoft Sans Serif"/>
                <a:cs typeface="Microsoft Sans Serif"/>
              </a:rPr>
              <a:t>a</a:t>
            </a:r>
            <a:r>
              <a:rPr sz="1600" spc="-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40" dirty="0">
                <a:solidFill>
                  <a:srgbClr val="0070C0"/>
                </a:solidFill>
                <a:latin typeface="Microsoft Sans Serif"/>
                <a:cs typeface="Microsoft Sans Serif"/>
              </a:rPr>
              <a:t>user</a:t>
            </a:r>
            <a:r>
              <a:rPr sz="1600" spc="-13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0070C0"/>
                </a:solidFill>
                <a:latin typeface="Microsoft Sans Serif"/>
                <a:cs typeface="Microsoft Sans Serif"/>
              </a:rPr>
              <a:t>defines</a:t>
            </a:r>
            <a:r>
              <a:rPr sz="1600" spc="-8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Microsoft Sans Serif"/>
                <a:cs typeface="Microsoft Sans Serif"/>
              </a:rPr>
              <a:t>a</a:t>
            </a:r>
            <a:r>
              <a:rPr sz="1600" spc="-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25" dirty="0">
                <a:solidFill>
                  <a:srgbClr val="0070C0"/>
                </a:solidFill>
                <a:latin typeface="Microsoft Sans Serif"/>
                <a:cs typeface="Microsoft Sans Serif"/>
              </a:rPr>
              <a:t>set</a:t>
            </a:r>
            <a:r>
              <a:rPr sz="1600" spc="-12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Microsoft Sans Serif"/>
                <a:cs typeface="Microsoft Sans Serif"/>
              </a:rPr>
              <a:t>of</a:t>
            </a:r>
            <a:r>
              <a:rPr sz="160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0070C0"/>
                </a:solidFill>
                <a:latin typeface="Microsoft Sans Serif"/>
                <a:cs typeface="Microsoft Sans Serif"/>
              </a:rPr>
              <a:t>propositional </a:t>
            </a:r>
            <a:r>
              <a:rPr sz="1600" spc="-6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Arial"/>
                <a:cs typeface="Arial"/>
              </a:rPr>
              <a:t>symbols</a:t>
            </a:r>
            <a:r>
              <a:rPr sz="1600" spc="-125" dirty="0">
                <a:solidFill>
                  <a:srgbClr val="0070C0"/>
                </a:solidFill>
                <a:latin typeface="Microsoft Sans Serif"/>
                <a:cs typeface="Microsoft Sans Serif"/>
              </a:rPr>
              <a:t>, </a:t>
            </a:r>
            <a:r>
              <a:rPr sz="1600" spc="-70" dirty="0">
                <a:solidFill>
                  <a:srgbClr val="0070C0"/>
                </a:solidFill>
                <a:latin typeface="Microsoft Sans Serif"/>
                <a:cs typeface="Microsoft Sans Serif"/>
              </a:rPr>
              <a:t>like </a:t>
            </a:r>
            <a:r>
              <a:rPr sz="1600" spc="-270" dirty="0">
                <a:solidFill>
                  <a:srgbClr val="0070C0"/>
                </a:solidFill>
                <a:latin typeface="Microsoft Sans Serif"/>
                <a:cs typeface="Microsoft Sans Serif"/>
              </a:rPr>
              <a:t>P</a:t>
            </a:r>
            <a:r>
              <a:rPr sz="1600" spc="-26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0070C0"/>
                </a:solidFill>
                <a:latin typeface="Microsoft Sans Serif"/>
                <a:cs typeface="Microsoft Sans Serif"/>
              </a:rPr>
              <a:t>and </a:t>
            </a:r>
            <a:r>
              <a:rPr sz="1600" spc="-60" dirty="0">
                <a:solidFill>
                  <a:srgbClr val="0070C0"/>
                </a:solidFill>
                <a:latin typeface="Microsoft Sans Serif"/>
                <a:cs typeface="Microsoft Sans Serif"/>
              </a:rPr>
              <a:t>Q. </a:t>
            </a:r>
            <a:r>
              <a:rPr sz="1600" spc="-145" dirty="0">
                <a:solidFill>
                  <a:srgbClr val="0070C0"/>
                </a:solidFill>
                <a:latin typeface="Microsoft Sans Serif"/>
                <a:cs typeface="Microsoft Sans Serif"/>
              </a:rPr>
              <a:t>User</a:t>
            </a:r>
            <a:r>
              <a:rPr sz="1600" spc="-14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0070C0"/>
                </a:solidFill>
                <a:latin typeface="Microsoft Sans Serif"/>
                <a:cs typeface="Microsoft Sans Serif"/>
              </a:rPr>
              <a:t>define </a:t>
            </a:r>
            <a:r>
              <a:rPr sz="1600" spc="-100" dirty="0">
                <a:solidFill>
                  <a:srgbClr val="0070C0"/>
                </a:solidFill>
                <a:latin typeface="Microsoft Sans Serif"/>
                <a:cs typeface="Microsoft Sans Serif"/>
              </a:rPr>
              <a:t>the </a:t>
            </a:r>
            <a:r>
              <a:rPr sz="1600" b="1" spc="-145" dirty="0">
                <a:solidFill>
                  <a:srgbClr val="0070C0"/>
                </a:solidFill>
                <a:latin typeface="Arial"/>
                <a:cs typeface="Arial"/>
              </a:rPr>
              <a:t>semantics </a:t>
            </a:r>
            <a:r>
              <a:rPr sz="1600" dirty="0">
                <a:solidFill>
                  <a:srgbClr val="0070C0"/>
                </a:solidFill>
                <a:latin typeface="Microsoft Sans Serif"/>
                <a:cs typeface="Microsoft Sans Serif"/>
              </a:rPr>
              <a:t>of </a:t>
            </a:r>
            <a:r>
              <a:rPr sz="1600" spc="-110" dirty="0">
                <a:solidFill>
                  <a:srgbClr val="0070C0"/>
                </a:solidFill>
                <a:latin typeface="Microsoft Sans Serif"/>
                <a:cs typeface="Microsoft Sans Serif"/>
              </a:rPr>
              <a:t>each </a:t>
            </a:r>
            <a:r>
              <a:rPr sz="1600" dirty="0">
                <a:solidFill>
                  <a:srgbClr val="0070C0"/>
                </a:solidFill>
                <a:latin typeface="Microsoft Sans Serif"/>
                <a:cs typeface="Microsoft Sans Serif"/>
              </a:rPr>
              <a:t>of </a:t>
            </a:r>
            <a:r>
              <a:rPr sz="1600" spc="-135" dirty="0">
                <a:solidFill>
                  <a:srgbClr val="0070C0"/>
                </a:solidFill>
                <a:latin typeface="Microsoft Sans Serif"/>
                <a:cs typeface="Microsoft Sans Serif"/>
              </a:rPr>
              <a:t>these </a:t>
            </a:r>
            <a:r>
              <a:rPr sz="1600" spc="-13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35" dirty="0">
                <a:solidFill>
                  <a:srgbClr val="0070C0"/>
                </a:solidFill>
                <a:latin typeface="Microsoft Sans Serif"/>
                <a:cs typeface="Microsoft Sans Serif"/>
              </a:rPr>
              <a:t>symbols.</a:t>
            </a:r>
            <a:endParaRPr sz="16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367665" marR="5080" indent="-355600" algn="just">
              <a:lnSpc>
                <a:spcPct val="100000"/>
              </a:lnSpc>
              <a:spcBef>
                <a:spcPts val="5"/>
              </a:spcBef>
              <a:buClr>
                <a:srgbClr val="2EA2ED"/>
              </a:buClr>
              <a:buFont typeface="Wingdings"/>
              <a:buChar char=""/>
              <a:tabLst>
                <a:tab pos="368300" algn="l"/>
              </a:tabLst>
            </a:pPr>
            <a:r>
              <a:rPr sz="1600" spc="-130" dirty="0">
                <a:solidFill>
                  <a:srgbClr val="0070C0"/>
                </a:solidFill>
                <a:latin typeface="Microsoft Sans Serif"/>
                <a:cs typeface="Microsoft Sans Serif"/>
              </a:rPr>
              <a:t>For </a:t>
            </a:r>
            <a:r>
              <a:rPr sz="1600" spc="-90" dirty="0">
                <a:solidFill>
                  <a:srgbClr val="0070C0"/>
                </a:solidFill>
                <a:latin typeface="Microsoft Sans Serif"/>
                <a:cs typeface="Microsoft Sans Serif"/>
              </a:rPr>
              <a:t>example, </a:t>
            </a:r>
            <a:r>
              <a:rPr sz="1600" spc="-270" dirty="0">
                <a:solidFill>
                  <a:srgbClr val="0070C0"/>
                </a:solidFill>
                <a:latin typeface="Microsoft Sans Serif"/>
                <a:cs typeface="Microsoft Sans Serif"/>
              </a:rPr>
              <a:t>P</a:t>
            </a:r>
            <a:r>
              <a:rPr sz="1600" spc="-26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70" dirty="0">
                <a:solidFill>
                  <a:srgbClr val="0070C0"/>
                </a:solidFill>
                <a:latin typeface="Microsoft Sans Serif"/>
                <a:cs typeface="Microsoft Sans Serif"/>
              </a:rPr>
              <a:t>means </a:t>
            </a:r>
            <a:r>
              <a:rPr sz="1600" spc="-40" dirty="0">
                <a:solidFill>
                  <a:srgbClr val="0070C0"/>
                </a:solidFill>
                <a:latin typeface="Microsoft Sans Serif"/>
                <a:cs typeface="Microsoft Sans Serif"/>
              </a:rPr>
              <a:t>"It </a:t>
            </a:r>
            <a:r>
              <a:rPr sz="1600" spc="-145" dirty="0">
                <a:solidFill>
                  <a:srgbClr val="0070C0"/>
                </a:solidFill>
                <a:latin typeface="Microsoft Sans Serif"/>
                <a:cs typeface="Microsoft Sans Serif"/>
              </a:rPr>
              <a:t>is </a:t>
            </a:r>
            <a:r>
              <a:rPr sz="1600" spc="-65" dirty="0">
                <a:solidFill>
                  <a:srgbClr val="0070C0"/>
                </a:solidFill>
                <a:latin typeface="Microsoft Sans Serif"/>
                <a:cs typeface="Microsoft Sans Serif"/>
              </a:rPr>
              <a:t>hot“, </a:t>
            </a:r>
            <a:r>
              <a:rPr sz="1600" spc="-15" dirty="0">
                <a:solidFill>
                  <a:srgbClr val="0070C0"/>
                </a:solidFill>
                <a:latin typeface="Microsoft Sans Serif"/>
                <a:cs typeface="Microsoft Sans Serif"/>
              </a:rPr>
              <a:t>Q </a:t>
            </a:r>
            <a:r>
              <a:rPr sz="1600" spc="-165" dirty="0">
                <a:solidFill>
                  <a:srgbClr val="0070C0"/>
                </a:solidFill>
                <a:latin typeface="Microsoft Sans Serif"/>
                <a:cs typeface="Microsoft Sans Serif"/>
              </a:rPr>
              <a:t>means </a:t>
            </a:r>
            <a:r>
              <a:rPr sz="1600" spc="-40" dirty="0">
                <a:solidFill>
                  <a:srgbClr val="0070C0"/>
                </a:solidFill>
                <a:latin typeface="Microsoft Sans Serif"/>
                <a:cs typeface="Microsoft Sans Serif"/>
              </a:rPr>
              <a:t>"It </a:t>
            </a:r>
            <a:r>
              <a:rPr sz="1600" spc="-145" dirty="0">
                <a:solidFill>
                  <a:srgbClr val="0070C0"/>
                </a:solidFill>
                <a:latin typeface="Microsoft Sans Serif"/>
                <a:cs typeface="Microsoft Sans Serif"/>
              </a:rPr>
              <a:t>is </a:t>
            </a:r>
            <a:r>
              <a:rPr sz="1600" spc="-100" dirty="0">
                <a:solidFill>
                  <a:srgbClr val="0070C0"/>
                </a:solidFill>
                <a:latin typeface="Microsoft Sans Serif"/>
                <a:cs typeface="Microsoft Sans Serif"/>
              </a:rPr>
              <a:t>humid“, </a:t>
            </a:r>
            <a:r>
              <a:rPr sz="1600" spc="-360" dirty="0">
                <a:solidFill>
                  <a:srgbClr val="0070C0"/>
                </a:solidFill>
                <a:latin typeface="Microsoft Sans Serif"/>
                <a:cs typeface="Microsoft Sans Serif"/>
              </a:rPr>
              <a:t>R</a:t>
            </a:r>
            <a:r>
              <a:rPr sz="1600" spc="-29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70" dirty="0">
                <a:solidFill>
                  <a:srgbClr val="0070C0"/>
                </a:solidFill>
                <a:latin typeface="Microsoft Sans Serif"/>
                <a:cs typeface="Microsoft Sans Serif"/>
              </a:rPr>
              <a:t>means </a:t>
            </a:r>
            <a:r>
              <a:rPr sz="1600" spc="-40" dirty="0">
                <a:solidFill>
                  <a:srgbClr val="0070C0"/>
                </a:solidFill>
                <a:latin typeface="Microsoft Sans Serif"/>
                <a:cs typeface="Microsoft Sans Serif"/>
              </a:rPr>
              <a:t>"It </a:t>
            </a:r>
            <a:r>
              <a:rPr sz="1600" spc="-135" dirty="0">
                <a:solidFill>
                  <a:srgbClr val="0070C0"/>
                </a:solidFill>
                <a:latin typeface="Microsoft Sans Serif"/>
                <a:cs typeface="Microsoft Sans Serif"/>
              </a:rPr>
              <a:t>is </a:t>
            </a:r>
            <a:r>
              <a:rPr sz="1600" spc="-13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0070C0"/>
                </a:solidFill>
                <a:latin typeface="Microsoft Sans Serif"/>
                <a:cs typeface="Microsoft Sans Serif"/>
              </a:rPr>
              <a:t>raining“</a:t>
            </a:r>
            <a:endParaRPr sz="16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367665" indent="-355600" algn="just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368300" algn="l"/>
              </a:tabLst>
            </a:pPr>
            <a:r>
              <a:rPr sz="1600" spc="-130" dirty="0">
                <a:solidFill>
                  <a:srgbClr val="0070C0"/>
                </a:solidFill>
                <a:latin typeface="Microsoft Sans Serif"/>
                <a:cs typeface="Microsoft Sans Serif"/>
              </a:rPr>
              <a:t>Examples</a:t>
            </a:r>
            <a:r>
              <a:rPr sz="1600" spc="3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070C0"/>
                </a:solidFill>
                <a:latin typeface="Microsoft Sans Serif"/>
                <a:cs typeface="Microsoft Sans Serif"/>
              </a:rPr>
              <a:t>of</a:t>
            </a:r>
            <a:r>
              <a:rPr sz="1600" spc="4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0070C0"/>
                </a:solidFill>
                <a:latin typeface="Microsoft Sans Serif"/>
                <a:cs typeface="Microsoft Sans Serif"/>
              </a:rPr>
              <a:t>propositional</a:t>
            </a:r>
            <a:r>
              <a:rPr sz="1600" spc="6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0070C0"/>
                </a:solidFill>
                <a:latin typeface="Microsoft Sans Serif"/>
                <a:cs typeface="Microsoft Sans Serif"/>
              </a:rPr>
              <a:t>logic</a:t>
            </a:r>
            <a:r>
              <a:rPr sz="1600" spc="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50" dirty="0">
                <a:solidFill>
                  <a:srgbClr val="0070C0"/>
                </a:solidFill>
                <a:latin typeface="Microsoft Sans Serif"/>
                <a:cs typeface="Microsoft Sans Serif"/>
              </a:rPr>
              <a:t>sentences:</a:t>
            </a:r>
            <a:endParaRPr sz="16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703" y="3213607"/>
            <a:ext cx="546290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905" marR="5080" indent="-370840">
              <a:lnSpc>
                <a:spcPct val="100000"/>
              </a:lnSpc>
              <a:spcBef>
                <a:spcPts val="95"/>
              </a:spcBef>
              <a:buClr>
                <a:srgbClr val="2EA2ED"/>
              </a:buClr>
              <a:buFont typeface="Wingdings"/>
              <a:buChar char=""/>
              <a:tabLst>
                <a:tab pos="382905" algn="l"/>
                <a:tab pos="383540" algn="l"/>
              </a:tabLst>
            </a:pPr>
            <a:r>
              <a:rPr sz="1600" b="1" spc="-130" dirty="0">
                <a:solidFill>
                  <a:srgbClr val="404040"/>
                </a:solidFill>
                <a:latin typeface="Arial"/>
                <a:cs typeface="Arial"/>
              </a:rPr>
              <a:t>(P</a:t>
            </a:r>
            <a:r>
              <a:rPr sz="1600" b="1" spc="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Arial"/>
                <a:cs typeface="Arial"/>
              </a:rPr>
              <a:t>^</a:t>
            </a:r>
            <a:r>
              <a:rPr sz="1600" b="1" spc="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404040"/>
                </a:solidFill>
                <a:latin typeface="Arial"/>
                <a:cs typeface="Arial"/>
              </a:rPr>
              <a:t>Q)</a:t>
            </a:r>
            <a:r>
              <a:rPr sz="1600" b="1" spc="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404040"/>
                </a:solidFill>
                <a:latin typeface="Arial"/>
                <a:cs typeface="Arial"/>
              </a:rPr>
              <a:t>-&gt;</a:t>
            </a:r>
            <a:r>
              <a:rPr sz="1600" b="1" spc="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22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6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04040"/>
                </a:solidFill>
                <a:latin typeface="Microsoft Sans Serif"/>
                <a:cs typeface="Microsoft Sans Serif"/>
              </a:rPr>
              <a:t>(here</a:t>
            </a:r>
            <a:r>
              <a:rPr sz="1600" spc="1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meaning</a:t>
            </a:r>
            <a:r>
              <a:rPr sz="1600" spc="1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"If</a:t>
            </a:r>
            <a:r>
              <a:rPr sz="1600" spc="204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it</a:t>
            </a:r>
            <a:r>
              <a:rPr sz="1600" spc="1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is</a:t>
            </a:r>
            <a:r>
              <a:rPr sz="1600" spc="-10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hot</a:t>
            </a:r>
            <a:r>
              <a:rPr sz="1600" spc="1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1600" spc="1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30" dirty="0">
                <a:solidFill>
                  <a:srgbClr val="404040"/>
                </a:solidFill>
                <a:latin typeface="Microsoft Sans Serif"/>
                <a:cs typeface="Microsoft Sans Serif"/>
              </a:rPr>
              <a:t>humid,</a:t>
            </a:r>
            <a:r>
              <a:rPr sz="1600" spc="1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20" dirty="0">
                <a:solidFill>
                  <a:srgbClr val="404040"/>
                </a:solidFill>
                <a:latin typeface="Microsoft Sans Serif"/>
                <a:cs typeface="Microsoft Sans Serif"/>
              </a:rPr>
              <a:t>then</a:t>
            </a:r>
            <a:r>
              <a:rPr sz="1600" spc="1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it</a:t>
            </a:r>
            <a:r>
              <a:rPr sz="1600" spc="1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is </a:t>
            </a:r>
            <a:r>
              <a:rPr sz="1600" spc="-409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raining")</a:t>
            </a:r>
            <a:endParaRPr sz="1600" dirty="0">
              <a:latin typeface="Microsoft Sans Serif"/>
              <a:cs typeface="Microsoft Sans Serif"/>
            </a:endParaRPr>
          </a:p>
          <a:p>
            <a:pPr marL="382905" indent="-370840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382905" algn="l"/>
                <a:tab pos="383540" algn="l"/>
              </a:tabLst>
            </a:pPr>
            <a:r>
              <a:rPr sz="1600" b="1" spc="-65" dirty="0">
                <a:solidFill>
                  <a:srgbClr val="404040"/>
                </a:solidFill>
                <a:latin typeface="Arial"/>
                <a:cs typeface="Arial"/>
              </a:rPr>
              <a:t>Q</a:t>
            </a:r>
            <a:r>
              <a:rPr sz="16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404040"/>
                </a:solidFill>
                <a:latin typeface="Arial"/>
                <a:cs typeface="Arial"/>
              </a:rPr>
              <a:t>-&gt;</a:t>
            </a:r>
            <a:r>
              <a:rPr sz="16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2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6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(here</a:t>
            </a:r>
            <a:r>
              <a:rPr sz="16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meaning</a:t>
            </a:r>
            <a:r>
              <a:rPr sz="16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"If</a:t>
            </a:r>
            <a:r>
              <a:rPr sz="16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it</a:t>
            </a:r>
            <a:r>
              <a:rPr sz="16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is</a:t>
            </a:r>
            <a:r>
              <a:rPr sz="16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30" dirty="0">
                <a:solidFill>
                  <a:srgbClr val="404040"/>
                </a:solidFill>
                <a:latin typeface="Microsoft Sans Serif"/>
                <a:cs typeface="Microsoft Sans Serif"/>
              </a:rPr>
              <a:t>humid,</a:t>
            </a:r>
            <a:r>
              <a:rPr sz="16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then</a:t>
            </a:r>
            <a:r>
              <a:rPr sz="16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it</a:t>
            </a:r>
            <a:r>
              <a:rPr sz="16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is</a:t>
            </a:r>
            <a:r>
              <a:rPr sz="16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hot")</a:t>
            </a:r>
            <a:endParaRPr sz="1600" dirty="0">
              <a:latin typeface="Microsoft Sans Serif"/>
              <a:cs typeface="Microsoft Sans Serif"/>
            </a:endParaRPr>
          </a:p>
          <a:p>
            <a:pPr marL="382905" indent="-370840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382905" algn="l"/>
                <a:tab pos="383540" algn="l"/>
              </a:tabLst>
            </a:pPr>
            <a:r>
              <a:rPr sz="1600" b="1" spc="-65" dirty="0">
                <a:solidFill>
                  <a:srgbClr val="404040"/>
                </a:solidFill>
                <a:latin typeface="Arial"/>
                <a:cs typeface="Arial"/>
              </a:rPr>
              <a:t>Q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(here</a:t>
            </a:r>
            <a:r>
              <a:rPr sz="16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220" dirty="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sz="1600" spc="-14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1600" spc="-120" dirty="0">
                <a:solidFill>
                  <a:srgbClr val="404040"/>
                </a:solidFill>
                <a:latin typeface="Microsoft Sans Serif"/>
                <a:cs typeface="Microsoft Sans Serif"/>
              </a:rPr>
              <a:t>ni</a:t>
            </a:r>
            <a:r>
              <a:rPr sz="1600" spc="-17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16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sz="16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"It</a:t>
            </a:r>
            <a:r>
              <a:rPr sz="16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1600" spc="-195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16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95" dirty="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sz="1600" spc="-204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16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mi</a:t>
            </a:r>
            <a:r>
              <a:rPr sz="16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sz="16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”)</a:t>
            </a:r>
            <a:r>
              <a:rPr sz="1600" spc="-95" dirty="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352" y="4189222"/>
            <a:ext cx="599249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95"/>
              </a:spcBef>
              <a:buClr>
                <a:srgbClr val="2EA2ED"/>
              </a:buClr>
              <a:buFont typeface="Wingdings"/>
              <a:buChar char=""/>
              <a:tabLst>
                <a:tab pos="367665" algn="l"/>
                <a:tab pos="368300" algn="l"/>
              </a:tabLst>
            </a:pPr>
            <a:r>
              <a:rPr sz="1600" spc="-150" dirty="0">
                <a:solidFill>
                  <a:srgbClr val="0070C0"/>
                </a:solidFill>
                <a:latin typeface="Microsoft Sans Serif"/>
                <a:cs typeface="Microsoft Sans Serif"/>
              </a:rPr>
              <a:t>An</a:t>
            </a:r>
            <a:r>
              <a:rPr sz="1600" spc="1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00" dirty="0">
                <a:solidFill>
                  <a:srgbClr val="0070C0"/>
                </a:solidFill>
                <a:latin typeface="Microsoft Sans Serif"/>
                <a:cs typeface="Microsoft Sans Serif"/>
              </a:rPr>
              <a:t>atomic</a:t>
            </a:r>
            <a:r>
              <a:rPr sz="1600" spc="2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0070C0"/>
                </a:solidFill>
                <a:latin typeface="Microsoft Sans Serif"/>
                <a:cs typeface="Microsoft Sans Serif"/>
              </a:rPr>
              <a:t>proposition</a:t>
            </a:r>
            <a:r>
              <a:rPr sz="1600" spc="7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0070C0"/>
                </a:solidFill>
                <a:latin typeface="Microsoft Sans Serif"/>
                <a:cs typeface="Microsoft Sans Serif"/>
              </a:rPr>
              <a:t>is</a:t>
            </a:r>
            <a:r>
              <a:rPr sz="1600" spc="2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0070C0"/>
                </a:solidFill>
                <a:latin typeface="Microsoft Sans Serif"/>
                <a:cs typeface="Microsoft Sans Serif"/>
              </a:rPr>
              <a:t>sentence</a:t>
            </a:r>
            <a:r>
              <a:rPr sz="1600" spc="3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0070C0"/>
                </a:solidFill>
                <a:latin typeface="Microsoft Sans Serif"/>
                <a:cs typeface="Microsoft Sans Serif"/>
              </a:rPr>
              <a:t>that</a:t>
            </a:r>
            <a:r>
              <a:rPr sz="1600" spc="3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0070C0"/>
                </a:solidFill>
                <a:latin typeface="Microsoft Sans Serif"/>
                <a:cs typeface="Microsoft Sans Serif"/>
              </a:rPr>
              <a:t>is</a:t>
            </a:r>
            <a:r>
              <a:rPr sz="1600" spc="2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0070C0"/>
                </a:solidFill>
                <a:latin typeface="Microsoft Sans Serif"/>
                <a:cs typeface="Microsoft Sans Serif"/>
              </a:rPr>
              <a:t>true</a:t>
            </a:r>
            <a:r>
              <a:rPr sz="1600" spc="2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0070C0"/>
                </a:solidFill>
                <a:latin typeface="Microsoft Sans Serif"/>
                <a:cs typeface="Microsoft Sans Serif"/>
              </a:rPr>
              <a:t>or</a:t>
            </a:r>
            <a:r>
              <a:rPr sz="1600" spc="1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0070C0"/>
                </a:solidFill>
                <a:latin typeface="Microsoft Sans Serif"/>
                <a:cs typeface="Microsoft Sans Serif"/>
              </a:rPr>
              <a:t>false.</a:t>
            </a:r>
            <a:endParaRPr sz="16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367665" marR="5080" indent="-355600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367665" algn="l"/>
                <a:tab pos="368300" algn="l"/>
              </a:tabLst>
            </a:pPr>
            <a:r>
              <a:rPr sz="1600" spc="-105" dirty="0">
                <a:solidFill>
                  <a:srgbClr val="0070C0"/>
                </a:solidFill>
                <a:latin typeface="Microsoft Sans Serif"/>
                <a:cs typeface="Microsoft Sans Serif"/>
              </a:rPr>
              <a:t>A</a:t>
            </a:r>
            <a:r>
              <a:rPr sz="1600" spc="5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0070C0"/>
                </a:solidFill>
                <a:latin typeface="Microsoft Sans Serif"/>
                <a:cs typeface="Microsoft Sans Serif"/>
              </a:rPr>
              <a:t>proposition</a:t>
            </a:r>
            <a:r>
              <a:rPr sz="1600" spc="6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0070C0"/>
                </a:solidFill>
                <a:latin typeface="Microsoft Sans Serif"/>
                <a:cs typeface="Microsoft Sans Serif"/>
              </a:rPr>
              <a:t>formula</a:t>
            </a:r>
            <a:r>
              <a:rPr sz="1600" spc="5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25" dirty="0">
                <a:solidFill>
                  <a:srgbClr val="0070C0"/>
                </a:solidFill>
                <a:latin typeface="Microsoft Sans Serif"/>
                <a:cs typeface="Microsoft Sans Serif"/>
              </a:rPr>
              <a:t>which</a:t>
            </a:r>
            <a:r>
              <a:rPr sz="1600" spc="5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0070C0"/>
                </a:solidFill>
                <a:latin typeface="Microsoft Sans Serif"/>
                <a:cs typeface="Microsoft Sans Serif"/>
              </a:rPr>
              <a:t>is</a:t>
            </a:r>
            <a:r>
              <a:rPr sz="1600" spc="6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0070C0"/>
                </a:solidFill>
                <a:latin typeface="Microsoft Sans Serif"/>
                <a:cs typeface="Microsoft Sans Serif"/>
              </a:rPr>
              <a:t>always</a:t>
            </a:r>
            <a:r>
              <a:rPr sz="1600" spc="6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0070C0"/>
                </a:solidFill>
                <a:latin typeface="Microsoft Sans Serif"/>
                <a:cs typeface="Microsoft Sans Serif"/>
              </a:rPr>
              <a:t>true</a:t>
            </a:r>
            <a:r>
              <a:rPr sz="1600" spc="5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0070C0"/>
                </a:solidFill>
                <a:latin typeface="Microsoft Sans Serif"/>
                <a:cs typeface="Microsoft Sans Serif"/>
              </a:rPr>
              <a:t>is</a:t>
            </a:r>
            <a:r>
              <a:rPr sz="1600" spc="5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0070C0"/>
                </a:solidFill>
                <a:latin typeface="Microsoft Sans Serif"/>
                <a:cs typeface="Microsoft Sans Serif"/>
              </a:rPr>
              <a:t>called</a:t>
            </a:r>
            <a:r>
              <a:rPr sz="1600" spc="6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b="1" spc="-100" dirty="0">
                <a:solidFill>
                  <a:srgbClr val="0070C0"/>
                </a:solidFill>
                <a:latin typeface="Arial"/>
                <a:cs typeface="Arial"/>
              </a:rPr>
              <a:t>tautology</a:t>
            </a:r>
            <a:r>
              <a:rPr sz="1600" spc="-100" dirty="0">
                <a:solidFill>
                  <a:srgbClr val="0070C0"/>
                </a:solidFill>
                <a:latin typeface="Microsoft Sans Serif"/>
                <a:cs typeface="Microsoft Sans Serif"/>
              </a:rPr>
              <a:t>,</a:t>
            </a:r>
            <a:r>
              <a:rPr sz="1600" spc="5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0070C0"/>
                </a:solidFill>
                <a:latin typeface="Microsoft Sans Serif"/>
                <a:cs typeface="Microsoft Sans Serif"/>
              </a:rPr>
              <a:t>and</a:t>
            </a:r>
            <a:r>
              <a:rPr sz="1600" spc="5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0070C0"/>
                </a:solidFill>
                <a:latin typeface="Microsoft Sans Serif"/>
                <a:cs typeface="Microsoft Sans Serif"/>
              </a:rPr>
              <a:t>it </a:t>
            </a:r>
            <a:r>
              <a:rPr sz="1600" spc="-409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i</a:t>
            </a:r>
            <a:r>
              <a:rPr sz="1600" spc="-195" dirty="0">
                <a:solidFill>
                  <a:srgbClr val="0070C0"/>
                </a:solidFill>
                <a:latin typeface="Microsoft Sans Serif"/>
                <a:cs typeface="Microsoft Sans Serif"/>
              </a:rPr>
              <a:t>s</a:t>
            </a:r>
            <a:r>
              <a:rPr sz="1600" spc="1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0070C0"/>
                </a:solidFill>
                <a:latin typeface="Microsoft Sans Serif"/>
                <a:cs typeface="Microsoft Sans Serif"/>
              </a:rPr>
              <a:t>a</a:t>
            </a: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l</a:t>
            </a:r>
            <a:r>
              <a:rPr sz="1600" spc="-204" dirty="0">
                <a:solidFill>
                  <a:srgbClr val="0070C0"/>
                </a:solidFill>
                <a:latin typeface="Microsoft Sans Serif"/>
                <a:cs typeface="Microsoft Sans Serif"/>
              </a:rPr>
              <a:t>s</a:t>
            </a: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o</a:t>
            </a:r>
            <a:r>
              <a:rPr sz="1600" spc="3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c</a:t>
            </a:r>
            <a:r>
              <a:rPr sz="1600" spc="-114" dirty="0">
                <a:solidFill>
                  <a:srgbClr val="0070C0"/>
                </a:solidFill>
                <a:latin typeface="Microsoft Sans Serif"/>
                <a:cs typeface="Microsoft Sans Serif"/>
              </a:rPr>
              <a:t>a</a:t>
            </a:r>
            <a:r>
              <a:rPr sz="1600" spc="-35" dirty="0">
                <a:solidFill>
                  <a:srgbClr val="0070C0"/>
                </a:solidFill>
                <a:latin typeface="Microsoft Sans Serif"/>
                <a:cs typeface="Microsoft Sans Serif"/>
              </a:rPr>
              <a:t>lle</a:t>
            </a:r>
            <a:r>
              <a:rPr sz="1600" spc="-50" dirty="0">
                <a:solidFill>
                  <a:srgbClr val="0070C0"/>
                </a:solidFill>
                <a:latin typeface="Microsoft Sans Serif"/>
                <a:cs typeface="Microsoft Sans Serif"/>
              </a:rPr>
              <a:t>d</a:t>
            </a:r>
            <a:r>
              <a:rPr sz="1600" spc="4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Microsoft Sans Serif"/>
                <a:cs typeface="Microsoft Sans Serif"/>
              </a:rPr>
              <a:t>a</a:t>
            </a:r>
            <a:r>
              <a:rPr sz="1600" spc="1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0070C0"/>
                </a:solidFill>
                <a:latin typeface="Microsoft Sans Serif"/>
                <a:cs typeface="Microsoft Sans Serif"/>
              </a:rPr>
              <a:t>v</a:t>
            </a:r>
            <a:r>
              <a:rPr sz="1600" spc="-15" dirty="0">
                <a:solidFill>
                  <a:srgbClr val="0070C0"/>
                </a:solidFill>
                <a:latin typeface="Microsoft Sans Serif"/>
                <a:cs typeface="Microsoft Sans Serif"/>
              </a:rPr>
              <a:t>ali</a:t>
            </a:r>
            <a:r>
              <a:rPr sz="1600" spc="-25" dirty="0">
                <a:solidFill>
                  <a:srgbClr val="0070C0"/>
                </a:solidFill>
                <a:latin typeface="Microsoft Sans Serif"/>
                <a:cs typeface="Microsoft Sans Serif"/>
              </a:rPr>
              <a:t>d</a:t>
            </a:r>
            <a:r>
              <a:rPr sz="1600" spc="4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35" dirty="0">
                <a:solidFill>
                  <a:srgbClr val="0070C0"/>
                </a:solidFill>
                <a:latin typeface="Microsoft Sans Serif"/>
                <a:cs typeface="Microsoft Sans Serif"/>
              </a:rPr>
              <a:t>sente</a:t>
            </a:r>
            <a:r>
              <a:rPr sz="1600" spc="-200" dirty="0">
                <a:solidFill>
                  <a:srgbClr val="0070C0"/>
                </a:solidFill>
                <a:latin typeface="Microsoft Sans Serif"/>
                <a:cs typeface="Microsoft Sans Serif"/>
              </a:rPr>
              <a:t>n</a:t>
            </a:r>
            <a:r>
              <a:rPr sz="1600" spc="-185" dirty="0">
                <a:solidFill>
                  <a:srgbClr val="0070C0"/>
                </a:solidFill>
                <a:latin typeface="Microsoft Sans Serif"/>
                <a:cs typeface="Microsoft Sans Serif"/>
              </a:rPr>
              <a:t>c</a:t>
            </a:r>
            <a:r>
              <a:rPr sz="1600" spc="-100" dirty="0">
                <a:solidFill>
                  <a:srgbClr val="0070C0"/>
                </a:solidFill>
                <a:latin typeface="Microsoft Sans Serif"/>
                <a:cs typeface="Microsoft Sans Serif"/>
              </a:rPr>
              <a:t>e</a:t>
            </a: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.</a:t>
            </a:r>
            <a:endParaRPr sz="16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367665" indent="-355600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367665" algn="l"/>
                <a:tab pos="368300" algn="l"/>
              </a:tabLst>
            </a:pPr>
            <a:r>
              <a:rPr sz="1600" spc="-105" dirty="0">
                <a:solidFill>
                  <a:srgbClr val="0070C0"/>
                </a:solidFill>
                <a:latin typeface="Microsoft Sans Serif"/>
                <a:cs typeface="Microsoft Sans Serif"/>
              </a:rPr>
              <a:t>A</a:t>
            </a:r>
            <a:r>
              <a:rPr sz="1600" spc="1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0070C0"/>
                </a:solidFill>
                <a:latin typeface="Microsoft Sans Serif"/>
                <a:cs typeface="Microsoft Sans Serif"/>
              </a:rPr>
              <a:t>proposition</a:t>
            </a:r>
            <a:r>
              <a:rPr sz="1600" spc="5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0070C0"/>
                </a:solidFill>
                <a:latin typeface="Microsoft Sans Serif"/>
                <a:cs typeface="Microsoft Sans Serif"/>
              </a:rPr>
              <a:t>formula</a:t>
            </a:r>
            <a:r>
              <a:rPr sz="1600" spc="3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25" dirty="0">
                <a:solidFill>
                  <a:srgbClr val="0070C0"/>
                </a:solidFill>
                <a:latin typeface="Microsoft Sans Serif"/>
                <a:cs typeface="Microsoft Sans Serif"/>
              </a:rPr>
              <a:t>which</a:t>
            </a:r>
            <a:r>
              <a:rPr sz="1600" spc="3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0070C0"/>
                </a:solidFill>
                <a:latin typeface="Microsoft Sans Serif"/>
                <a:cs typeface="Microsoft Sans Serif"/>
              </a:rPr>
              <a:t>is</a:t>
            </a:r>
            <a:r>
              <a:rPr sz="1600" spc="1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90" dirty="0">
                <a:solidFill>
                  <a:srgbClr val="0070C0"/>
                </a:solidFill>
                <a:latin typeface="Microsoft Sans Serif"/>
                <a:cs typeface="Microsoft Sans Serif"/>
              </a:rPr>
              <a:t>always</a:t>
            </a:r>
            <a:r>
              <a:rPr sz="1600" spc="4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0070C0"/>
                </a:solidFill>
                <a:latin typeface="Microsoft Sans Serif"/>
                <a:cs typeface="Microsoft Sans Serif"/>
              </a:rPr>
              <a:t>false</a:t>
            </a:r>
            <a:r>
              <a:rPr sz="1600" spc="4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0070C0"/>
                </a:solidFill>
                <a:latin typeface="Microsoft Sans Serif"/>
                <a:cs typeface="Microsoft Sans Serif"/>
              </a:rPr>
              <a:t>is</a:t>
            </a:r>
            <a:r>
              <a:rPr sz="1600" spc="3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0070C0"/>
                </a:solidFill>
                <a:latin typeface="Microsoft Sans Serif"/>
                <a:cs typeface="Microsoft Sans Serif"/>
              </a:rPr>
              <a:t>called</a:t>
            </a:r>
            <a:r>
              <a:rPr sz="1600" spc="3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b="1" spc="-120" dirty="0">
                <a:solidFill>
                  <a:srgbClr val="0070C0"/>
                </a:solidFill>
                <a:latin typeface="Arial"/>
                <a:cs typeface="Arial"/>
              </a:rPr>
              <a:t>Contradiction</a:t>
            </a:r>
            <a:r>
              <a:rPr sz="1600" spc="-120" dirty="0">
                <a:solidFill>
                  <a:srgbClr val="0070C0"/>
                </a:solidFill>
                <a:latin typeface="Microsoft Sans Serif"/>
                <a:cs typeface="Microsoft Sans Serif"/>
              </a:rPr>
              <a:t>.</a:t>
            </a:r>
            <a:endParaRPr sz="16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367665" marR="5715" indent="-355600" algn="just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368300" algn="l"/>
              </a:tabLst>
            </a:pPr>
            <a:r>
              <a:rPr sz="1600" spc="-125" dirty="0">
                <a:solidFill>
                  <a:srgbClr val="0070C0"/>
                </a:solidFill>
                <a:latin typeface="Microsoft Sans Serif"/>
                <a:cs typeface="Microsoft Sans Serif"/>
              </a:rPr>
              <a:t>Statements</a:t>
            </a:r>
            <a:r>
              <a:rPr sz="1600" spc="-12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25" dirty="0">
                <a:solidFill>
                  <a:srgbClr val="0070C0"/>
                </a:solidFill>
                <a:latin typeface="Microsoft Sans Serif"/>
                <a:cs typeface="Microsoft Sans Serif"/>
              </a:rPr>
              <a:t>which</a:t>
            </a:r>
            <a:r>
              <a:rPr sz="1600" spc="-12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0070C0"/>
                </a:solidFill>
                <a:latin typeface="Microsoft Sans Serif"/>
                <a:cs typeface="Microsoft Sans Serif"/>
              </a:rPr>
              <a:t>are</a:t>
            </a:r>
            <a:r>
              <a:rPr sz="1600" spc="-3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30" dirty="0">
                <a:solidFill>
                  <a:srgbClr val="0070C0"/>
                </a:solidFill>
                <a:latin typeface="Microsoft Sans Serif"/>
                <a:cs typeface="Microsoft Sans Serif"/>
              </a:rPr>
              <a:t>questions,</a:t>
            </a:r>
            <a:r>
              <a:rPr sz="1600" spc="-12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60" dirty="0">
                <a:solidFill>
                  <a:srgbClr val="0070C0"/>
                </a:solidFill>
                <a:latin typeface="Microsoft Sans Serif"/>
                <a:cs typeface="Microsoft Sans Serif"/>
              </a:rPr>
              <a:t>commands,</a:t>
            </a:r>
            <a:r>
              <a:rPr sz="1600" spc="-15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0070C0"/>
                </a:solidFill>
                <a:latin typeface="Microsoft Sans Serif"/>
                <a:cs typeface="Microsoft Sans Serif"/>
              </a:rPr>
              <a:t>or</a:t>
            </a:r>
            <a:r>
              <a:rPr sz="1600" spc="-4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10" dirty="0">
                <a:solidFill>
                  <a:srgbClr val="0070C0"/>
                </a:solidFill>
                <a:latin typeface="Microsoft Sans Serif"/>
                <a:cs typeface="Microsoft Sans Serif"/>
              </a:rPr>
              <a:t>opinions</a:t>
            </a:r>
            <a:r>
              <a:rPr sz="1600" spc="-10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0070C0"/>
                </a:solidFill>
                <a:latin typeface="Microsoft Sans Serif"/>
                <a:cs typeface="Microsoft Sans Serif"/>
              </a:rPr>
              <a:t>are</a:t>
            </a:r>
            <a:r>
              <a:rPr sz="1600" spc="-3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not </a:t>
            </a:r>
            <a:r>
              <a:rPr sz="1600" spc="-90" dirty="0">
                <a:solidFill>
                  <a:srgbClr val="0070C0"/>
                </a:solidFill>
                <a:latin typeface="Microsoft Sans Serif"/>
                <a:cs typeface="Microsoft Sans Serif"/>
              </a:rPr>
              <a:t> propositions </a:t>
            </a:r>
            <a:r>
              <a:rPr sz="1600" spc="-195" dirty="0">
                <a:solidFill>
                  <a:srgbClr val="0070C0"/>
                </a:solidFill>
                <a:latin typeface="Microsoft Sans Serif"/>
                <a:cs typeface="Microsoft Sans Serif"/>
              </a:rPr>
              <a:t>such</a:t>
            </a:r>
            <a:r>
              <a:rPr sz="1600" spc="-19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40" dirty="0">
                <a:solidFill>
                  <a:srgbClr val="0070C0"/>
                </a:solidFill>
                <a:latin typeface="Microsoft Sans Serif"/>
                <a:cs typeface="Microsoft Sans Serif"/>
              </a:rPr>
              <a:t>as</a:t>
            </a:r>
            <a:r>
              <a:rPr sz="1600" spc="-13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Arial"/>
                <a:cs typeface="Arial"/>
              </a:rPr>
              <a:t>"Where</a:t>
            </a:r>
            <a:r>
              <a:rPr sz="1600" b="1" spc="19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20" dirty="0">
                <a:solidFill>
                  <a:srgbClr val="0070C0"/>
                </a:solidFill>
                <a:latin typeface="Arial"/>
                <a:cs typeface="Arial"/>
              </a:rPr>
              <a:t>is </a:t>
            </a:r>
            <a:r>
              <a:rPr sz="1600" b="1" spc="-100" dirty="0">
                <a:solidFill>
                  <a:srgbClr val="0070C0"/>
                </a:solidFill>
                <a:latin typeface="Arial"/>
                <a:cs typeface="Arial"/>
              </a:rPr>
              <a:t>Rohini", </a:t>
            </a:r>
            <a:r>
              <a:rPr sz="1600" b="1" spc="-80" dirty="0">
                <a:solidFill>
                  <a:srgbClr val="0070C0"/>
                </a:solidFill>
                <a:latin typeface="Arial"/>
                <a:cs typeface="Arial"/>
              </a:rPr>
              <a:t>"How </a:t>
            </a:r>
            <a:r>
              <a:rPr sz="1600" b="1" spc="-90" dirty="0">
                <a:solidFill>
                  <a:srgbClr val="0070C0"/>
                </a:solidFill>
                <a:latin typeface="Arial"/>
                <a:cs typeface="Arial"/>
              </a:rPr>
              <a:t>are </a:t>
            </a:r>
            <a:r>
              <a:rPr sz="1600" b="1" spc="-75" dirty="0">
                <a:solidFill>
                  <a:srgbClr val="0070C0"/>
                </a:solidFill>
                <a:latin typeface="Arial"/>
                <a:cs typeface="Arial"/>
              </a:rPr>
              <a:t>you", </a:t>
            </a:r>
            <a:r>
              <a:rPr sz="1600" b="1" spc="-110" dirty="0">
                <a:solidFill>
                  <a:srgbClr val="0070C0"/>
                </a:solidFill>
                <a:latin typeface="Arial"/>
                <a:cs typeface="Arial"/>
              </a:rPr>
              <a:t>"What </a:t>
            </a:r>
            <a:r>
              <a:rPr sz="1600" b="1" spc="-114" dirty="0">
                <a:solidFill>
                  <a:srgbClr val="0070C0"/>
                </a:solidFill>
                <a:latin typeface="Arial"/>
                <a:cs typeface="Arial"/>
              </a:rPr>
              <a:t>is </a:t>
            </a:r>
            <a:r>
              <a:rPr sz="1600" b="1" spc="-1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1600" b="1" spc="-13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600" b="1" spc="-130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600" b="1" spc="-12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16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0070C0"/>
                </a:solidFill>
                <a:latin typeface="Arial"/>
                <a:cs typeface="Arial"/>
              </a:rPr>
              <a:t>name",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600" b="1" spc="-4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1600" b="1" spc="-13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600" b="1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45" dirty="0">
                <a:solidFill>
                  <a:srgbClr val="0070C0"/>
                </a:solidFill>
                <a:latin typeface="Arial"/>
                <a:cs typeface="Arial"/>
              </a:rPr>
              <a:t>no</a:t>
            </a:r>
            <a:r>
              <a:rPr sz="1600" b="1" spc="-8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1600" b="1" spc="-9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1600" b="1" spc="-13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600" b="1" spc="-130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1600" b="1" spc="-18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600" b="1" spc="-16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1600" b="1" spc="-3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600" b="1" spc="-12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3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600" b="1" spc="-135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600" b="1" spc="-13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600" b="1" spc="-235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1600" b="1" spc="-30" dirty="0">
                <a:solidFill>
                  <a:srgbClr val="0070C0"/>
                </a:solidFill>
                <a:latin typeface="Arial"/>
                <a:cs typeface="Arial"/>
              </a:rPr>
              <a:t>.</a:t>
            </a:r>
            <a:endParaRPr sz="16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9061" y="3550158"/>
            <a:ext cx="5075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95"/>
              </a:spcBef>
              <a:buClr>
                <a:srgbClr val="2EA2ED"/>
              </a:buClr>
              <a:buFont typeface="Wingdings"/>
              <a:buChar char=""/>
              <a:tabLst>
                <a:tab pos="367665" algn="l"/>
                <a:tab pos="368300" algn="l"/>
                <a:tab pos="1450975" algn="l"/>
                <a:tab pos="2635250" algn="l"/>
                <a:tab pos="3138170" algn="l"/>
                <a:tab pos="3945890" algn="l"/>
                <a:tab pos="4534535" algn="l"/>
              </a:tabLst>
            </a:pPr>
            <a:r>
              <a:rPr sz="1600" spc="-135" dirty="0">
                <a:solidFill>
                  <a:srgbClr val="0070C0"/>
                </a:solidFill>
                <a:latin typeface="Microsoft Sans Serif"/>
                <a:cs typeface="Microsoft Sans Serif"/>
              </a:rPr>
              <a:t>Compound	</a:t>
            </a:r>
            <a:r>
              <a:rPr sz="1600" spc="-90" dirty="0">
                <a:solidFill>
                  <a:srgbClr val="0070C0"/>
                </a:solidFill>
                <a:latin typeface="Microsoft Sans Serif"/>
                <a:cs typeface="Microsoft Sans Serif"/>
              </a:rPr>
              <a:t>propositions	</a:t>
            </a:r>
            <a:r>
              <a:rPr sz="1600" spc="-35" dirty="0">
                <a:solidFill>
                  <a:srgbClr val="0070C0"/>
                </a:solidFill>
                <a:latin typeface="Microsoft Sans Serif"/>
                <a:cs typeface="Microsoft Sans Serif"/>
              </a:rPr>
              <a:t>are	</a:t>
            </a:r>
            <a:r>
              <a:rPr sz="1600" spc="-65" dirty="0">
                <a:solidFill>
                  <a:srgbClr val="0070C0"/>
                </a:solidFill>
                <a:latin typeface="Microsoft Sans Serif"/>
                <a:cs typeface="Microsoft Sans Serif"/>
              </a:rPr>
              <a:t>formed	</a:t>
            </a:r>
            <a:r>
              <a:rPr sz="1600" spc="-80" dirty="0">
                <a:solidFill>
                  <a:srgbClr val="0070C0"/>
                </a:solidFill>
                <a:latin typeface="Microsoft Sans Serif"/>
                <a:cs typeface="Microsoft Sans Serif"/>
              </a:rPr>
              <a:t>from	</a:t>
            </a:r>
            <a:r>
              <a:rPr sz="1600" spc="-100" dirty="0">
                <a:solidFill>
                  <a:srgbClr val="0070C0"/>
                </a:solidFill>
                <a:latin typeface="Microsoft Sans Serif"/>
                <a:cs typeface="Microsoft Sans Serif"/>
              </a:rPr>
              <a:t>atomic</a:t>
            </a:r>
            <a:endParaRPr sz="16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9061" y="3793997"/>
            <a:ext cx="50742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0070C0"/>
                </a:solidFill>
                <a:latin typeface="Microsoft Sans Serif"/>
                <a:cs typeface="Microsoft Sans Serif"/>
              </a:rPr>
              <a:t>propositions</a:t>
            </a:r>
            <a:r>
              <a:rPr sz="1600" spc="2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35" dirty="0">
                <a:solidFill>
                  <a:srgbClr val="0070C0"/>
                </a:solidFill>
                <a:latin typeface="Microsoft Sans Serif"/>
                <a:cs typeface="Microsoft Sans Serif"/>
              </a:rPr>
              <a:t>using</a:t>
            </a:r>
            <a:r>
              <a:rPr sz="1600" spc="1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00" dirty="0">
                <a:solidFill>
                  <a:srgbClr val="0070C0"/>
                </a:solidFill>
                <a:latin typeface="Microsoft Sans Serif"/>
                <a:cs typeface="Microsoft Sans Serif"/>
              </a:rPr>
              <a:t>the</a:t>
            </a:r>
            <a:r>
              <a:rPr sz="1600" spc="2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0070C0"/>
                </a:solidFill>
                <a:latin typeface="Microsoft Sans Serif"/>
                <a:cs typeface="Microsoft Sans Serif"/>
              </a:rPr>
              <a:t>logical</a:t>
            </a:r>
            <a:r>
              <a:rPr sz="1600" spc="2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35" dirty="0">
                <a:solidFill>
                  <a:srgbClr val="0070C0"/>
                </a:solidFill>
                <a:latin typeface="Microsoft Sans Serif"/>
                <a:cs typeface="Microsoft Sans Serif"/>
              </a:rPr>
              <a:t>connectives</a:t>
            </a:r>
            <a:r>
              <a:rPr sz="1600" spc="2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200" dirty="0">
                <a:solidFill>
                  <a:srgbClr val="0070C0"/>
                </a:solidFill>
                <a:latin typeface="Microsoft Sans Serif"/>
                <a:cs typeface="Microsoft Sans Serif"/>
              </a:rPr>
              <a:t>such</a:t>
            </a:r>
            <a:r>
              <a:rPr sz="1600" spc="1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35" dirty="0">
                <a:solidFill>
                  <a:srgbClr val="0070C0"/>
                </a:solidFill>
                <a:latin typeface="Microsoft Sans Serif"/>
                <a:cs typeface="Microsoft Sans Serif"/>
              </a:rPr>
              <a:t>as,</a:t>
            </a:r>
            <a:r>
              <a:rPr sz="1600" spc="2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0070C0"/>
                </a:solidFill>
                <a:latin typeface="Microsoft Sans Serif"/>
                <a:cs typeface="Microsoft Sans Serif"/>
              </a:rPr>
              <a:t>and,</a:t>
            </a:r>
            <a:r>
              <a:rPr sz="1600" spc="2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00" dirty="0">
                <a:solidFill>
                  <a:srgbClr val="0070C0"/>
                </a:solidFill>
                <a:latin typeface="Microsoft Sans Serif"/>
                <a:cs typeface="Microsoft Sans Serif"/>
              </a:rPr>
              <a:t>not,</a:t>
            </a:r>
            <a:endParaRPr sz="16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367665">
              <a:lnSpc>
                <a:spcPct val="100000"/>
              </a:lnSpc>
            </a:pP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o</a:t>
            </a:r>
            <a:r>
              <a:rPr sz="1600" spc="-120" dirty="0">
                <a:solidFill>
                  <a:srgbClr val="0070C0"/>
                </a:solidFill>
                <a:latin typeface="Microsoft Sans Serif"/>
                <a:cs typeface="Microsoft Sans Serif"/>
              </a:rPr>
              <a:t>r</a:t>
            </a: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,</a:t>
            </a:r>
            <a:r>
              <a:rPr sz="1600" spc="1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0070C0"/>
                </a:solidFill>
                <a:latin typeface="Microsoft Sans Serif"/>
                <a:cs typeface="Microsoft Sans Serif"/>
              </a:rPr>
              <a:t>i</a:t>
            </a:r>
            <a:r>
              <a:rPr sz="1600" spc="-25" dirty="0">
                <a:solidFill>
                  <a:srgbClr val="0070C0"/>
                </a:solidFill>
                <a:latin typeface="Microsoft Sans Serif"/>
                <a:cs typeface="Microsoft Sans Serif"/>
              </a:rPr>
              <a:t>f</a:t>
            </a:r>
            <a:r>
              <a:rPr sz="1600" spc="-100" dirty="0">
                <a:solidFill>
                  <a:srgbClr val="0070C0"/>
                </a:solidFill>
                <a:latin typeface="Microsoft Sans Serif"/>
                <a:cs typeface="Microsoft Sans Serif"/>
              </a:rPr>
              <a:t>.</a:t>
            </a: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.</a:t>
            </a:r>
            <a:r>
              <a:rPr sz="1600" spc="1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0070C0"/>
                </a:solidFill>
                <a:latin typeface="Microsoft Sans Serif"/>
                <a:cs typeface="Microsoft Sans Serif"/>
              </a:rPr>
              <a:t>t</a:t>
            </a:r>
            <a:r>
              <a:rPr sz="1600" spc="-140" dirty="0">
                <a:solidFill>
                  <a:srgbClr val="0070C0"/>
                </a:solidFill>
                <a:latin typeface="Microsoft Sans Serif"/>
                <a:cs typeface="Microsoft Sans Serif"/>
              </a:rPr>
              <a:t>h</a:t>
            </a: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e</a:t>
            </a:r>
            <a:r>
              <a:rPr sz="1600" spc="-190" dirty="0">
                <a:solidFill>
                  <a:srgbClr val="0070C0"/>
                </a:solidFill>
                <a:latin typeface="Microsoft Sans Serif"/>
                <a:cs typeface="Microsoft Sans Serif"/>
              </a:rPr>
              <a:t>n</a:t>
            </a:r>
            <a:r>
              <a:rPr sz="1600" spc="1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,</a:t>
            </a:r>
            <a:r>
              <a:rPr sz="1600" spc="1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0070C0"/>
                </a:solidFill>
                <a:latin typeface="Microsoft Sans Serif"/>
                <a:cs typeface="Microsoft Sans Serif"/>
              </a:rPr>
              <a:t>i</a:t>
            </a:r>
            <a:r>
              <a:rPr sz="1600" spc="40" dirty="0">
                <a:solidFill>
                  <a:srgbClr val="0070C0"/>
                </a:solidFill>
                <a:latin typeface="Microsoft Sans Serif"/>
                <a:cs typeface="Microsoft Sans Serif"/>
              </a:rPr>
              <a:t>f</a:t>
            </a:r>
            <a:r>
              <a:rPr sz="1600" spc="6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0070C0"/>
                </a:solidFill>
                <a:latin typeface="Microsoft Sans Serif"/>
                <a:cs typeface="Microsoft Sans Serif"/>
              </a:rPr>
              <a:t>a</a:t>
            </a:r>
            <a:r>
              <a:rPr sz="1600" spc="-100" dirty="0">
                <a:solidFill>
                  <a:srgbClr val="0070C0"/>
                </a:solidFill>
                <a:latin typeface="Microsoft Sans Serif"/>
                <a:cs typeface="Microsoft Sans Serif"/>
              </a:rPr>
              <a:t>nd</a:t>
            </a:r>
            <a:r>
              <a:rPr sz="1600" spc="3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o</a:t>
            </a:r>
            <a:r>
              <a:rPr sz="1600" spc="-145" dirty="0">
                <a:solidFill>
                  <a:srgbClr val="0070C0"/>
                </a:solidFill>
                <a:latin typeface="Microsoft Sans Serif"/>
                <a:cs typeface="Microsoft Sans Serif"/>
              </a:rPr>
              <a:t>n</a:t>
            </a:r>
            <a:r>
              <a:rPr sz="1600" spc="-70" dirty="0">
                <a:solidFill>
                  <a:srgbClr val="0070C0"/>
                </a:solidFill>
                <a:latin typeface="Microsoft Sans Serif"/>
                <a:cs typeface="Microsoft Sans Serif"/>
              </a:rPr>
              <a:t>l</a:t>
            </a:r>
            <a:r>
              <a:rPr sz="1600" spc="-5" dirty="0">
                <a:solidFill>
                  <a:srgbClr val="0070C0"/>
                </a:solidFill>
                <a:latin typeface="Microsoft Sans Serif"/>
                <a:cs typeface="Microsoft Sans Serif"/>
              </a:rPr>
              <a:t>y</a:t>
            </a:r>
            <a:r>
              <a:rPr sz="1600" spc="1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0070C0"/>
                </a:solidFill>
                <a:latin typeface="Microsoft Sans Serif"/>
                <a:cs typeface="Microsoft Sans Serif"/>
              </a:rPr>
              <a:t>if</a:t>
            </a: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,</a:t>
            </a:r>
            <a:r>
              <a:rPr sz="1600" spc="2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e</a:t>
            </a:r>
            <a:r>
              <a:rPr sz="1600" spc="-75" dirty="0">
                <a:solidFill>
                  <a:srgbClr val="0070C0"/>
                </a:solidFill>
                <a:latin typeface="Microsoft Sans Serif"/>
                <a:cs typeface="Microsoft Sans Serif"/>
              </a:rPr>
              <a:t>t</a:t>
            </a:r>
            <a:r>
              <a:rPr sz="1600" spc="-135" dirty="0">
                <a:solidFill>
                  <a:srgbClr val="0070C0"/>
                </a:solidFill>
                <a:latin typeface="Microsoft Sans Serif"/>
                <a:cs typeface="Microsoft Sans Serif"/>
              </a:rPr>
              <a:t>c</a:t>
            </a: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.</a:t>
            </a:r>
            <a:endParaRPr sz="16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367665" marR="5715" indent="-355600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367665" algn="l"/>
                <a:tab pos="368300" algn="l"/>
              </a:tabLst>
            </a:pPr>
            <a:r>
              <a:rPr sz="1600" spc="-135" dirty="0">
                <a:solidFill>
                  <a:srgbClr val="0070C0"/>
                </a:solidFill>
                <a:latin typeface="Microsoft Sans Serif"/>
                <a:cs typeface="Microsoft Sans Serif"/>
              </a:rPr>
              <a:t>Compound</a:t>
            </a:r>
            <a:r>
              <a:rPr sz="1600" spc="-13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0070C0"/>
                </a:solidFill>
                <a:latin typeface="Microsoft Sans Serif"/>
                <a:cs typeface="Microsoft Sans Serif"/>
              </a:rPr>
              <a:t>proposition </a:t>
            </a:r>
            <a:r>
              <a:rPr sz="1600" spc="-145" dirty="0">
                <a:solidFill>
                  <a:srgbClr val="0070C0"/>
                </a:solidFill>
                <a:latin typeface="Microsoft Sans Serif"/>
                <a:cs typeface="Microsoft Sans Serif"/>
              </a:rPr>
              <a:t>is</a:t>
            </a:r>
            <a:r>
              <a:rPr sz="1600" spc="-14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0070C0"/>
                </a:solidFill>
                <a:latin typeface="Microsoft Sans Serif"/>
                <a:cs typeface="Microsoft Sans Serif"/>
              </a:rPr>
              <a:t>defined </a:t>
            </a:r>
            <a:r>
              <a:rPr sz="1600" spc="-55" dirty="0">
                <a:solidFill>
                  <a:srgbClr val="0070C0"/>
                </a:solidFill>
                <a:latin typeface="Microsoft Sans Serif"/>
                <a:cs typeface="Microsoft Sans Serif"/>
              </a:rPr>
              <a:t>by </a:t>
            </a:r>
            <a:r>
              <a:rPr sz="1600" spc="-125" dirty="0">
                <a:solidFill>
                  <a:srgbClr val="0070C0"/>
                </a:solidFill>
                <a:latin typeface="Microsoft Sans Serif"/>
                <a:cs typeface="Microsoft Sans Serif"/>
              </a:rPr>
              <a:t>values</a:t>
            </a:r>
            <a:r>
              <a:rPr sz="1600" spc="-12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070C0"/>
                </a:solidFill>
                <a:latin typeface="Microsoft Sans Serif"/>
                <a:cs typeface="Microsoft Sans Serif"/>
              </a:rPr>
              <a:t>of </a:t>
            </a:r>
            <a:r>
              <a:rPr sz="1600" spc="-80" dirty="0">
                <a:solidFill>
                  <a:srgbClr val="0070C0"/>
                </a:solidFill>
                <a:latin typeface="Microsoft Sans Serif"/>
                <a:cs typeface="Microsoft Sans Serif"/>
              </a:rPr>
              <a:t>elementary </a:t>
            </a:r>
            <a:r>
              <a:rPr sz="1600" spc="-409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0070C0"/>
                </a:solidFill>
                <a:latin typeface="Microsoft Sans Serif"/>
                <a:cs typeface="Microsoft Sans Serif"/>
              </a:rPr>
              <a:t>propositions</a:t>
            </a:r>
            <a:r>
              <a:rPr sz="1600" spc="6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0070C0"/>
                </a:solidFill>
                <a:latin typeface="Microsoft Sans Serif"/>
                <a:cs typeface="Microsoft Sans Serif"/>
              </a:rPr>
              <a:t>and</a:t>
            </a:r>
            <a:r>
              <a:rPr sz="1600" spc="3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05" dirty="0">
                <a:solidFill>
                  <a:srgbClr val="0070C0"/>
                </a:solidFill>
                <a:latin typeface="Microsoft Sans Serif"/>
                <a:cs typeface="Microsoft Sans Serif"/>
              </a:rPr>
              <a:t>the</a:t>
            </a:r>
            <a:r>
              <a:rPr sz="1600" spc="2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14" dirty="0">
                <a:solidFill>
                  <a:srgbClr val="0070C0"/>
                </a:solidFill>
                <a:latin typeface="Microsoft Sans Serif"/>
                <a:cs typeface="Microsoft Sans Serif"/>
              </a:rPr>
              <a:t>meaning</a:t>
            </a:r>
            <a:r>
              <a:rPr sz="1600" spc="25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070C0"/>
                </a:solidFill>
                <a:latin typeface="Microsoft Sans Serif"/>
                <a:cs typeface="Microsoft Sans Serif"/>
              </a:rPr>
              <a:t>of</a:t>
            </a:r>
            <a:r>
              <a:rPr sz="1600" spc="60" dirty="0">
                <a:solidFill>
                  <a:srgbClr val="0070C0"/>
                </a:solidFill>
                <a:latin typeface="Microsoft Sans Serif"/>
                <a:cs typeface="Microsoft Sans Serif"/>
              </a:rPr>
              <a:t> </a:t>
            </a:r>
            <a:r>
              <a:rPr sz="1600" spc="-135" dirty="0">
                <a:solidFill>
                  <a:srgbClr val="0070C0"/>
                </a:solidFill>
                <a:latin typeface="Microsoft Sans Serif"/>
                <a:cs typeface="Microsoft Sans Serif"/>
              </a:rPr>
              <a:t>connectives.</a:t>
            </a:r>
            <a:endParaRPr sz="1600" dirty="0">
              <a:solidFill>
                <a:srgbClr val="0070C0"/>
              </a:solidFill>
              <a:latin typeface="Microsoft Sans Serif"/>
              <a:cs typeface="Microsoft Sans Serif"/>
            </a:endParaRPr>
          </a:p>
          <a:p>
            <a:pPr marL="367665" indent="-355600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367665" algn="l"/>
                <a:tab pos="368300" algn="l"/>
              </a:tabLst>
            </a:pPr>
            <a:r>
              <a:rPr sz="1600" spc="-130" dirty="0">
                <a:solidFill>
                  <a:srgbClr val="0070C0"/>
                </a:solidFill>
                <a:latin typeface="Microsoft Sans Serif"/>
                <a:cs typeface="Microsoft Sans Serif"/>
              </a:rPr>
              <a:t>Examples:</a:t>
            </a:r>
            <a:endParaRPr sz="16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6261" y="5013452"/>
            <a:ext cx="40436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95"/>
              </a:spcBef>
              <a:buClr>
                <a:srgbClr val="2EA2ED"/>
              </a:buClr>
              <a:buFont typeface="Wingdings"/>
              <a:buChar char=""/>
              <a:tabLst>
                <a:tab pos="367665" algn="l"/>
                <a:tab pos="368300" algn="l"/>
              </a:tabLst>
            </a:pPr>
            <a:r>
              <a:rPr sz="1600" spc="-180" dirty="0">
                <a:solidFill>
                  <a:srgbClr val="404040"/>
                </a:solidFill>
                <a:latin typeface="Microsoft Sans Serif"/>
                <a:cs typeface="Microsoft Sans Serif"/>
              </a:rPr>
              <a:t>Rama</a:t>
            </a:r>
            <a:r>
              <a:rPr sz="16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became</a:t>
            </a:r>
            <a:r>
              <a:rPr sz="16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ill</a:t>
            </a:r>
            <a:r>
              <a:rPr sz="16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16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he</a:t>
            </a:r>
            <a:r>
              <a:rPr sz="16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went</a:t>
            </a:r>
            <a:r>
              <a:rPr sz="16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to</a:t>
            </a:r>
            <a:r>
              <a:rPr sz="16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16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90" dirty="0">
                <a:solidFill>
                  <a:srgbClr val="404040"/>
                </a:solidFill>
                <a:latin typeface="Microsoft Sans Serif"/>
                <a:cs typeface="Microsoft Sans Serif"/>
              </a:rPr>
              <a:t>doctor.</a:t>
            </a:r>
            <a:endParaRPr sz="1600" dirty="0">
              <a:latin typeface="Microsoft Sans Serif"/>
              <a:cs typeface="Microsoft Sans Serif"/>
            </a:endParaRPr>
          </a:p>
          <a:p>
            <a:pPr marL="367665" indent="-355600">
              <a:lnSpc>
                <a:spcPct val="100000"/>
              </a:lnSpc>
              <a:buClr>
                <a:srgbClr val="2EA2ED"/>
              </a:buClr>
              <a:buFont typeface="Wingdings"/>
              <a:buChar char=""/>
              <a:tabLst>
                <a:tab pos="367665" algn="l"/>
                <a:tab pos="368300" algn="l"/>
              </a:tabLst>
            </a:pPr>
            <a:r>
              <a:rPr sz="1600" spc="-195" dirty="0">
                <a:solidFill>
                  <a:srgbClr val="404040"/>
                </a:solidFill>
                <a:latin typeface="Microsoft Sans Serif"/>
                <a:cs typeface="Microsoft Sans Serif"/>
              </a:rPr>
              <a:t>Th</a:t>
            </a:r>
            <a:r>
              <a:rPr sz="1600" spc="-185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16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sz="16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if</a:t>
            </a:r>
            <a:r>
              <a:rPr sz="16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fere</a:t>
            </a:r>
            <a:r>
              <a:rPr sz="1600" spc="-200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1600" spc="-185" dirty="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sz="1600" spc="-95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16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16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sz="16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2</a:t>
            </a:r>
            <a:r>
              <a:rPr sz="16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0</a:t>
            </a:r>
            <a:r>
              <a:rPr sz="16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16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nd</a:t>
            </a:r>
            <a:r>
              <a:rPr sz="16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5</a:t>
            </a:r>
            <a:r>
              <a:rPr sz="16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1600" spc="-195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16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sz="16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5</a:t>
            </a:r>
            <a:r>
              <a:rPr sz="16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16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nd</a:t>
            </a:r>
            <a:r>
              <a:rPr sz="16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not</a:t>
            </a:r>
            <a:r>
              <a:rPr sz="16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25</a:t>
            </a:r>
            <a:r>
              <a:rPr sz="1600" spc="-95" dirty="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0068" y="1885188"/>
            <a:ext cx="5379720" cy="13243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4409" y="583819"/>
            <a:ext cx="49571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FIRST ORDER 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095" y="1194307"/>
            <a:ext cx="10979150" cy="4167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marR="5715" indent="-3556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68300" algn="l"/>
              </a:tabLst>
            </a:pPr>
            <a:r>
              <a:rPr sz="2000" dirty="0">
                <a:solidFill>
                  <a:schemeClr val="tx2"/>
                </a:solidFill>
                <a:latin typeface="Microsoft Sans Serif"/>
                <a:cs typeface="Microsoft Sans Serif"/>
              </a:rPr>
              <a:t>Consider the following sentence, which we cannot represent using PL logic: </a:t>
            </a:r>
            <a:r>
              <a:rPr sz="2000" b="1" dirty="0">
                <a:solidFill>
                  <a:schemeClr val="tx2"/>
                </a:solidFill>
                <a:latin typeface="Arial"/>
                <a:cs typeface="Arial"/>
              </a:rPr>
              <a:t>"Some humans are  intelligent", or "Sachin likes cricket.“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367665" indent="-355600" algn="just">
              <a:lnSpc>
                <a:spcPct val="100000"/>
              </a:lnSpc>
              <a:spcBef>
                <a:spcPts val="200"/>
              </a:spcBef>
              <a:buFont typeface="Wingdings"/>
              <a:buChar char=""/>
              <a:tabLst>
                <a:tab pos="368300" algn="l"/>
              </a:tabLst>
            </a:pPr>
            <a:r>
              <a:rPr sz="2000" dirty="0">
                <a:solidFill>
                  <a:schemeClr val="tx2"/>
                </a:solidFill>
                <a:latin typeface="Microsoft Sans Serif"/>
                <a:cs typeface="Microsoft Sans Serif"/>
              </a:rPr>
              <a:t>FOL is sufficiently expressive to represent the natural language statements in a concise way.</a:t>
            </a:r>
          </a:p>
          <a:p>
            <a:pPr marL="367665" marR="5080" indent="-355600" algn="just">
              <a:lnSpc>
                <a:spcPct val="100000"/>
              </a:lnSpc>
              <a:spcBef>
                <a:spcPts val="204"/>
              </a:spcBef>
              <a:buFont typeface="Wingdings"/>
              <a:buChar char=""/>
              <a:tabLst>
                <a:tab pos="368300" algn="l"/>
              </a:tabLst>
            </a:pPr>
            <a:r>
              <a:rPr sz="2000" dirty="0">
                <a:solidFill>
                  <a:schemeClr val="tx2"/>
                </a:solidFill>
                <a:latin typeface="Microsoft Sans Serif"/>
                <a:cs typeface="Microsoft Sans Serif"/>
              </a:rPr>
              <a:t>First-order logic is also known as </a:t>
            </a:r>
            <a:r>
              <a:rPr sz="2000" b="1" dirty="0">
                <a:solidFill>
                  <a:schemeClr val="tx2"/>
                </a:solidFill>
                <a:latin typeface="Arial"/>
                <a:cs typeface="Arial"/>
              </a:rPr>
              <a:t>Predicate logic or First-order predicate logic</a:t>
            </a:r>
            <a:r>
              <a:rPr sz="2000" dirty="0">
                <a:solidFill>
                  <a:schemeClr val="tx2"/>
                </a:solidFill>
                <a:latin typeface="Microsoft Sans Serif"/>
                <a:cs typeface="Microsoft Sans Serif"/>
              </a:rPr>
              <a:t>. First-order logic is a  powerful language that develops information about the objects in a more easy way and can also  express the relationship between those objects.</a:t>
            </a:r>
          </a:p>
          <a:p>
            <a:pPr marL="367665" marR="5715" indent="-355600" algn="just">
              <a:lnSpc>
                <a:spcPct val="100000"/>
              </a:lnSpc>
              <a:spcBef>
                <a:spcPts val="195"/>
              </a:spcBef>
              <a:buFont typeface="Wingdings"/>
              <a:buChar char=""/>
              <a:tabLst>
                <a:tab pos="368300" algn="l"/>
              </a:tabLst>
            </a:pPr>
            <a:r>
              <a:rPr sz="2000" dirty="0">
                <a:solidFill>
                  <a:schemeClr val="tx2"/>
                </a:solidFill>
                <a:latin typeface="Microsoft Sans Serif"/>
                <a:cs typeface="Microsoft Sans Serif"/>
              </a:rPr>
              <a:t>First-order logic (like natural language) does not only assume that the world contains facts like  propositional logic but also assumes the following things in the world:</a:t>
            </a:r>
          </a:p>
          <a:p>
            <a:pPr marL="733425" lvl="1" indent="-355600">
              <a:lnSpc>
                <a:spcPct val="100000"/>
              </a:lnSpc>
              <a:spcBef>
                <a:spcPts val="204"/>
              </a:spcBef>
              <a:buFont typeface="Wingdings"/>
              <a:buChar char=""/>
              <a:tabLst>
                <a:tab pos="733425" algn="l"/>
                <a:tab pos="734060" algn="l"/>
              </a:tabLst>
            </a:pPr>
            <a:r>
              <a:rPr sz="2000" b="1" dirty="0">
                <a:solidFill>
                  <a:schemeClr val="tx2"/>
                </a:solidFill>
                <a:latin typeface="Arial"/>
                <a:cs typeface="Arial"/>
              </a:rPr>
              <a:t>Objects: </a:t>
            </a:r>
            <a:r>
              <a:rPr sz="2000" dirty="0">
                <a:solidFill>
                  <a:schemeClr val="tx2"/>
                </a:solidFill>
                <a:latin typeface="Microsoft Sans Serif"/>
                <a:cs typeface="Microsoft Sans Serif"/>
              </a:rPr>
              <a:t>A, B, people, numbers, colors, wars, theories, squares, pits, wumpus, ......</a:t>
            </a:r>
          </a:p>
          <a:p>
            <a:pPr marL="733425" marR="5715" lvl="1" indent="-355600">
              <a:lnSpc>
                <a:spcPct val="100000"/>
              </a:lnSpc>
              <a:spcBef>
                <a:spcPts val="204"/>
              </a:spcBef>
              <a:buFont typeface="Wingdings"/>
              <a:buChar char=""/>
              <a:tabLst>
                <a:tab pos="733425" algn="l"/>
                <a:tab pos="734060" algn="l"/>
              </a:tabLst>
            </a:pPr>
            <a:r>
              <a:rPr sz="2000" b="1" dirty="0">
                <a:solidFill>
                  <a:schemeClr val="tx2"/>
                </a:solidFill>
                <a:latin typeface="Arial"/>
                <a:cs typeface="Arial"/>
              </a:rPr>
              <a:t>Relations: It can be unary relation such as: </a:t>
            </a:r>
            <a:r>
              <a:rPr sz="2000" dirty="0">
                <a:solidFill>
                  <a:schemeClr val="tx2"/>
                </a:solidFill>
                <a:latin typeface="Microsoft Sans Serif"/>
                <a:cs typeface="Microsoft Sans Serif"/>
              </a:rPr>
              <a:t>red, round, is adjacent, </a:t>
            </a:r>
            <a:r>
              <a:rPr sz="2000" b="1" dirty="0">
                <a:solidFill>
                  <a:schemeClr val="tx2"/>
                </a:solidFill>
                <a:latin typeface="Arial"/>
                <a:cs typeface="Arial"/>
              </a:rPr>
              <a:t>or n-any relation such as: </a:t>
            </a:r>
            <a:r>
              <a:rPr sz="2000" dirty="0">
                <a:solidFill>
                  <a:schemeClr val="tx2"/>
                </a:solidFill>
                <a:latin typeface="Microsoft Sans Serif"/>
                <a:cs typeface="Microsoft Sans Serif"/>
              </a:rPr>
              <a:t>the  sister of, brother of, has color, comes between</a:t>
            </a:r>
          </a:p>
          <a:p>
            <a:pPr marL="733425" lvl="1" indent="-355600">
              <a:lnSpc>
                <a:spcPct val="100000"/>
              </a:lnSpc>
              <a:spcBef>
                <a:spcPts val="195"/>
              </a:spcBef>
              <a:buFont typeface="Wingdings"/>
              <a:buChar char=""/>
              <a:tabLst>
                <a:tab pos="733425" algn="l"/>
                <a:tab pos="734060" algn="l"/>
              </a:tabLst>
            </a:pPr>
            <a:r>
              <a:rPr sz="2000" b="1" dirty="0">
                <a:solidFill>
                  <a:schemeClr val="tx2"/>
                </a:solidFill>
                <a:latin typeface="Arial"/>
                <a:cs typeface="Arial"/>
              </a:rPr>
              <a:t>Function: </a:t>
            </a:r>
            <a:r>
              <a:rPr sz="2000" dirty="0">
                <a:solidFill>
                  <a:schemeClr val="tx2"/>
                </a:solidFill>
                <a:latin typeface="Microsoft Sans Serif"/>
                <a:cs typeface="Microsoft Sans Serif"/>
              </a:rPr>
              <a:t>Father of, best friend, third inning of, end of, ......</a:t>
            </a:r>
          </a:p>
          <a:p>
            <a:pPr marL="367665" indent="-355600">
              <a:lnSpc>
                <a:spcPct val="100000"/>
              </a:lnSpc>
              <a:spcBef>
                <a:spcPts val="200"/>
              </a:spcBef>
              <a:buFont typeface="Wingdings"/>
              <a:buChar char="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chemeClr val="tx2"/>
                </a:solidFill>
                <a:latin typeface="Microsoft Sans Serif"/>
                <a:cs typeface="Microsoft Sans Serif"/>
              </a:rPr>
              <a:t>As a natural language, first-order logic also has two main parts: </a:t>
            </a:r>
            <a:r>
              <a:rPr sz="2000" b="1" dirty="0">
                <a:solidFill>
                  <a:schemeClr val="tx2"/>
                </a:solidFill>
                <a:latin typeface="Arial"/>
                <a:cs typeface="Arial"/>
              </a:rPr>
              <a:t>Syntax </a:t>
            </a:r>
            <a:r>
              <a:rPr sz="2000" dirty="0">
                <a:solidFill>
                  <a:schemeClr val="tx2"/>
                </a:solidFill>
                <a:latin typeface="Microsoft Sans Serif"/>
                <a:cs typeface="Microsoft Sans Serif"/>
              </a:rPr>
              <a:t>and </a:t>
            </a:r>
            <a:r>
              <a:rPr sz="2000" b="1" dirty="0">
                <a:solidFill>
                  <a:schemeClr val="tx2"/>
                </a:solidFill>
                <a:latin typeface="Arial"/>
                <a:cs typeface="Arial"/>
              </a:rPr>
              <a:t>Semantics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4424" y="5719571"/>
            <a:ext cx="11151235" cy="1089660"/>
            <a:chOff x="344424" y="5719571"/>
            <a:chExt cx="11151235" cy="1089660"/>
          </a:xfrm>
        </p:grpSpPr>
        <p:sp>
          <p:nvSpPr>
            <p:cNvPr id="5" name="object 5"/>
            <p:cNvSpPr/>
            <p:nvPr/>
          </p:nvSpPr>
          <p:spPr>
            <a:xfrm>
              <a:off x="352044" y="5727191"/>
              <a:ext cx="11135995" cy="1074420"/>
            </a:xfrm>
            <a:custGeom>
              <a:avLst/>
              <a:gdLst/>
              <a:ahLst/>
              <a:cxnLst/>
              <a:rect l="l" t="t" r="r" b="b"/>
              <a:pathLst>
                <a:path w="11135995" h="1074420">
                  <a:moveTo>
                    <a:pt x="10956798" y="0"/>
                  </a:moveTo>
                  <a:lnTo>
                    <a:pt x="179070" y="0"/>
                  </a:lnTo>
                  <a:lnTo>
                    <a:pt x="131467" y="6396"/>
                  </a:lnTo>
                  <a:lnTo>
                    <a:pt x="88691" y="24448"/>
                  </a:lnTo>
                  <a:lnTo>
                    <a:pt x="52449" y="52449"/>
                  </a:lnTo>
                  <a:lnTo>
                    <a:pt x="24448" y="88691"/>
                  </a:lnTo>
                  <a:lnTo>
                    <a:pt x="6396" y="131467"/>
                  </a:lnTo>
                  <a:lnTo>
                    <a:pt x="0" y="179070"/>
                  </a:lnTo>
                  <a:lnTo>
                    <a:pt x="0" y="895350"/>
                  </a:lnTo>
                  <a:lnTo>
                    <a:pt x="6396" y="942952"/>
                  </a:lnTo>
                  <a:lnTo>
                    <a:pt x="24448" y="985728"/>
                  </a:lnTo>
                  <a:lnTo>
                    <a:pt x="52449" y="1021969"/>
                  </a:lnTo>
                  <a:lnTo>
                    <a:pt x="88691" y="1049970"/>
                  </a:lnTo>
                  <a:lnTo>
                    <a:pt x="131467" y="1068022"/>
                  </a:lnTo>
                  <a:lnTo>
                    <a:pt x="179070" y="1074418"/>
                  </a:lnTo>
                  <a:lnTo>
                    <a:pt x="10956798" y="1074418"/>
                  </a:lnTo>
                  <a:lnTo>
                    <a:pt x="11004414" y="1068022"/>
                  </a:lnTo>
                  <a:lnTo>
                    <a:pt x="11047193" y="1049970"/>
                  </a:lnTo>
                  <a:lnTo>
                    <a:pt x="11083432" y="1021969"/>
                  </a:lnTo>
                  <a:lnTo>
                    <a:pt x="11111427" y="985728"/>
                  </a:lnTo>
                  <a:lnTo>
                    <a:pt x="11129473" y="942952"/>
                  </a:lnTo>
                  <a:lnTo>
                    <a:pt x="11135867" y="895350"/>
                  </a:lnTo>
                  <a:lnTo>
                    <a:pt x="11135867" y="179070"/>
                  </a:lnTo>
                  <a:lnTo>
                    <a:pt x="11129473" y="131467"/>
                  </a:lnTo>
                  <a:lnTo>
                    <a:pt x="11111427" y="88691"/>
                  </a:lnTo>
                  <a:lnTo>
                    <a:pt x="11083432" y="52449"/>
                  </a:lnTo>
                  <a:lnTo>
                    <a:pt x="11047193" y="24448"/>
                  </a:lnTo>
                  <a:lnTo>
                    <a:pt x="11004414" y="6396"/>
                  </a:lnTo>
                  <a:lnTo>
                    <a:pt x="10956798" y="0"/>
                  </a:lnTo>
                  <a:close/>
                </a:path>
              </a:pathLst>
            </a:custGeom>
            <a:solidFill>
              <a:srgbClr val="2EA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2044" y="5727191"/>
              <a:ext cx="11135995" cy="1074420"/>
            </a:xfrm>
            <a:custGeom>
              <a:avLst/>
              <a:gdLst/>
              <a:ahLst/>
              <a:cxnLst/>
              <a:rect l="l" t="t" r="r" b="b"/>
              <a:pathLst>
                <a:path w="11135995" h="1074420">
                  <a:moveTo>
                    <a:pt x="0" y="179070"/>
                  </a:moveTo>
                  <a:lnTo>
                    <a:pt x="6396" y="131467"/>
                  </a:lnTo>
                  <a:lnTo>
                    <a:pt x="24448" y="88691"/>
                  </a:lnTo>
                  <a:lnTo>
                    <a:pt x="52449" y="52449"/>
                  </a:lnTo>
                  <a:lnTo>
                    <a:pt x="88691" y="24448"/>
                  </a:lnTo>
                  <a:lnTo>
                    <a:pt x="131467" y="6396"/>
                  </a:lnTo>
                  <a:lnTo>
                    <a:pt x="179070" y="0"/>
                  </a:lnTo>
                  <a:lnTo>
                    <a:pt x="10956798" y="0"/>
                  </a:lnTo>
                  <a:lnTo>
                    <a:pt x="11004414" y="6396"/>
                  </a:lnTo>
                  <a:lnTo>
                    <a:pt x="11047193" y="24448"/>
                  </a:lnTo>
                  <a:lnTo>
                    <a:pt x="11083432" y="52449"/>
                  </a:lnTo>
                  <a:lnTo>
                    <a:pt x="11111427" y="88691"/>
                  </a:lnTo>
                  <a:lnTo>
                    <a:pt x="11129473" y="131467"/>
                  </a:lnTo>
                  <a:lnTo>
                    <a:pt x="11135867" y="179070"/>
                  </a:lnTo>
                  <a:lnTo>
                    <a:pt x="11135867" y="895350"/>
                  </a:lnTo>
                  <a:lnTo>
                    <a:pt x="11129473" y="942952"/>
                  </a:lnTo>
                  <a:lnTo>
                    <a:pt x="11111427" y="985728"/>
                  </a:lnTo>
                  <a:lnTo>
                    <a:pt x="11083432" y="1021969"/>
                  </a:lnTo>
                  <a:lnTo>
                    <a:pt x="11047193" y="1049970"/>
                  </a:lnTo>
                  <a:lnTo>
                    <a:pt x="11004414" y="1068022"/>
                  </a:lnTo>
                  <a:lnTo>
                    <a:pt x="10956798" y="1074418"/>
                  </a:lnTo>
                  <a:lnTo>
                    <a:pt x="179070" y="1074418"/>
                  </a:lnTo>
                  <a:lnTo>
                    <a:pt x="131467" y="1068022"/>
                  </a:lnTo>
                  <a:lnTo>
                    <a:pt x="88691" y="1049970"/>
                  </a:lnTo>
                  <a:lnTo>
                    <a:pt x="52449" y="1021969"/>
                  </a:lnTo>
                  <a:lnTo>
                    <a:pt x="24448" y="985728"/>
                  </a:lnTo>
                  <a:lnTo>
                    <a:pt x="6396" y="942952"/>
                  </a:lnTo>
                  <a:lnTo>
                    <a:pt x="0" y="895350"/>
                  </a:lnTo>
                  <a:lnTo>
                    <a:pt x="0" y="179070"/>
                  </a:lnTo>
                  <a:close/>
                </a:path>
              </a:pathLst>
            </a:custGeom>
            <a:ln w="15240">
              <a:solidFill>
                <a:srgbClr val="1F77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1095" y="5777585"/>
            <a:ext cx="45091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Example(s):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b="1" spc="-100" dirty="0">
                <a:solidFill>
                  <a:srgbClr val="FFFFFF"/>
                </a:solidFill>
                <a:latin typeface="Arial"/>
                <a:cs typeface="Arial"/>
              </a:rPr>
              <a:t>Ravi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Ajay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Arial"/>
                <a:cs typeface="Arial"/>
              </a:rPr>
              <a:t>brothers: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30" dirty="0">
                <a:solidFill>
                  <a:srgbClr val="FFFFFF"/>
                </a:solidFill>
                <a:latin typeface="Arial"/>
                <a:cs typeface="Arial"/>
              </a:rPr>
              <a:t>=&gt;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Brothers(Ravi,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Ajay).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1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t: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30" dirty="0">
                <a:solidFill>
                  <a:srgbClr val="FFFFFF"/>
                </a:solidFill>
                <a:latin typeface="Arial"/>
                <a:cs typeface="Arial"/>
              </a:rPr>
              <a:t>=&gt;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FFFFFF"/>
                </a:solidFill>
                <a:latin typeface="Arial"/>
                <a:cs typeface="Arial"/>
              </a:rPr>
              <a:t>(C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1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1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6785" y="5751982"/>
            <a:ext cx="5745480" cy="998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mbria Math"/>
                <a:cs typeface="Cambria Math"/>
              </a:rPr>
              <a:t>∀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1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x)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130" dirty="0">
                <a:solidFill>
                  <a:srgbClr val="FFFFFF"/>
                </a:solidFill>
                <a:latin typeface="Arial"/>
                <a:cs typeface="Arial"/>
              </a:rPr>
              <a:t>nk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30" dirty="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4"/>
              </a:lnSpc>
            </a:pPr>
            <a:r>
              <a:rPr sz="1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read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as:</a:t>
            </a:r>
            <a:r>
              <a:rPr sz="1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where</a:t>
            </a:r>
            <a:r>
              <a:rPr sz="1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1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man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who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drink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coffee.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1914"/>
              </a:lnSpc>
              <a:spcBef>
                <a:spcPts val="10"/>
              </a:spcBef>
            </a:pPr>
            <a:r>
              <a:rPr sz="1600" spc="-10" dirty="0">
                <a:solidFill>
                  <a:srgbClr val="FFFFFF"/>
                </a:solidFill>
                <a:latin typeface="Cambria Math"/>
                <a:cs typeface="Cambria Math"/>
              </a:rPr>
              <a:t>∃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x: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b="1" spc="-1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b="1" spc="-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 Math"/>
                <a:cs typeface="Cambria Math"/>
              </a:rPr>
              <a:t>𝖠</a:t>
            </a:r>
            <a:r>
              <a:rPr sz="1600" spc="6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1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gent(</a:t>
            </a:r>
            <a:r>
              <a:rPr sz="1600" b="1" spc="-10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4"/>
              </a:lnSpc>
            </a:pPr>
            <a:r>
              <a:rPr sz="1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read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as: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some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where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boy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who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intelligent.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489" y="567054"/>
            <a:ext cx="7762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Ebrima"/>
                <a:cs typeface="Ebrima"/>
              </a:rPr>
              <a:t>STRUCTURED </a:t>
            </a:r>
            <a:r>
              <a:rPr sz="3600" dirty="0">
                <a:latin typeface="Ebrima"/>
                <a:cs typeface="Ebrima"/>
              </a:rPr>
              <a:t>:</a:t>
            </a:r>
            <a:r>
              <a:rPr sz="3600" spc="-15" dirty="0">
                <a:latin typeface="Ebrima"/>
                <a:cs typeface="Ebrima"/>
              </a:rPr>
              <a:t> </a:t>
            </a:r>
            <a:r>
              <a:rPr sz="3600" spc="-5" dirty="0">
                <a:latin typeface="Ebrima"/>
                <a:cs typeface="Ebrima"/>
              </a:rPr>
              <a:t>SEMANTIC</a:t>
            </a:r>
            <a:r>
              <a:rPr sz="3600" spc="-20" dirty="0">
                <a:latin typeface="Ebrima"/>
                <a:cs typeface="Ebrima"/>
              </a:rPr>
              <a:t> </a:t>
            </a:r>
            <a:r>
              <a:rPr sz="3600" spc="-5" dirty="0">
                <a:latin typeface="Ebrima"/>
                <a:cs typeface="Ebrima"/>
              </a:rPr>
              <a:t>NETWORKS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28758" y="5972047"/>
            <a:ext cx="71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34521" y="597204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23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7465" y="1235710"/>
            <a:ext cx="9572625" cy="8724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45"/>
              </a:spcBef>
            </a:pPr>
            <a:r>
              <a:rPr sz="2800" spc="-5" dirty="0">
                <a:latin typeface="Times New Roman"/>
                <a:cs typeface="Times New Roman"/>
              </a:rPr>
              <a:t>Represent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knowledge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hierarchy,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allowing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properties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whole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inherited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</a:t>
            </a:r>
            <a:r>
              <a:rPr sz="2800" spc="-10" dirty="0">
                <a:latin typeface="Times New Roman"/>
                <a:cs typeface="Times New Roman"/>
              </a:rPr>
              <a:t> members,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e.g.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900" y="2168651"/>
            <a:ext cx="8921496" cy="45201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078" y="580771"/>
            <a:ext cx="4265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PRODUCTION</a:t>
            </a:r>
            <a:r>
              <a:rPr spc="-55" dirty="0"/>
              <a:t> </a:t>
            </a:r>
            <a:r>
              <a:rPr spc="-5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8758" y="5972047"/>
            <a:ext cx="71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34521" y="597204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24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4846" y="1307084"/>
            <a:ext cx="7885430" cy="381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Represent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knowledge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set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IF...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THEN...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clauses,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allowing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inferences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drawn</a:t>
            </a:r>
            <a:r>
              <a:rPr sz="2800" dirty="0">
                <a:latin typeface="Times New Roman"/>
                <a:cs typeface="Times New Roman"/>
              </a:rPr>
              <a:t> 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e.g.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47459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claimant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currently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employment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has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claim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weeks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THEN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claimant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eligible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10" dirty="0">
                <a:latin typeface="Arial MT"/>
                <a:cs typeface="Arial MT"/>
              </a:rPr>
              <a:t>Loan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claimant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eligible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0" dirty="0">
                <a:latin typeface="Arial MT"/>
                <a:cs typeface="Arial MT"/>
              </a:rPr>
              <a:t> Loan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earns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less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$98.30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week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THEN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flat-rate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benefit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payable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4846" y="5457850"/>
            <a:ext cx="512699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claimant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self-employed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50"/>
              </a:lnSpc>
            </a:pPr>
            <a:r>
              <a:rPr sz="2400" b="1" spc="-5" dirty="0">
                <a:latin typeface="Arial"/>
                <a:cs typeface="Arial"/>
              </a:rPr>
              <a:t>THEN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claimant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not </a:t>
            </a:r>
            <a:r>
              <a:rPr sz="2400" spc="-10" dirty="0">
                <a:latin typeface="Arial MT"/>
                <a:cs typeface="Arial MT"/>
              </a:rPr>
              <a:t>eligible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Loan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472" y="457961"/>
            <a:ext cx="62739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FRAME 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958" y="1211961"/>
            <a:ext cx="7013042" cy="5553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marR="5715" indent="-3556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68300" algn="l"/>
              </a:tabLst>
            </a:pPr>
            <a:r>
              <a:rPr sz="2000" dirty="0">
                <a:latin typeface="Microsoft Sans Serif"/>
                <a:cs typeface="Microsoft Sans Serif"/>
              </a:rPr>
              <a:t>A </a:t>
            </a:r>
            <a:r>
              <a:rPr sz="2000" b="1" dirty="0">
                <a:latin typeface="Arial"/>
                <a:cs typeface="Arial"/>
              </a:rPr>
              <a:t>frame is a record like structure </a:t>
            </a:r>
            <a:r>
              <a:rPr sz="2000" dirty="0">
                <a:latin typeface="Microsoft Sans Serif"/>
                <a:cs typeface="Microsoft Sans Serif"/>
              </a:rPr>
              <a:t>which consists of a  </a:t>
            </a:r>
            <a:r>
              <a:rPr sz="2000" b="1" dirty="0">
                <a:latin typeface="Arial"/>
                <a:cs typeface="Arial"/>
              </a:rPr>
              <a:t>collection of attributes and its values to describe an entity  in the world.</a:t>
            </a:r>
            <a:endParaRPr sz="2000" dirty="0">
              <a:latin typeface="Arial"/>
              <a:cs typeface="Arial"/>
            </a:endParaRPr>
          </a:p>
          <a:p>
            <a:pPr marL="367665" marR="5715" indent="-355600" algn="just">
              <a:lnSpc>
                <a:spcPct val="100000"/>
              </a:lnSpc>
              <a:buFont typeface="Wingdings"/>
              <a:buChar char=""/>
              <a:tabLst>
                <a:tab pos="368300" algn="l"/>
              </a:tabLst>
            </a:pPr>
            <a:r>
              <a:rPr sz="2000" dirty="0">
                <a:latin typeface="Microsoft Sans Serif"/>
                <a:cs typeface="Microsoft Sans Serif"/>
              </a:rPr>
              <a:t>Frames are the AI data structure which divides knowledge into  substructures by representing stereotypes situations. It consists  of a collection of slots and slot values. These slots may be of  any type and sizes. Slots have names and values which are  called facets.</a:t>
            </a:r>
          </a:p>
          <a:p>
            <a:pPr marL="367665" marR="5080" indent="-3556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68300" algn="l"/>
              </a:tabLst>
            </a:pPr>
            <a:r>
              <a:rPr sz="2000" b="1" dirty="0">
                <a:latin typeface="Arial"/>
                <a:cs typeface="Arial"/>
              </a:rPr>
              <a:t>Facets: </a:t>
            </a:r>
            <a:r>
              <a:rPr sz="2000" dirty="0">
                <a:latin typeface="Microsoft Sans Serif"/>
                <a:cs typeface="Microsoft Sans Serif"/>
              </a:rPr>
              <a:t>The various aspects of a slot is known as </a:t>
            </a:r>
            <a:r>
              <a:rPr sz="2000" b="1" dirty="0">
                <a:latin typeface="Arial"/>
                <a:cs typeface="Arial"/>
              </a:rPr>
              <a:t>Facets</a:t>
            </a:r>
            <a:r>
              <a:rPr sz="2000" dirty="0">
                <a:latin typeface="Microsoft Sans Serif"/>
                <a:cs typeface="Microsoft Sans Serif"/>
              </a:rPr>
              <a:t>. Facets  are features of frames which enable us to put constraints on  the frames. Example: IF-NEEDED facts are called when data  of any particular slot is needed.</a:t>
            </a:r>
          </a:p>
          <a:p>
            <a:pPr marL="367665" marR="6350" indent="-355600" algn="just">
              <a:lnSpc>
                <a:spcPct val="100000"/>
              </a:lnSpc>
              <a:buFont typeface="Wingdings"/>
              <a:buChar char=""/>
              <a:tabLst>
                <a:tab pos="368300" algn="l"/>
              </a:tabLst>
            </a:pPr>
            <a:r>
              <a:rPr sz="2000" dirty="0">
                <a:latin typeface="Microsoft Sans Serif"/>
                <a:cs typeface="Microsoft Sans Serif"/>
              </a:rPr>
              <a:t>Frames system consist of a collection of frames which are  connected.</a:t>
            </a:r>
          </a:p>
          <a:p>
            <a:pPr marL="367665" marR="8255" indent="-355600" algn="just">
              <a:lnSpc>
                <a:spcPct val="100000"/>
              </a:lnSpc>
              <a:buFont typeface="Wingdings"/>
              <a:buChar char=""/>
              <a:tabLst>
                <a:tab pos="368300" algn="l"/>
              </a:tabLst>
            </a:pPr>
            <a:r>
              <a:rPr sz="2000" dirty="0">
                <a:latin typeface="Microsoft Sans Serif"/>
                <a:cs typeface="Microsoft Sans Serif"/>
              </a:rPr>
              <a:t>In the frame, knowledge about an object or event can be  stored together in the knowledge base.</a:t>
            </a:r>
          </a:p>
          <a:p>
            <a:pPr marL="367665" indent="-355600" algn="just">
              <a:lnSpc>
                <a:spcPct val="100000"/>
              </a:lnSpc>
              <a:buFont typeface="Wingdings"/>
              <a:buChar char=""/>
              <a:tabLst>
                <a:tab pos="3683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 frame is used in various applications including Natural</a:t>
            </a:r>
          </a:p>
          <a:p>
            <a:pPr marL="367665" algn="just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language processing and machine visions.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9980" y="1638300"/>
            <a:ext cx="4579620" cy="38267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3484" y="737057"/>
            <a:ext cx="1701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Ebrima"/>
                <a:cs typeface="Ebrima"/>
              </a:rPr>
              <a:t>FRAMES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244" y="1754504"/>
            <a:ext cx="8142605" cy="56959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120"/>
              </a:lnSpc>
              <a:spcBef>
                <a:spcPts val="204"/>
              </a:spcBef>
            </a:pPr>
            <a:r>
              <a:rPr sz="1800" dirty="0">
                <a:latin typeface="Times New Roman"/>
                <a:cs typeface="Times New Roman"/>
              </a:rPr>
              <a:t>Structured data objects with a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slots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each of which can take a range of </a:t>
            </a:r>
            <a:r>
              <a:rPr sz="1800" b="1" spc="-5" dirty="0">
                <a:latin typeface="Times New Roman"/>
                <a:cs typeface="Times New Roman"/>
              </a:rPr>
              <a:t>values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whether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assigned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default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calculated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if-needed </a:t>
            </a:r>
            <a:r>
              <a:rPr sz="1800" dirty="0">
                <a:latin typeface="Times New Roman"/>
                <a:cs typeface="Times New Roman"/>
              </a:rPr>
              <a:t>procedures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408" y="2630423"/>
            <a:ext cx="8165592" cy="29321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400" y="952699"/>
            <a:ext cx="295033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EXERCISE 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3"/>
          </p:nvPr>
        </p:nvSpPr>
        <p:spPr>
          <a:xfrm>
            <a:off x="912055" y="1828800"/>
            <a:ext cx="10363826" cy="40850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5080" indent="0">
              <a:lnSpc>
                <a:spcPct val="100000"/>
              </a:lnSpc>
              <a:spcBef>
                <a:spcPts val="95"/>
              </a:spcBef>
              <a:buNone/>
            </a:pPr>
            <a:r>
              <a:rPr sz="2800" dirty="0"/>
              <a:t>Devise a simple </a:t>
            </a:r>
            <a:r>
              <a:rPr sz="2800" dirty="0">
                <a:solidFill>
                  <a:srgbClr val="FF0000"/>
                </a:solidFill>
              </a:rPr>
              <a:t>production rule </a:t>
            </a:r>
            <a:r>
              <a:rPr sz="2800" dirty="0"/>
              <a:t>used car advice system, based on  the following set of rules:</a:t>
            </a:r>
          </a:p>
          <a:p>
            <a:pPr marL="527685" marR="4127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/>
              <a:t>A second hand car is a good buy if it costs £1500 or less, has  sound bodywork, has covered less than 40000 miles and has  no more than 2 previous owners.</a:t>
            </a:r>
          </a:p>
          <a:p>
            <a:pPr marL="527685" marR="966469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400" dirty="0"/>
              <a:t>A car has sound bodywork if there is no visible rust, the  paintwork is unblemished and there is no trace of filler.</a:t>
            </a:r>
          </a:p>
          <a:p>
            <a:pPr marL="527685" marR="121920" indent="-515620" algn="just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2400" dirty="0"/>
              <a:t>A car has travelled less than 40000 miles if the speedometer  reading is less than 40000 and there is no evidence of wear  on the driver's seat.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3509" y="557700"/>
            <a:ext cx="7445249" cy="517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MY" sz="2800" dirty="0">
                <a:latin typeface="Times New Roman"/>
                <a:cs typeface="Times New Roman"/>
              </a:rPr>
              <a:t>Answer for previous, </a:t>
            </a:r>
            <a:r>
              <a:rPr sz="2800" dirty="0">
                <a:latin typeface="Times New Roman"/>
                <a:cs typeface="Times New Roman"/>
              </a:rPr>
              <a:t>Overall purpose of system:</a:t>
            </a:r>
          </a:p>
          <a:p>
            <a:pPr marL="12700">
              <a:lnSpc>
                <a:spcPts val="3340"/>
              </a:lnSpc>
            </a:pP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i="1" dirty="0">
                <a:latin typeface="Times New Roman"/>
                <a:cs typeface="Times New Roman"/>
              </a:rPr>
              <a:t>Is the used car a good buy ?</a:t>
            </a:r>
            <a:endParaRPr lang="en-MY" sz="2800" b="1" dirty="0">
              <a:latin typeface="Arial"/>
              <a:cs typeface="Arial"/>
            </a:endParaRPr>
          </a:p>
          <a:p>
            <a:pPr marL="12700">
              <a:lnSpc>
                <a:spcPts val="3340"/>
              </a:lnSpc>
            </a:pPr>
            <a:endParaRPr lang="en-MY" sz="2800" b="1" dirty="0">
              <a:latin typeface="Arial"/>
              <a:cs typeface="Arial"/>
            </a:endParaRPr>
          </a:p>
          <a:p>
            <a:pPr marL="12700">
              <a:lnSpc>
                <a:spcPts val="3340"/>
              </a:lnSpc>
            </a:pPr>
            <a:r>
              <a:rPr sz="2800" b="1" dirty="0">
                <a:latin typeface="Arial"/>
                <a:cs typeface="Arial"/>
              </a:rPr>
              <a:t>IF </a:t>
            </a:r>
            <a:r>
              <a:rPr sz="2800" dirty="0">
                <a:latin typeface="Microsoft Sans Serif"/>
                <a:cs typeface="Microsoft Sans Serif"/>
              </a:rPr>
              <a:t>costs &lt;= £1500,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Arial"/>
                <a:cs typeface="Arial"/>
              </a:rPr>
              <a:t>AND </a:t>
            </a:r>
            <a:r>
              <a:rPr sz="2800" dirty="0">
                <a:latin typeface="Microsoft Sans Serif"/>
                <a:cs typeface="Microsoft Sans Serif"/>
              </a:rPr>
              <a:t>has sound bodywork,</a:t>
            </a:r>
            <a:endParaRPr lang="en-MY" sz="2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MY" sz="2800" dirty="0">
                <a:latin typeface="Microsoft Sans Serif"/>
                <a:cs typeface="Microsoft Sans Serif"/>
              </a:rPr>
              <a:t>	</a:t>
            </a:r>
            <a:r>
              <a:rPr lang="en-US" sz="2800" dirty="0">
                <a:latin typeface="Microsoft Sans Serif"/>
                <a:cs typeface="Microsoft Sans Serif"/>
              </a:rPr>
              <a:t>IF no visible rust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dirty="0">
                <a:latin typeface="Microsoft Sans Serif"/>
                <a:cs typeface="Microsoft Sans Serif"/>
              </a:rPr>
              <a:t>	AND paintwork is unblemished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dirty="0">
                <a:latin typeface="Microsoft Sans Serif"/>
                <a:cs typeface="Microsoft Sans Serif"/>
              </a:rPr>
              <a:t>	AND no trace of filler</a:t>
            </a:r>
            <a:endParaRPr sz="2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AND </a:t>
            </a:r>
            <a:r>
              <a:rPr sz="2800" dirty="0">
                <a:latin typeface="Microsoft Sans Serif"/>
                <a:cs typeface="Microsoft Sans Serif"/>
              </a:rPr>
              <a:t>covered less than 40000 miles,</a:t>
            </a: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AND </a:t>
            </a:r>
            <a:r>
              <a:rPr sz="2800" dirty="0">
                <a:latin typeface="Microsoft Sans Serif"/>
                <a:cs typeface="Microsoft Sans Serif"/>
              </a:rPr>
              <a:t>has no more than 2 previous owners,</a:t>
            </a:r>
            <a:endParaRPr lang="en-MY" sz="2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lang="en-MY" sz="2800" b="1" dirty="0">
                <a:latin typeface="Microsoft Sans Serif"/>
                <a:cs typeface="Microsoft Sans Serif"/>
              </a:rPr>
              <a:t>OR </a:t>
            </a:r>
            <a:r>
              <a:rPr lang="en-US" sz="2800" dirty="0">
                <a:latin typeface="Microsoft Sans Serif"/>
                <a:cs typeface="Microsoft Sans Serif"/>
              </a:rPr>
              <a:t>no wear on driver's seat</a:t>
            </a:r>
            <a:endParaRPr sz="2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800" b="1" dirty="0">
                <a:latin typeface="Arial"/>
                <a:cs typeface="Arial"/>
              </a:rPr>
              <a:t>THEN </a:t>
            </a:r>
            <a:r>
              <a:rPr sz="2800" dirty="0">
                <a:latin typeface="Arial MT"/>
                <a:cs typeface="Arial MT"/>
              </a:rPr>
              <a:t>is a good buy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0047" y="628903"/>
            <a:ext cx="508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REASONING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STRATEGIES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5394" y="1358011"/>
            <a:ext cx="7373620" cy="327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525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Ebrima"/>
                <a:cs typeface="Ebrima"/>
              </a:rPr>
              <a:t>Several</a:t>
            </a:r>
            <a:r>
              <a:rPr sz="2800" spc="-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possible reasoning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10" dirty="0">
                <a:latin typeface="Ebrima"/>
                <a:cs typeface="Ebrima"/>
              </a:rPr>
              <a:t>strategies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available </a:t>
            </a:r>
            <a:r>
              <a:rPr sz="2800" spc="-75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to both machines and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humans,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10" dirty="0">
                <a:latin typeface="Ebrima"/>
                <a:cs typeface="Ebrima"/>
              </a:rPr>
              <a:t>including:</a:t>
            </a:r>
            <a:endParaRPr sz="2800">
              <a:latin typeface="Ebrima"/>
              <a:cs typeface="Ebri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Ebrima"/>
              <a:cs typeface="Ebrima"/>
            </a:endParaRPr>
          </a:p>
          <a:p>
            <a:pPr marL="907415" indent="-458470">
              <a:lnSpc>
                <a:spcPct val="100000"/>
              </a:lnSpc>
              <a:buFont typeface="Arial MT"/>
              <a:buChar char="•"/>
              <a:tabLst>
                <a:tab pos="907415" algn="l"/>
                <a:tab pos="908050" algn="l"/>
              </a:tabLst>
            </a:pPr>
            <a:r>
              <a:rPr sz="3200" dirty="0">
                <a:latin typeface="Times New Roman"/>
                <a:cs typeface="Times New Roman"/>
              </a:rPr>
              <a:t>Deductive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reasoning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(logical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inference)</a:t>
            </a:r>
            <a:endParaRPr sz="3200">
              <a:latin typeface="Times New Roman"/>
              <a:cs typeface="Times New Roman"/>
            </a:endParaRPr>
          </a:p>
          <a:p>
            <a:pPr marL="907415" indent="-458470">
              <a:lnSpc>
                <a:spcPct val="100000"/>
              </a:lnSpc>
              <a:buFont typeface="Arial MT"/>
              <a:buChar char="•"/>
              <a:tabLst>
                <a:tab pos="907415" algn="l"/>
                <a:tab pos="908050" algn="l"/>
              </a:tabLst>
            </a:pPr>
            <a:r>
              <a:rPr sz="3200" dirty="0">
                <a:latin typeface="Times New Roman"/>
                <a:cs typeface="Times New Roman"/>
              </a:rPr>
              <a:t>Inductive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reasoning</a:t>
            </a:r>
            <a:endParaRPr sz="3200">
              <a:latin typeface="Times New Roman"/>
              <a:cs typeface="Times New Roman"/>
            </a:endParaRPr>
          </a:p>
          <a:p>
            <a:pPr marL="907415" indent="-458470">
              <a:lnSpc>
                <a:spcPts val="3810"/>
              </a:lnSpc>
              <a:buFont typeface="Arial MT"/>
              <a:buChar char="•"/>
              <a:tabLst>
                <a:tab pos="907415" algn="l"/>
                <a:tab pos="908050" algn="l"/>
              </a:tabLst>
            </a:pPr>
            <a:r>
              <a:rPr sz="3200" dirty="0">
                <a:latin typeface="Times New Roman"/>
                <a:cs typeface="Times New Roman"/>
              </a:rPr>
              <a:t>Abductive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reasoning</a:t>
            </a:r>
            <a:endParaRPr sz="3200">
              <a:latin typeface="Times New Roman"/>
              <a:cs typeface="Times New Roman"/>
            </a:endParaRPr>
          </a:p>
          <a:p>
            <a:pPr marL="907415" indent="-458470">
              <a:lnSpc>
                <a:spcPts val="3810"/>
              </a:lnSpc>
              <a:buFont typeface="Arial MT"/>
              <a:buChar char="•"/>
              <a:tabLst>
                <a:tab pos="907415" algn="l"/>
                <a:tab pos="908050" algn="l"/>
              </a:tabLst>
            </a:pPr>
            <a:r>
              <a:rPr sz="3200" dirty="0">
                <a:latin typeface="Times New Roman"/>
                <a:cs typeface="Times New Roman"/>
              </a:rPr>
              <a:t>Reasoning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analogy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834" y="1090421"/>
            <a:ext cx="4691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90" dirty="0"/>
              <a:t> </a:t>
            </a:r>
            <a:r>
              <a:rPr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7888" y="2017604"/>
            <a:ext cx="8777604" cy="413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785" indent="-29908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"/>
              <a:tabLst>
                <a:tab pos="311785" algn="l"/>
              </a:tabLst>
            </a:pPr>
            <a:r>
              <a:rPr sz="2000" spc="-5" dirty="0">
                <a:solidFill>
                  <a:srgbClr val="2EA2ED"/>
                </a:solidFill>
                <a:latin typeface="Ebrima"/>
                <a:cs typeface="Ebrima"/>
              </a:rPr>
              <a:t>AT</a:t>
            </a:r>
            <a:r>
              <a:rPr sz="2000" spc="-15" dirty="0">
                <a:solidFill>
                  <a:srgbClr val="2EA2ED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EA2ED"/>
                </a:solidFill>
                <a:latin typeface="Ebrima"/>
                <a:cs typeface="Ebrima"/>
              </a:rPr>
              <a:t>THE</a:t>
            </a:r>
            <a:r>
              <a:rPr sz="2000" spc="15" dirty="0">
                <a:solidFill>
                  <a:srgbClr val="2EA2ED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EA2ED"/>
                </a:solidFill>
                <a:latin typeface="Ebrima"/>
                <a:cs typeface="Ebrima"/>
              </a:rPr>
              <a:t>END</a:t>
            </a:r>
            <a:r>
              <a:rPr sz="2000" dirty="0">
                <a:solidFill>
                  <a:srgbClr val="2EA2ED"/>
                </a:solidFill>
                <a:latin typeface="Ebrima"/>
                <a:cs typeface="Ebrima"/>
              </a:rPr>
              <a:t> OF </a:t>
            </a:r>
            <a:r>
              <a:rPr sz="2000" spc="-5" dirty="0">
                <a:solidFill>
                  <a:srgbClr val="2EA2ED"/>
                </a:solidFill>
                <a:latin typeface="Ebrima"/>
                <a:cs typeface="Ebrima"/>
              </a:rPr>
              <a:t>THE</a:t>
            </a:r>
            <a:r>
              <a:rPr sz="2000" spc="5" dirty="0">
                <a:solidFill>
                  <a:srgbClr val="2EA2ED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EA2ED"/>
                </a:solidFill>
                <a:latin typeface="Ebrima"/>
                <a:cs typeface="Ebrima"/>
              </a:rPr>
              <a:t>COURSE,</a:t>
            </a:r>
            <a:r>
              <a:rPr sz="2000" dirty="0">
                <a:solidFill>
                  <a:srgbClr val="2EA2ED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EA2ED"/>
                </a:solidFill>
                <a:latin typeface="Ebrima"/>
                <a:cs typeface="Ebrima"/>
              </a:rPr>
              <a:t>STUDENTS</a:t>
            </a:r>
            <a:r>
              <a:rPr sz="2000" spc="5" dirty="0">
                <a:solidFill>
                  <a:srgbClr val="2EA2ED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EA2ED"/>
                </a:solidFill>
                <a:latin typeface="Ebrima"/>
                <a:cs typeface="Ebrima"/>
              </a:rPr>
              <a:t>WILL</a:t>
            </a:r>
            <a:r>
              <a:rPr sz="2000" spc="-20" dirty="0">
                <a:solidFill>
                  <a:srgbClr val="2EA2ED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EA2ED"/>
                </a:solidFill>
                <a:latin typeface="Ebrima"/>
                <a:cs typeface="Ebrima"/>
              </a:rPr>
              <a:t>BE</a:t>
            </a:r>
            <a:r>
              <a:rPr sz="2000" spc="25" dirty="0">
                <a:solidFill>
                  <a:srgbClr val="2EA2ED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2EA2ED"/>
                </a:solidFill>
                <a:latin typeface="Ebrima"/>
                <a:cs typeface="Ebrima"/>
              </a:rPr>
              <a:t>ABLE</a:t>
            </a:r>
            <a:r>
              <a:rPr sz="2000" spc="-20" dirty="0">
                <a:solidFill>
                  <a:srgbClr val="2EA2ED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EA2ED"/>
                </a:solidFill>
                <a:latin typeface="Ebrima"/>
                <a:cs typeface="Ebrima"/>
              </a:rPr>
              <a:t>TO:</a:t>
            </a:r>
            <a:endParaRPr sz="2000" dirty="0">
              <a:latin typeface="Ebrima"/>
              <a:cs typeface="Ebrima"/>
            </a:endParaRPr>
          </a:p>
          <a:p>
            <a:pPr marL="12700" marR="356870">
              <a:lnSpc>
                <a:spcPct val="120000"/>
              </a:lnSpc>
              <a:spcBef>
                <a:spcPts val="994"/>
              </a:spcBef>
            </a:pPr>
            <a:r>
              <a:rPr sz="2000" spc="-5" dirty="0">
                <a:latin typeface="Ebrima"/>
                <a:cs typeface="Ebrima"/>
              </a:rPr>
              <a:t>CO1: </a:t>
            </a:r>
            <a:r>
              <a:rPr sz="2000" spc="-5" dirty="0">
                <a:solidFill>
                  <a:srgbClr val="FF0000"/>
                </a:solidFill>
                <a:latin typeface="Ebrima"/>
                <a:cs typeface="Ebrima"/>
              </a:rPr>
              <a:t>DEMONSTRATE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FUNDAMENTAL UNDERSTANDING OF </a:t>
            </a:r>
            <a:r>
              <a:rPr sz="2000" spc="-5" dirty="0">
                <a:solidFill>
                  <a:srgbClr val="FF0000"/>
                </a:solidFill>
                <a:latin typeface="Ebrima"/>
                <a:cs typeface="Ebrima"/>
              </a:rPr>
              <a:t>THE </a:t>
            </a:r>
            <a:r>
              <a:rPr sz="2000" spc="-53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Ebrima"/>
                <a:cs typeface="Ebrima"/>
              </a:rPr>
              <a:t>HISTORY </a:t>
            </a:r>
            <a:r>
              <a:rPr sz="2000" spc="5" dirty="0">
                <a:solidFill>
                  <a:srgbClr val="FF0000"/>
                </a:solidFill>
                <a:latin typeface="Ebrima"/>
                <a:cs typeface="Ebrima"/>
              </a:rPr>
              <a:t>OF</a:t>
            </a:r>
            <a:r>
              <a:rPr sz="2000" spc="-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(AI) AND</a:t>
            </a:r>
            <a:r>
              <a:rPr sz="2000" spc="-1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Ebrima"/>
                <a:cs typeface="Ebrima"/>
              </a:rPr>
              <a:t>ITS</a:t>
            </a:r>
            <a:r>
              <a:rPr sz="2000" spc="1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FOUNDATIONS</a:t>
            </a:r>
            <a:endParaRPr sz="2000" dirty="0">
              <a:latin typeface="Ebrima"/>
              <a:cs typeface="Ebrima"/>
            </a:endParaRPr>
          </a:p>
          <a:p>
            <a:pPr marL="12700" marR="5080">
              <a:lnSpc>
                <a:spcPct val="120100"/>
              </a:lnSpc>
              <a:spcBef>
                <a:spcPts val="1005"/>
              </a:spcBef>
            </a:pPr>
            <a:r>
              <a:rPr sz="2000" spc="-5" dirty="0">
                <a:solidFill>
                  <a:srgbClr val="FF0000"/>
                </a:solidFill>
                <a:latin typeface="Ebrima"/>
                <a:cs typeface="Ebrima"/>
              </a:rPr>
              <a:t>CO2: </a:t>
            </a:r>
            <a:r>
              <a:rPr sz="2000" spc="5" dirty="0">
                <a:solidFill>
                  <a:srgbClr val="FF0000"/>
                </a:solidFill>
                <a:latin typeface="Ebrima"/>
                <a:cs typeface="Ebrima"/>
              </a:rPr>
              <a:t>APPLY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BASIC PRINCIPLES </a:t>
            </a:r>
            <a:r>
              <a:rPr sz="2000" spc="5" dirty="0">
                <a:solidFill>
                  <a:srgbClr val="FF0000"/>
                </a:solidFill>
                <a:latin typeface="Ebrima"/>
                <a:cs typeface="Ebrima"/>
              </a:rPr>
              <a:t>OF </a:t>
            </a:r>
            <a:r>
              <a:rPr sz="2000" spc="-5" dirty="0">
                <a:solidFill>
                  <a:srgbClr val="FF0000"/>
                </a:solidFill>
                <a:latin typeface="Ebrima"/>
                <a:cs typeface="Ebrima"/>
              </a:rPr>
              <a:t>AI IN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SOLUTIONS THAT </a:t>
            </a:r>
            <a:r>
              <a:rPr sz="2000" spc="-5" dirty="0">
                <a:solidFill>
                  <a:srgbClr val="FF0000"/>
                </a:solidFill>
                <a:latin typeface="Ebrima"/>
                <a:cs typeface="Ebrima"/>
              </a:rPr>
              <a:t>REQUIRE </a:t>
            </a:r>
            <a:r>
              <a:rPr sz="2000" spc="-53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PROBLEM</a:t>
            </a:r>
            <a:r>
              <a:rPr sz="2000" spc="-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SOLVING,</a:t>
            </a:r>
            <a:r>
              <a:rPr sz="2000" spc="-2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Ebrima"/>
                <a:cs typeface="Ebrima"/>
              </a:rPr>
              <a:t>INFERENCE,</a:t>
            </a:r>
            <a:r>
              <a:rPr sz="2000" spc="2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PERCEPTION,</a:t>
            </a:r>
            <a:r>
              <a:rPr sz="2000" spc="2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KNOWLEDGE </a:t>
            </a:r>
            <a:r>
              <a:rPr sz="2000" spc="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REPRESENTATION</a:t>
            </a:r>
            <a:r>
              <a:rPr sz="2000" spc="1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AND</a:t>
            </a:r>
            <a:r>
              <a:rPr sz="2000" spc="-1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FF0000"/>
                </a:solidFill>
                <a:latin typeface="Ebrima"/>
                <a:cs typeface="Ebrima"/>
              </a:rPr>
              <a:t>LEARNING.</a:t>
            </a:r>
            <a:endParaRPr sz="2000" dirty="0">
              <a:latin typeface="Ebrima"/>
              <a:cs typeface="Ebrima"/>
            </a:endParaRPr>
          </a:p>
          <a:p>
            <a:pPr marL="12700" marR="22860">
              <a:lnSpc>
                <a:spcPct val="120000"/>
              </a:lnSpc>
              <a:spcBef>
                <a:spcPts val="994"/>
              </a:spcBef>
            </a:pPr>
            <a:r>
              <a:rPr sz="2000" spc="-5" dirty="0">
                <a:latin typeface="Ebrima"/>
                <a:cs typeface="Ebrima"/>
              </a:rPr>
              <a:t>CO3:</a:t>
            </a:r>
            <a:r>
              <a:rPr sz="2000" dirty="0">
                <a:latin typeface="Ebrima"/>
                <a:cs typeface="Ebrima"/>
              </a:rPr>
              <a:t> DEMONSTRATE</a:t>
            </a:r>
            <a:r>
              <a:rPr sz="2000" spc="-10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PROFICIENCY</a:t>
            </a:r>
            <a:r>
              <a:rPr sz="2000" spc="15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DEVELOPING APPLICATIONS</a:t>
            </a:r>
            <a:r>
              <a:rPr sz="2000" spc="-15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IN </a:t>
            </a:r>
            <a:r>
              <a:rPr sz="2000" spc="-530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AN</a:t>
            </a:r>
            <a:r>
              <a:rPr sz="2000" spc="-5" dirty="0">
                <a:latin typeface="Ebrima"/>
                <a:cs typeface="Ebrima"/>
              </a:rPr>
              <a:t> AI</a:t>
            </a:r>
            <a:r>
              <a:rPr sz="2000" spc="5" dirty="0">
                <a:latin typeface="Ebrima"/>
                <a:cs typeface="Ebrima"/>
              </a:rPr>
              <a:t> LANGUAGE,</a:t>
            </a:r>
            <a:r>
              <a:rPr sz="2000" spc="-40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EXPERT</a:t>
            </a:r>
            <a:r>
              <a:rPr sz="2000" spc="5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SYSTEM </a:t>
            </a:r>
            <a:r>
              <a:rPr sz="2000" dirty="0">
                <a:latin typeface="Ebrima"/>
                <a:cs typeface="Ebrima"/>
              </a:rPr>
              <a:t>SHELL</a:t>
            </a:r>
            <a:r>
              <a:rPr sz="2000" spc="-10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OR</a:t>
            </a:r>
            <a:r>
              <a:rPr sz="2000" spc="5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DATA MINING</a:t>
            </a:r>
            <a:r>
              <a:rPr sz="2000" spc="20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TOOL</a:t>
            </a: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000" spc="-5" dirty="0">
                <a:latin typeface="Ebrima"/>
                <a:cs typeface="Ebrima"/>
              </a:rPr>
              <a:t>CO4:</a:t>
            </a:r>
            <a:r>
              <a:rPr sz="2000" dirty="0">
                <a:latin typeface="Ebrima"/>
                <a:cs typeface="Ebrima"/>
              </a:rPr>
              <a:t> EXPLAIN</a:t>
            </a:r>
            <a:r>
              <a:rPr sz="2000" spc="-20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PROFICIENCY</a:t>
            </a:r>
            <a:r>
              <a:rPr sz="2000" spc="10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IN</a:t>
            </a:r>
            <a:r>
              <a:rPr sz="2000" spc="10" dirty="0">
                <a:latin typeface="Ebrima"/>
                <a:cs typeface="Ebrima"/>
              </a:rPr>
              <a:t> </a:t>
            </a:r>
            <a:r>
              <a:rPr sz="2000" spc="5" dirty="0">
                <a:latin typeface="Ebrima"/>
                <a:cs typeface="Ebrima"/>
              </a:rPr>
              <a:t>APPLY</a:t>
            </a:r>
            <a:r>
              <a:rPr sz="2000" spc="-30" dirty="0">
                <a:latin typeface="Ebrima"/>
                <a:cs typeface="Ebrima"/>
              </a:rPr>
              <a:t> </a:t>
            </a:r>
            <a:r>
              <a:rPr sz="2000" spc="-5" dirty="0">
                <a:latin typeface="Ebrima"/>
                <a:cs typeface="Ebrima"/>
              </a:rPr>
              <a:t>SCIENTIFIC</a:t>
            </a:r>
            <a:r>
              <a:rPr sz="2000" spc="20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METHOD</a:t>
            </a:r>
            <a:r>
              <a:rPr sz="2000" spc="5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TO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Ebrima"/>
                <a:cs typeface="Ebrima"/>
              </a:rPr>
              <a:t>MODELS</a:t>
            </a:r>
            <a:r>
              <a:rPr sz="2000" spc="-25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OF</a:t>
            </a:r>
            <a:r>
              <a:rPr sz="2000" spc="-20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MACHINE</a:t>
            </a:r>
            <a:r>
              <a:rPr sz="2000" spc="-20" dirty="0">
                <a:latin typeface="Ebrima"/>
                <a:cs typeface="Ebrima"/>
              </a:rPr>
              <a:t> </a:t>
            </a:r>
            <a:r>
              <a:rPr sz="2000" dirty="0">
                <a:latin typeface="Ebrima"/>
                <a:cs typeface="Ebrima"/>
              </a:rPr>
              <a:t>LEARNING.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7239" y="693546"/>
            <a:ext cx="9598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DEDUCTIVE</a:t>
            </a:r>
            <a:r>
              <a:rPr spc="-15" dirty="0"/>
              <a:t> </a:t>
            </a:r>
            <a:r>
              <a:rPr spc="-5" dirty="0"/>
              <a:t>REASONING</a:t>
            </a:r>
            <a:r>
              <a:rPr spc="-30" dirty="0"/>
              <a:t> </a:t>
            </a:r>
            <a:r>
              <a:rPr dirty="0"/>
              <a:t>(LOGICAL</a:t>
            </a:r>
            <a:r>
              <a:rPr spc="-25" dirty="0"/>
              <a:t> </a:t>
            </a:r>
            <a:r>
              <a:rPr spc="-5" dirty="0"/>
              <a:t>INFERENCE)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30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1316227"/>
            <a:ext cx="7745095" cy="4631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Basic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principle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modus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ponens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  <a:p>
            <a:pPr marL="1056640">
              <a:lnSpc>
                <a:spcPct val="100000"/>
              </a:lnSpc>
              <a:spcBef>
                <a:spcPts val="2080"/>
              </a:spcBef>
            </a:pP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marL="1056640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 marL="1056640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logically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follows,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1610"/>
              </a:spcBef>
            </a:pPr>
            <a:r>
              <a:rPr sz="2400" dirty="0">
                <a:latin typeface="Times New Roman"/>
                <a:cs typeface="Times New Roman"/>
              </a:rPr>
              <a:t>e.g.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Fact: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tattoo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fish</a:t>
            </a:r>
            <a:r>
              <a:rPr sz="2400" dirty="0">
                <a:latin typeface="Times New Roman"/>
                <a:cs typeface="Times New Roman"/>
              </a:rPr>
              <a:t> 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pink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arm</a:t>
            </a:r>
            <a:endParaRPr sz="2400">
              <a:latin typeface="Times New Roman"/>
              <a:cs typeface="Times New Roman"/>
            </a:endParaRPr>
          </a:p>
          <a:p>
            <a:pPr marL="1149350" marR="685165" indent="-83248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Rule: </a:t>
            </a:r>
            <a:r>
              <a:rPr sz="2400" spc="-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person has </a:t>
            </a:r>
            <a:r>
              <a:rPr sz="2400" dirty="0">
                <a:latin typeface="Times New Roman"/>
                <a:cs typeface="Times New Roman"/>
              </a:rPr>
              <a:t>a tattoo of a </a:t>
            </a:r>
            <a:r>
              <a:rPr sz="2400" spc="-5" dirty="0">
                <a:latin typeface="Times New Roman"/>
                <a:cs typeface="Times New Roman"/>
              </a:rPr>
              <a:t>fish </a:t>
            </a:r>
            <a:r>
              <a:rPr sz="2400" dirty="0">
                <a:latin typeface="Times New Roman"/>
                <a:cs typeface="Times New Roman"/>
              </a:rPr>
              <a:t>with pink scales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person</a:t>
            </a:r>
            <a:r>
              <a:rPr sz="2400" spc="-10" dirty="0">
                <a:latin typeface="Times New Roman"/>
                <a:cs typeface="Times New Roman"/>
              </a:rPr>
              <a:t> must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China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New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fact: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China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Main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reasoning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technique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rule-based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685" y="685546"/>
            <a:ext cx="8363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INDUCTIVE</a:t>
            </a:r>
            <a:r>
              <a:rPr spc="-15" dirty="0"/>
              <a:t> </a:t>
            </a:r>
            <a:r>
              <a:rPr spc="-5" dirty="0"/>
              <a:t>REASONING</a:t>
            </a:r>
            <a:r>
              <a:rPr spc="-25" dirty="0"/>
              <a:t> </a:t>
            </a:r>
            <a:r>
              <a:rPr spc="-5" dirty="0"/>
              <a:t>(GENERALISING)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31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9194" y="1374089"/>
            <a:ext cx="8346440" cy="4536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Basic principle is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generalization from examples</a:t>
            </a:r>
            <a:r>
              <a:rPr sz="2800" b="1" dirty="0">
                <a:latin typeface="Times New Roman"/>
                <a:cs typeface="Times New Roman"/>
              </a:rPr>
              <a:t>, e.g. if:</a:t>
            </a:r>
            <a:endParaRPr sz="2800" dirty="0">
              <a:latin typeface="Times New Roman"/>
              <a:cs typeface="Times New Roman"/>
            </a:endParaRPr>
          </a:p>
          <a:p>
            <a:pPr marL="12700" marR="1035685">
              <a:lnSpc>
                <a:spcPct val="100000"/>
              </a:lnSpc>
              <a:spcBef>
                <a:spcPts val="45"/>
              </a:spcBef>
              <a:buChar char="–"/>
              <a:tabLst>
                <a:tab pos="221615" algn="l"/>
              </a:tabLst>
            </a:pPr>
            <a:r>
              <a:rPr sz="2400" dirty="0">
                <a:latin typeface="Arial MT"/>
                <a:cs typeface="Arial MT"/>
              </a:rPr>
              <a:t>an IBM PC has the &lt;ESC&gt; key at the top left-hand corner of the  keyboard</a:t>
            </a:r>
          </a:p>
          <a:p>
            <a:pPr marL="12700" marR="712470">
              <a:lnSpc>
                <a:spcPct val="100000"/>
              </a:lnSpc>
              <a:buChar char="–"/>
              <a:tabLst>
                <a:tab pos="221615" algn="l"/>
              </a:tabLst>
            </a:pPr>
            <a:r>
              <a:rPr sz="2400" dirty="0">
                <a:latin typeface="Arial MT"/>
                <a:cs typeface="Arial MT"/>
              </a:rPr>
              <a:t>an Elonex PC has the &lt;ESC&gt; key at the top left-hand corner of the  keyboard</a:t>
            </a:r>
          </a:p>
          <a:p>
            <a:pPr marL="220979" indent="-208915">
              <a:lnSpc>
                <a:spcPct val="100000"/>
              </a:lnSpc>
              <a:buChar char="–"/>
              <a:tabLst>
                <a:tab pos="221615" algn="l"/>
              </a:tabLst>
            </a:pPr>
            <a:r>
              <a:rPr sz="2400" dirty="0">
                <a:latin typeface="Arial MT"/>
                <a:cs typeface="Arial MT"/>
              </a:rPr>
              <a:t>a Dell PC has the &lt;ESC&gt; key at the top left-hand corner of the keyboard</a:t>
            </a:r>
          </a:p>
          <a:p>
            <a:pPr>
              <a:lnSpc>
                <a:spcPct val="100000"/>
              </a:lnSpc>
            </a:pPr>
            <a:endParaRPr sz="2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Arial MT"/>
              <a:cs typeface="Arial MT"/>
            </a:endParaRPr>
          </a:p>
          <a:p>
            <a:pPr marL="12700">
              <a:lnSpc>
                <a:spcPts val="2860"/>
              </a:lnSpc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inductive reasoning tells us that:</a:t>
            </a:r>
            <a:endParaRPr sz="2400" dirty="0">
              <a:latin typeface="Times New Roman"/>
              <a:cs typeface="Times New Roman"/>
            </a:endParaRPr>
          </a:p>
          <a:p>
            <a:pPr marL="220979">
              <a:lnSpc>
                <a:spcPts val="2860"/>
              </a:lnSpc>
            </a:pPr>
            <a:r>
              <a:rPr sz="2400" dirty="0">
                <a:latin typeface="Arial MT"/>
                <a:cs typeface="Arial MT"/>
              </a:rPr>
              <a:t>– all PCs have the &lt;ESC&gt; key at the top left-hand corner of the keyboard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670" y="580771"/>
            <a:ext cx="5009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ABDUCTIVE</a:t>
            </a:r>
            <a:r>
              <a:rPr spc="-75" dirty="0"/>
              <a:t> </a:t>
            </a:r>
            <a:r>
              <a:rPr spc="-5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8758" y="5972047"/>
            <a:ext cx="71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34521" y="597204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32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966" y="1440941"/>
            <a:ext cx="641858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360680" indent="-4572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 reverse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deductive</a:t>
            </a:r>
            <a:r>
              <a:rPr sz="2000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reasoning</a:t>
            </a:r>
            <a:r>
              <a:rPr sz="2000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(Logical</a:t>
            </a:r>
            <a:r>
              <a:rPr sz="2000" spc="-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Inference)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i.e: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observed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inference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=&gt;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possible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r>
              <a:rPr sz="2000" dirty="0">
                <a:latin typeface="Times New Roman"/>
                <a:cs typeface="Times New Roman"/>
              </a:rPr>
              <a:t> 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though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can’t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sure!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e.g.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Fact: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can't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anything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705485" marR="2675255" indent="-69342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Rule: </a:t>
            </a:r>
            <a:r>
              <a:rPr sz="2000" dirty="0">
                <a:latin typeface="Times New Roman"/>
                <a:cs typeface="Times New Roman"/>
              </a:rPr>
              <a:t>IF the print queue is stalled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jobs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Conclusion: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may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stalled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966" y="5007609"/>
            <a:ext cx="82854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Times New Roman"/>
                <a:cs typeface="Times New Roman"/>
              </a:rPr>
              <a:t>NB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know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Q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false,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false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latin typeface="Times New Roman"/>
                <a:cs typeface="Times New Roman"/>
              </a:rPr>
              <a:t>modus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tollens</a:t>
            </a:r>
            <a:r>
              <a:rPr sz="2000" spc="-5" dirty="0">
                <a:latin typeface="Times New Roman"/>
                <a:cs typeface="Times New Roman"/>
              </a:rPr>
              <a:t>),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e.g.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job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normally,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can't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stalled.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1966" y="5917793"/>
            <a:ext cx="5655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Useful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suggesting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possible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hypotheses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to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investigate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0676" y="645617"/>
            <a:ext cx="5355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REASONING</a:t>
            </a:r>
            <a:r>
              <a:rPr spc="-40" dirty="0"/>
              <a:t> </a:t>
            </a:r>
            <a:r>
              <a:rPr spc="-5" dirty="0"/>
              <a:t>BY</a:t>
            </a:r>
            <a:r>
              <a:rPr spc="-40" dirty="0"/>
              <a:t> </a:t>
            </a:r>
            <a:r>
              <a:rPr spc="-5" dirty="0"/>
              <a:t>ANALOGY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8758" y="5972047"/>
            <a:ext cx="71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34521" y="597204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33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950" y="1440941"/>
            <a:ext cx="9359900" cy="4045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Basic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principle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that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two </a:t>
            </a:r>
            <a:r>
              <a:rPr sz="2000" b="1" spc="-5" dirty="0">
                <a:latin typeface="Times New Roman"/>
                <a:cs typeface="Times New Roman"/>
              </a:rPr>
              <a:t>similar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objects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may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behave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-5" dirty="0">
                <a:latin typeface="Times New Roman"/>
                <a:cs typeface="Times New Roman"/>
              </a:rPr>
              <a:t> similar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fashion,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e.g:</a:t>
            </a:r>
            <a:endParaRPr sz="2000">
              <a:latin typeface="Times New Roman"/>
              <a:cs typeface="Times New Roman"/>
            </a:endParaRPr>
          </a:p>
          <a:p>
            <a:pPr marL="12700" marR="357505">
              <a:lnSpc>
                <a:spcPct val="100000"/>
              </a:lnSpc>
              <a:spcBef>
                <a:spcPts val="10"/>
              </a:spcBef>
              <a:buChar char="–"/>
              <a:tabLst>
                <a:tab pos="183515" algn="l"/>
              </a:tabLst>
            </a:pPr>
            <a:r>
              <a:rPr sz="1800" dirty="0">
                <a:latin typeface="Times New Roman"/>
                <a:cs typeface="Times New Roman"/>
              </a:rPr>
              <a:t>Experience tells </a:t>
            </a:r>
            <a:r>
              <a:rPr sz="1800" spc="-5" dirty="0">
                <a:latin typeface="Times New Roman"/>
                <a:cs typeface="Times New Roman"/>
              </a:rPr>
              <a:t>us </a:t>
            </a:r>
            <a:r>
              <a:rPr sz="1800" dirty="0">
                <a:latin typeface="Times New Roman"/>
                <a:cs typeface="Times New Roman"/>
              </a:rPr>
              <a:t>that old Epson dot-matrix printers often </a:t>
            </a:r>
            <a:r>
              <a:rPr sz="1800" spc="-10" dirty="0">
                <a:latin typeface="Times New Roman"/>
                <a:cs typeface="Times New Roman"/>
              </a:rPr>
              <a:t>suffer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jammed </a:t>
            </a:r>
            <a:r>
              <a:rPr sz="1800" dirty="0">
                <a:latin typeface="Times New Roman"/>
                <a:cs typeface="Times New Roman"/>
              </a:rPr>
              <a:t>pins inside their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heads.</a:t>
            </a:r>
            <a:endParaRPr sz="1800">
              <a:latin typeface="Times New Roman"/>
              <a:cs typeface="Times New Roman"/>
            </a:endParaRPr>
          </a:p>
          <a:p>
            <a:pPr marL="12700" marR="640715">
              <a:lnSpc>
                <a:spcPct val="100000"/>
              </a:lnSpc>
              <a:buChar char="–"/>
              <a:tabLst>
                <a:tab pos="180340" algn="l"/>
              </a:tabLst>
            </a:pPr>
            <a:r>
              <a:rPr sz="1800" spc="-80" dirty="0">
                <a:latin typeface="Times New Roman"/>
                <a:cs typeface="Times New Roman"/>
              </a:rPr>
              <a:t>We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faulty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OEM</a:t>
            </a:r>
            <a:r>
              <a:rPr sz="1800" dirty="0">
                <a:latin typeface="Times New Roman"/>
                <a:cs typeface="Times New Roman"/>
              </a:rPr>
              <a:t> dot-matrix printer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 head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same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size</a:t>
            </a:r>
            <a:r>
              <a:rPr sz="1800" dirty="0">
                <a:latin typeface="Times New Roman"/>
                <a:cs typeface="Times New Roman"/>
              </a:rPr>
              <a:t> and </a:t>
            </a:r>
            <a:r>
              <a:rPr sz="1800" spc="-5" dirty="0">
                <a:latin typeface="Times New Roman"/>
                <a:cs typeface="Times New Roman"/>
              </a:rPr>
              <a:t>shape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once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common</a:t>
            </a:r>
            <a:r>
              <a:rPr sz="1800" dirty="0">
                <a:latin typeface="Times New Roman"/>
                <a:cs typeface="Times New Roman"/>
              </a:rPr>
              <a:t> Epson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–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–"/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Hence</a:t>
            </a:r>
            <a:r>
              <a:rPr sz="2000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we</a:t>
            </a:r>
            <a:r>
              <a:rPr sz="2000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conclude:</a:t>
            </a:r>
            <a:endParaRPr sz="2000">
              <a:latin typeface="Times New Roman"/>
              <a:cs typeface="Times New Roman"/>
            </a:endParaRPr>
          </a:p>
          <a:p>
            <a:pPr marL="180340" indent="-167640">
              <a:lnSpc>
                <a:spcPct val="100000"/>
              </a:lnSpc>
              <a:spcBef>
                <a:spcPts val="10"/>
              </a:spcBef>
              <a:buChar char="–"/>
              <a:tabLst>
                <a:tab pos="18034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first </a:t>
            </a:r>
            <a:r>
              <a:rPr sz="1800" dirty="0">
                <a:latin typeface="Times New Roman"/>
                <a:cs typeface="Times New Roman"/>
              </a:rPr>
              <a:t>fault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investigate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jammed </a:t>
            </a:r>
            <a:r>
              <a:rPr sz="1800" dirty="0">
                <a:latin typeface="Times New Roman"/>
                <a:cs typeface="Times New Roman"/>
              </a:rPr>
              <a:t>pin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inside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ts val="2360"/>
              </a:lnSpc>
            </a:pPr>
            <a:r>
              <a:rPr sz="2000" dirty="0">
                <a:latin typeface="Times New Roman"/>
                <a:cs typeface="Times New Roman"/>
              </a:rPr>
              <a:t>Mainly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case-based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 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frames,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little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rule-based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588" y="471678"/>
            <a:ext cx="332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RULE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8758" y="5972047"/>
            <a:ext cx="71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34521" y="597204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34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994" y="1028192"/>
            <a:ext cx="8163559" cy="368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862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Logical connection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between </a:t>
            </a:r>
            <a:r>
              <a:rPr sz="2800" dirty="0">
                <a:latin typeface="Times New Roman"/>
                <a:cs typeface="Times New Roman"/>
              </a:rPr>
              <a:t>output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 invocation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rule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next.</a:t>
            </a:r>
            <a:endParaRPr sz="2800" dirty="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operate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two </a:t>
            </a:r>
            <a:r>
              <a:rPr sz="2800" dirty="0">
                <a:latin typeface="Times New Roman"/>
                <a:cs typeface="Times New Roman"/>
              </a:rPr>
              <a:t>directions: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317500" algn="l"/>
              </a:tabLst>
            </a:pPr>
            <a:r>
              <a:rPr sz="3200" b="1" dirty="0">
                <a:latin typeface="Times New Roman"/>
                <a:cs typeface="Times New Roman"/>
              </a:rPr>
              <a:t>Forward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chaining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(data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driven)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-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proceed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given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conclusions</a:t>
            </a:r>
          </a:p>
          <a:p>
            <a:pPr marL="12700" marR="274955">
              <a:lnSpc>
                <a:spcPct val="100000"/>
              </a:lnSpc>
              <a:buFont typeface="Times New Roman"/>
              <a:buChar char="–"/>
              <a:tabLst>
                <a:tab pos="317500" algn="l"/>
              </a:tabLst>
            </a:pPr>
            <a:r>
              <a:rPr sz="3200" b="1" dirty="0">
                <a:latin typeface="Times New Roman"/>
                <a:cs typeface="Times New Roman"/>
              </a:rPr>
              <a:t>Backward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chaining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(goal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driven)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- attempt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prove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hypothesis,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requesting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 required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2994" y="5233212"/>
            <a:ext cx="7423784" cy="9944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270"/>
              </a:spcBef>
            </a:pPr>
            <a:r>
              <a:rPr sz="3200" dirty="0">
                <a:latin typeface="Times New Roman"/>
                <a:cs typeface="Times New Roman"/>
              </a:rPr>
              <a:t>Backward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chaining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most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operational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expert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1579" y="555752"/>
            <a:ext cx="4454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Ebrima"/>
                <a:cs typeface="Ebrima"/>
              </a:rPr>
              <a:t>FORWARD</a:t>
            </a:r>
            <a:r>
              <a:rPr sz="3600" spc="-55" dirty="0">
                <a:latin typeface="Ebrima"/>
                <a:cs typeface="Ebrima"/>
              </a:rPr>
              <a:t> </a:t>
            </a:r>
            <a:r>
              <a:rPr sz="3600" spc="-5" dirty="0">
                <a:latin typeface="Ebrima"/>
                <a:cs typeface="Ebrima"/>
              </a:rPr>
              <a:t>CHAINING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8220" y="1399489"/>
            <a:ext cx="78727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Proceeds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start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conclusions.,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e.g.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909572"/>
            <a:ext cx="7362444" cy="42382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35</a:t>
            </a:fld>
            <a:endParaRPr spc="-1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7689" y="683767"/>
            <a:ext cx="471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Ebrima"/>
                <a:cs typeface="Ebrima"/>
              </a:rPr>
              <a:t>BACKWARD</a:t>
            </a:r>
            <a:r>
              <a:rPr sz="3600" spc="-80" dirty="0">
                <a:latin typeface="Ebrima"/>
                <a:cs typeface="Ebrima"/>
              </a:rPr>
              <a:t> </a:t>
            </a:r>
            <a:r>
              <a:rPr sz="3600" spc="-5" dirty="0">
                <a:latin typeface="Ebrima"/>
                <a:cs typeface="Ebrima"/>
              </a:rPr>
              <a:t>CHAINING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194" y="1352549"/>
            <a:ext cx="7997190" cy="8724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45"/>
              </a:spcBef>
            </a:pPr>
            <a:r>
              <a:rPr sz="2800" spc="-5" dirty="0">
                <a:latin typeface="Times New Roman"/>
                <a:cs typeface="Times New Roman"/>
              </a:rPr>
              <a:t>Proceeds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starting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hypothesis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TO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will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support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refute </a:t>
            </a:r>
            <a:r>
              <a:rPr sz="2800" dirty="0">
                <a:latin typeface="Times New Roman"/>
                <a:cs typeface="Times New Roman"/>
              </a:rPr>
              <a:t>it,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e.g.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214372"/>
            <a:ext cx="7115556" cy="40858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36</a:t>
            </a:fld>
            <a:endParaRPr spc="-1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3614" y="336296"/>
            <a:ext cx="19107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Ebrima"/>
                <a:cs typeface="Ebrima"/>
              </a:rPr>
              <a:t>EXERCISE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37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45032" y="1844497"/>
            <a:ext cx="9411335" cy="202501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60"/>
              </a:spcBef>
            </a:pPr>
            <a:r>
              <a:rPr sz="4400" spc="-5" dirty="0">
                <a:latin typeface="Ebrima"/>
                <a:cs typeface="Ebrima"/>
              </a:rPr>
              <a:t>Illustrate Forward </a:t>
            </a:r>
            <a:r>
              <a:rPr sz="4400" dirty="0">
                <a:latin typeface="Ebrima"/>
                <a:cs typeface="Ebrima"/>
              </a:rPr>
              <a:t>chaining and, </a:t>
            </a:r>
            <a:r>
              <a:rPr sz="4400" spc="5" dirty="0">
                <a:latin typeface="Ebrima"/>
                <a:cs typeface="Ebrima"/>
              </a:rPr>
              <a:t> </a:t>
            </a:r>
            <a:r>
              <a:rPr sz="4400" spc="-5" dirty="0">
                <a:latin typeface="Ebrima"/>
                <a:cs typeface="Ebrima"/>
              </a:rPr>
              <a:t>Backward</a:t>
            </a:r>
            <a:r>
              <a:rPr sz="4400" spc="-40" dirty="0">
                <a:latin typeface="Ebrima"/>
                <a:cs typeface="Ebrima"/>
              </a:rPr>
              <a:t> </a:t>
            </a:r>
            <a:r>
              <a:rPr sz="4400" dirty="0">
                <a:latin typeface="Ebrima"/>
                <a:cs typeface="Ebrima"/>
              </a:rPr>
              <a:t>chaining</a:t>
            </a:r>
            <a:r>
              <a:rPr sz="4400" spc="-25" dirty="0">
                <a:latin typeface="Ebrima"/>
                <a:cs typeface="Ebrima"/>
              </a:rPr>
              <a:t> </a:t>
            </a:r>
            <a:r>
              <a:rPr sz="4400" dirty="0">
                <a:latin typeface="Ebrima"/>
                <a:cs typeface="Ebrima"/>
              </a:rPr>
              <a:t>of</a:t>
            </a:r>
            <a:r>
              <a:rPr sz="4400" spc="-25" dirty="0">
                <a:latin typeface="Ebrima"/>
                <a:cs typeface="Ebrima"/>
              </a:rPr>
              <a:t> </a:t>
            </a:r>
            <a:r>
              <a:rPr sz="4400" dirty="0">
                <a:latin typeface="Ebrima"/>
                <a:cs typeface="Ebrima"/>
              </a:rPr>
              <a:t>buying</a:t>
            </a:r>
            <a:r>
              <a:rPr sz="4400" spc="-60" dirty="0">
                <a:latin typeface="Ebrima"/>
                <a:cs typeface="Ebrima"/>
              </a:rPr>
              <a:t> </a:t>
            </a:r>
            <a:r>
              <a:rPr sz="4400" dirty="0">
                <a:latin typeface="Ebrima"/>
                <a:cs typeface="Ebrima"/>
              </a:rPr>
              <a:t>a</a:t>
            </a:r>
            <a:r>
              <a:rPr sz="4400" spc="-5" dirty="0">
                <a:latin typeface="Ebrima"/>
                <a:cs typeface="Ebrima"/>
              </a:rPr>
              <a:t> </a:t>
            </a:r>
            <a:r>
              <a:rPr sz="4400" dirty="0">
                <a:latin typeface="Ebrima"/>
                <a:cs typeface="Ebrima"/>
              </a:rPr>
              <a:t>mobile </a:t>
            </a:r>
            <a:r>
              <a:rPr sz="4400" spc="-1190" dirty="0">
                <a:latin typeface="Ebrima"/>
                <a:cs typeface="Ebrima"/>
              </a:rPr>
              <a:t> </a:t>
            </a:r>
            <a:r>
              <a:rPr sz="4400" dirty="0">
                <a:latin typeface="Ebrima"/>
                <a:cs typeface="Ebrima"/>
              </a:rPr>
              <a:t>phone</a:t>
            </a:r>
            <a:endParaRPr sz="44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5005" y="666750"/>
            <a:ext cx="641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RULE</a:t>
            </a:r>
            <a:r>
              <a:rPr spc="-20" dirty="0"/>
              <a:t> </a:t>
            </a:r>
            <a:r>
              <a:rPr spc="-5" dirty="0"/>
              <a:t>BASE</a:t>
            </a:r>
            <a:r>
              <a:rPr spc="5" dirty="0"/>
              <a:t> </a:t>
            </a:r>
            <a:r>
              <a:rPr dirty="0"/>
              <a:t>-1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38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82446" y="1353692"/>
            <a:ext cx="10042754" cy="2151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Most straightforward way is to represent rules in form of </a:t>
            </a:r>
            <a:r>
              <a:rPr sz="2400" b="1" i="1" dirty="0">
                <a:solidFill>
                  <a:srgbClr val="00AF50"/>
                </a:solidFill>
                <a:latin typeface="Times New Roman"/>
                <a:cs typeface="Times New Roman"/>
              </a:rPr>
              <a:t>goal trees,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860"/>
              </a:lnSpc>
            </a:pPr>
            <a:r>
              <a:rPr sz="2400" dirty="0">
                <a:latin typeface="Times New Roman"/>
                <a:cs typeface="Times New Roman"/>
              </a:rPr>
              <a:t>e.g. the statement:</a:t>
            </a:r>
          </a:p>
          <a:p>
            <a:pPr marL="12700" marR="5080">
              <a:lnSpc>
                <a:spcPct val="98900"/>
              </a:lnSpc>
              <a:spcBef>
                <a:spcPts val="875"/>
              </a:spcBef>
              <a:tabLst>
                <a:tab pos="1114425" algn="l"/>
              </a:tabLst>
            </a:pPr>
            <a:r>
              <a:rPr sz="2800" dirty="0">
                <a:latin typeface="Arial MT"/>
                <a:cs typeface="Arial MT"/>
              </a:rPr>
              <a:t>“The fuel/air mixture in a car engine is too rich if fuel consumption is  excessive, the car doesn’t run well when hot, and there is a black  deposit	around the exhaust”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960" y="3546347"/>
            <a:ext cx="8209788" cy="32491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2438" y="719454"/>
            <a:ext cx="641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RULE</a:t>
            </a:r>
            <a:r>
              <a:rPr spc="-20" dirty="0"/>
              <a:t> </a:t>
            </a:r>
            <a:r>
              <a:rPr spc="-5" dirty="0"/>
              <a:t>BASE</a:t>
            </a:r>
            <a:r>
              <a:rPr spc="10" dirty="0"/>
              <a:t> </a:t>
            </a:r>
            <a:r>
              <a:rPr dirty="0"/>
              <a:t>-2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39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2530" y="1419809"/>
            <a:ext cx="8636228" cy="1547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Similarly, the statement :</a:t>
            </a: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Arial MT"/>
                <a:cs typeface="Arial MT"/>
              </a:rPr>
              <a:t>“Symptoms of a car not running well when hot might be frequent  stalling or poor starting when hot”</a:t>
            </a:r>
          </a:p>
          <a:p>
            <a:pPr marL="12700">
              <a:lnSpc>
                <a:spcPts val="2820"/>
              </a:lnSpc>
            </a:pPr>
            <a:r>
              <a:rPr sz="2400" dirty="0">
                <a:latin typeface="Times New Roman"/>
                <a:cs typeface="Times New Roman"/>
              </a:rPr>
              <a:t>can be represented as: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0992" y="3477767"/>
            <a:ext cx="8039100" cy="3124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3248405" y="1521917"/>
            <a:ext cx="5691505" cy="1860550"/>
          </a:xfrm>
          <a:prstGeom prst="rect">
            <a:avLst/>
          </a:prstGeom>
        </p:spPr>
        <p:txBody>
          <a:bodyPr vert="horz" wrap="square" lIns="0" tIns="7810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5080" indent="2540">
              <a:spcBef>
                <a:spcPts val="615"/>
              </a:spcBef>
            </a:pPr>
            <a:r>
              <a:rPr lang="en-MY" sz="4300" spc="-10">
                <a:solidFill>
                  <a:srgbClr val="FF0000"/>
                </a:solidFill>
              </a:rPr>
              <a:t>KNOWLEDGE </a:t>
            </a:r>
            <a:r>
              <a:rPr lang="en-MY" sz="4300" spc="-5">
                <a:solidFill>
                  <a:srgbClr val="FF0000"/>
                </a:solidFill>
              </a:rPr>
              <a:t> </a:t>
            </a:r>
            <a:r>
              <a:rPr lang="en-MY" sz="4300" spc="-10">
                <a:solidFill>
                  <a:srgbClr val="FF0000"/>
                </a:solidFill>
              </a:rPr>
              <a:t>REPRESENTATION AND </a:t>
            </a:r>
            <a:r>
              <a:rPr lang="en-MY" sz="4300" spc="-1165">
                <a:solidFill>
                  <a:srgbClr val="FF0000"/>
                </a:solidFill>
              </a:rPr>
              <a:t> </a:t>
            </a:r>
            <a:r>
              <a:rPr lang="en-MY" sz="4300" spc="-10">
                <a:solidFill>
                  <a:srgbClr val="FF0000"/>
                </a:solidFill>
              </a:rPr>
              <a:t>REASONING</a:t>
            </a:r>
            <a:endParaRPr lang="en-MY" sz="4300" dirty="0"/>
          </a:p>
        </p:txBody>
      </p:sp>
    </p:spTree>
    <p:extLst>
      <p:ext uri="{BB962C8B-B14F-4D97-AF65-F5344CB8AC3E}">
        <p14:creationId xmlns:p14="http://schemas.microsoft.com/office/powerpoint/2010/main" val="98061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0847" y="713689"/>
            <a:ext cx="3969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Ebrima"/>
                <a:cs typeface="Ebrima"/>
              </a:rPr>
              <a:t>COMBINING</a:t>
            </a:r>
            <a:r>
              <a:rPr sz="3600" spc="-75" dirty="0">
                <a:latin typeface="Ebrima"/>
                <a:cs typeface="Ebrima"/>
              </a:rPr>
              <a:t> </a:t>
            </a:r>
            <a:r>
              <a:rPr sz="3600" spc="-5" dirty="0">
                <a:latin typeface="Ebrima"/>
                <a:cs typeface="Ebrima"/>
              </a:rPr>
              <a:t>RULES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3658" y="1608835"/>
            <a:ext cx="6757034" cy="752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840"/>
              </a:lnSpc>
              <a:spcBef>
                <a:spcPts val="225"/>
              </a:spcBef>
            </a:pPr>
            <a:r>
              <a:rPr sz="2400" spc="-5" dirty="0">
                <a:latin typeface="Times New Roman"/>
                <a:cs typeface="Times New Roman"/>
              </a:rPr>
              <a:t>Rules whose goals form </a:t>
            </a:r>
            <a:r>
              <a:rPr sz="2400" dirty="0">
                <a:latin typeface="Times New Roman"/>
                <a:cs typeface="Times New Roman"/>
              </a:rPr>
              <a:t>antecedents </a:t>
            </a:r>
            <a:r>
              <a:rPr sz="2400" spc="-5" dirty="0">
                <a:latin typeface="Times New Roman"/>
                <a:cs typeface="Times New Roman"/>
              </a:rPr>
              <a:t>for other </a:t>
            </a:r>
            <a:r>
              <a:rPr sz="2400" dirty="0">
                <a:latin typeface="Times New Roman"/>
                <a:cs typeface="Times New Roman"/>
              </a:rPr>
              <a:t>rules can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combined</a:t>
            </a:r>
            <a:r>
              <a:rPr sz="2400" dirty="0">
                <a:latin typeface="Times New Roman"/>
                <a:cs typeface="Times New Roman"/>
              </a:rPr>
              <a:t> 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multi-level</a:t>
            </a:r>
            <a:r>
              <a:rPr sz="2400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goal tree,</a:t>
            </a:r>
            <a:r>
              <a:rPr sz="2400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e.g: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720" y="2654807"/>
            <a:ext cx="8048244" cy="4009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40</a:t>
            </a:fld>
            <a:endParaRPr spc="-1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421" y="336296"/>
            <a:ext cx="9568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PRODUCTION</a:t>
            </a:r>
            <a:r>
              <a:rPr spc="-15" dirty="0"/>
              <a:t> </a:t>
            </a:r>
            <a:r>
              <a:rPr spc="-5" dirty="0"/>
              <a:t>RULES: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MORE</a:t>
            </a:r>
            <a:r>
              <a:rPr spc="10" dirty="0"/>
              <a:t> </a:t>
            </a:r>
            <a:r>
              <a:rPr spc="-5" dirty="0"/>
              <a:t>DETAILED</a:t>
            </a:r>
            <a:r>
              <a:rPr spc="5" dirty="0"/>
              <a:t> </a:t>
            </a:r>
            <a:r>
              <a:rPr dirty="0"/>
              <a:t>LOOK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41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472" y="1348232"/>
            <a:ext cx="9413240" cy="4490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Rules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consist</a:t>
            </a:r>
            <a:r>
              <a:rPr sz="24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of</a:t>
            </a:r>
            <a:r>
              <a:rPr sz="2400" spc="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antecedent</a:t>
            </a:r>
            <a:r>
              <a:rPr sz="2400" b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(conditions)</a:t>
            </a:r>
            <a:r>
              <a:rPr sz="24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consequent</a:t>
            </a:r>
            <a:r>
              <a:rPr sz="2400" b="1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(actions)</a:t>
            </a:r>
            <a:r>
              <a:rPr sz="2400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parts.</a:t>
            </a:r>
            <a:endParaRPr sz="2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 marR="45974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Both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 halves</a:t>
            </a:r>
            <a:r>
              <a:rPr sz="24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of a</a:t>
            </a:r>
            <a:r>
              <a:rPr sz="24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rule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involve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Times New Roman"/>
                <a:cs typeface="Times New Roman"/>
              </a:rPr>
              <a:t>variables</a:t>
            </a:r>
            <a:r>
              <a:rPr sz="24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which</a:t>
            </a:r>
            <a:r>
              <a:rPr sz="24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may</a:t>
            </a:r>
            <a:r>
              <a:rPr sz="2400" spc="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single-</a:t>
            </a:r>
            <a:r>
              <a:rPr sz="24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multi- </a:t>
            </a:r>
            <a:r>
              <a:rPr sz="2400" spc="-58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valued.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11150" indent="-299085">
              <a:lnSpc>
                <a:spcPct val="100000"/>
              </a:lnSpc>
              <a:buAutoNum type="arabicPeriod"/>
              <a:tabLst>
                <a:tab pos="311785" algn="l"/>
              </a:tabLst>
            </a:pPr>
            <a:r>
              <a:rPr sz="2400" spc="-30" dirty="0">
                <a:solidFill>
                  <a:srgbClr val="0070C0"/>
                </a:solidFill>
                <a:latin typeface="Times New Roman"/>
                <a:cs typeface="Times New Roman"/>
              </a:rPr>
              <a:t>Variables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are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initially</a:t>
            </a:r>
            <a:r>
              <a:rPr sz="2400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undefined,</a:t>
            </a:r>
            <a:r>
              <a:rPr sz="24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and</a:t>
            </a:r>
            <a:r>
              <a:rPr sz="2400" spc="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acquire</a:t>
            </a:r>
            <a:r>
              <a:rPr sz="2400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values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as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inference</a:t>
            </a:r>
            <a:r>
              <a:rPr sz="24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proceeds.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25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 marR="26034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Forward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chaining</a:t>
            </a:r>
            <a:r>
              <a:rPr sz="2400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triggered</a:t>
            </a:r>
            <a:r>
              <a:rPr sz="2400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by</a:t>
            </a:r>
            <a:r>
              <a:rPr sz="2400" spc="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Times New Roman"/>
                <a:cs typeface="Times New Roman"/>
              </a:rPr>
              <a:t>volunteering</a:t>
            </a:r>
            <a:r>
              <a:rPr sz="24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values</a:t>
            </a:r>
            <a:r>
              <a:rPr sz="2400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starting</a:t>
            </a:r>
            <a:r>
              <a:rPr sz="2400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variables </a:t>
            </a:r>
            <a:r>
              <a:rPr sz="2400" spc="-58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rule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antecedents.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17500" indent="-305435">
              <a:lnSpc>
                <a:spcPts val="2865"/>
              </a:lnSpc>
              <a:buAutoNum type="arabicPeriod"/>
              <a:tabLst>
                <a:tab pos="318135" algn="l"/>
              </a:tabLst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Backward</a:t>
            </a:r>
            <a:r>
              <a:rPr sz="24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chaining</a:t>
            </a:r>
            <a:r>
              <a:rPr sz="2400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triggered</a:t>
            </a:r>
            <a:r>
              <a:rPr sz="2400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by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seeking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value</a:t>
            </a:r>
            <a:r>
              <a:rPr sz="2400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for</a:t>
            </a:r>
            <a:r>
              <a:rPr sz="24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Times New Roman"/>
                <a:cs typeface="Times New Roman"/>
              </a:rPr>
              <a:t>goal</a:t>
            </a:r>
            <a:r>
              <a:rPr sz="24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variable</a:t>
            </a:r>
            <a:r>
              <a:rPr sz="2400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rule</a:t>
            </a:r>
            <a:r>
              <a:rPr sz="2400" spc="-6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consequent.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239" y="515873"/>
            <a:ext cx="8453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</a:t>
            </a:r>
            <a:r>
              <a:rPr spc="-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BACKWARD</a:t>
            </a:r>
            <a:r>
              <a:rPr spc="-25" dirty="0"/>
              <a:t> </a:t>
            </a:r>
            <a:r>
              <a:rPr spc="-5" dirty="0"/>
              <a:t>CHAINING</a:t>
            </a:r>
            <a:r>
              <a:rPr spc="-40" dirty="0"/>
              <a:t> </a:t>
            </a:r>
            <a:r>
              <a:rPr dirty="0"/>
              <a:t>(IS)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42</a:t>
            </a:fld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388" y="1505711"/>
            <a:ext cx="8020811" cy="47426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828" y="336296"/>
            <a:ext cx="9897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</a:t>
            </a:r>
            <a:r>
              <a:rPr spc="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FORWARD</a:t>
            </a:r>
            <a:r>
              <a:rPr spc="5" dirty="0"/>
              <a:t> </a:t>
            </a:r>
            <a:r>
              <a:rPr spc="-5" dirty="0"/>
              <a:t>CHAINING</a:t>
            </a:r>
            <a:r>
              <a:rPr dirty="0"/>
              <a:t> </a:t>
            </a:r>
            <a:r>
              <a:rPr spc="-5" dirty="0"/>
              <a:t>(INCLUDES)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43</a:t>
            </a:fld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069847"/>
            <a:ext cx="7991856" cy="52867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853" y="336296"/>
            <a:ext cx="340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RULE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ORDERING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44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5341" y="6070606"/>
            <a:ext cx="320484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5" dirty="0">
                <a:latin typeface="Arial MT"/>
                <a:cs typeface="Arial MT"/>
              </a:rPr>
              <a:t>THEN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seek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b="1" spc="-10" dirty="0">
                <a:latin typeface="Arial"/>
                <a:cs typeface="Arial"/>
              </a:rPr>
              <a:t>mumps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5341" y="1346708"/>
            <a:ext cx="8369300" cy="472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Standard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rule</a:t>
            </a:r>
            <a:r>
              <a:rPr sz="2800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firing:</a:t>
            </a:r>
            <a:endParaRPr sz="2800">
              <a:latin typeface="Times New Roman"/>
              <a:cs typeface="Times New Roman"/>
            </a:endParaRPr>
          </a:p>
          <a:p>
            <a:pPr marL="279400" indent="-267335">
              <a:lnSpc>
                <a:spcPct val="100000"/>
              </a:lnSpc>
              <a:buChar char="–"/>
              <a:tabLst>
                <a:tab pos="280035" algn="l"/>
              </a:tabLst>
            </a:pPr>
            <a:r>
              <a:rPr sz="2800" spc="-5" dirty="0">
                <a:latin typeface="Times New Roman"/>
                <a:cs typeface="Times New Roman"/>
              </a:rPr>
              <a:t>apply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matching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rule</a:t>
            </a:r>
            <a:r>
              <a:rPr sz="2800" spc="-5" dirty="0">
                <a:latin typeface="Times New Roman"/>
                <a:cs typeface="Times New Roman"/>
              </a:rPr>
              <a:t> in sequence</a:t>
            </a:r>
            <a:endParaRPr sz="2800">
              <a:latin typeface="Times New Roman"/>
              <a:cs typeface="Times New Roman"/>
            </a:endParaRPr>
          </a:p>
          <a:p>
            <a:pPr marL="279400" indent="-267335">
              <a:lnSpc>
                <a:spcPct val="100000"/>
              </a:lnSpc>
              <a:buChar char="–"/>
              <a:tabLst>
                <a:tab pos="280035" algn="l"/>
              </a:tabLst>
            </a:pPr>
            <a:r>
              <a:rPr sz="2800" spc="-5" dirty="0">
                <a:latin typeface="Times New Roman"/>
                <a:cs typeface="Times New Roman"/>
              </a:rPr>
              <a:t>activate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clauses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order</a:t>
            </a:r>
            <a:r>
              <a:rPr sz="2800" spc="-5" dirty="0">
                <a:latin typeface="Times New Roman"/>
                <a:cs typeface="Times New Roman"/>
              </a:rPr>
              <a:t> specified 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rule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over-ride</a:t>
            </a:r>
            <a:r>
              <a:rPr sz="2800" dirty="0">
                <a:latin typeface="Times New Roman"/>
                <a:cs typeface="Times New Roman"/>
              </a:rPr>
              <a:t> using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meta-rules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specifying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goals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 tested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questions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asked,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e.g: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IF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choice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includes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bmw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THEN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ask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performance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rating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IF </a:t>
            </a:r>
            <a:r>
              <a:rPr sz="2800" b="1" spc="-5" dirty="0">
                <a:latin typeface="Arial"/>
                <a:cs typeface="Arial"/>
              </a:rPr>
              <a:t>influenza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b="1" i="1" spc="-5" dirty="0">
                <a:latin typeface="Arial"/>
                <a:cs typeface="Arial"/>
              </a:rPr>
              <a:t>eliminated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798" y="89408"/>
            <a:ext cx="888555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51585" marR="5080" indent="-123952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DESIGNING </a:t>
            </a:r>
            <a:r>
              <a:rPr dirty="0"/>
              <a:t>A </a:t>
            </a:r>
            <a:r>
              <a:rPr spc="-5" dirty="0"/>
              <a:t>RULE BASE FOR </a:t>
            </a:r>
            <a:r>
              <a:rPr dirty="0"/>
              <a:t>A </a:t>
            </a:r>
            <a:r>
              <a:rPr spc="-5" dirty="0"/>
              <a:t>SIMPLIFIED </a:t>
            </a:r>
            <a:r>
              <a:rPr spc="-975" dirty="0"/>
              <a:t> </a:t>
            </a:r>
            <a:r>
              <a:rPr dirty="0"/>
              <a:t>EXPERT</a:t>
            </a:r>
            <a:r>
              <a:rPr spc="-5" dirty="0"/>
              <a:t> SYSTEMS 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346708"/>
            <a:ext cx="10569575" cy="56547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Consider</a:t>
            </a:r>
            <a:r>
              <a:rPr sz="28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following</a:t>
            </a:r>
            <a:r>
              <a:rPr sz="2800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scenario</a:t>
            </a:r>
            <a:r>
              <a:rPr sz="2800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-</a:t>
            </a:r>
            <a:endParaRPr sz="28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 marR="520065">
              <a:lnSpc>
                <a:spcPct val="100000"/>
              </a:lnSpc>
            </a:pP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“Three factors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all need to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be favourable before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a heat pump 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be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considered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suitable.</a:t>
            </a:r>
            <a:r>
              <a:rPr sz="2800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70C0"/>
                </a:solidFill>
                <a:latin typeface="Times New Roman"/>
                <a:cs typeface="Times New Roman"/>
              </a:rPr>
              <a:t>Firstly,</a:t>
            </a:r>
            <a:r>
              <a:rPr sz="2800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condenser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temperature</a:t>
            </a:r>
            <a:r>
              <a:rPr sz="2800" spc="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must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be too</a:t>
            </a:r>
            <a:endParaRPr sz="28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high,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to</a:t>
            </a:r>
            <a:r>
              <a:rPr sz="2800" spc="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avoid</a:t>
            </a:r>
            <a:r>
              <a:rPr sz="28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any</a:t>
            </a:r>
            <a:r>
              <a:rPr sz="2800" spc="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risk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of</a:t>
            </a:r>
            <a:r>
              <a:rPr sz="28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heat</a:t>
            </a:r>
            <a:r>
              <a:rPr sz="28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transfer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fluid</a:t>
            </a:r>
            <a:r>
              <a:rPr sz="28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exploding.</a:t>
            </a:r>
            <a:r>
              <a:rPr sz="2800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120</a:t>
            </a:r>
            <a:r>
              <a:rPr sz="2800" dirty="0">
                <a:solidFill>
                  <a:srgbClr val="0070C0"/>
                </a:solidFill>
                <a:latin typeface="Symbol"/>
                <a:cs typeface="Symbol"/>
              </a:rPr>
              <a:t>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C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safe </a:t>
            </a:r>
            <a:r>
              <a:rPr sz="2800" spc="-68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maximum</a:t>
            </a:r>
            <a:r>
              <a:rPr sz="2800" spc="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temperature.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70C0"/>
                </a:solidFill>
                <a:latin typeface="Times New Roman"/>
                <a:cs typeface="Times New Roman"/>
              </a:rPr>
              <a:t>Secondly,</a:t>
            </a:r>
            <a:r>
              <a:rPr sz="28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difference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in</a:t>
            </a:r>
            <a:r>
              <a:rPr sz="2800" spc="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temperature</a:t>
            </a:r>
            <a:r>
              <a:rPr sz="2800" spc="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between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the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condenser and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evaporator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must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be within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right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limits. If it is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too </a:t>
            </a:r>
            <a:r>
              <a:rPr sz="28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high, the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process will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run </a:t>
            </a:r>
            <a:r>
              <a:rPr sz="2800" spc="-20" dirty="0">
                <a:solidFill>
                  <a:srgbClr val="0070C0"/>
                </a:solidFill>
                <a:latin typeface="Times New Roman"/>
                <a:cs typeface="Times New Roman"/>
              </a:rPr>
              <a:t>efficiently.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If it is negative (i.e.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the </a:t>
            </a:r>
            <a:r>
              <a:rPr sz="28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evaporator</a:t>
            </a:r>
            <a:r>
              <a:rPr sz="2800" spc="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is</a:t>
            </a:r>
            <a:r>
              <a:rPr sz="2800" spc="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warmer</a:t>
            </a:r>
            <a:r>
              <a:rPr sz="2800" spc="6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than</a:t>
            </a:r>
            <a:r>
              <a:rPr sz="2800" spc="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800" spc="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condenser)</a:t>
            </a:r>
            <a:r>
              <a:rPr sz="2800" spc="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then</a:t>
            </a:r>
            <a:r>
              <a:rPr sz="2800" spc="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800" spc="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process</a:t>
            </a:r>
            <a:r>
              <a:rPr sz="2800" spc="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will</a:t>
            </a:r>
            <a:r>
              <a:rPr sz="2800" spc="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not</a:t>
            </a:r>
            <a:r>
              <a:rPr sz="2800" spc="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work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at all. A temperature difference between 0 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and </a:t>
            </a:r>
            <a:r>
              <a:rPr sz="2800" spc="5" dirty="0">
                <a:solidFill>
                  <a:srgbClr val="0070C0"/>
                </a:solidFill>
                <a:latin typeface="Times New Roman"/>
                <a:cs typeface="Times New Roman"/>
              </a:rPr>
              <a:t>60</a:t>
            </a:r>
            <a:r>
              <a:rPr sz="2800" spc="5" dirty="0">
                <a:solidFill>
                  <a:srgbClr val="0070C0"/>
                </a:solidFill>
                <a:latin typeface="Symbol"/>
                <a:cs typeface="Symbol"/>
              </a:rPr>
              <a:t></a:t>
            </a:r>
            <a:r>
              <a:rPr sz="28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is normally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recommended.</a:t>
            </a:r>
            <a:r>
              <a:rPr sz="2800" spc="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70C0"/>
                </a:solidFill>
                <a:latin typeface="Times New Roman"/>
                <a:cs typeface="Times New Roman"/>
              </a:rPr>
              <a:t>Finally,</a:t>
            </a:r>
            <a:r>
              <a:rPr sz="28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there must</a:t>
            </a:r>
            <a:r>
              <a:rPr sz="2800" spc="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be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no</a:t>
            </a:r>
            <a:r>
              <a:rPr sz="2800" spc="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significant</a:t>
            </a:r>
            <a:r>
              <a:rPr sz="2800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adverse</a:t>
            </a:r>
            <a:r>
              <a:rPr sz="28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factors</a:t>
            </a:r>
            <a:r>
              <a:rPr sz="2800" spc="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-</a:t>
            </a:r>
            <a:r>
              <a:rPr sz="28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endParaRPr sz="28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3085"/>
              </a:lnSpc>
            </a:pP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very</a:t>
            </a:r>
            <a:r>
              <a:rPr sz="2800" spc="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dusty</a:t>
            </a:r>
            <a:r>
              <a:rPr sz="2800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or</a:t>
            </a:r>
            <a:r>
              <a:rPr sz="2800" spc="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very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corrosive</a:t>
            </a:r>
            <a:r>
              <a:rPr sz="2800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atmosphere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normally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rules</a:t>
            </a:r>
            <a:r>
              <a:rPr sz="28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out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800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use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of</a:t>
            </a:r>
            <a:r>
              <a:rPr sz="28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lang="en-MY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 heat</a:t>
            </a:r>
            <a:r>
              <a:rPr lang="en-MY" sz="2800" spc="-6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MY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pump”.</a:t>
            </a:r>
            <a:endParaRPr lang="en-MY" sz="28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3085"/>
              </a:lnSpc>
            </a:pPr>
            <a:endParaRPr sz="28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R="443230" algn="r">
              <a:lnSpc>
                <a:spcPts val="925"/>
              </a:lnSpc>
              <a:tabLst>
                <a:tab pos="1405255" algn="l"/>
              </a:tabLst>
            </a:pPr>
            <a:r>
              <a:rPr sz="1000" spc="35" dirty="0">
                <a:solidFill>
                  <a:srgbClr val="0070C0"/>
                </a:solidFill>
                <a:latin typeface="Microsoft Sans Serif"/>
                <a:cs typeface="Microsoft Sans Serif"/>
              </a:rPr>
              <a:t>22/09/2020	</a:t>
            </a:r>
            <a:r>
              <a:rPr sz="1000" spc="-10" dirty="0">
                <a:solidFill>
                  <a:srgbClr val="0070C0"/>
                </a:solidFill>
                <a:latin typeface="Microsoft Sans Serif"/>
                <a:cs typeface="Microsoft Sans Serif"/>
              </a:rPr>
              <a:t>45</a:t>
            </a:r>
            <a:endParaRPr sz="1000" dirty="0">
              <a:solidFill>
                <a:srgbClr val="0070C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314" y="336296"/>
            <a:ext cx="4424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GOAL</a:t>
            </a:r>
            <a:r>
              <a:rPr spc="-30" dirty="0"/>
              <a:t> </a:t>
            </a:r>
            <a:r>
              <a:rPr dirty="0"/>
              <a:t>TREE</a:t>
            </a:r>
            <a:r>
              <a:rPr spc="-35" dirty="0"/>
              <a:t> </a:t>
            </a:r>
            <a:r>
              <a:rPr spc="-5" dirty="0"/>
              <a:t>DESIGN-1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46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1165605"/>
            <a:ext cx="4271010" cy="258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Overall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purpose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system: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imes New Roman"/>
              <a:buChar char="–"/>
              <a:tabLst>
                <a:tab pos="2413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Is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heat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pump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suitable?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Antecedents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goal: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imes New Roman"/>
              <a:buChar char="–"/>
              <a:tabLst>
                <a:tab pos="241300" algn="l"/>
              </a:tabLst>
            </a:pPr>
            <a:r>
              <a:rPr sz="2400" i="1" dirty="0">
                <a:latin typeface="Times New Roman"/>
                <a:cs typeface="Times New Roman"/>
              </a:rPr>
              <a:t>Condenser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temperature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&lt; 120°C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imes New Roman"/>
              <a:buChar char="–"/>
              <a:tabLst>
                <a:tab pos="241300" algn="l"/>
              </a:tabLst>
            </a:pPr>
            <a:r>
              <a:rPr sz="2400" i="1" spc="-30" dirty="0">
                <a:latin typeface="Times New Roman"/>
                <a:cs typeface="Times New Roman"/>
              </a:rPr>
              <a:t>Temperature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difference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-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60°C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ts val="2860"/>
              </a:lnSpc>
              <a:buFont typeface="Times New Roman"/>
              <a:buChar char="–"/>
              <a:tabLst>
                <a:tab pos="241300" algn="l"/>
              </a:tabLst>
            </a:pPr>
            <a:r>
              <a:rPr sz="2400" i="1" dirty="0">
                <a:latin typeface="Times New Roman"/>
                <a:cs typeface="Times New Roman"/>
              </a:rPr>
              <a:t>No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adverse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factors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0"/>
              </a:lnSpc>
            </a:pPr>
            <a:r>
              <a:rPr sz="2400" dirty="0">
                <a:latin typeface="Times New Roman"/>
                <a:cs typeface="Times New Roman"/>
              </a:rPr>
              <a:t>Hence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top-level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could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3858767"/>
            <a:ext cx="7239000" cy="2362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314" y="336296"/>
            <a:ext cx="4424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GOAL</a:t>
            </a:r>
            <a:r>
              <a:rPr spc="-30" dirty="0"/>
              <a:t> </a:t>
            </a:r>
            <a:r>
              <a:rPr dirty="0"/>
              <a:t>TREE</a:t>
            </a:r>
            <a:r>
              <a:rPr spc="-35" dirty="0"/>
              <a:t> </a:t>
            </a:r>
            <a:r>
              <a:rPr spc="-5" dirty="0"/>
              <a:t>DESIGN-2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47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69339" y="1013205"/>
            <a:ext cx="6449695" cy="111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Subsidiary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goals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no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adverse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factors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temperature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difference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0-60°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broken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further.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Hence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second-level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could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8988" y="2590800"/>
            <a:ext cx="8229600" cy="35433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10364451" cy="1596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GENERATING</a:t>
            </a:r>
            <a:r>
              <a:rPr spc="-15" dirty="0"/>
              <a:t> </a:t>
            </a:r>
            <a:r>
              <a:rPr spc="-5" dirty="0"/>
              <a:t>RULES</a:t>
            </a:r>
            <a:r>
              <a:rPr dirty="0"/>
              <a:t> </a:t>
            </a:r>
            <a:r>
              <a:rPr spc="-10" dirty="0"/>
              <a:t>FROM</a:t>
            </a:r>
            <a:r>
              <a:rPr dirty="0"/>
              <a:t> </a:t>
            </a:r>
            <a:r>
              <a:rPr spc="-5" dirty="0"/>
              <a:t>GOAL </a:t>
            </a:r>
            <a:r>
              <a:rPr dirty="0"/>
              <a:t>TREE</a:t>
            </a:r>
            <a:r>
              <a:rPr spc="15" dirty="0"/>
              <a:t> </a:t>
            </a:r>
            <a:r>
              <a:rPr dirty="0"/>
              <a:t>-1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48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170228" y="1572895"/>
            <a:ext cx="7924800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5134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Rule </a:t>
            </a:r>
            <a:r>
              <a:rPr sz="2400" b="1" i="1" dirty="0">
                <a:solidFill>
                  <a:srgbClr val="0070C0"/>
                </a:solidFill>
                <a:latin typeface="Times New Roman"/>
                <a:cs typeface="Times New Roman"/>
              </a:rPr>
              <a:t>consequent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(goal) forms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THEN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clause</a:t>
            </a:r>
          </a:p>
          <a:p>
            <a:pPr marL="457200" indent="-445134">
              <a:lnSpc>
                <a:spcPct val="100000"/>
              </a:lnSpc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Rule </a:t>
            </a:r>
            <a:r>
              <a:rPr sz="2400" b="1" i="1" dirty="0">
                <a:solidFill>
                  <a:srgbClr val="0070C0"/>
                </a:solidFill>
                <a:latin typeface="Times New Roman"/>
                <a:cs typeface="Times New Roman"/>
              </a:rPr>
              <a:t>antecedents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form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IF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(plus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or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OR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) clauses</a:t>
            </a:r>
          </a:p>
          <a:p>
            <a:pPr marL="12700" marR="5080">
              <a:lnSpc>
                <a:spcPts val="2830"/>
              </a:lnSpc>
              <a:spcBef>
                <a:spcPts val="135"/>
              </a:spcBef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lang="en-MY" sz="2400" dirty="0">
                <a:solidFill>
                  <a:srgbClr val="0070C0"/>
                </a:solidFill>
                <a:latin typeface="Times New Roman"/>
                <a:cs typeface="Times New Roman"/>
              </a:rPr>
              <a:t>   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Rules must all follow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VARIABLE CONNECTOR –VALUE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syntax  So top level rule might be: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5248" y="3342132"/>
            <a:ext cx="6038088" cy="1714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31514"/>
            <a:ext cx="10364451" cy="1596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GENERATING</a:t>
            </a:r>
            <a:r>
              <a:rPr spc="-15" dirty="0"/>
              <a:t> </a:t>
            </a:r>
            <a:r>
              <a:rPr spc="-5" dirty="0"/>
              <a:t>RULES</a:t>
            </a:r>
            <a:r>
              <a:rPr dirty="0"/>
              <a:t> </a:t>
            </a:r>
            <a:r>
              <a:rPr spc="-10" dirty="0"/>
              <a:t>FROM</a:t>
            </a:r>
            <a:r>
              <a:rPr dirty="0"/>
              <a:t> </a:t>
            </a:r>
            <a:r>
              <a:rPr spc="-5" dirty="0"/>
              <a:t>GOAL </a:t>
            </a:r>
            <a:r>
              <a:rPr dirty="0"/>
              <a:t>TREE</a:t>
            </a:r>
            <a:r>
              <a:rPr spc="15" dirty="0"/>
              <a:t> </a:t>
            </a:r>
            <a:r>
              <a:rPr dirty="0"/>
              <a:t>-2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49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140" y="1200505"/>
            <a:ext cx="8947659" cy="4247958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3200" dirty="0">
                <a:solidFill>
                  <a:srgbClr val="0070C0"/>
                </a:solidFill>
                <a:latin typeface="Times New Roman"/>
                <a:cs typeface="Times New Roman"/>
              </a:rPr>
              <a:t>and lower level rules might be:</a:t>
            </a:r>
          </a:p>
          <a:p>
            <a:pPr marL="200025" marR="5080">
              <a:lnSpc>
                <a:spcPct val="100000"/>
              </a:lnSpc>
              <a:spcBef>
                <a:spcPts val="969"/>
              </a:spcBef>
            </a:pPr>
            <a:r>
              <a:rPr sz="3200" dirty="0">
                <a:solidFill>
                  <a:srgbClr val="0070C0"/>
                </a:solidFill>
                <a:latin typeface="Arial MT"/>
                <a:cs typeface="Arial MT"/>
              </a:rPr>
              <a:t>IF (condenser temp – evaporator temp) &lt; 60  AND (condenser temp – evaporator temp) &gt; 0  THEN temperature difference is small enough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 dirty="0">
              <a:solidFill>
                <a:srgbClr val="0070C0"/>
              </a:solidFill>
              <a:latin typeface="Arial MT"/>
              <a:cs typeface="Arial MT"/>
            </a:endParaRPr>
          </a:p>
          <a:p>
            <a:pPr marL="200025">
              <a:lnSpc>
                <a:spcPct val="100000"/>
              </a:lnSpc>
            </a:pPr>
            <a:r>
              <a:rPr sz="3200" dirty="0">
                <a:solidFill>
                  <a:srgbClr val="0070C0"/>
                </a:solidFill>
                <a:latin typeface="Arial MT"/>
                <a:cs typeface="Arial MT"/>
              </a:rPr>
              <a:t>IF dust level is not excessive</a:t>
            </a:r>
          </a:p>
          <a:p>
            <a:pPr marL="200025" marR="1014094">
              <a:lnSpc>
                <a:spcPts val="3750"/>
              </a:lnSpc>
              <a:spcBef>
                <a:spcPts val="185"/>
              </a:spcBef>
            </a:pPr>
            <a:r>
              <a:rPr sz="3200" dirty="0">
                <a:solidFill>
                  <a:srgbClr val="0070C0"/>
                </a:solidFill>
                <a:latin typeface="Arial MT"/>
                <a:cs typeface="Arial MT"/>
              </a:rPr>
              <a:t>AND corrosive vapours are not present  THEN adverse factors are absent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3230" y="672210"/>
            <a:ext cx="18345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4029" y="5999882"/>
            <a:ext cx="333375" cy="5670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200" spc="-5" dirty="0">
                <a:latin typeface="Ebrima"/>
                <a:cs typeface="Ebrima"/>
              </a:rPr>
              <a:t>9.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9395" y="5999882"/>
            <a:ext cx="2530475" cy="5670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200" spc="-5" dirty="0">
                <a:latin typeface="Ebrima"/>
                <a:cs typeface="Ebrima"/>
              </a:rPr>
              <a:t>Rule</a:t>
            </a:r>
            <a:r>
              <a:rPr sz="3200" spc="-80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Ordering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04880" y="5990268"/>
            <a:ext cx="9525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-10" dirty="0">
                <a:latin typeface="Microsoft Sans Serif"/>
                <a:cs typeface="Microsoft Sans Serif"/>
              </a:rPr>
              <a:t>5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4029" y="1642618"/>
            <a:ext cx="7911465" cy="441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Ebrima"/>
                <a:cs typeface="Ebrima"/>
              </a:rPr>
              <a:t>Examples</a:t>
            </a:r>
            <a:r>
              <a:rPr sz="3200" spc="-1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of</a:t>
            </a:r>
            <a:r>
              <a:rPr sz="3200" spc="-30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Knowledge-based</a:t>
            </a:r>
            <a:r>
              <a:rPr sz="3200" spc="-25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systems</a:t>
            </a:r>
            <a:endParaRPr sz="3200">
              <a:latin typeface="Ebrima"/>
              <a:cs typeface="Ebrima"/>
            </a:endParaRPr>
          </a:p>
          <a:p>
            <a:pPr marL="527685" marR="5080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Ebrima"/>
                <a:cs typeface="Ebrima"/>
              </a:rPr>
              <a:t>Capturing </a:t>
            </a:r>
            <a:r>
              <a:rPr sz="3200" dirty="0">
                <a:latin typeface="Ebrima"/>
                <a:cs typeface="Ebrima"/>
              </a:rPr>
              <a:t>expert </a:t>
            </a:r>
            <a:r>
              <a:rPr sz="3200" spc="-5" dirty="0">
                <a:latin typeface="Ebrima"/>
                <a:cs typeface="Ebrima"/>
              </a:rPr>
              <a:t>Knowledge </a:t>
            </a:r>
            <a:r>
              <a:rPr sz="3200" dirty="0">
                <a:latin typeface="Ebrima"/>
                <a:cs typeface="Ebrima"/>
              </a:rPr>
              <a:t>(Knowledge </a:t>
            </a:r>
            <a:r>
              <a:rPr sz="3200" spc="-86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representation)</a:t>
            </a:r>
            <a:endParaRPr sz="3200">
              <a:latin typeface="Ebrima"/>
              <a:cs typeface="Ebrima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Ebrima"/>
                <a:cs typeface="Ebrima"/>
              </a:rPr>
              <a:t>Reasoning</a:t>
            </a:r>
            <a:r>
              <a:rPr sz="3200" spc="-45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Strategies</a:t>
            </a:r>
            <a:endParaRPr sz="3200">
              <a:latin typeface="Ebrima"/>
              <a:cs typeface="Ebrima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Ebrima"/>
                <a:cs typeface="Ebrima"/>
              </a:rPr>
              <a:t>Rule</a:t>
            </a:r>
            <a:r>
              <a:rPr sz="3200" spc="-55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Chaining</a:t>
            </a:r>
            <a:endParaRPr sz="3200">
              <a:latin typeface="Ebrima"/>
              <a:cs typeface="Ebrima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Ebrima"/>
                <a:cs typeface="Ebrima"/>
              </a:rPr>
              <a:t>Production</a:t>
            </a:r>
            <a:r>
              <a:rPr sz="3200" spc="-35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Rules</a:t>
            </a:r>
            <a:endParaRPr sz="3200">
              <a:latin typeface="Ebrima"/>
              <a:cs typeface="Ebrima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Ebrima"/>
                <a:cs typeface="Ebrima"/>
              </a:rPr>
              <a:t>Rule</a:t>
            </a:r>
            <a:r>
              <a:rPr sz="3200" spc="-5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Ordering</a:t>
            </a:r>
            <a:endParaRPr sz="3200">
              <a:latin typeface="Ebrima"/>
              <a:cs typeface="Ebrima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Ebrima"/>
                <a:cs typeface="Ebrima"/>
              </a:rPr>
              <a:t>Representation</a:t>
            </a:r>
            <a:r>
              <a:rPr sz="3200" spc="-3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of</a:t>
            </a:r>
            <a:r>
              <a:rPr sz="3200" spc="-10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Rule</a:t>
            </a:r>
            <a:r>
              <a:rPr sz="3200" spc="-30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Base</a:t>
            </a:r>
            <a:endParaRPr sz="3200">
              <a:latin typeface="Ebrima"/>
              <a:cs typeface="Ebrima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Ebrima"/>
                <a:cs typeface="Ebrima"/>
              </a:rPr>
              <a:t>Combining</a:t>
            </a:r>
            <a:r>
              <a:rPr sz="3200" spc="-30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Rules</a:t>
            </a:r>
            <a:endParaRPr sz="32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762" y="1575561"/>
            <a:ext cx="10602595" cy="4829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Microsoft Sans Serif"/>
                <a:cs typeface="Microsoft Sans Serif"/>
              </a:rPr>
              <a:t>Design a simple advice system (goal tree and production rules) able to advise a parent  whether they are entitled to claim child benefit, using the following (simplified) rules:</a:t>
            </a:r>
          </a:p>
          <a:p>
            <a:pPr marL="469900" marR="135255" indent="-457834">
              <a:lnSpc>
                <a:spcPct val="100000"/>
              </a:lnSpc>
              <a:spcBef>
                <a:spcPts val="994"/>
              </a:spcBef>
              <a:buClr>
                <a:srgbClr val="0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0070C0"/>
                </a:solidFill>
                <a:latin typeface="Microsoft Sans Serif"/>
                <a:cs typeface="Microsoft Sans Serif"/>
              </a:rPr>
              <a:t>Child benefit may be claimed for each dependent child, provided certain age,  residence and employment qualifications are met, and provided no-one else is  already claiming benefit for that child. A child counts as "dependent" if living with,  or receiving regular maintenance payments from, the parent. The child has to be  under 16, or under 19 and in full-time education.</a:t>
            </a:r>
          </a:p>
          <a:p>
            <a:pPr marL="469900" marR="80645" indent="-457834">
              <a:lnSpc>
                <a:spcPct val="100000"/>
              </a:lnSpc>
              <a:spcBef>
                <a:spcPts val="1015"/>
              </a:spcBef>
              <a:buClr>
                <a:srgbClr val="0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0070C0"/>
                </a:solidFill>
                <a:latin typeface="Microsoft Sans Serif"/>
                <a:cs typeface="Microsoft Sans Serif"/>
              </a:rPr>
              <a:t>Both parent and child must have been resident in the Malaysia for at least 6 of the  last 12 months.</a:t>
            </a: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Clr>
                <a:srgbClr val="0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0070C0"/>
                </a:solidFill>
                <a:latin typeface="Microsoft Sans Serif"/>
                <a:cs typeface="Microsoft Sans Serif"/>
              </a:rPr>
              <a:t>The child must not be working, even on a PTPTN scheme.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1505" y="645667"/>
            <a:ext cx="2118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EXERCISE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50</a:t>
            </a:fld>
            <a:endParaRPr spc="-1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A231-EDDC-DEB8-4B3B-B5DF4EC7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AF405-6D3D-1BD5-3685-910624EBC4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A8112-9875-0B0D-873B-A13782D34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561575"/>
            <a:ext cx="10583752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19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8224" y="228600"/>
            <a:ext cx="11631295" cy="6629400"/>
            <a:chOff x="268224" y="228600"/>
            <a:chExt cx="11631295" cy="66294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228600"/>
              <a:ext cx="11594592" cy="66293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060435" y="5977128"/>
              <a:ext cx="3839210" cy="715010"/>
            </a:xfrm>
            <a:custGeom>
              <a:avLst/>
              <a:gdLst/>
              <a:ahLst/>
              <a:cxnLst/>
              <a:rect l="l" t="t" r="r" b="b"/>
              <a:pathLst>
                <a:path w="3839209" h="715009">
                  <a:moveTo>
                    <a:pt x="3838956" y="0"/>
                  </a:moveTo>
                  <a:lnTo>
                    <a:pt x="3830447" y="0"/>
                  </a:lnTo>
                  <a:lnTo>
                    <a:pt x="3668776" y="20104"/>
                  </a:lnTo>
                  <a:lnTo>
                    <a:pt x="3163697" y="91579"/>
                  </a:lnTo>
                  <a:lnTo>
                    <a:pt x="2806192" y="149656"/>
                  </a:lnTo>
                  <a:lnTo>
                    <a:pt x="2431669" y="216662"/>
                  </a:lnTo>
                  <a:lnTo>
                    <a:pt x="2088261" y="281432"/>
                  </a:lnTo>
                  <a:lnTo>
                    <a:pt x="1123569" y="444487"/>
                  </a:lnTo>
                  <a:lnTo>
                    <a:pt x="828548" y="489165"/>
                  </a:lnTo>
                  <a:lnTo>
                    <a:pt x="266700" y="567334"/>
                  </a:lnTo>
                  <a:lnTo>
                    <a:pt x="0" y="600837"/>
                  </a:lnTo>
                  <a:lnTo>
                    <a:pt x="184404" y="620941"/>
                  </a:lnTo>
                  <a:lnTo>
                    <a:pt x="530606" y="654443"/>
                  </a:lnTo>
                  <a:lnTo>
                    <a:pt x="859663" y="681253"/>
                  </a:lnTo>
                  <a:lnTo>
                    <a:pt x="1166114" y="699122"/>
                  </a:lnTo>
                  <a:lnTo>
                    <a:pt x="1313688" y="705815"/>
                  </a:lnTo>
                  <a:lnTo>
                    <a:pt x="1458468" y="710285"/>
                  </a:lnTo>
                  <a:lnTo>
                    <a:pt x="1730756" y="714756"/>
                  </a:lnTo>
                  <a:lnTo>
                    <a:pt x="1861312" y="714756"/>
                  </a:lnTo>
                  <a:lnTo>
                    <a:pt x="2113788" y="710285"/>
                  </a:lnTo>
                  <a:lnTo>
                    <a:pt x="2233041" y="705815"/>
                  </a:lnTo>
                  <a:lnTo>
                    <a:pt x="2459990" y="692416"/>
                  </a:lnTo>
                  <a:lnTo>
                    <a:pt x="2570607" y="683488"/>
                  </a:lnTo>
                  <a:lnTo>
                    <a:pt x="2780665" y="661149"/>
                  </a:lnTo>
                  <a:lnTo>
                    <a:pt x="2979293" y="634352"/>
                  </a:lnTo>
                  <a:lnTo>
                    <a:pt x="3166491" y="603072"/>
                  </a:lnTo>
                  <a:lnTo>
                    <a:pt x="3345307" y="567334"/>
                  </a:lnTo>
                  <a:lnTo>
                    <a:pt x="3515487" y="527126"/>
                  </a:lnTo>
                  <a:lnTo>
                    <a:pt x="3677285" y="482460"/>
                  </a:lnTo>
                  <a:lnTo>
                    <a:pt x="3833241" y="435559"/>
                  </a:lnTo>
                  <a:lnTo>
                    <a:pt x="3838956" y="433324"/>
                  </a:lnTo>
                  <a:lnTo>
                    <a:pt x="3838956" y="0"/>
                  </a:lnTo>
                  <a:close/>
                </a:path>
              </a:pathLst>
            </a:custGeom>
            <a:solidFill>
              <a:srgbClr val="AABDD6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2340" y="5847588"/>
              <a:ext cx="7404100" cy="852169"/>
            </a:xfrm>
            <a:custGeom>
              <a:avLst/>
              <a:gdLst/>
              <a:ahLst/>
              <a:cxnLst/>
              <a:rect l="l" t="t" r="r" b="b"/>
              <a:pathLst>
                <a:path w="7404100" h="852170">
                  <a:moveTo>
                    <a:pt x="1138301" y="0"/>
                  </a:moveTo>
                  <a:lnTo>
                    <a:pt x="914146" y="0"/>
                  </a:lnTo>
                  <a:lnTo>
                    <a:pt x="703961" y="4470"/>
                  </a:lnTo>
                  <a:lnTo>
                    <a:pt x="508126" y="11175"/>
                  </a:lnTo>
                  <a:lnTo>
                    <a:pt x="326517" y="22364"/>
                  </a:lnTo>
                  <a:lnTo>
                    <a:pt x="156083" y="35775"/>
                  </a:lnTo>
                  <a:lnTo>
                    <a:pt x="0" y="53657"/>
                  </a:lnTo>
                  <a:lnTo>
                    <a:pt x="445643" y="96151"/>
                  </a:lnTo>
                  <a:lnTo>
                    <a:pt x="925449" y="156514"/>
                  </a:lnTo>
                  <a:lnTo>
                    <a:pt x="1711833" y="279501"/>
                  </a:lnTo>
                  <a:lnTo>
                    <a:pt x="2492502" y="422605"/>
                  </a:lnTo>
                  <a:lnTo>
                    <a:pt x="3417951" y="576884"/>
                  </a:lnTo>
                  <a:lnTo>
                    <a:pt x="4048125" y="668566"/>
                  </a:lnTo>
                  <a:lnTo>
                    <a:pt x="4627245" y="740117"/>
                  </a:lnTo>
                  <a:lnTo>
                    <a:pt x="5322696" y="807199"/>
                  </a:lnTo>
                  <a:lnTo>
                    <a:pt x="5484621" y="818375"/>
                  </a:lnTo>
                  <a:lnTo>
                    <a:pt x="5791200" y="836269"/>
                  </a:lnTo>
                  <a:lnTo>
                    <a:pt x="5938774" y="842975"/>
                  </a:lnTo>
                  <a:lnTo>
                    <a:pt x="6222619" y="851916"/>
                  </a:lnTo>
                  <a:lnTo>
                    <a:pt x="6486652" y="851916"/>
                  </a:lnTo>
                  <a:lnTo>
                    <a:pt x="6736461" y="847445"/>
                  </a:lnTo>
                  <a:lnTo>
                    <a:pt x="6855713" y="842975"/>
                  </a:lnTo>
                  <a:lnTo>
                    <a:pt x="6972046" y="836269"/>
                  </a:lnTo>
                  <a:lnTo>
                    <a:pt x="7301357" y="809434"/>
                  </a:lnTo>
                  <a:lnTo>
                    <a:pt x="7403592" y="798245"/>
                  </a:lnTo>
                  <a:lnTo>
                    <a:pt x="7074281" y="766953"/>
                  </a:lnTo>
                  <a:lnTo>
                    <a:pt x="6725158" y="728929"/>
                  </a:lnTo>
                  <a:lnTo>
                    <a:pt x="5967095" y="630555"/>
                  </a:lnTo>
                  <a:lnTo>
                    <a:pt x="5121148" y="498627"/>
                  </a:lnTo>
                  <a:lnTo>
                    <a:pt x="3806825" y="263842"/>
                  </a:lnTo>
                  <a:lnTo>
                    <a:pt x="3449192" y="205714"/>
                  </a:lnTo>
                  <a:lnTo>
                    <a:pt x="2943860" y="134162"/>
                  </a:lnTo>
                  <a:lnTo>
                    <a:pt x="2625852" y="96151"/>
                  </a:lnTo>
                  <a:lnTo>
                    <a:pt x="2174494" y="51422"/>
                  </a:lnTo>
                  <a:lnTo>
                    <a:pt x="1893443" y="31305"/>
                  </a:lnTo>
                  <a:lnTo>
                    <a:pt x="1629410" y="15646"/>
                  </a:lnTo>
                  <a:lnTo>
                    <a:pt x="1376807" y="4470"/>
                  </a:lnTo>
                  <a:lnTo>
                    <a:pt x="1138301" y="0"/>
                  </a:lnTo>
                  <a:close/>
                </a:path>
              </a:pathLst>
            </a:custGeom>
            <a:solidFill>
              <a:srgbClr val="AABDD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3518" y="5848350"/>
              <a:ext cx="8129270" cy="788035"/>
            </a:xfrm>
            <a:custGeom>
              <a:avLst/>
              <a:gdLst/>
              <a:ahLst/>
              <a:cxnLst/>
              <a:rect l="l" t="t" r="r" b="b"/>
              <a:pathLst>
                <a:path w="8129270" h="788034">
                  <a:moveTo>
                    <a:pt x="0" y="90436"/>
                  </a:moveTo>
                  <a:lnTo>
                    <a:pt x="25527" y="85966"/>
                  </a:lnTo>
                  <a:lnTo>
                    <a:pt x="102235" y="74790"/>
                  </a:lnTo>
                  <a:lnTo>
                    <a:pt x="232791" y="59131"/>
                  </a:lnTo>
                  <a:lnTo>
                    <a:pt x="317881" y="50190"/>
                  </a:lnTo>
                  <a:lnTo>
                    <a:pt x="417195" y="41249"/>
                  </a:lnTo>
                  <a:lnTo>
                    <a:pt x="527939" y="34543"/>
                  </a:lnTo>
                  <a:lnTo>
                    <a:pt x="655574" y="27838"/>
                  </a:lnTo>
                  <a:lnTo>
                    <a:pt x="794766" y="21132"/>
                  </a:lnTo>
                  <a:lnTo>
                    <a:pt x="950849" y="16662"/>
                  </a:lnTo>
                  <a:lnTo>
                    <a:pt x="1121156" y="14427"/>
                  </a:lnTo>
                  <a:lnTo>
                    <a:pt x="1305560" y="12191"/>
                  </a:lnTo>
                  <a:lnTo>
                    <a:pt x="1504315" y="14427"/>
                  </a:lnTo>
                  <a:lnTo>
                    <a:pt x="1717167" y="18897"/>
                  </a:lnTo>
                  <a:lnTo>
                    <a:pt x="1947037" y="27838"/>
                  </a:lnTo>
                  <a:lnTo>
                    <a:pt x="2191131" y="39014"/>
                  </a:lnTo>
                  <a:lnTo>
                    <a:pt x="2449449" y="56896"/>
                  </a:lnTo>
                  <a:lnTo>
                    <a:pt x="2724658" y="77025"/>
                  </a:lnTo>
                  <a:lnTo>
                    <a:pt x="3017012" y="101612"/>
                  </a:lnTo>
                  <a:lnTo>
                    <a:pt x="3323590" y="130670"/>
                  </a:lnTo>
                  <a:lnTo>
                    <a:pt x="3647186" y="166446"/>
                  </a:lnTo>
                  <a:lnTo>
                    <a:pt x="3984879" y="206679"/>
                  </a:lnTo>
                  <a:lnTo>
                    <a:pt x="4339717" y="253619"/>
                  </a:lnTo>
                  <a:lnTo>
                    <a:pt x="4711446" y="309511"/>
                  </a:lnTo>
                  <a:lnTo>
                    <a:pt x="5100320" y="369874"/>
                  </a:lnTo>
                  <a:lnTo>
                    <a:pt x="5506212" y="436930"/>
                  </a:lnTo>
                  <a:lnTo>
                    <a:pt x="5929122" y="512940"/>
                  </a:lnTo>
                  <a:lnTo>
                    <a:pt x="6369050" y="595655"/>
                  </a:lnTo>
                  <a:lnTo>
                    <a:pt x="6825996" y="687311"/>
                  </a:lnTo>
                  <a:lnTo>
                    <a:pt x="7299959" y="787908"/>
                  </a:lnTo>
                </a:path>
                <a:path w="8129270" h="788034">
                  <a:moveTo>
                    <a:pt x="3712464" y="652272"/>
                  </a:moveTo>
                  <a:lnTo>
                    <a:pt x="3840226" y="625462"/>
                  </a:lnTo>
                  <a:lnTo>
                    <a:pt x="4189349" y="556221"/>
                  </a:lnTo>
                  <a:lnTo>
                    <a:pt x="4430522" y="509308"/>
                  </a:lnTo>
                  <a:lnTo>
                    <a:pt x="4708779" y="457923"/>
                  </a:lnTo>
                  <a:lnTo>
                    <a:pt x="5018151" y="402081"/>
                  </a:lnTo>
                  <a:lnTo>
                    <a:pt x="5350256" y="341769"/>
                  </a:lnTo>
                  <a:lnTo>
                    <a:pt x="5702173" y="283692"/>
                  </a:lnTo>
                  <a:lnTo>
                    <a:pt x="6062599" y="225615"/>
                  </a:lnTo>
                  <a:lnTo>
                    <a:pt x="6431661" y="172008"/>
                  </a:lnTo>
                  <a:lnTo>
                    <a:pt x="6797802" y="120624"/>
                  </a:lnTo>
                  <a:lnTo>
                    <a:pt x="6979411" y="98285"/>
                  </a:lnTo>
                  <a:lnTo>
                    <a:pt x="7155434" y="75946"/>
                  </a:lnTo>
                  <a:lnTo>
                    <a:pt x="7331456" y="58077"/>
                  </a:lnTo>
                  <a:lnTo>
                    <a:pt x="7501763" y="40208"/>
                  </a:lnTo>
                  <a:lnTo>
                    <a:pt x="7669149" y="26809"/>
                  </a:lnTo>
                  <a:lnTo>
                    <a:pt x="7828153" y="15633"/>
                  </a:lnTo>
                  <a:lnTo>
                    <a:pt x="7981442" y="6705"/>
                  </a:lnTo>
                  <a:lnTo>
                    <a:pt x="8129015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4" y="5830823"/>
              <a:ext cx="11631168" cy="10271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18175" y="2654742"/>
            <a:ext cx="24707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</a:rPr>
              <a:t>THANK  YOU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533400"/>
            <a:ext cx="53987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</a:t>
            </a:r>
            <a:r>
              <a:rPr lang="en-MY" dirty="0"/>
              <a:t> of KB systems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4880" y="5990268"/>
            <a:ext cx="9525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-10" dirty="0">
                <a:latin typeface="Microsoft Sans Serif"/>
                <a:cs typeface="Microsoft Sans Serif"/>
              </a:rPr>
              <a:t>6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250211"/>
            <a:ext cx="8025130" cy="450278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solidFill>
                  <a:srgbClr val="0070C0"/>
                </a:solidFill>
                <a:latin typeface="Ebrima"/>
                <a:cs typeface="Ebrima"/>
              </a:rPr>
              <a:t>VARIOUS</a:t>
            </a:r>
            <a:r>
              <a:rPr sz="2000" spc="-30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Ebrima"/>
                <a:cs typeface="Ebrima"/>
              </a:rPr>
              <a:t>EXPERT</a:t>
            </a:r>
            <a:r>
              <a:rPr sz="2000" spc="-10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Ebrima"/>
                <a:cs typeface="Ebrima"/>
              </a:rPr>
              <a:t>SYSTEMS</a:t>
            </a:r>
            <a:endParaRPr sz="2000" dirty="0">
              <a:solidFill>
                <a:srgbClr val="0070C0"/>
              </a:solidFill>
              <a:latin typeface="Ebrima"/>
              <a:cs typeface="Ebrima"/>
            </a:endParaRPr>
          </a:p>
          <a:p>
            <a:pPr marL="469900" marR="2858135">
              <a:lnSpc>
                <a:spcPct val="142800"/>
              </a:lnSpc>
              <a:spcBef>
                <a:spcPts val="45"/>
              </a:spcBef>
            </a:pPr>
            <a:r>
              <a:rPr sz="1800" spc="-5" dirty="0">
                <a:solidFill>
                  <a:srgbClr val="0070C0"/>
                </a:solidFill>
                <a:latin typeface="Ebrima"/>
                <a:cs typeface="Ebrima"/>
              </a:rPr>
              <a:t>MYCIN</a:t>
            </a:r>
            <a:r>
              <a:rPr sz="1800" spc="95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1800" dirty="0">
                <a:solidFill>
                  <a:srgbClr val="0070C0"/>
                </a:solidFill>
                <a:latin typeface="Ebrima"/>
                <a:cs typeface="Ebrima"/>
              </a:rPr>
              <a:t>(1970S,</a:t>
            </a:r>
            <a:r>
              <a:rPr sz="1800" spc="114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Ebrima"/>
                <a:cs typeface="Ebrima"/>
              </a:rPr>
              <a:t>STANFORD</a:t>
            </a:r>
            <a:r>
              <a:rPr sz="1800" spc="114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Ebrima"/>
                <a:cs typeface="Ebrima"/>
              </a:rPr>
              <a:t>UNIVERSITY) </a:t>
            </a:r>
            <a:r>
              <a:rPr sz="1800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Ebrima"/>
                <a:cs typeface="Ebrima"/>
              </a:rPr>
              <a:t>XCON</a:t>
            </a:r>
            <a:r>
              <a:rPr sz="1800" spc="-15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1800" dirty="0">
                <a:solidFill>
                  <a:srgbClr val="0070C0"/>
                </a:solidFill>
                <a:latin typeface="Ebrima"/>
                <a:cs typeface="Ebrima"/>
              </a:rPr>
              <a:t>(1978,</a:t>
            </a:r>
            <a:r>
              <a:rPr sz="1800" spc="-15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Ebrima"/>
                <a:cs typeface="Ebrima"/>
              </a:rPr>
              <a:t>CARNEGIE</a:t>
            </a:r>
            <a:r>
              <a:rPr sz="1800" spc="-30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1800" dirty="0">
                <a:solidFill>
                  <a:srgbClr val="0070C0"/>
                </a:solidFill>
                <a:latin typeface="Ebrima"/>
                <a:cs typeface="Ebrima"/>
              </a:rPr>
              <a:t>MELLON</a:t>
            </a:r>
            <a:r>
              <a:rPr sz="1800" spc="-35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1800" dirty="0">
                <a:solidFill>
                  <a:srgbClr val="0070C0"/>
                </a:solidFill>
                <a:latin typeface="Ebrima"/>
                <a:cs typeface="Ebrima"/>
              </a:rPr>
              <a:t>UNIVERSITY)</a:t>
            </a:r>
          </a:p>
          <a:p>
            <a:pPr marL="241300" marR="5080" indent="-241300">
              <a:lnSpc>
                <a:spcPts val="3879"/>
              </a:lnSpc>
              <a:spcBef>
                <a:spcPts val="3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0070C0"/>
                </a:solidFill>
                <a:latin typeface="Ebrima"/>
                <a:cs typeface="Ebrima"/>
              </a:rPr>
              <a:t>PERHAPS MOST FAMOUS </a:t>
            </a:r>
            <a:r>
              <a:rPr sz="2000" spc="-5" dirty="0">
                <a:solidFill>
                  <a:srgbClr val="0070C0"/>
                </a:solidFill>
                <a:latin typeface="Ebrima"/>
                <a:cs typeface="Ebrima"/>
              </a:rPr>
              <a:t>KNOWLEDGE </a:t>
            </a:r>
            <a:r>
              <a:rPr sz="2000" dirty="0">
                <a:solidFill>
                  <a:srgbClr val="0070C0"/>
                </a:solidFill>
                <a:latin typeface="Ebrima"/>
                <a:cs typeface="Ebrima"/>
              </a:rPr>
              <a:t>BASE: </a:t>
            </a:r>
            <a:r>
              <a:rPr sz="2000" spc="-5" dirty="0">
                <a:solidFill>
                  <a:srgbClr val="0070C0"/>
                </a:solidFill>
                <a:latin typeface="Ebrima"/>
                <a:cs typeface="Ebrima"/>
              </a:rPr>
              <a:t>CYC (1980S, </a:t>
            </a:r>
            <a:r>
              <a:rPr sz="2000" dirty="0">
                <a:solidFill>
                  <a:srgbClr val="0070C0"/>
                </a:solidFill>
                <a:latin typeface="Ebrima"/>
                <a:cs typeface="Ebrima"/>
              </a:rPr>
              <a:t>DOUGLAS </a:t>
            </a:r>
            <a:r>
              <a:rPr sz="2000" spc="-535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0070C0"/>
                </a:solidFill>
                <a:latin typeface="Ebrima"/>
                <a:cs typeface="Ebrima"/>
              </a:rPr>
              <a:t>LENAT,</a:t>
            </a:r>
            <a:r>
              <a:rPr sz="2000" spc="-5" dirty="0">
                <a:solidFill>
                  <a:srgbClr val="0070C0"/>
                </a:solidFill>
                <a:latin typeface="Ebrima"/>
                <a:cs typeface="Ebrima"/>
              </a:rPr>
              <a:t> CYCORP,</a:t>
            </a:r>
            <a:r>
              <a:rPr sz="2000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Ebrima"/>
                <a:cs typeface="Ebrima"/>
              </a:rPr>
              <a:t>AUSTIN,</a:t>
            </a:r>
            <a:r>
              <a:rPr sz="2000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Ebrima"/>
                <a:cs typeface="Ebrima"/>
              </a:rPr>
              <a:t>TEXAS)</a:t>
            </a:r>
            <a:endParaRPr sz="2000" dirty="0">
              <a:solidFill>
                <a:srgbClr val="0070C0"/>
              </a:solidFill>
              <a:latin typeface="Ebrima"/>
              <a:cs typeface="Ebrima"/>
            </a:endParaRPr>
          </a:p>
          <a:p>
            <a:pPr marL="241300" indent="-22923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0070C0"/>
                </a:solidFill>
                <a:latin typeface="Ebrima"/>
                <a:cs typeface="Ebrima"/>
              </a:rPr>
              <a:t>ONTOLOGIES</a:t>
            </a:r>
          </a:p>
          <a:p>
            <a:pPr marL="469900">
              <a:lnSpc>
                <a:spcPct val="100000"/>
              </a:lnSpc>
              <a:spcBef>
                <a:spcPts val="965"/>
              </a:spcBef>
            </a:pPr>
            <a:r>
              <a:rPr sz="1800" spc="-5" dirty="0">
                <a:solidFill>
                  <a:srgbClr val="0070C0"/>
                </a:solidFill>
                <a:latin typeface="Ebrima"/>
                <a:cs typeface="Ebrima"/>
              </a:rPr>
              <a:t>SNOMED</a:t>
            </a:r>
            <a:r>
              <a:rPr sz="1800" spc="-10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Ebrima"/>
                <a:cs typeface="Ebrima"/>
              </a:rPr>
              <a:t>CT</a:t>
            </a:r>
            <a:r>
              <a:rPr sz="1800" spc="-10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Ebrima"/>
                <a:cs typeface="Ebrima"/>
                <a:hlinkClick r:id="rId2"/>
              </a:rPr>
              <a:t>HTTP://SNOMED.DATALINE.CO.UK/</a:t>
            </a:r>
            <a:endParaRPr sz="1800" dirty="0">
              <a:solidFill>
                <a:srgbClr val="0070C0"/>
              </a:solidFill>
              <a:latin typeface="Ebrima"/>
              <a:cs typeface="Ebrima"/>
            </a:endParaRPr>
          </a:p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solidFill>
                  <a:srgbClr val="0070C0"/>
                </a:solidFill>
                <a:latin typeface="Ebrima"/>
                <a:cs typeface="Ebrima"/>
              </a:rPr>
              <a:t>GENE</a:t>
            </a:r>
            <a:r>
              <a:rPr sz="1800" spc="-15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1800" dirty="0">
                <a:solidFill>
                  <a:srgbClr val="0070C0"/>
                </a:solidFill>
                <a:latin typeface="Ebrima"/>
                <a:cs typeface="Ebrima"/>
              </a:rPr>
              <a:t>ONTOLOGY</a:t>
            </a:r>
            <a:r>
              <a:rPr sz="1800" spc="10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Ebrima"/>
                <a:cs typeface="Ebrima"/>
                <a:hlinkClick r:id="rId3"/>
              </a:rPr>
              <a:t>HTTP://WWW.GENEONTOLOGY.ORG/</a:t>
            </a:r>
            <a:endParaRPr sz="1800" dirty="0">
              <a:solidFill>
                <a:srgbClr val="0070C0"/>
              </a:solidFill>
              <a:latin typeface="Ebrima"/>
              <a:cs typeface="Ebrima"/>
            </a:endParaRPr>
          </a:p>
          <a:p>
            <a:pPr marL="241300" indent="-22923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0070C0"/>
                </a:solidFill>
                <a:latin typeface="Ebrima"/>
                <a:cs typeface="Ebrima"/>
              </a:rPr>
              <a:t>NHS</a:t>
            </a:r>
            <a:r>
              <a:rPr sz="2000" spc="-15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Ebrima"/>
                <a:cs typeface="Ebrima"/>
              </a:rPr>
              <a:t>CHOICES</a:t>
            </a:r>
            <a:r>
              <a:rPr sz="2000" spc="5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Ebrima"/>
                <a:cs typeface="Ebrima"/>
              </a:rPr>
              <a:t>SYMPTOM-CHECKER</a:t>
            </a:r>
            <a:endParaRPr sz="2000" dirty="0">
              <a:solidFill>
                <a:srgbClr val="0070C0"/>
              </a:solidFill>
              <a:latin typeface="Ebrima"/>
              <a:cs typeface="Ebrima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solidFill>
                  <a:srgbClr val="0070C0"/>
                </a:solidFill>
                <a:latin typeface="Ebrima"/>
                <a:cs typeface="Ebrima"/>
              </a:rPr>
              <a:t>WATSON</a:t>
            </a:r>
            <a:r>
              <a:rPr sz="2000" spc="-50" dirty="0">
                <a:solidFill>
                  <a:srgbClr val="0070C0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Ebrima"/>
                <a:cs typeface="Ebrima"/>
              </a:rPr>
              <a:t>IBM</a:t>
            </a:r>
            <a:endParaRPr sz="2000" dirty="0">
              <a:solidFill>
                <a:srgbClr val="0070C0"/>
              </a:solidFill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2361" y="632536"/>
            <a:ext cx="1437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MYCIN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8758" y="5972047"/>
            <a:ext cx="71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04880" y="5972047"/>
            <a:ext cx="9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7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294" y="1439418"/>
            <a:ext cx="9121775" cy="441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latin typeface="Ebrima"/>
                <a:cs typeface="Ebrima"/>
              </a:rPr>
              <a:t>1970s, Stanford University </a:t>
            </a:r>
            <a:r>
              <a:rPr sz="3200" dirty="0">
                <a:latin typeface="Ebrima"/>
                <a:cs typeface="Ebrima"/>
              </a:rPr>
              <a:t>(Edward Shortliffe, </a:t>
            </a:r>
            <a:r>
              <a:rPr sz="3200" spc="-5" dirty="0">
                <a:latin typeface="Ebrima"/>
                <a:cs typeface="Ebrima"/>
              </a:rPr>
              <a:t>Pat </a:t>
            </a:r>
            <a:r>
              <a:rPr sz="3200" spc="-865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Buchanan)</a:t>
            </a:r>
            <a:endParaRPr sz="3200">
              <a:latin typeface="Ebrima"/>
              <a:cs typeface="Ebrima"/>
            </a:endParaRPr>
          </a:p>
          <a:p>
            <a:pPr marL="299085" marR="80010" indent="-287020">
              <a:lnSpc>
                <a:spcPct val="100000"/>
              </a:lnSpc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latin typeface="Ebrima"/>
                <a:cs typeface="Ebrima"/>
              </a:rPr>
              <a:t>Production </a:t>
            </a:r>
            <a:r>
              <a:rPr sz="3200" dirty="0">
                <a:latin typeface="Ebrima"/>
                <a:cs typeface="Ebrima"/>
              </a:rPr>
              <a:t>rule </a:t>
            </a:r>
            <a:r>
              <a:rPr sz="3200" spc="-5" dirty="0">
                <a:latin typeface="Ebrima"/>
                <a:cs typeface="Ebrima"/>
              </a:rPr>
              <a:t>system </a:t>
            </a:r>
            <a:r>
              <a:rPr sz="3200" dirty="0">
                <a:latin typeface="Ebrima"/>
                <a:cs typeface="Ebrima"/>
              </a:rPr>
              <a:t>(we will </a:t>
            </a:r>
            <a:r>
              <a:rPr sz="3200" spc="-5" dirty="0">
                <a:latin typeface="Ebrima"/>
                <a:cs typeface="Ebrima"/>
              </a:rPr>
              <a:t>see them later in </a:t>
            </a:r>
            <a:r>
              <a:rPr sz="3200" spc="-86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the</a:t>
            </a:r>
            <a:r>
              <a:rPr sz="3200" spc="-5" dirty="0">
                <a:latin typeface="Ebrima"/>
                <a:cs typeface="Ebrima"/>
              </a:rPr>
              <a:t> course)</a:t>
            </a:r>
            <a:endParaRPr sz="3200">
              <a:latin typeface="Ebrima"/>
              <a:cs typeface="Ebrima"/>
            </a:endParaRPr>
          </a:p>
          <a:p>
            <a:pPr marL="299085" marR="1356995" indent="-287020">
              <a:lnSpc>
                <a:spcPct val="100000"/>
              </a:lnSpc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latin typeface="Ebrima"/>
                <a:cs typeface="Ebrima"/>
              </a:rPr>
              <a:t>Purpose: automatic diagnosis </a:t>
            </a:r>
            <a:r>
              <a:rPr sz="3200" dirty="0">
                <a:latin typeface="Ebrima"/>
                <a:cs typeface="Ebrima"/>
              </a:rPr>
              <a:t>of bacterial </a:t>
            </a:r>
            <a:r>
              <a:rPr sz="3200" spc="-865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infections</a:t>
            </a:r>
            <a:endParaRPr sz="3200">
              <a:latin typeface="Ebrima"/>
              <a:cs typeface="Ebrima"/>
            </a:endParaRPr>
          </a:p>
          <a:p>
            <a:pPr marL="299085" marR="902335" indent="-287020">
              <a:lnSpc>
                <a:spcPct val="100000"/>
              </a:lnSpc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dirty="0">
                <a:latin typeface="Ebrima"/>
                <a:cs typeface="Ebrima"/>
              </a:rPr>
              <a:t>Lots of </a:t>
            </a:r>
            <a:r>
              <a:rPr sz="3200" spc="-5" dirty="0">
                <a:latin typeface="Ebrima"/>
                <a:cs typeface="Ebrima"/>
              </a:rPr>
              <a:t>interviews </a:t>
            </a:r>
            <a:r>
              <a:rPr sz="3200" dirty="0">
                <a:latin typeface="Ebrima"/>
                <a:cs typeface="Ebrima"/>
              </a:rPr>
              <a:t>with experts on </a:t>
            </a:r>
            <a:r>
              <a:rPr sz="3200" spc="-5" dirty="0">
                <a:latin typeface="Ebrima"/>
                <a:cs typeface="Ebrima"/>
              </a:rPr>
              <a:t>infectious </a:t>
            </a:r>
            <a:r>
              <a:rPr sz="3200" spc="-86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diseases, translated </a:t>
            </a:r>
            <a:r>
              <a:rPr sz="3200" spc="-5" dirty="0">
                <a:latin typeface="Ebrima"/>
                <a:cs typeface="Ebrima"/>
              </a:rPr>
              <a:t>into </a:t>
            </a:r>
            <a:r>
              <a:rPr sz="3200" dirty="0">
                <a:latin typeface="Ebrima"/>
                <a:cs typeface="Ebrima"/>
              </a:rPr>
              <a:t>rules (knowledge </a:t>
            </a:r>
            <a:r>
              <a:rPr sz="3200" spc="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acquisition</a:t>
            </a:r>
            <a:r>
              <a:rPr sz="3200" spc="-15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is</a:t>
            </a:r>
            <a:r>
              <a:rPr sz="3200" dirty="0">
                <a:latin typeface="Ebrima"/>
                <a:cs typeface="Ebrima"/>
              </a:rPr>
              <a:t> a</a:t>
            </a:r>
            <a:r>
              <a:rPr sz="3200" spc="-25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non-trivial</a:t>
            </a:r>
            <a:r>
              <a:rPr sz="3200" spc="-20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process;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294" y="5829401"/>
            <a:ext cx="4678680" cy="64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dirty="0">
                <a:latin typeface="Ebrima"/>
                <a:cs typeface="Ebrima"/>
              </a:rPr>
              <a:t>approximately</a:t>
            </a:r>
            <a:r>
              <a:rPr sz="3200" spc="-45" dirty="0">
                <a:latin typeface="Ebrima"/>
                <a:cs typeface="Ebrima"/>
              </a:rPr>
              <a:t> </a:t>
            </a:r>
            <a:r>
              <a:rPr sz="3200" spc="-5" dirty="0">
                <a:latin typeface="Ebrima"/>
                <a:cs typeface="Ebrima"/>
              </a:rPr>
              <a:t>500</a:t>
            </a:r>
            <a:r>
              <a:rPr sz="3200" spc="-30" dirty="0">
                <a:latin typeface="Ebrima"/>
                <a:cs typeface="Ebrima"/>
              </a:rPr>
              <a:t> </a:t>
            </a:r>
            <a:r>
              <a:rPr sz="3200" dirty="0">
                <a:latin typeface="Ebrima"/>
                <a:cs typeface="Ebrima"/>
              </a:rPr>
              <a:t>rules</a:t>
            </a:r>
            <a:endParaRPr sz="320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F3F3F3"/>
                </a:solidFill>
                <a:latin typeface="Arial MT"/>
                <a:cs typeface="Arial MT"/>
              </a:rPr>
              <a:t>G53KRR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790" y="1090421"/>
            <a:ext cx="4631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45" dirty="0"/>
              <a:t> </a:t>
            </a:r>
            <a:r>
              <a:rPr dirty="0"/>
              <a:t>MYCIN</a:t>
            </a:r>
            <a:r>
              <a:rPr spc="-45" dirty="0"/>
              <a:t> </a:t>
            </a:r>
            <a:r>
              <a:rPr spc="-5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8758" y="5972047"/>
            <a:ext cx="71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Microsoft Sans Serif"/>
                <a:cs typeface="Microsoft Sans Serif"/>
              </a:rPr>
              <a:t>22/09/2020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530" y="5972047"/>
            <a:ext cx="2728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Microsoft Sans Serif"/>
                <a:cs typeface="Microsoft Sans Serif"/>
              </a:rPr>
              <a:t>CAI3014-Introduction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Artificial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Intelligence-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Dr.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40" dirty="0">
                <a:latin typeface="Microsoft Sans Serif"/>
                <a:cs typeface="Microsoft Sans Serif"/>
              </a:rPr>
              <a:t>JJT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4880" y="5972047"/>
            <a:ext cx="9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8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37844" y="958596"/>
            <a:ext cx="10116820" cy="5398135"/>
            <a:chOff x="1037844" y="958596"/>
            <a:chExt cx="10116820" cy="53981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844" y="958596"/>
              <a:ext cx="10116312" cy="24856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5464" y="3416808"/>
              <a:ext cx="9428988" cy="29397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390" y="802894"/>
            <a:ext cx="440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</a:t>
            </a:r>
            <a:r>
              <a:rPr spc="-40" dirty="0"/>
              <a:t> </a:t>
            </a:r>
            <a:r>
              <a:rPr spc="-5" dirty="0"/>
              <a:t>ABOUT</a:t>
            </a:r>
            <a:r>
              <a:rPr spc="-35" dirty="0"/>
              <a:t> </a:t>
            </a:r>
            <a:r>
              <a:rPr dirty="0"/>
              <a:t>MYCIN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67992"/>
            <a:ext cx="10283190" cy="4727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012825" indent="-457834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800" spc="-5" dirty="0">
                <a:latin typeface="Ebrima"/>
                <a:cs typeface="Ebrima"/>
              </a:rPr>
              <a:t>some</a:t>
            </a:r>
            <a:r>
              <a:rPr sz="2800" spc="-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facts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and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some</a:t>
            </a:r>
            <a:r>
              <a:rPr sz="2800" spc="-2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conclusions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of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the rules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(as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dirty="0">
                <a:latin typeface="Ebrima"/>
                <a:cs typeface="Ebrima"/>
              </a:rPr>
              <a:t>above) </a:t>
            </a:r>
            <a:r>
              <a:rPr sz="2800" spc="-75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are</a:t>
            </a:r>
            <a:r>
              <a:rPr sz="2800" spc="-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not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absolutely</a:t>
            </a:r>
            <a:r>
              <a:rPr sz="2800" spc="-2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certain</a:t>
            </a:r>
            <a:endParaRPr sz="2800" dirty="0">
              <a:latin typeface="Ebrima"/>
              <a:cs typeface="Ebrima"/>
            </a:endParaRPr>
          </a:p>
          <a:p>
            <a:pPr marL="469900" marR="732155" indent="-457834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800" spc="-5" dirty="0">
                <a:latin typeface="Ebrima"/>
                <a:cs typeface="Ebrima"/>
              </a:rPr>
              <a:t>MYCIN</a:t>
            </a:r>
            <a:r>
              <a:rPr sz="2800" spc="2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uses</a:t>
            </a:r>
            <a:r>
              <a:rPr sz="2800" spc="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numerical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certainty factors;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Ebrima"/>
                <a:cs typeface="Ebrima"/>
              </a:rPr>
              <a:t>range</a:t>
            </a:r>
            <a:r>
              <a:rPr sz="2800" spc="2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Ebrima"/>
                <a:cs typeface="Ebrima"/>
              </a:rPr>
              <a:t>between</a:t>
            </a:r>
            <a:r>
              <a:rPr sz="2800" spc="5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Ebrima"/>
                <a:cs typeface="Ebrima"/>
              </a:rPr>
              <a:t>-1 </a:t>
            </a:r>
            <a:r>
              <a:rPr sz="2800" spc="-750" dirty="0">
                <a:solidFill>
                  <a:srgbClr val="FF0000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Ebrima"/>
                <a:cs typeface="Ebrima"/>
              </a:rPr>
              <a:t>and 1</a:t>
            </a:r>
            <a:endParaRPr sz="2800" dirty="0">
              <a:latin typeface="Ebrima"/>
              <a:cs typeface="Ebrima"/>
            </a:endParaRPr>
          </a:p>
          <a:p>
            <a:pPr marL="469900" marR="571500" indent="-457834">
              <a:lnSpc>
                <a:spcPct val="100000"/>
              </a:lnSpc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800" spc="-5" dirty="0">
                <a:latin typeface="Ebrima"/>
                <a:cs typeface="Ebrima"/>
              </a:rPr>
              <a:t>(reasonably</a:t>
            </a:r>
            <a:r>
              <a:rPr sz="2800" spc="10" dirty="0">
                <a:latin typeface="Ebrima"/>
                <a:cs typeface="Ebrima"/>
              </a:rPr>
              <a:t> </a:t>
            </a:r>
            <a:r>
              <a:rPr sz="2800" spc="-10" dirty="0">
                <a:latin typeface="Ebrima"/>
                <a:cs typeface="Ebrima"/>
              </a:rPr>
              <a:t>involved)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rules</a:t>
            </a:r>
            <a:r>
              <a:rPr sz="2800" spc="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for</a:t>
            </a:r>
            <a:r>
              <a:rPr sz="2800" spc="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combining</a:t>
            </a:r>
            <a:r>
              <a:rPr sz="2800" spc="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certainty </a:t>
            </a:r>
            <a:r>
              <a:rPr sz="2800" dirty="0">
                <a:latin typeface="Ebrima"/>
                <a:cs typeface="Ebrima"/>
              </a:rPr>
              <a:t>factors 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of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premises,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with</a:t>
            </a:r>
            <a:r>
              <a:rPr sz="2800" spc="1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the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number</a:t>
            </a:r>
            <a:r>
              <a:rPr sz="2800" spc="1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in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the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rule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(as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dirty="0">
                <a:latin typeface="Ebrima"/>
                <a:cs typeface="Ebrima"/>
              </a:rPr>
              <a:t>0.6</a:t>
            </a:r>
            <a:r>
              <a:rPr sz="2800" spc="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above)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10" dirty="0">
                <a:latin typeface="Ebrima"/>
                <a:cs typeface="Ebrima"/>
              </a:rPr>
              <a:t>into </a:t>
            </a:r>
            <a:r>
              <a:rPr sz="2800" spc="-75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a certainty</a:t>
            </a:r>
            <a:r>
              <a:rPr sz="2800" spc="-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factor for</a:t>
            </a:r>
            <a:r>
              <a:rPr sz="2800" spc="-1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the conclusions</a:t>
            </a:r>
            <a:endParaRPr sz="2800" dirty="0">
              <a:latin typeface="Ebrima"/>
              <a:cs typeface="Ebrima"/>
            </a:endParaRPr>
          </a:p>
          <a:p>
            <a:pPr marL="469900" marR="897255" indent="-457834">
              <a:lnSpc>
                <a:spcPct val="100000"/>
              </a:lnSpc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800" spc="-10" dirty="0">
                <a:latin typeface="Ebrima"/>
                <a:cs typeface="Ebrima"/>
              </a:rPr>
              <a:t>later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it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turned</a:t>
            </a:r>
            <a:r>
              <a:rPr sz="2800" spc="1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out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that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MYCIN’s</a:t>
            </a:r>
            <a:r>
              <a:rPr sz="2800" spc="4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recommendations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would </a:t>
            </a:r>
            <a:r>
              <a:rPr sz="2800" spc="-75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have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been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the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same</a:t>
            </a:r>
            <a:r>
              <a:rPr sz="2800" spc="-1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if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10" dirty="0">
                <a:latin typeface="Ebrima"/>
                <a:cs typeface="Ebrima"/>
              </a:rPr>
              <a:t>it</a:t>
            </a:r>
            <a:r>
              <a:rPr sz="2800" spc="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used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only</a:t>
            </a:r>
            <a:r>
              <a:rPr sz="2800" spc="-1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4</a:t>
            </a:r>
            <a:r>
              <a:rPr sz="2800" dirty="0">
                <a:latin typeface="Ebrima"/>
                <a:cs typeface="Ebrima"/>
              </a:rPr>
              <a:t> values</a:t>
            </a:r>
            <a:r>
              <a:rPr sz="2800" spc="-1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for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certainty 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factors</a:t>
            </a:r>
            <a:endParaRPr sz="2800" dirty="0">
              <a:latin typeface="Ebrima"/>
              <a:cs typeface="Ebrima"/>
            </a:endParaRPr>
          </a:p>
          <a:p>
            <a:pPr marL="469900" indent="-457834">
              <a:lnSpc>
                <a:spcPct val="100000"/>
              </a:lnSpc>
              <a:spcBef>
                <a:spcPts val="60"/>
              </a:spcBef>
              <a:buFont typeface="Wingdings"/>
              <a:buChar char=""/>
              <a:tabLst>
                <a:tab pos="469900" algn="l"/>
                <a:tab pos="470534" algn="l"/>
                <a:tab pos="10200005" algn="l"/>
              </a:tabLst>
            </a:pPr>
            <a:r>
              <a:rPr sz="2800" spc="-5" dirty="0">
                <a:latin typeface="Ebrima"/>
                <a:cs typeface="Ebrima"/>
              </a:rPr>
              <a:t>MYCIN</a:t>
            </a:r>
            <a:r>
              <a:rPr sz="2800" spc="15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was</a:t>
            </a:r>
            <a:r>
              <a:rPr sz="2800" dirty="0">
                <a:latin typeface="Ebrima"/>
                <a:cs typeface="Ebrima"/>
              </a:rPr>
              <a:t> </a:t>
            </a:r>
            <a:r>
              <a:rPr sz="2800" spc="-5" dirty="0">
                <a:latin typeface="Ebrima"/>
                <a:cs typeface="Ebrima"/>
              </a:rPr>
              <a:t>ne</a:t>
            </a:r>
            <a:r>
              <a:rPr sz="2800" dirty="0">
                <a:latin typeface="Ebrima"/>
                <a:cs typeface="Ebrima"/>
              </a:rPr>
              <a:t>v</a:t>
            </a:r>
            <a:r>
              <a:rPr sz="2800" spc="-5" dirty="0">
                <a:latin typeface="Ebrima"/>
                <a:cs typeface="Ebrima"/>
              </a:rPr>
              <a:t>er used </a:t>
            </a:r>
            <a:r>
              <a:rPr sz="2800" spc="-10" dirty="0">
                <a:latin typeface="Ebrima"/>
                <a:cs typeface="Ebrima"/>
              </a:rPr>
              <a:t>i</a:t>
            </a:r>
            <a:r>
              <a:rPr sz="2800" spc="-5" dirty="0">
                <a:latin typeface="Ebrima"/>
                <a:cs typeface="Ebrima"/>
              </a:rPr>
              <a:t>n pr</a:t>
            </a:r>
            <a:r>
              <a:rPr sz="2800" dirty="0">
                <a:latin typeface="Ebrima"/>
                <a:cs typeface="Ebrima"/>
              </a:rPr>
              <a:t>a</a:t>
            </a:r>
            <a:r>
              <a:rPr sz="2800" spc="-5" dirty="0">
                <a:latin typeface="Ebrima"/>
                <a:cs typeface="Ebrima"/>
              </a:rPr>
              <a:t>ctice </a:t>
            </a:r>
            <a:r>
              <a:rPr sz="2800" spc="-15" dirty="0">
                <a:latin typeface="Ebrima"/>
                <a:cs typeface="Ebrima"/>
              </a:rPr>
              <a:t>(</a:t>
            </a:r>
            <a:r>
              <a:rPr sz="2800" spc="-5" dirty="0">
                <a:latin typeface="Ebrima"/>
                <a:cs typeface="Ebrima"/>
              </a:rPr>
              <a:t>ethical </a:t>
            </a:r>
            <a:r>
              <a:rPr sz="2800" dirty="0">
                <a:latin typeface="Ebrima"/>
                <a:cs typeface="Ebrima"/>
              </a:rPr>
              <a:t>a</a:t>
            </a:r>
            <a:r>
              <a:rPr sz="2800" spc="-5" dirty="0">
                <a:latin typeface="Ebrima"/>
                <a:cs typeface="Ebrima"/>
              </a:rPr>
              <a:t>nd </a:t>
            </a:r>
            <a:r>
              <a:rPr sz="2800" spc="-10" dirty="0">
                <a:latin typeface="Ebrima"/>
                <a:cs typeface="Ebrima"/>
              </a:rPr>
              <a:t>lega</a:t>
            </a:r>
            <a:r>
              <a:rPr sz="2800" spc="-5" dirty="0">
                <a:latin typeface="Ebrima"/>
                <a:cs typeface="Ebrima"/>
              </a:rPr>
              <a:t>l </a:t>
            </a:r>
            <a:r>
              <a:rPr sz="2800" spc="-10" dirty="0">
                <a:latin typeface="Ebrima"/>
                <a:cs typeface="Ebrima"/>
              </a:rPr>
              <a:t>i</a:t>
            </a:r>
            <a:r>
              <a:rPr sz="2800" spc="-1170" dirty="0">
                <a:latin typeface="Ebrima"/>
                <a:cs typeface="Ebrima"/>
              </a:rPr>
              <a:t>s</a:t>
            </a:r>
            <a:r>
              <a:rPr sz="1000" spc="-10" dirty="0">
                <a:latin typeface="Microsoft Sans Serif"/>
                <a:cs typeface="Microsoft Sans Serif"/>
              </a:rPr>
              <a:t>22</a:t>
            </a:r>
            <a:r>
              <a:rPr sz="1000" spc="-220" dirty="0">
                <a:latin typeface="Microsoft Sans Serif"/>
                <a:cs typeface="Microsoft Sans Serif"/>
              </a:rPr>
              <a:t>/</a:t>
            </a:r>
            <a:r>
              <a:rPr sz="2800" spc="-750" dirty="0">
                <a:latin typeface="Ebrima"/>
                <a:cs typeface="Ebrima"/>
              </a:rPr>
              <a:t>s</a:t>
            </a:r>
            <a:r>
              <a:rPr sz="1000" spc="-10" dirty="0">
                <a:latin typeface="Microsoft Sans Serif"/>
                <a:cs typeface="Microsoft Sans Serif"/>
              </a:rPr>
              <a:t>0</a:t>
            </a:r>
            <a:r>
              <a:rPr sz="1000" spc="-370" dirty="0">
                <a:latin typeface="Microsoft Sans Serif"/>
                <a:cs typeface="Microsoft Sans Serif"/>
              </a:rPr>
              <a:t>9</a:t>
            </a:r>
            <a:r>
              <a:rPr sz="2800" spc="-1230" dirty="0">
                <a:latin typeface="Ebrima"/>
                <a:cs typeface="Ebrima"/>
              </a:rPr>
              <a:t>u</a:t>
            </a:r>
            <a:r>
              <a:rPr sz="1000" spc="225" dirty="0">
                <a:latin typeface="Microsoft Sans Serif"/>
                <a:cs typeface="Microsoft Sans Serif"/>
              </a:rPr>
              <a:t>/</a:t>
            </a:r>
            <a:r>
              <a:rPr sz="1000" spc="-10" dirty="0">
                <a:latin typeface="Microsoft Sans Serif"/>
                <a:cs typeface="Microsoft Sans Serif"/>
              </a:rPr>
              <a:t>2</a:t>
            </a:r>
            <a:r>
              <a:rPr sz="1000" spc="-395" dirty="0">
                <a:latin typeface="Microsoft Sans Serif"/>
                <a:cs typeface="Microsoft Sans Serif"/>
              </a:rPr>
              <a:t>0</a:t>
            </a:r>
            <a:r>
              <a:rPr sz="2800" spc="-1085" dirty="0">
                <a:latin typeface="Ebrima"/>
                <a:cs typeface="Ebrima"/>
              </a:rPr>
              <a:t>e</a:t>
            </a:r>
            <a:r>
              <a:rPr sz="1000" spc="-10" dirty="0">
                <a:latin typeface="Microsoft Sans Serif"/>
                <a:cs typeface="Microsoft Sans Serif"/>
              </a:rPr>
              <a:t>2</a:t>
            </a:r>
            <a:r>
              <a:rPr sz="1000" spc="-35" dirty="0">
                <a:latin typeface="Microsoft Sans Serif"/>
                <a:cs typeface="Microsoft Sans Serif"/>
              </a:rPr>
              <a:t>0</a:t>
            </a:r>
            <a:r>
              <a:rPr sz="2800" spc="-10" dirty="0">
                <a:latin typeface="Ebrima"/>
                <a:cs typeface="Ebrima"/>
              </a:rPr>
              <a:t>s</a:t>
            </a:r>
            <a:r>
              <a:rPr sz="2800" spc="-5" dirty="0">
                <a:latin typeface="Ebrima"/>
                <a:cs typeface="Ebrima"/>
              </a:rPr>
              <a:t>)</a:t>
            </a:r>
            <a:r>
              <a:rPr sz="2800" dirty="0">
                <a:latin typeface="Ebrima"/>
                <a:cs typeface="Ebrima"/>
              </a:rPr>
              <a:t>	</a:t>
            </a:r>
            <a:r>
              <a:rPr sz="1000" spc="-10" dirty="0">
                <a:latin typeface="Microsoft Sans Serif"/>
                <a:cs typeface="Microsoft Sans Serif"/>
              </a:rPr>
              <a:t>9</a:t>
            </a:r>
            <a:endParaRPr sz="1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6402</TotalTime>
  <Words>3419</Words>
  <Application>Microsoft Office PowerPoint</Application>
  <PresentationFormat>Widescreen</PresentationFormat>
  <Paragraphs>422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 MT</vt:lpstr>
      <vt:lpstr>Arial</vt:lpstr>
      <vt:lpstr>Calibri</vt:lpstr>
      <vt:lpstr>Cambria Math</vt:lpstr>
      <vt:lpstr>Ebrima</vt:lpstr>
      <vt:lpstr>Microsoft Sans Serif</vt:lpstr>
      <vt:lpstr>Symbol</vt:lpstr>
      <vt:lpstr>Times New Roman</vt:lpstr>
      <vt:lpstr>Tw Cen MT</vt:lpstr>
      <vt:lpstr>Wingdings</vt:lpstr>
      <vt:lpstr>Droplet</vt:lpstr>
      <vt:lpstr>BACHELOR OF COMPUTER  SCIENCE (HONS)</vt:lpstr>
      <vt:lpstr>INTRODUCTION TO ARTIFICIAL  INTELLIGENCE</vt:lpstr>
      <vt:lpstr>LEARNING OBJECTIVES</vt:lpstr>
      <vt:lpstr>PowerPoint Presentation</vt:lpstr>
      <vt:lpstr>OUTLINE</vt:lpstr>
      <vt:lpstr>EXAMPLES of KB systems</vt:lpstr>
      <vt:lpstr>MYCIN</vt:lpstr>
      <vt:lpstr>EXAMPLE MYCIN RULE</vt:lpstr>
      <vt:lpstr>MORE ABOUT MYCIN</vt:lpstr>
      <vt:lpstr>XCON</vt:lpstr>
      <vt:lpstr>IBM WATSON A KNOWLEDGE-BASED SYSTEM</vt:lpstr>
      <vt:lpstr>IBM- WATSON</vt:lpstr>
      <vt:lpstr>KNOWLEDGEBASE SYSTEM</vt:lpstr>
      <vt:lpstr>EXPERT SYSTEMS</vt:lpstr>
      <vt:lpstr>Expert systems aim to capture expert knowledge  in specific domain in form that non-expert can  use:</vt:lpstr>
      <vt:lpstr>BASIC FEATURES OF AN EXPERT SYSTEM</vt:lpstr>
      <vt:lpstr>PowerPoint Presentation</vt:lpstr>
      <vt:lpstr>KNOWLEDGE REPRESENTATION</vt:lpstr>
      <vt:lpstr>KNOWLEDGE REPRESENTATION</vt:lpstr>
      <vt:lpstr>LOGICAL APPROACH</vt:lpstr>
      <vt:lpstr>PROPOSITIONAL LOGIC</vt:lpstr>
      <vt:lpstr>FIRST ORDER LOGIC</vt:lpstr>
      <vt:lpstr>PowerPoint Presentation</vt:lpstr>
      <vt:lpstr>PRODUCTION RULES</vt:lpstr>
      <vt:lpstr>FRAME REPRESENTATION</vt:lpstr>
      <vt:lpstr>PowerPoint Presentation</vt:lpstr>
      <vt:lpstr>EXERCISE 1</vt:lpstr>
      <vt:lpstr>PowerPoint Presentation</vt:lpstr>
      <vt:lpstr>REASONING STRATEGIES</vt:lpstr>
      <vt:lpstr>DEDUCTIVE REASONING (LOGICAL INFERENCE)</vt:lpstr>
      <vt:lpstr>INDUCTIVE REASONING (GENERALISING)</vt:lpstr>
      <vt:lpstr>ABDUCTIVE REASONING</vt:lpstr>
      <vt:lpstr>REASONING BY ANALOGY</vt:lpstr>
      <vt:lpstr>RULE CHAINING</vt:lpstr>
      <vt:lpstr>PowerPoint Presentation</vt:lpstr>
      <vt:lpstr>PowerPoint Presentation</vt:lpstr>
      <vt:lpstr>PowerPoint Presentation</vt:lpstr>
      <vt:lpstr>REPRESENTING A RULE BASE -1</vt:lpstr>
      <vt:lpstr>REPRESENTING A RULE BASE -2</vt:lpstr>
      <vt:lpstr>PowerPoint Presentation</vt:lpstr>
      <vt:lpstr>PRODUCTION RULES: A MORE DETAILED LOOK</vt:lpstr>
      <vt:lpstr>EXAMPLES OF BACKWARD CHAINING (IS)</vt:lpstr>
      <vt:lpstr>EXAMPLES OF FORWARD CHAINING (INCLUDES)</vt:lpstr>
      <vt:lpstr>RULE ORDERING</vt:lpstr>
      <vt:lpstr>DESIGNING A RULE BASE FOR A SIMPLIFIED  EXPERT SYSTEMS APPLICATION</vt:lpstr>
      <vt:lpstr>GOAL TREE DESIGN-1</vt:lpstr>
      <vt:lpstr>GOAL TREE DESIGN-2</vt:lpstr>
      <vt:lpstr>GENERATING RULES FROM GOAL TREE -1</vt:lpstr>
      <vt:lpstr>GENERATING RULES FROM GOAL TREE -2</vt:lpstr>
      <vt:lpstr>EXERCISE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Tan</dc:creator>
  <cp:lastModifiedBy>0204677 LIM ZHE YUAN</cp:lastModifiedBy>
  <cp:revision>20</cp:revision>
  <dcterms:created xsi:type="dcterms:W3CDTF">2021-07-26T08:07:25Z</dcterms:created>
  <dcterms:modified xsi:type="dcterms:W3CDTF">2023-04-27T08:56:33Z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2021-07-26T00:00:00Z</vt:filetime>
  </property>
</Properties>
</file>