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notesMasterIdLst>
    <p:notesMasterId r:id="rId33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282" r:id="rId27"/>
    <p:sldId id="283" r:id="rId28"/>
    <p:sldId id="284" r:id="rId29"/>
    <p:sldId id="285" r:id="rId30"/>
    <p:sldId id="286" r:id="rId31"/>
    <p:sldId id="288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2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81A3-5961-49A7-9DEB-11EACC0E2E61}" type="datetimeFigureOut">
              <a:rPr lang="en-MY" smtClean="0"/>
              <a:t>23/9/2021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D5FF3-E092-45A2-B6D7-F713F08CC2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233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A0A9-FC64-4FAA-A59A-7778BFAF1D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3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1B8C78-4AFA-4E3B-96C5-82419C8C32C1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082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568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159355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419082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3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170951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279485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134579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1962975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365976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16862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16294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26076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282359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72073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428247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182747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35425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107950">
              <a:lnSpc>
                <a:spcPts val="1155"/>
              </a:lnSpc>
            </a:pPr>
            <a:fld id="{81D60167-4931-47E6-BA6A-407CBD079E47}" type="slidenum">
              <a:rPr lang="en-MY" spc="-10" smtClean="0"/>
              <a:t>‹#›</a:t>
            </a:fld>
            <a:endParaRPr lang="en-MY" spc="-10" dirty="0"/>
          </a:p>
        </p:txBody>
      </p:sp>
    </p:spTree>
    <p:extLst>
      <p:ext uri="{BB962C8B-B14F-4D97-AF65-F5344CB8AC3E}">
        <p14:creationId xmlns:p14="http://schemas.microsoft.com/office/powerpoint/2010/main" val="6340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Week%204%20PropProlog/CMP2020M-Propositional%20Calculus%20slides(5)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474" y="1752600"/>
            <a:ext cx="8078726" cy="126188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915795" marR="5080" indent="-1903730" algn="ctr">
              <a:lnSpc>
                <a:spcPts val="4320"/>
              </a:lnSpc>
              <a:spcBef>
                <a:spcPts val="640"/>
              </a:spcBef>
            </a:pP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MY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</a:p>
          <a:p>
            <a:pPr marL="1915795" marR="5080" indent="-1903730" algn="ctr">
              <a:lnSpc>
                <a:spcPts val="4320"/>
              </a:lnSpc>
              <a:spcBef>
                <a:spcPts val="640"/>
              </a:spcBef>
            </a:pPr>
            <a:r>
              <a:rPr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Arial"/>
                <a:cs typeface="Arial"/>
              </a:rPr>
              <a:t>21/09/2020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1155"/>
              </a:lnSpc>
            </a:pPr>
            <a:fld id="{81D60167-4931-47E6-BA6A-407CBD079E47}" type="slidenum">
              <a:rPr spc="-10" dirty="0"/>
              <a:t>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608446" y="3711066"/>
            <a:ext cx="14781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CAI3014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altLang="en-US" sz="4400" cap="none" dirty="0">
                <a:latin typeface="Whiteboard" pitchFamily="2" charset="0"/>
              </a:rPr>
              <a:t>Facts, </a:t>
            </a:r>
            <a:r>
              <a:rPr lang="fr-FR" altLang="en-US" sz="4400" cap="none" dirty="0" err="1">
                <a:latin typeface="Whiteboard" pitchFamily="2" charset="0"/>
              </a:rPr>
              <a:t>rules</a:t>
            </a:r>
            <a:r>
              <a:rPr lang="fr-FR" altLang="en-US" sz="4400" cap="none" dirty="0">
                <a:latin typeface="Whiteboard" pitchFamily="2" charset="0"/>
              </a:rPr>
              <a:t>, questions</a:t>
            </a:r>
          </a:p>
          <a:p>
            <a:r>
              <a:rPr lang="fr-FR" altLang="en-US" sz="4400" cap="none" dirty="0" err="1">
                <a:latin typeface="Whiteboard" pitchFamily="2" charset="0"/>
              </a:rPr>
              <a:t>Operators</a:t>
            </a:r>
            <a:endParaRPr lang="fr-FR" altLang="en-US" sz="4400" cap="none" dirty="0">
              <a:latin typeface="Whiteboard" pitchFamily="2" charset="0"/>
            </a:endParaRPr>
          </a:p>
          <a:p>
            <a:r>
              <a:rPr lang="fr-FR" altLang="en-US" sz="4400" cap="none" dirty="0">
                <a:latin typeface="Whiteboard" pitchFamily="2" charset="0"/>
              </a:rPr>
              <a:t>Variables, constants</a:t>
            </a:r>
          </a:p>
          <a:p>
            <a:r>
              <a:rPr lang="fr-FR" altLang="en-US" sz="4400" cap="none" dirty="0" err="1">
                <a:latin typeface="Whiteboard" pitchFamily="2" charset="0"/>
              </a:rPr>
              <a:t>Interpreter</a:t>
            </a:r>
            <a:r>
              <a:rPr lang="fr-FR" altLang="en-US" sz="4400" cap="none" dirty="0">
                <a:latin typeface="Whiteboard" pitchFamily="2" charset="0"/>
              </a:rPr>
              <a:t> </a:t>
            </a:r>
            <a:r>
              <a:rPr lang="fr-FR" altLang="en-US" sz="4400" cap="none" dirty="0" err="1">
                <a:latin typeface="Whiteboard" pitchFamily="2" charset="0"/>
              </a:rPr>
              <a:t>environment</a:t>
            </a:r>
            <a:endParaRPr lang="en-US" altLang="en-US" sz="4400" cap="none" dirty="0">
              <a:latin typeface="Whiteboard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2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13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Facts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66800"/>
            <a:ext cx="10515600" cy="4953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MY" altLang="en-US" sz="4400" cap="none" dirty="0">
                <a:latin typeface="Whiteboard" pitchFamily="2" charset="0"/>
              </a:rPr>
              <a:t>Facts can be as simple as</a:t>
            </a:r>
            <a:r>
              <a:rPr lang="en-MY" altLang="en-US" sz="4400" cap="none" dirty="0" smtClean="0">
                <a:latin typeface="Whiteboard" pitchFamily="2" charset="0"/>
              </a:rPr>
              <a:t>: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Whiteboard" pitchFamily="2" charset="0"/>
              </a:rPr>
              <a:t>      ‘</a:t>
            </a:r>
            <a:r>
              <a:rPr lang="en-MY" altLang="en-US" sz="4400" cap="none" dirty="0">
                <a:latin typeface="Whiteboard" pitchFamily="2" charset="0"/>
              </a:rPr>
              <a:t>It is raining today</a:t>
            </a:r>
            <a:r>
              <a:rPr lang="en-MY" altLang="en-US" sz="4400" cap="none" dirty="0" smtClean="0">
                <a:latin typeface="Whiteboard" pitchFamily="2" charset="0"/>
              </a:rPr>
              <a:t>’.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Whiteboard" pitchFamily="2" charset="0"/>
              </a:rPr>
              <a:t>Or</a:t>
            </a:r>
            <a:endParaRPr lang="en-MY" altLang="en-US" sz="4400" cap="none" dirty="0">
              <a:latin typeface="Whiteboard" pitchFamily="2" charset="0"/>
            </a:endParaRPr>
          </a:p>
          <a:p>
            <a:pPr marL="0" indent="0">
              <a:buNone/>
            </a:pPr>
            <a:r>
              <a:rPr lang="en-MY" altLang="en-US" sz="4400" cap="none" dirty="0" smtClean="0">
                <a:latin typeface="Whiteboard" pitchFamily="2" charset="0"/>
              </a:rPr>
              <a:t>   </a:t>
            </a:r>
            <a:r>
              <a:rPr lang="en-MY" altLang="en-US" sz="4400" cap="none" dirty="0" err="1" smtClean="0">
                <a:latin typeface="Whiteboard" pitchFamily="2" charset="0"/>
              </a:rPr>
              <a:t>jill</a:t>
            </a:r>
            <a:r>
              <a:rPr lang="en-MY" altLang="en-US" sz="4400" cap="none" dirty="0">
                <a:latin typeface="Whiteboard" pitchFamily="2" charset="0"/>
              </a:rPr>
              <a:t>.</a:t>
            </a:r>
          </a:p>
          <a:p>
            <a:r>
              <a:rPr lang="en-MY" altLang="en-US" sz="4400" cap="none" dirty="0">
                <a:latin typeface="Whiteboard" pitchFamily="2" charset="0"/>
              </a:rPr>
              <a:t>Useful facts usually contain </a:t>
            </a:r>
            <a:r>
              <a:rPr lang="en-MY" altLang="en-US" sz="4400" cap="none" dirty="0">
                <a:solidFill>
                  <a:srgbClr val="FF0000"/>
                </a:solidFill>
                <a:latin typeface="Whiteboard" pitchFamily="2" charset="0"/>
              </a:rPr>
              <a:t>predicates:</a:t>
            </a:r>
          </a:p>
          <a:p>
            <a:pPr marL="914400" lvl="2" indent="0">
              <a:buNone/>
            </a:pPr>
            <a:r>
              <a:rPr lang="en-MY" altLang="en-US" sz="3600" cap="none" dirty="0">
                <a:latin typeface="+mj-lt"/>
              </a:rPr>
              <a:t>boy(jack).</a:t>
            </a:r>
          </a:p>
          <a:p>
            <a:pPr marL="914400" lvl="2" indent="0">
              <a:buNone/>
            </a:pPr>
            <a:r>
              <a:rPr lang="en-MY" altLang="en-US" sz="3600" cap="none" dirty="0">
                <a:latin typeface="+mj-lt"/>
              </a:rPr>
              <a:t>girl(</a:t>
            </a:r>
            <a:r>
              <a:rPr lang="en-MY" altLang="en-US" sz="3600" cap="none" dirty="0" err="1">
                <a:latin typeface="+mj-lt"/>
              </a:rPr>
              <a:t>jill</a:t>
            </a:r>
            <a:r>
              <a:rPr lang="en-MY" altLang="en-US" sz="3600" cap="none" dirty="0">
                <a:latin typeface="+mj-lt"/>
              </a:rPr>
              <a:t>).</a:t>
            </a:r>
          </a:p>
          <a:p>
            <a:pPr marL="914400" lvl="2" indent="0">
              <a:buNone/>
            </a:pPr>
            <a:r>
              <a:rPr lang="en-MY" altLang="en-US" sz="3600" cap="none" dirty="0">
                <a:latin typeface="+mj-lt"/>
              </a:rPr>
              <a:t>friends(jack, </a:t>
            </a:r>
            <a:r>
              <a:rPr lang="en-MY" altLang="en-US" sz="3600" cap="none" dirty="0" err="1">
                <a:latin typeface="+mj-lt"/>
              </a:rPr>
              <a:t>jill</a:t>
            </a:r>
            <a:r>
              <a:rPr lang="en-MY" altLang="en-US" sz="3600" cap="none" dirty="0">
                <a:latin typeface="+mj-lt"/>
              </a:rPr>
              <a:t>).</a:t>
            </a:r>
          </a:p>
          <a:p>
            <a:pPr marL="914400" lvl="2" indent="0">
              <a:buNone/>
            </a:pPr>
            <a:r>
              <a:rPr lang="en-MY" altLang="en-US" sz="3600" cap="none" dirty="0">
                <a:latin typeface="+mj-lt"/>
              </a:rPr>
              <a:t>go(jack, </a:t>
            </a:r>
            <a:r>
              <a:rPr lang="en-MY" altLang="en-US" sz="3600" cap="none" dirty="0" err="1">
                <a:latin typeface="+mj-lt"/>
              </a:rPr>
              <a:t>jill</a:t>
            </a:r>
            <a:r>
              <a:rPr lang="en-MY" altLang="en-US" sz="3600" cap="none" dirty="0">
                <a:latin typeface="+mj-lt"/>
              </a:rPr>
              <a:t>, ‘up the hill’).</a:t>
            </a:r>
          </a:p>
          <a:p>
            <a:pPr marL="914400" lvl="2" indent="0">
              <a:buNone/>
            </a:pPr>
            <a:r>
              <a:rPr lang="en-MY" altLang="en-US" sz="3600" cap="none" dirty="0">
                <a:latin typeface="+mj-lt"/>
              </a:rPr>
              <a:t>give(jack, </a:t>
            </a:r>
            <a:r>
              <a:rPr lang="en-MY" altLang="en-US" sz="3600" cap="none" dirty="0" err="1">
                <a:latin typeface="+mj-lt"/>
              </a:rPr>
              <a:t>jill</a:t>
            </a:r>
            <a:r>
              <a:rPr lang="en-MY" altLang="en-US" sz="3600" cap="none" dirty="0">
                <a:latin typeface="+mj-lt"/>
              </a:rPr>
              <a:t>, crown).</a:t>
            </a:r>
            <a:endParaRPr lang="en-US" altLang="en-US" sz="3600" cap="none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Order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MY" altLang="en-US" sz="4400" cap="none" dirty="0">
                <a:latin typeface="Whiteboard" pitchFamily="2" charset="0"/>
              </a:rPr>
              <a:t>Order is generally speaking arbitrary, but once </a:t>
            </a:r>
            <a:r>
              <a:rPr lang="en-MY" altLang="en-US" sz="4400" cap="none" dirty="0" smtClean="0">
                <a:latin typeface="Whiteboard" pitchFamily="2" charset="0"/>
              </a:rPr>
              <a:t>you decide </a:t>
            </a:r>
            <a:r>
              <a:rPr lang="en-MY" altLang="en-US" sz="4400" cap="none" dirty="0">
                <a:latin typeface="Whiteboard" pitchFamily="2" charset="0"/>
              </a:rPr>
              <a:t>on the order, you should be consistent. </a:t>
            </a:r>
            <a:r>
              <a:rPr lang="en-MY" altLang="en-US" sz="4400" cap="none" dirty="0" smtClean="0">
                <a:latin typeface="Whiteboard" pitchFamily="2" charset="0"/>
              </a:rPr>
              <a:t>For example</a:t>
            </a:r>
            <a:r>
              <a:rPr lang="en-MY" altLang="en-US" sz="4400" cap="none" dirty="0">
                <a:latin typeface="Whiteboard" pitchFamily="2" charset="0"/>
              </a:rPr>
              <a:t>:</a:t>
            </a:r>
          </a:p>
          <a:p>
            <a:pPr marL="914400" lvl="2" indent="0">
              <a:buNone/>
            </a:pPr>
            <a:r>
              <a:rPr lang="en-MY" alt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eating(joshua, </a:t>
            </a:r>
            <a:r>
              <a:rPr lang="en-MY" alt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burger).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Whiteboard" pitchFamily="2" charset="0"/>
              </a:rPr>
              <a:t> intuitively </a:t>
            </a:r>
            <a:r>
              <a:rPr lang="en-MY" altLang="en-US" sz="4400" cap="none" dirty="0">
                <a:latin typeface="Whiteboard" pitchFamily="2" charset="0"/>
              </a:rPr>
              <a:t>means that </a:t>
            </a:r>
            <a:r>
              <a:rPr lang="en-MY" altLang="en-US" sz="4400" cap="none" dirty="0" smtClean="0">
                <a:latin typeface="Whiteboard" pitchFamily="2" charset="0"/>
              </a:rPr>
              <a:t>“joshua </a:t>
            </a:r>
            <a:r>
              <a:rPr lang="en-MY" altLang="en-US" sz="4400" cap="none" dirty="0">
                <a:latin typeface="Whiteboard" pitchFamily="2" charset="0"/>
              </a:rPr>
              <a:t>is eating a burger”.</a:t>
            </a:r>
          </a:p>
          <a:p>
            <a:r>
              <a:rPr lang="en-MY" altLang="en-US" sz="4400" cap="none" dirty="0">
                <a:latin typeface="Whiteboard" pitchFamily="2" charset="0"/>
              </a:rPr>
              <a:t>We could have chosen to put the object of </a:t>
            </a:r>
            <a:r>
              <a:rPr lang="en-MY" altLang="en-US" sz="4400" cap="none" dirty="0" smtClean="0">
                <a:latin typeface="Whiteboard" pitchFamily="2" charset="0"/>
              </a:rPr>
              <a:t>eating (i.e</a:t>
            </a:r>
            <a:r>
              <a:rPr lang="en-MY" altLang="en-US" sz="4400" cap="none" dirty="0">
                <a:latin typeface="Whiteboard" pitchFamily="2" charset="0"/>
              </a:rPr>
              <a:t>. food) first:</a:t>
            </a:r>
          </a:p>
          <a:p>
            <a:pPr marL="914400" lvl="2" indent="0">
              <a:buNone/>
            </a:pPr>
            <a:r>
              <a:rPr lang="en-MY" alt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eating(burger, </a:t>
            </a:r>
            <a:r>
              <a:rPr lang="en-MY" alt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joshua).</a:t>
            </a:r>
            <a:endParaRPr lang="en-MY" alt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MY" altLang="en-US" sz="4400" cap="none" dirty="0">
                <a:latin typeface="Whiteboard" pitchFamily="2" charset="0"/>
              </a:rPr>
              <a:t>which we can interpret as “A burger is being </a:t>
            </a:r>
            <a:r>
              <a:rPr lang="en-MY" altLang="en-US" sz="4400" cap="none" dirty="0" smtClean="0">
                <a:latin typeface="Whiteboard" pitchFamily="2" charset="0"/>
              </a:rPr>
              <a:t>eaten by joshua”. </a:t>
            </a:r>
            <a:r>
              <a:rPr lang="en-MY" altLang="en-US" sz="4400" cap="none" dirty="0">
                <a:latin typeface="Whiteboard" pitchFamily="2" charset="0"/>
              </a:rPr>
              <a:t>The order is arbitrary in that sense.</a:t>
            </a:r>
            <a:endParaRPr lang="en-US" altLang="en-US" sz="4400" cap="none" dirty="0">
              <a:latin typeface="Whiteboard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6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2510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Order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625" y="1154112"/>
            <a:ext cx="10515600" cy="4729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altLang="en-US" cap="none" dirty="0">
                <a:latin typeface="Whiteboard" pitchFamily="2" charset="0"/>
              </a:rPr>
              <a:t>However,</a:t>
            </a:r>
          </a:p>
          <a:p>
            <a:pPr marL="914400" lvl="2" indent="0">
              <a:buNone/>
            </a:pPr>
            <a:r>
              <a:rPr lang="en-MY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eating(joshua, </a:t>
            </a:r>
            <a:r>
              <a:rPr lang="en-MY" alt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burger).</a:t>
            </a:r>
          </a:p>
          <a:p>
            <a:pPr marL="0" indent="0">
              <a:buNone/>
            </a:pPr>
            <a:r>
              <a:rPr lang="en-MY" altLang="en-US" cap="none" dirty="0">
                <a:latin typeface="Whiteboard" pitchFamily="2" charset="0"/>
              </a:rPr>
              <a:t>by no means implies that</a:t>
            </a:r>
          </a:p>
          <a:p>
            <a:pPr marL="914400" lvl="2" indent="0">
              <a:buNone/>
            </a:pPr>
            <a:r>
              <a:rPr lang="en-MY" alt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eating(burger, </a:t>
            </a:r>
            <a:r>
              <a:rPr lang="en-MY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joshua).</a:t>
            </a:r>
            <a:endParaRPr lang="en-MY" alt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MY" altLang="en-US" cap="none" dirty="0">
                <a:latin typeface="Whiteboard" pitchFamily="2" charset="0"/>
              </a:rPr>
              <a:t>for clearly</a:t>
            </a:r>
          </a:p>
          <a:p>
            <a:pPr marL="914400" lvl="2" indent="0">
              <a:buNone/>
            </a:pPr>
            <a:r>
              <a:rPr lang="en-MY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eating(joshua, </a:t>
            </a:r>
            <a:r>
              <a:rPr lang="en-MY" alt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burger).</a:t>
            </a:r>
          </a:p>
          <a:p>
            <a:pPr marL="914400" lvl="2" indent="0">
              <a:buNone/>
            </a:pPr>
            <a:r>
              <a:rPr lang="en-MY" alt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eating(burger, </a:t>
            </a:r>
            <a:r>
              <a:rPr lang="en-MY" alt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joshua).</a:t>
            </a:r>
            <a:endParaRPr lang="en-MY" alt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MY" altLang="en-US" cap="none" dirty="0">
                <a:latin typeface="Whiteboard" pitchFamily="2" charset="0"/>
              </a:rPr>
              <a:t>mean different things.</a:t>
            </a:r>
          </a:p>
          <a:p>
            <a:pPr marL="0" indent="0">
              <a:buNone/>
            </a:pPr>
            <a:r>
              <a:rPr lang="en-MY" altLang="en-US" cap="none" dirty="0" smtClean="0">
                <a:latin typeface="Whiteboard" pitchFamily="2" charset="0"/>
              </a:rPr>
              <a:t>Rule </a:t>
            </a:r>
            <a:r>
              <a:rPr lang="en-MY" altLang="en-US" cap="none" dirty="0">
                <a:latin typeface="Whiteboard" pitchFamily="2" charset="0"/>
              </a:rPr>
              <a:t>of thumb is to use ‘intuitive’ order, sticking </a:t>
            </a:r>
            <a:r>
              <a:rPr lang="en-MY" altLang="en-US" cap="none" dirty="0" smtClean="0">
                <a:latin typeface="Whiteboard" pitchFamily="2" charset="0"/>
              </a:rPr>
              <a:t>to the </a:t>
            </a:r>
            <a:r>
              <a:rPr lang="en-MY" altLang="en-US" cap="none" dirty="0">
                <a:latin typeface="Whiteboard" pitchFamily="2" charset="0"/>
              </a:rPr>
              <a:t>English language when possible.</a:t>
            </a:r>
            <a:endParaRPr lang="en-US" altLang="en-US" cap="none" dirty="0">
              <a:latin typeface="Whiteboard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Logical operators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CAI3014-Introduction to Artificial Intelligence- Dr. JJT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4" y="1676400"/>
            <a:ext cx="10429875" cy="5022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7564" y="496497"/>
            <a:ext cx="6979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altLang="en-US" sz="2800" dirty="0" err="1">
                <a:latin typeface="Whiteboard" pitchFamily="2" charset="0"/>
              </a:rPr>
              <a:t>Prolog</a:t>
            </a:r>
            <a:r>
              <a:rPr lang="en-MY" altLang="en-US" sz="2800" dirty="0">
                <a:latin typeface="Whiteboard" pitchFamily="2" charset="0"/>
              </a:rPr>
              <a:t> stands for ‘</a:t>
            </a:r>
            <a:r>
              <a:rPr lang="en-MY" altLang="en-US" sz="2800" dirty="0">
                <a:solidFill>
                  <a:srgbClr val="FF0000"/>
                </a:solidFill>
                <a:latin typeface="Whiteboard" pitchFamily="2" charset="0"/>
              </a:rPr>
              <a:t>Pro</a:t>
            </a:r>
            <a:r>
              <a:rPr lang="en-MY" altLang="en-US" sz="2800" dirty="0">
                <a:latin typeface="Whiteboard" pitchFamily="2" charset="0"/>
              </a:rPr>
              <a:t>gramming in </a:t>
            </a:r>
            <a:r>
              <a:rPr lang="en-MY" altLang="en-US" sz="2800" dirty="0">
                <a:solidFill>
                  <a:srgbClr val="FF0000"/>
                </a:solidFill>
                <a:latin typeface="Whiteboard" pitchFamily="2" charset="0"/>
              </a:rPr>
              <a:t>Log</a:t>
            </a:r>
            <a:r>
              <a:rPr lang="en-MY" altLang="en-US" sz="2800" dirty="0">
                <a:latin typeface="Whiteboard" pitchFamily="2" charset="0"/>
              </a:rPr>
              <a:t>ic’</a:t>
            </a:r>
            <a:endParaRPr lang="en-US" altLang="en-US" sz="2800" dirty="0">
              <a:latin typeface="Whiteboa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626" y="0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Rules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626" y="1570103"/>
            <a:ext cx="10515600" cy="495776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MY" altLang="en-US" sz="4400" cap="none" dirty="0">
                <a:latin typeface="Whiteboard" pitchFamily="2" charset="0"/>
              </a:rPr>
              <a:t>Rules are used to express dependency between </a:t>
            </a:r>
            <a:r>
              <a:rPr lang="en-MY" altLang="en-US" sz="4400" cap="none" dirty="0" smtClean="0">
                <a:latin typeface="Whiteboard" pitchFamily="2" charset="0"/>
              </a:rPr>
              <a:t>a fact </a:t>
            </a:r>
            <a:r>
              <a:rPr lang="en-MY" altLang="en-US" sz="4400" cap="none" dirty="0">
                <a:latin typeface="Whiteboard" pitchFamily="2" charset="0"/>
              </a:rPr>
              <a:t>and another fact:</a:t>
            </a:r>
          </a:p>
          <a:p>
            <a:pPr marL="457200" lvl="1" indent="0">
              <a:buNone/>
            </a:pPr>
            <a:r>
              <a:rPr lang="en-MY" alt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child(X, Y) </a:t>
            </a:r>
            <a:r>
              <a:rPr lang="en-MY" altLang="en-US" sz="4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MY" alt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parent(Y, X).</a:t>
            </a:r>
          </a:p>
          <a:p>
            <a:pPr marL="457200" lvl="1" indent="0">
              <a:buNone/>
            </a:pPr>
            <a:r>
              <a:rPr lang="en-MY" alt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odd(X) </a:t>
            </a:r>
            <a:r>
              <a:rPr lang="en-MY" altLang="en-US" sz="4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not </a:t>
            </a:r>
            <a:r>
              <a:rPr lang="en-MY" alt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even(X).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Whiteboard" pitchFamily="2" charset="0"/>
              </a:rPr>
              <a:t>or a group of facts:</a:t>
            </a:r>
          </a:p>
          <a:p>
            <a:pPr marL="457200" lvl="1" indent="0">
              <a:buNone/>
            </a:pPr>
            <a:r>
              <a:rPr lang="en-MY" altLang="en-US" sz="4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son(X</a:t>
            </a:r>
            <a:r>
              <a:rPr lang="en-MY" alt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Y) </a:t>
            </a:r>
            <a:r>
              <a:rPr lang="en-MY" altLang="en-US" sz="4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MY" alt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parent(Y, X) </a:t>
            </a:r>
            <a:r>
              <a:rPr lang="en-MY" altLang="en-US" sz="4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MY" alt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male(X).</a:t>
            </a:r>
          </a:p>
          <a:p>
            <a:pPr marL="457200" lvl="1" indent="0">
              <a:buNone/>
            </a:pPr>
            <a:r>
              <a:rPr lang="en-MY" alt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child(X, Y) </a:t>
            </a:r>
            <a:r>
              <a:rPr lang="en-MY" altLang="en-US" sz="4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MY" alt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son(X, Y) </a:t>
            </a:r>
            <a:r>
              <a:rPr lang="en-MY" altLang="en-US" sz="4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MY" alt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daughter(X, Y).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Whiteboard" pitchFamily="2" charset="0"/>
              </a:rPr>
              <a:t>Remember that </a:t>
            </a:r>
            <a:r>
              <a:rPr lang="en-MY" altLang="en-US" sz="4400" cap="none" dirty="0" err="1" smtClean="0">
                <a:latin typeface="Whiteboard" pitchFamily="2" charset="0"/>
              </a:rPr>
              <a:t>Prolog</a:t>
            </a:r>
            <a:r>
              <a:rPr lang="en-MY" altLang="en-US" sz="4400" cap="none" dirty="0" smtClean="0">
                <a:latin typeface="Whiteboard" pitchFamily="2" charset="0"/>
              </a:rPr>
              <a:t> stands for ‘</a:t>
            </a:r>
            <a:r>
              <a:rPr lang="en-MY" altLang="en-US" sz="4400" cap="none" dirty="0" smtClean="0">
                <a:solidFill>
                  <a:srgbClr val="FF0000"/>
                </a:solidFill>
                <a:latin typeface="Whiteboard" pitchFamily="2" charset="0"/>
              </a:rPr>
              <a:t>Pro</a:t>
            </a:r>
            <a:r>
              <a:rPr lang="en-MY" altLang="en-US" sz="4400" cap="none" dirty="0" smtClean="0">
                <a:latin typeface="Whiteboard" pitchFamily="2" charset="0"/>
              </a:rPr>
              <a:t>gramming in </a:t>
            </a:r>
            <a:r>
              <a:rPr lang="en-MY" altLang="en-US" sz="4400" cap="none" dirty="0" smtClean="0">
                <a:solidFill>
                  <a:srgbClr val="FF0000"/>
                </a:solidFill>
                <a:latin typeface="Whiteboard" pitchFamily="2" charset="0"/>
              </a:rPr>
              <a:t>Log</a:t>
            </a:r>
            <a:r>
              <a:rPr lang="en-MY" altLang="en-US" sz="4400" cap="none" dirty="0" smtClean="0">
                <a:latin typeface="Whiteboard" pitchFamily="2" charset="0"/>
              </a:rPr>
              <a:t>ic’</a:t>
            </a:r>
            <a:endParaRPr lang="en-US" altLang="en-US" sz="4400" cap="none" dirty="0">
              <a:latin typeface="Whiteboard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Questions / Queries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10515600" cy="472916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MY" altLang="en-US" sz="4400" cap="none" dirty="0">
                <a:latin typeface="Whiteboard" pitchFamily="2" charset="0"/>
              </a:rPr>
              <a:t>A question starts with the “?-” symbol (and ends </a:t>
            </a:r>
            <a:r>
              <a:rPr lang="en-MY" altLang="en-US" sz="4400" cap="none" dirty="0" smtClean="0">
                <a:latin typeface="Whiteboard" pitchFamily="2" charset="0"/>
              </a:rPr>
              <a:t>with  </a:t>
            </a:r>
            <a:r>
              <a:rPr lang="en-MY" altLang="en-US" sz="4400" cap="none" dirty="0">
                <a:latin typeface="Whiteboard" pitchFamily="2" charset="0"/>
              </a:rPr>
              <a:t>a “</a:t>
            </a:r>
            <a:r>
              <a:rPr lang="en-MY" altLang="en-US" sz="5700" cap="none" dirty="0">
                <a:solidFill>
                  <a:srgbClr val="FF0000"/>
                </a:solidFill>
                <a:latin typeface="Whiteboard" pitchFamily="2" charset="0"/>
              </a:rPr>
              <a:t>.</a:t>
            </a:r>
            <a:r>
              <a:rPr lang="en-MY" altLang="en-US" sz="4400" cap="none" dirty="0">
                <a:latin typeface="Whiteboard" pitchFamily="2" charset="0"/>
              </a:rPr>
              <a:t>”). For example</a:t>
            </a:r>
            <a:r>
              <a:rPr lang="en-MY" altLang="en-US" sz="4400" cap="none" dirty="0" smtClean="0">
                <a:latin typeface="Whiteboard" pitchFamily="2" charset="0"/>
              </a:rPr>
              <a:t>: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?- </a:t>
            </a:r>
            <a:r>
              <a:rPr lang="en-MY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eating(</a:t>
            </a:r>
            <a:r>
              <a:rPr lang="en-MY" altLang="en-US" sz="4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joshua</a:t>
            </a:r>
            <a:r>
              <a:rPr lang="en-MY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burger).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?- eating(joshua, X).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burger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Whiteboard" pitchFamily="2" charset="0"/>
              </a:rPr>
              <a:t>Facts</a:t>
            </a:r>
            <a:r>
              <a:rPr lang="en-MY" altLang="en-US" sz="4400" cap="none" dirty="0">
                <a:latin typeface="Whiteboard" pitchFamily="2" charset="0"/>
              </a:rPr>
              <a:t>, rules and questions are commonly referred </a:t>
            </a:r>
            <a:r>
              <a:rPr lang="en-MY" altLang="en-US" sz="4400" cap="none" dirty="0" smtClean="0">
                <a:latin typeface="Whiteboard" pitchFamily="2" charset="0"/>
              </a:rPr>
              <a:t>to as </a:t>
            </a:r>
            <a:r>
              <a:rPr lang="en-MY" altLang="en-US" sz="4400" cap="none" dirty="0">
                <a:solidFill>
                  <a:srgbClr val="FF0000"/>
                </a:solidFill>
                <a:latin typeface="Whiteboard" pitchFamily="2" charset="0"/>
              </a:rPr>
              <a:t>clauses.</a:t>
            </a:r>
            <a:endParaRPr lang="en-US" altLang="en-US" sz="4400" cap="none" dirty="0">
              <a:solidFill>
                <a:srgbClr val="FF0000"/>
              </a:solidFill>
              <a:latin typeface="Whiteboard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6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Variables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MY" altLang="en-US" sz="4400" cap="none" dirty="0">
                <a:latin typeface="Whiteboard" pitchFamily="2" charset="0"/>
              </a:rPr>
              <a:t>Remember the X of the previous slide? X is </a:t>
            </a:r>
            <a:r>
              <a:rPr lang="en-MY" altLang="en-US" sz="4400" cap="none" dirty="0" smtClean="0">
                <a:latin typeface="Whiteboard" pitchFamily="2" charset="0"/>
              </a:rPr>
              <a:t>a variable</a:t>
            </a:r>
            <a:r>
              <a:rPr lang="en-MY" altLang="en-US" sz="4400" cap="none" dirty="0">
                <a:latin typeface="Whiteboard" pitchFamily="2" charset="0"/>
              </a:rPr>
              <a:t>.</a:t>
            </a:r>
          </a:p>
          <a:p>
            <a:r>
              <a:rPr lang="en-MY" altLang="en-US" sz="4400" cap="none" dirty="0">
                <a:latin typeface="Whiteboard" pitchFamily="2" charset="0"/>
              </a:rPr>
              <a:t>Variables start with an upper case letter.</a:t>
            </a:r>
          </a:p>
          <a:p>
            <a:r>
              <a:rPr lang="en-MY" altLang="en-US" sz="4400" cap="none" dirty="0">
                <a:latin typeface="Whiteboard" pitchFamily="2" charset="0"/>
              </a:rPr>
              <a:t>Another example of using variables:</a:t>
            </a:r>
          </a:p>
          <a:p>
            <a:pPr marL="457200" lvl="1" indent="0">
              <a:buNone/>
            </a:pPr>
            <a:r>
              <a:rPr lang="en-MY" alt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?- eating(X, Y).</a:t>
            </a:r>
          </a:p>
          <a:p>
            <a:pPr marL="457200" lvl="1" indent="0">
              <a:buNone/>
            </a:pPr>
            <a:r>
              <a:rPr lang="en-MY" alt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joshua</a:t>
            </a:r>
          </a:p>
          <a:p>
            <a:pPr marL="457200" lvl="1" indent="0">
              <a:buNone/>
            </a:pPr>
            <a:r>
              <a:rPr lang="en-MY" alt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 burger</a:t>
            </a:r>
            <a:endParaRPr lang="en-US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1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Anonymous Variables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91800" cy="40576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MY" altLang="en-US" sz="4400" cap="none" dirty="0">
                <a:latin typeface="Whiteboard" pitchFamily="2" charset="0"/>
              </a:rPr>
              <a:t>If we need to use a variable because the </a:t>
            </a:r>
            <a:r>
              <a:rPr lang="en-MY" altLang="en-US" sz="4400" cap="none" dirty="0" smtClean="0">
                <a:latin typeface="Whiteboard" pitchFamily="2" charset="0"/>
              </a:rPr>
              <a:t>rule requires </a:t>
            </a:r>
            <a:r>
              <a:rPr lang="en-MY" altLang="en-US" sz="4400" cap="none" dirty="0">
                <a:latin typeface="Whiteboard" pitchFamily="2" charset="0"/>
              </a:rPr>
              <a:t>it, but that variable will never </a:t>
            </a:r>
            <a:r>
              <a:rPr lang="en-MY" altLang="en-US" sz="4400" cap="none" dirty="0" smtClean="0">
                <a:latin typeface="Whiteboard" pitchFamily="2" charset="0"/>
              </a:rPr>
              <a:t>be subsequently </a:t>
            </a:r>
            <a:r>
              <a:rPr lang="en-MY" altLang="en-US" sz="4400" cap="none" dirty="0">
                <a:latin typeface="Whiteboard" pitchFamily="2" charset="0"/>
              </a:rPr>
              <a:t>used, we can resort to using </a:t>
            </a:r>
            <a:r>
              <a:rPr lang="en-MY" altLang="en-US" sz="4400" cap="none" dirty="0" smtClean="0">
                <a:latin typeface="Whiteboard" pitchFamily="2" charset="0"/>
              </a:rPr>
              <a:t>the anonymous </a:t>
            </a:r>
            <a:r>
              <a:rPr lang="en-MY" altLang="en-US" sz="4400" cap="none" dirty="0">
                <a:latin typeface="Whiteboard" pitchFamily="2" charset="0"/>
              </a:rPr>
              <a:t>variable, denoted by an underscore, “</a:t>
            </a:r>
            <a:r>
              <a:rPr lang="en-MY" altLang="en-US" sz="4400" cap="none" dirty="0">
                <a:solidFill>
                  <a:srgbClr val="FF0000"/>
                </a:solidFill>
                <a:latin typeface="Whiteboard" pitchFamily="2" charset="0"/>
              </a:rPr>
              <a:t>_</a:t>
            </a:r>
            <a:r>
              <a:rPr lang="en-MY" altLang="en-US" sz="4400" cap="none" dirty="0">
                <a:latin typeface="Whiteboard" pitchFamily="2" charset="0"/>
              </a:rPr>
              <a:t>”.</a:t>
            </a:r>
          </a:p>
          <a:p>
            <a:r>
              <a:rPr lang="en-MY" altLang="en-US" sz="4400" cap="none" dirty="0">
                <a:latin typeface="Whiteboard" pitchFamily="2" charset="0"/>
              </a:rPr>
              <a:t>For example:</a:t>
            </a:r>
          </a:p>
          <a:p>
            <a:pPr marL="914400" lvl="2" indent="0">
              <a:buNone/>
            </a:pPr>
            <a:r>
              <a:rPr lang="en-MY" alt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?- eating(joshua, </a:t>
            </a:r>
            <a:r>
              <a:rPr lang="en-MY" altLang="en-US" sz="36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MY" alt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914400" lvl="2" indent="0">
              <a:buNone/>
            </a:pPr>
            <a:r>
              <a:rPr lang="en-MY" alt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alt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3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fr-FR" altLang="en-US" sz="4400" cap="none" dirty="0" smtClean="0">
                <a:latin typeface="Whiteboard" pitchFamily="2" charset="0"/>
              </a:rPr>
              <a:t>In Prolog, Constants are </a:t>
            </a:r>
            <a:r>
              <a:rPr lang="fr-FR" altLang="en-US" sz="4400" cap="none" dirty="0" err="1" smtClean="0">
                <a:latin typeface="Whiteboard" pitchFamily="2" charset="0"/>
              </a:rPr>
              <a:t>either</a:t>
            </a:r>
            <a:endParaRPr lang="fr-FR" altLang="en-US" sz="4400" cap="none" dirty="0" smtClean="0">
              <a:latin typeface="Whiteboard" pitchFamily="2" charset="0"/>
            </a:endParaRPr>
          </a:p>
          <a:p>
            <a:pPr lvl="1"/>
            <a:r>
              <a:rPr lang="fr-FR" altLang="en-US" sz="4000" cap="none" dirty="0" err="1" smtClean="0">
                <a:latin typeface="Whiteboard" pitchFamily="2" charset="0"/>
              </a:rPr>
              <a:t>Numbers</a:t>
            </a:r>
            <a:endParaRPr lang="fr-FR" altLang="en-US" sz="4000" cap="none" dirty="0" smtClean="0">
              <a:latin typeface="Whiteboard" pitchFamily="2" charset="0"/>
            </a:endParaRPr>
          </a:p>
          <a:p>
            <a:pPr lvl="1"/>
            <a:r>
              <a:rPr lang="fr-FR" altLang="en-US" sz="4000" cap="none" dirty="0" err="1" smtClean="0">
                <a:latin typeface="Whiteboard" pitchFamily="2" charset="0"/>
              </a:rPr>
              <a:t>Words</a:t>
            </a:r>
            <a:r>
              <a:rPr lang="fr-FR" altLang="en-US" sz="4000" cap="none" dirty="0" smtClean="0">
                <a:latin typeface="Whiteboard" pitchFamily="2" charset="0"/>
              </a:rPr>
              <a:t> </a:t>
            </a:r>
            <a:r>
              <a:rPr lang="fr-FR" altLang="en-US" sz="4000" cap="none" dirty="0" err="1" smtClean="0">
                <a:latin typeface="Whiteboard" pitchFamily="2" charset="0"/>
              </a:rPr>
              <a:t>starting</a:t>
            </a:r>
            <a:r>
              <a:rPr lang="fr-FR" altLang="en-US" sz="4000" cap="none" dirty="0" smtClean="0">
                <a:latin typeface="Whiteboard" pitchFamily="2" charset="0"/>
              </a:rPr>
              <a:t> </a:t>
            </a:r>
            <a:r>
              <a:rPr lang="fr-FR" altLang="en-US" sz="4000" cap="none" dirty="0" err="1" smtClean="0">
                <a:latin typeface="Whiteboard" pitchFamily="2" charset="0"/>
              </a:rPr>
              <a:t>with</a:t>
            </a:r>
            <a:r>
              <a:rPr lang="fr-FR" altLang="en-US" sz="4000" cap="none" dirty="0" smtClean="0">
                <a:latin typeface="Whiteboard" pitchFamily="2" charset="0"/>
              </a:rPr>
              <a:t> a </a:t>
            </a:r>
            <a:r>
              <a:rPr lang="fr-FR" altLang="en-US" sz="4000" cap="none" dirty="0" err="1" smtClean="0">
                <a:latin typeface="Whiteboard" pitchFamily="2" charset="0"/>
              </a:rPr>
              <a:t>lower</a:t>
            </a:r>
            <a:r>
              <a:rPr lang="fr-FR" altLang="en-US" sz="4000" cap="none" dirty="0" smtClean="0">
                <a:latin typeface="Whiteboard" pitchFamily="2" charset="0"/>
              </a:rPr>
              <a:t> case </a:t>
            </a:r>
            <a:r>
              <a:rPr lang="fr-FR" altLang="en-US" sz="4000" cap="none" dirty="0" err="1" smtClean="0">
                <a:latin typeface="Whiteboard" pitchFamily="2" charset="0"/>
              </a:rPr>
              <a:t>letter</a:t>
            </a:r>
            <a:endParaRPr lang="fr-FR" altLang="en-US" sz="4000" cap="none" dirty="0" smtClean="0">
              <a:latin typeface="Whiteboard" pitchFamily="2" charset="0"/>
            </a:endParaRPr>
          </a:p>
          <a:p>
            <a:pPr lvl="1"/>
            <a:r>
              <a:rPr lang="fr-FR" altLang="en-US" sz="4000" cap="none" dirty="0" err="1" smtClean="0">
                <a:latin typeface="Whiteboard" pitchFamily="2" charset="0"/>
              </a:rPr>
              <a:t>Enclosed</a:t>
            </a:r>
            <a:r>
              <a:rPr lang="fr-FR" altLang="en-US" sz="4000" cap="none" dirty="0" smtClean="0">
                <a:latin typeface="Whiteboard" pitchFamily="2" charset="0"/>
              </a:rPr>
              <a:t> in single </a:t>
            </a:r>
            <a:r>
              <a:rPr lang="fr-FR" altLang="en-US" sz="4000" cap="none" dirty="0" err="1" smtClean="0">
                <a:latin typeface="Whiteboard" pitchFamily="2" charset="0"/>
              </a:rPr>
              <a:t>quotes</a:t>
            </a:r>
            <a:endParaRPr lang="fr-FR" altLang="en-US" sz="4000" cap="none" dirty="0" smtClean="0">
              <a:latin typeface="Whiteboard" pitchFamily="2" charset="0"/>
            </a:endParaRPr>
          </a:p>
          <a:p>
            <a:r>
              <a:rPr lang="fr-FR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fr-FR" alt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joshua </a:t>
            </a:r>
            <a:r>
              <a:rPr lang="fr-FR" altLang="en-US" sz="5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fr-FR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burger</a:t>
            </a:r>
            <a:r>
              <a:rPr lang="fr-FR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alt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fr-FR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alt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jill</a:t>
            </a:r>
            <a:r>
              <a:rPr lang="fr-FR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‘</a:t>
            </a:r>
            <a:r>
              <a:rPr lang="fr-FR" alt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alt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alt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rainning</a:t>
            </a:r>
            <a:r>
              <a:rPr lang="fr-FR" alt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fr-FR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fr-FR" altLang="en-US" sz="4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fr-FR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constants</a:t>
            </a:r>
            <a:r>
              <a:rPr lang="fr-FR" altLang="en-US" sz="4400" cap="none" dirty="0" smtClean="0">
                <a:latin typeface="Whiteboard" pitchFamily="2" charset="0"/>
              </a:rPr>
              <a:t>. </a:t>
            </a:r>
            <a:endParaRPr lang="en-US" altLang="en-US" sz="4400" cap="none" dirty="0">
              <a:latin typeface="Whiteboard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3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latin typeface="Whiteboard" pitchFamily="2" charset="0"/>
                <a:cs typeface="Times New Roman" panose="02020603050405020304" pitchFamily="18" charset="0"/>
              </a:rPr>
              <a:t>Logic programming for AI</a:t>
            </a:r>
            <a:endParaRPr lang="fr-FR" altLang="en-US" dirty="0" smtClean="0">
              <a:solidFill>
                <a:srgbClr val="FF0000"/>
              </a:solidFill>
              <a:latin typeface="Whiteboard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err="1" smtClean="0"/>
              <a:t>Prolog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331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Arithmetic operators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20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718257"/>
            <a:ext cx="8610600" cy="46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Arithmetic operators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MY" altLang="en-US" sz="4400" cap="none" dirty="0">
                <a:latin typeface="Whiteboard" pitchFamily="2" charset="0"/>
              </a:rPr>
              <a:t> For example, in questions: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Whiteboard" pitchFamily="2" charset="0"/>
              </a:rPr>
              <a:t>   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?- X is 3*4.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12</a:t>
            </a:r>
          </a:p>
          <a:p>
            <a:r>
              <a:rPr lang="en-MY" altLang="en-US" sz="4400" cap="none" dirty="0">
                <a:latin typeface="Whiteboard" pitchFamily="2" charset="0"/>
              </a:rPr>
              <a:t> Or in rules</a:t>
            </a:r>
            <a:r>
              <a:rPr lang="en-MY" altLang="en-US" sz="4400" cap="none" dirty="0" smtClean="0">
                <a:latin typeface="Whiteboard" pitchFamily="2" charset="0"/>
              </a:rPr>
              <a:t>: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Whiteboard" pitchFamily="2" charset="0"/>
              </a:rPr>
              <a:t>          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plus(X, Y, Z) :- Z is X + Y.</a:t>
            </a:r>
            <a:endParaRPr lang="en-US" altLang="en-US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4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Relational operators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03182"/>
            <a:ext cx="9753600" cy="52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Relational operators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MY" altLang="en-US" sz="4400" cap="none" dirty="0">
                <a:latin typeface="Whiteboard" pitchFamily="2" charset="0"/>
              </a:rPr>
              <a:t>For example, in questions: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Whiteboard" pitchFamily="2" charset="0"/>
              </a:rPr>
              <a:t>     </a:t>
            </a:r>
            <a:r>
              <a:rPr lang="en-MY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?- 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age(X, Y), Y &lt; 30.</a:t>
            </a:r>
          </a:p>
          <a:p>
            <a:r>
              <a:rPr lang="en-MY" altLang="en-US" sz="4400" cap="none" dirty="0">
                <a:latin typeface="Whiteboard" pitchFamily="2" charset="0"/>
              </a:rPr>
              <a:t> Or in rules: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minimum(M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N, M) :- M =&lt; N.</a:t>
            </a:r>
          </a:p>
          <a:p>
            <a:pPr marL="0" indent="0">
              <a:buNone/>
            </a:pPr>
            <a:r>
              <a:rPr lang="en-MY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minimum(M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N, N) :- N =&lt; M.</a:t>
            </a:r>
            <a:endParaRPr lang="en-US" altLang="en-US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43116" y="6538914"/>
            <a:ext cx="2743200" cy="365125"/>
          </a:xfrm>
        </p:spPr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75731" y="14870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Interpreter environment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01948"/>
            <a:ext cx="10515600" cy="495776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?- help(what). </a:t>
            </a:r>
            <a:r>
              <a:rPr lang="en-MY" altLang="en-US" sz="4400" cap="none" dirty="0">
                <a:latin typeface="Whiteboard" pitchFamily="2" charset="0"/>
              </a:rPr>
              <a:t>Give help on predicate </a:t>
            </a:r>
            <a:r>
              <a:rPr lang="en-MY" altLang="en-US" sz="4400" cap="none" dirty="0" smtClean="0">
                <a:latin typeface="Whiteboard" pitchFamily="2" charset="0"/>
              </a:rPr>
              <a:t>what. Actually</a:t>
            </a:r>
            <a:r>
              <a:rPr lang="en-MY" altLang="en-US" sz="4400" cap="none" dirty="0">
                <a:latin typeface="Whiteboard" pitchFamily="2" charset="0"/>
              </a:rPr>
              <a:t>, help has more </a:t>
            </a:r>
            <a:r>
              <a:rPr lang="en-MY" altLang="en-US" sz="4400" cap="none" dirty="0" smtClean="0">
                <a:latin typeface="Whiteboard" pitchFamily="2" charset="0"/>
              </a:rPr>
              <a:t>options. Try 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?- help(help). </a:t>
            </a:r>
            <a:r>
              <a:rPr lang="en-MY" altLang="en-US" sz="4400" cap="none" dirty="0">
                <a:latin typeface="Whiteboard" pitchFamily="2" charset="0"/>
              </a:rPr>
              <a:t>to see them all.</a:t>
            </a:r>
          </a:p>
          <a:p>
            <a:r>
              <a:rPr lang="en-MY" altLang="en-US" sz="4400" cap="none" dirty="0">
                <a:latin typeface="Whiteboard" pitchFamily="2" charset="0"/>
              </a:rPr>
              <a:t> 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?- apropos(what). </a:t>
            </a:r>
            <a:r>
              <a:rPr lang="en-MY" altLang="en-US" sz="4400" cap="none" dirty="0">
                <a:latin typeface="Whiteboard" pitchFamily="2" charset="0"/>
              </a:rPr>
              <a:t>Display predicates, functions </a:t>
            </a:r>
            <a:r>
              <a:rPr lang="en-MY" altLang="en-US" sz="4400" cap="none" dirty="0" smtClean="0">
                <a:latin typeface="Whiteboard" pitchFamily="2" charset="0"/>
              </a:rPr>
              <a:t>and sections </a:t>
            </a:r>
            <a:r>
              <a:rPr lang="en-MY" altLang="en-US" sz="4400" cap="none" dirty="0">
                <a:latin typeface="Whiteboard" pitchFamily="2" charset="0"/>
              </a:rPr>
              <a:t>that have `what'(</a:t>
            </a:r>
            <a:r>
              <a:rPr lang="en-MY" altLang="en-US" sz="4400" cap="none" dirty="0" err="1" smtClean="0">
                <a:latin typeface="Whiteboard" pitchFamily="2" charset="0"/>
              </a:rPr>
              <a:t>or`What</a:t>
            </a:r>
            <a:r>
              <a:rPr lang="en-MY" altLang="en-US" sz="4400" cap="none" dirty="0">
                <a:latin typeface="Whiteboard" pitchFamily="2" charset="0"/>
              </a:rPr>
              <a:t>', etc.) in their </a:t>
            </a:r>
            <a:r>
              <a:rPr lang="en-MY" altLang="en-US" sz="4400" cap="none" dirty="0" smtClean="0">
                <a:latin typeface="Whiteboard" pitchFamily="2" charset="0"/>
              </a:rPr>
              <a:t>summary description</a:t>
            </a:r>
            <a:r>
              <a:rPr lang="en-MY" altLang="en-US" sz="4400" cap="none" dirty="0">
                <a:latin typeface="Whiteboard" pitchFamily="2" charset="0"/>
              </a:rPr>
              <a:t>.</a:t>
            </a:r>
          </a:p>
          <a:p>
            <a:r>
              <a:rPr lang="en-MY" altLang="en-US" sz="4400" cap="none" dirty="0">
                <a:latin typeface="Whiteboard" pitchFamily="2" charset="0"/>
              </a:rPr>
              <a:t> 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?- halt. </a:t>
            </a:r>
            <a:r>
              <a:rPr lang="en-MY" altLang="en-US" sz="4400" cap="none" dirty="0">
                <a:latin typeface="Whiteboard" pitchFamily="2" charset="0"/>
              </a:rPr>
              <a:t>Terminates the interpreter.</a:t>
            </a:r>
          </a:p>
          <a:p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?- </a:t>
            </a:r>
            <a:r>
              <a:rPr lang="en-MY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consult(file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MY" altLang="en-US" sz="4400" cap="none" dirty="0">
                <a:latin typeface="Whiteboard" pitchFamily="2" charset="0"/>
              </a:rPr>
              <a:t>Load a program from a </a:t>
            </a:r>
            <a:r>
              <a:rPr lang="en-MY" altLang="en-US" sz="4400" cap="none" dirty="0" smtClean="0">
                <a:latin typeface="Whiteboard" pitchFamily="2" charset="0"/>
              </a:rPr>
              <a:t>local file.</a:t>
            </a:r>
          </a:p>
          <a:p>
            <a:r>
              <a:rPr lang="en-MY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?- </a:t>
            </a:r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MY" alt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filename].   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Synonymous 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with consult.</a:t>
            </a:r>
            <a:endParaRPr lang="en-US" altLang="en-US" sz="4400" cap="none" dirty="0">
              <a:latin typeface="Whiteboard" pitchFamily="2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1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75" y="152400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Interpreter environment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19200"/>
            <a:ext cx="11353800" cy="495776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?- listing(what). 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Lists all lines that start with 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					the predicate 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what.</a:t>
            </a:r>
          </a:p>
          <a:p>
            <a:r>
              <a:rPr lang="en-MY" alt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?- listing. 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List all lines of the loaded program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.</a:t>
            </a:r>
          </a:p>
          <a:p>
            <a:r>
              <a:rPr lang="en-MY" altLang="en-US" sz="5200" cap="none" dirty="0" smtClean="0">
                <a:latin typeface="Whiteboard" pitchFamily="2" charset="0"/>
                <a:cs typeface="Arial" panose="020B0604020202020204" pitchFamily="34" charset="0"/>
              </a:rPr>
              <a:t> ;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 	If 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there is more than one answer 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to a    		question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, </a:t>
            </a:r>
            <a:r>
              <a:rPr lang="en-MY" altLang="en-US" sz="4400" cap="none" dirty="0" err="1">
                <a:latin typeface="Whiteboard" pitchFamily="2" charset="0"/>
                <a:cs typeface="Arial" panose="020B0604020202020204" pitchFamily="34" charset="0"/>
              </a:rPr>
              <a:t>Prolog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 will pause 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after the 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first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 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one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. Typing “;” and 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hitting enter 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will 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lead </a:t>
            </a:r>
            <a:r>
              <a:rPr lang="en-MY" altLang="en-US" sz="4400" cap="none" dirty="0" err="1" smtClean="0">
                <a:latin typeface="Whiteboard" pitchFamily="2" charset="0"/>
                <a:cs typeface="Arial" panose="020B0604020202020204" pitchFamily="34" charset="0"/>
              </a:rPr>
              <a:t>Prolog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 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to look for 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the following 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answers. 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Just hitting enter 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will make </a:t>
            </a:r>
            <a:r>
              <a:rPr lang="en-MY" altLang="en-US" sz="4400" cap="none" dirty="0" err="1">
                <a:latin typeface="Whiteboard" pitchFamily="2" charset="0"/>
                <a:cs typeface="Arial" panose="020B0604020202020204" pitchFamily="34" charset="0"/>
              </a:rPr>
              <a:t>Prolog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 stop </a:t>
            </a:r>
            <a:r>
              <a:rPr lang="en-MY" altLang="en-US" sz="4400" cap="none" dirty="0" smtClean="0">
                <a:latin typeface="Whiteboard" pitchFamily="2" charset="0"/>
                <a:cs typeface="Arial" panose="020B0604020202020204" pitchFamily="34" charset="0"/>
              </a:rPr>
              <a:t>looking for </a:t>
            </a:r>
            <a:r>
              <a:rPr lang="en-MY" altLang="en-US" sz="4400" cap="none" dirty="0">
                <a:latin typeface="Whiteboard" pitchFamily="2" charset="0"/>
                <a:cs typeface="Arial" panose="020B0604020202020204" pitchFamily="34" charset="0"/>
              </a:rPr>
              <a:t>answers.</a:t>
            </a:r>
            <a:endParaRPr lang="en-US" altLang="en-US" sz="4400" cap="none" dirty="0">
              <a:latin typeface="Whiteboard" pitchFamily="2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3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2541" y="1090421"/>
            <a:ext cx="402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COMPILE AND RUN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0183" y="1888235"/>
            <a:ext cx="11014075" cy="3842385"/>
            <a:chOff x="710183" y="1888235"/>
            <a:chExt cx="11014075" cy="3842385"/>
          </a:xfrm>
        </p:grpSpPr>
        <p:sp>
          <p:nvSpPr>
            <p:cNvPr id="4" name="object 4"/>
            <p:cNvSpPr/>
            <p:nvPr/>
          </p:nvSpPr>
          <p:spPr>
            <a:xfrm>
              <a:off x="710183" y="1888235"/>
              <a:ext cx="5385816" cy="38420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3207" y="2586227"/>
              <a:ext cx="6630924" cy="3144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Arial"/>
                <a:cs typeface="Arial"/>
              </a:rPr>
              <a:t>21/09/2020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08" y="461570"/>
            <a:ext cx="81194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HTTPS://SWISH.SWI-PROLOG.ORG/</a:t>
            </a:r>
          </a:p>
        </p:txBody>
      </p:sp>
      <p:sp>
        <p:nvSpPr>
          <p:cNvPr id="3" name="object 3"/>
          <p:cNvSpPr/>
          <p:nvPr/>
        </p:nvSpPr>
        <p:spPr>
          <a:xfrm>
            <a:off x="656844" y="1315211"/>
            <a:ext cx="10283952" cy="5230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5338" y="1090421"/>
            <a:ext cx="347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PROLOG ENGINE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790444" y="1778507"/>
            <a:ext cx="6611111" cy="410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Arial"/>
                <a:cs typeface="Arial"/>
              </a:rPr>
              <a:t>21/09/2020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9260" y="1090421"/>
            <a:ext cx="7360540" cy="492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7230">
              <a:lnSpc>
                <a:spcPts val="4275"/>
              </a:lnSpc>
              <a:spcBef>
                <a:spcPts val="100"/>
              </a:spcBef>
            </a:pPr>
            <a:r>
              <a:rPr sz="3600" dirty="0">
                <a:latin typeface="Arial Black"/>
                <a:cs typeface="Arial Black"/>
              </a:rPr>
              <a:t>FACT EXAMPLES</a:t>
            </a:r>
          </a:p>
          <a:p>
            <a:pPr marL="393700" indent="-381000">
              <a:lnSpc>
                <a:spcPts val="5235"/>
              </a:lnSpc>
              <a:buFont typeface="Arial"/>
              <a:buChar char="•"/>
              <a:tabLst>
                <a:tab pos="393700" algn="l"/>
              </a:tabLst>
            </a:pPr>
            <a:r>
              <a:rPr sz="4400" dirty="0">
                <a:latin typeface="Arial Black"/>
                <a:cs typeface="Arial Black"/>
              </a:rPr>
              <a:t>John is thin</a:t>
            </a: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1300" algn="l"/>
              </a:tabLst>
            </a:pPr>
            <a:r>
              <a:rPr sz="4400" dirty="0">
                <a:latin typeface="Arial Black"/>
                <a:cs typeface="Arial Black"/>
              </a:rPr>
              <a:t>The cat is brown</a:t>
            </a:r>
          </a:p>
          <a:p>
            <a:pPr marL="393700" marR="57150" indent="-393700">
              <a:lnSpc>
                <a:spcPct val="108900"/>
              </a:lnSpc>
              <a:spcBef>
                <a:spcPts val="15"/>
              </a:spcBef>
              <a:buFont typeface="Arial"/>
              <a:buChar char="•"/>
              <a:tabLst>
                <a:tab pos="393700" algn="l"/>
              </a:tabLst>
            </a:pPr>
            <a:r>
              <a:rPr sz="4400" dirty="0">
                <a:latin typeface="Arial Black"/>
                <a:cs typeface="Arial Black"/>
              </a:rPr>
              <a:t>suzan likes jack  </a:t>
            </a:r>
            <a:r>
              <a:rPr sz="4400" dirty="0">
                <a:latin typeface="Arial"/>
                <a:cs typeface="Arial"/>
              </a:rPr>
              <a:t>thin(john).  </a:t>
            </a:r>
            <a:endParaRPr lang="en-MY" sz="4400" dirty="0" smtClean="0">
              <a:latin typeface="Arial"/>
              <a:cs typeface="Arial"/>
            </a:endParaRPr>
          </a:p>
          <a:p>
            <a:pPr marL="393700" marR="57150" indent="-393700">
              <a:lnSpc>
                <a:spcPct val="108900"/>
              </a:lnSpc>
              <a:spcBef>
                <a:spcPts val="15"/>
              </a:spcBef>
              <a:buFont typeface="Arial"/>
              <a:buChar char="•"/>
              <a:tabLst>
                <a:tab pos="393700" algn="l"/>
              </a:tabLst>
            </a:pPr>
            <a:r>
              <a:rPr sz="4400" dirty="0" smtClean="0">
                <a:latin typeface="Arial"/>
                <a:cs typeface="Arial"/>
              </a:rPr>
              <a:t>brown(cat</a:t>
            </a:r>
            <a:r>
              <a:rPr sz="4400" dirty="0">
                <a:latin typeface="Arial"/>
                <a:cs typeface="Arial"/>
              </a:rPr>
              <a:t>).  </a:t>
            </a:r>
            <a:endParaRPr lang="en-MY" sz="4400" dirty="0" smtClean="0">
              <a:latin typeface="Arial"/>
              <a:cs typeface="Arial"/>
            </a:endParaRPr>
          </a:p>
          <a:p>
            <a:pPr marL="393700" marR="57150" indent="-393700">
              <a:lnSpc>
                <a:spcPct val="108900"/>
              </a:lnSpc>
              <a:spcBef>
                <a:spcPts val="15"/>
              </a:spcBef>
              <a:buFont typeface="Arial"/>
              <a:buChar char="•"/>
              <a:tabLst>
                <a:tab pos="393700" algn="l"/>
              </a:tabLst>
            </a:pPr>
            <a:r>
              <a:rPr sz="4400" dirty="0" smtClean="0">
                <a:latin typeface="Arial"/>
                <a:cs typeface="Arial"/>
              </a:rPr>
              <a:t>likes(</a:t>
            </a:r>
            <a:r>
              <a:rPr sz="4400" dirty="0" err="1" smtClean="0">
                <a:latin typeface="Arial"/>
                <a:cs typeface="Arial"/>
              </a:rPr>
              <a:t>suzan</a:t>
            </a:r>
            <a:r>
              <a:rPr sz="4400" dirty="0">
                <a:latin typeface="Arial"/>
                <a:cs typeface="Arial"/>
              </a:rPr>
              <a:t>, jack).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Arial"/>
                <a:cs typeface="Arial"/>
              </a:rPr>
              <a:t>21/09/2020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Whiteboard" pitchFamily="2" charset="0"/>
              </a:rPr>
              <a:t>Learning Objectives</a:t>
            </a:r>
            <a:endParaRPr lang="en-US" dirty="0">
              <a:latin typeface="Whiteboard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52650" y="1531937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Whiteboard" pitchFamily="2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Whiteboard" pitchFamily="2" charset="0"/>
              </a:rPr>
              <a:t>At </a:t>
            </a:r>
            <a:r>
              <a:rPr lang="en-US" dirty="0">
                <a:solidFill>
                  <a:schemeClr val="accent1"/>
                </a:solidFill>
                <a:latin typeface="Whiteboard" pitchFamily="2" charset="0"/>
              </a:rPr>
              <a:t>the end of the course, students will be </a:t>
            </a:r>
            <a:r>
              <a:rPr lang="en-US" dirty="0" smtClean="0">
                <a:solidFill>
                  <a:schemeClr val="accent1"/>
                </a:solidFill>
                <a:latin typeface="Whiteboard" pitchFamily="2" charset="0"/>
              </a:rPr>
              <a:t>able </a:t>
            </a:r>
            <a:r>
              <a:rPr lang="en-US" dirty="0">
                <a:solidFill>
                  <a:schemeClr val="accent1"/>
                </a:solidFill>
                <a:latin typeface="Whiteboard" pitchFamily="2" charset="0"/>
              </a:rPr>
              <a:t>to</a:t>
            </a:r>
            <a:r>
              <a:rPr lang="en-US" dirty="0" smtClean="0">
                <a:solidFill>
                  <a:schemeClr val="accent1"/>
                </a:solidFill>
                <a:latin typeface="Whiteboard" pitchFamily="2" charset="0"/>
              </a:rPr>
              <a:t>:</a:t>
            </a:r>
          </a:p>
          <a:p>
            <a:pPr marL="0" indent="0">
              <a:buNone/>
            </a:pPr>
            <a:r>
              <a:rPr lang="en-MY" dirty="0">
                <a:latin typeface="Whiteboard" pitchFamily="2" charset="0"/>
              </a:rPr>
              <a:t>CO1: </a:t>
            </a:r>
            <a:r>
              <a:rPr lang="en-MY" dirty="0">
                <a:solidFill>
                  <a:srgbClr val="FF0000"/>
                </a:solidFill>
                <a:latin typeface="Whiteboard" pitchFamily="2" charset="0"/>
              </a:rPr>
              <a:t>Demonstrate fundamental understanding of the history of (AI) and its foundations</a:t>
            </a:r>
          </a:p>
          <a:p>
            <a:pPr marL="0" indent="0">
              <a:buNone/>
            </a:pPr>
            <a:r>
              <a:rPr lang="en-MY" dirty="0">
                <a:solidFill>
                  <a:srgbClr val="FF0000"/>
                </a:solidFill>
                <a:latin typeface="Whiteboard" pitchFamily="2" charset="0"/>
              </a:rPr>
              <a:t>CO2: Apply basic principles of AI in solutions that require problem solving, inference, perception, knowledge representation and learning</a:t>
            </a:r>
            <a:r>
              <a:rPr lang="en-MY" dirty="0">
                <a:latin typeface="Whiteboard" pitchFamily="2" charset="0"/>
              </a:rPr>
              <a:t>.</a:t>
            </a:r>
          </a:p>
          <a:p>
            <a:pPr marL="0" indent="0">
              <a:buNone/>
            </a:pPr>
            <a:r>
              <a:rPr lang="en-MY" dirty="0">
                <a:latin typeface="Whiteboard" pitchFamily="2" charset="0"/>
              </a:rPr>
              <a:t>CO3: Demonstrate proficiency developing applications in an AI language, expert system shell or data mining tool</a:t>
            </a:r>
          </a:p>
          <a:p>
            <a:pPr marL="0" indent="0">
              <a:buNone/>
            </a:pPr>
            <a:r>
              <a:rPr lang="en-MY" dirty="0">
                <a:latin typeface="Whiteboard" pitchFamily="2" charset="0"/>
              </a:rPr>
              <a:t>CO4: Explain proficiency in apply scientific method to models of machine learning.</a:t>
            </a:r>
            <a:endParaRPr lang="en-US" sz="2800" dirty="0">
              <a:solidFill>
                <a:schemeClr val="accent1"/>
              </a:solidFill>
              <a:latin typeface="Whiteboard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2984-559B-44BB-8DE3-7C24E26558BC}" type="datetime1">
              <a:rPr lang="en-GB" smtClean="0"/>
              <a:t>23/09/2021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0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585" y="471678"/>
            <a:ext cx="3890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RULES - 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5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628758" y="5990268"/>
            <a:ext cx="7131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35" dirty="0">
                <a:latin typeface="Arial"/>
                <a:cs typeface="Arial"/>
              </a:rPr>
              <a:t>21/09/2020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208659"/>
            <a:ext cx="9580880" cy="48234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32715" marR="6103620" algn="just">
              <a:lnSpc>
                <a:spcPts val="3850"/>
              </a:lnSpc>
              <a:spcBef>
                <a:spcPts val="415"/>
              </a:spcBef>
            </a:pPr>
            <a:r>
              <a:rPr sz="3400" spc="-5" dirty="0">
                <a:latin typeface="Arial"/>
                <a:cs typeface="Arial"/>
              </a:rPr>
              <a:t>likes(ryan, jacky).  </a:t>
            </a:r>
            <a:r>
              <a:rPr sz="3400" spc="-25" dirty="0">
                <a:latin typeface="Arial"/>
                <a:cs typeface="Arial"/>
              </a:rPr>
              <a:t>likes(jacky, </a:t>
            </a:r>
            <a:r>
              <a:rPr sz="3400" spc="-5" dirty="0">
                <a:latin typeface="Arial"/>
                <a:cs typeface="Arial"/>
              </a:rPr>
              <a:t>ryan).  likes(dan,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josh).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50">
              <a:latin typeface="Arial"/>
              <a:cs typeface="Arial"/>
            </a:endParaRPr>
          </a:p>
          <a:p>
            <a:pPr marL="12700" marR="5080">
              <a:lnSpc>
                <a:spcPct val="70000"/>
              </a:lnSpc>
              <a:spcBef>
                <a:spcPts val="5"/>
              </a:spcBef>
            </a:pPr>
            <a:r>
              <a:rPr sz="3400" spc="-5" dirty="0">
                <a:latin typeface="Arial"/>
                <a:cs typeface="Arial"/>
              </a:rPr>
              <a:t>// All are friends. If you </a:t>
            </a:r>
            <a:r>
              <a:rPr sz="3400" spc="-10" dirty="0">
                <a:latin typeface="Arial"/>
                <a:cs typeface="Arial"/>
              </a:rPr>
              <a:t>want </a:t>
            </a:r>
            <a:r>
              <a:rPr sz="3400" spc="-5" dirty="0">
                <a:latin typeface="Arial"/>
                <a:cs typeface="Arial"/>
              </a:rPr>
              <a:t>to know </a:t>
            </a:r>
            <a:r>
              <a:rPr sz="3400" spc="-10" dirty="0">
                <a:latin typeface="Arial"/>
                <a:cs typeface="Arial"/>
              </a:rPr>
              <a:t>who </a:t>
            </a:r>
            <a:r>
              <a:rPr sz="3400" spc="-5" dirty="0">
                <a:latin typeface="Arial"/>
                <a:cs typeface="Arial"/>
              </a:rPr>
              <a:t>is dating  </a:t>
            </a:r>
            <a:r>
              <a:rPr sz="3400" spc="-10" dirty="0">
                <a:latin typeface="Arial"/>
                <a:cs typeface="Arial"/>
              </a:rPr>
              <a:t>who!!!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"/>
              <a:cs typeface="Arial"/>
            </a:endParaRPr>
          </a:p>
          <a:p>
            <a:pPr marL="12700">
              <a:lnSpc>
                <a:spcPts val="3965"/>
              </a:lnSpc>
            </a:pPr>
            <a:r>
              <a:rPr sz="3400" spc="-5" dirty="0">
                <a:latin typeface="Arial"/>
                <a:cs typeface="Arial"/>
              </a:rPr>
              <a:t>dating(X,Y):-</a:t>
            </a:r>
            <a:endParaRPr sz="3400">
              <a:latin typeface="Arial"/>
              <a:cs typeface="Arial"/>
            </a:endParaRPr>
          </a:p>
          <a:p>
            <a:pPr marL="132715">
              <a:lnSpc>
                <a:spcPts val="3854"/>
              </a:lnSpc>
            </a:pPr>
            <a:r>
              <a:rPr sz="3400" dirty="0">
                <a:latin typeface="Arial"/>
                <a:cs typeface="Arial"/>
              </a:rPr>
              <a:t>likes(X,Y),</a:t>
            </a:r>
            <a:endParaRPr sz="3400">
              <a:latin typeface="Arial"/>
              <a:cs typeface="Arial"/>
            </a:endParaRPr>
          </a:p>
          <a:p>
            <a:pPr marL="132715">
              <a:lnSpc>
                <a:spcPts val="3965"/>
              </a:lnSpc>
            </a:pPr>
            <a:r>
              <a:rPr sz="3400" spc="-45" dirty="0">
                <a:latin typeface="Arial"/>
                <a:cs typeface="Arial"/>
              </a:rPr>
              <a:t>likes(Y,X).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8224" y="228600"/>
            <a:ext cx="11631295" cy="6629400"/>
            <a:chOff x="268224" y="228600"/>
            <a:chExt cx="11631295" cy="6629400"/>
          </a:xfrm>
        </p:grpSpPr>
        <p:sp>
          <p:nvSpPr>
            <p:cNvPr id="4" name="object 4"/>
            <p:cNvSpPr/>
            <p:nvPr/>
          </p:nvSpPr>
          <p:spPr>
            <a:xfrm>
              <a:off x="304800" y="228600"/>
              <a:ext cx="11594592" cy="6629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60435" y="5977128"/>
              <a:ext cx="3839210" cy="715010"/>
            </a:xfrm>
            <a:custGeom>
              <a:avLst/>
              <a:gdLst/>
              <a:ahLst/>
              <a:cxnLst/>
              <a:rect l="l" t="t" r="r" b="b"/>
              <a:pathLst>
                <a:path w="3839209" h="715009">
                  <a:moveTo>
                    <a:pt x="3838956" y="0"/>
                  </a:moveTo>
                  <a:lnTo>
                    <a:pt x="3830447" y="0"/>
                  </a:lnTo>
                  <a:lnTo>
                    <a:pt x="3668776" y="20104"/>
                  </a:lnTo>
                  <a:lnTo>
                    <a:pt x="3163697" y="91579"/>
                  </a:lnTo>
                  <a:lnTo>
                    <a:pt x="2806192" y="149656"/>
                  </a:lnTo>
                  <a:lnTo>
                    <a:pt x="2431669" y="216662"/>
                  </a:lnTo>
                  <a:lnTo>
                    <a:pt x="2088261" y="281432"/>
                  </a:lnTo>
                  <a:lnTo>
                    <a:pt x="1123569" y="444487"/>
                  </a:lnTo>
                  <a:lnTo>
                    <a:pt x="828548" y="489165"/>
                  </a:lnTo>
                  <a:lnTo>
                    <a:pt x="266700" y="567334"/>
                  </a:lnTo>
                  <a:lnTo>
                    <a:pt x="0" y="600837"/>
                  </a:lnTo>
                  <a:lnTo>
                    <a:pt x="184404" y="620941"/>
                  </a:lnTo>
                  <a:lnTo>
                    <a:pt x="530606" y="654443"/>
                  </a:lnTo>
                  <a:lnTo>
                    <a:pt x="859663" y="681253"/>
                  </a:lnTo>
                  <a:lnTo>
                    <a:pt x="1166114" y="699122"/>
                  </a:lnTo>
                  <a:lnTo>
                    <a:pt x="1313688" y="705815"/>
                  </a:lnTo>
                  <a:lnTo>
                    <a:pt x="1458468" y="710285"/>
                  </a:lnTo>
                  <a:lnTo>
                    <a:pt x="1730756" y="714756"/>
                  </a:lnTo>
                  <a:lnTo>
                    <a:pt x="1861312" y="714756"/>
                  </a:lnTo>
                  <a:lnTo>
                    <a:pt x="2113788" y="710285"/>
                  </a:lnTo>
                  <a:lnTo>
                    <a:pt x="2233041" y="705815"/>
                  </a:lnTo>
                  <a:lnTo>
                    <a:pt x="2459990" y="692416"/>
                  </a:lnTo>
                  <a:lnTo>
                    <a:pt x="2570607" y="683488"/>
                  </a:lnTo>
                  <a:lnTo>
                    <a:pt x="2780665" y="661149"/>
                  </a:lnTo>
                  <a:lnTo>
                    <a:pt x="2979293" y="634352"/>
                  </a:lnTo>
                  <a:lnTo>
                    <a:pt x="3166491" y="603072"/>
                  </a:lnTo>
                  <a:lnTo>
                    <a:pt x="3345307" y="567334"/>
                  </a:lnTo>
                  <a:lnTo>
                    <a:pt x="3515487" y="527126"/>
                  </a:lnTo>
                  <a:lnTo>
                    <a:pt x="3677285" y="482460"/>
                  </a:lnTo>
                  <a:lnTo>
                    <a:pt x="3833241" y="435559"/>
                  </a:lnTo>
                  <a:lnTo>
                    <a:pt x="3838956" y="433324"/>
                  </a:lnTo>
                  <a:lnTo>
                    <a:pt x="3838956" y="0"/>
                  </a:lnTo>
                  <a:close/>
                </a:path>
              </a:pathLst>
            </a:custGeom>
            <a:solidFill>
              <a:srgbClr val="AABDD6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2340" y="5847588"/>
              <a:ext cx="7404100" cy="852169"/>
            </a:xfrm>
            <a:custGeom>
              <a:avLst/>
              <a:gdLst/>
              <a:ahLst/>
              <a:cxnLst/>
              <a:rect l="l" t="t" r="r" b="b"/>
              <a:pathLst>
                <a:path w="7404100" h="852170">
                  <a:moveTo>
                    <a:pt x="1138301" y="0"/>
                  </a:moveTo>
                  <a:lnTo>
                    <a:pt x="914146" y="0"/>
                  </a:lnTo>
                  <a:lnTo>
                    <a:pt x="703961" y="4470"/>
                  </a:lnTo>
                  <a:lnTo>
                    <a:pt x="508126" y="11175"/>
                  </a:lnTo>
                  <a:lnTo>
                    <a:pt x="326517" y="22364"/>
                  </a:lnTo>
                  <a:lnTo>
                    <a:pt x="156083" y="35775"/>
                  </a:lnTo>
                  <a:lnTo>
                    <a:pt x="0" y="53657"/>
                  </a:lnTo>
                  <a:lnTo>
                    <a:pt x="445643" y="96151"/>
                  </a:lnTo>
                  <a:lnTo>
                    <a:pt x="925449" y="156514"/>
                  </a:lnTo>
                  <a:lnTo>
                    <a:pt x="1711833" y="279501"/>
                  </a:lnTo>
                  <a:lnTo>
                    <a:pt x="2492502" y="422605"/>
                  </a:lnTo>
                  <a:lnTo>
                    <a:pt x="3417951" y="576884"/>
                  </a:lnTo>
                  <a:lnTo>
                    <a:pt x="4048125" y="668566"/>
                  </a:lnTo>
                  <a:lnTo>
                    <a:pt x="4627245" y="740117"/>
                  </a:lnTo>
                  <a:lnTo>
                    <a:pt x="5322696" y="807199"/>
                  </a:lnTo>
                  <a:lnTo>
                    <a:pt x="5484621" y="818375"/>
                  </a:lnTo>
                  <a:lnTo>
                    <a:pt x="5791200" y="836269"/>
                  </a:lnTo>
                  <a:lnTo>
                    <a:pt x="5938774" y="842975"/>
                  </a:lnTo>
                  <a:lnTo>
                    <a:pt x="6222619" y="851916"/>
                  </a:lnTo>
                  <a:lnTo>
                    <a:pt x="6486652" y="851916"/>
                  </a:lnTo>
                  <a:lnTo>
                    <a:pt x="6736461" y="847445"/>
                  </a:lnTo>
                  <a:lnTo>
                    <a:pt x="6855713" y="842975"/>
                  </a:lnTo>
                  <a:lnTo>
                    <a:pt x="6972046" y="836269"/>
                  </a:lnTo>
                  <a:lnTo>
                    <a:pt x="7301357" y="809434"/>
                  </a:lnTo>
                  <a:lnTo>
                    <a:pt x="7403592" y="798245"/>
                  </a:lnTo>
                  <a:lnTo>
                    <a:pt x="7074281" y="766953"/>
                  </a:lnTo>
                  <a:lnTo>
                    <a:pt x="6725158" y="728929"/>
                  </a:lnTo>
                  <a:lnTo>
                    <a:pt x="5967095" y="630555"/>
                  </a:lnTo>
                  <a:lnTo>
                    <a:pt x="5121148" y="498627"/>
                  </a:lnTo>
                  <a:lnTo>
                    <a:pt x="3806825" y="263842"/>
                  </a:lnTo>
                  <a:lnTo>
                    <a:pt x="3449192" y="205714"/>
                  </a:lnTo>
                  <a:lnTo>
                    <a:pt x="2943860" y="134162"/>
                  </a:lnTo>
                  <a:lnTo>
                    <a:pt x="2625852" y="96151"/>
                  </a:lnTo>
                  <a:lnTo>
                    <a:pt x="2174494" y="51422"/>
                  </a:lnTo>
                  <a:lnTo>
                    <a:pt x="1893443" y="31305"/>
                  </a:lnTo>
                  <a:lnTo>
                    <a:pt x="1629410" y="15646"/>
                  </a:lnTo>
                  <a:lnTo>
                    <a:pt x="1376807" y="4470"/>
                  </a:lnTo>
                  <a:lnTo>
                    <a:pt x="1138301" y="0"/>
                  </a:lnTo>
                  <a:close/>
                </a:path>
              </a:pathLst>
            </a:custGeom>
            <a:solidFill>
              <a:srgbClr val="AABDD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3518" y="5848350"/>
              <a:ext cx="8129270" cy="788035"/>
            </a:xfrm>
            <a:custGeom>
              <a:avLst/>
              <a:gdLst/>
              <a:ahLst/>
              <a:cxnLst/>
              <a:rect l="l" t="t" r="r" b="b"/>
              <a:pathLst>
                <a:path w="8129270" h="788034">
                  <a:moveTo>
                    <a:pt x="0" y="90436"/>
                  </a:moveTo>
                  <a:lnTo>
                    <a:pt x="25527" y="85966"/>
                  </a:lnTo>
                  <a:lnTo>
                    <a:pt x="102235" y="74790"/>
                  </a:lnTo>
                  <a:lnTo>
                    <a:pt x="232791" y="59131"/>
                  </a:lnTo>
                  <a:lnTo>
                    <a:pt x="317881" y="50190"/>
                  </a:lnTo>
                  <a:lnTo>
                    <a:pt x="417195" y="41249"/>
                  </a:lnTo>
                  <a:lnTo>
                    <a:pt x="527939" y="34543"/>
                  </a:lnTo>
                  <a:lnTo>
                    <a:pt x="655574" y="27838"/>
                  </a:lnTo>
                  <a:lnTo>
                    <a:pt x="794766" y="21132"/>
                  </a:lnTo>
                  <a:lnTo>
                    <a:pt x="950849" y="16662"/>
                  </a:lnTo>
                  <a:lnTo>
                    <a:pt x="1121156" y="14427"/>
                  </a:lnTo>
                  <a:lnTo>
                    <a:pt x="1305560" y="12191"/>
                  </a:lnTo>
                  <a:lnTo>
                    <a:pt x="1504315" y="14427"/>
                  </a:lnTo>
                  <a:lnTo>
                    <a:pt x="1717167" y="18897"/>
                  </a:lnTo>
                  <a:lnTo>
                    <a:pt x="1947037" y="27838"/>
                  </a:lnTo>
                  <a:lnTo>
                    <a:pt x="2191131" y="39014"/>
                  </a:lnTo>
                  <a:lnTo>
                    <a:pt x="2449449" y="56896"/>
                  </a:lnTo>
                  <a:lnTo>
                    <a:pt x="2724658" y="77025"/>
                  </a:lnTo>
                  <a:lnTo>
                    <a:pt x="3017012" y="101612"/>
                  </a:lnTo>
                  <a:lnTo>
                    <a:pt x="3323590" y="130670"/>
                  </a:lnTo>
                  <a:lnTo>
                    <a:pt x="3647186" y="166446"/>
                  </a:lnTo>
                  <a:lnTo>
                    <a:pt x="3984879" y="206679"/>
                  </a:lnTo>
                  <a:lnTo>
                    <a:pt x="4339717" y="253619"/>
                  </a:lnTo>
                  <a:lnTo>
                    <a:pt x="4711446" y="309511"/>
                  </a:lnTo>
                  <a:lnTo>
                    <a:pt x="5100320" y="369874"/>
                  </a:lnTo>
                  <a:lnTo>
                    <a:pt x="5506212" y="436930"/>
                  </a:lnTo>
                  <a:lnTo>
                    <a:pt x="5929122" y="512940"/>
                  </a:lnTo>
                  <a:lnTo>
                    <a:pt x="6369050" y="595655"/>
                  </a:lnTo>
                  <a:lnTo>
                    <a:pt x="6825996" y="687311"/>
                  </a:lnTo>
                  <a:lnTo>
                    <a:pt x="7299959" y="787908"/>
                  </a:lnTo>
                </a:path>
                <a:path w="8129270" h="788034">
                  <a:moveTo>
                    <a:pt x="3712464" y="652272"/>
                  </a:moveTo>
                  <a:lnTo>
                    <a:pt x="3840226" y="625462"/>
                  </a:lnTo>
                  <a:lnTo>
                    <a:pt x="4189349" y="556221"/>
                  </a:lnTo>
                  <a:lnTo>
                    <a:pt x="4430522" y="509308"/>
                  </a:lnTo>
                  <a:lnTo>
                    <a:pt x="4708779" y="457923"/>
                  </a:lnTo>
                  <a:lnTo>
                    <a:pt x="5018151" y="402081"/>
                  </a:lnTo>
                  <a:lnTo>
                    <a:pt x="5350256" y="341769"/>
                  </a:lnTo>
                  <a:lnTo>
                    <a:pt x="5702173" y="283692"/>
                  </a:lnTo>
                  <a:lnTo>
                    <a:pt x="6062599" y="225615"/>
                  </a:lnTo>
                  <a:lnTo>
                    <a:pt x="6431661" y="172008"/>
                  </a:lnTo>
                  <a:lnTo>
                    <a:pt x="6797802" y="120624"/>
                  </a:lnTo>
                  <a:lnTo>
                    <a:pt x="6979411" y="98285"/>
                  </a:lnTo>
                  <a:lnTo>
                    <a:pt x="7155434" y="75946"/>
                  </a:lnTo>
                  <a:lnTo>
                    <a:pt x="7331456" y="58077"/>
                  </a:lnTo>
                  <a:lnTo>
                    <a:pt x="7501763" y="40208"/>
                  </a:lnTo>
                  <a:lnTo>
                    <a:pt x="7669149" y="26809"/>
                  </a:lnTo>
                  <a:lnTo>
                    <a:pt x="7828153" y="15633"/>
                  </a:lnTo>
                  <a:lnTo>
                    <a:pt x="7981442" y="6705"/>
                  </a:lnTo>
                  <a:lnTo>
                    <a:pt x="8129015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8224" y="5830823"/>
              <a:ext cx="11631168" cy="1027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18175" y="2654742"/>
            <a:ext cx="24707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</a:rPr>
              <a:t>THANK  YOU</a:t>
            </a:r>
            <a:endParaRPr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akey the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44153"/>
            <a:ext cx="2182580" cy="26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35" y="80547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Introduction: Classical AI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9698"/>
            <a:ext cx="9829800" cy="521335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altLang="en-US" sz="2400" cap="none" dirty="0" err="1" smtClean="0">
                <a:latin typeface="Whiteboard" pitchFamily="2" charset="0"/>
              </a:rPr>
              <a:t>Symbolic</a:t>
            </a:r>
            <a:r>
              <a:rPr lang="fr-FR" altLang="en-US" sz="2400" cap="none" dirty="0" smtClean="0">
                <a:latin typeface="Whiteboard" pitchFamily="2" charset="0"/>
              </a:rPr>
              <a:t> AI </a:t>
            </a:r>
            <a:r>
              <a:rPr lang="fr-FR" altLang="en-US" sz="2400" cap="none" dirty="0" err="1" smtClean="0">
                <a:latin typeface="Whiteboard" pitchFamily="2" charset="0"/>
              </a:rPr>
              <a:t>represents</a:t>
            </a:r>
            <a:r>
              <a:rPr lang="fr-FR" altLang="en-US" sz="2400" cap="none" dirty="0" smtClean="0">
                <a:latin typeface="Whiteboard" pitchFamily="2" charset="0"/>
              </a:rPr>
              <a:t> a </a:t>
            </a:r>
            <a:r>
              <a:rPr lang="fr-FR" altLang="en-US" sz="2400" cap="none" dirty="0" err="1" smtClean="0">
                <a:latin typeface="Whiteboard" pitchFamily="2" charset="0"/>
              </a:rPr>
              <a:t>classical</a:t>
            </a:r>
            <a:r>
              <a:rPr lang="fr-FR" altLang="en-US" sz="2400" cap="none" dirty="0" smtClean="0">
                <a:latin typeface="Whiteboard" pitchFamily="2" charset="0"/>
              </a:rPr>
              <a:t> </a:t>
            </a:r>
            <a:r>
              <a:rPr lang="fr-FR" altLang="en-US" sz="2400" cap="none" dirty="0" err="1" smtClean="0">
                <a:latin typeface="Whiteboard" pitchFamily="2" charset="0"/>
              </a:rPr>
              <a:t>method</a:t>
            </a:r>
            <a:r>
              <a:rPr lang="fr-FR" altLang="en-US" sz="2400" cap="none" dirty="0" smtClean="0">
                <a:latin typeface="Whiteboard" pitchFamily="2" charset="0"/>
              </a:rPr>
              <a:t> of AI </a:t>
            </a:r>
            <a:r>
              <a:rPr lang="fr-FR" altLang="en-US" sz="2400" cap="none" dirty="0" err="1" smtClean="0">
                <a:latin typeface="Whiteboard" pitchFamily="2" charset="0"/>
              </a:rPr>
              <a:t>programming</a:t>
            </a:r>
            <a:r>
              <a:rPr lang="fr-FR" altLang="en-US" sz="2400" cap="none" dirty="0" smtClean="0">
                <a:latin typeface="Whiteboard" pitchFamily="2" charset="0"/>
              </a:rPr>
              <a:t>.</a:t>
            </a:r>
          </a:p>
          <a:p>
            <a:r>
              <a:rPr lang="fr-FR" altLang="en-US" sz="2400" cap="none" dirty="0" err="1" smtClean="0">
                <a:latin typeface="Whiteboard" pitchFamily="2" charset="0"/>
              </a:rPr>
              <a:t>Developed</a:t>
            </a:r>
            <a:r>
              <a:rPr lang="fr-FR" altLang="en-US" sz="2400" cap="none" dirty="0" smtClean="0">
                <a:latin typeface="Whiteboard" pitchFamily="2" charset="0"/>
              </a:rPr>
              <a:t> </a:t>
            </a:r>
            <a:r>
              <a:rPr lang="fr-FR" altLang="en-US" sz="2400" cap="none" dirty="0" err="1" smtClean="0">
                <a:latin typeface="Whiteboard" pitchFamily="2" charset="0"/>
              </a:rPr>
              <a:t>based</a:t>
            </a:r>
            <a:r>
              <a:rPr lang="fr-FR" altLang="en-US" sz="2400" cap="none" dirty="0" smtClean="0">
                <a:latin typeface="Whiteboard" pitchFamily="2" charset="0"/>
              </a:rPr>
              <a:t> on </a:t>
            </a:r>
            <a:r>
              <a:rPr lang="fr-FR" altLang="en-US" sz="2400" cap="none" dirty="0" err="1" smtClean="0">
                <a:latin typeface="Whiteboard" pitchFamily="2" charset="0"/>
              </a:rPr>
              <a:t>logic</a:t>
            </a:r>
            <a:r>
              <a:rPr lang="fr-FR" altLang="en-US" sz="2400" cap="none" dirty="0" smtClean="0">
                <a:latin typeface="Whiteboard" pitchFamily="2" charset="0"/>
              </a:rPr>
              <a:t>.</a:t>
            </a:r>
          </a:p>
          <a:p>
            <a:r>
              <a:rPr lang="en-US" sz="2400" cap="none" dirty="0" smtClean="0"/>
              <a:t>Symbolic AI had one of its biggest successes with </a:t>
            </a:r>
            <a:r>
              <a:rPr lang="en-US" sz="2400" cap="none" dirty="0" err="1" smtClean="0"/>
              <a:t>shakey</a:t>
            </a:r>
            <a:r>
              <a:rPr lang="en-US" sz="2400" cap="none" dirty="0" smtClean="0"/>
              <a:t> the robot</a:t>
            </a:r>
            <a:r>
              <a:rPr lang="en-US" sz="2400" b="1" cap="none" dirty="0" smtClean="0"/>
              <a:t>, </a:t>
            </a:r>
            <a:r>
              <a:rPr lang="en-US" sz="2400" cap="none" dirty="0" smtClean="0"/>
              <a:t>by </a:t>
            </a:r>
            <a:r>
              <a:rPr lang="en-US" sz="2400" cap="none" dirty="0" err="1" smtClean="0"/>
              <a:t>stanford</a:t>
            </a:r>
            <a:r>
              <a:rPr lang="en-US" sz="2400" cap="none" dirty="0" smtClean="0"/>
              <a:t> research institute in 1972.</a:t>
            </a:r>
          </a:p>
          <a:p>
            <a:r>
              <a:rPr lang="en-US" altLang="en-US" sz="2400" cap="none" dirty="0" smtClean="0">
                <a:latin typeface="Whiteboard" pitchFamily="2" charset="0"/>
              </a:rPr>
              <a:t>It could reason resided within hard-coded and human-designed rules that provided the knowledge-base from which the robot would base its actions.</a:t>
            </a:r>
          </a:p>
          <a:p>
            <a:r>
              <a:rPr lang="en-US" altLang="en-US" sz="2400" cap="none" dirty="0" smtClean="0">
                <a:latin typeface="Whiteboard" pitchFamily="2" charset="0"/>
              </a:rPr>
              <a:t>The project was the originator of the A* search algorithm, as well as the </a:t>
            </a:r>
            <a:r>
              <a:rPr lang="en-US" altLang="en-US" sz="2400" cap="none" dirty="0">
                <a:latin typeface="Whiteboard" pitchFamily="2" charset="0"/>
              </a:rPr>
              <a:t>S</a:t>
            </a:r>
            <a:r>
              <a:rPr lang="en-US" altLang="en-US" sz="2400" cap="none" dirty="0" smtClean="0">
                <a:latin typeface="Whiteboard" pitchFamily="2" charset="0"/>
              </a:rPr>
              <a:t>tanford </a:t>
            </a:r>
            <a:r>
              <a:rPr lang="en-US" altLang="en-US" sz="2400" cap="none" dirty="0">
                <a:latin typeface="Whiteboard" pitchFamily="2" charset="0"/>
              </a:rPr>
              <a:t>R</a:t>
            </a:r>
            <a:r>
              <a:rPr lang="en-US" altLang="en-US" sz="2400" cap="none" dirty="0" smtClean="0">
                <a:latin typeface="Whiteboard" pitchFamily="2" charset="0"/>
              </a:rPr>
              <a:t>esearch </a:t>
            </a:r>
            <a:r>
              <a:rPr lang="en-US" altLang="en-US" sz="2400" cap="none" dirty="0">
                <a:latin typeface="Whiteboard" pitchFamily="2" charset="0"/>
              </a:rPr>
              <a:t>I</a:t>
            </a:r>
            <a:r>
              <a:rPr lang="en-US" altLang="en-US" sz="2400" cap="none" dirty="0" smtClean="0">
                <a:latin typeface="Whiteboard" pitchFamily="2" charset="0"/>
              </a:rPr>
              <a:t>nstitute </a:t>
            </a:r>
            <a:r>
              <a:rPr lang="en-US" altLang="en-US" sz="2400" cap="none" dirty="0">
                <a:latin typeface="Whiteboard" pitchFamily="2" charset="0"/>
              </a:rPr>
              <a:t>P</a:t>
            </a:r>
            <a:r>
              <a:rPr lang="en-US" altLang="en-US" sz="2400" cap="none" dirty="0" smtClean="0">
                <a:latin typeface="Whiteboard" pitchFamily="2" charset="0"/>
              </a:rPr>
              <a:t>roblem </a:t>
            </a:r>
            <a:r>
              <a:rPr lang="en-US" altLang="en-US" sz="2400" cap="none" dirty="0">
                <a:latin typeface="Whiteboard" pitchFamily="2" charset="0"/>
              </a:rPr>
              <a:t>S</a:t>
            </a:r>
            <a:r>
              <a:rPr lang="en-US" altLang="en-US" sz="2400" cap="none" dirty="0" smtClean="0">
                <a:latin typeface="Whiteboard" pitchFamily="2" charset="0"/>
              </a:rPr>
              <a:t>olver (or strips) automated planner.</a:t>
            </a:r>
          </a:p>
          <a:p>
            <a:endParaRPr lang="en-US" altLang="en-US" sz="2400" cap="none" dirty="0">
              <a:latin typeface="Whiteboard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1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86" y="-34077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Introduction: Classical AI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1516" y="764011"/>
            <a:ext cx="10287000" cy="521335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cap="none" dirty="0" smtClean="0"/>
              <a:t>One of the longest running implementations of classical AI is the </a:t>
            </a:r>
            <a:r>
              <a:rPr lang="en-US" sz="2800" b="1" cap="none" dirty="0" smtClean="0"/>
              <a:t>CYC</a:t>
            </a:r>
            <a:r>
              <a:rPr lang="en-US" sz="2800" cap="none" dirty="0" smtClean="0"/>
              <a:t> database project.</a:t>
            </a:r>
          </a:p>
          <a:p>
            <a:pPr marL="0" indent="0">
              <a:buNone/>
            </a:pPr>
            <a:endParaRPr lang="en-US" altLang="en-US" sz="2800" cap="none" dirty="0" smtClean="0"/>
          </a:p>
          <a:p>
            <a:r>
              <a:rPr lang="en-US" altLang="en-US" sz="2800" cap="none" dirty="0" smtClean="0"/>
              <a:t>The </a:t>
            </a:r>
            <a:r>
              <a:rPr lang="en-US" altLang="en-US" sz="2800" cap="none" dirty="0" err="1" smtClean="0"/>
              <a:t>cyc</a:t>
            </a:r>
            <a:r>
              <a:rPr lang="en-US" altLang="en-US" sz="2800" cap="none" dirty="0" smtClean="0"/>
              <a:t> project could even be thought of as the predecessor to IBM </a:t>
            </a:r>
            <a:r>
              <a:rPr lang="en-US" altLang="en-US" sz="2800" cap="none" dirty="0"/>
              <a:t>W</a:t>
            </a:r>
            <a:r>
              <a:rPr lang="en-US" altLang="en-US" sz="2800" cap="none" dirty="0" smtClean="0"/>
              <a:t>atson, which itself, includes a massive knowledge-base of domain-specific rules, facts, and conclusions.</a:t>
            </a:r>
          </a:p>
          <a:p>
            <a:r>
              <a:rPr lang="en-US" sz="2800" cap="none" dirty="0" smtClean="0"/>
              <a:t>IBM </a:t>
            </a:r>
            <a:r>
              <a:rPr lang="en-US" sz="2800" cap="none" dirty="0"/>
              <a:t>W</a:t>
            </a:r>
            <a:r>
              <a:rPr lang="en-US" sz="2800" cap="none" dirty="0" smtClean="0"/>
              <a:t>atson, at its core, is a natural language processing tool. It uses a variety of machine learning techniques to analyze text, process data, and generate insights from large amounts of unstructured data.</a:t>
            </a:r>
          </a:p>
          <a:p>
            <a:r>
              <a:rPr lang="en-US" altLang="en-US" sz="2800" cap="none" dirty="0" smtClean="0"/>
              <a:t>We will investigate two of the basic reasoning methods behind those projects: - </a:t>
            </a:r>
            <a:r>
              <a:rPr lang="en-US" sz="2800" cap="none" dirty="0" smtClean="0"/>
              <a:t>propositional logic and first-order logic.</a:t>
            </a:r>
            <a:endParaRPr lang="en-US" altLang="en-US" sz="2800" cap="none" dirty="0" smtClean="0"/>
          </a:p>
          <a:p>
            <a:endParaRPr lang="en-US" altLang="en-US" sz="2800" cap="none" dirty="0">
              <a:latin typeface="Whiteboard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5</a:t>
            </a:fld>
            <a:endParaRPr lang="en-GB"/>
          </a:p>
        </p:txBody>
      </p:sp>
      <p:pic>
        <p:nvPicPr>
          <p:cNvPr id="2050" name="Picture 2" descr="Cycorp I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05" y="1555066"/>
            <a:ext cx="28575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BM Watson Servi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6" y="454235"/>
            <a:ext cx="2344361" cy="220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75" y="618517"/>
            <a:ext cx="10364451" cy="82928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Propositional Logic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11658600" cy="521335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/>
              <a:t>Symbolic artificial intelligence uses human-readable logical representations of </a:t>
            </a:r>
            <a:r>
              <a:rPr lang="en-US" sz="2400" dirty="0" smtClean="0"/>
              <a:t>knowledge (such as production rules) </a:t>
            </a:r>
            <a:r>
              <a:rPr lang="en-US" sz="2400" dirty="0"/>
              <a:t>in order to provide intelligent </a:t>
            </a:r>
            <a:r>
              <a:rPr lang="en-US" sz="2400" dirty="0" smtClean="0"/>
              <a:t>decisions (output).</a:t>
            </a:r>
          </a:p>
          <a:p>
            <a:r>
              <a:rPr lang="en-US" sz="2400" dirty="0" smtClean="0"/>
              <a:t>What about machine learning?</a:t>
            </a:r>
          </a:p>
          <a:p>
            <a:r>
              <a:rPr lang="en-US" sz="2400" dirty="0"/>
              <a:t>Rules for logical-based AI can be provided in the form of propositional </a:t>
            </a:r>
            <a:r>
              <a:rPr lang="en-US" sz="2400" dirty="0" smtClean="0"/>
              <a:t>logic as follows:</a:t>
            </a:r>
          </a:p>
          <a:p>
            <a:pPr marL="0" indent="0">
              <a:buNone/>
            </a:pPr>
            <a:r>
              <a:rPr lang="en-US" sz="1800" dirty="0" smtClean="0"/>
              <a:t>Production rules:</a:t>
            </a:r>
          </a:p>
          <a:p>
            <a:pPr marL="457200" lvl="1" indent="0">
              <a:buNone/>
            </a:pPr>
            <a:r>
              <a:rPr lang="en-US" altLang="en-US" dirty="0" smtClean="0"/>
              <a:t>Today is hazy</a:t>
            </a:r>
          </a:p>
          <a:p>
            <a:pPr marL="457200" lvl="1" indent="0">
              <a:buNone/>
            </a:pPr>
            <a:r>
              <a:rPr lang="en-US" altLang="en-US" dirty="0" smtClean="0"/>
              <a:t>Today is gloomy</a:t>
            </a:r>
          </a:p>
          <a:p>
            <a:pPr marL="457200" lvl="1" indent="0">
              <a:buNone/>
            </a:pPr>
            <a:r>
              <a:rPr lang="en-US" altLang="en-US" dirty="0" smtClean="0"/>
              <a:t>If Today is hazy, then Today is gloomy </a:t>
            </a:r>
            <a:endParaRPr lang="en-US" altLang="en-US" dirty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225041" y="429314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dirty="0"/>
              <a:t>Propositional Logic:</a:t>
            </a:r>
          </a:p>
          <a:p>
            <a:pPr lvl="1"/>
            <a:r>
              <a:rPr lang="en-US" altLang="en-US" sz="2400" dirty="0" smtClean="0"/>
              <a:t>P: Today is hazy</a:t>
            </a:r>
          </a:p>
          <a:p>
            <a:pPr lvl="1"/>
            <a:r>
              <a:rPr lang="en-US" altLang="en-US" sz="2400" dirty="0" smtClean="0"/>
              <a:t>G: Today is gloomy</a:t>
            </a:r>
          </a:p>
          <a:p>
            <a:pPr lvl="1"/>
            <a:r>
              <a:rPr lang="en-US" altLang="en-US" sz="2400" dirty="0" smtClean="0"/>
              <a:t>P =&gt; 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92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217"/>
            <a:ext cx="10364451" cy="159617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Propositional Logic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44648"/>
            <a:ext cx="10134600" cy="52133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Propositional Logic:</a:t>
            </a:r>
          </a:p>
          <a:p>
            <a:pPr marL="457200" lvl="1" indent="0">
              <a:buNone/>
            </a:pPr>
            <a:r>
              <a:rPr lang="en-US" altLang="en-US" dirty="0"/>
              <a:t>P: Today is hazy</a:t>
            </a:r>
          </a:p>
          <a:p>
            <a:pPr marL="457200" lvl="1" indent="0">
              <a:buNone/>
            </a:pPr>
            <a:r>
              <a:rPr lang="en-US" altLang="en-US" dirty="0"/>
              <a:t>G: Today is gloomy</a:t>
            </a:r>
          </a:p>
          <a:p>
            <a:pPr marL="457200" lvl="1" indent="0">
              <a:buNone/>
            </a:pPr>
            <a:r>
              <a:rPr lang="en-US" altLang="en-US" dirty="0"/>
              <a:t>P =&gt; G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prove propositional statements with truth tables, providing for a precise logical conclusion for arguments programmed into a symbolic AI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 smtClean="0"/>
              <a:t>We will refer to the teaching materials for more on </a:t>
            </a:r>
            <a:r>
              <a:rPr lang="en-US" altLang="en-US" sz="2400" dirty="0" smtClean="0">
                <a:solidFill>
                  <a:srgbClr val="FF0000"/>
                </a:solidFill>
                <a:hlinkClick r:id="rId2" action="ppaction://hlinkfile"/>
              </a:rPr>
              <a:t>propositional logic</a:t>
            </a:r>
            <a:r>
              <a:rPr lang="en-US" altLang="en-US" sz="2400" dirty="0" smtClean="0">
                <a:solidFill>
                  <a:srgbClr val="FF0000"/>
                </a:solidFill>
              </a:rPr>
              <a:t>.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29659"/>
              </p:ext>
            </p:extLst>
          </p:nvPr>
        </p:nvGraphicFramePr>
        <p:xfrm>
          <a:off x="3124200" y="4251324"/>
          <a:ext cx="42505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36">
                  <a:extLst>
                    <a:ext uri="{9D8B030D-6E8A-4147-A177-3AD203B41FA5}">
                      <a16:colId xmlns:a16="http://schemas.microsoft.com/office/drawing/2014/main" xmlns="" val="365103025"/>
                    </a:ext>
                  </a:extLst>
                </a:gridCol>
                <a:gridCol w="1416836">
                  <a:extLst>
                    <a:ext uri="{9D8B030D-6E8A-4147-A177-3AD203B41FA5}">
                      <a16:colId xmlns:a16="http://schemas.microsoft.com/office/drawing/2014/main" xmlns="" val="16047164"/>
                    </a:ext>
                  </a:extLst>
                </a:gridCol>
                <a:gridCol w="1416836">
                  <a:extLst>
                    <a:ext uri="{9D8B030D-6E8A-4147-A177-3AD203B41FA5}">
                      <a16:colId xmlns:a16="http://schemas.microsoft.com/office/drawing/2014/main" xmlns="" val="358054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P =&gt;</a:t>
                      </a:r>
                      <a:r>
                        <a:rPr lang="en-MY" baseline="0" dirty="0" smtClean="0"/>
                        <a:t> G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995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F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F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061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F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530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F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F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672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813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9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74" y="48471"/>
            <a:ext cx="10364451" cy="98657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Whiteboard" pitchFamily="2" charset="0"/>
              </a:rPr>
              <a:t>Upgrading to First Order Logic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0811" y="1024812"/>
            <a:ext cx="10134600" cy="52133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2400" cap="none" dirty="0" smtClean="0"/>
              <a:t>Propositional logic: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cap="none" dirty="0" smtClean="0"/>
              <a:t>P: today is hazy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cap="none" dirty="0" smtClean="0"/>
              <a:t>G: today is gloomy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cap="none" dirty="0" smtClean="0"/>
              <a:t>P =&gt; 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 smtClean="0"/>
              <a:t>We can improve the readability of the propositional logic by using first order logic: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 smtClean="0"/>
              <a:t>      Weather(hazy).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 smtClean="0"/>
              <a:t>      Weather(gloomy).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 smtClean="0"/>
              <a:t>      Weather(hazy):-weather(gloomy).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 smtClean="0"/>
              <a:t>      Weather(gloomy).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 smtClean="0"/>
              <a:t>Query: weather(which).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 smtClean="0"/>
              <a:t>Let’s put it into prolog!</a:t>
            </a:r>
          </a:p>
          <a:p>
            <a:pPr marL="0" indent="0">
              <a:lnSpc>
                <a:spcPct val="100000"/>
              </a:lnSpc>
              <a:buNone/>
            </a:pPr>
            <a:endParaRPr lang="en-US" cap="none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A647-25E4-4277-ADB2-69F4D0CF69A7}" type="datetime1">
              <a:rPr lang="en-GB" smtClean="0"/>
              <a:t>23/09/2021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D6C3-1F92-4609-B1F4-B7C48660A37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5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2339976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dirty="0" smtClean="0">
                <a:latin typeface="Whiteboard" pitchFamily="2" charset="0"/>
              </a:rPr>
              <a:t>Prolog-programming</a:t>
            </a:r>
            <a:endParaRPr lang="en-US" altLang="en-US" sz="4400" dirty="0">
              <a:latin typeface="Whiteboard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15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81</TotalTime>
  <Words>1142</Words>
  <Application>Microsoft Office PowerPoint</Application>
  <PresentationFormat>Widescreen</PresentationFormat>
  <Paragraphs>241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Whiteboard</vt:lpstr>
      <vt:lpstr>Arial</vt:lpstr>
      <vt:lpstr>Arial Black</vt:lpstr>
      <vt:lpstr>Calibri</vt:lpstr>
      <vt:lpstr>Times New Roman</vt:lpstr>
      <vt:lpstr>Tw Cen MT</vt:lpstr>
      <vt:lpstr>Wingdings</vt:lpstr>
      <vt:lpstr>Droplet</vt:lpstr>
      <vt:lpstr>PowerPoint Presentation</vt:lpstr>
      <vt:lpstr>Logic programming for AI</vt:lpstr>
      <vt:lpstr>Learning Objectives</vt:lpstr>
      <vt:lpstr>Introduction: Classical AI</vt:lpstr>
      <vt:lpstr>Introduction: Classical AI</vt:lpstr>
      <vt:lpstr>Propositional Logic</vt:lpstr>
      <vt:lpstr>Propositional Logic</vt:lpstr>
      <vt:lpstr>Upgrading to First Order Logic</vt:lpstr>
      <vt:lpstr>Prolog-programming</vt:lpstr>
      <vt:lpstr>Outline</vt:lpstr>
      <vt:lpstr>Facts</vt:lpstr>
      <vt:lpstr>Order</vt:lpstr>
      <vt:lpstr>Order</vt:lpstr>
      <vt:lpstr>Logical operators</vt:lpstr>
      <vt:lpstr>Rules</vt:lpstr>
      <vt:lpstr>Questions / Queries</vt:lpstr>
      <vt:lpstr>Variables</vt:lpstr>
      <vt:lpstr>Anonymous Variables</vt:lpstr>
      <vt:lpstr>Constants</vt:lpstr>
      <vt:lpstr>Arithmetic operators</vt:lpstr>
      <vt:lpstr>Arithmetic operators</vt:lpstr>
      <vt:lpstr>Relational operators</vt:lpstr>
      <vt:lpstr>Relational operators</vt:lpstr>
      <vt:lpstr>Interpreter environment</vt:lpstr>
      <vt:lpstr>Interpreter environment</vt:lpstr>
      <vt:lpstr>COMPILE AND RUN</vt:lpstr>
      <vt:lpstr>HTTPS://SWISH.SWI-PROLOG.ORG/</vt:lpstr>
      <vt:lpstr>PROLOG ENGINE</vt:lpstr>
      <vt:lpstr>PowerPoint Presentation</vt:lpstr>
      <vt:lpstr>RULES - EXAMPLES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</dc:title>
  <dc:creator>Robin Tan</dc:creator>
  <cp:lastModifiedBy>Dell</cp:lastModifiedBy>
  <cp:revision>16</cp:revision>
  <dcterms:created xsi:type="dcterms:W3CDTF">2021-07-31T05:50:09Z</dcterms:created>
  <dcterms:modified xsi:type="dcterms:W3CDTF">2021-09-23T12:06:27Z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2021-07-31T00:00:00Z</vt:filetime>
  </property>
</Properties>
</file>