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ppt/tags/tag31.xml" ContentType="application/vnd.openxmlformats-officedocument.presentationml.tags+xml"/>
  <Override PartName="/ppt/notesSlides/notesSlide32.xml" ContentType="application/vnd.openxmlformats-officedocument.presentationml.notesSlide+xml"/>
  <Override PartName="/ppt/tags/tag32.xml" ContentType="application/vnd.openxmlformats-officedocument.presentationml.tags+xml"/>
  <Override PartName="/ppt/notesSlides/notesSlide33.xml" ContentType="application/vnd.openxmlformats-officedocument.presentationml.notesSlide+xml"/>
  <Override PartName="/ppt/tags/tag33.xml" ContentType="application/vnd.openxmlformats-officedocument.presentationml.tags+xml"/>
  <Override PartName="/ppt/notesSlides/notesSlide34.xml" ContentType="application/vnd.openxmlformats-officedocument.presentationml.notesSlide+xml"/>
  <Override PartName="/ppt/tags/tag34.xml" ContentType="application/vnd.openxmlformats-officedocument.presentationml.tags+xml"/>
  <Override PartName="/ppt/notesSlides/notesSlide35.xml" ContentType="application/vnd.openxmlformats-officedocument.presentationml.notesSlide+xml"/>
  <Override PartName="/ppt/tags/tag35.xml" ContentType="application/vnd.openxmlformats-officedocument.presentationml.tags+xml"/>
  <Override PartName="/ppt/notesSlides/notesSlide36.xml" ContentType="application/vnd.openxmlformats-officedocument.presentationml.notesSlide+xml"/>
  <Override PartName="/ppt/tags/tag36.xml" ContentType="application/vnd.openxmlformats-officedocument.presentationml.tags+xml"/>
  <Override PartName="/ppt/notesSlides/notesSlide37.xml" ContentType="application/vnd.openxmlformats-officedocument.presentationml.notesSlide+xml"/>
  <Override PartName="/ppt/tags/tag37.xml" ContentType="application/vnd.openxmlformats-officedocument.presentationml.tags+xml"/>
  <Override PartName="/ppt/notesSlides/notesSlide38.xml" ContentType="application/vnd.openxmlformats-officedocument.presentationml.notesSlide+xml"/>
  <Override PartName="/ppt/tags/tag38.xml" ContentType="application/vnd.openxmlformats-officedocument.presentationml.tags+xml"/>
  <Override PartName="/ppt/notesSlides/notesSlide39.xml" ContentType="application/vnd.openxmlformats-officedocument.presentationml.notesSlide+xml"/>
  <Override PartName="/ppt/tags/tag39.xml" ContentType="application/vnd.openxmlformats-officedocument.presentationml.tags+xml"/>
  <Override PartName="/ppt/notesSlides/notesSlide40.xml" ContentType="application/vnd.openxmlformats-officedocument.presentationml.notesSlide+xml"/>
  <Override PartName="/ppt/tags/tag40.xml" ContentType="application/vnd.openxmlformats-officedocument.presentationml.tags+xml"/>
  <Override PartName="/ppt/notesSlides/notesSlide41.xml" ContentType="application/vnd.openxmlformats-officedocument.presentationml.notesSlide+xml"/>
  <Override PartName="/ppt/tags/tag41.xml" ContentType="application/vnd.openxmlformats-officedocument.presentationml.tags+xml"/>
  <Override PartName="/ppt/notesSlides/notesSlide42.xml" ContentType="application/vnd.openxmlformats-officedocument.presentationml.notesSlide+xml"/>
  <Override PartName="/ppt/tags/tag42.xml" ContentType="application/vnd.openxmlformats-officedocument.presentationml.tags+xml"/>
  <Override PartName="/ppt/notesSlides/notesSlide43.xml" ContentType="application/vnd.openxmlformats-officedocument.presentationml.notesSlide+xml"/>
  <Override PartName="/ppt/tags/tag43.xml" ContentType="application/vnd.openxmlformats-officedocument.presentationml.tags+xml"/>
  <Override PartName="/ppt/notesSlides/notesSlide44.xml" ContentType="application/vnd.openxmlformats-officedocument.presentationml.notesSlide+xml"/>
  <Override PartName="/ppt/tags/tag44.xml" ContentType="application/vnd.openxmlformats-officedocument.presentationml.tags+xml"/>
  <Override PartName="/ppt/notesSlides/notesSlide45.xml" ContentType="application/vnd.openxmlformats-officedocument.presentationml.notesSlide+xml"/>
  <Override PartName="/ppt/tags/tag45.xml" ContentType="application/vnd.openxmlformats-officedocument.presentationml.tags+xml"/>
  <Override PartName="/ppt/notesSlides/notesSlide46.xml" ContentType="application/vnd.openxmlformats-officedocument.presentationml.notesSlide+xml"/>
  <Override PartName="/ppt/tags/tag46.xml" ContentType="application/vnd.openxmlformats-officedocument.presentationml.tags+xml"/>
  <Override PartName="/ppt/notesSlides/notesSlide47.xml" ContentType="application/vnd.openxmlformats-officedocument.presentationml.notesSlide+xml"/>
  <Override PartName="/ppt/tags/tag47.xml" ContentType="application/vnd.openxmlformats-officedocument.presentationml.tags+xml"/>
  <Override PartName="/ppt/notesSlides/notesSlide48.xml" ContentType="application/vnd.openxmlformats-officedocument.presentationml.notesSlide+xml"/>
  <Override PartName="/ppt/tags/tag48.xml" ContentType="application/vnd.openxmlformats-officedocument.presentationml.tags+xml"/>
  <Override PartName="/ppt/notesSlides/notesSlide49.xml" ContentType="application/vnd.openxmlformats-officedocument.presentationml.notesSlide+xml"/>
  <Override PartName="/ppt/tags/tag49.xml" ContentType="application/vnd.openxmlformats-officedocument.presentationml.tags+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0"/>
  </p:notesMasterIdLst>
  <p:sldIdLst>
    <p:sldId id="257" r:id="rId2"/>
    <p:sldId id="258" r:id="rId3"/>
    <p:sldId id="259" r:id="rId4"/>
    <p:sldId id="260" r:id="rId5"/>
    <p:sldId id="261" r:id="rId6"/>
    <p:sldId id="262" r:id="rId7"/>
    <p:sldId id="263" r:id="rId8"/>
    <p:sldId id="264" r:id="rId9"/>
    <p:sldId id="265" r:id="rId10"/>
    <p:sldId id="275" r:id="rId11"/>
    <p:sldId id="276"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48" r:id="rId45"/>
    <p:sldId id="311" r:id="rId46"/>
    <p:sldId id="312" r:id="rId47"/>
    <p:sldId id="313" r:id="rId48"/>
    <p:sldId id="314" r:id="rId49"/>
    <p:sldId id="315" r:id="rId50"/>
    <p:sldId id="316" r:id="rId51"/>
    <p:sldId id="319" r:id="rId52"/>
    <p:sldId id="320" r:id="rId53"/>
    <p:sldId id="321" r:id="rId54"/>
    <p:sldId id="322" r:id="rId55"/>
    <p:sldId id="323" r:id="rId56"/>
    <p:sldId id="324" r:id="rId57"/>
    <p:sldId id="347" r:id="rId58"/>
    <p:sldId id="325" r:id="rId59"/>
    <p:sldId id="326" r:id="rId60"/>
    <p:sldId id="327" r:id="rId61"/>
    <p:sldId id="328" r:id="rId62"/>
    <p:sldId id="329" r:id="rId63"/>
    <p:sldId id="330" r:id="rId64"/>
    <p:sldId id="331" r:id="rId65"/>
    <p:sldId id="332" r:id="rId66"/>
    <p:sldId id="333" r:id="rId67"/>
    <p:sldId id="334" r:id="rId68"/>
    <p:sldId id="335" r:id="rId69"/>
    <p:sldId id="349" r:id="rId70"/>
    <p:sldId id="336" r:id="rId71"/>
    <p:sldId id="337" r:id="rId72"/>
    <p:sldId id="338" r:id="rId73"/>
    <p:sldId id="339" r:id="rId74"/>
    <p:sldId id="340" r:id="rId75"/>
    <p:sldId id="342" r:id="rId76"/>
    <p:sldId id="343" r:id="rId77"/>
    <p:sldId id="344" r:id="rId78"/>
    <p:sldId id="345" r:id="rId7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4D42ED-599C-4871-AFF8-07AE53DE7C7A}" type="datetimeFigureOut">
              <a:rPr lang="en-MY" smtClean="0"/>
              <a:t>7/10/2021</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534992-DE72-4A4E-82BF-7E35242E38A4}" type="slidenum">
              <a:rPr lang="en-MY" smtClean="0"/>
              <a:t>‹#›</a:t>
            </a:fld>
            <a:endParaRPr lang="en-MY"/>
          </a:p>
        </p:txBody>
      </p:sp>
    </p:spTree>
    <p:extLst>
      <p:ext uri="{BB962C8B-B14F-4D97-AF65-F5344CB8AC3E}">
        <p14:creationId xmlns:p14="http://schemas.microsoft.com/office/powerpoint/2010/main" val="1314208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anaconda.com/download/"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97DF172-F508-4777-8D6A-3394232D8CE2}" type="slidenum">
              <a:rPr lang="en-IN" smtClean="0"/>
              <a:t>1</a:t>
            </a:fld>
            <a:endParaRPr lang="en-IN" dirty="0"/>
          </a:p>
        </p:txBody>
      </p:sp>
    </p:spTree>
    <p:extLst>
      <p:ext uri="{BB962C8B-B14F-4D97-AF65-F5344CB8AC3E}">
        <p14:creationId xmlns:p14="http://schemas.microsoft.com/office/powerpoint/2010/main" val="2104588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learn about another important data type in python called as Lists. </a:t>
            </a:r>
          </a:p>
          <a:p>
            <a:r>
              <a:rPr lang="en-US" dirty="0"/>
              <a:t>List or array is a data structure that contains group of elements. </a:t>
            </a:r>
          </a:p>
          <a:p>
            <a:r>
              <a:rPr lang="en-US" dirty="0"/>
              <a:t>Elements can be of type numbers, strings, Booleans or even mix of these. </a:t>
            </a:r>
          </a:p>
          <a:p>
            <a:r>
              <a:rPr lang="en-US" dirty="0"/>
              <a:t>For example,</a:t>
            </a:r>
            <a:r>
              <a:rPr lang="en-US" baseline="0" dirty="0"/>
              <a:t> </a:t>
            </a:r>
            <a:r>
              <a:rPr lang="en-US" dirty="0"/>
              <a:t>here marks is a list which contains bunch of numbers. </a:t>
            </a:r>
          </a:p>
          <a:p>
            <a:r>
              <a:rPr lang="en-US" dirty="0"/>
              <a:t>To create a list we have to pass the elements within square brackets. </a:t>
            </a:r>
          </a:p>
          <a:p>
            <a:r>
              <a:rPr lang="en-US" dirty="0"/>
              <a:t>The elements should be separated by commas. </a:t>
            </a:r>
          </a:p>
          <a:p>
            <a:r>
              <a:rPr lang="en-US" dirty="0"/>
              <a:t>We can also group bunch of strings like this. </a:t>
            </a:r>
          </a:p>
          <a:p>
            <a:r>
              <a:rPr lang="en-US" dirty="0"/>
              <a:t>If all the elements in a list is of same type, for example integers, floats, or strings we can say that the list contains homogenous data. </a:t>
            </a:r>
          </a:p>
          <a:p>
            <a:r>
              <a:rPr lang="en-US" dirty="0"/>
              <a:t>If we have mix of elements with different types, for example, in this collections list, we have strings and numbers together. </a:t>
            </a:r>
          </a:p>
          <a:p>
            <a:r>
              <a:rPr lang="en-US" dirty="0"/>
              <a:t>This is also a valid python list and contains heterogenous data. </a:t>
            </a:r>
          </a:p>
          <a:p>
            <a:r>
              <a:rPr lang="en-US" dirty="0"/>
              <a:t>Lists are very powerful and widely used across data analysis. </a:t>
            </a:r>
          </a:p>
          <a:p>
            <a:r>
              <a:rPr lang="en-US" dirty="0"/>
              <a:t>There is lot of useful operations we can do with a list. </a:t>
            </a:r>
          </a:p>
          <a:p>
            <a:r>
              <a:rPr lang="en-US" dirty="0"/>
              <a:t>We will learn them in detail in upcoming sections.</a:t>
            </a:r>
          </a:p>
          <a:p>
            <a:r>
              <a:rPr lang="en-US" dirty="0"/>
              <a:t>Tuples is an another data types in python which is also used to store group of elements. </a:t>
            </a:r>
          </a:p>
          <a:p>
            <a:r>
              <a:rPr lang="en-US" dirty="0"/>
              <a:t>Tuples are similar to list, just that tuples are immutable. </a:t>
            </a:r>
          </a:p>
          <a:p>
            <a:r>
              <a:rPr lang="en-US" dirty="0"/>
              <a:t>That is, once the tuple is created the elements cannot be modified. </a:t>
            </a:r>
          </a:p>
          <a:p>
            <a:r>
              <a:rPr lang="en-US" dirty="0"/>
              <a:t>While creating a tuple, we will be using parenthesis instead of square brackets as shown in this example. </a:t>
            </a:r>
          </a:p>
          <a:p>
            <a:r>
              <a:rPr lang="en-US" dirty="0"/>
              <a:t>But the parenthesis are optional. </a:t>
            </a:r>
          </a:p>
          <a:p>
            <a:r>
              <a:rPr lang="en-US" dirty="0"/>
              <a:t>But it is advisable to use parenthesis to explicitly indicate that it is a tuple. </a:t>
            </a:r>
          </a:p>
          <a:p>
            <a:r>
              <a:rPr lang="en-US" dirty="0"/>
              <a:t>When functions return more than one element, it will be returned as tuple.</a:t>
            </a:r>
          </a:p>
          <a:p>
            <a:r>
              <a:rPr lang="en-US" dirty="0"/>
              <a:t>Another widely used data type in python is dictionary. </a:t>
            </a:r>
          </a:p>
          <a:p>
            <a:r>
              <a:rPr lang="en-US" dirty="0"/>
              <a:t>Dictionary is an associate array,</a:t>
            </a:r>
            <a:r>
              <a:rPr lang="en-US" baseline="0" dirty="0"/>
              <a:t> </a:t>
            </a:r>
            <a:r>
              <a:rPr lang="en-US" dirty="0"/>
              <a:t>also known as hashes in some other languages. </a:t>
            </a:r>
          </a:p>
          <a:p>
            <a:r>
              <a:rPr lang="en-US" dirty="0"/>
              <a:t>It is very close to a list. </a:t>
            </a:r>
          </a:p>
          <a:p>
            <a:r>
              <a:rPr lang="en-US" dirty="0"/>
              <a:t>But have both advantages</a:t>
            </a:r>
            <a:r>
              <a:rPr lang="en-US" baseline="0" dirty="0"/>
              <a:t> </a:t>
            </a:r>
            <a:r>
              <a:rPr lang="en-US" dirty="0"/>
              <a:t>and disadvantages when compared to list. </a:t>
            </a:r>
          </a:p>
          <a:p>
            <a:r>
              <a:rPr lang="en-US" dirty="0"/>
              <a:t>Each element in a dictionary has a value and a name to that value. </a:t>
            </a:r>
          </a:p>
          <a:p>
            <a:r>
              <a:rPr lang="en-US" dirty="0"/>
              <a:t>The name to the value is also called as KEY. </a:t>
            </a:r>
          </a:p>
          <a:p>
            <a:r>
              <a:rPr lang="en-US" dirty="0"/>
              <a:t>Thus each element in a dictionary will always have a key and value. </a:t>
            </a:r>
          </a:p>
          <a:p>
            <a:r>
              <a:rPr lang="en-US" dirty="0"/>
              <a:t>Both these can be of any type, that is,</a:t>
            </a:r>
            <a:r>
              <a:rPr lang="en-US" baseline="0" dirty="0"/>
              <a:t> </a:t>
            </a:r>
            <a:r>
              <a:rPr lang="en-US" dirty="0"/>
              <a:t>a key could be a string or a number or Boolean. </a:t>
            </a:r>
          </a:p>
          <a:p>
            <a:r>
              <a:rPr lang="en-US" dirty="0"/>
              <a:t>Dictionaries are useful for mappings and configurations. </a:t>
            </a:r>
          </a:p>
          <a:p>
            <a:r>
              <a:rPr lang="en-US" dirty="0"/>
              <a:t>In a list, we access the elements using their position, whereas in a dictionary we can access using its key. </a:t>
            </a:r>
          </a:p>
          <a:p>
            <a:r>
              <a:rPr lang="en-US" dirty="0"/>
              <a:t>There is no other direct way to access a value without using its key. </a:t>
            </a:r>
          </a:p>
          <a:p>
            <a:r>
              <a:rPr lang="en-US" dirty="0"/>
              <a:t>Only disadvantage and the very important concept to keep in mind is that,</a:t>
            </a:r>
            <a:r>
              <a:rPr lang="en-US" baseline="0" dirty="0"/>
              <a:t> </a:t>
            </a:r>
            <a:r>
              <a:rPr lang="en-US" dirty="0"/>
              <a:t>elements in a dictionary are not ordered. </a:t>
            </a:r>
          </a:p>
          <a:p>
            <a:r>
              <a:rPr lang="en-US" dirty="0"/>
              <a:t>Since there is no concept of position, we cannot  access elements using its position. </a:t>
            </a:r>
          </a:p>
          <a:p>
            <a:r>
              <a:rPr lang="en-US" dirty="0"/>
              <a:t>If we try to loop in to the elements, the order in which they appear is not the same order in which they are created</a:t>
            </a:r>
            <a:r>
              <a:rPr lang="en-US" dirty="0" smtClean="0"/>
              <a:t>.</a:t>
            </a:r>
            <a:endParaRPr lang="en-IN" dirty="0"/>
          </a:p>
        </p:txBody>
      </p:sp>
      <p:sp>
        <p:nvSpPr>
          <p:cNvPr id="4" name="Slide Number Placeholder 3"/>
          <p:cNvSpPr>
            <a:spLocks noGrp="1"/>
          </p:cNvSpPr>
          <p:nvPr>
            <p:ph type="sldNum" sz="quarter" idx="10"/>
          </p:nvPr>
        </p:nvSpPr>
        <p:spPr/>
        <p:txBody>
          <a:bodyPr/>
          <a:lstStyle/>
          <a:p>
            <a:fld id="{FA5D1758-ED3D-4611-B861-63A1DF032208}" type="slidenum">
              <a:rPr lang="en-US" smtClean="0"/>
              <a:pPr/>
              <a:t>10</a:t>
            </a:fld>
            <a:endParaRPr lang="en-US" dirty="0"/>
          </a:p>
        </p:txBody>
      </p:sp>
    </p:spTree>
    <p:extLst>
      <p:ext uri="{BB962C8B-B14F-4D97-AF65-F5344CB8AC3E}">
        <p14:creationId xmlns:p14="http://schemas.microsoft.com/office/powerpoint/2010/main" val="3345322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set is a unordered collections of items. </a:t>
            </a:r>
          </a:p>
          <a:p>
            <a:r>
              <a:rPr lang="en-US" dirty="0"/>
              <a:t>Every element is unique in the set and the elements are immutable, that is - it cannot be changed once created. </a:t>
            </a:r>
          </a:p>
          <a:p>
            <a:r>
              <a:rPr lang="en-US" dirty="0"/>
              <a:t>However the set itself is mutable. </a:t>
            </a:r>
          </a:p>
          <a:p>
            <a:r>
              <a:rPr lang="en-US" dirty="0"/>
              <a:t>We can add or remove items from it.</a:t>
            </a:r>
          </a:p>
          <a:p>
            <a:r>
              <a:rPr lang="en-US" dirty="0"/>
              <a:t>To create a set, we have to pass collection of elements within flower braces. </a:t>
            </a:r>
          </a:p>
          <a:p>
            <a:r>
              <a:rPr lang="en-US" dirty="0"/>
              <a:t>The elements should be comma separated. </a:t>
            </a:r>
          </a:p>
          <a:p>
            <a:r>
              <a:rPr lang="en-US" dirty="0"/>
              <a:t>Lets take an example, in the first line we are creating a set called x, with values 1,2,4,5. </a:t>
            </a:r>
          </a:p>
          <a:p>
            <a:r>
              <a:rPr lang="en-US" dirty="0"/>
              <a:t>The set does not contain any duplicates while getting created. </a:t>
            </a:r>
          </a:p>
          <a:p>
            <a:r>
              <a:rPr lang="en-US" dirty="0"/>
              <a:t>Lets create another set which has duplicates on creation. </a:t>
            </a:r>
          </a:p>
          <a:p>
            <a:r>
              <a:rPr lang="en-US" dirty="0"/>
              <a:t>For example, here the values like 5, 1, 2 are duplicated. </a:t>
            </a:r>
          </a:p>
          <a:p>
            <a:r>
              <a:rPr lang="en-US" dirty="0"/>
              <a:t>But when we print the values in y, we see only the unique elements in the collections. </a:t>
            </a:r>
          </a:p>
          <a:p>
            <a:r>
              <a:rPr lang="en-US" dirty="0"/>
              <a:t>Even though the values that are passed for set function contains duplicates, the method will remove them and will store only unique values.</a:t>
            </a:r>
          </a:p>
          <a:p>
            <a:r>
              <a:rPr lang="en-US" dirty="0"/>
              <a:t>Set function is used very often to remove duplicates from list. </a:t>
            </a:r>
          </a:p>
          <a:p>
            <a:r>
              <a:rPr lang="en-US" dirty="0"/>
              <a:t>In this example, we are passing a list to the set function. </a:t>
            </a:r>
          </a:p>
          <a:p>
            <a:r>
              <a:rPr lang="en-US" dirty="0"/>
              <a:t>The output is a set with only the unique elements in the list. </a:t>
            </a:r>
          </a:p>
          <a:p>
            <a:r>
              <a:rPr lang="en-US" dirty="0"/>
              <a:t>Since sets are unordered, the elements cannot be accessed using its position - that is its index. </a:t>
            </a:r>
          </a:p>
          <a:p>
            <a:r>
              <a:rPr lang="en-US" dirty="0"/>
              <a:t>Python will throw error if we index a set. </a:t>
            </a:r>
          </a:p>
          <a:p>
            <a:r>
              <a:rPr lang="en-US" dirty="0"/>
              <a:t>Instead, one can use a for loop to access the individual elements, but the order will not be maintained. </a:t>
            </a:r>
          </a:p>
          <a:p>
            <a:r>
              <a:rPr lang="en-US" dirty="0"/>
              <a:t>For example in this list, the value 3 appears after 12 while creating the set. </a:t>
            </a:r>
          </a:p>
          <a:p>
            <a:r>
              <a:rPr lang="en-US" dirty="0"/>
              <a:t>But while looping through each element and printing the same, we can see that the value 3 appears before 12. </a:t>
            </a:r>
          </a:p>
          <a:p>
            <a:r>
              <a:rPr lang="en-US" dirty="0"/>
              <a:t>This is a simple for loop which is used to access one element at a time. </a:t>
            </a:r>
          </a:p>
          <a:p>
            <a:r>
              <a:rPr lang="en-US" dirty="0"/>
              <a:t>We will learn more about for loop in upcoming sections.</a:t>
            </a:r>
            <a:endParaRPr lang="en-IN" dirty="0"/>
          </a:p>
          <a:p>
            <a:endParaRPr lang="en-US" dirty="0"/>
          </a:p>
          <a:p>
            <a:endParaRPr lang="en-IN" dirty="0"/>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pPr/>
              <a:t>11</a:t>
            </a:fld>
            <a:endParaRPr lang="en-US" dirty="0"/>
          </a:p>
        </p:txBody>
      </p:sp>
    </p:spTree>
    <p:extLst>
      <p:ext uri="{BB962C8B-B14F-4D97-AF65-F5344CB8AC3E}">
        <p14:creationId xmlns:p14="http://schemas.microsoft.com/office/powerpoint/2010/main" val="1298819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Conditional statements are another building blocks of any programming language. They are used to test any assumption or compare values to decide upon what action to be taken. Like loops conditional statements uses indentation to identify where is starts and ends. The syntax is pretty simple. We have to use the if keyword along with the logical comparison that we wanted to use. After the logical comparison, we can use colon to start the indentation from the next line. Whatever code placed inside this block will be executed only if the logical comparison returns True. Else the execution will be switched to the code inside the else block as shown here. In this example, x is not equal to one. Hence the print statement inside the else block will be executed. Simple conditional statement can have just the if part alone, if we do not wish to do anything if the logical comparison fails. Nested conditional statements are also possible. </a:t>
            </a:r>
            <a:endParaRPr lang="en-IN" dirty="0"/>
          </a:p>
        </p:txBody>
      </p:sp>
      <p:sp>
        <p:nvSpPr>
          <p:cNvPr id="4" name="Slide Number Placeholder 3"/>
          <p:cNvSpPr>
            <a:spLocks noGrp="1"/>
          </p:cNvSpPr>
          <p:nvPr>
            <p:ph type="sldNum" sz="quarter" idx="10"/>
          </p:nvPr>
        </p:nvSpPr>
        <p:spPr/>
        <p:txBody>
          <a:bodyPr/>
          <a:lstStyle/>
          <a:p>
            <a:fld id="{FA5D1758-ED3D-4611-B861-63A1DF032208}" type="slidenum">
              <a:rPr lang="en-US" smtClean="0"/>
              <a:pPr/>
              <a:t>14</a:t>
            </a:fld>
            <a:endParaRPr lang="en-US" dirty="0"/>
          </a:p>
        </p:txBody>
      </p:sp>
    </p:spTree>
    <p:extLst>
      <p:ext uri="{BB962C8B-B14F-4D97-AF65-F5344CB8AC3E}">
        <p14:creationId xmlns:p14="http://schemas.microsoft.com/office/powerpoint/2010/main" val="22541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At times single line conditional statements comes handy as shown here. In this type of syntax, the first part will be statements which should be executed when the condition passes. Followed by this we will have the if keyword along with the logical comparison. Finally we can have the else keyword along with the statement which will be executed when the condition fails</a:t>
            </a:r>
          </a:p>
          <a:p>
            <a:pPr marL="0" marR="0" indent="0" algn="l" defTabSz="914400" rtl="0" eaLnBrk="1" fontAlgn="auto" latinLnBrk="0" hangingPunct="1">
              <a:lnSpc>
                <a:spcPct val="100000"/>
              </a:lnSpc>
              <a:spcBef>
                <a:spcPts val="0"/>
              </a:spcBef>
              <a:spcAft>
                <a:spcPts val="0"/>
              </a:spcAft>
              <a:buClrTx/>
              <a:buSzTx/>
              <a:buFontTx/>
              <a:buNone/>
              <a:defRPr/>
            </a:pPr>
            <a:endParaRPr lang="en-US" dirty="0"/>
          </a:p>
          <a:p>
            <a:pPr marL="0" marR="0" indent="0" algn="l" defTabSz="914400" rtl="0" eaLnBrk="1" fontAlgn="auto" latinLnBrk="0" hangingPunct="1">
              <a:lnSpc>
                <a:spcPct val="100000"/>
              </a:lnSpc>
              <a:spcBef>
                <a:spcPts val="0"/>
              </a:spcBef>
              <a:spcAft>
                <a:spcPts val="0"/>
              </a:spcAft>
              <a:buClrTx/>
              <a:buSzTx/>
              <a:buFontTx/>
              <a:buNone/>
              <a:defRPr/>
            </a:pPr>
            <a:r>
              <a:rPr lang="en-US" dirty="0"/>
              <a:t>El if statements can be used if we want to test more than one condition. In this example we have three print statements. The first print statement will get executed when x is greater than y. The second print statement, which is part of el if block, will get executed if x is less than y. If both conditions fail, which means than x is equal to y, the last print statement will be executed. Note than one can have more than one el if block in a single conditional statement</a:t>
            </a:r>
            <a:endParaRPr lang="en-IN" dirty="0"/>
          </a:p>
          <a:p>
            <a:pPr marL="0" marR="0" indent="0" algn="l" defTabSz="914400" rtl="0" eaLnBrk="1" fontAlgn="auto" latinLnBrk="0" hangingPunct="1">
              <a:lnSpc>
                <a:spcPct val="100000"/>
              </a:lnSpc>
              <a:spcBef>
                <a:spcPts val="0"/>
              </a:spcBef>
              <a:spcAft>
                <a:spcPts val="0"/>
              </a:spcAft>
              <a:buClrTx/>
              <a:buSzTx/>
              <a:buFontTx/>
              <a:buNone/>
              <a:defRPr/>
            </a:pPr>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pPr/>
              <a:t>15</a:t>
            </a:fld>
            <a:endParaRPr lang="en-US" dirty="0"/>
          </a:p>
        </p:txBody>
      </p:sp>
    </p:spTree>
    <p:extLst>
      <p:ext uri="{BB962C8B-B14F-4D97-AF65-F5344CB8AC3E}">
        <p14:creationId xmlns:p14="http://schemas.microsoft.com/office/powerpoint/2010/main" val="2020867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Lato"/>
              </a:rPr>
              <a:t>You can</a:t>
            </a:r>
            <a:r>
              <a:rPr lang="en-US" sz="1200" baseline="0" dirty="0">
                <a:latin typeface="Lato"/>
              </a:rPr>
              <a:t> nest the </a:t>
            </a:r>
            <a:r>
              <a:rPr lang="en-US" sz="1200" dirty="0">
                <a:latin typeface="Lato"/>
              </a:rPr>
              <a:t>conditional statements to any depth. </a:t>
            </a:r>
          </a:p>
          <a:p>
            <a:r>
              <a:rPr lang="en-US" sz="1200" dirty="0">
                <a:latin typeface="Lato"/>
              </a:rPr>
              <a:t>And</a:t>
            </a:r>
            <a:r>
              <a:rPr lang="en-US" sz="1200" baseline="0" dirty="0">
                <a:latin typeface="Lato"/>
              </a:rPr>
              <a:t> it</a:t>
            </a:r>
            <a:r>
              <a:rPr lang="en-US" sz="1200" dirty="0">
                <a:latin typeface="Lato"/>
              </a:rPr>
              <a:t> is not mandatory that every if in the nesting must have an else coupled with it. </a:t>
            </a:r>
          </a:p>
          <a:p>
            <a:r>
              <a:rPr lang="en-US" sz="1200" dirty="0">
                <a:latin typeface="Lato"/>
              </a:rPr>
              <a:t>Here’s an example that depicts the usage of</a:t>
            </a:r>
            <a:r>
              <a:rPr lang="en-US" sz="1200" baseline="0" dirty="0">
                <a:latin typeface="Lato"/>
              </a:rPr>
              <a:t> nested conditional statements very clearly. </a:t>
            </a:r>
            <a:endParaRPr lang="en-US" sz="1200" dirty="0">
              <a:latin typeface="Lato"/>
            </a:endParaRPr>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pPr/>
              <a:t>16</a:t>
            </a:fld>
            <a:endParaRPr lang="en-US" dirty="0"/>
          </a:p>
        </p:txBody>
      </p:sp>
    </p:spTree>
    <p:extLst>
      <p:ext uri="{BB962C8B-B14F-4D97-AF65-F5344CB8AC3E}">
        <p14:creationId xmlns:p14="http://schemas.microsoft.com/office/powerpoint/2010/main" val="1040329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will be situations in which we want to have more than one logical comparison at a time. </a:t>
            </a:r>
          </a:p>
          <a:p>
            <a:r>
              <a:rPr lang="en-US" dirty="0"/>
              <a:t>For example, if we want to do something only if both the values of x and y are greater than 5, we can use AND operator. </a:t>
            </a:r>
          </a:p>
          <a:p>
            <a:r>
              <a:rPr lang="en-US" dirty="0"/>
              <a:t>Logical AND or </a:t>
            </a:r>
            <a:r>
              <a:rPr lang="en-US" dirty="0" err="1"/>
              <a:t>OR</a:t>
            </a:r>
            <a:r>
              <a:rPr lang="en-US" dirty="0"/>
              <a:t> are possible inside the conditional statements. </a:t>
            </a:r>
          </a:p>
          <a:p>
            <a:r>
              <a:rPr lang="en-US" dirty="0"/>
              <a:t>Usage of them is intuitive and easy to understand. </a:t>
            </a:r>
          </a:p>
          <a:p>
            <a:r>
              <a:rPr lang="en-US" dirty="0"/>
              <a:t>Enclose the individual conditions by parenthesis and separate them using either AND operator or </a:t>
            </a:r>
            <a:r>
              <a:rPr lang="en-US" dirty="0" err="1"/>
              <a:t>OR</a:t>
            </a:r>
            <a:r>
              <a:rPr lang="en-US" dirty="0"/>
              <a:t> operator depending upon the logic to be implemented.</a:t>
            </a:r>
          </a:p>
          <a:p>
            <a:r>
              <a:rPr lang="en-US" dirty="0"/>
              <a:t>In this example, the logical comparison inside the if block checks if the value of both x and</a:t>
            </a:r>
            <a:r>
              <a:rPr lang="en-US" baseline="0" dirty="0"/>
              <a:t> </a:t>
            </a:r>
            <a:r>
              <a:rPr lang="en-US" dirty="0"/>
              <a:t> y are greater than 5. </a:t>
            </a:r>
          </a:p>
          <a:p>
            <a:r>
              <a:rPr lang="en-US" dirty="0"/>
              <a:t>Whereas the el if block compares whether any one of the values in x or y is greater than 5. </a:t>
            </a:r>
          </a:p>
          <a:p>
            <a:r>
              <a:rPr lang="en-US" dirty="0"/>
              <a:t>If both these logical comparisons fail, the execution will be moved to the else block.  </a:t>
            </a:r>
          </a:p>
          <a:p>
            <a:r>
              <a:rPr lang="en-US" dirty="0"/>
              <a:t>Since the value of x and y is greater than 5 in our case, the print statement inside the if block gets executed.</a:t>
            </a:r>
            <a:endParaRPr lang="en-IN" dirty="0"/>
          </a:p>
        </p:txBody>
      </p:sp>
      <p:sp>
        <p:nvSpPr>
          <p:cNvPr id="4" name="Slide Number Placeholder 3"/>
          <p:cNvSpPr>
            <a:spLocks noGrp="1"/>
          </p:cNvSpPr>
          <p:nvPr>
            <p:ph type="sldNum" sz="quarter" idx="10"/>
          </p:nvPr>
        </p:nvSpPr>
        <p:spPr/>
        <p:txBody>
          <a:bodyPr/>
          <a:lstStyle/>
          <a:p>
            <a:fld id="{FA5D1758-ED3D-4611-B861-63A1DF032208}" type="slidenum">
              <a:rPr lang="en-US" smtClean="0"/>
              <a:pPr/>
              <a:t>17</a:t>
            </a:fld>
            <a:endParaRPr lang="en-US"/>
          </a:p>
        </p:txBody>
      </p:sp>
    </p:spTree>
    <p:extLst>
      <p:ext uri="{BB962C8B-B14F-4D97-AF65-F5344CB8AC3E}">
        <p14:creationId xmlns:p14="http://schemas.microsoft.com/office/powerpoint/2010/main" val="697529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 a simple example pertaining to branching statement. The code here, checks if 2 variables are of type float or string.</a:t>
            </a:r>
          </a:p>
          <a:p>
            <a:r>
              <a:rPr lang="en-US" sz="1200" kern="1200" dirty="0">
                <a:solidFill>
                  <a:schemeClr val="tx1"/>
                </a:solidFill>
                <a:effectLst/>
                <a:latin typeface="+mn-lt"/>
                <a:ea typeface="+mn-ea"/>
                <a:cs typeface="+mn-cs"/>
              </a:rPr>
              <a:t>If they are both floats, check which is one is higher and if they are both strings, then concatenate two strings.</a:t>
            </a:r>
          </a:p>
          <a:p>
            <a:r>
              <a:rPr lang="en-US" sz="1200" kern="1200" dirty="0">
                <a:solidFill>
                  <a:schemeClr val="tx1"/>
                </a:solidFill>
                <a:effectLst/>
                <a:latin typeface="+mn-lt"/>
                <a:ea typeface="+mn-ea"/>
                <a:cs typeface="+mn-cs"/>
              </a:rPr>
              <a:t>If one of them is a string and other a float, then the else block gets executed. </a:t>
            </a:r>
          </a:p>
        </p:txBody>
      </p:sp>
      <p:sp>
        <p:nvSpPr>
          <p:cNvPr id="4" name="Slide Number Placeholder 3"/>
          <p:cNvSpPr>
            <a:spLocks noGrp="1"/>
          </p:cNvSpPr>
          <p:nvPr>
            <p:ph type="sldNum" sz="quarter" idx="10"/>
          </p:nvPr>
        </p:nvSpPr>
        <p:spPr/>
        <p:txBody>
          <a:bodyPr/>
          <a:lstStyle/>
          <a:p>
            <a:fld id="{FA5D1758-ED3D-4611-B861-63A1DF032208}" type="slidenum">
              <a:rPr lang="en-US" smtClean="0"/>
              <a:pPr/>
              <a:t>18</a:t>
            </a:fld>
            <a:endParaRPr lang="en-US"/>
          </a:p>
        </p:txBody>
      </p:sp>
    </p:spTree>
    <p:extLst>
      <p:ext uri="{BB962C8B-B14F-4D97-AF65-F5344CB8AC3E}">
        <p14:creationId xmlns:p14="http://schemas.microsoft.com/office/powerpoint/2010/main" val="42948141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Whenever</a:t>
            </a:r>
            <a:r>
              <a:rPr lang="en-IN" baseline="0" dirty="0"/>
              <a:t> we need to executed a set of statements repeatedly for a period of time, we need to use for loop.</a:t>
            </a:r>
          </a:p>
          <a:p>
            <a:r>
              <a:rPr lang="en-IN" baseline="0" dirty="0"/>
              <a:t>This loop will help us to iterate though each value specified in the group of values and  each time it fetches a value, the statements given within the for loop will get executed. In the given example, the for loop fetches each value specified within the range, 1 to 6 and its squared  value gets printed.</a:t>
            </a:r>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pPr/>
              <a:t>20</a:t>
            </a:fld>
            <a:endParaRPr lang="en-US"/>
          </a:p>
        </p:txBody>
      </p:sp>
    </p:spTree>
    <p:extLst>
      <p:ext uri="{BB962C8B-B14F-4D97-AF65-F5344CB8AC3E}">
        <p14:creationId xmlns:p14="http://schemas.microsoft.com/office/powerpoint/2010/main" val="13646230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We can specify the group</a:t>
            </a:r>
            <a:r>
              <a:rPr lang="en-US" baseline="0" dirty="0"/>
              <a:t> of values of a for loop using a range function.  This function takes two or tree 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If we specify 2 parameters, the first integer will be the starting value and second integer will be the stop value.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If we specify 3 parameters, the first integer will be the starting value, second integer will be the second values and third integer will be step value.</a:t>
            </a:r>
            <a:endParaRPr lang="en-US" dirty="0"/>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pPr/>
              <a:t>21</a:t>
            </a:fld>
            <a:endParaRPr lang="en-US"/>
          </a:p>
        </p:txBody>
      </p:sp>
    </p:spTree>
    <p:extLst>
      <p:ext uri="{BB962C8B-B14F-4D97-AF65-F5344CB8AC3E}">
        <p14:creationId xmlns:p14="http://schemas.microsoft.com/office/powerpoint/2010/main" val="5468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Here you can see certain</a:t>
            </a:r>
            <a:r>
              <a:rPr lang="en-US" baseline="0" dirty="0"/>
              <a:t> examples for using for loop.</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the first example; from a string named “Python”  ,  for loop fetches each character separately and displays it.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the second example;  a list  called ‘fruits’ contain a list of fruit names.  Then using a for loop, you can access each value in the list and display it. </a:t>
            </a:r>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pPr/>
              <a:t>22</a:t>
            </a:fld>
            <a:endParaRPr lang="en-US"/>
          </a:p>
        </p:txBody>
      </p:sp>
    </p:spTree>
    <p:extLst>
      <p:ext uri="{BB962C8B-B14F-4D97-AF65-F5344CB8AC3E}">
        <p14:creationId xmlns:p14="http://schemas.microsoft.com/office/powerpoint/2010/main" val="828786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200000"/>
              </a:lnSpc>
              <a:buFont typeface="Arial" panose="020B0604020202020204" pitchFamily="34" charset="0"/>
              <a:buNone/>
            </a:pPr>
            <a:r>
              <a:rPr lang="en-US" dirty="0"/>
              <a:t>Python is a high-level programming language.</a:t>
            </a:r>
          </a:p>
          <a:p>
            <a:pPr marL="0" indent="0">
              <a:lnSpc>
                <a:spcPct val="200000"/>
              </a:lnSpc>
              <a:buFont typeface="Arial" panose="020B0604020202020204" pitchFamily="34" charset="0"/>
              <a:buNone/>
            </a:pPr>
            <a:r>
              <a:rPr lang="en-US" dirty="0"/>
              <a:t>It is Easy to read and has intuitive syntax.</a:t>
            </a:r>
          </a:p>
          <a:p>
            <a:pPr marL="0" indent="0">
              <a:lnSpc>
                <a:spcPct val="200000"/>
              </a:lnSpc>
              <a:buFont typeface="Arial" panose="020B0604020202020204" pitchFamily="34" charset="0"/>
              <a:buNone/>
            </a:pPr>
            <a:r>
              <a:rPr lang="en-US" dirty="0"/>
              <a:t>It is also a general purpose programming language</a:t>
            </a:r>
            <a:r>
              <a:rPr lang="en-US" baseline="0" dirty="0"/>
              <a:t> which is </a:t>
            </a:r>
            <a:r>
              <a:rPr lang="en-US" dirty="0"/>
              <a:t>Free and open-source.</a:t>
            </a:r>
          </a:p>
          <a:p>
            <a:pPr marL="0" indent="0">
              <a:lnSpc>
                <a:spcPct val="200000"/>
              </a:lnSpc>
              <a:buFont typeface="Arial" panose="020B0604020202020204" pitchFamily="34" charset="0"/>
              <a:buNone/>
            </a:pPr>
            <a:r>
              <a:rPr lang="en-US" dirty="0"/>
              <a:t>It has Good community support,</a:t>
            </a:r>
            <a:r>
              <a:rPr lang="en-US" baseline="0" dirty="0"/>
              <a:t> </a:t>
            </a:r>
            <a:r>
              <a:rPr lang="en-US" dirty="0"/>
              <a:t>Strong guidelines and standards.</a:t>
            </a:r>
          </a:p>
          <a:p>
            <a:pPr marL="0" indent="0">
              <a:lnSpc>
                <a:spcPct val="200000"/>
              </a:lnSpc>
              <a:buFont typeface="Arial" panose="020B0604020202020204" pitchFamily="34" charset="0"/>
              <a:buNone/>
            </a:pPr>
            <a:r>
              <a:rPr lang="en-US" dirty="0"/>
              <a:t>It is Widely used across industries and has</a:t>
            </a:r>
            <a:r>
              <a:rPr lang="en-US" baseline="0" dirty="0"/>
              <a:t> </a:t>
            </a:r>
            <a:r>
              <a:rPr lang="en-US" dirty="0"/>
              <a:t>De facto standard for building data science applications.</a:t>
            </a:r>
          </a:p>
        </p:txBody>
      </p:sp>
      <p:sp>
        <p:nvSpPr>
          <p:cNvPr id="4" name="Slide Number Placeholder 3"/>
          <p:cNvSpPr>
            <a:spLocks noGrp="1"/>
          </p:cNvSpPr>
          <p:nvPr>
            <p:ph type="sldNum" sz="quarter" idx="10"/>
          </p:nvPr>
        </p:nvSpPr>
        <p:spPr/>
        <p:txBody>
          <a:bodyPr/>
          <a:lstStyle/>
          <a:p>
            <a:fld id="{FA5D1758-ED3D-4611-B861-63A1DF032208}" type="slidenum">
              <a:rPr lang="en-US" smtClean="0"/>
              <a:pPr/>
              <a:t>2</a:t>
            </a:fld>
            <a:endParaRPr lang="en-US" dirty="0"/>
          </a:p>
        </p:txBody>
      </p:sp>
    </p:spTree>
    <p:extLst>
      <p:ext uri="{BB962C8B-B14F-4D97-AF65-F5344CB8AC3E}">
        <p14:creationId xmlns:p14="http://schemas.microsoft.com/office/powerpoint/2010/main" val="3547541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cumulative sum is summation of a sequence of numbers which is updated each time a new number is added to the sequence.</a:t>
            </a:r>
          </a:p>
          <a:p>
            <a:r>
              <a:rPr lang="en-US" baseline="0" dirty="0"/>
              <a:t>The given example depicts a program to calculate the cumulative sum of the squares of first 10 numbers.</a:t>
            </a:r>
            <a:endParaRPr lang="en-IN" dirty="0"/>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pPr/>
              <a:t>23</a:t>
            </a:fld>
            <a:endParaRPr lang="en-US"/>
          </a:p>
        </p:txBody>
      </p:sp>
    </p:spTree>
    <p:extLst>
      <p:ext uri="{BB962C8B-B14F-4D97-AF65-F5344CB8AC3E}">
        <p14:creationId xmlns:p14="http://schemas.microsoft.com/office/powerpoint/2010/main" val="30820372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loop </a:t>
            </a:r>
            <a:r>
              <a:rPr lang="en-US" baseline="0" dirty="0"/>
              <a:t> is another type of looping statement.  Whenever we need to execute a group of statements unknown number of </a:t>
            </a:r>
          </a:p>
          <a:p>
            <a:r>
              <a:rPr lang="en-US" baseline="0" dirty="0"/>
              <a:t>Times , we can use this statement.  As long as the condition is true, while loop executes the given statements.</a:t>
            </a:r>
          </a:p>
          <a:p>
            <a:r>
              <a:rPr lang="en-US" baseline="0" dirty="0"/>
              <a:t>In the given example as long as the variable ‘number’ is less than 200, the given statements will get executed.</a:t>
            </a:r>
            <a:endParaRPr lang="en-US" dirty="0"/>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pPr/>
              <a:t>24</a:t>
            </a:fld>
            <a:endParaRPr lang="en-US"/>
          </a:p>
        </p:txBody>
      </p:sp>
    </p:spTree>
    <p:extLst>
      <p:ext uri="{BB962C8B-B14F-4D97-AF65-F5344CB8AC3E}">
        <p14:creationId xmlns:p14="http://schemas.microsoft.com/office/powerpoint/2010/main" val="13040454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Along with the loop statements, Python</a:t>
            </a:r>
            <a:r>
              <a:rPr lang="en-US" baseline="0" dirty="0"/>
              <a:t> also allow as to give ‘else’ statement.  The statement that is given in the ‘else’ part in the while loop will get executed, when the condition becomes false and in the case of for loop, the ‘else’ part is executed when the loop has finished iterating the list of values.</a:t>
            </a:r>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pPr/>
              <a:t>25</a:t>
            </a:fld>
            <a:endParaRPr lang="en-US"/>
          </a:p>
        </p:txBody>
      </p:sp>
    </p:spTree>
    <p:extLst>
      <p:ext uri="{BB962C8B-B14F-4D97-AF65-F5344CB8AC3E}">
        <p14:creationId xmlns:p14="http://schemas.microsoft.com/office/powerpoint/2010/main" val="20905250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6565">
              <a:spcAft>
                <a:spcPts val="500"/>
              </a:spcAft>
              <a:defRPr/>
            </a:pPr>
            <a:r>
              <a:rPr lang="en-IN" sz="1200" dirty="0" smtClean="0"/>
              <a:t>Loops can be nested in Python.  A nested loop is a loop that occurs within another loop.</a:t>
            </a:r>
          </a:p>
          <a:p>
            <a:pPr defTabSz="456565">
              <a:spcAft>
                <a:spcPts val="500"/>
              </a:spcAft>
              <a:defRPr/>
            </a:pPr>
            <a:r>
              <a:rPr lang="en-IN" sz="1200" dirty="0" smtClean="0"/>
              <a:t>Observe the syntax for a nested loop.</a:t>
            </a:r>
          </a:p>
          <a:p>
            <a:pPr marL="0" marR="0" indent="0" algn="l" defTabSz="456565" rtl="0" eaLnBrk="1" fontAlgn="auto" latinLnBrk="0" hangingPunct="1">
              <a:lnSpc>
                <a:spcPct val="100000"/>
              </a:lnSpc>
              <a:spcBef>
                <a:spcPts val="0"/>
              </a:spcBef>
              <a:spcAft>
                <a:spcPts val="500"/>
              </a:spcAft>
              <a:buClrTx/>
              <a:buSzTx/>
              <a:buFontTx/>
              <a:buNone/>
              <a:tabLst/>
              <a:defRPr/>
            </a:pPr>
            <a:r>
              <a:rPr lang="en-IN" sz="1200" kern="1200" dirty="0" smtClean="0">
                <a:solidFill>
                  <a:schemeClr val="tx1"/>
                </a:solidFill>
                <a:effectLst/>
                <a:latin typeface="+mn-lt"/>
                <a:ea typeface="+mn-ea"/>
                <a:cs typeface="+mn-cs"/>
              </a:rPr>
              <a:t>The program first encounters the outer loop, executing its first iteration. This first iteration triggers the inner, nested loop, which then runs to completion. Then the program returns to the top of the outer loop, completing the second iteration and again triggering the inner loop. Again, the inner loop runs to completion, and the program returns to the top of the outer loop until the sequence is completed, or, a  control statement disrupts the process.</a:t>
            </a:r>
          </a:p>
          <a:p>
            <a:pPr marL="0" marR="0" indent="0" algn="l" defTabSz="456565" rtl="0" eaLnBrk="1" fontAlgn="auto" latinLnBrk="0" hangingPunct="1">
              <a:lnSpc>
                <a:spcPct val="100000"/>
              </a:lnSpc>
              <a:spcBef>
                <a:spcPts val="0"/>
              </a:spcBef>
              <a:spcAft>
                <a:spcPts val="500"/>
              </a:spcAft>
              <a:buClrTx/>
              <a:buSzTx/>
              <a:buFontTx/>
              <a:buNone/>
              <a:tabLst/>
              <a:defRPr/>
            </a:pPr>
            <a:endParaRPr lang="en-IN" sz="1200" kern="1200" dirty="0" smtClean="0">
              <a:solidFill>
                <a:schemeClr val="tx1"/>
              </a:solidFill>
              <a:effectLst/>
              <a:latin typeface="+mn-lt"/>
              <a:ea typeface="+mn-ea"/>
              <a:cs typeface="+mn-cs"/>
            </a:endParaRPr>
          </a:p>
          <a:p>
            <a:pPr marL="0" marR="0" indent="0" algn="l" defTabSz="456565" rtl="0" eaLnBrk="1" fontAlgn="auto" latinLnBrk="0" hangingPunct="1">
              <a:lnSpc>
                <a:spcPct val="100000"/>
              </a:lnSpc>
              <a:spcBef>
                <a:spcPts val="0"/>
              </a:spcBef>
              <a:spcAft>
                <a:spcPts val="500"/>
              </a:spcAft>
              <a:buClrTx/>
              <a:buSzTx/>
              <a:buFontTx/>
              <a:buNone/>
              <a:tabLst/>
              <a:defRPr/>
            </a:pPr>
            <a:r>
              <a:rPr lang="en-IN" sz="1200" kern="1200" dirty="0" smtClean="0">
                <a:solidFill>
                  <a:schemeClr val="tx1"/>
                </a:solidFill>
                <a:effectLst/>
                <a:latin typeface="+mn-lt"/>
                <a:ea typeface="+mn-ea"/>
                <a:cs typeface="+mn-cs"/>
              </a:rPr>
              <a:t>Observe the sample program for printing a</a:t>
            </a:r>
            <a:r>
              <a:rPr lang="en-IN" sz="1200" kern="1200" baseline="0" dirty="0" smtClean="0">
                <a:solidFill>
                  <a:schemeClr val="tx1"/>
                </a:solidFill>
                <a:effectLst/>
                <a:latin typeface="+mn-lt"/>
                <a:ea typeface="+mn-ea"/>
                <a:cs typeface="+mn-cs"/>
              </a:rPr>
              <a:t> number pattern.  Here we have used two loops.  The outer loop will iterate for 1 to 5 times and for each of these Iterations another loop will run ‘i’ items and it will print the value of i.</a:t>
            </a:r>
            <a:endParaRPr lang="en-IN" sz="1200" kern="1200" dirty="0" smtClean="0">
              <a:solidFill>
                <a:schemeClr val="tx1"/>
              </a:solidFill>
              <a:effectLst/>
              <a:latin typeface="+mn-lt"/>
              <a:ea typeface="+mn-ea"/>
              <a:cs typeface="+mn-cs"/>
            </a:endParaRPr>
          </a:p>
          <a:p>
            <a:pPr defTabSz="456565">
              <a:spcAft>
                <a:spcPts val="500"/>
              </a:spcAft>
              <a:defRPr/>
            </a:pPr>
            <a:endParaRPr lang="en-IN" sz="1200" kern="1200" dirty="0" smtClean="0">
              <a:solidFill>
                <a:schemeClr val="tx1"/>
              </a:solidFill>
              <a:effectLst/>
              <a:latin typeface="+mn-lt"/>
              <a:ea typeface="+mn-ea"/>
              <a:cs typeface="+mn-cs"/>
            </a:endParaRPr>
          </a:p>
          <a:p>
            <a:pPr defTabSz="456565">
              <a:spcAft>
                <a:spcPts val="500"/>
              </a:spcAft>
              <a:defRPr/>
            </a:pPr>
            <a:endParaRPr lang="en-US" sz="1200" dirty="0">
              <a:solidFill>
                <a:srgbClr val="000000"/>
              </a:solidFill>
              <a:latin typeface="Lato"/>
            </a:endParaRPr>
          </a:p>
        </p:txBody>
      </p:sp>
      <p:sp>
        <p:nvSpPr>
          <p:cNvPr id="4" name="Slide Number Placeholder 3"/>
          <p:cNvSpPr>
            <a:spLocks noGrp="1"/>
          </p:cNvSpPr>
          <p:nvPr>
            <p:ph type="sldNum" sz="quarter" idx="10"/>
          </p:nvPr>
        </p:nvSpPr>
        <p:spPr/>
        <p:txBody>
          <a:bodyPr/>
          <a:lstStyle/>
          <a:p>
            <a:fld id="{FA5D1758-ED3D-4611-B861-63A1DF032208}" type="slidenum">
              <a:rPr lang="en-US" smtClean="0"/>
              <a:pPr/>
              <a:t>26</a:t>
            </a:fld>
            <a:endParaRPr lang="en-US"/>
          </a:p>
        </p:txBody>
      </p:sp>
    </p:spTree>
    <p:extLst>
      <p:ext uri="{BB962C8B-B14F-4D97-AF65-F5344CB8AC3E}">
        <p14:creationId xmlns:p14="http://schemas.microsoft.com/office/powerpoint/2010/main" val="31796088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6565">
              <a:spcAft>
                <a:spcPts val="500"/>
              </a:spcAft>
              <a:defRPr/>
            </a:pPr>
            <a:r>
              <a:rPr lang="en-IN" sz="1200" dirty="0" smtClean="0"/>
              <a:t>Loops can be in different ways:</a:t>
            </a:r>
          </a:p>
          <a:p>
            <a:pPr defTabSz="456565">
              <a:spcAft>
                <a:spcPts val="500"/>
              </a:spcAft>
              <a:defRPr/>
            </a:pPr>
            <a:endParaRPr lang="en-IN" sz="1200" kern="1200" dirty="0" smtClean="0">
              <a:solidFill>
                <a:schemeClr val="tx1"/>
              </a:solidFill>
              <a:effectLst/>
              <a:latin typeface="+mn-lt"/>
              <a:ea typeface="+mn-ea"/>
              <a:cs typeface="+mn-cs"/>
            </a:endParaRPr>
          </a:p>
          <a:p>
            <a:pPr defTabSz="456565">
              <a:spcAft>
                <a:spcPts val="500"/>
              </a:spcAft>
              <a:defRPr/>
            </a:pPr>
            <a:r>
              <a:rPr lang="en-IN" sz="1200" kern="1200" dirty="0" smtClean="0">
                <a:solidFill>
                  <a:schemeClr val="tx1"/>
                </a:solidFill>
                <a:effectLst/>
                <a:latin typeface="+mn-lt"/>
                <a:ea typeface="+mn-ea"/>
                <a:cs typeface="+mn-cs"/>
              </a:rPr>
              <a:t>For loop within a for loop.</a:t>
            </a:r>
          </a:p>
          <a:p>
            <a:pPr defTabSz="456565">
              <a:spcAft>
                <a:spcPts val="500"/>
              </a:spcAft>
              <a:defRPr/>
            </a:pPr>
            <a:r>
              <a:rPr lang="en-IN" sz="1200" kern="1200" dirty="0" smtClean="0">
                <a:solidFill>
                  <a:schemeClr val="tx1"/>
                </a:solidFill>
                <a:effectLst/>
                <a:latin typeface="+mn-lt"/>
                <a:ea typeface="+mn-ea"/>
                <a:cs typeface="+mn-cs"/>
              </a:rPr>
              <a:t>While loop within a while loop.</a:t>
            </a:r>
          </a:p>
          <a:p>
            <a:pPr defTabSz="456565">
              <a:spcAft>
                <a:spcPts val="500"/>
              </a:spcAft>
              <a:defRPr/>
            </a:pPr>
            <a:r>
              <a:rPr lang="en-IN" sz="1200" kern="1200" dirty="0" smtClean="0">
                <a:solidFill>
                  <a:schemeClr val="tx1"/>
                </a:solidFill>
                <a:effectLst/>
                <a:latin typeface="+mn-lt"/>
                <a:ea typeface="+mn-ea"/>
                <a:cs typeface="+mn-cs"/>
              </a:rPr>
              <a:t>While loop within</a:t>
            </a:r>
            <a:r>
              <a:rPr lang="en-IN" sz="1200" kern="1200" baseline="0" dirty="0" smtClean="0">
                <a:solidFill>
                  <a:schemeClr val="tx1"/>
                </a:solidFill>
                <a:effectLst/>
                <a:latin typeface="+mn-lt"/>
                <a:ea typeface="+mn-ea"/>
                <a:cs typeface="+mn-cs"/>
              </a:rPr>
              <a:t> a for loop.</a:t>
            </a:r>
          </a:p>
          <a:p>
            <a:pPr defTabSz="456565">
              <a:spcAft>
                <a:spcPts val="500"/>
              </a:spcAft>
              <a:defRPr/>
            </a:pPr>
            <a:r>
              <a:rPr lang="en-IN" sz="1200" kern="1200" baseline="0" dirty="0" smtClean="0">
                <a:solidFill>
                  <a:schemeClr val="tx1"/>
                </a:solidFill>
                <a:effectLst/>
                <a:latin typeface="+mn-lt"/>
                <a:ea typeface="+mn-ea"/>
                <a:cs typeface="+mn-cs"/>
              </a:rPr>
              <a:t>For loop within a while loop.</a:t>
            </a:r>
          </a:p>
          <a:p>
            <a:pPr defTabSz="456565">
              <a:spcAft>
                <a:spcPts val="500"/>
              </a:spcAft>
              <a:defRPr/>
            </a:pPr>
            <a:endParaRPr lang="en-IN" sz="1200" kern="1200" dirty="0" smtClean="0">
              <a:solidFill>
                <a:schemeClr val="tx1"/>
              </a:solidFill>
              <a:effectLst/>
              <a:latin typeface="+mn-lt"/>
              <a:ea typeface="+mn-ea"/>
              <a:cs typeface="+mn-cs"/>
            </a:endParaRPr>
          </a:p>
          <a:p>
            <a:pPr defTabSz="456565">
              <a:spcAft>
                <a:spcPts val="500"/>
              </a:spcAft>
              <a:defRPr/>
            </a:pPr>
            <a:endParaRPr lang="en-US" sz="1200" dirty="0">
              <a:solidFill>
                <a:srgbClr val="000000"/>
              </a:solidFill>
              <a:latin typeface="Lato"/>
            </a:endParaRPr>
          </a:p>
        </p:txBody>
      </p:sp>
      <p:sp>
        <p:nvSpPr>
          <p:cNvPr id="4" name="Slide Number Placeholder 3"/>
          <p:cNvSpPr>
            <a:spLocks noGrp="1"/>
          </p:cNvSpPr>
          <p:nvPr>
            <p:ph type="sldNum" sz="quarter" idx="10"/>
          </p:nvPr>
        </p:nvSpPr>
        <p:spPr/>
        <p:txBody>
          <a:bodyPr/>
          <a:lstStyle/>
          <a:p>
            <a:fld id="{FA5D1758-ED3D-4611-B861-63A1DF032208}" type="slidenum">
              <a:rPr lang="en-US" smtClean="0"/>
              <a:pPr/>
              <a:t>27</a:t>
            </a:fld>
            <a:endParaRPr lang="en-US"/>
          </a:p>
        </p:txBody>
      </p:sp>
    </p:spTree>
    <p:extLst>
      <p:ext uri="{BB962C8B-B14F-4D97-AF65-F5344CB8AC3E}">
        <p14:creationId xmlns:p14="http://schemas.microsoft.com/office/powerpoint/2010/main" val="329256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times we need to change the execution of statements from the normal sequence.</a:t>
            </a:r>
            <a:r>
              <a:rPr lang="en-US" baseline="0" dirty="0"/>
              <a:t>  </a:t>
            </a:r>
            <a:r>
              <a:rPr lang="en-US" dirty="0"/>
              <a:t> Python provides some statements for this and they are known as loop control statements.  They are break, continue and pass.</a:t>
            </a:r>
          </a:p>
          <a:p>
            <a:endParaRPr lang="en-US" dirty="0"/>
          </a:p>
          <a:p>
            <a:r>
              <a:rPr lang="en-US" dirty="0"/>
              <a:t>The statement ‘break’ helps</a:t>
            </a:r>
            <a:r>
              <a:rPr lang="en-US" baseline="0" dirty="0"/>
              <a:t> us to terminate the loop during iteration and to execute the statements immediately after the loop.</a:t>
            </a:r>
          </a:p>
          <a:p>
            <a:endParaRPr lang="en-US" baseline="0" dirty="0"/>
          </a:p>
          <a:p>
            <a:r>
              <a:rPr lang="en-US" baseline="0" dirty="0"/>
              <a:t>The ‘Continue’ statement helps us to skip the remaining statements after this and to continue with the next iteration.</a:t>
            </a:r>
          </a:p>
          <a:p>
            <a:endParaRPr lang="en-US" baseline="0" dirty="0"/>
          </a:p>
          <a:p>
            <a:r>
              <a:rPr lang="en-US" baseline="0" dirty="0"/>
              <a:t>The ‘pass’ statement is required when you syntactically need a statement but you don’t need to execute it.</a:t>
            </a:r>
            <a:endParaRPr lang="en-US" dirty="0"/>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pPr/>
              <a:t>28</a:t>
            </a:fld>
            <a:endParaRPr lang="en-US"/>
          </a:p>
        </p:txBody>
      </p:sp>
    </p:spTree>
    <p:extLst>
      <p:ext uri="{BB962C8B-B14F-4D97-AF65-F5344CB8AC3E}">
        <p14:creationId xmlns:p14="http://schemas.microsoft.com/office/powerpoint/2010/main" val="13640976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Observe the sample programs given for the</a:t>
            </a:r>
            <a:r>
              <a:rPr lang="en-US" baseline="0" dirty="0" smtClean="0"/>
              <a:t> control statements: break and continue.</a:t>
            </a:r>
          </a:p>
          <a:p>
            <a:endParaRPr lang="en-US" baseline="0" dirty="0" smtClean="0"/>
          </a:p>
          <a:p>
            <a:r>
              <a:rPr lang="en-US" baseline="0" dirty="0" smtClean="0"/>
              <a:t>In the first example we are displaying the first 5 numbers from a range of values.  In the ‘for’ loop the range is starting from 0 to 11-1 and fetching each Element into the variable ‘n’.  If the fetched values is not 5, then the program will print that value.  Whenever ‘n’ s value become 5, it breaks the ‘for’ loop and execute the next statement after the loop.  Remember, a break always exits from the inner loop if there are nested loops.</a:t>
            </a:r>
          </a:p>
          <a:p>
            <a:endParaRPr lang="en-US" baseline="0" dirty="0" smtClean="0"/>
          </a:p>
          <a:p>
            <a:r>
              <a:rPr lang="en-US" baseline="0" dirty="0" smtClean="0"/>
              <a:t>In the next example, we are trying to print the odd numbers from a range of values.  Using ‘for’ loop , it fetch each number from the loops and if the number is divisible by 2, then assume that the number is an even number and continue the next iteration  without printing that number.</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pPr/>
              <a:t>29</a:t>
            </a:fld>
            <a:endParaRPr lang="en-US"/>
          </a:p>
        </p:txBody>
      </p:sp>
    </p:spTree>
    <p:extLst>
      <p:ext uri="{BB962C8B-B14F-4D97-AF65-F5344CB8AC3E}">
        <p14:creationId xmlns:p14="http://schemas.microsoft.com/office/powerpoint/2010/main" val="18561592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Python considers ‘pass’ is</a:t>
            </a:r>
            <a:r>
              <a:rPr lang="en-US" baseline="0" dirty="0"/>
              <a:t> a null statement.  It is just a placeholder for a command or code to be executed.  Assume, we need to use a loop or function which we want to implement in  future.  If we keep the function or loop with an empty body , the interpreter will complain.  To avoid this, we must use ‘pass’ statement to construct a body that does nothing.   Observe the example. </a:t>
            </a:r>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pPr/>
              <a:t>30</a:t>
            </a:fld>
            <a:endParaRPr lang="en-US"/>
          </a:p>
        </p:txBody>
      </p:sp>
    </p:spTree>
    <p:extLst>
      <p:ext uri="{BB962C8B-B14F-4D97-AF65-F5344CB8AC3E}">
        <p14:creationId xmlns:p14="http://schemas.microsoft.com/office/powerpoint/2010/main" val="41227750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50000"/>
              </a:lnSpc>
              <a:buFont typeface="Arial" panose="020B0604020202020204" pitchFamily="34" charset="0"/>
              <a:buNone/>
            </a:pPr>
            <a:r>
              <a:rPr lang="en-US" dirty="0"/>
              <a:t>Functions allow code to be encapsulated in to individual units, which can be re-used.</a:t>
            </a:r>
          </a:p>
          <a:p>
            <a:pPr marL="0" indent="0">
              <a:lnSpc>
                <a:spcPct val="150000"/>
              </a:lnSpc>
              <a:buFont typeface="Arial" panose="020B0604020202020204" pitchFamily="34" charset="0"/>
              <a:buNone/>
            </a:pPr>
            <a:r>
              <a:rPr lang="en-US" dirty="0"/>
              <a:t>In the context of programming, a function is a named sequence of statements that perform a computation.</a:t>
            </a:r>
          </a:p>
          <a:p>
            <a:pPr marL="0" indent="0">
              <a:lnSpc>
                <a:spcPct val="150000"/>
              </a:lnSpc>
              <a:buFont typeface="Arial" panose="020B0604020202020204" pitchFamily="34" charset="0"/>
              <a:buNone/>
            </a:pPr>
            <a:r>
              <a:rPr lang="en-US" dirty="0"/>
              <a:t>When we define a function, we specify the name and the sequence of statements.</a:t>
            </a:r>
          </a:p>
          <a:p>
            <a:pPr marL="0" indent="0">
              <a:lnSpc>
                <a:spcPct val="150000"/>
              </a:lnSpc>
              <a:buFont typeface="Arial" panose="020B0604020202020204" pitchFamily="34" charset="0"/>
              <a:buNone/>
            </a:pPr>
            <a:r>
              <a:rPr lang="en-US" dirty="0"/>
              <a:t>Later, we can call the function by name,</a:t>
            </a:r>
            <a:r>
              <a:rPr lang="en-US" baseline="0" dirty="0"/>
              <a:t> </a:t>
            </a:r>
            <a:r>
              <a:rPr lang="en-US" dirty="0"/>
              <a:t>how many ever times we want, whenever we want. </a:t>
            </a:r>
          </a:p>
          <a:p>
            <a:pPr marL="0" indent="0">
              <a:lnSpc>
                <a:spcPct val="150000"/>
              </a:lnSpc>
              <a:buFont typeface="Arial" panose="020B0604020202020204" pitchFamily="34" charset="0"/>
              <a:buNone/>
            </a:pPr>
            <a:r>
              <a:rPr lang="en-US" dirty="0"/>
              <a:t>Function</a:t>
            </a:r>
            <a:r>
              <a:rPr lang="en-US" baseline="0" dirty="0"/>
              <a:t> </a:t>
            </a:r>
            <a:r>
              <a:rPr lang="en-US" dirty="0"/>
              <a:t>generally takes arguments and returns a result. </a:t>
            </a:r>
          </a:p>
          <a:p>
            <a:pPr marL="0" indent="0">
              <a:lnSpc>
                <a:spcPct val="150000"/>
              </a:lnSpc>
              <a:buFont typeface="Arial" panose="020B0604020202020204" pitchFamily="34" charset="0"/>
              <a:buNone/>
            </a:pPr>
            <a:r>
              <a:rPr lang="en-US" dirty="0"/>
              <a:t>This is not mandatory, though.</a:t>
            </a:r>
            <a:r>
              <a:rPr lang="en-US" baseline="0" dirty="0"/>
              <a:t> </a:t>
            </a:r>
            <a:endParaRPr lang="en-US" dirty="0"/>
          </a:p>
          <a:p>
            <a:pPr marL="0" indent="0">
              <a:lnSpc>
                <a:spcPct val="150000"/>
              </a:lnSpc>
              <a:buFont typeface="Arial" panose="020B0604020202020204" pitchFamily="34" charset="0"/>
              <a:buNone/>
            </a:pPr>
            <a:r>
              <a:rPr lang="en-US" dirty="0"/>
              <a:t>There could be sometimes, more than one argument and more than one value to return.</a:t>
            </a:r>
          </a:p>
          <a:p>
            <a:pPr marL="0" indent="0">
              <a:lnSpc>
                <a:spcPct val="150000"/>
              </a:lnSpc>
              <a:buFont typeface="Arial" panose="020B0604020202020204" pitchFamily="34" charset="0"/>
              <a:buNone/>
            </a:pPr>
            <a:r>
              <a:rPr lang="en-US" dirty="0"/>
              <a:t>These arguments and results could be of any datatype.</a:t>
            </a:r>
            <a:endParaRPr lang="en-IN" dirty="0"/>
          </a:p>
          <a:p>
            <a:endParaRPr lang="en-US" dirty="0"/>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pPr/>
              <a:t>45</a:t>
            </a:fld>
            <a:endParaRPr lang="en-US"/>
          </a:p>
        </p:txBody>
      </p:sp>
    </p:spTree>
    <p:extLst>
      <p:ext uri="{BB962C8B-B14F-4D97-AF65-F5344CB8AC3E}">
        <p14:creationId xmlns:p14="http://schemas.microsoft.com/office/powerpoint/2010/main" val="18707294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Lets understand the syntax of a function.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We have to define the function using </a:t>
            </a:r>
            <a:r>
              <a:rPr lang="en-US" dirty="0" err="1"/>
              <a:t>def</a:t>
            </a:r>
            <a:r>
              <a:rPr lang="en-US" dirty="0"/>
              <a:t> keyword.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After the </a:t>
            </a:r>
            <a:r>
              <a:rPr lang="en-US" dirty="0" err="1"/>
              <a:t>def</a:t>
            </a:r>
            <a:r>
              <a:rPr lang="en-US" dirty="0"/>
              <a:t> keyword, we can provide the name of our function by which it will be called.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As discussed, function often takes one or more than one parameter as its input.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name for these parameters should be declared within parenthesis, here.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value to these parameters will be passed by the calling function.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After executing all the statements inside the function, the interpreter can return any value back from where it is called.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Return keyword is used to pass such variables back.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If no return statement is provided, by default a function returns None.</a:t>
            </a:r>
            <a:endParaRPr lang="en-IN" dirty="0"/>
          </a:p>
          <a:p>
            <a:endParaRPr lang="en-US" dirty="0"/>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pPr/>
              <a:t>46</a:t>
            </a:fld>
            <a:endParaRPr lang="en-US"/>
          </a:p>
        </p:txBody>
      </p:sp>
    </p:spTree>
    <p:extLst>
      <p:ext uri="{BB962C8B-B14F-4D97-AF65-F5344CB8AC3E}">
        <p14:creationId xmlns:p14="http://schemas.microsoft.com/office/powerpoint/2010/main" val="3969950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50000"/>
              </a:lnSpc>
              <a:buFont typeface="Arial" panose="020B0604020202020204" pitchFamily="34" charset="0"/>
              <a:buNone/>
            </a:pPr>
            <a:r>
              <a:rPr lang="en-US" dirty="0"/>
              <a:t>Given its easy and simple syntax, anyone can start programming in python right from day one.</a:t>
            </a:r>
          </a:p>
          <a:p>
            <a:pPr marL="0" indent="0">
              <a:lnSpc>
                <a:spcPct val="150000"/>
              </a:lnSpc>
              <a:buFont typeface="Arial" panose="020B0604020202020204" pitchFamily="34" charset="0"/>
              <a:buNone/>
            </a:pPr>
            <a:r>
              <a:rPr lang="en-US" dirty="0"/>
              <a:t>It is an interpreted</a:t>
            </a:r>
            <a:r>
              <a:rPr lang="en-US" baseline="0" dirty="0"/>
              <a:t> language.</a:t>
            </a:r>
            <a:endParaRPr lang="en-US" dirty="0"/>
          </a:p>
          <a:p>
            <a:pPr marL="0" indent="0">
              <a:lnSpc>
                <a:spcPct val="150000"/>
              </a:lnSpc>
              <a:buFont typeface="Arial" panose="020B0604020202020204" pitchFamily="34" charset="0"/>
              <a:buNone/>
            </a:pPr>
            <a:r>
              <a:rPr lang="en-US" dirty="0"/>
              <a:t>Object-oriented programming is also possible.</a:t>
            </a:r>
          </a:p>
          <a:p>
            <a:pPr marL="0" indent="0">
              <a:lnSpc>
                <a:spcPct val="150000"/>
              </a:lnSpc>
              <a:buFont typeface="Arial" panose="020B0604020202020204" pitchFamily="34" charset="0"/>
              <a:buNone/>
            </a:pPr>
            <a:r>
              <a:rPr lang="en-US" dirty="0"/>
              <a:t>Nested, heterogeneous data structures are simple to construct and use.</a:t>
            </a:r>
          </a:p>
          <a:p>
            <a:pPr marL="0" indent="0">
              <a:lnSpc>
                <a:spcPct val="150000"/>
              </a:lnSpc>
              <a:buFont typeface="Arial" panose="020B0604020202020204" pitchFamily="34" charset="0"/>
              <a:buNone/>
            </a:pPr>
            <a:r>
              <a:rPr lang="en-US" dirty="0"/>
              <a:t>Supports many sources of data like flat files, excel, PDFs, images, etc.</a:t>
            </a:r>
          </a:p>
          <a:p>
            <a:pPr marL="0" indent="0">
              <a:lnSpc>
                <a:spcPct val="150000"/>
              </a:lnSpc>
              <a:buFont typeface="Arial" panose="020B0604020202020204" pitchFamily="34" charset="0"/>
              <a:buNone/>
            </a:pPr>
            <a:r>
              <a:rPr lang="en-US" dirty="0"/>
              <a:t>Ability to connect to all standard databases and big data tools.</a:t>
            </a:r>
          </a:p>
          <a:p>
            <a:pPr marL="0" indent="0">
              <a:lnSpc>
                <a:spcPct val="150000"/>
              </a:lnSpc>
              <a:buFont typeface="Arial" panose="020B0604020202020204" pitchFamily="34" charset="0"/>
              <a:buNone/>
            </a:pPr>
            <a:r>
              <a:rPr lang="en-US" dirty="0"/>
              <a:t>Another factor is the tight integration of simulation and visualization. </a:t>
            </a:r>
          </a:p>
          <a:p>
            <a:pPr marL="0" indent="0">
              <a:lnSpc>
                <a:spcPct val="150000"/>
              </a:lnSpc>
              <a:buFont typeface="Arial" panose="020B0604020202020204" pitchFamily="34" charset="0"/>
              <a:buNone/>
            </a:pPr>
            <a:r>
              <a:rPr lang="en-US" dirty="0"/>
              <a:t>One can quickly and easily visualize what they have computed.</a:t>
            </a:r>
          </a:p>
          <a:p>
            <a:pPr marL="0" indent="0">
              <a:lnSpc>
                <a:spcPct val="150000"/>
              </a:lnSpc>
              <a:buFont typeface="Arial" panose="020B0604020202020204" pitchFamily="34" charset="0"/>
              <a:buNone/>
            </a:pPr>
            <a:r>
              <a:rPr lang="en-US" dirty="0"/>
              <a:t>Not just for data analysis, Python can also be used for testing, web applications, text mining, DevOps, etc.</a:t>
            </a:r>
          </a:p>
          <a:p>
            <a:pPr marL="0" indent="0">
              <a:lnSpc>
                <a:spcPct val="150000"/>
              </a:lnSpc>
              <a:buFont typeface="Arial" panose="020B0604020202020204" pitchFamily="34" charset="0"/>
              <a:buNone/>
            </a:pPr>
            <a:r>
              <a:rPr lang="en-US" dirty="0"/>
              <a:t>Integration of Python with C, C++, Fortran and Java is (almost) automatic. </a:t>
            </a:r>
          </a:p>
        </p:txBody>
      </p:sp>
      <p:sp>
        <p:nvSpPr>
          <p:cNvPr id="4" name="Slide Number Placeholder 3"/>
          <p:cNvSpPr>
            <a:spLocks noGrp="1"/>
          </p:cNvSpPr>
          <p:nvPr>
            <p:ph type="sldNum" sz="quarter" idx="10"/>
          </p:nvPr>
        </p:nvSpPr>
        <p:spPr/>
        <p:txBody>
          <a:bodyPr/>
          <a:lstStyle/>
          <a:p>
            <a:fld id="{FA5D1758-ED3D-4611-B861-63A1DF032208}" type="slidenum">
              <a:rPr lang="en-US" smtClean="0"/>
              <a:pPr/>
              <a:t>3</a:t>
            </a:fld>
            <a:endParaRPr lang="en-US" dirty="0"/>
          </a:p>
        </p:txBody>
      </p:sp>
    </p:spTree>
    <p:extLst>
      <p:ext uri="{BB962C8B-B14F-4D97-AF65-F5344CB8AC3E}">
        <p14:creationId xmlns:p14="http://schemas.microsoft.com/office/powerpoint/2010/main" val="8814227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 the following example, we are defining a function called reverse_dict. This function takes one argument which should be of type dictionary and returns the reverse of that dictionary. That is keys of the input dictionary should be converted to values, and value of the original dictionary should be converted to keys of the new dictionary. If we pass variable with any other data type, the function might throw error in between, because we are using  dictionary specific methods like .items() in the calculation. Inside the function we are creating a dictionary to which we will be pushing elements one by one. Once the empty dictionary is created, we are looping through each element in the dictionary using items method</a:t>
            </a:r>
            <a:endParaRPr lang="en-IN" dirty="0"/>
          </a:p>
          <a:p>
            <a:endParaRPr lang="en-US" dirty="0"/>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pPr/>
              <a:t>47</a:t>
            </a:fld>
            <a:endParaRPr lang="en-US"/>
          </a:p>
        </p:txBody>
      </p:sp>
    </p:spTree>
    <p:extLst>
      <p:ext uri="{BB962C8B-B14F-4D97-AF65-F5344CB8AC3E}">
        <p14:creationId xmlns:p14="http://schemas.microsoft.com/office/powerpoint/2010/main" val="21697860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The function will not get executed unless we call it explicitly.</a:t>
            </a:r>
          </a:p>
          <a:p>
            <a:pPr marL="0" indent="0">
              <a:buFont typeface="Arial" panose="020B0604020202020204" pitchFamily="34" charset="0"/>
              <a:buNone/>
            </a:pPr>
            <a:r>
              <a:rPr lang="en-US" dirty="0"/>
              <a:t>Observe</a:t>
            </a:r>
            <a:r>
              <a:rPr lang="en-US" baseline="0" dirty="0"/>
              <a:t> the code </a:t>
            </a:r>
            <a:r>
              <a:rPr lang="en-US" dirty="0"/>
              <a:t>snippet</a:t>
            </a:r>
            <a:r>
              <a:rPr lang="en-US" baseline="0" dirty="0"/>
              <a:t> where </a:t>
            </a:r>
            <a:r>
              <a:rPr lang="en-US" dirty="0"/>
              <a:t>we have created a dictionary called </a:t>
            </a:r>
            <a:r>
              <a:rPr lang="en-US" b="1" i="1" dirty="0" err="1"/>
              <a:t>org_dict</a:t>
            </a:r>
            <a:r>
              <a:rPr lang="en-US" b="1" i="1" dirty="0"/>
              <a:t>. </a:t>
            </a:r>
            <a:endParaRPr lang="en-US" dirty="0"/>
          </a:p>
          <a:p>
            <a:pPr marL="0" indent="0">
              <a:buFont typeface="Arial" panose="020B0604020202020204" pitchFamily="34" charset="0"/>
              <a:buNone/>
            </a:pPr>
            <a:r>
              <a:rPr lang="en-US" dirty="0"/>
              <a:t>We can pass this dictionary while calling the function which we just created </a:t>
            </a:r>
            <a:r>
              <a:rPr lang="en-US" b="1" i="1" dirty="0"/>
              <a:t>reverse_dict()</a:t>
            </a:r>
          </a:p>
          <a:p>
            <a:pPr marL="0" indent="0">
              <a:buFont typeface="Arial" panose="020B0604020202020204" pitchFamily="34" charset="0"/>
              <a:buNone/>
            </a:pPr>
            <a:r>
              <a:rPr lang="en-US" dirty="0"/>
              <a:t>The output of the function is saved in the variable </a:t>
            </a:r>
            <a:r>
              <a:rPr lang="en-US" b="1" dirty="0"/>
              <a:t>rev_dict</a:t>
            </a:r>
          </a:p>
          <a:p>
            <a:pPr marL="0" indent="0">
              <a:buFont typeface="Arial" panose="020B0604020202020204" pitchFamily="34" charset="0"/>
              <a:buNone/>
            </a:pPr>
            <a:r>
              <a:rPr lang="en-US" dirty="0"/>
              <a:t>It is a must to pass one parameter to the function.</a:t>
            </a:r>
            <a:endParaRPr lang="en-IN"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pPr/>
              <a:t>48</a:t>
            </a:fld>
            <a:endParaRPr lang="en-US"/>
          </a:p>
        </p:txBody>
      </p:sp>
    </p:spTree>
    <p:extLst>
      <p:ext uri="{BB962C8B-B14F-4D97-AF65-F5344CB8AC3E}">
        <p14:creationId xmlns:p14="http://schemas.microsoft.com/office/powerpoint/2010/main" val="41292770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50000"/>
              </a:lnSpc>
              <a:buFont typeface="Arial" panose="020B0604020202020204" pitchFamily="34" charset="0"/>
              <a:buNone/>
            </a:pPr>
            <a:r>
              <a:rPr lang="en-US" dirty="0"/>
              <a:t>Python doc strings are used to document functions .</a:t>
            </a:r>
          </a:p>
          <a:p>
            <a:pPr marL="0" indent="0">
              <a:lnSpc>
                <a:spcPct val="150000"/>
              </a:lnSpc>
              <a:buFont typeface="Arial" panose="020B0604020202020204" pitchFamily="34" charset="0"/>
              <a:buNone/>
            </a:pPr>
            <a:r>
              <a:rPr lang="en-US" dirty="0"/>
              <a:t>Doc stings should follow immediately after defining function header. </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pPr/>
              <a:t>49</a:t>
            </a:fld>
            <a:endParaRPr lang="en-US"/>
          </a:p>
        </p:txBody>
      </p:sp>
    </p:spTree>
    <p:extLst>
      <p:ext uri="{BB962C8B-B14F-4D97-AF65-F5344CB8AC3E}">
        <p14:creationId xmlns:p14="http://schemas.microsoft.com/office/powerpoint/2010/main" val="38759540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We can use help function to understand the documentation of any function</a:t>
            </a:r>
          </a:p>
          <a:p>
            <a:pPr marL="0" indent="0">
              <a:buFont typeface="Arial" panose="020B0604020202020204" pitchFamily="34" charset="0"/>
              <a:buNone/>
            </a:pPr>
            <a:r>
              <a:rPr lang="en-US" dirty="0"/>
              <a:t>It is advisable to provide documentation to any function that we create, so that it is obvious for others as well in terms of what operations it will do </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pPr/>
              <a:t>50</a:t>
            </a:fld>
            <a:endParaRPr lang="en-US"/>
          </a:p>
        </p:txBody>
      </p:sp>
    </p:spTree>
    <p:extLst>
      <p:ext uri="{BB962C8B-B14F-4D97-AF65-F5344CB8AC3E}">
        <p14:creationId xmlns:p14="http://schemas.microsoft.com/office/powerpoint/2010/main" val="39305986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 function can take many input parameters.</a:t>
            </a:r>
            <a:r>
              <a:rPr lang="en-US" baseline="0" dirty="0"/>
              <a:t> </a:t>
            </a:r>
          </a:p>
          <a:p>
            <a:pPr marL="0" indent="0">
              <a:buFont typeface="Arial" panose="020B0604020202020204" pitchFamily="34" charset="0"/>
              <a:buNone/>
            </a:pPr>
            <a:r>
              <a:rPr lang="en-US" baseline="0" dirty="0"/>
              <a:t>There can be </a:t>
            </a:r>
            <a:r>
              <a:rPr lang="en-US" dirty="0"/>
              <a:t>optional parameters too.</a:t>
            </a:r>
            <a:r>
              <a:rPr lang="en-US" baseline="0" dirty="0"/>
              <a:t> </a:t>
            </a:r>
            <a:endParaRPr lang="en-US" dirty="0"/>
          </a:p>
          <a:p>
            <a:pPr marL="0" indent="0">
              <a:buFont typeface="Arial" panose="020B0604020202020204" pitchFamily="34" charset="0"/>
              <a:buNone/>
            </a:pPr>
            <a:r>
              <a:rPr lang="en-US" dirty="0"/>
              <a:t>Observe the</a:t>
            </a:r>
            <a:r>
              <a:rPr lang="en-US" baseline="0" dirty="0"/>
              <a:t> </a:t>
            </a:r>
            <a:r>
              <a:rPr lang="en-US" dirty="0"/>
              <a:t>example given, </a:t>
            </a:r>
            <a:r>
              <a:rPr lang="en-US" dirty="0" err="1"/>
              <a:t>read_csv</a:t>
            </a:r>
            <a:r>
              <a:rPr lang="en-US" dirty="0"/>
              <a:t> method of pandas library can be used to read </a:t>
            </a:r>
            <a:r>
              <a:rPr lang="en-US" dirty="0" err="1"/>
              <a:t>csvees</a:t>
            </a:r>
            <a:r>
              <a:rPr lang="en-US" dirty="0"/>
              <a:t>. </a:t>
            </a:r>
          </a:p>
          <a:p>
            <a:pPr marL="0" indent="0">
              <a:buFont typeface="Arial" panose="020B0604020202020204" pitchFamily="34" charset="0"/>
              <a:buNone/>
            </a:pPr>
            <a:r>
              <a:rPr lang="en-US" dirty="0"/>
              <a:t>The function takes only one mandatory parameter, which is </a:t>
            </a:r>
            <a:r>
              <a:rPr lang="en-US" dirty="0" err="1"/>
              <a:t>filepath_or_buffer</a:t>
            </a:r>
            <a:r>
              <a:rPr lang="en-US" dirty="0"/>
              <a:t>. </a:t>
            </a:r>
          </a:p>
          <a:p>
            <a:pPr marL="0" indent="0">
              <a:buFont typeface="Arial" panose="020B0604020202020204" pitchFamily="34" charset="0"/>
              <a:buNone/>
            </a:pPr>
            <a:r>
              <a:rPr lang="en-US" dirty="0"/>
              <a:t>The other bunch of parameters are optional. </a:t>
            </a:r>
          </a:p>
          <a:p>
            <a:endParaRPr lang="en-US" dirty="0"/>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pPr/>
              <a:t>51</a:t>
            </a:fld>
            <a:endParaRPr lang="en-US"/>
          </a:p>
        </p:txBody>
      </p:sp>
    </p:spTree>
    <p:extLst>
      <p:ext uri="{BB962C8B-B14F-4D97-AF65-F5344CB8AC3E}">
        <p14:creationId xmlns:p14="http://schemas.microsoft.com/office/powerpoint/2010/main" val="15332296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50000"/>
              </a:lnSpc>
              <a:buFont typeface="Arial" panose="020B0604020202020204" pitchFamily="34" charset="0"/>
              <a:buNone/>
            </a:pPr>
            <a:r>
              <a:rPr lang="en-US" b="0" i="0" dirty="0"/>
              <a:t>Not all variables are accessible from all parts of our program.</a:t>
            </a:r>
            <a:r>
              <a:rPr lang="en-US" b="0" i="0" baseline="0" dirty="0"/>
              <a:t> </a:t>
            </a:r>
          </a:p>
          <a:p>
            <a:pPr marL="0" indent="0">
              <a:lnSpc>
                <a:spcPct val="150000"/>
              </a:lnSpc>
              <a:buFont typeface="Arial" panose="020B0604020202020204" pitchFamily="34" charset="0"/>
              <a:buNone/>
            </a:pPr>
            <a:r>
              <a:rPr lang="en-US" b="0" i="0" dirty="0"/>
              <a:t>The part of a program where a variable is accessible is its scope . </a:t>
            </a:r>
          </a:p>
          <a:p>
            <a:pPr marL="0" indent="0">
              <a:lnSpc>
                <a:spcPct val="150000"/>
              </a:lnSpc>
              <a:buFont typeface="Arial" panose="020B0604020202020204" pitchFamily="34" charset="0"/>
              <a:buNone/>
            </a:pPr>
            <a:r>
              <a:rPr lang="en-US" b="0" i="0" dirty="0"/>
              <a:t>And the duration for which the variable exists is</a:t>
            </a:r>
            <a:r>
              <a:rPr lang="en-US" b="0" i="0" baseline="0" dirty="0"/>
              <a:t> </a:t>
            </a:r>
            <a:r>
              <a:rPr lang="en-US" b="0" i="0" dirty="0"/>
              <a:t>its lifetime.</a:t>
            </a:r>
          </a:p>
          <a:p>
            <a:pPr marL="0" indent="0">
              <a:lnSpc>
                <a:spcPct val="150000"/>
              </a:lnSpc>
              <a:buFont typeface="Arial" panose="020B0604020202020204" pitchFamily="34" charset="0"/>
              <a:buNone/>
            </a:pPr>
            <a:r>
              <a:rPr lang="en-US" b="0" i="0" dirty="0"/>
              <a:t>Two types of variables are namely local and</a:t>
            </a:r>
            <a:r>
              <a:rPr lang="en-US" b="0" i="0" baseline="0" dirty="0"/>
              <a:t> </a:t>
            </a:r>
            <a:r>
              <a:rPr lang="en-US" b="0" i="0" dirty="0"/>
              <a:t>global variables.</a:t>
            </a:r>
          </a:p>
          <a:p>
            <a:pPr marL="0" indent="0">
              <a:lnSpc>
                <a:spcPct val="150000"/>
              </a:lnSpc>
              <a:buFont typeface="Arial" panose="020B0604020202020204" pitchFamily="34" charset="0"/>
              <a:buNone/>
            </a:pPr>
            <a:r>
              <a:rPr lang="en-US" b="0" i="0" dirty="0"/>
              <a:t>Local variables are</a:t>
            </a:r>
            <a:r>
              <a:rPr lang="en-US" b="0" i="0" baseline="0" dirty="0"/>
              <a:t> those </a:t>
            </a:r>
            <a:r>
              <a:rPr lang="en-US" b="0" i="0" dirty="0"/>
              <a:t>variables whose scope is only inside that function, in which it is defined.</a:t>
            </a:r>
          </a:p>
          <a:p>
            <a:pPr marL="0" indent="0">
              <a:lnSpc>
                <a:spcPct val="150000"/>
              </a:lnSpc>
              <a:buFont typeface="Arial" panose="020B0604020202020204" pitchFamily="34" charset="0"/>
              <a:buNone/>
            </a:pPr>
            <a:r>
              <a:rPr lang="en-US" b="0" i="0" dirty="0"/>
              <a:t>The variable cannot be accessed outside the function.</a:t>
            </a:r>
          </a:p>
          <a:p>
            <a:pPr marL="0" indent="0">
              <a:lnSpc>
                <a:spcPct val="150000"/>
              </a:lnSpc>
              <a:buFont typeface="Arial" panose="020B0604020202020204" pitchFamily="34" charset="0"/>
              <a:buNone/>
            </a:pPr>
            <a:r>
              <a:rPr lang="en-US" dirty="0"/>
              <a:t>Global variable can be accessed across functions.</a:t>
            </a:r>
          </a:p>
          <a:p>
            <a:pPr marL="0" indent="0">
              <a:buFont typeface="Arial" pitchFamily="34" charset="0"/>
              <a:buNone/>
            </a:pPr>
            <a:endParaRPr lang="en-US" b="0" i="0" dirty="0"/>
          </a:p>
          <a:p>
            <a:endParaRPr lang="en-US" dirty="0"/>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pPr/>
              <a:t>52</a:t>
            </a:fld>
            <a:endParaRPr lang="en-US"/>
          </a:p>
        </p:txBody>
      </p:sp>
    </p:spTree>
    <p:extLst>
      <p:ext uri="{BB962C8B-B14F-4D97-AF65-F5344CB8AC3E}">
        <p14:creationId xmlns:p14="http://schemas.microsoft.com/office/powerpoint/2010/main" val="30018612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i="0" dirty="0"/>
              <a:t>Here is a function to square the value.</a:t>
            </a:r>
          </a:p>
          <a:p>
            <a:pPr marL="0" indent="0">
              <a:buFont typeface="Arial" panose="020B0604020202020204" pitchFamily="34" charset="0"/>
              <a:buNone/>
            </a:pPr>
            <a:r>
              <a:rPr lang="en-US" b="0" i="0" dirty="0"/>
              <a:t>The function takes x as the input argumen.t</a:t>
            </a:r>
          </a:p>
          <a:p>
            <a:pPr marL="0" indent="0">
              <a:buFont typeface="Arial" panose="020B0604020202020204" pitchFamily="34" charset="0"/>
              <a:buNone/>
            </a:pPr>
            <a:r>
              <a:rPr lang="en-US" b="0" i="0" dirty="0"/>
              <a:t>The squared</a:t>
            </a:r>
            <a:r>
              <a:rPr lang="en-US" b="0" i="0" baseline="0" dirty="0"/>
              <a:t> </a:t>
            </a:r>
            <a:r>
              <a:rPr lang="en-US" b="0" i="0" dirty="0"/>
              <a:t>value is stored in the variable called x_squared, and the value is returned at the end of the function.</a:t>
            </a:r>
          </a:p>
          <a:p>
            <a:pPr marL="0" indent="0">
              <a:buFont typeface="Arial" panose="020B0604020202020204" pitchFamily="34" charset="0"/>
              <a:buNone/>
            </a:pPr>
            <a:r>
              <a:rPr lang="en-US" b="0" i="0" dirty="0"/>
              <a:t>The variable x_squared is local to the function. Trying</a:t>
            </a:r>
            <a:r>
              <a:rPr lang="en-US" b="0" i="0" baseline="0" dirty="0"/>
              <a:t> to </a:t>
            </a:r>
            <a:r>
              <a:rPr lang="en-US" b="0" i="0" dirty="0"/>
              <a:t>access</a:t>
            </a:r>
            <a:r>
              <a:rPr lang="en-US" b="0" i="0" baseline="0" dirty="0"/>
              <a:t> it ou</a:t>
            </a:r>
            <a:r>
              <a:rPr lang="en-US" b="0" i="0" dirty="0"/>
              <a:t>tside the function</a:t>
            </a:r>
            <a:r>
              <a:rPr lang="en-US" b="0" i="0" baseline="0" dirty="0"/>
              <a:t> </a:t>
            </a:r>
            <a:r>
              <a:rPr lang="en-US" b="0" i="0" dirty="0"/>
              <a:t>will throw NameError.</a:t>
            </a:r>
            <a:r>
              <a:rPr lang="en-US" b="0" i="0" baseline="0" dirty="0"/>
              <a:t> </a:t>
            </a:r>
            <a:endParaRPr lang="en-US" b="0" i="0" dirty="0"/>
          </a:p>
          <a:p>
            <a:pPr marL="0" indent="0">
              <a:buFont typeface="Arial" panose="020B0604020202020204" pitchFamily="34" charset="0"/>
              <a:buNone/>
            </a:pPr>
            <a:r>
              <a:rPr lang="en-US" b="0" i="0" dirty="0"/>
              <a:t>The variable x_squared is killed the moment the function finishes its execution.</a:t>
            </a:r>
            <a:r>
              <a:rPr lang="en-US" b="0" i="0" baseline="0" dirty="0"/>
              <a:t> </a:t>
            </a:r>
            <a:endParaRPr lang="en-US" b="0" i="0" dirty="0"/>
          </a:p>
          <a:p>
            <a:pPr marL="0" indent="0">
              <a:buFont typeface="Arial" panose="020B0604020202020204" pitchFamily="34" charset="0"/>
              <a:buNone/>
            </a:pPr>
            <a:endParaRPr lang="en-US" b="0" i="0" dirty="0"/>
          </a:p>
          <a:p>
            <a:endParaRPr lang="en-US" dirty="0"/>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pPr/>
              <a:t>53</a:t>
            </a:fld>
            <a:endParaRPr lang="en-US"/>
          </a:p>
        </p:txBody>
      </p:sp>
    </p:spTree>
    <p:extLst>
      <p:ext uri="{BB962C8B-B14F-4D97-AF65-F5344CB8AC3E}">
        <p14:creationId xmlns:p14="http://schemas.microsoft.com/office/powerpoint/2010/main" val="28888356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In the example given, we have created a variable x before &amp; outside the function.</a:t>
            </a:r>
          </a:p>
          <a:p>
            <a:pPr marL="0" indent="0">
              <a:buFont typeface="Arial" panose="020B0604020202020204" pitchFamily="34" charset="0"/>
              <a:buNone/>
            </a:pPr>
            <a:r>
              <a:rPr lang="en-US" dirty="0"/>
              <a:t>Now, this is a global variable. Any statement after the first line, will have access to the variable x.</a:t>
            </a:r>
          </a:p>
          <a:p>
            <a:pPr marL="0" indent="0">
              <a:buFont typeface="Arial" panose="020B0604020202020204" pitchFamily="34" charset="0"/>
              <a:buNone/>
            </a:pPr>
            <a:r>
              <a:rPr lang="en-US" dirty="0"/>
              <a:t>Though we have not assigned the variable x inside the function, this</a:t>
            </a:r>
            <a:r>
              <a:rPr lang="en-US" baseline="0" dirty="0"/>
              <a:t> </a:t>
            </a:r>
            <a:r>
              <a:rPr lang="en-US" dirty="0"/>
              <a:t>variable is available for the calculation.</a:t>
            </a:r>
          </a:p>
          <a:p>
            <a:pPr marL="0" indent="0">
              <a:buFont typeface="Arial" panose="020B0604020202020204" pitchFamily="34" charset="0"/>
              <a:buNone/>
            </a:pPr>
            <a:r>
              <a:rPr lang="en-US" dirty="0"/>
              <a:t>The function returns the squared value. See, the function doesn’t take any argument, but returns a value. </a:t>
            </a:r>
          </a:p>
          <a:p>
            <a:pPr marL="0" indent="0">
              <a:buFont typeface="Arial" panose="020B0604020202020204" pitchFamily="34" charset="0"/>
              <a:buNone/>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pPr/>
              <a:t>54</a:t>
            </a:fld>
            <a:endParaRPr lang="en-US"/>
          </a:p>
        </p:txBody>
      </p:sp>
    </p:spTree>
    <p:extLst>
      <p:ext uri="{BB962C8B-B14F-4D97-AF65-F5344CB8AC3E}">
        <p14:creationId xmlns:p14="http://schemas.microsoft.com/office/powerpoint/2010/main" val="24287084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See this example, we have defined the variable x in two places. </a:t>
            </a:r>
          </a:p>
          <a:p>
            <a:pPr marL="0" indent="0">
              <a:buFont typeface="Arial" panose="020B0604020202020204" pitchFamily="34" charset="0"/>
              <a:buNone/>
            </a:pPr>
            <a:r>
              <a:rPr lang="en-US" dirty="0"/>
              <a:t>One, outside the function</a:t>
            </a:r>
            <a:r>
              <a:rPr lang="en-US" baseline="0" dirty="0"/>
              <a:t> (x is given the value 3) and another </a:t>
            </a:r>
            <a:r>
              <a:rPr lang="en-US" dirty="0"/>
              <a:t>inside the function </a:t>
            </a:r>
            <a:r>
              <a:rPr lang="en-US" baseline="0" dirty="0"/>
              <a:t>(x is given the value 5)</a:t>
            </a:r>
            <a:r>
              <a:rPr lang="en-US" dirty="0"/>
              <a:t>.</a:t>
            </a:r>
          </a:p>
          <a:p>
            <a:pPr marL="0" indent="0">
              <a:buFont typeface="Arial" panose="020B0604020202020204" pitchFamily="34" charset="0"/>
              <a:buNone/>
            </a:pPr>
            <a:r>
              <a:rPr lang="en-US" dirty="0"/>
              <a:t>On calculating the square inside the function, 5 gets squared and 25 is returned. </a:t>
            </a:r>
          </a:p>
          <a:p>
            <a:pPr marL="0" indent="0">
              <a:buFont typeface="Arial" panose="020B0604020202020204" pitchFamily="34" charset="0"/>
              <a:buNone/>
            </a:pPr>
            <a:r>
              <a:rPr lang="en-US" dirty="0"/>
              <a:t>On printing x again outside the function, the value 3 gets</a:t>
            </a:r>
            <a:r>
              <a:rPr lang="en-US" baseline="0" dirty="0"/>
              <a:t> printed</a:t>
            </a:r>
            <a:r>
              <a:rPr lang="en-US" dirty="0"/>
              <a:t>. </a:t>
            </a:r>
          </a:p>
          <a:p>
            <a:pPr marL="0" indent="0">
              <a:buFont typeface="Arial" panose="020B0604020202020204" pitchFamily="34" charset="0"/>
              <a:buNone/>
            </a:pPr>
            <a:r>
              <a:rPr lang="en-US" dirty="0"/>
              <a:t>Because the value 5 for x is local to the function, while the value 3 is global.</a:t>
            </a:r>
            <a:r>
              <a:rPr lang="en-US" baseline="0" dirty="0"/>
              <a:t> </a:t>
            </a:r>
            <a:endParaRPr lang="en-US" dirty="0"/>
          </a:p>
          <a:p>
            <a:pPr marL="0" indent="0">
              <a:buFont typeface="Arial" panose="020B0604020202020204" pitchFamily="34" charset="0"/>
              <a:buNone/>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pPr/>
              <a:t>55</a:t>
            </a:fld>
            <a:endParaRPr lang="en-US"/>
          </a:p>
        </p:txBody>
      </p:sp>
    </p:spTree>
    <p:extLst>
      <p:ext uri="{BB962C8B-B14F-4D97-AF65-F5344CB8AC3E}">
        <p14:creationId xmlns:p14="http://schemas.microsoft.com/office/powerpoint/2010/main" val="14422395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Single line functions are called as lambda functions</a:t>
            </a:r>
          </a:p>
          <a:p>
            <a:pPr marL="0" indent="0">
              <a:buFont typeface="Arial" panose="020B0604020202020204" pitchFamily="34" charset="0"/>
              <a:buNone/>
            </a:pPr>
            <a:r>
              <a:rPr lang="en-US" dirty="0"/>
              <a:t>Lambda functions at times can be anonymous i.e. without a function name</a:t>
            </a:r>
          </a:p>
          <a:p>
            <a:pPr marL="0" indent="0">
              <a:buFont typeface="Arial" panose="020B0604020202020204" pitchFamily="34" charset="0"/>
              <a:buNone/>
            </a:pPr>
            <a:r>
              <a:rPr lang="en-US" dirty="0"/>
              <a:t>You must specify the lambda function using the keyword lambda, followed by the list of arguments that the function</a:t>
            </a:r>
            <a:r>
              <a:rPr lang="en-US" baseline="0" dirty="0"/>
              <a:t> has to deal with</a:t>
            </a:r>
            <a:r>
              <a:rPr lang="en-US" dirty="0"/>
              <a:t>, separated by commas.</a:t>
            </a:r>
          </a:p>
          <a:p>
            <a:pPr marL="0" indent="0">
              <a:buFont typeface="Arial" panose="020B0604020202020204" pitchFamily="34" charset="0"/>
              <a:buNone/>
            </a:pPr>
            <a:r>
              <a:rPr lang="en-US" dirty="0"/>
              <a:t>The entire body of the function is just a single expression and this returns</a:t>
            </a:r>
            <a:r>
              <a:rPr lang="en-US" baseline="0" dirty="0"/>
              <a:t> a value by default</a:t>
            </a:r>
            <a:r>
              <a:rPr lang="en-US" dirty="0"/>
              <a:t>. Hence an explicit return keyword is not required.</a:t>
            </a:r>
            <a:r>
              <a:rPr lang="en-US" baseline="0" dirty="0"/>
              <a:t> </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pPr/>
              <a:t>56</a:t>
            </a:fld>
            <a:endParaRPr lang="en-US"/>
          </a:p>
        </p:txBody>
      </p:sp>
    </p:spTree>
    <p:extLst>
      <p:ext uri="{BB962C8B-B14F-4D97-AF65-F5344CB8AC3E}">
        <p14:creationId xmlns:p14="http://schemas.microsoft.com/office/powerpoint/2010/main" val="2090625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34" charset="0"/>
                <a:ea typeface="+mn-ea"/>
                <a:cs typeface="Arial" pitchFamily="34" charset="0"/>
              </a:rPr>
              <a:t>Here are a few examples of what Python will let you do: </a:t>
            </a:r>
          </a:p>
          <a:p>
            <a:r>
              <a:rPr lang="en-US" sz="1200" kern="1200" dirty="0">
                <a:solidFill>
                  <a:schemeClr val="tx1"/>
                </a:solidFill>
                <a:effectLst/>
                <a:latin typeface="Arial" pitchFamily="34" charset="0"/>
                <a:ea typeface="+mn-ea"/>
                <a:cs typeface="Arial" pitchFamily="34" charset="0"/>
              </a:rPr>
              <a:t>You can use Python to create web applications on many levels of complexity. </a:t>
            </a:r>
          </a:p>
          <a:p>
            <a:r>
              <a:rPr lang="en-US" sz="1200" kern="1200" dirty="0">
                <a:solidFill>
                  <a:schemeClr val="tx1"/>
                </a:solidFill>
                <a:effectLst/>
                <a:latin typeface="Arial" pitchFamily="34" charset="0"/>
                <a:ea typeface="+mn-ea"/>
                <a:cs typeface="Arial" pitchFamily="34" charset="0"/>
              </a:rPr>
              <a:t>There are many excellent Python web frameworks including, Pyramid, Django and Flask, to name a few. </a:t>
            </a:r>
          </a:p>
          <a:p>
            <a:r>
              <a:rPr lang="en-US" sz="1200" kern="1200" dirty="0">
                <a:solidFill>
                  <a:schemeClr val="tx1"/>
                </a:solidFill>
                <a:effectLst/>
                <a:latin typeface="Arial" pitchFamily="34" charset="0"/>
                <a:ea typeface="+mn-ea"/>
                <a:cs typeface="Arial" pitchFamily="34" charset="0"/>
              </a:rPr>
              <a:t>Python is the leading language of choice for many data scientists. </a:t>
            </a:r>
          </a:p>
          <a:p>
            <a:r>
              <a:rPr lang="en-US" sz="1200" kern="1200" dirty="0">
                <a:solidFill>
                  <a:schemeClr val="tx1"/>
                </a:solidFill>
                <a:effectLst/>
                <a:latin typeface="Arial" pitchFamily="34" charset="0"/>
                <a:ea typeface="+mn-ea"/>
                <a:cs typeface="Arial" pitchFamily="34" charset="0"/>
              </a:rPr>
              <a:t>Python has grown in popularity, within this field, due to its excellent libraries including; NumPy and Pandas and its superb libraries for data visualization like Matplotlib and Seaborn. </a:t>
            </a:r>
          </a:p>
          <a:p>
            <a:r>
              <a:rPr lang="en-US" sz="1200" kern="1200" dirty="0">
                <a:solidFill>
                  <a:schemeClr val="tx1"/>
                </a:solidFill>
                <a:effectLst/>
                <a:latin typeface="Arial" pitchFamily="34" charset="0"/>
                <a:ea typeface="+mn-ea"/>
                <a:cs typeface="Arial" pitchFamily="34" charset="0"/>
              </a:rPr>
              <a:t>There are many wonderful libraries implementing machine learning algorithms such as Scikit-Learn, NLTK and TensorFlow. </a:t>
            </a:r>
          </a:p>
          <a:p>
            <a:r>
              <a:rPr lang="en-US" sz="1200" kern="1200" dirty="0">
                <a:solidFill>
                  <a:schemeClr val="tx1"/>
                </a:solidFill>
                <a:effectLst/>
                <a:latin typeface="Arial" pitchFamily="34" charset="0"/>
                <a:ea typeface="+mn-ea"/>
                <a:cs typeface="Arial" pitchFamily="34" charset="0"/>
              </a:rPr>
              <a:t>You can create video games using module Pygame. </a:t>
            </a:r>
          </a:p>
          <a:p>
            <a:r>
              <a:rPr lang="en-US" sz="1200" kern="1200" dirty="0">
                <a:solidFill>
                  <a:schemeClr val="tx1"/>
                </a:solidFill>
                <a:effectLst/>
                <a:latin typeface="Arial" pitchFamily="34" charset="0"/>
                <a:ea typeface="+mn-ea"/>
                <a:cs typeface="Arial" pitchFamily="34" charset="0"/>
              </a:rPr>
              <a:t>You use Python to write the logic of the game. </a:t>
            </a:r>
          </a:p>
          <a:p>
            <a:r>
              <a:rPr lang="en-US" sz="1200" kern="1200" dirty="0">
                <a:solidFill>
                  <a:schemeClr val="tx1"/>
                </a:solidFill>
                <a:effectLst/>
                <a:latin typeface="Arial" pitchFamily="34" charset="0"/>
                <a:ea typeface="+mn-ea"/>
                <a:cs typeface="Arial" pitchFamily="34" charset="0"/>
              </a:rPr>
              <a:t>PyGame applications can run on Android devices. </a:t>
            </a:r>
          </a:p>
          <a:p>
            <a:r>
              <a:rPr lang="en-US" sz="1200" kern="1200" dirty="0">
                <a:solidFill>
                  <a:schemeClr val="tx1"/>
                </a:solidFill>
                <a:effectLst/>
                <a:latin typeface="Arial" pitchFamily="34" charset="0"/>
                <a:ea typeface="+mn-ea"/>
                <a:cs typeface="Arial" pitchFamily="34" charset="0"/>
              </a:rPr>
              <a:t>You can use Python for scraping data, can write scripts to automate repetitive stuff and is also great for validating ideas or products for established companies and start-ups alike. </a:t>
            </a:r>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pPr/>
              <a:t>4</a:t>
            </a:fld>
            <a:endParaRPr lang="en-US" dirty="0"/>
          </a:p>
        </p:txBody>
      </p:sp>
    </p:spTree>
    <p:extLst>
      <p:ext uri="{BB962C8B-B14F-4D97-AF65-F5344CB8AC3E}">
        <p14:creationId xmlns:p14="http://schemas.microsoft.com/office/powerpoint/2010/main" val="4690038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Map applies a function to all the items in an input list. It takes two arguments.</a:t>
            </a:r>
          </a:p>
          <a:p>
            <a:pPr marL="0" indent="0">
              <a:buFont typeface="Arial" panose="020B0604020202020204" pitchFamily="34" charset="0"/>
              <a:buNone/>
            </a:pPr>
            <a:r>
              <a:rPr lang="en-US" dirty="0"/>
              <a:t>First the function which needs to be applied to each element in the list, second the list itself.</a:t>
            </a:r>
          </a:p>
          <a:p>
            <a:pPr marL="0" indent="0">
              <a:buFont typeface="Arial" panose="020B0604020202020204" pitchFamily="34" charset="0"/>
              <a:buNone/>
            </a:pPr>
            <a:r>
              <a:rPr lang="en-US" dirty="0"/>
              <a:t>Filter is another useful method to filter only those values which matches the condition inside the filter.</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pPr/>
              <a:t>58</a:t>
            </a:fld>
            <a:endParaRPr lang="en-US"/>
          </a:p>
        </p:txBody>
      </p:sp>
    </p:spTree>
    <p:extLst>
      <p:ext uri="{BB962C8B-B14F-4D97-AF65-F5344CB8AC3E}">
        <p14:creationId xmlns:p14="http://schemas.microsoft.com/office/powerpoint/2010/main" val="20327794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Observe the exercise</a:t>
            </a:r>
            <a:r>
              <a:rPr lang="en-US" baseline="0" dirty="0"/>
              <a:t> that tells you how to compare 2 lists</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pPr/>
              <a:t>59</a:t>
            </a:fld>
            <a:endParaRPr lang="en-US"/>
          </a:p>
        </p:txBody>
      </p:sp>
    </p:spTree>
    <p:extLst>
      <p:ext uri="{BB962C8B-B14F-4D97-AF65-F5344CB8AC3E}">
        <p14:creationId xmlns:p14="http://schemas.microsoft.com/office/powerpoint/2010/main" val="1757215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50000"/>
              </a:lnSpc>
              <a:buFont typeface="Arial" panose="020B0604020202020204" pitchFamily="34" charset="0"/>
              <a:buNone/>
            </a:pPr>
            <a:r>
              <a:rPr lang="en-US" dirty="0"/>
              <a:t>A module, is a file containing functions and statements.</a:t>
            </a:r>
          </a:p>
          <a:p>
            <a:pPr marL="0" indent="0">
              <a:lnSpc>
                <a:spcPct val="150000"/>
              </a:lnSpc>
              <a:buFont typeface="Arial" panose="020B0604020202020204" pitchFamily="34" charset="0"/>
              <a:buNone/>
            </a:pPr>
            <a:r>
              <a:rPr lang="en-US" dirty="0"/>
              <a:t>The file name is the module name. </a:t>
            </a:r>
          </a:p>
          <a:p>
            <a:pPr marL="0" indent="0">
              <a:lnSpc>
                <a:spcPct val="150000"/>
              </a:lnSpc>
              <a:buFont typeface="Arial" panose="020B0604020202020204" pitchFamily="34" charset="0"/>
              <a:buNone/>
            </a:pPr>
            <a:r>
              <a:rPr lang="en-US" dirty="0"/>
              <a:t>The file will be saved with extension, dot p y.</a:t>
            </a:r>
          </a:p>
          <a:p>
            <a:pPr marL="0" indent="0">
              <a:lnSpc>
                <a:spcPct val="150000"/>
              </a:lnSpc>
              <a:buFont typeface="Arial" panose="020B0604020202020204" pitchFamily="34" charset="0"/>
              <a:buNone/>
            </a:pPr>
            <a:r>
              <a:rPr lang="en-US" dirty="0"/>
              <a:t>Packages are a way of structuring one or more modules together.</a:t>
            </a:r>
          </a:p>
          <a:p>
            <a:pPr marL="0" indent="0">
              <a:lnSpc>
                <a:spcPct val="150000"/>
              </a:lnSpc>
              <a:buFont typeface="Arial" panose="020B0604020202020204" pitchFamily="34" charset="0"/>
              <a:buNone/>
            </a:pPr>
            <a:r>
              <a:rPr lang="en-US" dirty="0"/>
              <a:t>There are many in-built modules or packages in python.   </a:t>
            </a:r>
          </a:p>
          <a:p>
            <a:pPr marL="0" indent="0">
              <a:lnSpc>
                <a:spcPct val="150000"/>
              </a:lnSpc>
              <a:buFont typeface="Arial" panose="020B0604020202020204" pitchFamily="34" charset="0"/>
              <a:buNone/>
            </a:pPr>
            <a:r>
              <a:rPr lang="en-US" dirty="0"/>
              <a:t>For example, </a:t>
            </a:r>
          </a:p>
          <a:p>
            <a:pPr marL="0" indent="0">
              <a:lnSpc>
                <a:spcPct val="150000"/>
              </a:lnSpc>
              <a:buFont typeface="Arial" panose="020B0604020202020204" pitchFamily="34" charset="0"/>
              <a:buNone/>
            </a:pPr>
            <a:r>
              <a:rPr lang="en-US" dirty="0" err="1"/>
              <a:t>Nampay</a:t>
            </a:r>
            <a:r>
              <a:rPr lang="en-US" dirty="0"/>
              <a:t> , is Used for array manipulations.</a:t>
            </a:r>
          </a:p>
          <a:p>
            <a:pPr marL="0" indent="0">
              <a:lnSpc>
                <a:spcPct val="150000"/>
              </a:lnSpc>
              <a:buFont typeface="Arial" panose="020B0604020202020204" pitchFamily="34" charset="0"/>
              <a:buNone/>
            </a:pPr>
            <a:r>
              <a:rPr lang="en-US" dirty="0"/>
              <a:t>OS, Provides useful operating system dependent functionalities.</a:t>
            </a:r>
          </a:p>
          <a:p>
            <a:pPr marL="0" indent="0">
              <a:lnSpc>
                <a:spcPct val="150000"/>
              </a:lnSpc>
              <a:buFont typeface="Arial" panose="020B0604020202020204" pitchFamily="34" charset="0"/>
              <a:buNone/>
            </a:pPr>
            <a:r>
              <a:rPr lang="en-US" dirty="0"/>
              <a:t>Pandas, is Used for data analysis and transformations.</a:t>
            </a:r>
          </a:p>
          <a:p>
            <a:pPr marL="0" indent="0">
              <a:lnSpc>
                <a:spcPct val="150000"/>
              </a:lnSpc>
              <a:buFont typeface="Arial" panose="020B0604020202020204" pitchFamily="34" charset="0"/>
              <a:buNone/>
            </a:pPr>
            <a:r>
              <a:rPr lang="en-US" dirty="0" err="1"/>
              <a:t>Matplotlib</a:t>
            </a:r>
            <a:r>
              <a:rPr lang="en-US" dirty="0"/>
              <a:t>, is Used for plotting and visualization of </a:t>
            </a:r>
            <a:r>
              <a:rPr lang="en-US" dirty="0" err="1"/>
              <a:t>analysed</a:t>
            </a:r>
            <a:r>
              <a:rPr lang="en-US" dirty="0"/>
              <a:t> data.</a:t>
            </a:r>
          </a:p>
          <a:p>
            <a:pPr marL="0" indent="0">
              <a:lnSpc>
                <a:spcPct val="150000"/>
              </a:lnSpc>
              <a:buFont typeface="Arial" panose="020B0604020202020204" pitchFamily="34" charset="0"/>
              <a:buNone/>
            </a:pPr>
            <a:r>
              <a:rPr lang="en-US" dirty="0"/>
              <a:t>Python Package Index is a repository of software for the Python.</a:t>
            </a:r>
          </a:p>
          <a:p>
            <a:pPr marL="0" indent="0">
              <a:lnSpc>
                <a:spcPct val="150000"/>
              </a:lnSpc>
              <a:buFont typeface="Arial" panose="020B0604020202020204" pitchFamily="34" charset="0"/>
              <a:buNone/>
            </a:pPr>
            <a:r>
              <a:rPr lang="en-US" dirty="0"/>
              <a:t>There are currently 1 lakh 18 thousand 274 packages in this repository.</a:t>
            </a:r>
          </a:p>
          <a:p>
            <a:pPr marL="0" indent="0">
              <a:lnSpc>
                <a:spcPct val="150000"/>
              </a:lnSpc>
              <a:buFont typeface="Arial" panose="020B0604020202020204" pitchFamily="34" charset="0"/>
              <a:buNone/>
            </a:pPr>
            <a:r>
              <a:rPr lang="en-US" dirty="0"/>
              <a:t>To use a package from this index, run "pip install  space package name" from the command prompt. </a:t>
            </a:r>
          </a:p>
          <a:p>
            <a:pPr marL="0" indent="0">
              <a:lnSpc>
                <a:spcPct val="150000"/>
              </a:lnSpc>
              <a:buFont typeface="Arial" panose="020B0604020202020204" pitchFamily="34" charset="0"/>
              <a:buNone/>
            </a:pPr>
            <a:endParaRPr lang="en-US" dirty="0"/>
          </a:p>
          <a:p>
            <a:pPr marL="0" indent="0">
              <a:lnSpc>
                <a:spcPct val="150000"/>
              </a:lnSpc>
              <a:buFont typeface="Arial" panose="020B0604020202020204" pitchFamily="34" charset="0"/>
              <a:buNone/>
            </a:pPr>
            <a:endParaRPr lang="en-US" dirty="0"/>
          </a:p>
          <a:p>
            <a:pPr marL="0" indent="0">
              <a:lnSpc>
                <a:spcPct val="150000"/>
              </a:lnSpc>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pPr/>
              <a:t>60</a:t>
            </a:fld>
            <a:endParaRPr lang="en-US"/>
          </a:p>
        </p:txBody>
      </p:sp>
    </p:spTree>
    <p:extLst>
      <p:ext uri="{BB962C8B-B14F-4D97-AF65-F5344CB8AC3E}">
        <p14:creationId xmlns:p14="http://schemas.microsoft.com/office/powerpoint/2010/main" val="42009090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sz="1200" dirty="0">
                <a:solidFill>
                  <a:schemeClr val="accent4"/>
                </a:solidFill>
                <a:latin typeface="Lato" panose="020F0502020204030203" pitchFamily="34" charset="0"/>
              </a:rPr>
              <a:t>“import” keyword followed  by the module’s name can be use to import modules or packages,  in our program. Help functions can be used to know the description and the available routines (or functions) within the imported modules. </a:t>
            </a:r>
          </a:p>
          <a:p>
            <a:pPr>
              <a:lnSpc>
                <a:spcPct val="150000"/>
              </a:lnSpc>
            </a:pPr>
            <a:endParaRPr lang="en-US" sz="1200" dirty="0">
              <a:solidFill>
                <a:schemeClr val="accent4"/>
              </a:solidFill>
              <a:latin typeface="Lato" panose="020F0502020204030203" pitchFamily="34" charset="0"/>
            </a:endParaRPr>
          </a:p>
          <a:p>
            <a:pPr>
              <a:lnSpc>
                <a:spcPct val="150000"/>
              </a:lnSpc>
            </a:pPr>
            <a:r>
              <a:rPr lang="en-US" sz="1200" dirty="0">
                <a:solidFill>
                  <a:schemeClr val="accent4"/>
                </a:solidFill>
                <a:latin typeface="Lato" panose="020F0502020204030203" pitchFamily="34" charset="0"/>
              </a:rPr>
              <a:t> </a:t>
            </a:r>
          </a:p>
          <a:p>
            <a:pPr>
              <a:lnSpc>
                <a:spcPct val="150000"/>
              </a:lnSpc>
            </a:pPr>
            <a:endParaRPr lang="en-US" sz="1200" dirty="0">
              <a:solidFill>
                <a:schemeClr val="accent4"/>
              </a:solidFill>
              <a:latin typeface="Lato" panose="020F0502020204030203" pitchFamily="34" charset="0"/>
            </a:endParaRPr>
          </a:p>
          <a:p>
            <a:pPr>
              <a:lnSpc>
                <a:spcPct val="150000"/>
              </a:lnSpc>
            </a:pPr>
            <a:r>
              <a:rPr lang="en-US" sz="1200" dirty="0">
                <a:solidFill>
                  <a:schemeClr val="accent4"/>
                </a:solidFill>
                <a:latin typeface="Lato" panose="020F0502020204030203" pitchFamily="34" charset="0"/>
              </a:rPr>
              <a:t> </a:t>
            </a:r>
          </a:p>
          <a:p>
            <a:pPr>
              <a:lnSpc>
                <a:spcPct val="150000"/>
              </a:lnSpc>
            </a:pPr>
            <a:endParaRPr lang="en-US" sz="1200" dirty="0">
              <a:solidFill>
                <a:schemeClr val="accent4"/>
              </a:solidFill>
              <a:latin typeface="Lato" panose="020F0502020204030203" pitchFamily="34" charset="0"/>
            </a:endParaRPr>
          </a:p>
        </p:txBody>
      </p:sp>
      <p:sp>
        <p:nvSpPr>
          <p:cNvPr id="4" name="Slide Number Placeholder 3"/>
          <p:cNvSpPr>
            <a:spLocks noGrp="1"/>
          </p:cNvSpPr>
          <p:nvPr>
            <p:ph type="sldNum" sz="quarter" idx="5"/>
          </p:nvPr>
        </p:nvSpPr>
        <p:spPr/>
        <p:txBody>
          <a:bodyPr/>
          <a:lstStyle/>
          <a:p>
            <a:fld id="{FA5D1758-ED3D-4611-B861-63A1DF032208}" type="slidenum">
              <a:rPr lang="en-US" smtClean="0"/>
              <a:pPr/>
              <a:t>61</a:t>
            </a:fld>
            <a:endParaRPr lang="en-US"/>
          </a:p>
        </p:txBody>
      </p:sp>
    </p:spTree>
    <p:extLst>
      <p:ext uri="{BB962C8B-B14F-4D97-AF65-F5344CB8AC3E}">
        <p14:creationId xmlns:p14="http://schemas.microsoft.com/office/powerpoint/2010/main" val="11848584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i="0" dirty="0"/>
              <a:t>Use dot operator to call a routine within a module.</a:t>
            </a:r>
          </a:p>
          <a:p>
            <a:pPr marL="0" indent="0">
              <a:buFont typeface="Arial" panose="020B0604020202020204" pitchFamily="34" charset="0"/>
              <a:buNone/>
            </a:pPr>
            <a:r>
              <a:rPr lang="en-US" b="0" i="0" dirty="0"/>
              <a:t>“o s dot get c w d” tells you the current working directory.</a:t>
            </a:r>
          </a:p>
          <a:p>
            <a:pPr marL="0" indent="0">
              <a:buFont typeface="Arial" panose="020B0604020202020204" pitchFamily="34" charset="0"/>
              <a:buNone/>
            </a:pPr>
            <a:r>
              <a:rPr lang="en-US" b="0" i="0" dirty="0"/>
              <a:t>“o s dot c h d </a:t>
            </a:r>
            <a:r>
              <a:rPr lang="en-US" b="0" i="0" dirty="0" err="1"/>
              <a:t>i</a:t>
            </a:r>
            <a:r>
              <a:rPr lang="en-US" b="0" i="0" dirty="0"/>
              <a:t> r” changes the current working directory.</a:t>
            </a:r>
          </a:p>
          <a:p>
            <a:pPr marL="0" indent="0">
              <a:buFont typeface="Arial" panose="020B0604020202020204" pitchFamily="34" charset="0"/>
              <a:buNone/>
            </a:pPr>
            <a:r>
              <a:rPr lang="en-US" b="0" i="0" dirty="0"/>
              <a:t>“o s dot list d </a:t>
            </a:r>
            <a:r>
              <a:rPr lang="en-US" b="0" i="0" dirty="0" err="1"/>
              <a:t>i</a:t>
            </a:r>
            <a:r>
              <a:rPr lang="en-US" b="0" i="0" dirty="0"/>
              <a:t> r” gets you all the files under the current working directory.</a:t>
            </a:r>
          </a:p>
          <a:p>
            <a:pPr marL="0" indent="0">
              <a:buFont typeface="Arial" panose="020B0604020202020204" pitchFamily="34" charset="0"/>
              <a:buNone/>
            </a:pPr>
            <a:endParaRPr lang="en-US" b="0" i="0" dirty="0"/>
          </a:p>
          <a:p>
            <a:pPr marL="0" indent="0">
              <a:buFont typeface="Arial" panose="020B0604020202020204" pitchFamily="34" charset="0"/>
              <a:buNone/>
            </a:pPr>
            <a:endParaRPr lang="en-US" b="0" i="0" dirty="0"/>
          </a:p>
          <a:p>
            <a:pPr marL="0" indent="0">
              <a:buFont typeface="Arial" panose="020B0604020202020204" pitchFamily="34" charset="0"/>
              <a:buNone/>
            </a:pPr>
            <a:endParaRPr lang="en-US" b="0" i="0" dirty="0"/>
          </a:p>
          <a:p>
            <a:pPr marL="0" indent="0">
              <a:buFont typeface="Arial" panose="020B0604020202020204" pitchFamily="34" charset="0"/>
              <a:buNone/>
            </a:pPr>
            <a:endParaRPr lang="en-US" b="0" i="0" dirty="0"/>
          </a:p>
        </p:txBody>
      </p:sp>
      <p:sp>
        <p:nvSpPr>
          <p:cNvPr id="4" name="Slide Number Placeholder 3"/>
          <p:cNvSpPr>
            <a:spLocks noGrp="1"/>
          </p:cNvSpPr>
          <p:nvPr>
            <p:ph type="sldNum" sz="quarter" idx="10"/>
          </p:nvPr>
        </p:nvSpPr>
        <p:spPr/>
        <p:txBody>
          <a:bodyPr/>
          <a:lstStyle/>
          <a:p>
            <a:fld id="{FA5D1758-ED3D-4611-B861-63A1DF032208}" type="slidenum">
              <a:rPr lang="en-US" smtClean="0"/>
              <a:pPr/>
              <a:t>62</a:t>
            </a:fld>
            <a:endParaRPr lang="en-US"/>
          </a:p>
        </p:txBody>
      </p:sp>
    </p:spTree>
    <p:extLst>
      <p:ext uri="{BB962C8B-B14F-4D97-AF65-F5344CB8AC3E}">
        <p14:creationId xmlns:p14="http://schemas.microsoft.com/office/powerpoint/2010/main" val="24790409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50000"/>
              </a:lnSpc>
              <a:buFont typeface="Arial" panose="020B0604020202020204" pitchFamily="34" charset="0"/>
              <a:buNone/>
            </a:pPr>
            <a:r>
              <a:rPr lang="en-US" dirty="0"/>
              <a:t>All</a:t>
            </a:r>
            <a:r>
              <a:rPr lang="en-US" baseline="0" dirty="0"/>
              <a:t> </a:t>
            </a:r>
            <a:r>
              <a:rPr lang="en-US" dirty="0"/>
              <a:t>the functions from a</a:t>
            </a:r>
            <a:r>
              <a:rPr lang="en-US" baseline="0" dirty="0"/>
              <a:t> module </a:t>
            </a:r>
            <a:r>
              <a:rPr lang="en-US" dirty="0"/>
              <a:t>can be imported</a:t>
            </a:r>
            <a:r>
              <a:rPr lang="en-US" baseline="0" dirty="0"/>
              <a:t> at once </a:t>
            </a:r>
            <a:r>
              <a:rPr lang="en-US" dirty="0"/>
              <a:t>using “*” operator.</a:t>
            </a:r>
          </a:p>
          <a:p>
            <a:pPr marL="0" indent="0">
              <a:lnSpc>
                <a:spcPct val="150000"/>
              </a:lnSpc>
              <a:buFont typeface="Arial" panose="020B0604020202020204" pitchFamily="34" charset="0"/>
              <a:buNone/>
            </a:pPr>
            <a:r>
              <a:rPr lang="en-US" dirty="0"/>
              <a:t>It is also possible to import only those routines which we will be using. </a:t>
            </a:r>
          </a:p>
          <a:p>
            <a:pPr marL="0" indent="0">
              <a:lnSpc>
                <a:spcPct val="150000"/>
              </a:lnSpc>
              <a:buFont typeface="Arial" panose="020B0604020202020204" pitchFamily="34" charset="0"/>
              <a:buNone/>
            </a:pPr>
            <a:r>
              <a:rPr lang="en-US" dirty="0"/>
              <a:t>In the second</a:t>
            </a:r>
            <a:r>
              <a:rPr lang="en-US" baseline="0" dirty="0"/>
              <a:t> snippet </a:t>
            </a:r>
            <a:r>
              <a:rPr lang="en-US" dirty="0"/>
              <a:t>, we are importing only the  three functions</a:t>
            </a:r>
            <a:r>
              <a:rPr lang="en-US" baseline="0" dirty="0"/>
              <a:t> or </a:t>
            </a:r>
            <a:r>
              <a:rPr lang="en-US" dirty="0"/>
              <a:t>routines that we require from </a:t>
            </a:r>
            <a:r>
              <a:rPr lang="en-US" b="1" i="1" dirty="0" err="1"/>
              <a:t>os</a:t>
            </a:r>
            <a:r>
              <a:rPr lang="en-US" dirty="0"/>
              <a:t> module.</a:t>
            </a:r>
          </a:p>
          <a:p>
            <a:pPr marL="0" indent="0">
              <a:lnSpc>
                <a:spcPct val="150000"/>
              </a:lnSpc>
              <a:buFont typeface="Arial" panose="020B0604020202020204" pitchFamily="34" charset="0"/>
              <a:buNone/>
            </a:pPr>
            <a:r>
              <a:rPr lang="en-US" dirty="0"/>
              <a:t>It is also</a:t>
            </a:r>
            <a:r>
              <a:rPr lang="en-US" baseline="0" dirty="0"/>
              <a:t> possible to import</a:t>
            </a:r>
            <a:r>
              <a:rPr lang="en-US" dirty="0"/>
              <a:t> all</a:t>
            </a:r>
            <a:r>
              <a:rPr lang="en-US" baseline="0" dirty="0"/>
              <a:t> </a:t>
            </a:r>
            <a:r>
              <a:rPr lang="en-US" dirty="0"/>
              <a:t>the</a:t>
            </a:r>
            <a:r>
              <a:rPr lang="en-US" baseline="0" dirty="0"/>
              <a:t> </a:t>
            </a:r>
            <a:r>
              <a:rPr lang="en-US" dirty="0"/>
              <a:t>functions directly without using the module name and dot operator.</a:t>
            </a:r>
          </a:p>
          <a:p>
            <a:pPr marL="0" indent="0">
              <a:buFont typeface="Arial" pitchFamily="34" charset="0"/>
              <a:buNone/>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pPr/>
              <a:t>63</a:t>
            </a:fld>
            <a:endParaRPr lang="en-US"/>
          </a:p>
        </p:txBody>
      </p:sp>
    </p:spTree>
    <p:extLst>
      <p:ext uri="{BB962C8B-B14F-4D97-AF65-F5344CB8AC3E}">
        <p14:creationId xmlns:p14="http://schemas.microsoft.com/office/powerpoint/2010/main" val="14317806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50000"/>
              </a:lnSpc>
              <a:buFont typeface="Arial" panose="020B0604020202020204" pitchFamily="34" charset="0"/>
              <a:buNone/>
            </a:pPr>
            <a:r>
              <a:rPr lang="en-US" dirty="0"/>
              <a:t>It is possible to create custom functions and variables based on our requirements, to use them any point of</a:t>
            </a:r>
            <a:r>
              <a:rPr lang="en-US" baseline="0" dirty="0"/>
              <a:t> t</a:t>
            </a:r>
            <a:r>
              <a:rPr lang="en-US" dirty="0"/>
              <a:t>ime.</a:t>
            </a:r>
          </a:p>
          <a:p>
            <a:pPr marL="0" indent="0">
              <a:lnSpc>
                <a:spcPct val="150000"/>
              </a:lnSpc>
              <a:buFont typeface="Arial" panose="020B0604020202020204" pitchFamily="34" charset="0"/>
              <a:buNone/>
            </a:pPr>
            <a:r>
              <a:rPr lang="en-US" dirty="0"/>
              <a:t>It is easy to store them as modules, by saving them inside a file with dot</a:t>
            </a:r>
            <a:r>
              <a:rPr lang="en-US" baseline="0" dirty="0"/>
              <a:t> </a:t>
            </a:r>
            <a:r>
              <a:rPr lang="en-US" dirty="0"/>
              <a:t>py extension.</a:t>
            </a:r>
            <a:r>
              <a:rPr lang="en-US" baseline="0" dirty="0"/>
              <a:t> </a:t>
            </a:r>
          </a:p>
          <a:p>
            <a:pPr marL="0" marR="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dirty="0"/>
              <a:t>Do not include</a:t>
            </a:r>
            <a:r>
              <a:rPr lang="en-US" baseline="0" dirty="0"/>
              <a:t> </a:t>
            </a:r>
            <a:r>
              <a:rPr lang="en-US" dirty="0"/>
              <a:t>spaces, hyphens, underscores while naming the file. </a:t>
            </a:r>
          </a:p>
          <a:p>
            <a:pPr marL="0" indent="0">
              <a:lnSpc>
                <a:spcPct val="150000"/>
              </a:lnSpc>
              <a:buFont typeface="Arial" panose="020B0604020202020204" pitchFamily="34" charset="0"/>
              <a:buNone/>
            </a:pPr>
            <a:r>
              <a:rPr lang="en-US" dirty="0"/>
              <a:t>Definitions from such modules are easy to import, just like we import inbuilt modules</a:t>
            </a:r>
          </a:p>
          <a:p>
            <a:endParaRPr lang="en-US" dirty="0"/>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pPr/>
              <a:t>64</a:t>
            </a:fld>
            <a:endParaRPr lang="en-US"/>
          </a:p>
        </p:txBody>
      </p:sp>
    </p:spTree>
    <p:extLst>
      <p:ext uri="{BB962C8B-B14F-4D97-AF65-F5344CB8AC3E}">
        <p14:creationId xmlns:p14="http://schemas.microsoft.com/office/powerpoint/2010/main" val="37796843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Custom</a:t>
            </a:r>
            <a:r>
              <a:rPr lang="en-US" baseline="0" dirty="0"/>
              <a:t> </a:t>
            </a:r>
            <a:r>
              <a:rPr lang="en-US" dirty="0"/>
              <a:t>modules can be imported just like normal modules.</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All the definitions inside the module can be viewed by typing the module name</a:t>
            </a:r>
            <a:r>
              <a:rPr lang="en-US" baseline="0" dirty="0"/>
              <a:t> </a:t>
            </a:r>
            <a:r>
              <a:rPr lang="en-US" dirty="0"/>
              <a:t>following by dot operator and then by pressing tab key.</a:t>
            </a:r>
          </a:p>
          <a:p>
            <a:pPr marL="0" indent="0">
              <a:buFont typeface="Arial" panose="020B0604020202020204" pitchFamily="34" charset="0"/>
              <a:buNone/>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pPr/>
              <a:t>65</a:t>
            </a:fld>
            <a:endParaRPr lang="en-US"/>
          </a:p>
        </p:txBody>
      </p:sp>
    </p:spTree>
    <p:extLst>
      <p:ext uri="{BB962C8B-B14F-4D97-AF65-F5344CB8AC3E}">
        <p14:creationId xmlns:p14="http://schemas.microsoft.com/office/powerpoint/2010/main" val="39463428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We have to use dot operator to separate the module and function in the module.</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Not just functions, even</a:t>
            </a:r>
            <a:r>
              <a:rPr lang="en-US" baseline="0" dirty="0"/>
              <a:t> </a:t>
            </a:r>
            <a:r>
              <a:rPr lang="en-US" dirty="0"/>
              <a:t>the variables inside the module can be used on importing the module. </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These variables are called as attributes.</a:t>
            </a:r>
            <a:endParaRPr lang="en-IN" dirty="0"/>
          </a:p>
          <a:p>
            <a:pPr marL="0" indent="0">
              <a:buFont typeface="Arial" panose="020B0604020202020204" pitchFamily="34" charset="0"/>
              <a:buNone/>
            </a:pPr>
            <a:endParaRPr lang="en-IN" dirty="0"/>
          </a:p>
          <a:p>
            <a:endParaRPr lang="en-US" dirty="0"/>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pPr/>
              <a:t>66</a:t>
            </a:fld>
            <a:endParaRPr lang="en-US"/>
          </a:p>
        </p:txBody>
      </p:sp>
    </p:spTree>
    <p:extLst>
      <p:ext uri="{BB962C8B-B14F-4D97-AF65-F5344CB8AC3E}">
        <p14:creationId xmlns:p14="http://schemas.microsoft.com/office/powerpoint/2010/main" val="42141837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50000"/>
              </a:lnSpc>
              <a:buFont typeface="Arial" panose="020B0604020202020204" pitchFamily="34" charset="0"/>
              <a:buNone/>
            </a:pPr>
            <a:r>
              <a:rPr lang="en-US" dirty="0"/>
              <a:t>Packages are collection of one or more modules in a single folder.</a:t>
            </a:r>
          </a:p>
          <a:p>
            <a:pPr marL="0" indent="0">
              <a:lnSpc>
                <a:spcPct val="150000"/>
              </a:lnSpc>
              <a:buFont typeface="Arial" panose="020B0604020202020204" pitchFamily="34" charset="0"/>
              <a:buNone/>
            </a:pPr>
            <a:r>
              <a:rPr lang="en-US" dirty="0"/>
              <a:t>Instead of importing every module individually, we can import a package and access all the modules and the definitions inside modules.</a:t>
            </a:r>
            <a:r>
              <a:rPr lang="en-US" baseline="0" dirty="0"/>
              <a:t> </a:t>
            </a:r>
            <a:endParaRPr lang="en-US" dirty="0"/>
          </a:p>
          <a:p>
            <a:pPr marL="0" indent="0">
              <a:lnSpc>
                <a:spcPct val="150000"/>
              </a:lnSpc>
              <a:buFont typeface="Arial" panose="020B0604020202020204" pitchFamily="34" charset="0"/>
              <a:buNone/>
            </a:pPr>
            <a:r>
              <a:rPr lang="en-US" dirty="0"/>
              <a:t>While placing modules (python files with </a:t>
            </a:r>
            <a:r>
              <a:rPr lang="en-US" dirty="0" err="1"/>
              <a:t>extention</a:t>
            </a:r>
            <a:r>
              <a:rPr lang="en-US" dirty="0"/>
              <a:t> dot</a:t>
            </a:r>
            <a:r>
              <a:rPr lang="en-US" baseline="0" dirty="0"/>
              <a:t> </a:t>
            </a:r>
            <a:r>
              <a:rPr lang="en-US" dirty="0"/>
              <a:t>p</a:t>
            </a:r>
            <a:r>
              <a:rPr lang="en-US" baseline="0" dirty="0"/>
              <a:t> </a:t>
            </a:r>
            <a:r>
              <a:rPr lang="en-US" dirty="0"/>
              <a:t>y) inside a folder, we need to create a empty file with a name “_ _init_ _</a:t>
            </a:r>
            <a:r>
              <a:rPr lang="en-US" baseline="0" dirty="0"/>
              <a:t> dot </a:t>
            </a:r>
            <a:r>
              <a:rPr lang="en-US" dirty="0"/>
              <a:t>p y”. </a:t>
            </a:r>
          </a:p>
          <a:p>
            <a:pPr marL="0" indent="0">
              <a:lnSpc>
                <a:spcPct val="150000"/>
              </a:lnSpc>
              <a:buFont typeface="Arial" panose="020B0604020202020204" pitchFamily="34" charset="0"/>
              <a:buNone/>
            </a:pPr>
            <a:r>
              <a:rPr lang="en-US" dirty="0"/>
              <a:t>Note that it is double underscore before and after init key word.</a:t>
            </a:r>
          </a:p>
          <a:p>
            <a:pPr marL="0" indent="0">
              <a:lnSpc>
                <a:spcPct val="150000"/>
              </a:lnSpc>
              <a:buFont typeface="Arial" panose="020B0604020202020204" pitchFamily="34" charset="0"/>
              <a:buNone/>
            </a:pPr>
            <a:r>
              <a:rPr lang="en-US" dirty="0"/>
              <a:t>Only then the modules will get</a:t>
            </a:r>
            <a:r>
              <a:rPr lang="en-US" baseline="0" dirty="0"/>
              <a:t> i</a:t>
            </a:r>
            <a:r>
              <a:rPr lang="en-US" dirty="0"/>
              <a:t>mported</a:t>
            </a:r>
            <a:r>
              <a:rPr lang="en-US" baseline="0" dirty="0"/>
              <a:t> </a:t>
            </a:r>
            <a:r>
              <a:rPr lang="en-US" dirty="0"/>
              <a:t>inside another python file or code.</a:t>
            </a:r>
            <a:endParaRPr lang="en-IN" dirty="0"/>
          </a:p>
          <a:p>
            <a:pPr marL="0" indent="0">
              <a:buFont typeface="Arial" pitchFamily="34" charset="0"/>
              <a:buNone/>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pPr/>
              <a:t>67</a:t>
            </a:fld>
            <a:endParaRPr lang="en-US"/>
          </a:p>
        </p:txBody>
      </p:sp>
    </p:spTree>
    <p:extLst>
      <p:ext uri="{BB962C8B-B14F-4D97-AF65-F5344CB8AC3E}">
        <p14:creationId xmlns:p14="http://schemas.microsoft.com/office/powerpoint/2010/main" val="3441368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We will be using </a:t>
            </a:r>
            <a:r>
              <a:rPr lang="en-US" dirty="0">
                <a:hlinkClick r:id="rId3"/>
              </a:rPr>
              <a:t>Anaconda Distribution </a:t>
            </a:r>
            <a:r>
              <a:rPr lang="en-US" dirty="0"/>
              <a:t>to install Python 3.6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Download &amp; Install Python 3.6 version (64-Bit) from www.anaconda.com/download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It comes with Jupyter Notebook IDE , which CAN</a:t>
            </a:r>
            <a:r>
              <a:rPr lang="en-US" baseline="0" dirty="0"/>
              <a:t> BE </a:t>
            </a:r>
            <a:r>
              <a:rPr lang="en-US" dirty="0"/>
              <a:t>used for executing and saving python commands as notebooks.</a:t>
            </a:r>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pPr/>
              <a:t>5</a:t>
            </a:fld>
            <a:endParaRPr lang="en-US" dirty="0"/>
          </a:p>
        </p:txBody>
      </p:sp>
    </p:spTree>
    <p:extLst>
      <p:ext uri="{BB962C8B-B14F-4D97-AF65-F5344CB8AC3E}">
        <p14:creationId xmlns:p14="http://schemas.microsoft.com/office/powerpoint/2010/main" val="122192932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We can import a</a:t>
            </a:r>
            <a:r>
              <a:rPr lang="en-US" baseline="0" dirty="0"/>
              <a:t> module within the package, only on specifying the </a:t>
            </a:r>
            <a:r>
              <a:rPr lang="en-US" dirty="0"/>
              <a:t>package name.</a:t>
            </a:r>
          </a:p>
          <a:p>
            <a:pPr marL="0" indent="0">
              <a:buFont typeface="Arial" panose="020B0604020202020204" pitchFamily="34" charset="0"/>
              <a:buNone/>
            </a:pPr>
            <a:r>
              <a:rPr lang="en-US" dirty="0"/>
              <a:t>In the example, we are importing the utils module from custom package.</a:t>
            </a:r>
          </a:p>
          <a:p>
            <a:pPr marL="0" indent="0">
              <a:buFont typeface="Arial" panose="020B0604020202020204" pitchFamily="34" charset="0"/>
              <a:buNone/>
            </a:pPr>
            <a:r>
              <a:rPr lang="en-US" dirty="0"/>
              <a:t>After importing, we can start using the definitions normally.</a:t>
            </a:r>
            <a:endParaRPr lang="en-IN" dirty="0"/>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dirty="0"/>
              <a:t>In python, the type of the package is</a:t>
            </a:r>
            <a:r>
              <a:rPr lang="en-US" baseline="0" dirty="0"/>
              <a:t> </a:t>
            </a:r>
            <a:r>
              <a:rPr lang="en-US" dirty="0"/>
              <a:t>module.</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dirty="0"/>
              <a:t>Package is just a convenient name used by everyone to differentiate between module and a folder with collection of modules.</a:t>
            </a:r>
            <a:endParaRPr lang="en-IN" dirty="0"/>
          </a:p>
          <a:p>
            <a:pPr marL="0" indent="0">
              <a:buFont typeface="Arial" pitchFamily="34" charset="0"/>
              <a:buNone/>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pPr/>
              <a:t>68</a:t>
            </a:fld>
            <a:endParaRPr lang="en-US"/>
          </a:p>
        </p:txBody>
      </p:sp>
    </p:spTree>
    <p:extLst>
      <p:ext uri="{BB962C8B-B14F-4D97-AF65-F5344CB8AC3E}">
        <p14:creationId xmlns:p14="http://schemas.microsoft.com/office/powerpoint/2010/main" val="3340141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n w="0"/>
                <a:solidFill>
                  <a:schemeClr val="tx1"/>
                </a:solidFill>
                <a:effectLst>
                  <a:outerShdw blurRad="38100" dist="19050" dir="2700000" algn="tl" rotWithShape="0">
                    <a:schemeClr val="dk1">
                      <a:alpha val="40000"/>
                    </a:schemeClr>
                  </a:outerShdw>
                </a:effectLst>
              </a:rPr>
              <a:t>After installation of anaconda to check if</a:t>
            </a:r>
            <a:r>
              <a:rPr lang="en-US" baseline="0" dirty="0">
                <a:ln w="0"/>
                <a:solidFill>
                  <a:schemeClr val="tx1"/>
                </a:solidFill>
                <a:effectLst>
                  <a:outerShdw blurRad="38100" dist="19050" dir="2700000" algn="tl" rotWithShape="0">
                    <a:schemeClr val="dk1">
                      <a:alpha val="40000"/>
                    </a:schemeClr>
                  </a:outerShdw>
                </a:effectLst>
              </a:rPr>
              <a:t> python is properly installed along with the distributable,</a:t>
            </a:r>
            <a:endParaRPr lang="en-US" dirty="0">
              <a:ln w="0"/>
              <a:solidFill>
                <a:schemeClr val="tx1"/>
              </a:solidFill>
              <a:effectLst>
                <a:outerShdw blurRad="38100" dist="19050" dir="2700000" algn="tl" rotWithShape="0">
                  <a:schemeClr val="dk1">
                    <a:alpha val="40000"/>
                  </a:schemeClr>
                </a:outerShdw>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n w="0"/>
                <a:solidFill>
                  <a:schemeClr val="tx1"/>
                </a:solidFill>
                <a:effectLst>
                  <a:outerShdw blurRad="38100" dist="19050" dir="2700000" algn="tl" rotWithShape="0">
                    <a:schemeClr val="dk1">
                      <a:alpha val="40000"/>
                    </a:schemeClr>
                  </a:outerShdw>
                </a:effectLst>
              </a:rPr>
              <a:t>run “</a:t>
            </a:r>
            <a:r>
              <a:rPr lang="en-US" i="1" dirty="0">
                <a:ln w="0"/>
                <a:solidFill>
                  <a:schemeClr val="tx1"/>
                </a:solidFill>
                <a:effectLst>
                  <a:outerShdw blurRad="38100" dist="19050" dir="2700000" algn="tl" rotWithShape="0">
                    <a:schemeClr val="dk1">
                      <a:alpha val="40000"/>
                    </a:schemeClr>
                  </a:outerShdw>
                </a:effectLst>
              </a:rPr>
              <a:t>python</a:t>
            </a:r>
            <a:r>
              <a:rPr lang="en-US" dirty="0">
                <a:ln w="0"/>
                <a:solidFill>
                  <a:schemeClr val="tx1"/>
                </a:solidFill>
                <a:effectLst>
                  <a:outerShdw blurRad="38100" dist="19050" dir="2700000" algn="tl" rotWithShape="0">
                    <a:schemeClr val="dk1">
                      <a:alpha val="40000"/>
                    </a:schemeClr>
                  </a:outerShdw>
                </a:effectLst>
              </a:rPr>
              <a:t>” in command prompt</a:t>
            </a:r>
            <a:r>
              <a:rPr lang="en-US" baseline="0" dirty="0">
                <a:ln w="0"/>
                <a:solidFill>
                  <a:schemeClr val="tx1"/>
                </a:solidFill>
                <a:effectLst>
                  <a:outerShdw blurRad="38100" dist="19050" dir="2700000" algn="tl" rotWithShape="0">
                    <a:schemeClr val="dk1">
                      <a:alpha val="40000"/>
                    </a:schemeClr>
                  </a:outerShdw>
                </a:effectLst>
              </a:rPr>
              <a:t> or in shell prompt depending upon the Operating System where it is installed.</a:t>
            </a:r>
            <a:endParaRPr lang="en-US" dirty="0">
              <a:ln w="0"/>
              <a:solidFill>
                <a:schemeClr val="tx1"/>
              </a:solidFill>
              <a:effectLst>
                <a:outerShdw blurRad="38100" dist="19050" dir="2700000" algn="tl" rotWithShape="0">
                  <a:schemeClr val="dk1">
                    <a:alpha val="40000"/>
                  </a:schemeClr>
                </a:outerShdw>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n w="0"/>
                <a:solidFill>
                  <a:schemeClr val="tx1"/>
                </a:solidFill>
                <a:effectLst>
                  <a:outerShdw blurRad="38100" dist="19050" dir="2700000" algn="tl" rotWithShape="0">
                    <a:schemeClr val="dk1">
                      <a:alpha val="40000"/>
                    </a:schemeClr>
                  </a:outerShdw>
                </a:effectLst>
              </a:rPr>
              <a:t>Make sure that you are in to python environment before</a:t>
            </a:r>
            <a:r>
              <a:rPr lang="en-US" baseline="0" dirty="0">
                <a:ln w="0"/>
                <a:solidFill>
                  <a:schemeClr val="tx1"/>
                </a:solidFill>
                <a:effectLst>
                  <a:outerShdw blurRad="38100" dist="19050" dir="2700000" algn="tl" rotWithShape="0">
                    <a:schemeClr val="dk1">
                      <a:alpha val="40000"/>
                    </a:schemeClr>
                  </a:outerShdw>
                </a:effectLst>
              </a:rPr>
              <a:t> running the command else set the environment variable to anaconda’s bin directory.</a:t>
            </a:r>
            <a:endParaRPr lang="en-US" dirty="0"/>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pPr/>
              <a:t>6</a:t>
            </a:fld>
            <a:endParaRPr lang="en-US" dirty="0"/>
          </a:p>
        </p:txBody>
      </p:sp>
    </p:spTree>
    <p:extLst>
      <p:ext uri="{BB962C8B-B14F-4D97-AF65-F5344CB8AC3E}">
        <p14:creationId xmlns:p14="http://schemas.microsoft.com/office/powerpoint/2010/main" val="599725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Any python commands can be executed inside python environment via command line itself.</a:t>
            </a:r>
          </a:p>
          <a:p>
            <a:pPr marL="0" indent="0">
              <a:buFont typeface="Arial" panose="020B0604020202020204" pitchFamily="34" charset="0"/>
              <a:buNone/>
            </a:pPr>
            <a:r>
              <a:rPr lang="en-US" dirty="0"/>
              <a:t>Though we will be using Jupyter notebook, the command mode is handy to quickly check syntax or to get help.</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Start the jupyter server</a:t>
            </a:r>
            <a:r>
              <a:rPr lang="en-US" baseline="0" dirty="0"/>
              <a:t> by typing jupyter notebook on command prompt.</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Once the server is started, open a browser to access jupyter notebook by typing the URL http://localhost:8888 .</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Please note, local host is the same machine where your jupyter server is running . </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If the server is installed in some other machine, make sure to replace localhost with the appropriate server name, or the IP address of the machine where the server is running.</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Jupyter notebook will start in port 8888.</a:t>
            </a:r>
          </a:p>
        </p:txBody>
      </p:sp>
      <p:sp>
        <p:nvSpPr>
          <p:cNvPr id="4" name="Slide Number Placeholder 3"/>
          <p:cNvSpPr>
            <a:spLocks noGrp="1"/>
          </p:cNvSpPr>
          <p:nvPr>
            <p:ph type="sldNum" sz="quarter" idx="10"/>
          </p:nvPr>
        </p:nvSpPr>
        <p:spPr/>
        <p:txBody>
          <a:bodyPr/>
          <a:lstStyle/>
          <a:p>
            <a:fld id="{FA5D1758-ED3D-4611-B861-63A1DF032208}" type="slidenum">
              <a:rPr lang="en-US" smtClean="0"/>
              <a:pPr/>
              <a:t>7</a:t>
            </a:fld>
            <a:endParaRPr lang="en-US" dirty="0"/>
          </a:p>
        </p:txBody>
      </p:sp>
    </p:spTree>
    <p:extLst>
      <p:ext uri="{BB962C8B-B14F-4D97-AF65-F5344CB8AC3E}">
        <p14:creationId xmlns:p14="http://schemas.microsoft.com/office/powerpoint/2010/main" val="2563680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Variables play a major role in any programming language.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It is used to store values temporarily or permanently in RAM,</a:t>
            </a:r>
            <a:r>
              <a:rPr lang="en-US" baseline="0" dirty="0"/>
              <a:t> </a:t>
            </a:r>
            <a:r>
              <a:rPr lang="en-US" dirty="0"/>
              <a:t>or in hard disk depending upon the usage.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A variable can store any type of value.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example, we can store numbers or strings or a group of these as well.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In python, it is easy to create a variable by directly assigning values to it.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Unlike many other languages, it is not required to declare the variable type before assigning a value to it.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Python will automatically recognize and assign the type of variable based on assigned value.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Whole numbers will be considered as integers.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Decimal numbers will be considered as Float.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We can very easily create strings by wrapping the text within single quotes or double quote.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Unlike SQL, we need not declare the variable size or length before creating it.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Python will dynamically allocate memory.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One can just create variables when needed.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Once used, Python will destroy them automatically from memory.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By default, python stores all the variables in RAM.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One can also create dynamic variables at run time.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Thus, it is much more dynamic than many other languages.</a:t>
            </a:r>
            <a:endParaRPr lang="en-IN" dirty="0"/>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pPr/>
              <a:t>8</a:t>
            </a:fld>
            <a:endParaRPr lang="en-US" dirty="0"/>
          </a:p>
        </p:txBody>
      </p:sp>
    </p:spTree>
    <p:extLst>
      <p:ext uri="{BB962C8B-B14F-4D97-AF65-F5344CB8AC3E}">
        <p14:creationId xmlns:p14="http://schemas.microsoft.com/office/powerpoint/2010/main" val="4206375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Calibri" panose="020F0502020204030204" pitchFamily="34" charset="0"/>
                <a:sym typeface="Calibri" panose="020F0502020204030204" pitchFamily="34" charset="0"/>
              </a:rPr>
              <a:t>Standard default data types which are commonly used in Python are as follows. </a:t>
            </a:r>
          </a:p>
          <a:p>
            <a:r>
              <a:rPr lang="en-US" dirty="0">
                <a:solidFill>
                  <a:srgbClr val="000000"/>
                </a:solidFill>
                <a:latin typeface="Calibri" panose="020F0502020204030204" pitchFamily="34" charset="0"/>
                <a:sym typeface="Calibri" panose="020F0502020204030204" pitchFamily="34" charset="0"/>
              </a:rPr>
              <a:t>Numeric, which can be either integer or float. </a:t>
            </a:r>
          </a:p>
          <a:p>
            <a:r>
              <a:rPr lang="en-US" dirty="0">
                <a:solidFill>
                  <a:srgbClr val="000000"/>
                </a:solidFill>
                <a:latin typeface="Calibri" panose="020F0502020204030204" pitchFamily="34" charset="0"/>
                <a:sym typeface="Calibri" panose="020F0502020204030204" pitchFamily="34" charset="0"/>
              </a:rPr>
              <a:t>Boolean, which takes the values True or False. </a:t>
            </a:r>
          </a:p>
          <a:p>
            <a:r>
              <a:rPr lang="en-US" dirty="0">
                <a:solidFill>
                  <a:srgbClr val="000000"/>
                </a:solidFill>
                <a:latin typeface="Calibri" panose="020F0502020204030204" pitchFamily="34" charset="0"/>
                <a:sym typeface="Calibri" panose="020F0502020204030204" pitchFamily="34" charset="0"/>
              </a:rPr>
              <a:t>Strings, which takes bunch of characters together. </a:t>
            </a:r>
          </a:p>
          <a:p>
            <a:r>
              <a:rPr lang="en-US" dirty="0">
                <a:solidFill>
                  <a:srgbClr val="000000"/>
                </a:solidFill>
                <a:latin typeface="Calibri" panose="020F0502020204030204" pitchFamily="34" charset="0"/>
                <a:sym typeface="Calibri" panose="020F0502020204030204" pitchFamily="34" charset="0"/>
              </a:rPr>
              <a:t>List, which stores collection of heterogenous elements together. </a:t>
            </a:r>
          </a:p>
          <a:p>
            <a:r>
              <a:rPr lang="en-US" dirty="0">
                <a:solidFill>
                  <a:srgbClr val="000000"/>
                </a:solidFill>
                <a:latin typeface="Calibri" panose="020F0502020204030204" pitchFamily="34" charset="0"/>
                <a:sym typeface="Calibri" panose="020F0502020204030204" pitchFamily="34" charset="0"/>
              </a:rPr>
              <a:t>Tuples, which is similar to list, except for the fact that they are immutable. </a:t>
            </a:r>
          </a:p>
          <a:p>
            <a:r>
              <a:rPr lang="en-US" dirty="0">
                <a:solidFill>
                  <a:srgbClr val="000000"/>
                </a:solidFill>
                <a:latin typeface="Calibri" panose="020F0502020204030204" pitchFamily="34" charset="0"/>
                <a:sym typeface="Calibri" panose="020F0502020204030204" pitchFamily="34" charset="0"/>
              </a:rPr>
              <a:t>Dictionary, which takes values along with a key for each value and stores them with no specific order. </a:t>
            </a:r>
          </a:p>
          <a:p>
            <a:r>
              <a:rPr lang="en-US" dirty="0">
                <a:solidFill>
                  <a:srgbClr val="000000"/>
                </a:solidFill>
                <a:latin typeface="Calibri" panose="020F0502020204030204" pitchFamily="34" charset="0"/>
                <a:sym typeface="Calibri" panose="020F0502020204030204" pitchFamily="34" charset="0"/>
              </a:rPr>
              <a:t>They are also called as key-value pairs. </a:t>
            </a:r>
          </a:p>
          <a:p>
            <a:r>
              <a:rPr lang="en-US" dirty="0">
                <a:solidFill>
                  <a:srgbClr val="000000"/>
                </a:solidFill>
                <a:latin typeface="Calibri" panose="020F0502020204030204" pitchFamily="34" charset="0"/>
                <a:sym typeface="Calibri" panose="020F0502020204030204" pitchFamily="34" charset="0"/>
              </a:rPr>
              <a:t>Dates, using which we can extract additional information, like year, month, weekday etc. </a:t>
            </a:r>
          </a:p>
          <a:p>
            <a:r>
              <a:rPr lang="en-US" dirty="0">
                <a:solidFill>
                  <a:srgbClr val="000000"/>
                </a:solidFill>
                <a:latin typeface="Calibri" panose="020F0502020204030204" pitchFamily="34" charset="0"/>
                <a:sym typeface="Calibri" panose="020F0502020204030204" pitchFamily="34" charset="0"/>
              </a:rPr>
              <a:t>None is a special type which is used when we do not want to store or return any value. </a:t>
            </a:r>
          </a:p>
          <a:p>
            <a:r>
              <a:rPr lang="en-US" dirty="0">
                <a:solidFill>
                  <a:srgbClr val="000000"/>
                </a:solidFill>
                <a:latin typeface="Calibri" panose="020F0502020204030204" pitchFamily="34" charset="0"/>
                <a:sym typeface="Calibri" panose="020F0502020204030204" pitchFamily="34" charset="0"/>
              </a:rPr>
              <a:t>These data types are part of default python. </a:t>
            </a:r>
          </a:p>
          <a:p>
            <a:r>
              <a:rPr lang="en-US" dirty="0">
                <a:solidFill>
                  <a:srgbClr val="000000"/>
                </a:solidFill>
                <a:latin typeface="Calibri" panose="020F0502020204030204" pitchFamily="34" charset="0"/>
                <a:sym typeface="Calibri" panose="020F0502020204030204" pitchFamily="34" charset="0"/>
              </a:rPr>
              <a:t>There are few other data types which are module specific. </a:t>
            </a:r>
          </a:p>
          <a:p>
            <a:r>
              <a:rPr lang="en-US" dirty="0">
                <a:solidFill>
                  <a:srgbClr val="000000"/>
                </a:solidFill>
                <a:latin typeface="Calibri" panose="020F0502020204030204" pitchFamily="34" charset="0"/>
                <a:sym typeface="Calibri" panose="020F0502020204030204" pitchFamily="34" charset="0"/>
              </a:rPr>
              <a:t>For example, we will learn about data types called series and data frames which are not native python data types, but part of a data processing library called Pandas. </a:t>
            </a:r>
          </a:p>
          <a:p>
            <a:r>
              <a:rPr lang="en-US" dirty="0">
                <a:solidFill>
                  <a:srgbClr val="000000"/>
                </a:solidFill>
                <a:latin typeface="Calibri" panose="020F0502020204030204" pitchFamily="34" charset="0"/>
                <a:sym typeface="Calibri" panose="020F0502020204030204" pitchFamily="34" charset="0"/>
              </a:rPr>
              <a:t>Likewise, the Numpy library comes with many other data types like n-dimensional array. Going forward, we will learn more of these data types, in detail.</a:t>
            </a:r>
          </a:p>
          <a:p>
            <a:endParaRPr lang="en-US" dirty="0">
              <a:solidFill>
                <a:srgbClr val="000000"/>
              </a:solidFill>
              <a:latin typeface="Calibri" panose="020F0502020204030204" pitchFamily="34" charset="0"/>
              <a:sym typeface="Calibri" panose="020F0502020204030204" pitchFamily="34" charset="0"/>
            </a:endParaRPr>
          </a:p>
        </p:txBody>
      </p:sp>
      <p:sp>
        <p:nvSpPr>
          <p:cNvPr id="4" name="Slide Number Placeholder 3"/>
          <p:cNvSpPr>
            <a:spLocks noGrp="1"/>
          </p:cNvSpPr>
          <p:nvPr>
            <p:ph type="sldNum" sz="quarter" idx="10"/>
          </p:nvPr>
        </p:nvSpPr>
        <p:spPr/>
        <p:txBody>
          <a:bodyPr/>
          <a:lstStyle/>
          <a:p>
            <a:fld id="{FA5D1758-ED3D-4611-B861-63A1DF032208}" type="slidenum">
              <a:rPr lang="en-US" smtClean="0"/>
              <a:pPr/>
              <a:t>9</a:t>
            </a:fld>
            <a:endParaRPr lang="en-US" dirty="0"/>
          </a:p>
        </p:txBody>
      </p:sp>
    </p:spTree>
    <p:extLst>
      <p:ext uri="{BB962C8B-B14F-4D97-AF65-F5344CB8AC3E}">
        <p14:creationId xmlns:p14="http://schemas.microsoft.com/office/powerpoint/2010/main" val="24033832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Our Creative Force 1">
    <p:spTree>
      <p:nvGrpSpPr>
        <p:cNvPr id="1" name=""/>
        <p:cNvGrpSpPr/>
        <p:nvPr/>
      </p:nvGrpSpPr>
      <p:grpSpPr>
        <a:xfrm>
          <a:off x="0" y="0"/>
          <a:ext cx="0" cy="0"/>
          <a:chOff x="0" y="0"/>
          <a:chExt cx="0" cy="0"/>
        </a:xfrm>
      </p:grpSpPr>
      <p:sp>
        <p:nvSpPr>
          <p:cNvPr id="20" name="Picture Placeholder 3"/>
          <p:cNvSpPr>
            <a:spLocks noGrp="1"/>
          </p:cNvSpPr>
          <p:nvPr>
            <p:ph type="pic" sz="quarter" idx="12"/>
          </p:nvPr>
        </p:nvSpPr>
        <p:spPr>
          <a:xfrm>
            <a:off x="1186746" y="2181577"/>
            <a:ext cx="1936044" cy="2084492"/>
          </a:xfrm>
          <a:prstGeom prst="rect">
            <a:avLst/>
          </a:prstGeom>
          <a:ln w="6350">
            <a:noFill/>
          </a:ln>
        </p:spPr>
        <p:txBody>
          <a:bodyPr/>
          <a:lstStyle>
            <a:lvl1pPr>
              <a:defRPr sz="1333">
                <a:solidFill>
                  <a:schemeClr val="accent4"/>
                </a:solidFill>
                <a:latin typeface="Lato" panose="020F0502020204030203" pitchFamily="34" charset="0"/>
              </a:defRPr>
            </a:lvl1pPr>
          </a:lstStyle>
          <a:p>
            <a:endParaRPr lang="en-US" dirty="0"/>
          </a:p>
        </p:txBody>
      </p:sp>
      <p:sp>
        <p:nvSpPr>
          <p:cNvPr id="14" name="Text Placeholder 9"/>
          <p:cNvSpPr>
            <a:spLocks noGrp="1"/>
          </p:cNvSpPr>
          <p:nvPr>
            <p:ph type="body" sz="quarter" idx="10"/>
          </p:nvPr>
        </p:nvSpPr>
        <p:spPr>
          <a:xfrm>
            <a:off x="778936" y="767788"/>
            <a:ext cx="10604499" cy="511013"/>
          </a:xfrm>
          <a:prstGeom prst="rect">
            <a:avLst/>
          </a:prstGeom>
        </p:spPr>
        <p:txBody>
          <a:bodyPr lIns="0" tIns="0" rIns="0" bIns="0"/>
          <a:lstStyle>
            <a:lvl1pPr marL="0" indent="0" algn="l">
              <a:lnSpc>
                <a:spcPct val="100000"/>
              </a:lnSpc>
              <a:spcBef>
                <a:spcPts val="0"/>
              </a:spcBef>
              <a:buNone/>
              <a:defRPr sz="2933" b="0" cap="all" spc="67"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15" name="Text Placeholder 9"/>
          <p:cNvSpPr>
            <a:spLocks noGrp="1"/>
          </p:cNvSpPr>
          <p:nvPr>
            <p:ph type="body" sz="quarter" idx="11"/>
          </p:nvPr>
        </p:nvSpPr>
        <p:spPr>
          <a:xfrm>
            <a:off x="791633" y="1278801"/>
            <a:ext cx="10604499" cy="188459"/>
          </a:xfrm>
          <a:prstGeom prst="rect">
            <a:avLst/>
          </a:prstGeom>
        </p:spPr>
        <p:txBody>
          <a:bodyPr lIns="0" tIns="0" rIns="0" bIns="0"/>
          <a:lstStyle>
            <a:lvl1pPr marL="0" indent="0" algn="l">
              <a:lnSpc>
                <a:spcPts val="1600"/>
              </a:lnSpc>
              <a:spcBef>
                <a:spcPts val="0"/>
              </a:spcBef>
              <a:buNone/>
              <a:defRPr sz="12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18" name="Straight Connector 17"/>
          <p:cNvCxnSpPr/>
          <p:nvPr userDrawn="1"/>
        </p:nvCxnSpPr>
        <p:spPr>
          <a:xfrm>
            <a:off x="791633" y="656089"/>
            <a:ext cx="12192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8" name="Picture Placeholder 3"/>
          <p:cNvSpPr>
            <a:spLocks noGrp="1"/>
          </p:cNvSpPr>
          <p:nvPr>
            <p:ph type="pic" sz="quarter" idx="13"/>
          </p:nvPr>
        </p:nvSpPr>
        <p:spPr>
          <a:xfrm>
            <a:off x="3805297" y="2181577"/>
            <a:ext cx="1936044" cy="2084492"/>
          </a:xfrm>
          <a:prstGeom prst="rect">
            <a:avLst/>
          </a:prstGeom>
          <a:ln w="6350">
            <a:noFill/>
          </a:ln>
        </p:spPr>
        <p:txBody>
          <a:bodyPr/>
          <a:lstStyle>
            <a:lvl1pPr>
              <a:defRPr sz="1333">
                <a:solidFill>
                  <a:schemeClr val="accent4"/>
                </a:solidFill>
                <a:latin typeface="Lato" panose="020F0502020204030203" pitchFamily="34" charset="0"/>
              </a:defRPr>
            </a:lvl1pPr>
          </a:lstStyle>
          <a:p>
            <a:endParaRPr lang="en-US" dirty="0"/>
          </a:p>
        </p:txBody>
      </p:sp>
      <p:sp>
        <p:nvSpPr>
          <p:cNvPr id="30" name="Picture Placeholder 3"/>
          <p:cNvSpPr>
            <a:spLocks noGrp="1"/>
          </p:cNvSpPr>
          <p:nvPr>
            <p:ph type="pic" sz="quarter" idx="14"/>
          </p:nvPr>
        </p:nvSpPr>
        <p:spPr>
          <a:xfrm>
            <a:off x="6423850" y="2181577"/>
            <a:ext cx="1936044" cy="2084492"/>
          </a:xfrm>
          <a:prstGeom prst="rect">
            <a:avLst/>
          </a:prstGeom>
          <a:ln w="6350">
            <a:noFill/>
          </a:ln>
        </p:spPr>
        <p:txBody>
          <a:bodyPr/>
          <a:lstStyle>
            <a:lvl1pPr>
              <a:defRPr sz="1333">
                <a:solidFill>
                  <a:schemeClr val="accent4"/>
                </a:solidFill>
                <a:latin typeface="Lato" panose="020F0502020204030203" pitchFamily="34" charset="0"/>
              </a:defRPr>
            </a:lvl1pPr>
          </a:lstStyle>
          <a:p>
            <a:endParaRPr lang="en-US" dirty="0"/>
          </a:p>
        </p:txBody>
      </p:sp>
      <p:sp>
        <p:nvSpPr>
          <p:cNvPr id="32" name="Picture Placeholder 3"/>
          <p:cNvSpPr>
            <a:spLocks noGrp="1"/>
          </p:cNvSpPr>
          <p:nvPr>
            <p:ph type="pic" sz="quarter" idx="15"/>
          </p:nvPr>
        </p:nvSpPr>
        <p:spPr>
          <a:xfrm>
            <a:off x="9056086" y="2181577"/>
            <a:ext cx="1936044" cy="2084492"/>
          </a:xfrm>
          <a:prstGeom prst="rect">
            <a:avLst/>
          </a:prstGeom>
          <a:ln w="6350">
            <a:noFill/>
          </a:ln>
        </p:spPr>
        <p:txBody>
          <a:bodyPr/>
          <a:lstStyle>
            <a:lvl1pPr>
              <a:defRPr sz="1333">
                <a:solidFill>
                  <a:schemeClr val="accent4"/>
                </a:solidFill>
                <a:latin typeface="Lato" panose="020F0502020204030203" pitchFamily="34" charset="0"/>
              </a:defRPr>
            </a:lvl1pPr>
          </a:lstStyle>
          <a:p>
            <a:endParaRPr lang="en-US" dirty="0"/>
          </a:p>
        </p:txBody>
      </p:sp>
    </p:spTree>
    <p:extLst>
      <p:ext uri="{BB962C8B-B14F-4D97-AF65-F5344CB8AC3E}">
        <p14:creationId xmlns:p14="http://schemas.microsoft.com/office/powerpoint/2010/main" val="3515157759"/>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extLst mod="1">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Right Half Pictgure in Page">
    <p:spTree>
      <p:nvGrpSpPr>
        <p:cNvPr id="1" name=""/>
        <p:cNvGrpSpPr/>
        <p:nvPr/>
      </p:nvGrpSpPr>
      <p:grpSpPr>
        <a:xfrm>
          <a:off x="0" y="0"/>
          <a:ext cx="0" cy="0"/>
          <a:chOff x="0" y="0"/>
          <a:chExt cx="0" cy="0"/>
        </a:xfrm>
      </p:grpSpPr>
      <p:sp>
        <p:nvSpPr>
          <p:cNvPr id="7" name="Picture Placeholder 3"/>
          <p:cNvSpPr>
            <a:spLocks noGrp="1"/>
          </p:cNvSpPr>
          <p:nvPr>
            <p:ph type="pic" sz="quarter" idx="10"/>
          </p:nvPr>
        </p:nvSpPr>
        <p:spPr>
          <a:xfrm>
            <a:off x="6096000" y="1"/>
            <a:ext cx="6096000" cy="6857999"/>
          </a:xfrm>
          <a:prstGeom prst="rect">
            <a:avLst/>
          </a:prstGeom>
          <a:ln w="9525">
            <a:noFill/>
          </a:ln>
        </p:spPr>
        <p:txBody>
          <a:bodyPr/>
          <a:lstStyle>
            <a:lvl1pPr>
              <a:defRPr sz="1600">
                <a:solidFill>
                  <a:schemeClr val="accent4"/>
                </a:solidFill>
                <a:latin typeface="Lato" panose="020F0502020204030203" pitchFamily="34" charset="0"/>
              </a:defRPr>
            </a:lvl1pPr>
          </a:lstStyle>
          <a:p>
            <a:endParaRPr lang="en-US" dirty="0"/>
          </a:p>
        </p:txBody>
      </p:sp>
      <p:sp>
        <p:nvSpPr>
          <p:cNvPr id="3" name="Text Placeholder 9"/>
          <p:cNvSpPr>
            <a:spLocks noGrp="1"/>
          </p:cNvSpPr>
          <p:nvPr>
            <p:ph type="body" sz="quarter" idx="11"/>
          </p:nvPr>
        </p:nvSpPr>
        <p:spPr>
          <a:xfrm>
            <a:off x="778937" y="767788"/>
            <a:ext cx="4441457" cy="511013"/>
          </a:xfrm>
          <a:prstGeom prst="rect">
            <a:avLst/>
          </a:prstGeom>
        </p:spPr>
        <p:txBody>
          <a:bodyPr lIns="0" tIns="0" rIns="0" bIns="0"/>
          <a:lstStyle>
            <a:lvl1pPr marL="0" indent="0" algn="l">
              <a:lnSpc>
                <a:spcPct val="100000"/>
              </a:lnSpc>
              <a:spcBef>
                <a:spcPts val="0"/>
              </a:spcBef>
              <a:buNone/>
              <a:defRPr sz="2933" b="0" cap="all" spc="67"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4" name="Text Placeholder 9"/>
          <p:cNvSpPr>
            <a:spLocks noGrp="1"/>
          </p:cNvSpPr>
          <p:nvPr>
            <p:ph type="body" sz="quarter" idx="12"/>
          </p:nvPr>
        </p:nvSpPr>
        <p:spPr>
          <a:xfrm>
            <a:off x="791634" y="1278801"/>
            <a:ext cx="4441457" cy="188459"/>
          </a:xfrm>
          <a:prstGeom prst="rect">
            <a:avLst/>
          </a:prstGeom>
        </p:spPr>
        <p:txBody>
          <a:bodyPr lIns="0" tIns="0" rIns="0" bIns="0"/>
          <a:lstStyle>
            <a:lvl1pPr marL="0" indent="0" algn="l">
              <a:lnSpc>
                <a:spcPts val="1600"/>
              </a:lnSpc>
              <a:spcBef>
                <a:spcPts val="0"/>
              </a:spcBef>
              <a:buNone/>
              <a:defRPr sz="12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791633" y="656089"/>
            <a:ext cx="12192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5563517"/>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778936" y="767788"/>
            <a:ext cx="10604499" cy="511013"/>
          </a:xfrm>
          <a:prstGeom prst="rect">
            <a:avLst/>
          </a:prstGeom>
        </p:spPr>
        <p:txBody>
          <a:bodyPr lIns="0" tIns="0" rIns="0" bIns="0"/>
          <a:lstStyle>
            <a:lvl1pPr marL="0" indent="0" algn="l">
              <a:lnSpc>
                <a:spcPct val="100000"/>
              </a:lnSpc>
              <a:spcBef>
                <a:spcPts val="0"/>
              </a:spcBef>
              <a:buNone/>
              <a:defRPr sz="2933" b="0" cap="all" spc="67"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791633" y="1278801"/>
            <a:ext cx="10604499" cy="188459"/>
          </a:xfrm>
          <a:prstGeom prst="rect">
            <a:avLst/>
          </a:prstGeom>
        </p:spPr>
        <p:txBody>
          <a:bodyPr lIns="0" tIns="0" rIns="0" bIns="0"/>
          <a:lstStyle>
            <a:lvl1pPr marL="0" indent="0" algn="l">
              <a:lnSpc>
                <a:spcPts val="1600"/>
              </a:lnSpc>
              <a:spcBef>
                <a:spcPts val="0"/>
              </a:spcBef>
              <a:buNone/>
              <a:defRPr sz="12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791633" y="656089"/>
            <a:ext cx="12192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376890"/>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extLst mod="1">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imple Portfolio Single Show">
    <p:spTree>
      <p:nvGrpSpPr>
        <p:cNvPr id="1" name=""/>
        <p:cNvGrpSpPr/>
        <p:nvPr/>
      </p:nvGrpSpPr>
      <p:grpSpPr>
        <a:xfrm>
          <a:off x="0" y="0"/>
          <a:ext cx="0" cy="0"/>
          <a:chOff x="0" y="0"/>
          <a:chExt cx="0" cy="0"/>
        </a:xfrm>
      </p:grpSpPr>
      <p:sp>
        <p:nvSpPr>
          <p:cNvPr id="14" name="Text Placeholder 9"/>
          <p:cNvSpPr>
            <a:spLocks noGrp="1"/>
          </p:cNvSpPr>
          <p:nvPr>
            <p:ph type="body" sz="quarter" idx="10"/>
          </p:nvPr>
        </p:nvSpPr>
        <p:spPr>
          <a:xfrm>
            <a:off x="778936" y="767788"/>
            <a:ext cx="10604499" cy="511013"/>
          </a:xfrm>
          <a:prstGeom prst="rect">
            <a:avLst/>
          </a:prstGeom>
        </p:spPr>
        <p:txBody>
          <a:bodyPr lIns="0" tIns="0" rIns="0" bIns="0"/>
          <a:lstStyle>
            <a:lvl1pPr marL="0" indent="0" algn="l">
              <a:lnSpc>
                <a:spcPct val="100000"/>
              </a:lnSpc>
              <a:spcBef>
                <a:spcPts val="0"/>
              </a:spcBef>
              <a:buNone/>
              <a:defRPr sz="2933" b="0" cap="all" spc="67"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15" name="Text Placeholder 9"/>
          <p:cNvSpPr>
            <a:spLocks noGrp="1"/>
          </p:cNvSpPr>
          <p:nvPr>
            <p:ph type="body" sz="quarter" idx="11"/>
          </p:nvPr>
        </p:nvSpPr>
        <p:spPr>
          <a:xfrm>
            <a:off x="791633" y="1278801"/>
            <a:ext cx="10604499" cy="188459"/>
          </a:xfrm>
          <a:prstGeom prst="rect">
            <a:avLst/>
          </a:prstGeom>
        </p:spPr>
        <p:txBody>
          <a:bodyPr lIns="0" tIns="0" rIns="0" bIns="0"/>
          <a:lstStyle>
            <a:lvl1pPr marL="0" indent="0" algn="l">
              <a:lnSpc>
                <a:spcPts val="1600"/>
              </a:lnSpc>
              <a:spcBef>
                <a:spcPts val="0"/>
              </a:spcBef>
              <a:buNone/>
              <a:defRPr sz="12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18" name="Straight Connector 17"/>
          <p:cNvCxnSpPr/>
          <p:nvPr userDrawn="1"/>
        </p:nvCxnSpPr>
        <p:spPr>
          <a:xfrm>
            <a:off x="791633" y="656089"/>
            <a:ext cx="12192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Picture Placeholder 3"/>
          <p:cNvSpPr>
            <a:spLocks noGrp="1"/>
          </p:cNvSpPr>
          <p:nvPr>
            <p:ph type="pic" sz="quarter" idx="12"/>
          </p:nvPr>
        </p:nvSpPr>
        <p:spPr>
          <a:xfrm>
            <a:off x="791633" y="2057399"/>
            <a:ext cx="5315656" cy="3675047"/>
          </a:xfrm>
          <a:prstGeom prst="rect">
            <a:avLst/>
          </a:prstGeom>
          <a:ln w="6350">
            <a:noFill/>
          </a:ln>
        </p:spPr>
        <p:txBody>
          <a:bodyPr/>
          <a:lstStyle>
            <a:lvl1pPr>
              <a:defRPr sz="1333">
                <a:solidFill>
                  <a:schemeClr val="accent4"/>
                </a:solidFill>
                <a:latin typeface="Lato" panose="020F0502020204030203" pitchFamily="34" charset="0"/>
              </a:defRPr>
            </a:lvl1pPr>
          </a:lstStyle>
          <a:p>
            <a:endParaRPr lang="en-US" dirty="0"/>
          </a:p>
        </p:txBody>
      </p:sp>
    </p:spTree>
    <p:extLst>
      <p:ext uri="{BB962C8B-B14F-4D97-AF65-F5344CB8AC3E}">
        <p14:creationId xmlns:p14="http://schemas.microsoft.com/office/powerpoint/2010/main" val="3935926067"/>
      </p:ext>
    </p:extLst>
  </p:cSld>
  <p:clrMapOvr>
    <a:masterClrMapping/>
  </p:clrMapOvr>
  <mc:AlternateContent xmlns:mc="http://schemas.openxmlformats.org/markup-compatibility/2006" xmlns:p14="http://schemas.microsoft.com/office/powerpoint/2010/main">
    <mc:Choice Requires="p14">
      <p:transition p14:dur="448">
        <p:fade/>
      </p:transition>
    </mc:Choice>
    <mc:Fallback xmlns="">
      <p:transition>
        <p:fade/>
      </p:transition>
    </mc:Fallback>
  </mc:AlternateContent>
  <p:extLst mod="1">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iPad Portfolio Showcase at right">
    <p:spTree>
      <p:nvGrpSpPr>
        <p:cNvPr id="1" name=""/>
        <p:cNvGrpSpPr/>
        <p:nvPr/>
      </p:nvGrpSpPr>
      <p:grpSpPr>
        <a:xfrm>
          <a:off x="0" y="0"/>
          <a:ext cx="0" cy="0"/>
          <a:chOff x="0" y="0"/>
          <a:chExt cx="0" cy="0"/>
        </a:xfrm>
      </p:grpSpPr>
      <p:sp>
        <p:nvSpPr>
          <p:cNvPr id="15" name="Picture Placeholder 3"/>
          <p:cNvSpPr>
            <a:spLocks noGrp="1"/>
          </p:cNvSpPr>
          <p:nvPr>
            <p:ph type="pic" sz="quarter" idx="13"/>
          </p:nvPr>
        </p:nvSpPr>
        <p:spPr>
          <a:xfrm>
            <a:off x="8864064" y="2406203"/>
            <a:ext cx="2098433" cy="2800796"/>
          </a:xfrm>
          <a:prstGeom prst="rect">
            <a:avLst/>
          </a:prstGeom>
          <a:noFill/>
        </p:spPr>
        <p:txBody>
          <a:bodyPr/>
          <a:lstStyle>
            <a:lvl1pPr>
              <a:defRPr sz="1600">
                <a:solidFill>
                  <a:schemeClr val="accent4"/>
                </a:solidFill>
                <a:latin typeface="Lato" panose="020F0502020204030203" pitchFamily="34" charset="0"/>
              </a:defRPr>
            </a:lvl1pPr>
          </a:lstStyle>
          <a:p>
            <a:endParaRPr lang="en-US" dirty="0"/>
          </a:p>
        </p:txBody>
      </p:sp>
      <p:sp>
        <p:nvSpPr>
          <p:cNvPr id="10" name="Text Placeholder 9"/>
          <p:cNvSpPr>
            <a:spLocks noGrp="1"/>
          </p:cNvSpPr>
          <p:nvPr userDrawn="1">
            <p:ph type="body" sz="quarter" idx="10"/>
          </p:nvPr>
        </p:nvSpPr>
        <p:spPr>
          <a:xfrm>
            <a:off x="778936" y="767788"/>
            <a:ext cx="10604499" cy="511013"/>
          </a:xfrm>
          <a:prstGeom prst="rect">
            <a:avLst/>
          </a:prstGeom>
        </p:spPr>
        <p:txBody>
          <a:bodyPr lIns="0" tIns="0" rIns="0" bIns="0"/>
          <a:lstStyle>
            <a:lvl1pPr marL="0" indent="0" algn="l">
              <a:lnSpc>
                <a:spcPct val="100000"/>
              </a:lnSpc>
              <a:spcBef>
                <a:spcPts val="0"/>
              </a:spcBef>
              <a:buNone/>
              <a:defRPr sz="2933" b="0" cap="all" spc="67"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userDrawn="1">
            <p:ph type="body" sz="quarter" idx="11"/>
          </p:nvPr>
        </p:nvSpPr>
        <p:spPr>
          <a:xfrm>
            <a:off x="791633" y="1278801"/>
            <a:ext cx="10604499" cy="188459"/>
          </a:xfrm>
          <a:prstGeom prst="rect">
            <a:avLst/>
          </a:prstGeom>
        </p:spPr>
        <p:txBody>
          <a:bodyPr lIns="0" tIns="0" rIns="0" bIns="0"/>
          <a:lstStyle>
            <a:lvl1pPr marL="0" indent="0" algn="l">
              <a:lnSpc>
                <a:spcPts val="1600"/>
              </a:lnSpc>
              <a:spcBef>
                <a:spcPts val="0"/>
              </a:spcBef>
              <a:buNone/>
              <a:defRPr sz="12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791633" y="656089"/>
            <a:ext cx="12192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Picture Placeholder 3"/>
          <p:cNvSpPr>
            <a:spLocks noGrp="1"/>
          </p:cNvSpPr>
          <p:nvPr userDrawn="1">
            <p:ph type="pic" sz="quarter" idx="12"/>
          </p:nvPr>
        </p:nvSpPr>
        <p:spPr>
          <a:xfrm>
            <a:off x="6230688" y="3250141"/>
            <a:ext cx="2809875" cy="2109259"/>
          </a:xfrm>
          <a:prstGeom prst="rect">
            <a:avLst/>
          </a:prstGeom>
          <a:noFill/>
        </p:spPr>
        <p:txBody>
          <a:bodyPr/>
          <a:lstStyle>
            <a:lvl1pPr>
              <a:defRPr sz="1600">
                <a:solidFill>
                  <a:schemeClr val="accent4"/>
                </a:solidFill>
                <a:latin typeface="Lato" panose="020F0502020204030203" pitchFamily="34" charset="0"/>
              </a:defRPr>
            </a:lvl1pPr>
          </a:lstStyle>
          <a:p>
            <a:endParaRPr lang="en-US" dirty="0"/>
          </a:p>
        </p:txBody>
      </p:sp>
    </p:spTree>
    <p:extLst>
      <p:ext uri="{BB962C8B-B14F-4D97-AF65-F5344CB8AC3E}">
        <p14:creationId xmlns:p14="http://schemas.microsoft.com/office/powerpoint/2010/main" val="361039881"/>
      </p:ext>
    </p:extLst>
  </p:cSld>
  <p:clrMapOvr>
    <a:masterClrMapping/>
  </p:clrMapOvr>
  <mc:AlternateContent xmlns:mc="http://schemas.openxmlformats.org/markup-compatibility/2006" xmlns:p14="http://schemas.microsoft.com/office/powerpoint/2010/main">
    <mc:Choice Requires="p14">
      <p:transition p14:dur="448">
        <p:fade/>
      </p:transition>
    </mc:Choice>
    <mc:Fallback xmlns="">
      <p:transition>
        <p:fade/>
      </p:transition>
    </mc:Fallback>
  </mc:AlternateContent>
  <p:extLst mod="1">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Various Project Show Case">
    <p:spTree>
      <p:nvGrpSpPr>
        <p:cNvPr id="1" name=""/>
        <p:cNvGrpSpPr/>
        <p:nvPr/>
      </p:nvGrpSpPr>
      <p:grpSpPr>
        <a:xfrm>
          <a:off x="0" y="0"/>
          <a:ext cx="0" cy="0"/>
          <a:chOff x="0" y="0"/>
          <a:chExt cx="0" cy="0"/>
        </a:xfrm>
      </p:grpSpPr>
      <p:sp>
        <p:nvSpPr>
          <p:cNvPr id="44" name="Text Placeholder 9"/>
          <p:cNvSpPr>
            <a:spLocks noGrp="1"/>
          </p:cNvSpPr>
          <p:nvPr userDrawn="1">
            <p:ph type="body" sz="quarter" idx="18"/>
          </p:nvPr>
        </p:nvSpPr>
        <p:spPr>
          <a:xfrm>
            <a:off x="778936" y="767788"/>
            <a:ext cx="10604499" cy="511013"/>
          </a:xfrm>
          <a:prstGeom prst="rect">
            <a:avLst/>
          </a:prstGeom>
        </p:spPr>
        <p:txBody>
          <a:bodyPr lIns="0" tIns="0" rIns="0" bIns="0"/>
          <a:lstStyle>
            <a:lvl1pPr marL="0" indent="0" algn="l">
              <a:lnSpc>
                <a:spcPct val="100000"/>
              </a:lnSpc>
              <a:spcBef>
                <a:spcPts val="0"/>
              </a:spcBef>
              <a:buNone/>
              <a:defRPr sz="2933" b="0" cap="all" spc="67"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45" name="Text Placeholder 9"/>
          <p:cNvSpPr>
            <a:spLocks noGrp="1"/>
          </p:cNvSpPr>
          <p:nvPr userDrawn="1">
            <p:ph type="body" sz="quarter" idx="19"/>
          </p:nvPr>
        </p:nvSpPr>
        <p:spPr>
          <a:xfrm>
            <a:off x="791633" y="1278801"/>
            <a:ext cx="10604499" cy="188459"/>
          </a:xfrm>
          <a:prstGeom prst="rect">
            <a:avLst/>
          </a:prstGeom>
        </p:spPr>
        <p:txBody>
          <a:bodyPr lIns="0" tIns="0" rIns="0" bIns="0"/>
          <a:lstStyle>
            <a:lvl1pPr marL="0" indent="0" algn="l">
              <a:lnSpc>
                <a:spcPts val="1600"/>
              </a:lnSpc>
              <a:spcBef>
                <a:spcPts val="0"/>
              </a:spcBef>
              <a:buNone/>
              <a:defRPr sz="12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46" name="Straight Connector 45"/>
          <p:cNvCxnSpPr/>
          <p:nvPr userDrawn="1"/>
        </p:nvCxnSpPr>
        <p:spPr>
          <a:xfrm>
            <a:off x="791633" y="656089"/>
            <a:ext cx="12192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Picture Placeholder 17"/>
          <p:cNvSpPr>
            <a:spLocks noGrp="1"/>
          </p:cNvSpPr>
          <p:nvPr>
            <p:ph type="pic" sz="quarter" idx="10"/>
          </p:nvPr>
        </p:nvSpPr>
        <p:spPr>
          <a:xfrm>
            <a:off x="792521" y="2057400"/>
            <a:ext cx="2645664" cy="1828800"/>
          </a:xfrm>
          <a:prstGeom prst="rect">
            <a:avLst/>
          </a:prstGeom>
          <a:noFill/>
          <a:ln>
            <a:noFill/>
          </a:ln>
        </p:spPr>
        <p:txBody>
          <a:bodyPr/>
          <a:lstStyle>
            <a:lvl1pPr>
              <a:defRPr sz="1600">
                <a:solidFill>
                  <a:schemeClr val="accent4"/>
                </a:solidFill>
                <a:latin typeface="Lato" panose="020F0502020204030203" pitchFamily="34" charset="0"/>
              </a:defRPr>
            </a:lvl1pPr>
          </a:lstStyle>
          <a:p>
            <a:endParaRPr lang="en-US"/>
          </a:p>
        </p:txBody>
      </p:sp>
      <p:sp>
        <p:nvSpPr>
          <p:cNvPr id="42" name="Picture Placeholder 17"/>
          <p:cNvSpPr>
            <a:spLocks noGrp="1"/>
          </p:cNvSpPr>
          <p:nvPr>
            <p:ph type="pic" sz="quarter" idx="20"/>
          </p:nvPr>
        </p:nvSpPr>
        <p:spPr>
          <a:xfrm>
            <a:off x="6082073" y="2057400"/>
            <a:ext cx="2645664" cy="1828800"/>
          </a:xfrm>
          <a:prstGeom prst="rect">
            <a:avLst/>
          </a:prstGeom>
          <a:noFill/>
          <a:ln>
            <a:noFill/>
          </a:ln>
        </p:spPr>
        <p:txBody>
          <a:bodyPr/>
          <a:lstStyle>
            <a:lvl1pPr>
              <a:defRPr sz="1600">
                <a:solidFill>
                  <a:schemeClr val="accent4"/>
                </a:solidFill>
                <a:latin typeface="Lato" panose="020F0502020204030203" pitchFamily="34" charset="0"/>
              </a:defRPr>
            </a:lvl1pPr>
          </a:lstStyle>
          <a:p>
            <a:endParaRPr lang="en-US"/>
          </a:p>
        </p:txBody>
      </p:sp>
      <p:sp>
        <p:nvSpPr>
          <p:cNvPr id="47" name="Picture Placeholder 17"/>
          <p:cNvSpPr>
            <a:spLocks noGrp="1"/>
          </p:cNvSpPr>
          <p:nvPr>
            <p:ph type="pic" sz="quarter" idx="21"/>
          </p:nvPr>
        </p:nvSpPr>
        <p:spPr>
          <a:xfrm>
            <a:off x="3437297" y="3884531"/>
            <a:ext cx="2645664" cy="1828800"/>
          </a:xfrm>
          <a:prstGeom prst="rect">
            <a:avLst/>
          </a:prstGeom>
          <a:noFill/>
          <a:ln>
            <a:noFill/>
          </a:ln>
        </p:spPr>
        <p:txBody>
          <a:bodyPr/>
          <a:lstStyle>
            <a:lvl1pPr>
              <a:defRPr sz="1600">
                <a:solidFill>
                  <a:schemeClr val="accent4"/>
                </a:solidFill>
                <a:latin typeface="Lato" panose="020F0502020204030203" pitchFamily="34" charset="0"/>
              </a:defRPr>
            </a:lvl1pPr>
          </a:lstStyle>
          <a:p>
            <a:endParaRPr lang="en-US"/>
          </a:p>
        </p:txBody>
      </p:sp>
      <p:sp>
        <p:nvSpPr>
          <p:cNvPr id="60" name="Picture Placeholder 17"/>
          <p:cNvSpPr>
            <a:spLocks noGrp="1"/>
          </p:cNvSpPr>
          <p:nvPr>
            <p:ph type="pic" sz="quarter" idx="22"/>
          </p:nvPr>
        </p:nvSpPr>
        <p:spPr>
          <a:xfrm>
            <a:off x="8726849" y="3884531"/>
            <a:ext cx="2645664" cy="1828800"/>
          </a:xfrm>
          <a:prstGeom prst="rect">
            <a:avLst/>
          </a:prstGeom>
          <a:noFill/>
          <a:ln>
            <a:noFill/>
          </a:ln>
        </p:spPr>
        <p:txBody>
          <a:bodyPr/>
          <a:lstStyle>
            <a:lvl1pPr>
              <a:defRPr sz="1600">
                <a:solidFill>
                  <a:schemeClr val="accent4"/>
                </a:solidFill>
                <a:latin typeface="Lato" panose="020F0502020204030203" pitchFamily="34" charset="0"/>
              </a:defRPr>
            </a:lvl1pPr>
          </a:lstStyle>
          <a:p>
            <a:endParaRPr lang="en-US"/>
          </a:p>
        </p:txBody>
      </p:sp>
    </p:spTree>
    <p:extLst>
      <p:ext uri="{BB962C8B-B14F-4D97-AF65-F5344CB8AC3E}">
        <p14:creationId xmlns:p14="http://schemas.microsoft.com/office/powerpoint/2010/main" val="2055540613"/>
      </p:ext>
    </p:extLst>
  </p:cSld>
  <p:clrMapOvr>
    <a:masterClrMapping/>
  </p:clrMapOvr>
  <mc:AlternateContent xmlns:mc="http://schemas.openxmlformats.org/markup-compatibility/2006" xmlns:p14="http://schemas.microsoft.com/office/powerpoint/2010/main">
    <mc:Choice Requires="p14">
      <p:transition p14:dur="448">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ini Portfolio in Browser">
    <p:spTree>
      <p:nvGrpSpPr>
        <p:cNvPr id="1" name=""/>
        <p:cNvGrpSpPr/>
        <p:nvPr/>
      </p:nvGrpSpPr>
      <p:grpSpPr>
        <a:xfrm>
          <a:off x="0" y="0"/>
          <a:ext cx="0" cy="0"/>
          <a:chOff x="0" y="0"/>
          <a:chExt cx="0" cy="0"/>
        </a:xfrm>
      </p:grpSpPr>
      <p:sp>
        <p:nvSpPr>
          <p:cNvPr id="4" name="Picture Placeholder 3"/>
          <p:cNvSpPr>
            <a:spLocks noGrp="1"/>
          </p:cNvSpPr>
          <p:nvPr userDrawn="1">
            <p:ph type="pic" sz="quarter" idx="12"/>
          </p:nvPr>
        </p:nvSpPr>
        <p:spPr>
          <a:xfrm>
            <a:off x="5230495" y="2248959"/>
            <a:ext cx="6131772" cy="3561292"/>
          </a:xfrm>
          <a:prstGeom prst="rect">
            <a:avLst/>
          </a:prstGeom>
        </p:spPr>
        <p:txBody>
          <a:bodyPr/>
          <a:lstStyle>
            <a:lvl1pPr>
              <a:defRPr sz="1600">
                <a:solidFill>
                  <a:schemeClr val="accent4"/>
                </a:solidFill>
                <a:latin typeface="Lato" panose="020F0502020204030203" pitchFamily="34" charset="0"/>
              </a:defRPr>
            </a:lvl1pPr>
          </a:lstStyle>
          <a:p>
            <a:endParaRPr lang="en-US"/>
          </a:p>
        </p:txBody>
      </p:sp>
      <p:sp>
        <p:nvSpPr>
          <p:cNvPr id="10" name="Text Placeholder 9"/>
          <p:cNvSpPr>
            <a:spLocks noGrp="1"/>
          </p:cNvSpPr>
          <p:nvPr userDrawn="1">
            <p:ph type="body" sz="quarter" idx="10"/>
          </p:nvPr>
        </p:nvSpPr>
        <p:spPr>
          <a:xfrm>
            <a:off x="778936" y="767788"/>
            <a:ext cx="10604499" cy="511013"/>
          </a:xfrm>
          <a:prstGeom prst="rect">
            <a:avLst/>
          </a:prstGeom>
        </p:spPr>
        <p:txBody>
          <a:bodyPr lIns="0" tIns="0" rIns="0" bIns="0"/>
          <a:lstStyle>
            <a:lvl1pPr marL="0" indent="0" algn="l">
              <a:lnSpc>
                <a:spcPct val="100000"/>
              </a:lnSpc>
              <a:spcBef>
                <a:spcPts val="0"/>
              </a:spcBef>
              <a:buNone/>
              <a:defRPr sz="2933" b="0" cap="all" spc="67"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userDrawn="1">
            <p:ph type="body" sz="quarter" idx="11"/>
          </p:nvPr>
        </p:nvSpPr>
        <p:spPr>
          <a:xfrm>
            <a:off x="791633" y="1278801"/>
            <a:ext cx="10604499" cy="188459"/>
          </a:xfrm>
          <a:prstGeom prst="rect">
            <a:avLst/>
          </a:prstGeom>
        </p:spPr>
        <p:txBody>
          <a:bodyPr lIns="0" tIns="0" rIns="0" bIns="0"/>
          <a:lstStyle>
            <a:lvl1pPr marL="0" indent="0" algn="l">
              <a:lnSpc>
                <a:spcPts val="1600"/>
              </a:lnSpc>
              <a:spcBef>
                <a:spcPts val="0"/>
              </a:spcBef>
              <a:buNone/>
              <a:defRPr sz="12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791633" y="656089"/>
            <a:ext cx="12192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4312242"/>
      </p:ext>
    </p:extLst>
  </p:cSld>
  <p:clrMapOvr>
    <a:masterClrMapping/>
  </p:clrMapOvr>
  <mc:AlternateContent xmlns:mc="http://schemas.openxmlformats.org/markup-compatibility/2006" xmlns:p14="http://schemas.microsoft.com/office/powerpoint/2010/main">
    <mc:Choice Requires="p14">
      <p:transition p14:dur="448">
        <p:fade/>
      </p:transition>
    </mc:Choice>
    <mc:Fallback xmlns="">
      <p:transition>
        <p:fade/>
      </p:transition>
    </mc:Fallback>
  </mc:AlternateContent>
  <p:extLst mod="1">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10/7/2021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6">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10/7/2021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69" r:id="rId18"/>
    <p:sldLayoutId id="2147483670" r:id="rId19"/>
    <p:sldLayoutId id="2147483671" r:id="rId20"/>
    <p:sldLayoutId id="2147483672" r:id="rId21"/>
    <p:sldLayoutId id="2147483673" r:id="rId22"/>
    <p:sldLayoutId id="2147483674" r:id="rId23"/>
    <p:sldLayoutId id="2147483675" r:id="rId24"/>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10.xml"/><Relationship Id="rId7" Type="http://schemas.microsoft.com/office/2007/relationships/hdphoto" Target="../media/hdphoto3.wdp"/><Relationship Id="rId2" Type="http://schemas.openxmlformats.org/officeDocument/2006/relationships/slideLayout" Target="../slideLayouts/slideLayout20.xml"/><Relationship Id="rId1" Type="http://schemas.openxmlformats.org/officeDocument/2006/relationships/tags" Target="../tags/tag9.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3.png"/><Relationship Id="rId4" Type="http://schemas.openxmlformats.org/officeDocument/2006/relationships/image" Target="../media/image8.PNG"/><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0.xml"/><Relationship Id="rId1" Type="http://schemas.openxmlformats.org/officeDocument/2006/relationships/tags" Target="../tags/tag1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0.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0.xml"/><Relationship Id="rId1" Type="http://schemas.openxmlformats.org/officeDocument/2006/relationships/tags" Target="../tags/tag11.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microsoft.com/office/2007/relationships/hdphoto" Target="../media/hdphoto5.wdp"/><Relationship Id="rId2" Type="http://schemas.openxmlformats.org/officeDocument/2006/relationships/slideLayout" Target="../slideLayouts/slideLayout20.xml"/><Relationship Id="rId1" Type="http://schemas.openxmlformats.org/officeDocument/2006/relationships/tags" Target="../tags/tag12.xml"/><Relationship Id="rId6" Type="http://schemas.openxmlformats.org/officeDocument/2006/relationships/image" Target="../media/image22.png"/><Relationship Id="rId5" Type="http://schemas.microsoft.com/office/2007/relationships/hdphoto" Target="../media/hdphoto4.wdp"/><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0.xml"/><Relationship Id="rId1" Type="http://schemas.openxmlformats.org/officeDocument/2006/relationships/tags" Target="../tags/tag13.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0.xml"/><Relationship Id="rId1" Type="http://schemas.openxmlformats.org/officeDocument/2006/relationships/tags" Target="../tags/tag14.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0.xml"/><Relationship Id="rId1" Type="http://schemas.openxmlformats.org/officeDocument/2006/relationships/tags" Target="../tags/tag15.xml"/><Relationship Id="rId5" Type="http://schemas.microsoft.com/office/2007/relationships/hdphoto" Target="../media/hdphoto6.wdp"/><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0.xml"/><Relationship Id="rId1" Type="http://schemas.openxmlformats.org/officeDocument/2006/relationships/tags" Target="../tags/tag16.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0.xml"/><Relationship Id="rId1" Type="http://schemas.openxmlformats.org/officeDocument/2006/relationships/tags" Target="../tags/tag17.xml"/><Relationship Id="rId5" Type="http://schemas.microsoft.com/office/2007/relationships/hdphoto" Target="../media/hdphoto7.wdp"/><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0.xml"/><Relationship Id="rId1" Type="http://schemas.openxmlformats.org/officeDocument/2006/relationships/tags" Target="../tags/tag18.xml"/><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0.xml"/><Relationship Id="rId1" Type="http://schemas.openxmlformats.org/officeDocument/2006/relationships/tags" Target="../tags/tag19.xml"/><Relationship Id="rId5" Type="http://schemas.microsoft.com/office/2007/relationships/hdphoto" Target="../media/hdphoto8.wdp"/><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0.xml"/><Relationship Id="rId1" Type="http://schemas.openxmlformats.org/officeDocument/2006/relationships/tags" Target="../tags/tag20.xml"/><Relationship Id="rId5" Type="http://schemas.microsoft.com/office/2007/relationships/hdphoto" Target="../media/hdphoto9.wdp"/><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0.xml"/><Relationship Id="rId1" Type="http://schemas.openxmlformats.org/officeDocument/2006/relationships/tags" Target="../tags/tag21.xml"/><Relationship Id="rId5" Type="http://schemas.microsoft.com/office/2007/relationships/hdphoto" Target="../media/hdphoto10.wdp"/><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0.xml"/><Relationship Id="rId1" Type="http://schemas.openxmlformats.org/officeDocument/2006/relationships/tags" Target="../tags/tag22.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0.xml"/><Relationship Id="rId1" Type="http://schemas.openxmlformats.org/officeDocument/2006/relationships/tags" Target="../tags/tag2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0.xml"/><Relationship Id="rId1" Type="http://schemas.openxmlformats.org/officeDocument/2006/relationships/tags" Target="../tags/tag2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0.xml"/><Relationship Id="rId1" Type="http://schemas.openxmlformats.org/officeDocument/2006/relationships/tags" Target="../tags/tag25.xml"/><Relationship Id="rId5" Type="http://schemas.openxmlformats.org/officeDocument/2006/relationships/image" Target="../media/image36.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0.xml"/><Relationship Id="rId1" Type="http://schemas.openxmlformats.org/officeDocument/2006/relationships/tags" Target="../tags/tag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0.xml"/><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0.xml"/><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8.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0.xml"/><Relationship Id="rId4" Type="http://schemas.openxmlformats.org/officeDocument/2006/relationships/image" Target="../media/image53.png"/></Relationships>
</file>

<file path=ppt/slides/_rels/slide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0.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1.xml"/><Relationship Id="rId1" Type="http://schemas.openxmlformats.org/officeDocument/2006/relationships/tags" Target="../tags/tag27.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2.xml"/><Relationship Id="rId1" Type="http://schemas.openxmlformats.org/officeDocument/2006/relationships/tags" Target="../tags/tag28.xml"/><Relationship Id="rId4" Type="http://schemas.openxmlformats.org/officeDocument/2006/relationships/image" Target="../media/image59.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1.xml"/><Relationship Id="rId1" Type="http://schemas.openxmlformats.org/officeDocument/2006/relationships/tags" Target="../tags/tag29.xml"/><Relationship Id="rId5" Type="http://schemas.openxmlformats.org/officeDocument/2006/relationships/image" Target="../media/image61.png"/><Relationship Id="rId4" Type="http://schemas.openxmlformats.org/officeDocument/2006/relationships/image" Target="../media/image60.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0.xml"/><Relationship Id="rId1" Type="http://schemas.openxmlformats.org/officeDocument/2006/relationships/tags" Target="../tags/tag30.xml"/><Relationship Id="rId4" Type="http://schemas.openxmlformats.org/officeDocument/2006/relationships/image" Target="../media/image62.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0.xml"/><Relationship Id="rId1" Type="http://schemas.openxmlformats.org/officeDocument/2006/relationships/tags" Target="../tags/tag31.xml"/><Relationship Id="rId4" Type="http://schemas.openxmlformats.org/officeDocument/2006/relationships/image" Target="../media/image6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8.xml"/><Relationship Id="rId1" Type="http://schemas.openxmlformats.org/officeDocument/2006/relationships/tags" Target="../tags/tag4.xml"/><Relationship Id="rId5" Type="http://schemas.microsoft.com/office/2007/relationships/hdphoto" Target="../media/hdphoto1.wdp"/><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0.xml"/><Relationship Id="rId1" Type="http://schemas.openxmlformats.org/officeDocument/2006/relationships/tags" Target="../tags/tag32.xml"/><Relationship Id="rId4" Type="http://schemas.openxmlformats.org/officeDocument/2006/relationships/image" Target="../media/image64.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0.xml"/><Relationship Id="rId1" Type="http://schemas.openxmlformats.org/officeDocument/2006/relationships/tags" Target="../tags/tag33.xml"/><Relationship Id="rId4" Type="http://schemas.openxmlformats.org/officeDocument/2006/relationships/image" Target="../media/image65.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0.xml"/><Relationship Id="rId1" Type="http://schemas.openxmlformats.org/officeDocument/2006/relationships/tags" Target="../tags/tag34.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0.xml"/><Relationship Id="rId1" Type="http://schemas.openxmlformats.org/officeDocument/2006/relationships/tags" Target="../tags/tag35.xml"/><Relationship Id="rId4" Type="http://schemas.openxmlformats.org/officeDocument/2006/relationships/image" Target="../media/image66.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4.xml"/><Relationship Id="rId1" Type="http://schemas.openxmlformats.org/officeDocument/2006/relationships/tags" Target="../tags/tag36.xml"/><Relationship Id="rId4" Type="http://schemas.openxmlformats.org/officeDocument/2006/relationships/image" Target="../media/image67.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4.xml"/><Relationship Id="rId1" Type="http://schemas.openxmlformats.org/officeDocument/2006/relationships/tags" Target="../tags/tag37.xml"/><Relationship Id="rId4" Type="http://schemas.openxmlformats.org/officeDocument/2006/relationships/image" Target="../media/image68.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0.xml"/><Relationship Id="rId1" Type="http://schemas.openxmlformats.org/officeDocument/2006/relationships/tags" Target="../tags/tag38.xml"/><Relationship Id="rId5" Type="http://schemas.openxmlformats.org/officeDocument/2006/relationships/image" Target="../media/image70.png"/><Relationship Id="rId4" Type="http://schemas.openxmlformats.org/officeDocument/2006/relationships/image" Target="../media/image6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3.xml"/><Relationship Id="rId1" Type="http://schemas.openxmlformats.org/officeDocument/2006/relationships/tags" Target="../tags/tag39.xml"/><Relationship Id="rId5" Type="http://schemas.openxmlformats.org/officeDocument/2006/relationships/image" Target="../media/image72.png"/><Relationship Id="rId4" Type="http://schemas.openxmlformats.org/officeDocument/2006/relationships/image" Target="../media/image71.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4.xml"/><Relationship Id="rId1" Type="http://schemas.openxmlformats.org/officeDocument/2006/relationships/tags" Target="../tags/tag40.xml"/><Relationship Id="rId5" Type="http://schemas.openxmlformats.org/officeDocument/2006/relationships/image" Target="../media/image74.png"/><Relationship Id="rId4" Type="http://schemas.openxmlformats.org/officeDocument/2006/relationships/image" Target="../media/image7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9.xml"/><Relationship Id="rId1" Type="http://schemas.openxmlformats.org/officeDocument/2006/relationships/tags" Target="../tags/tag5.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0.xml"/><Relationship Id="rId1" Type="http://schemas.openxmlformats.org/officeDocument/2006/relationships/tags" Target="../tags/tag41.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4.xml"/><Relationship Id="rId1" Type="http://schemas.openxmlformats.org/officeDocument/2006/relationships/tags" Target="../tags/tag42.xml"/><Relationship Id="rId5" Type="http://schemas.openxmlformats.org/officeDocument/2006/relationships/image" Target="../media/image76.png"/><Relationship Id="rId4" Type="http://schemas.openxmlformats.org/officeDocument/2006/relationships/image" Target="../media/image75.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3.xml"/><Relationship Id="rId1" Type="http://schemas.openxmlformats.org/officeDocument/2006/relationships/tags" Target="../tags/tag43.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3.xml"/><Relationship Id="rId1" Type="http://schemas.openxmlformats.org/officeDocument/2006/relationships/tags" Target="../tags/tag44.xml"/><Relationship Id="rId5" Type="http://schemas.openxmlformats.org/officeDocument/2006/relationships/image" Target="../media/image81.png"/><Relationship Id="rId4" Type="http://schemas.openxmlformats.org/officeDocument/2006/relationships/image" Target="../media/image80.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2.xml"/><Relationship Id="rId1" Type="http://schemas.openxmlformats.org/officeDocument/2006/relationships/tags" Target="../tags/tag45.xml"/><Relationship Id="rId4" Type="http://schemas.openxmlformats.org/officeDocument/2006/relationships/image" Target="../media/image82.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3.xml"/><Relationship Id="rId1" Type="http://schemas.openxmlformats.org/officeDocument/2006/relationships/tags" Target="../tags/tag46.xml"/><Relationship Id="rId5" Type="http://schemas.openxmlformats.org/officeDocument/2006/relationships/image" Target="../media/image84.png"/><Relationship Id="rId4" Type="http://schemas.openxmlformats.org/officeDocument/2006/relationships/image" Target="../media/image83.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3.xml"/><Relationship Id="rId1" Type="http://schemas.openxmlformats.org/officeDocument/2006/relationships/tags" Target="../tags/tag47.xml"/><Relationship Id="rId5" Type="http://schemas.openxmlformats.org/officeDocument/2006/relationships/image" Target="../media/image84.png"/><Relationship Id="rId4" Type="http://schemas.openxmlformats.org/officeDocument/2006/relationships/image" Target="../media/image85.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1.xml"/><Relationship Id="rId1" Type="http://schemas.openxmlformats.org/officeDocument/2006/relationships/tags" Target="../tags/tag48.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3.xml"/><Relationship Id="rId1" Type="http://schemas.openxmlformats.org/officeDocument/2006/relationships/tags" Target="../tags/tag49.xml"/><Relationship Id="rId5" Type="http://schemas.openxmlformats.org/officeDocument/2006/relationships/image" Target="../media/image87.png"/><Relationship Id="rId4" Type="http://schemas.openxmlformats.org/officeDocument/2006/relationships/image" Target="../media/image8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hyperlink" Target="http://localhost:8888/tree" TargetMode="External"/><Relationship Id="rId2" Type="http://schemas.openxmlformats.org/officeDocument/2006/relationships/slideLayout" Target="../slideLayouts/slideLayout19.xml"/><Relationship Id="rId1" Type="http://schemas.openxmlformats.org/officeDocument/2006/relationships/tags" Target="../tags/tag6.xml"/><Relationship Id="rId6" Type="http://schemas.openxmlformats.org/officeDocument/2006/relationships/image" Target="../media/image7.jpeg"/><Relationship Id="rId5" Type="http://schemas.microsoft.com/office/2007/relationships/hdphoto" Target="../media/hdphoto2.wdp"/><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4.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3.xml"/><Relationship Id="rId5" Type="http://schemas.openxmlformats.org/officeDocument/2006/relationships/image" Target="../media/image91.png"/><Relationship Id="rId4" Type="http://schemas.openxmlformats.org/officeDocument/2006/relationships/image" Target="../media/image90.png"/></Relationships>
</file>

<file path=ppt/slides/_rels/slide75.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0.xml"/></Relationships>
</file>

<file path=ppt/slides/_rels/slide76.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0.xml"/></Relationships>
</file>

<file path=ppt/slides/_rels/slide77.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0.xml"/></Relationships>
</file>

<file path=ppt/slides/_rels/slide78.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0.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0.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Python</a:t>
            </a:r>
            <a:endParaRPr lang="en-IN" dirty="0"/>
          </a:p>
        </p:txBody>
      </p:sp>
    </p:spTree>
    <p:extLst>
      <p:ext uri="{BB962C8B-B14F-4D97-AF65-F5344CB8AC3E}">
        <p14:creationId xmlns:p14="http://schemas.microsoft.com/office/powerpoint/2010/main" val="38926322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78936" y="767788"/>
            <a:ext cx="7633851" cy="511013"/>
          </a:xfrm>
        </p:spPr>
        <p:txBody>
          <a:bodyPr/>
          <a:lstStyle/>
          <a:p>
            <a:r>
              <a:rPr lang="en-US" b="1" dirty="0"/>
              <a:t>Lists, tuples &amp; dictionary</a:t>
            </a:r>
            <a:endParaRPr lang="en-US" b="1" dirty="0">
              <a:solidFill>
                <a:schemeClr val="accent2"/>
              </a:solidFill>
            </a:endParaRPr>
          </a:p>
        </p:txBody>
      </p:sp>
      <p:sp>
        <p:nvSpPr>
          <p:cNvPr id="3" name="Text Placeholder 2"/>
          <p:cNvSpPr>
            <a:spLocks noGrp="1"/>
          </p:cNvSpPr>
          <p:nvPr>
            <p:ph type="body" sz="quarter" idx="11"/>
          </p:nvPr>
        </p:nvSpPr>
        <p:spPr/>
        <p:txBody>
          <a:bodyPr>
            <a:noAutofit/>
          </a:bodyPr>
          <a:lstStyle/>
          <a:p>
            <a:r>
              <a:rPr lang="en-US" sz="1400" dirty="0"/>
              <a:t>Let us understand  the concept of </a:t>
            </a:r>
            <a:r>
              <a:rPr lang="en-US" sz="1400" dirty="0" smtClean="0"/>
              <a:t>LISTS, TUPLES &amp; DICTIONARY</a:t>
            </a:r>
            <a:endParaRPr lang="en-US" sz="1400" dirty="0"/>
          </a:p>
        </p:txBody>
      </p:sp>
      <p:grpSp>
        <p:nvGrpSpPr>
          <p:cNvPr id="20" name="Group 19"/>
          <p:cNvGrpSpPr/>
          <p:nvPr/>
        </p:nvGrpSpPr>
        <p:grpSpPr>
          <a:xfrm>
            <a:off x="722490" y="1496984"/>
            <a:ext cx="7691495" cy="1933447"/>
            <a:chOff x="541867" y="1205508"/>
            <a:chExt cx="5768621" cy="1560270"/>
          </a:xfrm>
          <a:solidFill>
            <a:schemeClr val="bg1">
              <a:lumMod val="95000"/>
            </a:schemeClr>
          </a:solidFill>
        </p:grpSpPr>
        <p:sp>
          <p:nvSpPr>
            <p:cNvPr id="7" name="Rectangle 6"/>
            <p:cNvSpPr/>
            <p:nvPr/>
          </p:nvSpPr>
          <p:spPr>
            <a:xfrm>
              <a:off x="891821" y="1205508"/>
              <a:ext cx="5418667" cy="156027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5395" y="1266859"/>
              <a:ext cx="2224398" cy="609685"/>
            </a:xfrm>
            <a:prstGeom prst="rect">
              <a:avLst/>
            </a:prstGeom>
            <a:grpFill/>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1735" y="1259962"/>
              <a:ext cx="2283177" cy="523938"/>
            </a:xfrm>
            <a:prstGeom prst="rect">
              <a:avLst/>
            </a:prstGeom>
            <a:grpFill/>
          </p:spPr>
        </p:pic>
        <p:pic>
          <p:nvPicPr>
            <p:cNvPr id="6" name="Picture 5"/>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val="0"/>
                </a:ext>
              </a:extLst>
            </a:blip>
            <a:stretch>
              <a:fillRect/>
            </a:stretch>
          </p:blipFill>
          <p:spPr>
            <a:xfrm>
              <a:off x="1011735" y="1937295"/>
              <a:ext cx="5158058" cy="718210"/>
            </a:xfrm>
            <a:prstGeom prst="rect">
              <a:avLst/>
            </a:prstGeom>
            <a:grpFill/>
          </p:spPr>
        </p:pic>
        <p:sp>
          <p:nvSpPr>
            <p:cNvPr id="9" name="Rectangle 8"/>
            <p:cNvSpPr/>
            <p:nvPr/>
          </p:nvSpPr>
          <p:spPr>
            <a:xfrm>
              <a:off x="541867" y="1205508"/>
              <a:ext cx="349954" cy="156027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b="1" dirty="0">
                  <a:solidFill>
                    <a:schemeClr val="tx1"/>
                  </a:solidFill>
                  <a:latin typeface="Lato"/>
                </a:rPr>
                <a:t>LIST</a:t>
              </a:r>
            </a:p>
          </p:txBody>
        </p:sp>
      </p:grpSp>
      <p:grpSp>
        <p:nvGrpSpPr>
          <p:cNvPr id="10" name="Group 9">
            <a:extLst>
              <a:ext uri="{FF2B5EF4-FFF2-40B4-BE49-F238E27FC236}">
                <a16:creationId xmlns:a16="http://schemas.microsoft.com/office/drawing/2014/main" xmlns="" id="{B2D3A2BE-7E15-4C69-8915-9510F10353F7}"/>
              </a:ext>
            </a:extLst>
          </p:cNvPr>
          <p:cNvGrpSpPr/>
          <p:nvPr/>
        </p:nvGrpSpPr>
        <p:grpSpPr>
          <a:xfrm>
            <a:off x="8464650" y="593438"/>
            <a:ext cx="3360117" cy="1149032"/>
            <a:chOff x="6671735" y="536883"/>
            <a:chExt cx="2116666" cy="861774"/>
          </a:xfrm>
        </p:grpSpPr>
        <p:sp>
          <p:nvSpPr>
            <p:cNvPr id="8" name="TextBox 7"/>
            <p:cNvSpPr txBox="1"/>
            <p:nvPr/>
          </p:nvSpPr>
          <p:spPr>
            <a:xfrm>
              <a:off x="7021689" y="536883"/>
              <a:ext cx="1766712" cy="684611"/>
            </a:xfrm>
            <a:prstGeom prst="rect">
              <a:avLst/>
            </a:prstGeom>
            <a:solidFill>
              <a:schemeClr val="bg1">
                <a:lumMod val="75000"/>
              </a:schemeClr>
            </a:solidFill>
            <a:ln w="3175">
              <a:solidFill>
                <a:schemeClr val="tx1"/>
              </a:solidFill>
            </a:ln>
          </p:spPr>
          <p:txBody>
            <a:bodyPr wrap="square" rtlCol="0">
              <a:spAutoFit/>
            </a:bodyPr>
            <a:lstStyle/>
            <a:p>
              <a:r>
                <a:rPr lang="en-US" sz="1333" dirty="0">
                  <a:solidFill>
                    <a:schemeClr val="bg1"/>
                  </a:solidFill>
                  <a:latin typeface="Lato"/>
                </a:rPr>
                <a:t>A data structure that contains group of elements.</a:t>
              </a:r>
            </a:p>
            <a:p>
              <a:r>
                <a:rPr lang="en-US" sz="1333" dirty="0">
                  <a:solidFill>
                    <a:schemeClr val="bg1"/>
                  </a:solidFill>
                  <a:latin typeface="Lato"/>
                </a:rPr>
                <a:t>Elements can be of type numbers, strings, Boolean or even mix of these.</a:t>
              </a:r>
            </a:p>
          </p:txBody>
        </p:sp>
        <p:sp>
          <p:nvSpPr>
            <p:cNvPr id="16" name="Rectangle 15"/>
            <p:cNvSpPr/>
            <p:nvPr/>
          </p:nvSpPr>
          <p:spPr>
            <a:xfrm>
              <a:off x="6671735" y="536883"/>
              <a:ext cx="349954" cy="86177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b="1" dirty="0">
                  <a:solidFill>
                    <a:schemeClr val="tx1"/>
                  </a:solidFill>
                  <a:latin typeface="Lato"/>
                </a:rPr>
                <a:t>LIST</a:t>
              </a:r>
            </a:p>
          </p:txBody>
        </p:sp>
      </p:grpSp>
      <p:grpSp>
        <p:nvGrpSpPr>
          <p:cNvPr id="11" name="Group 10">
            <a:extLst>
              <a:ext uri="{FF2B5EF4-FFF2-40B4-BE49-F238E27FC236}">
                <a16:creationId xmlns:a16="http://schemas.microsoft.com/office/drawing/2014/main" xmlns="" id="{12133F25-6A8E-4D21-AF84-E83476924178}"/>
              </a:ext>
            </a:extLst>
          </p:cNvPr>
          <p:cNvGrpSpPr/>
          <p:nvPr/>
        </p:nvGrpSpPr>
        <p:grpSpPr>
          <a:xfrm>
            <a:off x="8464650" y="1799129"/>
            <a:ext cx="3360117" cy="2054214"/>
            <a:chOff x="6671735" y="1476444"/>
            <a:chExt cx="2116666" cy="1540661"/>
          </a:xfrm>
        </p:grpSpPr>
        <p:sp>
          <p:nvSpPr>
            <p:cNvPr id="13" name="TextBox 12"/>
            <p:cNvSpPr txBox="1"/>
            <p:nvPr/>
          </p:nvSpPr>
          <p:spPr>
            <a:xfrm>
              <a:off x="7021689" y="1476444"/>
              <a:ext cx="1766712" cy="1453812"/>
            </a:xfrm>
            <a:prstGeom prst="rect">
              <a:avLst/>
            </a:prstGeom>
            <a:solidFill>
              <a:schemeClr val="bg1">
                <a:lumMod val="75000"/>
              </a:schemeClr>
            </a:solidFill>
            <a:ln w="3175">
              <a:solidFill>
                <a:schemeClr val="tx1"/>
              </a:solidFill>
            </a:ln>
          </p:spPr>
          <p:txBody>
            <a:bodyPr wrap="square" rtlCol="0">
              <a:spAutoFit/>
            </a:bodyPr>
            <a:lstStyle/>
            <a:p>
              <a:r>
                <a:rPr lang="en-US" sz="1333" dirty="0">
                  <a:solidFill>
                    <a:schemeClr val="bg1"/>
                  </a:solidFill>
                  <a:latin typeface="Lato"/>
                </a:rPr>
                <a:t>Similar to list, but tuples are </a:t>
              </a:r>
              <a:r>
                <a:rPr lang="en-US" sz="1333" dirty="0">
                  <a:solidFill>
                    <a:srgbClr val="FF0000"/>
                  </a:solidFill>
                  <a:latin typeface="Lato"/>
                </a:rPr>
                <a:t>immutable (the elements cannot be modified).</a:t>
              </a:r>
            </a:p>
            <a:p>
              <a:r>
                <a:rPr lang="en-US" sz="1333" dirty="0">
                  <a:solidFill>
                    <a:schemeClr val="bg1"/>
                  </a:solidFill>
                  <a:latin typeface="Lato"/>
                </a:rPr>
                <a:t>The syntax uses parenthesis instead of square brackets</a:t>
              </a:r>
            </a:p>
            <a:p>
              <a:r>
                <a:rPr lang="en-US" sz="1333" dirty="0">
                  <a:solidFill>
                    <a:schemeClr val="bg1"/>
                  </a:solidFill>
                </a:rPr>
                <a:t>Tuples can also be created without parenthesis. </a:t>
              </a:r>
            </a:p>
            <a:p>
              <a:r>
                <a:rPr lang="en-US" sz="1333" dirty="0">
                  <a:solidFill>
                    <a:schemeClr val="bg1"/>
                  </a:solidFill>
                </a:rPr>
                <a:t>useful when returning multiple results in a function.</a:t>
              </a:r>
              <a:endParaRPr lang="en-US" sz="1333" dirty="0">
                <a:solidFill>
                  <a:schemeClr val="bg1"/>
                </a:solidFill>
                <a:latin typeface="Lato"/>
              </a:endParaRPr>
            </a:p>
          </p:txBody>
        </p:sp>
        <p:sp>
          <p:nvSpPr>
            <p:cNvPr id="17" name="Rectangle 16"/>
            <p:cNvSpPr/>
            <p:nvPr/>
          </p:nvSpPr>
          <p:spPr>
            <a:xfrm>
              <a:off x="6671735" y="1480336"/>
              <a:ext cx="349954" cy="1536769"/>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b="1" dirty="0">
                  <a:solidFill>
                    <a:schemeClr val="tx1"/>
                  </a:solidFill>
                  <a:latin typeface="Lato"/>
                </a:rPr>
                <a:t>TUPLE</a:t>
              </a:r>
            </a:p>
          </p:txBody>
        </p:sp>
      </p:grpSp>
      <p:grpSp>
        <p:nvGrpSpPr>
          <p:cNvPr id="12" name="Group 11">
            <a:extLst>
              <a:ext uri="{FF2B5EF4-FFF2-40B4-BE49-F238E27FC236}">
                <a16:creationId xmlns:a16="http://schemas.microsoft.com/office/drawing/2014/main" xmlns="" id="{77738430-897D-4493-9E51-EE2D313C6954}"/>
              </a:ext>
            </a:extLst>
          </p:cNvPr>
          <p:cNvGrpSpPr/>
          <p:nvPr/>
        </p:nvGrpSpPr>
        <p:grpSpPr>
          <a:xfrm>
            <a:off x="8485042" y="3853343"/>
            <a:ext cx="3339725" cy="2395956"/>
            <a:chOff x="6671735" y="2977026"/>
            <a:chExt cx="2116663" cy="1796967"/>
          </a:xfrm>
        </p:grpSpPr>
        <p:sp>
          <p:nvSpPr>
            <p:cNvPr id="14" name="TextBox 13"/>
            <p:cNvSpPr txBox="1"/>
            <p:nvPr/>
          </p:nvSpPr>
          <p:spPr>
            <a:xfrm>
              <a:off x="7021686" y="2977027"/>
              <a:ext cx="1766712" cy="1607652"/>
            </a:xfrm>
            <a:prstGeom prst="rect">
              <a:avLst/>
            </a:prstGeom>
            <a:solidFill>
              <a:schemeClr val="bg1">
                <a:lumMod val="75000"/>
              </a:schemeClr>
            </a:solidFill>
            <a:ln w="3175">
              <a:solidFill>
                <a:schemeClr val="tx1"/>
              </a:solidFill>
            </a:ln>
          </p:spPr>
          <p:txBody>
            <a:bodyPr wrap="square" rtlCol="0">
              <a:spAutoFit/>
            </a:bodyPr>
            <a:lstStyle/>
            <a:p>
              <a:r>
                <a:rPr lang="en-US" sz="1333" dirty="0">
                  <a:solidFill>
                    <a:schemeClr val="bg1"/>
                  </a:solidFill>
                  <a:latin typeface="Lato"/>
                </a:rPr>
                <a:t>An associative array (also known as hashes).</a:t>
              </a:r>
            </a:p>
            <a:p>
              <a:r>
                <a:rPr lang="en-US" sz="1333" dirty="0">
                  <a:solidFill>
                    <a:schemeClr val="bg1"/>
                  </a:solidFill>
                  <a:latin typeface="Lato"/>
                </a:rPr>
                <a:t>A value in the dictionary has a name (or Key).</a:t>
              </a:r>
            </a:p>
            <a:p>
              <a:r>
                <a:rPr lang="en-US" sz="1333" dirty="0">
                  <a:solidFill>
                    <a:schemeClr val="bg1"/>
                  </a:solidFill>
                  <a:latin typeface="Lato"/>
                </a:rPr>
                <a:t>Each element in a dictionary contains a key and value</a:t>
              </a:r>
            </a:p>
            <a:p>
              <a:r>
                <a:rPr lang="en-US" sz="1333" dirty="0">
                  <a:solidFill>
                    <a:schemeClr val="bg1"/>
                  </a:solidFill>
                  <a:latin typeface="Lato"/>
                </a:rPr>
                <a:t>The key &amp; value can be of any type. It could be a string, number, Boolean</a:t>
              </a:r>
            </a:p>
            <a:p>
              <a:r>
                <a:rPr lang="en-US" sz="1333" dirty="0">
                  <a:solidFill>
                    <a:schemeClr val="bg1"/>
                  </a:solidFill>
                  <a:latin typeface="Lato"/>
                </a:rPr>
                <a:t>Elements in a dictionary are not ordered.</a:t>
              </a:r>
            </a:p>
          </p:txBody>
        </p:sp>
        <p:sp>
          <p:nvSpPr>
            <p:cNvPr id="18" name="Rectangle 17"/>
            <p:cNvSpPr/>
            <p:nvPr/>
          </p:nvSpPr>
          <p:spPr>
            <a:xfrm>
              <a:off x="6671735" y="2977026"/>
              <a:ext cx="349953" cy="1796967"/>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b="1" dirty="0">
                  <a:solidFill>
                    <a:schemeClr val="tx1"/>
                  </a:solidFill>
                  <a:latin typeface="Lato"/>
                </a:rPr>
                <a:t>DICTIONARY</a:t>
              </a:r>
            </a:p>
          </p:txBody>
        </p:sp>
      </p:grpSp>
      <p:grpSp>
        <p:nvGrpSpPr>
          <p:cNvPr id="23" name="Group 22"/>
          <p:cNvGrpSpPr/>
          <p:nvPr/>
        </p:nvGrpSpPr>
        <p:grpSpPr>
          <a:xfrm>
            <a:off x="722488" y="3492764"/>
            <a:ext cx="7691496" cy="1396153"/>
            <a:chOff x="541866" y="2785114"/>
            <a:chExt cx="5768622" cy="1115197"/>
          </a:xfrm>
          <a:solidFill>
            <a:schemeClr val="bg1">
              <a:lumMod val="95000"/>
            </a:schemeClr>
          </a:solidFill>
        </p:grpSpPr>
        <p:sp>
          <p:nvSpPr>
            <p:cNvPr id="21" name="Rectangle 20"/>
            <p:cNvSpPr/>
            <p:nvPr/>
          </p:nvSpPr>
          <p:spPr>
            <a:xfrm>
              <a:off x="881430" y="2785114"/>
              <a:ext cx="5429058" cy="111519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2" name="Rectangle 21"/>
            <p:cNvSpPr/>
            <p:nvPr/>
          </p:nvSpPr>
          <p:spPr>
            <a:xfrm>
              <a:off x="541866" y="2785114"/>
              <a:ext cx="339563" cy="111519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b="1" dirty="0">
                  <a:solidFill>
                    <a:schemeClr val="tx1"/>
                  </a:solidFill>
                  <a:latin typeface="Lato"/>
                </a:rPr>
                <a:t>TUPLE</a:t>
              </a:r>
            </a:p>
          </p:txBody>
        </p:sp>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36977" y="2972778"/>
              <a:ext cx="3895745" cy="756082"/>
            </a:xfrm>
            <a:prstGeom prst="rect">
              <a:avLst/>
            </a:prstGeom>
            <a:grpFill/>
          </p:spPr>
        </p:pic>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29840" y="2972778"/>
              <a:ext cx="1262992" cy="684822"/>
            </a:xfrm>
            <a:prstGeom prst="rect">
              <a:avLst/>
            </a:prstGeom>
            <a:grpFill/>
          </p:spPr>
        </p:pic>
      </p:grpSp>
      <p:grpSp>
        <p:nvGrpSpPr>
          <p:cNvPr id="29" name="Group 28"/>
          <p:cNvGrpSpPr/>
          <p:nvPr/>
        </p:nvGrpSpPr>
        <p:grpSpPr>
          <a:xfrm>
            <a:off x="722488" y="4946737"/>
            <a:ext cx="7690299" cy="1348644"/>
            <a:chOff x="722488" y="5230520"/>
            <a:chExt cx="7690299" cy="1449299"/>
          </a:xfrm>
          <a:solidFill>
            <a:schemeClr val="bg1">
              <a:lumMod val="95000"/>
            </a:schemeClr>
          </a:solidFill>
        </p:grpSpPr>
        <p:grpSp>
          <p:nvGrpSpPr>
            <p:cNvPr id="30" name="Group 29"/>
            <p:cNvGrpSpPr/>
            <p:nvPr/>
          </p:nvGrpSpPr>
          <p:grpSpPr>
            <a:xfrm>
              <a:off x="722488" y="5230520"/>
              <a:ext cx="7690299" cy="1449299"/>
              <a:chOff x="541866" y="3900312"/>
              <a:chExt cx="5767724" cy="1086974"/>
            </a:xfrm>
            <a:grpFill/>
          </p:grpSpPr>
          <p:sp>
            <p:nvSpPr>
              <p:cNvPr id="26" name="Rectangle 25"/>
              <p:cNvSpPr/>
              <p:nvPr/>
            </p:nvSpPr>
            <p:spPr>
              <a:xfrm>
                <a:off x="880532" y="3900312"/>
                <a:ext cx="5429058" cy="108697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7" name="Rectangle 26"/>
              <p:cNvSpPr/>
              <p:nvPr/>
            </p:nvSpPr>
            <p:spPr>
              <a:xfrm>
                <a:off x="541866" y="3900312"/>
                <a:ext cx="338665" cy="108697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b="1" dirty="0">
                    <a:solidFill>
                      <a:schemeClr val="tx1"/>
                    </a:solidFill>
                    <a:latin typeface="Lato"/>
                  </a:rPr>
                  <a:t>DICTIONARY</a:t>
                </a:r>
              </a:p>
            </p:txBody>
          </p:sp>
        </p:grpSp>
        <p:pic>
          <p:nvPicPr>
            <p:cNvPr id="28" name="Picture 2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84873" y="5364037"/>
              <a:ext cx="6972236" cy="1055580"/>
            </a:xfrm>
            <a:prstGeom prst="rect">
              <a:avLst/>
            </a:prstGeom>
            <a:grpFill/>
          </p:spPr>
        </p:pic>
      </p:grpSp>
    </p:spTree>
    <p:custDataLst>
      <p:tags r:id="rId1"/>
    </p:custDataLst>
    <p:extLst>
      <p:ext uri="{BB962C8B-B14F-4D97-AF65-F5344CB8AC3E}">
        <p14:creationId xmlns:p14="http://schemas.microsoft.com/office/powerpoint/2010/main" val="392667780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a:t>set</a:t>
            </a:r>
            <a:endParaRPr lang="en-US" b="1" dirty="0">
              <a:solidFill>
                <a:schemeClr val="accent2"/>
              </a:solidFill>
            </a:endParaRPr>
          </a:p>
        </p:txBody>
      </p:sp>
      <p:sp>
        <p:nvSpPr>
          <p:cNvPr id="7" name="TextBox 6"/>
          <p:cNvSpPr txBox="1"/>
          <p:nvPr/>
        </p:nvSpPr>
        <p:spPr>
          <a:xfrm>
            <a:off x="778937" y="1649054"/>
            <a:ext cx="4589276" cy="1221168"/>
          </a:xfrm>
          <a:prstGeom prst="rect">
            <a:avLst/>
          </a:prstGeom>
          <a:solidFill>
            <a:schemeClr val="bg1">
              <a:lumMod val="75000"/>
            </a:schemeClr>
          </a:solidFill>
          <a:ln w="3175">
            <a:solidFill>
              <a:schemeClr val="tx1"/>
            </a:solidFill>
          </a:ln>
        </p:spPr>
        <p:txBody>
          <a:bodyPr wrap="square" rtlCol="0">
            <a:spAutoFit/>
          </a:bodyPr>
          <a:lstStyle/>
          <a:p>
            <a:r>
              <a:rPr lang="en-US" sz="1467" dirty="0">
                <a:solidFill>
                  <a:schemeClr val="bg1"/>
                </a:solidFill>
                <a:latin typeface="Lato"/>
              </a:rPr>
              <a:t>A set is an unordered collection of items.</a:t>
            </a:r>
          </a:p>
          <a:p>
            <a:r>
              <a:rPr lang="en-US" sz="1467" dirty="0">
                <a:solidFill>
                  <a:schemeClr val="bg1"/>
                </a:solidFill>
                <a:latin typeface="Lato"/>
              </a:rPr>
              <a:t>Every element is </a:t>
            </a:r>
            <a:r>
              <a:rPr lang="en-US" sz="1467" dirty="0">
                <a:solidFill>
                  <a:srgbClr val="FF0000"/>
                </a:solidFill>
                <a:latin typeface="Lato"/>
              </a:rPr>
              <a:t>unique (no duplicates) </a:t>
            </a:r>
            <a:r>
              <a:rPr lang="en-US" sz="1467" dirty="0">
                <a:solidFill>
                  <a:schemeClr val="bg1"/>
                </a:solidFill>
                <a:latin typeface="Lato"/>
              </a:rPr>
              <a:t>and it is </a:t>
            </a:r>
            <a:r>
              <a:rPr lang="en-US" sz="1467" dirty="0">
                <a:solidFill>
                  <a:srgbClr val="FF0000"/>
                </a:solidFill>
                <a:latin typeface="Lato"/>
              </a:rPr>
              <a:t>immutable (which cannot be changed).</a:t>
            </a:r>
          </a:p>
          <a:p>
            <a:r>
              <a:rPr lang="en-US" sz="1467" dirty="0">
                <a:solidFill>
                  <a:schemeClr val="bg1"/>
                </a:solidFill>
                <a:latin typeface="Lato"/>
              </a:rPr>
              <a:t>However, the set itself is mutable. We can add or remove items from it.</a:t>
            </a:r>
          </a:p>
        </p:txBody>
      </p:sp>
      <p:grpSp>
        <p:nvGrpSpPr>
          <p:cNvPr id="8" name="Group 7"/>
          <p:cNvGrpSpPr/>
          <p:nvPr/>
        </p:nvGrpSpPr>
        <p:grpSpPr>
          <a:xfrm>
            <a:off x="778937" y="5332511"/>
            <a:ext cx="4589276" cy="939756"/>
            <a:chOff x="431497" y="2926108"/>
            <a:chExt cx="4521805" cy="686695"/>
          </a:xfrm>
        </p:grpSpPr>
        <p:sp>
          <p:nvSpPr>
            <p:cNvPr id="9" name="Rectangle 8">
              <a:extLst>
                <a:ext uri="{FF2B5EF4-FFF2-40B4-BE49-F238E27FC236}">
                  <a16:creationId xmlns:a16="http://schemas.microsoft.com/office/drawing/2014/main" xmlns="" id="{0C765EC2-5B8A-6D4D-B2B9-5CE04920A1B8}"/>
                </a:ext>
              </a:extLst>
            </p:cNvPr>
            <p:cNvSpPr/>
            <p:nvPr/>
          </p:nvSpPr>
          <p:spPr>
            <a:xfrm>
              <a:off x="431497" y="2926108"/>
              <a:ext cx="4521805" cy="68669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0000"/>
                </a:lnSpc>
              </a:pPr>
              <a:r>
                <a:rPr lang="en-US" sz="1200" dirty="0">
                  <a:solidFill>
                    <a:schemeClr val="tx1"/>
                  </a:solidFill>
                </a:rPr>
                <a:t>	</a:t>
              </a:r>
            </a:p>
            <a:p>
              <a:pPr>
                <a:lnSpc>
                  <a:spcPct val="100000"/>
                </a:lnSpc>
              </a:pPr>
              <a:r>
                <a:rPr lang="en-US" sz="1200" dirty="0">
                  <a:solidFill>
                    <a:schemeClr val="tx1"/>
                  </a:solidFill>
                </a:rPr>
                <a:t>	</a:t>
              </a:r>
            </a:p>
            <a:p>
              <a:pPr algn="ctr"/>
              <a:r>
                <a:rPr lang="en-US" sz="1333" dirty="0">
                  <a:solidFill>
                    <a:schemeClr val="tx1"/>
                  </a:solidFill>
                  <a:latin typeface="Lato"/>
                </a:rPr>
                <a:t> Even if the values that are passed for set function contain  </a:t>
              </a:r>
            </a:p>
            <a:p>
              <a:pPr algn="ctr"/>
              <a:r>
                <a:rPr lang="en-US" sz="1333" dirty="0">
                  <a:solidFill>
                    <a:schemeClr val="tx1"/>
                  </a:solidFill>
                  <a:latin typeface="Lato"/>
                </a:rPr>
                <a:t>            duplicates, the method will remove them and will store only unique values</a:t>
              </a:r>
            </a:p>
            <a:p>
              <a:pPr algn="ctr"/>
              <a:r>
                <a:rPr lang="en-US" sz="1333" dirty="0">
                  <a:solidFill>
                    <a:schemeClr val="tx1"/>
                  </a:solidFill>
                </a:rPr>
                <a:t>          </a:t>
              </a:r>
            </a:p>
            <a:p>
              <a:pPr>
                <a:lnSpc>
                  <a:spcPct val="100000"/>
                </a:lnSpc>
              </a:pPr>
              <a:r>
                <a:rPr lang="en-US" sz="1200" dirty="0">
                  <a:solidFill>
                    <a:schemeClr val="tx1"/>
                  </a:solidFill>
                </a:rPr>
                <a:t>	</a:t>
              </a:r>
              <a:endParaRPr lang="en-IN" sz="1200" dirty="0">
                <a:solidFill>
                  <a:schemeClr val="tx1"/>
                </a:solidFill>
              </a:endParaRPr>
            </a:p>
          </p:txBody>
        </p:sp>
        <p:sp>
          <p:nvSpPr>
            <p:cNvPr id="10" name="Triangle 58">
              <a:extLst>
                <a:ext uri="{FF2B5EF4-FFF2-40B4-BE49-F238E27FC236}">
                  <a16:creationId xmlns:a16="http://schemas.microsoft.com/office/drawing/2014/main" xmlns="" id="{A626F53B-50AE-514D-95BB-BABFD2103DA1}"/>
                </a:ext>
              </a:extLst>
            </p:cNvPr>
            <p:cNvSpPr/>
            <p:nvPr/>
          </p:nvSpPr>
          <p:spPr>
            <a:xfrm>
              <a:off x="570586" y="3255299"/>
              <a:ext cx="250364" cy="18152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t>
              </a:r>
            </a:p>
          </p:txBody>
        </p:sp>
      </p:gr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936" y="2919358"/>
            <a:ext cx="3182381" cy="2243317"/>
          </a:xfrm>
          <a:prstGeom prst="rect">
            <a:avLst/>
          </a:prstGeom>
        </p:spPr>
      </p:pic>
      <p:sp>
        <p:nvSpPr>
          <p:cNvPr id="11" name="TextBox 10"/>
          <p:cNvSpPr txBox="1"/>
          <p:nvPr/>
        </p:nvSpPr>
        <p:spPr>
          <a:xfrm>
            <a:off x="6548281" y="1502160"/>
            <a:ext cx="4758612" cy="1672702"/>
          </a:xfrm>
          <a:prstGeom prst="rect">
            <a:avLst/>
          </a:prstGeom>
          <a:solidFill>
            <a:schemeClr val="bg1">
              <a:lumMod val="75000"/>
            </a:schemeClr>
          </a:solidFill>
          <a:ln w="3175">
            <a:solidFill>
              <a:schemeClr val="tx1"/>
            </a:solidFill>
          </a:ln>
        </p:spPr>
        <p:txBody>
          <a:bodyPr wrap="square" rtlCol="0">
            <a:spAutoFit/>
          </a:bodyPr>
          <a:lstStyle/>
          <a:p>
            <a:r>
              <a:rPr lang="en-US" sz="1467" dirty="0">
                <a:solidFill>
                  <a:schemeClr val="bg1"/>
                </a:solidFill>
                <a:latin typeface="Lato"/>
              </a:rPr>
              <a:t>A set is an unordered collection of items.</a:t>
            </a:r>
          </a:p>
          <a:p>
            <a:r>
              <a:rPr lang="en-US" sz="1467" dirty="0">
                <a:solidFill>
                  <a:schemeClr val="bg1"/>
                </a:solidFill>
                <a:latin typeface="Lato"/>
              </a:rPr>
              <a:t>Every element is unique (no duplicates) and it is immutable (which cannot be changed).</a:t>
            </a:r>
          </a:p>
          <a:p>
            <a:r>
              <a:rPr lang="en-US" sz="1467" dirty="0">
                <a:solidFill>
                  <a:schemeClr val="bg1"/>
                </a:solidFill>
                <a:latin typeface="Lato"/>
              </a:rPr>
              <a:t>However, the set itself is mutable. We can add or remove items from it.</a:t>
            </a:r>
          </a:p>
          <a:p>
            <a:r>
              <a:rPr lang="en-US" sz="1467" dirty="0">
                <a:solidFill>
                  <a:schemeClr val="bg1"/>
                </a:solidFill>
              </a:rPr>
              <a:t>One can use for loop to access the individual elements, but the order will not be maintained.</a:t>
            </a:r>
            <a:endParaRPr lang="en-US" sz="1467" dirty="0">
              <a:solidFill>
                <a:schemeClr val="bg1"/>
              </a:solidFill>
              <a:latin typeface="Lato"/>
            </a:endParaRP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77659" y="4162849"/>
            <a:ext cx="3766159" cy="1999651"/>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77660" y="3287672"/>
            <a:ext cx="3225185" cy="823824"/>
          </a:xfrm>
          <a:prstGeom prst="rect">
            <a:avLst/>
          </a:prstGeom>
        </p:spPr>
      </p:pic>
      <p:cxnSp>
        <p:nvCxnSpPr>
          <p:cNvPr id="14" name="Straight Connector 13"/>
          <p:cNvCxnSpPr/>
          <p:nvPr/>
        </p:nvCxnSpPr>
        <p:spPr>
          <a:xfrm>
            <a:off x="5949568" y="1649054"/>
            <a:ext cx="0" cy="4326529"/>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28871093"/>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2800" dirty="0"/>
              <a:t>HANDS-ON </a:t>
            </a:r>
            <a:r>
              <a:rPr lang="en-US" sz="2800" dirty="0">
                <a:solidFill>
                  <a:schemeClr val="accent2"/>
                </a:solidFill>
              </a:rPr>
              <a:t>PRACTICE</a:t>
            </a:r>
            <a:endParaRPr lang="en-IN" sz="2800" dirty="0">
              <a:solidFill>
                <a:schemeClr val="accent2"/>
              </a:solidFill>
            </a:endParaRPr>
          </a:p>
        </p:txBody>
      </p:sp>
      <p:sp>
        <p:nvSpPr>
          <p:cNvPr id="3" name="Text Placeholder 2"/>
          <p:cNvSpPr>
            <a:spLocks noGrp="1"/>
          </p:cNvSpPr>
          <p:nvPr>
            <p:ph type="body" sz="quarter" idx="11"/>
          </p:nvPr>
        </p:nvSpPr>
        <p:spPr/>
        <p:txBody>
          <a:bodyPr>
            <a:noAutofit/>
          </a:bodyPr>
          <a:lstStyle/>
          <a:p>
            <a:r>
              <a:rPr lang="en-IN" sz="2000" dirty="0" smtClean="0"/>
              <a:t>File: Programming basic</a:t>
            </a:r>
            <a:endParaRPr lang="en-IN" sz="2000" dirty="0"/>
          </a:p>
        </p:txBody>
      </p:sp>
    </p:spTree>
    <p:extLst>
      <p:ext uri="{BB962C8B-B14F-4D97-AF65-F5344CB8AC3E}">
        <p14:creationId xmlns:p14="http://schemas.microsoft.com/office/powerpoint/2010/main" val="45768058"/>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CONTROl STRUCTURES</a:t>
            </a:r>
            <a:endParaRPr lang="en-IN" dirty="0"/>
          </a:p>
        </p:txBody>
      </p:sp>
      <p:sp>
        <p:nvSpPr>
          <p:cNvPr id="3" name="Text Placeholder 2"/>
          <p:cNvSpPr>
            <a:spLocks noGrp="1"/>
          </p:cNvSpPr>
          <p:nvPr>
            <p:ph type="body" sz="quarter" idx="11"/>
          </p:nvPr>
        </p:nvSpPr>
        <p:spPr/>
        <p:txBody>
          <a:bodyPr>
            <a:noAutofit/>
          </a:bodyPr>
          <a:lstStyle/>
          <a:p>
            <a:r>
              <a:rPr lang="en-US" sz="1600" dirty="0" smtClean="0"/>
              <a:t>CONDITIONAL STATEMENTS AND LOOPS</a:t>
            </a:r>
            <a:endParaRPr lang="en-IN" sz="1600" dirty="0"/>
          </a:p>
        </p:txBody>
      </p:sp>
      <p:pic>
        <p:nvPicPr>
          <p:cNvPr id="4" name="Picture 3"/>
          <p:cNvPicPr>
            <a:picLocks noChangeAspect="1"/>
          </p:cNvPicPr>
          <p:nvPr/>
        </p:nvPicPr>
        <p:blipFill>
          <a:blip r:embed="rId2"/>
          <a:stretch>
            <a:fillRect/>
          </a:stretch>
        </p:blipFill>
        <p:spPr>
          <a:xfrm>
            <a:off x="318668" y="1978273"/>
            <a:ext cx="3600000" cy="422836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9623" y="1970782"/>
            <a:ext cx="3600000" cy="423585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3274" y="1970781"/>
            <a:ext cx="3600000" cy="4235853"/>
          </a:xfrm>
          <a:prstGeom prst="rect">
            <a:avLst/>
          </a:prstGeom>
        </p:spPr>
      </p:pic>
    </p:spTree>
    <p:extLst>
      <p:ext uri="{BB962C8B-B14F-4D97-AF65-F5344CB8AC3E}">
        <p14:creationId xmlns:p14="http://schemas.microsoft.com/office/powerpoint/2010/main" val="3111873949"/>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a:t>Conditional </a:t>
            </a:r>
            <a:r>
              <a:rPr lang="en-US" b="1" dirty="0">
                <a:solidFill>
                  <a:schemeClr val="accent2"/>
                </a:solidFill>
              </a:rPr>
              <a:t>Statements</a:t>
            </a:r>
          </a:p>
        </p:txBody>
      </p:sp>
      <p:sp>
        <p:nvSpPr>
          <p:cNvPr id="3" name="Text Placeholder 2"/>
          <p:cNvSpPr>
            <a:spLocks noGrp="1"/>
          </p:cNvSpPr>
          <p:nvPr>
            <p:ph type="body" sz="quarter" idx="11"/>
          </p:nvPr>
        </p:nvSpPr>
        <p:spPr>
          <a:xfrm>
            <a:off x="791633" y="1357968"/>
            <a:ext cx="10604499" cy="188459"/>
          </a:xfrm>
        </p:spPr>
        <p:txBody>
          <a:bodyPr>
            <a:noAutofit/>
          </a:bodyPr>
          <a:lstStyle/>
          <a:p>
            <a:r>
              <a:rPr lang="en-US" sz="1400" dirty="0"/>
              <a:t>Let us understand the decision making and branching statements in detail</a:t>
            </a:r>
          </a:p>
        </p:txBody>
      </p:sp>
      <p:grpSp>
        <p:nvGrpSpPr>
          <p:cNvPr id="4" name="Group 3"/>
          <p:cNvGrpSpPr/>
          <p:nvPr/>
        </p:nvGrpSpPr>
        <p:grpSpPr>
          <a:xfrm>
            <a:off x="437321" y="1868556"/>
            <a:ext cx="3617844" cy="4465984"/>
            <a:chOff x="327991" y="1401417"/>
            <a:chExt cx="2713383" cy="3349488"/>
          </a:xfrm>
        </p:grpSpPr>
        <p:cxnSp>
          <p:nvCxnSpPr>
            <p:cNvPr id="7" name="Straight Arrow Connector 6"/>
            <p:cNvCxnSpPr/>
            <p:nvPr/>
          </p:nvCxnSpPr>
          <p:spPr>
            <a:xfrm>
              <a:off x="1659835" y="1401417"/>
              <a:ext cx="0" cy="4273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Flowchart: Decision 7"/>
            <p:cNvSpPr/>
            <p:nvPr/>
          </p:nvSpPr>
          <p:spPr>
            <a:xfrm>
              <a:off x="1282969" y="1828800"/>
              <a:ext cx="894522" cy="924339"/>
            </a:xfrm>
            <a:prstGeom prst="flowChartDecision">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lumMod val="50000"/>
                  </a:schemeClr>
                </a:solidFill>
              </a:endParaRPr>
            </a:p>
          </p:txBody>
        </p:sp>
        <p:cxnSp>
          <p:nvCxnSpPr>
            <p:cNvPr id="10" name="Straight Connector 9"/>
            <p:cNvCxnSpPr>
              <a:stCxn id="8" idx="1"/>
            </p:cNvCxnSpPr>
            <p:nvPr/>
          </p:nvCxnSpPr>
          <p:spPr>
            <a:xfrm flipH="1" flipV="1">
              <a:off x="865525" y="2290969"/>
              <a:ext cx="41744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95130" y="2290969"/>
              <a:ext cx="0" cy="969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8" idx="3"/>
            </p:cNvCxnSpPr>
            <p:nvPr/>
          </p:nvCxnSpPr>
          <p:spPr>
            <a:xfrm>
              <a:off x="2177491" y="2290970"/>
              <a:ext cx="4671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574236" y="2290970"/>
              <a:ext cx="0" cy="969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27991" y="3260035"/>
              <a:ext cx="934278" cy="43732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0" name="Rectangle 19"/>
            <p:cNvSpPr/>
            <p:nvPr/>
          </p:nvSpPr>
          <p:spPr>
            <a:xfrm>
              <a:off x="2107096" y="3260035"/>
              <a:ext cx="934278" cy="43732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cxnSp>
          <p:nvCxnSpPr>
            <p:cNvPr id="23" name="Straight Connector 22"/>
            <p:cNvCxnSpPr>
              <a:stCxn id="19" idx="2"/>
            </p:cNvCxnSpPr>
            <p:nvPr/>
          </p:nvCxnSpPr>
          <p:spPr>
            <a:xfrm>
              <a:off x="795130" y="3697357"/>
              <a:ext cx="0" cy="258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2"/>
            </p:cNvCxnSpPr>
            <p:nvPr/>
          </p:nvCxnSpPr>
          <p:spPr>
            <a:xfrm>
              <a:off x="2574235" y="3697357"/>
              <a:ext cx="0" cy="258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95130" y="3955774"/>
              <a:ext cx="17791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1659835" y="3955774"/>
              <a:ext cx="0" cy="3578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1217544" y="4313583"/>
              <a:ext cx="934278" cy="43732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2" name="TextBox 31"/>
            <p:cNvSpPr txBox="1"/>
            <p:nvPr/>
          </p:nvSpPr>
          <p:spPr>
            <a:xfrm>
              <a:off x="1282150" y="2151824"/>
              <a:ext cx="719188" cy="207749"/>
            </a:xfrm>
            <a:prstGeom prst="rect">
              <a:avLst/>
            </a:prstGeom>
            <a:noFill/>
          </p:spPr>
          <p:txBody>
            <a:bodyPr wrap="none" rtlCol="0">
              <a:spAutoFit/>
            </a:bodyPr>
            <a:lstStyle/>
            <a:p>
              <a:r>
                <a:rPr lang="en-US" sz="1200" dirty="0">
                  <a:solidFill>
                    <a:schemeClr val="bg1">
                      <a:lumMod val="50000"/>
                    </a:schemeClr>
                  </a:solidFill>
                  <a:latin typeface="Lato"/>
                </a:rPr>
                <a:t>Condition ?</a:t>
              </a:r>
            </a:p>
          </p:txBody>
        </p:sp>
        <p:sp>
          <p:nvSpPr>
            <p:cNvPr id="33" name="TextBox 32"/>
            <p:cNvSpPr txBox="1"/>
            <p:nvPr/>
          </p:nvSpPr>
          <p:spPr>
            <a:xfrm>
              <a:off x="640469" y="2036408"/>
              <a:ext cx="646379" cy="207749"/>
            </a:xfrm>
            <a:prstGeom prst="rect">
              <a:avLst/>
            </a:prstGeom>
            <a:noFill/>
          </p:spPr>
          <p:txBody>
            <a:bodyPr wrap="none" rtlCol="0">
              <a:spAutoFit/>
            </a:bodyPr>
            <a:lstStyle/>
            <a:p>
              <a:r>
                <a:rPr lang="en-US" sz="1200" dirty="0">
                  <a:solidFill>
                    <a:schemeClr val="bg1">
                      <a:lumMod val="50000"/>
                    </a:schemeClr>
                  </a:solidFill>
                  <a:latin typeface="Lato"/>
                </a:rPr>
                <a:t>True Flow</a:t>
              </a:r>
            </a:p>
          </p:txBody>
        </p:sp>
        <p:sp>
          <p:nvSpPr>
            <p:cNvPr id="34" name="TextBox 33"/>
            <p:cNvSpPr txBox="1"/>
            <p:nvPr/>
          </p:nvSpPr>
          <p:spPr>
            <a:xfrm>
              <a:off x="2122827" y="2036408"/>
              <a:ext cx="695143" cy="207749"/>
            </a:xfrm>
            <a:prstGeom prst="rect">
              <a:avLst/>
            </a:prstGeom>
            <a:noFill/>
          </p:spPr>
          <p:txBody>
            <a:bodyPr wrap="none" rtlCol="0">
              <a:spAutoFit/>
            </a:bodyPr>
            <a:lstStyle/>
            <a:p>
              <a:r>
                <a:rPr lang="en-US" sz="1200" dirty="0">
                  <a:solidFill>
                    <a:schemeClr val="bg1">
                      <a:lumMod val="50000"/>
                    </a:schemeClr>
                  </a:solidFill>
                  <a:latin typeface="Lato"/>
                </a:rPr>
                <a:t>False Flow</a:t>
              </a:r>
            </a:p>
          </p:txBody>
        </p:sp>
        <p:sp>
          <p:nvSpPr>
            <p:cNvPr id="35" name="TextBox 34"/>
            <p:cNvSpPr txBox="1"/>
            <p:nvPr/>
          </p:nvSpPr>
          <p:spPr>
            <a:xfrm>
              <a:off x="481445" y="3363280"/>
              <a:ext cx="684851" cy="207749"/>
            </a:xfrm>
            <a:prstGeom prst="rect">
              <a:avLst/>
            </a:prstGeom>
            <a:noFill/>
          </p:spPr>
          <p:txBody>
            <a:bodyPr wrap="none" rtlCol="0">
              <a:spAutoFit/>
            </a:bodyPr>
            <a:lstStyle/>
            <a:p>
              <a:r>
                <a:rPr lang="en-US" sz="1200" dirty="0">
                  <a:solidFill>
                    <a:schemeClr val="bg1">
                      <a:lumMod val="50000"/>
                    </a:schemeClr>
                  </a:solidFill>
                  <a:latin typeface="Lato"/>
                </a:rPr>
                <a:t>True Block</a:t>
              </a:r>
            </a:p>
          </p:txBody>
        </p:sp>
        <p:sp>
          <p:nvSpPr>
            <p:cNvPr id="36" name="TextBox 35"/>
            <p:cNvSpPr txBox="1"/>
            <p:nvPr/>
          </p:nvSpPr>
          <p:spPr>
            <a:xfrm>
              <a:off x="2174548" y="3363280"/>
              <a:ext cx="733615" cy="207749"/>
            </a:xfrm>
            <a:prstGeom prst="rect">
              <a:avLst/>
            </a:prstGeom>
            <a:noFill/>
          </p:spPr>
          <p:txBody>
            <a:bodyPr wrap="none" rtlCol="0">
              <a:spAutoFit/>
            </a:bodyPr>
            <a:lstStyle/>
            <a:p>
              <a:r>
                <a:rPr lang="en-US" sz="1200" dirty="0">
                  <a:solidFill>
                    <a:schemeClr val="bg1">
                      <a:lumMod val="50000"/>
                    </a:schemeClr>
                  </a:solidFill>
                  <a:latin typeface="Lato"/>
                </a:rPr>
                <a:t>False Block</a:t>
              </a:r>
            </a:p>
          </p:txBody>
        </p:sp>
        <p:sp>
          <p:nvSpPr>
            <p:cNvPr id="37" name="TextBox 36"/>
            <p:cNvSpPr txBox="1"/>
            <p:nvPr/>
          </p:nvSpPr>
          <p:spPr>
            <a:xfrm>
              <a:off x="1161457" y="4426767"/>
              <a:ext cx="990897" cy="207749"/>
            </a:xfrm>
            <a:prstGeom prst="rect">
              <a:avLst/>
            </a:prstGeom>
            <a:noFill/>
          </p:spPr>
          <p:txBody>
            <a:bodyPr wrap="none" rtlCol="0">
              <a:spAutoFit/>
            </a:bodyPr>
            <a:lstStyle/>
            <a:p>
              <a:r>
                <a:rPr lang="en-US" sz="1200" dirty="0">
                  <a:solidFill>
                    <a:schemeClr val="bg1">
                      <a:lumMod val="50000"/>
                    </a:schemeClr>
                  </a:solidFill>
                  <a:latin typeface="Lato"/>
                </a:rPr>
                <a:t>Next Statements</a:t>
              </a:r>
            </a:p>
          </p:txBody>
        </p:sp>
      </p:grpSp>
      <p:cxnSp>
        <p:nvCxnSpPr>
          <p:cNvPr id="39" name="Straight Connector 38"/>
          <p:cNvCxnSpPr/>
          <p:nvPr/>
        </p:nvCxnSpPr>
        <p:spPr>
          <a:xfrm>
            <a:off x="5221356" y="1656522"/>
            <a:ext cx="0" cy="4903305"/>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658679" y="1814923"/>
            <a:ext cx="5254965" cy="1077218"/>
          </a:xfrm>
          <a:prstGeom prst="rect">
            <a:avLst/>
          </a:prstGeom>
          <a:solidFill>
            <a:schemeClr val="bg1">
              <a:lumMod val="75000"/>
            </a:schemeClr>
          </a:solidFill>
          <a:ln w="3175">
            <a:solidFill>
              <a:schemeClr val="tx1"/>
            </a:solidFill>
          </a:ln>
        </p:spPr>
        <p:txBody>
          <a:bodyPr wrap="none" rtlCol="0">
            <a:spAutoFit/>
          </a:bodyPr>
          <a:lstStyle/>
          <a:p>
            <a:r>
              <a:rPr lang="en-US" sz="1600" dirty="0">
                <a:solidFill>
                  <a:schemeClr val="bg1"/>
                </a:solidFill>
                <a:latin typeface="Lato"/>
              </a:rPr>
              <a:t>It is used to test any assumptions  or to compare values</a:t>
            </a:r>
          </a:p>
          <a:p>
            <a:r>
              <a:rPr lang="en-US" sz="1600" dirty="0">
                <a:solidFill>
                  <a:schemeClr val="bg1"/>
                </a:solidFill>
                <a:latin typeface="Lato"/>
              </a:rPr>
              <a:t>It must be indented properly</a:t>
            </a:r>
          </a:p>
          <a:p>
            <a:r>
              <a:rPr lang="en-US" sz="1600" dirty="0">
                <a:solidFill>
                  <a:schemeClr val="bg1"/>
                </a:solidFill>
                <a:latin typeface="Lato"/>
              </a:rPr>
              <a:t>Nested conditional statements are also possible</a:t>
            </a:r>
          </a:p>
          <a:p>
            <a:r>
              <a:rPr lang="en-US" sz="1600" dirty="0">
                <a:solidFill>
                  <a:schemeClr val="bg1"/>
                </a:solidFill>
              </a:rPr>
              <a:t>Simple conditional statement can have just the </a:t>
            </a:r>
            <a:r>
              <a:rPr lang="en-US" sz="1600" b="1" i="1" dirty="0">
                <a:solidFill>
                  <a:schemeClr val="bg1"/>
                </a:solidFill>
              </a:rPr>
              <a:t>if </a:t>
            </a:r>
            <a:r>
              <a:rPr lang="en-US" sz="1600" dirty="0">
                <a:solidFill>
                  <a:schemeClr val="bg1"/>
                </a:solidFill>
              </a:rPr>
              <a:t>part alone</a:t>
            </a:r>
            <a:endParaRPr lang="en-US" sz="1600" dirty="0">
              <a:solidFill>
                <a:schemeClr val="bg1"/>
              </a:solidFill>
              <a:latin typeface="Lato"/>
            </a:endParaRPr>
          </a:p>
        </p:txBody>
      </p:sp>
      <p:grpSp>
        <p:nvGrpSpPr>
          <p:cNvPr id="5" name="Group 4">
            <a:extLst>
              <a:ext uri="{FF2B5EF4-FFF2-40B4-BE49-F238E27FC236}">
                <a16:creationId xmlns:a16="http://schemas.microsoft.com/office/drawing/2014/main" xmlns="" id="{DBF3D6E1-202C-4074-886A-B0A74181E56C}"/>
              </a:ext>
            </a:extLst>
          </p:cNvPr>
          <p:cNvGrpSpPr/>
          <p:nvPr/>
        </p:nvGrpSpPr>
        <p:grpSpPr>
          <a:xfrm>
            <a:off x="5657482" y="3428166"/>
            <a:ext cx="4935913" cy="369332"/>
            <a:chOff x="4219275" y="2244156"/>
            <a:chExt cx="3701935" cy="276999"/>
          </a:xfrm>
        </p:grpSpPr>
        <p:sp>
          <p:nvSpPr>
            <p:cNvPr id="42" name="TextBox 41">
              <a:extLst>
                <a:ext uri="{FF2B5EF4-FFF2-40B4-BE49-F238E27FC236}">
                  <a16:creationId xmlns:a16="http://schemas.microsoft.com/office/drawing/2014/main" xmlns="" id="{E8F5C4C9-2BDC-B641-AAB6-5FFC70939AAD}"/>
                </a:ext>
              </a:extLst>
            </p:cNvPr>
            <p:cNvSpPr txBox="1"/>
            <p:nvPr/>
          </p:nvSpPr>
          <p:spPr>
            <a:xfrm>
              <a:off x="4219275" y="2244156"/>
              <a:ext cx="2827679" cy="253916"/>
            </a:xfrm>
            <a:prstGeom prst="rect">
              <a:avLst/>
            </a:prstGeom>
            <a:noFill/>
          </p:spPr>
          <p:txBody>
            <a:bodyPr wrap="square" rtlCol="0">
              <a:spAutoFit/>
            </a:bodyPr>
            <a:lstStyle/>
            <a:p>
              <a:r>
                <a:rPr lang="en-US" sz="1600" b="1" dirty="0">
                  <a:solidFill>
                    <a:schemeClr val="bg1">
                      <a:lumMod val="50000"/>
                    </a:schemeClr>
                  </a:solidFill>
                  <a:latin typeface="Lato"/>
                </a:rPr>
                <a:t>Validation</a:t>
              </a:r>
            </a:p>
          </p:txBody>
        </p:sp>
        <p:cxnSp>
          <p:nvCxnSpPr>
            <p:cNvPr id="43" name="Straight Connector 42"/>
            <p:cNvCxnSpPr/>
            <p:nvPr/>
          </p:nvCxnSpPr>
          <p:spPr>
            <a:xfrm>
              <a:off x="4258974" y="2521155"/>
              <a:ext cx="3662236" cy="0"/>
            </a:xfrm>
            <a:prstGeom prst="line">
              <a:avLst/>
            </a:prstGeom>
            <a:ln>
              <a:solidFill>
                <a:srgbClr val="5F0696"/>
              </a:solidFill>
            </a:ln>
          </p:spPr>
          <p:style>
            <a:lnRef idx="1">
              <a:schemeClr val="accent1"/>
            </a:lnRef>
            <a:fillRef idx="0">
              <a:schemeClr val="accent1"/>
            </a:fillRef>
            <a:effectRef idx="0">
              <a:schemeClr val="accent1"/>
            </a:effectRef>
            <a:fontRef idx="minor">
              <a:schemeClr val="tx1"/>
            </a:fontRef>
          </p:style>
        </p:cxnSp>
      </p:gr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1778" y="4045642"/>
            <a:ext cx="5141844" cy="1989756"/>
          </a:xfrm>
          <a:prstGeom prst="rect">
            <a:avLst/>
          </a:prstGeom>
          <a:solidFill>
            <a:schemeClr val="accent2">
              <a:lumMod val="20000"/>
              <a:lumOff val="80000"/>
            </a:schemeClr>
          </a:solidFill>
          <a:ln>
            <a:noFill/>
          </a:ln>
          <a:effectLst>
            <a:outerShdw blurRad="50800" dist="38100" dir="5400000" algn="t" rotWithShape="0">
              <a:prstClr val="black">
                <a:alpha val="40000"/>
              </a:prstClr>
            </a:outerShdw>
          </a:effectLst>
        </p:spPr>
      </p:pic>
    </p:spTree>
    <p:custDataLst>
      <p:tags r:id="rId1"/>
    </p:custDataLst>
    <p:extLst>
      <p:ext uri="{BB962C8B-B14F-4D97-AF65-F5344CB8AC3E}">
        <p14:creationId xmlns:p14="http://schemas.microsoft.com/office/powerpoint/2010/main" val="2421595274"/>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a:t>Single line &amp; </a:t>
            </a:r>
            <a:r>
              <a:rPr lang="en-US" b="1" dirty="0">
                <a:solidFill>
                  <a:schemeClr val="accent2"/>
                </a:solidFill>
              </a:rPr>
              <a:t>elif in conditional statements</a:t>
            </a:r>
          </a:p>
        </p:txBody>
      </p:sp>
      <p:sp>
        <p:nvSpPr>
          <p:cNvPr id="3" name="Text Placeholder 2"/>
          <p:cNvSpPr>
            <a:spLocks noGrp="1"/>
          </p:cNvSpPr>
          <p:nvPr>
            <p:ph type="body" sz="quarter" idx="11"/>
          </p:nvPr>
        </p:nvSpPr>
        <p:spPr>
          <a:xfrm>
            <a:off x="839133" y="1452968"/>
            <a:ext cx="10604499" cy="188459"/>
          </a:xfrm>
        </p:spPr>
        <p:txBody>
          <a:bodyPr>
            <a:noAutofit/>
          </a:bodyPr>
          <a:lstStyle/>
          <a:p>
            <a:r>
              <a:rPr lang="en-US" sz="1400" dirty="0"/>
              <a:t>Let us understand  single line and elif usage in conditional statements</a:t>
            </a:r>
          </a:p>
        </p:txBody>
      </p:sp>
      <p:sp>
        <p:nvSpPr>
          <p:cNvPr id="4" name="TextBox 3"/>
          <p:cNvSpPr txBox="1"/>
          <p:nvPr/>
        </p:nvSpPr>
        <p:spPr>
          <a:xfrm>
            <a:off x="848139" y="1846871"/>
            <a:ext cx="4171165" cy="338554"/>
          </a:xfrm>
          <a:prstGeom prst="rect">
            <a:avLst/>
          </a:prstGeom>
          <a:solidFill>
            <a:schemeClr val="bg1">
              <a:lumMod val="65000"/>
            </a:schemeClr>
          </a:solidFill>
          <a:ln w="3175">
            <a:solidFill>
              <a:schemeClr val="tx1"/>
            </a:solidFill>
          </a:ln>
        </p:spPr>
        <p:txBody>
          <a:bodyPr wrap="square" rtlCol="0">
            <a:spAutoFit/>
          </a:bodyPr>
          <a:lstStyle/>
          <a:p>
            <a:r>
              <a:rPr lang="en-US" sz="1600" b="1" dirty="0">
                <a:solidFill>
                  <a:schemeClr val="bg1"/>
                </a:solidFill>
                <a:latin typeface="Lato"/>
              </a:rPr>
              <a:t>Example – Single Line statements</a:t>
            </a:r>
          </a:p>
        </p:txBody>
      </p:sp>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881747" y="2374661"/>
            <a:ext cx="6629308" cy="797751"/>
          </a:xfrm>
          <a:prstGeom prst="rect">
            <a:avLst/>
          </a:prstGeom>
          <a:effectLst>
            <a:outerShdw blurRad="50800" dist="38100" dir="5400000" algn="t" rotWithShape="0">
              <a:prstClr val="black">
                <a:alpha val="40000"/>
              </a:prstClr>
            </a:outerShdw>
          </a:effectLst>
        </p:spPr>
      </p:pic>
      <p:sp>
        <p:nvSpPr>
          <p:cNvPr id="10" name="TextBox 9"/>
          <p:cNvSpPr txBox="1"/>
          <p:nvPr/>
        </p:nvSpPr>
        <p:spPr>
          <a:xfrm>
            <a:off x="818413" y="3338460"/>
            <a:ext cx="2406871" cy="338554"/>
          </a:xfrm>
          <a:prstGeom prst="rect">
            <a:avLst/>
          </a:prstGeom>
          <a:solidFill>
            <a:schemeClr val="bg1">
              <a:lumMod val="65000"/>
            </a:schemeClr>
          </a:solidFill>
          <a:ln w="3175">
            <a:solidFill>
              <a:schemeClr val="tx1"/>
            </a:solidFill>
          </a:ln>
        </p:spPr>
        <p:txBody>
          <a:bodyPr wrap="square" rtlCol="0">
            <a:spAutoFit/>
          </a:bodyPr>
          <a:lstStyle/>
          <a:p>
            <a:r>
              <a:rPr lang="en-US" sz="1600" b="1" dirty="0">
                <a:solidFill>
                  <a:schemeClr val="bg1"/>
                </a:solidFill>
                <a:latin typeface="Lato"/>
              </a:rPr>
              <a:t>Example - ELIF</a:t>
            </a:r>
          </a:p>
        </p:txBody>
      </p:sp>
      <p:pic>
        <p:nvPicPr>
          <p:cNvPr id="9" name="Picture 8"/>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val="0"/>
              </a:ext>
            </a:extLst>
          </a:blip>
          <a:stretch>
            <a:fillRect/>
          </a:stretch>
        </p:blipFill>
        <p:spPr>
          <a:xfrm>
            <a:off x="856874" y="3915184"/>
            <a:ext cx="4673489" cy="2364899"/>
          </a:xfrm>
          <a:prstGeom prst="rect">
            <a:avLst/>
          </a:prstGeom>
          <a:effectLst>
            <a:outerShdw blurRad="50800" dist="38100" dir="5400000" algn="t" rotWithShape="0">
              <a:prstClr val="black">
                <a:alpha val="40000"/>
              </a:prstClr>
            </a:outerShdw>
          </a:effectLst>
        </p:spPr>
      </p:pic>
    </p:spTree>
    <p:custDataLst>
      <p:tags r:id="rId1"/>
    </p:custDataLst>
    <p:extLst>
      <p:ext uri="{BB962C8B-B14F-4D97-AF65-F5344CB8AC3E}">
        <p14:creationId xmlns:p14="http://schemas.microsoft.com/office/powerpoint/2010/main" val="2574207159"/>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a:t>Nested conditional </a:t>
            </a:r>
            <a:r>
              <a:rPr lang="en-US" b="1" dirty="0">
                <a:solidFill>
                  <a:schemeClr val="accent2"/>
                </a:solidFill>
              </a:rPr>
              <a:t>statements</a:t>
            </a:r>
          </a:p>
        </p:txBody>
      </p:sp>
      <p:sp>
        <p:nvSpPr>
          <p:cNvPr id="3" name="Text Placeholder 2"/>
          <p:cNvSpPr>
            <a:spLocks noGrp="1"/>
          </p:cNvSpPr>
          <p:nvPr>
            <p:ph type="body" sz="quarter" idx="11"/>
          </p:nvPr>
        </p:nvSpPr>
        <p:spPr>
          <a:xfrm>
            <a:off x="807467" y="1421301"/>
            <a:ext cx="10604499" cy="188459"/>
          </a:xfrm>
        </p:spPr>
        <p:txBody>
          <a:bodyPr>
            <a:noAutofit/>
          </a:bodyPr>
          <a:lstStyle/>
          <a:p>
            <a:r>
              <a:rPr lang="en-US" sz="1400" dirty="0"/>
              <a:t>Let us understand the usage of nested conditional statements</a:t>
            </a:r>
          </a:p>
        </p:txBody>
      </p:sp>
      <p:sp>
        <p:nvSpPr>
          <p:cNvPr id="7" name="TextBox 6"/>
          <p:cNvSpPr txBox="1"/>
          <p:nvPr/>
        </p:nvSpPr>
        <p:spPr>
          <a:xfrm>
            <a:off x="781878" y="1896431"/>
            <a:ext cx="7420013" cy="584775"/>
          </a:xfrm>
          <a:prstGeom prst="rect">
            <a:avLst/>
          </a:prstGeom>
          <a:solidFill>
            <a:schemeClr val="bg1">
              <a:lumMod val="75000"/>
            </a:schemeClr>
          </a:solidFill>
          <a:ln w="3175">
            <a:solidFill>
              <a:schemeClr val="tx1"/>
            </a:solidFill>
          </a:ln>
        </p:spPr>
        <p:txBody>
          <a:bodyPr wrap="square" rtlCol="0">
            <a:spAutoFit/>
          </a:bodyPr>
          <a:lstStyle/>
          <a:p>
            <a:r>
              <a:rPr lang="en-US" sz="1600" dirty="0">
                <a:solidFill>
                  <a:schemeClr val="bg1"/>
                </a:solidFill>
                <a:latin typeface="Lato"/>
              </a:rPr>
              <a:t>Nest conditional statements to any depth</a:t>
            </a:r>
          </a:p>
          <a:p>
            <a:r>
              <a:rPr lang="en-US" sz="1600" dirty="0">
                <a:solidFill>
                  <a:schemeClr val="bg1"/>
                </a:solidFill>
                <a:latin typeface="Lato"/>
              </a:rPr>
              <a:t>It is not mandatory that every if in nesting must have an else coupled with it</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8545" y="2669510"/>
            <a:ext cx="7086192" cy="3262901"/>
          </a:xfrm>
          <a:prstGeom prst="rect">
            <a:avLst/>
          </a:prstGeom>
          <a:effectLst>
            <a:outerShdw blurRad="50800" dist="38100" dir="5400000" algn="t" rotWithShape="0">
              <a:prstClr val="black">
                <a:alpha val="40000"/>
              </a:prstClr>
            </a:outerShdw>
          </a:effectLst>
        </p:spPr>
      </p:pic>
    </p:spTree>
    <p:custDataLst>
      <p:tags r:id="rId1"/>
    </p:custDataLst>
    <p:extLst>
      <p:ext uri="{BB962C8B-B14F-4D97-AF65-F5344CB8AC3E}">
        <p14:creationId xmlns:p14="http://schemas.microsoft.com/office/powerpoint/2010/main" val="4115433985"/>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a:t>And / or </a:t>
            </a:r>
            <a:r>
              <a:rPr lang="en-US" b="1" dirty="0">
                <a:solidFill>
                  <a:schemeClr val="accent2"/>
                </a:solidFill>
              </a:rPr>
              <a:t>operator in conditional statements</a:t>
            </a:r>
          </a:p>
        </p:txBody>
      </p:sp>
      <p:sp>
        <p:nvSpPr>
          <p:cNvPr id="3" name="Text Placeholder 2"/>
          <p:cNvSpPr>
            <a:spLocks noGrp="1"/>
          </p:cNvSpPr>
          <p:nvPr>
            <p:ph type="body" sz="quarter" idx="11"/>
          </p:nvPr>
        </p:nvSpPr>
        <p:spPr>
          <a:xfrm>
            <a:off x="791633" y="1405468"/>
            <a:ext cx="10604499" cy="188459"/>
          </a:xfrm>
        </p:spPr>
        <p:txBody>
          <a:bodyPr>
            <a:noAutofit/>
          </a:bodyPr>
          <a:lstStyle/>
          <a:p>
            <a:r>
              <a:rPr lang="en-US" sz="1400" dirty="0">
                <a:solidFill>
                  <a:schemeClr val="tx1"/>
                </a:solidFill>
              </a:rPr>
              <a:t>Let us understand the usage of AND / OR operator in conditional statements</a:t>
            </a:r>
          </a:p>
        </p:txBody>
      </p:sp>
      <p:grpSp>
        <p:nvGrpSpPr>
          <p:cNvPr id="6" name="Group 5">
            <a:extLst>
              <a:ext uri="{FF2B5EF4-FFF2-40B4-BE49-F238E27FC236}">
                <a16:creationId xmlns:a16="http://schemas.microsoft.com/office/drawing/2014/main" xmlns="" id="{FA78FAC4-E7E8-412B-9399-683EFFA58376}"/>
              </a:ext>
            </a:extLst>
          </p:cNvPr>
          <p:cNvGrpSpPr/>
          <p:nvPr/>
        </p:nvGrpSpPr>
        <p:grpSpPr>
          <a:xfrm>
            <a:off x="923881" y="1918590"/>
            <a:ext cx="5437163" cy="1167319"/>
            <a:chOff x="692911" y="1438942"/>
            <a:chExt cx="4077872" cy="875489"/>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911" y="1911385"/>
              <a:ext cx="4077872" cy="403046"/>
            </a:xfrm>
            <a:prstGeom prst="rect">
              <a:avLst/>
            </a:prstGeom>
            <a:effectLst>
              <a:outerShdw blurRad="50800" dist="38100" dir="5400000" algn="t" rotWithShape="0">
                <a:prstClr val="black">
                  <a:alpha val="40000"/>
                </a:prstClr>
              </a:outerShdw>
            </a:effectLst>
          </p:spPr>
        </p:pic>
        <p:sp>
          <p:nvSpPr>
            <p:cNvPr id="5" name="TextBox 4"/>
            <p:cNvSpPr txBox="1"/>
            <p:nvPr/>
          </p:nvSpPr>
          <p:spPr>
            <a:xfrm>
              <a:off x="904462" y="1438942"/>
              <a:ext cx="875480" cy="253915"/>
            </a:xfrm>
            <a:prstGeom prst="rect">
              <a:avLst/>
            </a:prstGeom>
            <a:solidFill>
              <a:schemeClr val="bg1">
                <a:lumMod val="65000"/>
              </a:schemeClr>
            </a:solidFill>
            <a:ln w="3175">
              <a:solidFill>
                <a:schemeClr val="tx1"/>
              </a:solidFill>
            </a:ln>
          </p:spPr>
          <p:txBody>
            <a:bodyPr wrap="none" rtlCol="0">
              <a:spAutoFit/>
            </a:bodyPr>
            <a:lstStyle/>
            <a:p>
              <a:r>
                <a:rPr lang="en-US" sz="1600" b="1" dirty="0">
                  <a:solidFill>
                    <a:schemeClr val="bg1"/>
                  </a:solidFill>
                  <a:latin typeface="Lato"/>
                </a:rPr>
                <a:t>Condition 1</a:t>
              </a:r>
            </a:p>
          </p:txBody>
        </p:sp>
        <p:sp>
          <p:nvSpPr>
            <p:cNvPr id="8" name="TextBox 7"/>
            <p:cNvSpPr txBox="1"/>
            <p:nvPr/>
          </p:nvSpPr>
          <p:spPr>
            <a:xfrm>
              <a:off x="1951386" y="1438942"/>
              <a:ext cx="875480" cy="253915"/>
            </a:xfrm>
            <a:prstGeom prst="rect">
              <a:avLst/>
            </a:prstGeom>
            <a:solidFill>
              <a:schemeClr val="bg1">
                <a:lumMod val="65000"/>
              </a:schemeClr>
            </a:solidFill>
            <a:ln w="3175">
              <a:solidFill>
                <a:schemeClr val="tx1"/>
              </a:solidFill>
            </a:ln>
          </p:spPr>
          <p:txBody>
            <a:bodyPr wrap="none" rtlCol="0">
              <a:spAutoFit/>
            </a:bodyPr>
            <a:lstStyle/>
            <a:p>
              <a:r>
                <a:rPr lang="en-US" sz="1600" b="1" dirty="0">
                  <a:solidFill>
                    <a:schemeClr val="bg1"/>
                  </a:solidFill>
                  <a:latin typeface="Lato"/>
                </a:rPr>
                <a:t>Condition 2</a:t>
              </a:r>
            </a:p>
          </p:txBody>
        </p:sp>
        <p:cxnSp>
          <p:nvCxnSpPr>
            <p:cNvPr id="9" name="Straight Arrow Connector 8"/>
            <p:cNvCxnSpPr>
              <a:stCxn id="5" idx="2"/>
            </p:cNvCxnSpPr>
            <p:nvPr/>
          </p:nvCxnSpPr>
          <p:spPr>
            <a:xfrm>
              <a:off x="1342202" y="1692857"/>
              <a:ext cx="67513" cy="2112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344787" y="1717273"/>
              <a:ext cx="1" cy="1919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6608421" y="2535902"/>
            <a:ext cx="4988155" cy="584775"/>
          </a:xfrm>
          <a:prstGeom prst="rect">
            <a:avLst/>
          </a:prstGeom>
          <a:solidFill>
            <a:schemeClr val="bg1">
              <a:lumMod val="75000"/>
            </a:schemeClr>
          </a:solidFill>
          <a:ln w="3175">
            <a:solidFill>
              <a:schemeClr val="tx1"/>
            </a:solidFill>
          </a:ln>
        </p:spPr>
        <p:txBody>
          <a:bodyPr wrap="square" rtlCol="0">
            <a:spAutoFit/>
          </a:bodyPr>
          <a:lstStyle/>
          <a:p>
            <a:r>
              <a:rPr lang="en-US" sz="1600" b="1" dirty="0">
                <a:solidFill>
                  <a:schemeClr val="bg1"/>
                </a:solidFill>
                <a:latin typeface="Lato"/>
              </a:rPr>
              <a:t>Statement executes only if condition 1 and condition 2 is TRUE</a:t>
            </a:r>
          </a:p>
        </p:txBody>
      </p:sp>
      <p:grpSp>
        <p:nvGrpSpPr>
          <p:cNvPr id="7" name="Group 6">
            <a:extLst>
              <a:ext uri="{FF2B5EF4-FFF2-40B4-BE49-F238E27FC236}">
                <a16:creationId xmlns:a16="http://schemas.microsoft.com/office/drawing/2014/main" xmlns="" id="{D02A1195-F1E3-4948-9C4A-164C6D5948CF}"/>
              </a:ext>
            </a:extLst>
          </p:cNvPr>
          <p:cNvGrpSpPr/>
          <p:nvPr/>
        </p:nvGrpSpPr>
        <p:grpSpPr>
          <a:xfrm>
            <a:off x="923883" y="4030103"/>
            <a:ext cx="5264883" cy="1202264"/>
            <a:chOff x="692912" y="3022577"/>
            <a:chExt cx="3948662" cy="901698"/>
          </a:xfrm>
        </p:grpSpPr>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912" y="3544927"/>
              <a:ext cx="3948662" cy="379348"/>
            </a:xfrm>
            <a:prstGeom prst="rect">
              <a:avLst/>
            </a:prstGeom>
            <a:effectLst>
              <a:outerShdw blurRad="50800" dist="38100" dir="5400000" algn="t" rotWithShape="0">
                <a:prstClr val="black">
                  <a:alpha val="40000"/>
                </a:prstClr>
              </a:outerShdw>
            </a:effectLst>
          </p:spPr>
        </p:pic>
        <p:sp>
          <p:nvSpPr>
            <p:cNvPr id="20" name="TextBox 19"/>
            <p:cNvSpPr txBox="1"/>
            <p:nvPr/>
          </p:nvSpPr>
          <p:spPr>
            <a:xfrm>
              <a:off x="755376" y="3022577"/>
              <a:ext cx="875480" cy="253916"/>
            </a:xfrm>
            <a:prstGeom prst="rect">
              <a:avLst/>
            </a:prstGeom>
            <a:solidFill>
              <a:schemeClr val="bg1">
                <a:lumMod val="65000"/>
              </a:schemeClr>
            </a:solidFill>
            <a:ln w="3175">
              <a:solidFill>
                <a:schemeClr val="tx1"/>
              </a:solidFill>
            </a:ln>
          </p:spPr>
          <p:txBody>
            <a:bodyPr wrap="none" rtlCol="0">
              <a:spAutoFit/>
            </a:bodyPr>
            <a:lstStyle/>
            <a:p>
              <a:r>
                <a:rPr lang="en-US" sz="1600" b="1" dirty="0">
                  <a:solidFill>
                    <a:schemeClr val="bg1"/>
                  </a:solidFill>
                  <a:latin typeface="Lato"/>
                </a:rPr>
                <a:t>Condition 1</a:t>
              </a:r>
            </a:p>
          </p:txBody>
        </p:sp>
        <p:sp>
          <p:nvSpPr>
            <p:cNvPr id="21" name="TextBox 20"/>
            <p:cNvSpPr txBox="1"/>
            <p:nvPr/>
          </p:nvSpPr>
          <p:spPr>
            <a:xfrm>
              <a:off x="1802300" y="3022577"/>
              <a:ext cx="875480" cy="253916"/>
            </a:xfrm>
            <a:prstGeom prst="rect">
              <a:avLst/>
            </a:prstGeom>
            <a:solidFill>
              <a:schemeClr val="bg1">
                <a:lumMod val="65000"/>
              </a:schemeClr>
            </a:solidFill>
            <a:ln w="3175">
              <a:solidFill>
                <a:schemeClr val="tx1"/>
              </a:solidFill>
            </a:ln>
          </p:spPr>
          <p:txBody>
            <a:bodyPr wrap="none" rtlCol="0">
              <a:spAutoFit/>
            </a:bodyPr>
            <a:lstStyle/>
            <a:p>
              <a:r>
                <a:rPr lang="en-US" sz="1600" b="1" dirty="0">
                  <a:solidFill>
                    <a:schemeClr val="bg1"/>
                  </a:solidFill>
                  <a:latin typeface="Lato"/>
                </a:rPr>
                <a:t>Condition 2</a:t>
              </a:r>
            </a:p>
          </p:txBody>
        </p:sp>
        <p:cxnSp>
          <p:nvCxnSpPr>
            <p:cNvPr id="22" name="Straight Arrow Connector 21"/>
            <p:cNvCxnSpPr/>
            <p:nvPr/>
          </p:nvCxnSpPr>
          <p:spPr>
            <a:xfrm flipH="1">
              <a:off x="1272504" y="3311451"/>
              <a:ext cx="2" cy="1813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2171951" y="3312783"/>
              <a:ext cx="1" cy="1919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4" name="TextBox 23"/>
          <p:cNvSpPr txBox="1"/>
          <p:nvPr/>
        </p:nvSpPr>
        <p:spPr>
          <a:xfrm>
            <a:off x="6608421" y="4706653"/>
            <a:ext cx="4586052" cy="338554"/>
          </a:xfrm>
          <a:prstGeom prst="rect">
            <a:avLst/>
          </a:prstGeom>
          <a:solidFill>
            <a:schemeClr val="bg1">
              <a:lumMod val="75000"/>
            </a:schemeClr>
          </a:solidFill>
          <a:ln w="3175">
            <a:solidFill>
              <a:schemeClr val="tx1"/>
            </a:solidFill>
          </a:ln>
        </p:spPr>
        <p:txBody>
          <a:bodyPr wrap="square" rtlCol="0">
            <a:spAutoFit/>
          </a:bodyPr>
          <a:lstStyle/>
          <a:p>
            <a:r>
              <a:rPr lang="en-US" sz="1600" b="1" dirty="0">
                <a:solidFill>
                  <a:schemeClr val="bg1"/>
                </a:solidFill>
                <a:latin typeface="Lato"/>
              </a:rPr>
              <a:t>Statement executes if either one condition TRUE</a:t>
            </a:r>
          </a:p>
        </p:txBody>
      </p:sp>
    </p:spTree>
    <p:custDataLst>
      <p:tags r:id="rId1"/>
    </p:custDataLst>
    <p:extLst>
      <p:ext uri="{BB962C8B-B14F-4D97-AF65-F5344CB8AC3E}">
        <p14:creationId xmlns:p14="http://schemas.microsoft.com/office/powerpoint/2010/main" val="1276152162"/>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78936" y="754909"/>
            <a:ext cx="10604499" cy="511013"/>
          </a:xfrm>
        </p:spPr>
        <p:txBody>
          <a:bodyPr/>
          <a:lstStyle/>
          <a:p>
            <a:r>
              <a:rPr lang="en-US" b="1" dirty="0"/>
              <a:t>Sample </a:t>
            </a:r>
            <a:r>
              <a:rPr lang="en-US" b="1" dirty="0">
                <a:solidFill>
                  <a:schemeClr val="tx1"/>
                </a:solidFill>
              </a:rPr>
              <a:t>–</a:t>
            </a:r>
            <a:r>
              <a:rPr lang="en-US" b="1" dirty="0">
                <a:solidFill>
                  <a:schemeClr val="accent2"/>
                </a:solidFill>
              </a:rPr>
              <a:t> conditional statements</a:t>
            </a:r>
          </a:p>
        </p:txBody>
      </p:sp>
      <p:sp>
        <p:nvSpPr>
          <p:cNvPr id="3" name="Text Placeholder 2"/>
          <p:cNvSpPr>
            <a:spLocks noGrp="1"/>
          </p:cNvSpPr>
          <p:nvPr>
            <p:ph type="body" sz="quarter" idx="11"/>
          </p:nvPr>
        </p:nvSpPr>
        <p:spPr>
          <a:xfrm>
            <a:off x="791633" y="1392589"/>
            <a:ext cx="10604499" cy="188459"/>
          </a:xfrm>
        </p:spPr>
        <p:txBody>
          <a:bodyPr>
            <a:noAutofit/>
          </a:bodyPr>
          <a:lstStyle/>
          <a:p>
            <a:r>
              <a:rPr lang="en-US" sz="1400" dirty="0"/>
              <a:t>Let us understand the decision making and branching statements using an example</a:t>
            </a:r>
          </a:p>
        </p:txBody>
      </p:sp>
      <p:sp>
        <p:nvSpPr>
          <p:cNvPr id="6" name="TextBox 5"/>
          <p:cNvSpPr txBox="1"/>
          <p:nvPr/>
        </p:nvSpPr>
        <p:spPr>
          <a:xfrm>
            <a:off x="797712" y="1788552"/>
            <a:ext cx="7689187" cy="830997"/>
          </a:xfrm>
          <a:prstGeom prst="rect">
            <a:avLst/>
          </a:prstGeom>
          <a:solidFill>
            <a:schemeClr val="bg1">
              <a:lumMod val="75000"/>
            </a:schemeClr>
          </a:solidFill>
          <a:ln w="3175">
            <a:solidFill>
              <a:schemeClr val="tx1"/>
            </a:solidFill>
          </a:ln>
        </p:spPr>
        <p:txBody>
          <a:bodyPr wrap="square" rtlCol="0">
            <a:spAutoFit/>
          </a:bodyPr>
          <a:lstStyle/>
          <a:p>
            <a:r>
              <a:rPr lang="en-US" sz="1600" b="1" dirty="0">
                <a:solidFill>
                  <a:schemeClr val="bg1"/>
                </a:solidFill>
                <a:latin typeface="Lato"/>
              </a:rPr>
              <a:t>Problem Statement :</a:t>
            </a:r>
          </a:p>
          <a:p>
            <a:r>
              <a:rPr lang="en-US" sz="1600" dirty="0">
                <a:solidFill>
                  <a:schemeClr val="bg1"/>
                </a:solidFill>
                <a:latin typeface="Lato"/>
              </a:rPr>
              <a:t>Check if two variables are of type float or </a:t>
            </a:r>
            <a:r>
              <a:rPr lang="en-US" sz="1600" dirty="0" err="1">
                <a:solidFill>
                  <a:schemeClr val="bg1"/>
                </a:solidFill>
                <a:latin typeface="Lato"/>
              </a:rPr>
              <a:t>str</a:t>
            </a:r>
            <a:endParaRPr lang="en-US" sz="1600" dirty="0">
              <a:solidFill>
                <a:schemeClr val="bg1"/>
              </a:solidFill>
              <a:latin typeface="Lato"/>
            </a:endParaRPr>
          </a:p>
          <a:p>
            <a:r>
              <a:rPr lang="en-US" sz="1600" dirty="0">
                <a:solidFill>
                  <a:schemeClr val="bg1"/>
                </a:solidFill>
                <a:latin typeface="Lato"/>
              </a:rPr>
              <a:t>If they are floats, check with is higher, else they are string; concatenate two strings</a:t>
            </a:r>
          </a:p>
        </p:txBody>
      </p:sp>
      <p:grpSp>
        <p:nvGrpSpPr>
          <p:cNvPr id="5" name="Group 4">
            <a:extLst>
              <a:ext uri="{FF2B5EF4-FFF2-40B4-BE49-F238E27FC236}">
                <a16:creationId xmlns:a16="http://schemas.microsoft.com/office/drawing/2014/main" xmlns="" id="{6522463A-76CE-4D44-A84D-06F5ADCE9785}"/>
              </a:ext>
            </a:extLst>
          </p:cNvPr>
          <p:cNvGrpSpPr/>
          <p:nvPr/>
        </p:nvGrpSpPr>
        <p:grpSpPr>
          <a:xfrm>
            <a:off x="834811" y="2765661"/>
            <a:ext cx="3780640" cy="338554"/>
            <a:chOff x="626108" y="2083907"/>
            <a:chExt cx="2835480" cy="253916"/>
          </a:xfrm>
        </p:grpSpPr>
        <p:sp>
          <p:nvSpPr>
            <p:cNvPr id="8" name="TextBox 7">
              <a:extLst>
                <a:ext uri="{FF2B5EF4-FFF2-40B4-BE49-F238E27FC236}">
                  <a16:creationId xmlns:a16="http://schemas.microsoft.com/office/drawing/2014/main" xmlns="" id="{E8F5C4C9-2BDC-B641-AAB6-5FFC70939AAD}"/>
                </a:ext>
              </a:extLst>
            </p:cNvPr>
            <p:cNvSpPr txBox="1"/>
            <p:nvPr/>
          </p:nvSpPr>
          <p:spPr>
            <a:xfrm>
              <a:off x="633909" y="2083907"/>
              <a:ext cx="2827679" cy="253916"/>
            </a:xfrm>
            <a:prstGeom prst="rect">
              <a:avLst/>
            </a:prstGeom>
            <a:noFill/>
          </p:spPr>
          <p:txBody>
            <a:bodyPr wrap="square" rtlCol="0">
              <a:spAutoFit/>
            </a:bodyPr>
            <a:lstStyle/>
            <a:p>
              <a:r>
                <a:rPr lang="en-US" sz="1600" b="1" dirty="0">
                  <a:solidFill>
                    <a:schemeClr val="bg1">
                      <a:lumMod val="50000"/>
                    </a:schemeClr>
                  </a:solidFill>
                  <a:latin typeface="Lato"/>
                </a:rPr>
                <a:t>Validation</a:t>
              </a:r>
            </a:p>
          </p:txBody>
        </p:sp>
        <p:cxnSp>
          <p:nvCxnSpPr>
            <p:cNvPr id="9" name="Straight Connector 8"/>
            <p:cNvCxnSpPr/>
            <p:nvPr/>
          </p:nvCxnSpPr>
          <p:spPr>
            <a:xfrm>
              <a:off x="626108" y="2313406"/>
              <a:ext cx="183111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4" name="Picture 3"/>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834812" y="3258089"/>
            <a:ext cx="5629033" cy="3191389"/>
          </a:xfrm>
          <a:prstGeom prst="rect">
            <a:avLst/>
          </a:prstGeom>
          <a:effectLst>
            <a:outerShdw blurRad="50800" dist="38100" dir="5400000" algn="t" rotWithShape="0">
              <a:prstClr val="black">
                <a:alpha val="40000"/>
              </a:prstClr>
            </a:outerShdw>
          </a:effectLst>
        </p:spPr>
      </p:pic>
      <p:sp>
        <p:nvSpPr>
          <p:cNvPr id="11" name="TextBox 10"/>
          <p:cNvSpPr txBox="1"/>
          <p:nvPr/>
        </p:nvSpPr>
        <p:spPr>
          <a:xfrm>
            <a:off x="6943048" y="3732727"/>
            <a:ext cx="4488069" cy="1815882"/>
          </a:xfrm>
          <a:prstGeom prst="rect">
            <a:avLst/>
          </a:prstGeom>
          <a:solidFill>
            <a:schemeClr val="bg1">
              <a:lumMod val="75000"/>
            </a:schemeClr>
          </a:solidFill>
          <a:ln w="3175">
            <a:solidFill>
              <a:schemeClr val="tx1"/>
            </a:solidFill>
          </a:ln>
        </p:spPr>
        <p:txBody>
          <a:bodyPr wrap="square" rtlCol="0">
            <a:spAutoFit/>
          </a:bodyPr>
          <a:lstStyle/>
          <a:p>
            <a:r>
              <a:rPr lang="en-US" sz="1600" b="1" dirty="0">
                <a:solidFill>
                  <a:schemeClr val="bg1"/>
                </a:solidFill>
                <a:latin typeface="Lato"/>
              </a:rPr>
              <a:t>Illustrates usage of …</a:t>
            </a:r>
          </a:p>
          <a:p>
            <a:pPr marL="304792" indent="-304792">
              <a:buAutoNum type="arabicPeriod"/>
            </a:pPr>
            <a:r>
              <a:rPr lang="en-US" sz="1600" dirty="0">
                <a:solidFill>
                  <a:schemeClr val="bg1"/>
                </a:solidFill>
                <a:latin typeface="Lato"/>
              </a:rPr>
              <a:t>If statement</a:t>
            </a:r>
          </a:p>
          <a:p>
            <a:pPr marL="304792" indent="-304792">
              <a:buAutoNum type="arabicPeriod"/>
            </a:pPr>
            <a:r>
              <a:rPr lang="en-US" sz="1600" dirty="0">
                <a:solidFill>
                  <a:schemeClr val="bg1"/>
                </a:solidFill>
                <a:latin typeface="Lato"/>
              </a:rPr>
              <a:t>ELIF</a:t>
            </a:r>
          </a:p>
          <a:p>
            <a:pPr marL="304792" indent="-304792">
              <a:buAutoNum type="arabicPeriod"/>
            </a:pPr>
            <a:r>
              <a:rPr lang="en-US" sz="1600" dirty="0">
                <a:solidFill>
                  <a:schemeClr val="bg1"/>
                </a:solidFill>
                <a:latin typeface="Lato"/>
              </a:rPr>
              <a:t>AND Operator</a:t>
            </a:r>
          </a:p>
          <a:p>
            <a:pPr marL="304792" indent="-304792">
              <a:buAutoNum type="arabicPeriod"/>
            </a:pPr>
            <a:r>
              <a:rPr lang="en-US" sz="1600" dirty="0">
                <a:solidFill>
                  <a:schemeClr val="bg1"/>
                </a:solidFill>
                <a:latin typeface="Lato"/>
              </a:rPr>
              <a:t>OR Operator</a:t>
            </a:r>
          </a:p>
          <a:p>
            <a:pPr marL="304792" indent="-304792">
              <a:buAutoNum type="arabicPeriod"/>
            </a:pPr>
            <a:r>
              <a:rPr lang="en-US" sz="1600" dirty="0">
                <a:solidFill>
                  <a:schemeClr val="bg1"/>
                </a:solidFill>
                <a:latin typeface="Lato"/>
              </a:rPr>
              <a:t>NESTED Conditional Statements</a:t>
            </a:r>
          </a:p>
          <a:p>
            <a:endParaRPr lang="en-US" sz="1600" dirty="0">
              <a:solidFill>
                <a:schemeClr val="bg1"/>
              </a:solidFill>
              <a:latin typeface="Lato"/>
            </a:endParaRPr>
          </a:p>
        </p:txBody>
      </p:sp>
    </p:spTree>
    <p:custDataLst>
      <p:tags r:id="rId1"/>
    </p:custDataLst>
    <p:extLst>
      <p:ext uri="{BB962C8B-B14F-4D97-AF65-F5344CB8AC3E}">
        <p14:creationId xmlns:p14="http://schemas.microsoft.com/office/powerpoint/2010/main" val="1214823431"/>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3200" dirty="0" smtClean="0"/>
              <a:t>HANDS-ON </a:t>
            </a:r>
            <a:r>
              <a:rPr lang="en-US" sz="3200" dirty="0" smtClean="0">
                <a:solidFill>
                  <a:schemeClr val="accent2"/>
                </a:solidFill>
              </a:rPr>
              <a:t>PRACTICE</a:t>
            </a:r>
            <a:endParaRPr lang="en-IN" sz="3200" dirty="0">
              <a:solidFill>
                <a:schemeClr val="accent2"/>
              </a:solidFill>
            </a:endParaRPr>
          </a:p>
        </p:txBody>
      </p:sp>
      <p:sp>
        <p:nvSpPr>
          <p:cNvPr id="3" name="Text Placeholder 2"/>
          <p:cNvSpPr>
            <a:spLocks noGrp="1"/>
          </p:cNvSpPr>
          <p:nvPr>
            <p:ph type="body" sz="quarter" idx="11"/>
          </p:nvPr>
        </p:nvSpPr>
        <p:spPr>
          <a:xfrm>
            <a:off x="778935" y="1483753"/>
            <a:ext cx="10604499" cy="5086864"/>
          </a:xfrm>
        </p:spPr>
        <p:txBody>
          <a:bodyPr>
            <a:noAutofit/>
          </a:bodyPr>
          <a:lstStyle/>
          <a:p>
            <a:pPr>
              <a:lnSpc>
                <a:spcPct val="100000"/>
              </a:lnSpc>
            </a:pPr>
            <a:r>
              <a:rPr lang="en-US" sz="3200" dirty="0"/>
              <a:t>My electricity bills for the last three months have been 23, 32 and 64. What is the average monthly electricity bill over the three month period? Write an expression to calculate the mean, and use print() to view the result</a:t>
            </a:r>
            <a:r>
              <a:rPr lang="en-US" sz="3200" dirty="0" smtClean="0"/>
              <a:t>.</a:t>
            </a:r>
          </a:p>
          <a:p>
            <a:pPr>
              <a:lnSpc>
                <a:spcPct val="100000"/>
              </a:lnSpc>
            </a:pPr>
            <a:endParaRPr lang="en-US" sz="3200" dirty="0"/>
          </a:p>
          <a:p>
            <a:pPr>
              <a:lnSpc>
                <a:spcPct val="100000"/>
              </a:lnSpc>
            </a:pPr>
            <a:r>
              <a:rPr lang="en-US" sz="3200" dirty="0"/>
              <a:t>Perform the following some calculations for a tiler. Two parts of a floor need tiling. One part is 9 tiles wide by 7 tiles long, the other is 5 tiles wide by 7 tiles long. Tiles come in packages of 6. a) How many tiles are needed? b) You buy 17 packages of tiles containing 6 tiles each. How many tiles will be left over</a:t>
            </a:r>
            <a:r>
              <a:rPr lang="en-US" sz="3200" dirty="0" smtClean="0"/>
              <a:t>?</a:t>
            </a:r>
          </a:p>
          <a:p>
            <a:pPr>
              <a:lnSpc>
                <a:spcPct val="100000"/>
              </a:lnSpc>
            </a:pPr>
            <a:r>
              <a:rPr lang="en-US" sz="3200" dirty="0" smtClean="0">
                <a:solidFill>
                  <a:srgbClr val="FF0000"/>
                </a:solidFill>
              </a:rPr>
              <a:t>File: Practice 1</a:t>
            </a:r>
            <a:endParaRPr lang="en-US" sz="3200" dirty="0">
              <a:solidFill>
                <a:srgbClr val="FF0000"/>
              </a:solidFill>
            </a:endParaRPr>
          </a:p>
        </p:txBody>
      </p:sp>
    </p:spTree>
    <p:extLst>
      <p:ext uri="{BB962C8B-B14F-4D97-AF65-F5344CB8AC3E}">
        <p14:creationId xmlns:p14="http://schemas.microsoft.com/office/powerpoint/2010/main" val="13158405"/>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b="1" dirty="0"/>
              <a:t>Why </a:t>
            </a:r>
            <a:r>
              <a:rPr lang="en-US" b="1" dirty="0">
                <a:solidFill>
                  <a:schemeClr val="accent2"/>
                </a:solidFill>
              </a:rPr>
              <a:t>python</a:t>
            </a:r>
            <a:r>
              <a:rPr lang="en-US" b="1" dirty="0" smtClean="0">
                <a:solidFill>
                  <a:schemeClr val="accent2"/>
                </a:solidFill>
              </a:rPr>
              <a:t>? </a:t>
            </a:r>
            <a:endParaRPr lang="en-US" b="1" dirty="0">
              <a:solidFill>
                <a:schemeClr val="accent2"/>
              </a:solidFill>
            </a:endParaRPr>
          </a:p>
        </p:txBody>
      </p:sp>
      <p:sp>
        <p:nvSpPr>
          <p:cNvPr id="4" name="Text Placeholder 3"/>
          <p:cNvSpPr>
            <a:spLocks noGrp="1"/>
          </p:cNvSpPr>
          <p:nvPr>
            <p:ph type="body" sz="quarter" idx="11"/>
          </p:nvPr>
        </p:nvSpPr>
        <p:spPr>
          <a:xfrm>
            <a:off x="791633" y="1482007"/>
            <a:ext cx="10604499" cy="188459"/>
          </a:xfrm>
        </p:spPr>
        <p:txBody>
          <a:bodyPr>
            <a:noAutofit/>
          </a:bodyPr>
          <a:lstStyle/>
          <a:p>
            <a:r>
              <a:rPr lang="en-US" sz="1400" dirty="0"/>
              <a:t>The need for python can be distributed under various aspects as discussed below:</a:t>
            </a:r>
          </a:p>
        </p:txBody>
      </p:sp>
      <p:sp>
        <p:nvSpPr>
          <p:cNvPr id="8" name="TextBox 7"/>
          <p:cNvSpPr txBox="1"/>
          <p:nvPr/>
        </p:nvSpPr>
        <p:spPr>
          <a:xfrm>
            <a:off x="1347833" y="2000858"/>
            <a:ext cx="1973943" cy="442605"/>
          </a:xfrm>
          <a:prstGeom prst="rect">
            <a:avLst/>
          </a:prstGeom>
          <a:noFill/>
        </p:spPr>
        <p:txBody>
          <a:bodyPr wrap="square" rtlCol="0">
            <a:spAutoFit/>
          </a:bodyPr>
          <a:lstStyle/>
          <a:p>
            <a:endParaRPr lang="en-US" sz="2400" dirty="0"/>
          </a:p>
        </p:txBody>
      </p:sp>
      <p:grpSp>
        <p:nvGrpSpPr>
          <p:cNvPr id="2" name="Group 1">
            <a:extLst>
              <a:ext uri="{FF2B5EF4-FFF2-40B4-BE49-F238E27FC236}">
                <a16:creationId xmlns:a16="http://schemas.microsoft.com/office/drawing/2014/main" xmlns="" id="{C74E2F11-D24F-431D-94FB-845DF45491D1}"/>
              </a:ext>
            </a:extLst>
          </p:cNvPr>
          <p:cNvGrpSpPr/>
          <p:nvPr/>
        </p:nvGrpSpPr>
        <p:grpSpPr>
          <a:xfrm>
            <a:off x="944600" y="1810732"/>
            <a:ext cx="2527069" cy="2304065"/>
            <a:chOff x="590204" y="1512053"/>
            <a:chExt cx="1895302" cy="1802464"/>
          </a:xfrm>
        </p:grpSpPr>
        <p:sp>
          <p:nvSpPr>
            <p:cNvPr id="13" name="Rectangle 12"/>
            <p:cNvSpPr/>
            <p:nvPr/>
          </p:nvSpPr>
          <p:spPr>
            <a:xfrm>
              <a:off x="590204" y="1512053"/>
              <a:ext cx="1895302" cy="1802464"/>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 name="TextBox 8"/>
            <p:cNvSpPr txBox="1"/>
            <p:nvPr/>
          </p:nvSpPr>
          <p:spPr>
            <a:xfrm>
              <a:off x="590204" y="1660787"/>
              <a:ext cx="1834012" cy="1084913"/>
            </a:xfrm>
            <a:prstGeom prst="rect">
              <a:avLst/>
            </a:prstGeom>
            <a:noFill/>
          </p:spPr>
          <p:txBody>
            <a:bodyPr wrap="none" rtlCol="0" anchor="t">
              <a:spAutoFit/>
            </a:bodyPr>
            <a:lstStyle/>
            <a:p>
              <a:r>
                <a:rPr lang="en-US" sz="1200" b="1" dirty="0">
                  <a:solidFill>
                    <a:schemeClr val="accent1"/>
                  </a:solidFill>
                  <a:latin typeface="Lato Black"/>
                </a:rPr>
                <a:t>GENERAL CHARACTERISTICS</a:t>
              </a:r>
            </a:p>
            <a:p>
              <a:pPr algn="ctr"/>
              <a:endParaRPr lang="en-US" sz="1200" dirty="0">
                <a:solidFill>
                  <a:schemeClr val="accent2">
                    <a:lumMod val="50000"/>
                  </a:schemeClr>
                </a:solidFill>
                <a:latin typeface="Lato"/>
              </a:endParaRPr>
            </a:p>
            <a:p>
              <a:r>
                <a:rPr lang="en-US" sz="1600" dirty="0">
                  <a:latin typeface="Lato"/>
                </a:rPr>
                <a:t>High Level language</a:t>
              </a:r>
            </a:p>
            <a:p>
              <a:r>
                <a:rPr lang="en-US" sz="1600" dirty="0">
                  <a:latin typeface="Lato"/>
                </a:rPr>
                <a:t>Readable</a:t>
              </a:r>
            </a:p>
            <a:p>
              <a:r>
                <a:rPr lang="en-US" sz="1600" dirty="0">
                  <a:latin typeface="Lato"/>
                </a:rPr>
                <a:t>General Purpose</a:t>
              </a:r>
            </a:p>
            <a:p>
              <a:r>
                <a:rPr lang="en-US" sz="1600" dirty="0">
                  <a:latin typeface="Lato"/>
                </a:rPr>
                <a:t>Widely Used</a:t>
              </a:r>
            </a:p>
          </p:txBody>
        </p:sp>
      </p:grpSp>
      <p:grpSp>
        <p:nvGrpSpPr>
          <p:cNvPr id="5" name="Group 4">
            <a:extLst>
              <a:ext uri="{FF2B5EF4-FFF2-40B4-BE49-F238E27FC236}">
                <a16:creationId xmlns:a16="http://schemas.microsoft.com/office/drawing/2014/main" xmlns="" id="{D5F8B6CD-F118-4DD8-90DF-96EB148B0900}"/>
              </a:ext>
            </a:extLst>
          </p:cNvPr>
          <p:cNvGrpSpPr/>
          <p:nvPr/>
        </p:nvGrpSpPr>
        <p:grpSpPr>
          <a:xfrm>
            <a:off x="3727510" y="1810731"/>
            <a:ext cx="2423784" cy="2304066"/>
            <a:chOff x="2677387" y="1512052"/>
            <a:chExt cx="1665170" cy="1636295"/>
          </a:xfrm>
        </p:grpSpPr>
        <p:sp>
          <p:nvSpPr>
            <p:cNvPr id="14" name="Rectangle 13"/>
            <p:cNvSpPr/>
            <p:nvPr/>
          </p:nvSpPr>
          <p:spPr>
            <a:xfrm>
              <a:off x="2677387" y="1512052"/>
              <a:ext cx="1665170" cy="1636295"/>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0" name="TextBox 9"/>
            <p:cNvSpPr txBox="1"/>
            <p:nvPr/>
          </p:nvSpPr>
          <p:spPr>
            <a:xfrm>
              <a:off x="2716728" y="1584585"/>
              <a:ext cx="1372420" cy="1320177"/>
            </a:xfrm>
            <a:prstGeom prst="rect">
              <a:avLst/>
            </a:prstGeom>
            <a:noFill/>
          </p:spPr>
          <p:txBody>
            <a:bodyPr wrap="none" rtlCol="0" anchor="t">
              <a:spAutoFit/>
            </a:bodyPr>
            <a:lstStyle/>
            <a:p>
              <a:r>
                <a:rPr lang="en-US" sz="1200" b="1" dirty="0">
                  <a:solidFill>
                    <a:schemeClr val="accent1"/>
                  </a:solidFill>
                  <a:latin typeface="Lato Black"/>
                </a:rPr>
                <a:t>FOR</a:t>
              </a:r>
              <a:r>
                <a:rPr lang="en-US" sz="1200" b="1" dirty="0">
                  <a:solidFill>
                    <a:schemeClr val="accent1"/>
                  </a:solidFill>
                  <a:effectLst>
                    <a:outerShdw blurRad="38100" dist="38100" dir="2700000" algn="tl">
                      <a:srgbClr val="000000">
                        <a:alpha val="43137"/>
                      </a:srgbClr>
                    </a:outerShdw>
                  </a:effectLst>
                  <a:latin typeface="Lato Black"/>
                </a:rPr>
                <a:t> </a:t>
              </a:r>
              <a:r>
                <a:rPr lang="en-US" sz="1200" b="1" dirty="0">
                  <a:solidFill>
                    <a:schemeClr val="accent1"/>
                  </a:solidFill>
                  <a:latin typeface="Lato Black"/>
                </a:rPr>
                <a:t>DEVELOPERS</a:t>
              </a:r>
            </a:p>
            <a:p>
              <a:pPr algn="ctr"/>
              <a:endParaRPr lang="en-US" sz="1200" dirty="0">
                <a:solidFill>
                  <a:schemeClr val="accent2">
                    <a:lumMod val="50000"/>
                  </a:schemeClr>
                </a:solidFill>
                <a:latin typeface="Lato"/>
              </a:endParaRPr>
            </a:p>
            <a:p>
              <a:r>
                <a:rPr lang="en-US" sz="1600" dirty="0">
                  <a:latin typeface="Lato"/>
                </a:rPr>
                <a:t>Intuitive Syntax</a:t>
              </a:r>
            </a:p>
            <a:p>
              <a:r>
                <a:rPr lang="en-US" sz="1600" dirty="0">
                  <a:latin typeface="Lato"/>
                </a:rPr>
                <a:t>Free and Open </a:t>
              </a:r>
            </a:p>
            <a:p>
              <a:r>
                <a:rPr lang="en-US" sz="1600" dirty="0">
                  <a:latin typeface="Lato"/>
                </a:rPr>
                <a:t>Sourced</a:t>
              </a:r>
            </a:p>
            <a:p>
              <a:r>
                <a:rPr lang="en-US" sz="1600" dirty="0">
                  <a:latin typeface="Lato"/>
                </a:rPr>
                <a:t>Community Support</a:t>
              </a:r>
            </a:p>
            <a:p>
              <a:r>
                <a:rPr lang="en-US" sz="1600" dirty="0">
                  <a:latin typeface="Lato"/>
                </a:rPr>
                <a:t>Strong Guidelines</a:t>
              </a:r>
            </a:p>
            <a:p>
              <a:r>
                <a:rPr lang="en-US" sz="1600" dirty="0">
                  <a:latin typeface="Lato"/>
                </a:rPr>
                <a:t>Strong Standards</a:t>
              </a:r>
            </a:p>
          </p:txBody>
        </p:sp>
      </p:grpSp>
      <p:grpSp>
        <p:nvGrpSpPr>
          <p:cNvPr id="6" name="Group 5">
            <a:extLst>
              <a:ext uri="{FF2B5EF4-FFF2-40B4-BE49-F238E27FC236}">
                <a16:creationId xmlns:a16="http://schemas.microsoft.com/office/drawing/2014/main" xmlns="" id="{BAD40537-9484-43EB-A17C-B7A2D69F6D08}"/>
              </a:ext>
            </a:extLst>
          </p:cNvPr>
          <p:cNvGrpSpPr/>
          <p:nvPr/>
        </p:nvGrpSpPr>
        <p:grpSpPr>
          <a:xfrm>
            <a:off x="6252897" y="1810730"/>
            <a:ext cx="2220227" cy="2304068"/>
            <a:chOff x="4571427" y="1512051"/>
            <a:chExt cx="1665170" cy="1802466"/>
          </a:xfrm>
        </p:grpSpPr>
        <p:sp>
          <p:nvSpPr>
            <p:cNvPr id="15" name="Rectangle 14"/>
            <p:cNvSpPr/>
            <p:nvPr/>
          </p:nvSpPr>
          <p:spPr>
            <a:xfrm>
              <a:off x="4571427" y="1512051"/>
              <a:ext cx="1665170" cy="1802466"/>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TextBox 10"/>
            <p:cNvSpPr txBox="1"/>
            <p:nvPr/>
          </p:nvSpPr>
          <p:spPr>
            <a:xfrm>
              <a:off x="4647629" y="1541041"/>
              <a:ext cx="1495843" cy="1685077"/>
            </a:xfrm>
            <a:prstGeom prst="rect">
              <a:avLst/>
            </a:prstGeom>
            <a:noFill/>
          </p:spPr>
          <p:txBody>
            <a:bodyPr wrap="none" rtlCol="0" anchor="t">
              <a:spAutoFit/>
            </a:bodyPr>
            <a:lstStyle/>
            <a:p>
              <a:r>
                <a:rPr lang="en-US" sz="1200" b="1" dirty="0">
                  <a:solidFill>
                    <a:schemeClr val="accent1"/>
                  </a:solidFill>
                  <a:latin typeface="Lato Black"/>
                </a:rPr>
                <a:t>APPLICATIONS</a:t>
              </a:r>
            </a:p>
            <a:p>
              <a:r>
                <a:rPr lang="en-US" sz="1600" dirty="0">
                  <a:latin typeface="Lato"/>
                </a:rPr>
                <a:t>Data Science</a:t>
              </a:r>
            </a:p>
            <a:p>
              <a:r>
                <a:rPr lang="en-US" sz="1600" dirty="0">
                  <a:latin typeface="Lato"/>
                </a:rPr>
                <a:t>Data Engineering</a:t>
              </a:r>
            </a:p>
            <a:p>
              <a:r>
                <a:rPr lang="en-US" sz="1600" dirty="0">
                  <a:latin typeface="Lato"/>
                </a:rPr>
                <a:t>Web Development</a:t>
              </a:r>
            </a:p>
            <a:p>
              <a:r>
                <a:rPr lang="en-US" sz="1600" dirty="0">
                  <a:latin typeface="Lato"/>
                </a:rPr>
                <a:t>Big Data Analytics</a:t>
              </a:r>
            </a:p>
            <a:p>
              <a:r>
                <a:rPr lang="en-US" sz="1600" dirty="0">
                  <a:latin typeface="Lato"/>
                </a:rPr>
                <a:t>Web Testing</a:t>
              </a:r>
            </a:p>
            <a:p>
              <a:r>
                <a:rPr lang="en-US" sz="1600" dirty="0">
                  <a:latin typeface="Lato"/>
                </a:rPr>
                <a:t>Artificial Intelligence</a:t>
              </a:r>
            </a:p>
            <a:p>
              <a:r>
                <a:rPr lang="en-US" sz="1600" dirty="0">
                  <a:latin typeface="Lato"/>
                </a:rPr>
                <a:t>Smart Device </a:t>
              </a:r>
            </a:p>
            <a:p>
              <a:r>
                <a:rPr lang="en-US" sz="1600" dirty="0">
                  <a:latin typeface="Lato"/>
                </a:rPr>
                <a:t>Programming</a:t>
              </a:r>
            </a:p>
          </p:txBody>
        </p:sp>
      </p:grpSp>
      <p:grpSp>
        <p:nvGrpSpPr>
          <p:cNvPr id="7" name="Group 6">
            <a:extLst>
              <a:ext uri="{FF2B5EF4-FFF2-40B4-BE49-F238E27FC236}">
                <a16:creationId xmlns:a16="http://schemas.microsoft.com/office/drawing/2014/main" xmlns="" id="{000ADC87-8858-4C31-B9E5-812AE1A8D2ED}"/>
              </a:ext>
            </a:extLst>
          </p:cNvPr>
          <p:cNvGrpSpPr/>
          <p:nvPr/>
        </p:nvGrpSpPr>
        <p:grpSpPr>
          <a:xfrm>
            <a:off x="8693181" y="1801846"/>
            <a:ext cx="2364707" cy="2312952"/>
            <a:chOff x="6401641" y="1512050"/>
            <a:chExt cx="1665170" cy="1636295"/>
          </a:xfrm>
        </p:grpSpPr>
        <p:sp>
          <p:nvSpPr>
            <p:cNvPr id="16" name="Rectangle 15"/>
            <p:cNvSpPr/>
            <p:nvPr/>
          </p:nvSpPr>
          <p:spPr>
            <a:xfrm>
              <a:off x="6401641" y="1512050"/>
              <a:ext cx="1665170" cy="1636295"/>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2" name="TextBox 11"/>
            <p:cNvSpPr txBox="1"/>
            <p:nvPr/>
          </p:nvSpPr>
          <p:spPr>
            <a:xfrm>
              <a:off x="6401641" y="1660787"/>
              <a:ext cx="1253145" cy="1259483"/>
            </a:xfrm>
            <a:prstGeom prst="rect">
              <a:avLst/>
            </a:prstGeom>
            <a:noFill/>
          </p:spPr>
          <p:txBody>
            <a:bodyPr wrap="none" rtlCol="0" anchor="t">
              <a:spAutoFit/>
            </a:bodyPr>
            <a:lstStyle/>
            <a:p>
              <a:r>
                <a:rPr lang="en-US" sz="1200" b="1" dirty="0">
                  <a:solidFill>
                    <a:schemeClr val="accent1"/>
                  </a:solidFill>
                  <a:latin typeface="Lato Black"/>
                </a:rPr>
                <a:t>JOB ROLES</a:t>
              </a:r>
            </a:p>
            <a:p>
              <a:pPr algn="ctr"/>
              <a:endParaRPr lang="en-US" sz="1200" dirty="0">
                <a:solidFill>
                  <a:schemeClr val="accent2">
                    <a:lumMod val="50000"/>
                  </a:schemeClr>
                </a:solidFill>
                <a:latin typeface="Lato"/>
              </a:endParaRPr>
            </a:p>
            <a:p>
              <a:r>
                <a:rPr lang="en-US" sz="1600" dirty="0">
                  <a:latin typeface="Lato"/>
                </a:rPr>
                <a:t>Research Analyst</a:t>
              </a:r>
            </a:p>
            <a:p>
              <a:r>
                <a:rPr lang="en-US" sz="1600" dirty="0">
                  <a:latin typeface="Lato"/>
                </a:rPr>
                <a:t>Data Analyst</a:t>
              </a:r>
            </a:p>
            <a:p>
              <a:r>
                <a:rPr lang="en-US" sz="1600" dirty="0">
                  <a:latin typeface="Lato"/>
                </a:rPr>
                <a:t>Data Scientist</a:t>
              </a:r>
            </a:p>
            <a:p>
              <a:r>
                <a:rPr lang="en-US" sz="1600" dirty="0">
                  <a:latin typeface="Lato"/>
                </a:rPr>
                <a:t>Web Developers</a:t>
              </a:r>
            </a:p>
            <a:p>
              <a:pPr algn="ctr"/>
              <a:endParaRPr lang="en-US" sz="2667" dirty="0"/>
            </a:p>
          </p:txBody>
        </p:sp>
      </p:grpSp>
      <p:grpSp>
        <p:nvGrpSpPr>
          <p:cNvPr id="20" name="Group 19">
            <a:extLst>
              <a:ext uri="{FF2B5EF4-FFF2-40B4-BE49-F238E27FC236}">
                <a16:creationId xmlns:a16="http://schemas.microsoft.com/office/drawing/2014/main" xmlns="" id="{C74E2F11-D24F-431D-94FB-845DF45491D1}"/>
              </a:ext>
            </a:extLst>
          </p:cNvPr>
          <p:cNvGrpSpPr/>
          <p:nvPr/>
        </p:nvGrpSpPr>
        <p:grpSpPr>
          <a:xfrm>
            <a:off x="944600" y="4255062"/>
            <a:ext cx="5206694" cy="2021534"/>
            <a:chOff x="590204" y="1512053"/>
            <a:chExt cx="3113705" cy="1516151"/>
          </a:xfrm>
        </p:grpSpPr>
        <p:sp>
          <p:nvSpPr>
            <p:cNvPr id="21" name="Rectangle 20"/>
            <p:cNvSpPr/>
            <p:nvPr/>
          </p:nvSpPr>
          <p:spPr>
            <a:xfrm>
              <a:off x="590204" y="1512053"/>
              <a:ext cx="3113705" cy="1516151"/>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2" name="TextBox 21"/>
            <p:cNvSpPr txBox="1"/>
            <p:nvPr/>
          </p:nvSpPr>
          <p:spPr>
            <a:xfrm>
              <a:off x="590204" y="1527793"/>
              <a:ext cx="3075757" cy="1500411"/>
            </a:xfrm>
            <a:prstGeom prst="rect">
              <a:avLst/>
            </a:prstGeom>
            <a:noFill/>
          </p:spPr>
          <p:txBody>
            <a:bodyPr wrap="square" numCol="1" rtlCol="0" anchor="t">
              <a:spAutoFit/>
            </a:bodyPr>
            <a:lstStyle/>
            <a:p>
              <a:r>
                <a:rPr lang="en-IN" sz="1200" b="1" dirty="0">
                  <a:solidFill>
                    <a:schemeClr val="accent1"/>
                  </a:solidFill>
                  <a:latin typeface="Lato Black"/>
                </a:rPr>
                <a:t>FEATURES OF </a:t>
              </a:r>
              <a:r>
                <a:rPr lang="en-IN" sz="1200" b="1" dirty="0" smtClean="0">
                  <a:solidFill>
                    <a:schemeClr val="accent1"/>
                  </a:solidFill>
                  <a:latin typeface="Lato Black"/>
                </a:rPr>
                <a:t>PYTHON</a:t>
              </a:r>
              <a:endParaRPr lang="en-US" sz="1200" dirty="0">
                <a:solidFill>
                  <a:schemeClr val="accent2">
                    <a:lumMod val="50000"/>
                  </a:schemeClr>
                </a:solidFill>
                <a:latin typeface="Lato"/>
              </a:endParaRPr>
            </a:p>
            <a:p>
              <a:r>
                <a:rPr lang="en-IN" sz="1600" dirty="0">
                  <a:latin typeface="Lato" panose="020F0502020204030203"/>
                </a:rPr>
                <a:t>Does not need compilers to run python codes </a:t>
              </a:r>
            </a:p>
            <a:p>
              <a:r>
                <a:rPr lang="en-IN" sz="1600" dirty="0">
                  <a:latin typeface="Lato" panose="020F0502020204030203"/>
                </a:rPr>
                <a:t>Its an interpreter</a:t>
              </a:r>
            </a:p>
            <a:p>
              <a:r>
                <a:rPr lang="en-IN" sz="1600" dirty="0">
                  <a:latin typeface="Lato" panose="020F0502020204030203"/>
                </a:rPr>
                <a:t>Executes line by line </a:t>
              </a:r>
            </a:p>
            <a:p>
              <a:r>
                <a:rPr lang="en-IN" sz="1600" dirty="0">
                  <a:latin typeface="Lato" panose="020F0502020204030203"/>
                </a:rPr>
                <a:t>Writing application, testing, deployment is faster</a:t>
              </a:r>
            </a:p>
            <a:p>
              <a:r>
                <a:rPr lang="en-IN" sz="1600" dirty="0">
                  <a:latin typeface="Lato" panose="020F0502020204030203"/>
                </a:rPr>
                <a:t>Easy to integrate different modules</a:t>
              </a:r>
            </a:p>
            <a:p>
              <a:r>
                <a:rPr lang="en-IN" sz="1600" dirty="0">
                  <a:latin typeface="Lato" panose="020F0502020204030203"/>
                </a:rPr>
                <a:t>Debugging is easier</a:t>
              </a:r>
            </a:p>
            <a:p>
              <a:r>
                <a:rPr lang="en-IN" sz="1600" dirty="0">
                  <a:latin typeface="Lato" panose="020F0502020204030203"/>
                </a:rPr>
                <a:t>Rich data types, object-oriented</a:t>
              </a:r>
            </a:p>
          </p:txBody>
        </p:sp>
      </p:grpSp>
    </p:spTree>
    <p:custDataLst>
      <p:tags r:id="rId1"/>
    </p:custDataLst>
    <p:extLst>
      <p:ext uri="{BB962C8B-B14F-4D97-AF65-F5344CB8AC3E}">
        <p14:creationId xmlns:p14="http://schemas.microsoft.com/office/powerpoint/2010/main" val="760046108"/>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a:t>For </a:t>
            </a:r>
            <a:r>
              <a:rPr lang="en-US" b="1" dirty="0">
                <a:solidFill>
                  <a:schemeClr val="accent2"/>
                </a:solidFill>
              </a:rPr>
              <a:t>loop</a:t>
            </a:r>
          </a:p>
        </p:txBody>
      </p:sp>
      <p:sp>
        <p:nvSpPr>
          <p:cNvPr id="3" name="Text Placeholder 2"/>
          <p:cNvSpPr>
            <a:spLocks noGrp="1"/>
          </p:cNvSpPr>
          <p:nvPr>
            <p:ph type="body" sz="quarter" idx="11"/>
          </p:nvPr>
        </p:nvSpPr>
        <p:spPr>
          <a:xfrm>
            <a:off x="791633" y="1360081"/>
            <a:ext cx="10604499" cy="188459"/>
          </a:xfrm>
        </p:spPr>
        <p:txBody>
          <a:bodyPr>
            <a:noAutofit/>
          </a:bodyPr>
          <a:lstStyle/>
          <a:p>
            <a:r>
              <a:rPr lang="en-US" sz="1400" dirty="0"/>
              <a:t>Let us understand the usage of FOR LOOP in detail</a:t>
            </a:r>
          </a:p>
        </p:txBody>
      </p:sp>
      <p:grpSp>
        <p:nvGrpSpPr>
          <p:cNvPr id="75" name="Group 74"/>
          <p:cNvGrpSpPr/>
          <p:nvPr/>
        </p:nvGrpSpPr>
        <p:grpSpPr>
          <a:xfrm>
            <a:off x="616449" y="2027428"/>
            <a:ext cx="3575412" cy="3418521"/>
            <a:chOff x="462337" y="1253447"/>
            <a:chExt cx="2681559" cy="2563891"/>
          </a:xfrm>
        </p:grpSpPr>
        <p:sp>
          <p:nvSpPr>
            <p:cNvPr id="32" name="Parallelogram 31"/>
            <p:cNvSpPr/>
            <p:nvPr/>
          </p:nvSpPr>
          <p:spPr>
            <a:xfrm>
              <a:off x="657546" y="1674688"/>
              <a:ext cx="1941815" cy="328773"/>
            </a:xfrm>
            <a:prstGeom prst="parallelogram">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3" name="TextBox 32"/>
            <p:cNvSpPr txBox="1"/>
            <p:nvPr/>
          </p:nvSpPr>
          <p:spPr>
            <a:xfrm>
              <a:off x="745628" y="1715786"/>
              <a:ext cx="1794001" cy="230833"/>
            </a:xfrm>
            <a:prstGeom prst="rect">
              <a:avLst/>
            </a:prstGeom>
            <a:noFill/>
          </p:spPr>
          <p:txBody>
            <a:bodyPr wrap="none" rtlCol="0">
              <a:spAutoFit/>
            </a:bodyPr>
            <a:lstStyle/>
            <a:p>
              <a:r>
                <a:rPr lang="en-US" sz="1400" dirty="0">
                  <a:latin typeface="Lato"/>
                </a:rPr>
                <a:t>For conditional statement  ?</a:t>
              </a:r>
            </a:p>
          </p:txBody>
        </p:sp>
        <p:cxnSp>
          <p:nvCxnSpPr>
            <p:cNvPr id="39" name="Straight Arrow Connector 38"/>
            <p:cNvCxnSpPr>
              <a:stCxn id="32" idx="4"/>
            </p:cNvCxnSpPr>
            <p:nvPr/>
          </p:nvCxnSpPr>
          <p:spPr>
            <a:xfrm flipH="1">
              <a:off x="1628453" y="2003461"/>
              <a:ext cx="1" cy="4417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904124" y="2445249"/>
              <a:ext cx="1510303" cy="35959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1" name="TextBox 40"/>
            <p:cNvSpPr txBox="1"/>
            <p:nvPr/>
          </p:nvSpPr>
          <p:spPr>
            <a:xfrm>
              <a:off x="959286" y="2444151"/>
              <a:ext cx="1482617" cy="392415"/>
            </a:xfrm>
            <a:prstGeom prst="rect">
              <a:avLst/>
            </a:prstGeom>
            <a:noFill/>
          </p:spPr>
          <p:txBody>
            <a:bodyPr wrap="none" rtlCol="0">
              <a:spAutoFit/>
            </a:bodyPr>
            <a:lstStyle/>
            <a:p>
              <a:r>
                <a:rPr lang="en-US" sz="1400" dirty="0">
                  <a:latin typeface="Lato"/>
                </a:rPr>
                <a:t>Execution Statements </a:t>
              </a:r>
            </a:p>
            <a:p>
              <a:r>
                <a:rPr lang="en-US" sz="1400" dirty="0">
                  <a:latin typeface="Lato"/>
                </a:rPr>
                <a:t>Within FOR BLOCK</a:t>
              </a:r>
            </a:p>
          </p:txBody>
        </p:sp>
        <p:sp>
          <p:nvSpPr>
            <p:cNvPr id="42" name="Rectangle 41"/>
            <p:cNvSpPr/>
            <p:nvPr/>
          </p:nvSpPr>
          <p:spPr>
            <a:xfrm>
              <a:off x="940402" y="3450405"/>
              <a:ext cx="1510303" cy="35959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3" name="TextBox 42"/>
            <p:cNvSpPr txBox="1"/>
            <p:nvPr/>
          </p:nvSpPr>
          <p:spPr>
            <a:xfrm>
              <a:off x="1019948" y="3424923"/>
              <a:ext cx="1482617" cy="392415"/>
            </a:xfrm>
            <a:prstGeom prst="rect">
              <a:avLst/>
            </a:prstGeom>
            <a:noFill/>
          </p:spPr>
          <p:txBody>
            <a:bodyPr wrap="none" rtlCol="0">
              <a:spAutoFit/>
            </a:bodyPr>
            <a:lstStyle/>
            <a:p>
              <a:r>
                <a:rPr lang="en-US" sz="1400" dirty="0">
                  <a:latin typeface="Lato"/>
                </a:rPr>
                <a:t>Execution Statements </a:t>
              </a:r>
            </a:p>
            <a:p>
              <a:r>
                <a:rPr lang="en-US" sz="1400" dirty="0">
                  <a:latin typeface="Lato"/>
                </a:rPr>
                <a:t>Out of FOR BLOCK</a:t>
              </a:r>
            </a:p>
          </p:txBody>
        </p:sp>
        <p:cxnSp>
          <p:nvCxnSpPr>
            <p:cNvPr id="48" name="Straight Arrow Connector 47"/>
            <p:cNvCxnSpPr>
              <a:endCxn id="32" idx="0"/>
            </p:cNvCxnSpPr>
            <p:nvPr/>
          </p:nvCxnSpPr>
          <p:spPr>
            <a:xfrm>
              <a:off x="1628453" y="1253447"/>
              <a:ext cx="1" cy="4212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0" idx="2"/>
            </p:cNvCxnSpPr>
            <p:nvPr/>
          </p:nvCxnSpPr>
          <p:spPr>
            <a:xfrm flipH="1">
              <a:off x="1659275" y="2804845"/>
              <a:ext cx="1" cy="277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656894" y="3082247"/>
              <a:ext cx="14870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3143896" y="1464067"/>
              <a:ext cx="0" cy="1618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1628454" y="1464067"/>
              <a:ext cx="151544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462337" y="2224355"/>
              <a:ext cx="11661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462337" y="2224355"/>
              <a:ext cx="0" cy="1405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42" idx="1"/>
            </p:cNvCxnSpPr>
            <p:nvPr/>
          </p:nvCxnSpPr>
          <p:spPr>
            <a:xfrm>
              <a:off x="462337" y="3630203"/>
              <a:ext cx="4780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1566810" y="2188563"/>
              <a:ext cx="452288" cy="207749"/>
            </a:xfrm>
            <a:prstGeom prst="rect">
              <a:avLst/>
            </a:prstGeom>
            <a:noFill/>
          </p:spPr>
          <p:txBody>
            <a:bodyPr wrap="none" rtlCol="0">
              <a:spAutoFit/>
            </a:bodyPr>
            <a:lstStyle/>
            <a:p>
              <a:r>
                <a:rPr lang="en-US" sz="1200" dirty="0">
                  <a:latin typeface="Lato"/>
                </a:rPr>
                <a:t>TRUE</a:t>
              </a:r>
            </a:p>
          </p:txBody>
        </p:sp>
        <p:sp>
          <p:nvSpPr>
            <p:cNvPr id="64" name="TextBox 63"/>
            <p:cNvSpPr txBox="1"/>
            <p:nvPr/>
          </p:nvSpPr>
          <p:spPr>
            <a:xfrm>
              <a:off x="940402" y="2048149"/>
              <a:ext cx="497636" cy="207749"/>
            </a:xfrm>
            <a:prstGeom prst="rect">
              <a:avLst/>
            </a:prstGeom>
            <a:noFill/>
          </p:spPr>
          <p:txBody>
            <a:bodyPr wrap="none" rtlCol="0">
              <a:spAutoFit/>
            </a:bodyPr>
            <a:lstStyle/>
            <a:p>
              <a:r>
                <a:rPr lang="en-US" sz="1200" dirty="0">
                  <a:latin typeface="Lato"/>
                </a:rPr>
                <a:t>FALSE</a:t>
              </a:r>
            </a:p>
          </p:txBody>
        </p:sp>
        <p:sp>
          <p:nvSpPr>
            <p:cNvPr id="65" name="TextBox 64"/>
            <p:cNvSpPr txBox="1"/>
            <p:nvPr/>
          </p:nvSpPr>
          <p:spPr>
            <a:xfrm>
              <a:off x="1947835" y="2867753"/>
              <a:ext cx="1188306" cy="223091"/>
            </a:xfrm>
            <a:prstGeom prst="rect">
              <a:avLst/>
            </a:prstGeom>
            <a:noFill/>
          </p:spPr>
          <p:txBody>
            <a:bodyPr wrap="none" rtlCol="0">
              <a:spAutoFit/>
            </a:bodyPr>
            <a:lstStyle/>
            <a:p>
              <a:r>
                <a:rPr lang="en-US" sz="1333" dirty="0">
                  <a:latin typeface="Lato"/>
                </a:rPr>
                <a:t>NEXT ITERATION</a:t>
              </a:r>
            </a:p>
          </p:txBody>
        </p:sp>
      </p:grpSp>
      <p:cxnSp>
        <p:nvCxnSpPr>
          <p:cNvPr id="81" name="Straight Connector 80"/>
          <p:cNvCxnSpPr/>
          <p:nvPr/>
        </p:nvCxnSpPr>
        <p:spPr>
          <a:xfrm>
            <a:off x="4643919" y="1671263"/>
            <a:ext cx="0" cy="426035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4991088" y="1981788"/>
            <a:ext cx="2912873" cy="966418"/>
          </a:xfrm>
          <a:prstGeom prst="rect">
            <a:avLst/>
          </a:prstGeom>
          <a:solidFill>
            <a:schemeClr val="bg1">
              <a:lumMod val="75000"/>
            </a:schemeClr>
          </a:solidFill>
          <a:ln w="3175">
            <a:solidFill>
              <a:schemeClr val="tx1"/>
            </a:solidFill>
          </a:ln>
        </p:spPr>
        <p:txBody>
          <a:bodyPr wrap="square" rtlCol="0">
            <a:spAutoFit/>
          </a:bodyPr>
          <a:lstStyle/>
          <a:p>
            <a:r>
              <a:rPr lang="en-US" sz="1400" b="1" dirty="0">
                <a:solidFill>
                  <a:schemeClr val="bg1"/>
                </a:solidFill>
                <a:latin typeface="Lato"/>
              </a:rPr>
              <a:t>Syntax :</a:t>
            </a:r>
          </a:p>
          <a:p>
            <a:endParaRPr lang="en-US" sz="1400" dirty="0">
              <a:solidFill>
                <a:schemeClr val="bg1"/>
              </a:solidFill>
              <a:latin typeface="Lato"/>
            </a:endParaRPr>
          </a:p>
          <a:p>
            <a:pPr defTabSz="608738">
              <a:lnSpc>
                <a:spcPct val="90000"/>
              </a:lnSpc>
              <a:spcAft>
                <a:spcPts val="587"/>
              </a:spcAft>
              <a:buClr>
                <a:srgbClr val="0000FF"/>
              </a:buClr>
              <a:defRPr/>
            </a:pPr>
            <a:r>
              <a:rPr lang="en-US" sz="1600" b="1" dirty="0">
                <a:solidFill>
                  <a:schemeClr val="bg1"/>
                </a:solidFill>
                <a:latin typeface="Lato"/>
              </a:rPr>
              <a:t>for </a:t>
            </a:r>
            <a:r>
              <a:rPr lang="en-US" sz="1600" b="1" dirty="0" err="1">
                <a:solidFill>
                  <a:schemeClr val="bg1"/>
                </a:solidFill>
                <a:latin typeface="Lato"/>
              </a:rPr>
              <a:t>v</a:t>
            </a:r>
            <a:r>
              <a:rPr lang="en-US" sz="1600" dirty="0" err="1">
                <a:solidFill>
                  <a:schemeClr val="bg1"/>
                </a:solidFill>
                <a:latin typeface="Lato"/>
              </a:rPr>
              <a:t>ariableName</a:t>
            </a:r>
            <a:r>
              <a:rPr lang="en-US" sz="1600" dirty="0">
                <a:solidFill>
                  <a:schemeClr val="bg1"/>
                </a:solidFill>
                <a:latin typeface="Lato"/>
              </a:rPr>
              <a:t> </a:t>
            </a:r>
            <a:r>
              <a:rPr lang="en-US" sz="1600" b="1" dirty="0">
                <a:solidFill>
                  <a:schemeClr val="bg1"/>
                </a:solidFill>
                <a:latin typeface="Lato"/>
              </a:rPr>
              <a:t>in</a:t>
            </a:r>
            <a:r>
              <a:rPr lang="en-US" sz="1600" dirty="0">
                <a:solidFill>
                  <a:schemeClr val="bg1"/>
                </a:solidFill>
                <a:latin typeface="Lato"/>
              </a:rPr>
              <a:t> </a:t>
            </a:r>
            <a:r>
              <a:rPr lang="en-US" sz="1600" dirty="0" err="1">
                <a:solidFill>
                  <a:schemeClr val="bg1"/>
                </a:solidFill>
                <a:latin typeface="Lato"/>
              </a:rPr>
              <a:t>groupOfValues</a:t>
            </a:r>
            <a:r>
              <a:rPr lang="en-US" sz="1600" dirty="0">
                <a:solidFill>
                  <a:schemeClr val="bg1"/>
                </a:solidFill>
                <a:latin typeface="Lato"/>
              </a:rPr>
              <a:t>:  statements</a:t>
            </a:r>
          </a:p>
        </p:txBody>
      </p:sp>
      <p:sp>
        <p:nvSpPr>
          <p:cNvPr id="83" name="TextBox 82"/>
          <p:cNvSpPr txBox="1"/>
          <p:nvPr/>
        </p:nvSpPr>
        <p:spPr>
          <a:xfrm>
            <a:off x="8027541" y="1770352"/>
            <a:ext cx="3693035" cy="1409617"/>
          </a:xfrm>
          <a:prstGeom prst="rect">
            <a:avLst/>
          </a:prstGeom>
          <a:solidFill>
            <a:schemeClr val="bg1">
              <a:lumMod val="75000"/>
            </a:schemeClr>
          </a:solidFill>
          <a:ln w="3175">
            <a:solidFill>
              <a:schemeClr val="tx1"/>
            </a:solidFill>
          </a:ln>
        </p:spPr>
        <p:txBody>
          <a:bodyPr wrap="square" rtlCol="0">
            <a:spAutoFit/>
          </a:bodyPr>
          <a:lstStyle/>
          <a:p>
            <a:pPr defTabSz="608738">
              <a:lnSpc>
                <a:spcPct val="90000"/>
              </a:lnSpc>
              <a:spcAft>
                <a:spcPts val="587"/>
              </a:spcAft>
              <a:buClr>
                <a:srgbClr val="0000FF"/>
              </a:buClr>
              <a:defRPr/>
            </a:pPr>
            <a:r>
              <a:rPr lang="en-US" sz="1400" dirty="0">
                <a:solidFill>
                  <a:schemeClr val="bg1"/>
                </a:solidFill>
                <a:latin typeface="Lato"/>
              </a:rPr>
              <a:t>Indent the statements to be repeated with 4 white spaces.</a:t>
            </a:r>
          </a:p>
          <a:p>
            <a:pPr defTabSz="608738">
              <a:lnSpc>
                <a:spcPct val="90000"/>
              </a:lnSpc>
              <a:spcAft>
                <a:spcPts val="587"/>
              </a:spcAft>
              <a:buClr>
                <a:srgbClr val="0000FF"/>
              </a:buClr>
              <a:defRPr/>
            </a:pPr>
            <a:r>
              <a:rPr lang="en-US" sz="1400" b="1" dirty="0" err="1">
                <a:solidFill>
                  <a:schemeClr val="bg1"/>
                </a:solidFill>
                <a:latin typeface="Lato"/>
              </a:rPr>
              <a:t>variableName</a:t>
            </a:r>
            <a:r>
              <a:rPr lang="en-US" sz="1400" dirty="0">
                <a:solidFill>
                  <a:schemeClr val="bg1"/>
                </a:solidFill>
                <a:latin typeface="Lato"/>
              </a:rPr>
              <a:t> gives a name to each value, so you can refer to it in the </a:t>
            </a:r>
            <a:r>
              <a:rPr lang="en-US" sz="1400" b="1" dirty="0">
                <a:solidFill>
                  <a:schemeClr val="bg1"/>
                </a:solidFill>
                <a:latin typeface="Lato"/>
              </a:rPr>
              <a:t>statements</a:t>
            </a:r>
            <a:r>
              <a:rPr lang="en-US" sz="1400" dirty="0">
                <a:solidFill>
                  <a:schemeClr val="bg1"/>
                </a:solidFill>
                <a:latin typeface="Lato"/>
              </a:rPr>
              <a:t>.</a:t>
            </a:r>
          </a:p>
          <a:p>
            <a:pPr defTabSz="608738">
              <a:lnSpc>
                <a:spcPct val="90000"/>
              </a:lnSpc>
              <a:spcAft>
                <a:spcPts val="587"/>
              </a:spcAft>
              <a:buClr>
                <a:srgbClr val="0000FF"/>
              </a:buClr>
              <a:defRPr/>
            </a:pPr>
            <a:r>
              <a:rPr lang="en-US" sz="1400" b="1" dirty="0" err="1">
                <a:solidFill>
                  <a:schemeClr val="bg1"/>
                </a:solidFill>
                <a:latin typeface="Lato"/>
              </a:rPr>
              <a:t>groupOfValues</a:t>
            </a:r>
            <a:r>
              <a:rPr lang="en-US" sz="1400" dirty="0">
                <a:solidFill>
                  <a:schemeClr val="bg1"/>
                </a:solidFill>
                <a:latin typeface="Lato"/>
              </a:rPr>
              <a:t> can be a range of integers, specified with the range function.</a:t>
            </a:r>
          </a:p>
        </p:txBody>
      </p:sp>
      <p:grpSp>
        <p:nvGrpSpPr>
          <p:cNvPr id="4" name="Group 3">
            <a:extLst>
              <a:ext uri="{FF2B5EF4-FFF2-40B4-BE49-F238E27FC236}">
                <a16:creationId xmlns:a16="http://schemas.microsoft.com/office/drawing/2014/main" xmlns="" id="{665F816C-7B04-4DC6-948E-A34759216B77}"/>
              </a:ext>
            </a:extLst>
          </p:cNvPr>
          <p:cNvGrpSpPr/>
          <p:nvPr/>
        </p:nvGrpSpPr>
        <p:grpSpPr>
          <a:xfrm>
            <a:off x="5342562" y="3355989"/>
            <a:ext cx="4709236" cy="2575625"/>
            <a:chOff x="4006921" y="2516991"/>
            <a:chExt cx="3531927" cy="1931719"/>
          </a:xfrm>
        </p:grpSpPr>
        <p:pic>
          <p:nvPicPr>
            <p:cNvPr id="84" name="Picture 8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6921" y="2735659"/>
              <a:ext cx="3531927" cy="1713051"/>
            </a:xfrm>
            <a:prstGeom prst="rect">
              <a:avLst/>
            </a:prstGeom>
            <a:effectLst>
              <a:outerShdw blurRad="50800" dist="38100" dir="5400000" algn="t" rotWithShape="0">
                <a:prstClr val="black">
                  <a:alpha val="40000"/>
                </a:prstClr>
              </a:outerShdw>
            </a:effectLst>
          </p:spPr>
        </p:pic>
        <p:sp>
          <p:nvSpPr>
            <p:cNvPr id="85" name="TextBox 84"/>
            <p:cNvSpPr txBox="1"/>
            <p:nvPr/>
          </p:nvSpPr>
          <p:spPr>
            <a:xfrm>
              <a:off x="4659566" y="2516991"/>
              <a:ext cx="1020136" cy="238575"/>
            </a:xfrm>
            <a:prstGeom prst="rect">
              <a:avLst/>
            </a:prstGeom>
            <a:noFill/>
          </p:spPr>
          <p:txBody>
            <a:bodyPr wrap="none" rtlCol="0">
              <a:spAutoFit/>
            </a:bodyPr>
            <a:lstStyle/>
            <a:p>
              <a:r>
                <a:rPr lang="en-US" sz="1467" dirty="0" err="1">
                  <a:latin typeface="Lato"/>
                </a:rPr>
                <a:t>VariableName</a:t>
              </a:r>
              <a:endParaRPr lang="en-US" sz="1467" dirty="0">
                <a:latin typeface="Lato"/>
              </a:endParaRPr>
            </a:p>
          </p:txBody>
        </p:sp>
        <p:sp>
          <p:nvSpPr>
            <p:cNvPr id="86" name="TextBox 85"/>
            <p:cNvSpPr txBox="1"/>
            <p:nvPr/>
          </p:nvSpPr>
          <p:spPr>
            <a:xfrm>
              <a:off x="5651262" y="2516991"/>
              <a:ext cx="1067023" cy="238575"/>
            </a:xfrm>
            <a:prstGeom prst="rect">
              <a:avLst/>
            </a:prstGeom>
            <a:noFill/>
          </p:spPr>
          <p:txBody>
            <a:bodyPr wrap="none" rtlCol="0">
              <a:spAutoFit/>
            </a:bodyPr>
            <a:lstStyle/>
            <a:p>
              <a:r>
                <a:rPr lang="en-US" sz="1467" dirty="0" err="1">
                  <a:latin typeface="Lato"/>
                </a:rPr>
                <a:t>groupOfValues</a:t>
              </a:r>
              <a:endParaRPr lang="en-US" sz="1467" dirty="0">
                <a:latin typeface="Lato"/>
              </a:endParaRPr>
            </a:p>
          </p:txBody>
        </p:sp>
        <p:cxnSp>
          <p:nvCxnSpPr>
            <p:cNvPr id="88" name="Straight Arrow Connector 87"/>
            <p:cNvCxnSpPr/>
            <p:nvPr/>
          </p:nvCxnSpPr>
          <p:spPr>
            <a:xfrm flipH="1">
              <a:off x="5085323" y="2727275"/>
              <a:ext cx="1" cy="1725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a:off x="6093849" y="2712373"/>
              <a:ext cx="1" cy="1725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415525397"/>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a:t>Range in </a:t>
            </a:r>
            <a:r>
              <a:rPr lang="en-US" b="1" dirty="0">
                <a:solidFill>
                  <a:schemeClr val="accent2"/>
                </a:solidFill>
              </a:rPr>
              <a:t>loops</a:t>
            </a:r>
          </a:p>
        </p:txBody>
      </p:sp>
      <p:sp>
        <p:nvSpPr>
          <p:cNvPr id="3" name="Text Placeholder 2"/>
          <p:cNvSpPr>
            <a:spLocks noGrp="1"/>
          </p:cNvSpPr>
          <p:nvPr>
            <p:ph type="body" sz="quarter" idx="11"/>
          </p:nvPr>
        </p:nvSpPr>
        <p:spPr>
          <a:xfrm>
            <a:off x="791633" y="1311313"/>
            <a:ext cx="10604499" cy="188459"/>
          </a:xfrm>
        </p:spPr>
        <p:txBody>
          <a:bodyPr>
            <a:noAutofit/>
          </a:bodyPr>
          <a:lstStyle/>
          <a:p>
            <a:r>
              <a:rPr lang="en-US" sz="1400" dirty="0"/>
              <a:t>Let us learn about the concept of ranges in loops</a:t>
            </a:r>
          </a:p>
        </p:txBody>
      </p:sp>
      <p:sp>
        <p:nvSpPr>
          <p:cNvPr id="6" name="TextBox 5"/>
          <p:cNvSpPr txBox="1"/>
          <p:nvPr/>
        </p:nvSpPr>
        <p:spPr>
          <a:xfrm>
            <a:off x="608047" y="1767155"/>
            <a:ext cx="4975593" cy="1092094"/>
          </a:xfrm>
          <a:prstGeom prst="rect">
            <a:avLst/>
          </a:prstGeom>
          <a:solidFill>
            <a:schemeClr val="bg1">
              <a:lumMod val="75000"/>
            </a:schemeClr>
          </a:solidFill>
          <a:ln w="3175">
            <a:solidFill>
              <a:schemeClr val="tx1"/>
            </a:solidFill>
          </a:ln>
        </p:spPr>
        <p:txBody>
          <a:bodyPr wrap="none" rtlCol="0">
            <a:spAutoFit/>
          </a:bodyPr>
          <a:lstStyle/>
          <a:p>
            <a:r>
              <a:rPr lang="en-US" sz="1600" b="1" dirty="0">
                <a:solidFill>
                  <a:schemeClr val="bg1"/>
                </a:solidFill>
                <a:latin typeface="Lato"/>
              </a:rPr>
              <a:t>Range Syntax 1:</a:t>
            </a:r>
          </a:p>
          <a:p>
            <a:endParaRPr lang="en-US" sz="1600" dirty="0">
              <a:solidFill>
                <a:schemeClr val="bg1"/>
              </a:solidFill>
              <a:latin typeface="Lato"/>
            </a:endParaRPr>
          </a:p>
          <a:p>
            <a:pPr defTabSz="608738">
              <a:lnSpc>
                <a:spcPct val="90000"/>
              </a:lnSpc>
              <a:spcAft>
                <a:spcPts val="500"/>
              </a:spcAft>
              <a:defRPr/>
            </a:pPr>
            <a:r>
              <a:rPr lang="en-US" sz="1600" dirty="0">
                <a:solidFill>
                  <a:schemeClr val="bg1"/>
                </a:solidFill>
                <a:latin typeface="Lato"/>
              </a:rPr>
              <a:t>range(</a:t>
            </a:r>
            <a:r>
              <a:rPr lang="en-US" sz="1600" b="1" dirty="0">
                <a:solidFill>
                  <a:schemeClr val="bg1"/>
                </a:solidFill>
                <a:latin typeface="Lato"/>
              </a:rPr>
              <a:t>start</a:t>
            </a:r>
            <a:r>
              <a:rPr lang="en-US" sz="1600" dirty="0">
                <a:solidFill>
                  <a:schemeClr val="bg1"/>
                </a:solidFill>
                <a:latin typeface="Lato"/>
              </a:rPr>
              <a:t>, </a:t>
            </a:r>
            <a:r>
              <a:rPr lang="en-US" sz="1600" b="1" dirty="0">
                <a:solidFill>
                  <a:schemeClr val="bg1"/>
                </a:solidFill>
                <a:latin typeface="Lato"/>
              </a:rPr>
              <a:t>stop</a:t>
            </a:r>
            <a:r>
              <a:rPr lang="en-US" sz="1600" dirty="0">
                <a:solidFill>
                  <a:schemeClr val="bg1"/>
                </a:solidFill>
                <a:latin typeface="Lato"/>
              </a:rPr>
              <a:t>)  </a:t>
            </a:r>
          </a:p>
          <a:p>
            <a:pPr defTabSz="608738">
              <a:lnSpc>
                <a:spcPct val="90000"/>
              </a:lnSpc>
              <a:spcAft>
                <a:spcPts val="500"/>
              </a:spcAft>
              <a:defRPr/>
            </a:pPr>
            <a:r>
              <a:rPr lang="en-US" sz="1600" dirty="0">
                <a:solidFill>
                  <a:schemeClr val="bg1"/>
                </a:solidFill>
                <a:latin typeface="Lato"/>
              </a:rPr>
              <a:t>the integers between </a:t>
            </a:r>
            <a:r>
              <a:rPr lang="en-US" sz="1600" b="1" dirty="0">
                <a:solidFill>
                  <a:schemeClr val="bg1"/>
                </a:solidFill>
                <a:latin typeface="Lato"/>
              </a:rPr>
              <a:t>start</a:t>
            </a:r>
            <a:r>
              <a:rPr lang="en-US" sz="1600" dirty="0">
                <a:solidFill>
                  <a:schemeClr val="bg1"/>
                </a:solidFill>
                <a:latin typeface="Lato"/>
              </a:rPr>
              <a:t> (inclusive) and </a:t>
            </a:r>
            <a:r>
              <a:rPr lang="en-US" sz="1600" b="1" dirty="0">
                <a:solidFill>
                  <a:schemeClr val="bg1"/>
                </a:solidFill>
                <a:latin typeface="Lato"/>
              </a:rPr>
              <a:t>stop</a:t>
            </a:r>
            <a:r>
              <a:rPr lang="en-US" sz="1600" dirty="0">
                <a:solidFill>
                  <a:schemeClr val="bg1"/>
                </a:solidFill>
                <a:latin typeface="Lato"/>
              </a:rPr>
              <a:t> (exclusive)</a:t>
            </a:r>
          </a:p>
        </p:txBody>
      </p:sp>
      <p:sp>
        <p:nvSpPr>
          <p:cNvPr id="8" name="TextBox 7"/>
          <p:cNvSpPr txBox="1"/>
          <p:nvPr/>
        </p:nvSpPr>
        <p:spPr>
          <a:xfrm>
            <a:off x="6359839" y="1815923"/>
            <a:ext cx="5190845" cy="1014380"/>
          </a:xfrm>
          <a:prstGeom prst="rect">
            <a:avLst/>
          </a:prstGeom>
          <a:solidFill>
            <a:schemeClr val="bg1">
              <a:lumMod val="75000"/>
            </a:schemeClr>
          </a:solidFill>
          <a:ln w="3175">
            <a:solidFill>
              <a:schemeClr val="tx1"/>
            </a:solidFill>
          </a:ln>
        </p:spPr>
        <p:txBody>
          <a:bodyPr wrap="none" rtlCol="0">
            <a:spAutoFit/>
          </a:bodyPr>
          <a:lstStyle/>
          <a:p>
            <a:r>
              <a:rPr lang="en-US" sz="1467" b="1" dirty="0">
                <a:solidFill>
                  <a:schemeClr val="bg1"/>
                </a:solidFill>
                <a:latin typeface="Lato"/>
              </a:rPr>
              <a:t>Range Syntax 2:</a:t>
            </a:r>
          </a:p>
          <a:p>
            <a:endParaRPr lang="en-US" sz="1467" dirty="0">
              <a:solidFill>
                <a:schemeClr val="bg1"/>
              </a:solidFill>
              <a:latin typeface="Lato"/>
            </a:endParaRPr>
          </a:p>
          <a:p>
            <a:pPr defTabSz="608738">
              <a:lnSpc>
                <a:spcPct val="90000"/>
              </a:lnSpc>
              <a:spcAft>
                <a:spcPts val="500"/>
              </a:spcAft>
              <a:defRPr/>
            </a:pPr>
            <a:r>
              <a:rPr lang="en-US" sz="1467" dirty="0">
                <a:solidFill>
                  <a:schemeClr val="bg1"/>
                </a:solidFill>
                <a:latin typeface="Lato"/>
              </a:rPr>
              <a:t>range(</a:t>
            </a:r>
            <a:r>
              <a:rPr lang="en-US" sz="1467" b="1" dirty="0">
                <a:solidFill>
                  <a:schemeClr val="bg1"/>
                </a:solidFill>
                <a:latin typeface="Lato"/>
              </a:rPr>
              <a:t>start</a:t>
            </a:r>
            <a:r>
              <a:rPr lang="en-US" sz="1467" dirty="0">
                <a:solidFill>
                  <a:schemeClr val="bg1"/>
                </a:solidFill>
                <a:latin typeface="Lato"/>
              </a:rPr>
              <a:t>, </a:t>
            </a:r>
            <a:r>
              <a:rPr lang="en-US" sz="1467" b="1" dirty="0">
                <a:solidFill>
                  <a:schemeClr val="bg1"/>
                </a:solidFill>
                <a:latin typeface="Lato"/>
              </a:rPr>
              <a:t>stop, step</a:t>
            </a:r>
            <a:r>
              <a:rPr lang="en-US" sz="1467" dirty="0">
                <a:solidFill>
                  <a:schemeClr val="bg1"/>
                </a:solidFill>
                <a:latin typeface="Lato"/>
              </a:rPr>
              <a:t>) </a:t>
            </a:r>
          </a:p>
          <a:p>
            <a:pPr defTabSz="608738">
              <a:lnSpc>
                <a:spcPct val="90000"/>
              </a:lnSpc>
              <a:spcAft>
                <a:spcPts val="500"/>
              </a:spcAft>
              <a:defRPr/>
            </a:pPr>
            <a:r>
              <a:rPr lang="en-US" sz="1467" dirty="0">
                <a:solidFill>
                  <a:schemeClr val="bg1"/>
                </a:solidFill>
                <a:latin typeface="Lato"/>
              </a:rPr>
              <a:t>the integers between </a:t>
            </a:r>
            <a:r>
              <a:rPr lang="en-US" sz="1467" b="1" dirty="0">
                <a:solidFill>
                  <a:schemeClr val="bg1"/>
                </a:solidFill>
                <a:latin typeface="Lato"/>
              </a:rPr>
              <a:t>start</a:t>
            </a:r>
            <a:r>
              <a:rPr lang="en-US" sz="1467" dirty="0">
                <a:solidFill>
                  <a:schemeClr val="bg1"/>
                </a:solidFill>
                <a:latin typeface="Lato"/>
              </a:rPr>
              <a:t> (inclusive) and </a:t>
            </a:r>
            <a:r>
              <a:rPr lang="en-US" sz="1467" b="1" dirty="0">
                <a:solidFill>
                  <a:schemeClr val="bg1"/>
                </a:solidFill>
                <a:latin typeface="Lato"/>
              </a:rPr>
              <a:t>stop</a:t>
            </a:r>
            <a:r>
              <a:rPr lang="en-US" sz="1467" dirty="0">
                <a:solidFill>
                  <a:schemeClr val="bg1"/>
                </a:solidFill>
                <a:latin typeface="Lato"/>
              </a:rPr>
              <a:t> (exclusive) by </a:t>
            </a:r>
            <a:r>
              <a:rPr lang="en-US" sz="1467" b="1" dirty="0">
                <a:solidFill>
                  <a:schemeClr val="bg1"/>
                </a:solidFill>
                <a:latin typeface="Lato"/>
              </a:rPr>
              <a:t>step</a:t>
            </a:r>
          </a:p>
        </p:txBody>
      </p:sp>
      <p:grpSp>
        <p:nvGrpSpPr>
          <p:cNvPr id="5" name="Group 4">
            <a:extLst>
              <a:ext uri="{FF2B5EF4-FFF2-40B4-BE49-F238E27FC236}">
                <a16:creationId xmlns:a16="http://schemas.microsoft.com/office/drawing/2014/main" xmlns="" id="{639656A5-4364-4B5C-AA31-D5940C70D3B4}"/>
              </a:ext>
            </a:extLst>
          </p:cNvPr>
          <p:cNvGrpSpPr/>
          <p:nvPr/>
        </p:nvGrpSpPr>
        <p:grpSpPr>
          <a:xfrm>
            <a:off x="3951405" y="3043828"/>
            <a:ext cx="3856956" cy="3184931"/>
            <a:chOff x="2963553" y="2282871"/>
            <a:chExt cx="2892717" cy="2388698"/>
          </a:xfrm>
        </p:grpSpPr>
        <p:pic>
          <p:nvPicPr>
            <p:cNvPr id="4" name="Picture 3"/>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2963553" y="2695222"/>
              <a:ext cx="2892717" cy="1976347"/>
            </a:xfrm>
            <a:prstGeom prst="rect">
              <a:avLst/>
            </a:prstGeom>
            <a:effectLst>
              <a:outerShdw blurRad="50800" dist="38100" dir="5400000" algn="t" rotWithShape="0">
                <a:prstClr val="black">
                  <a:alpha val="40000"/>
                </a:prstClr>
              </a:outerShdw>
            </a:effectLst>
          </p:spPr>
        </p:pic>
        <p:sp>
          <p:nvSpPr>
            <p:cNvPr id="9" name="TextBox 8"/>
            <p:cNvSpPr txBox="1"/>
            <p:nvPr/>
          </p:nvSpPr>
          <p:spPr>
            <a:xfrm>
              <a:off x="4769501" y="2282871"/>
              <a:ext cx="410209" cy="223090"/>
            </a:xfrm>
            <a:prstGeom prst="rect">
              <a:avLst/>
            </a:prstGeom>
            <a:noFill/>
          </p:spPr>
          <p:txBody>
            <a:bodyPr wrap="none" rtlCol="0">
              <a:spAutoFit/>
            </a:bodyPr>
            <a:lstStyle/>
            <a:p>
              <a:r>
                <a:rPr lang="en-US" sz="1333" dirty="0">
                  <a:latin typeface="Lato"/>
                </a:rPr>
                <a:t>Start</a:t>
              </a:r>
            </a:p>
          </p:txBody>
        </p:sp>
        <p:sp>
          <p:nvSpPr>
            <p:cNvPr id="10" name="TextBox 9"/>
            <p:cNvSpPr txBox="1"/>
            <p:nvPr/>
          </p:nvSpPr>
          <p:spPr>
            <a:xfrm>
              <a:off x="5117091" y="2282871"/>
              <a:ext cx="401793" cy="223090"/>
            </a:xfrm>
            <a:prstGeom prst="rect">
              <a:avLst/>
            </a:prstGeom>
            <a:noFill/>
          </p:spPr>
          <p:txBody>
            <a:bodyPr wrap="none" rtlCol="0">
              <a:spAutoFit/>
            </a:bodyPr>
            <a:lstStyle/>
            <a:p>
              <a:r>
                <a:rPr lang="en-US" sz="1333" dirty="0">
                  <a:latin typeface="Lato"/>
                </a:rPr>
                <a:t>Stop</a:t>
              </a:r>
            </a:p>
          </p:txBody>
        </p:sp>
        <p:sp>
          <p:nvSpPr>
            <p:cNvPr id="11" name="TextBox 10"/>
            <p:cNvSpPr txBox="1"/>
            <p:nvPr/>
          </p:nvSpPr>
          <p:spPr>
            <a:xfrm>
              <a:off x="5453460" y="2282871"/>
              <a:ext cx="401793" cy="223090"/>
            </a:xfrm>
            <a:prstGeom prst="rect">
              <a:avLst/>
            </a:prstGeom>
            <a:noFill/>
          </p:spPr>
          <p:txBody>
            <a:bodyPr wrap="none" rtlCol="0">
              <a:spAutoFit/>
            </a:bodyPr>
            <a:lstStyle/>
            <a:p>
              <a:r>
                <a:rPr lang="en-US" sz="1333" dirty="0">
                  <a:latin typeface="Lato"/>
                </a:rPr>
                <a:t>Step</a:t>
              </a:r>
            </a:p>
          </p:txBody>
        </p:sp>
        <p:cxnSp>
          <p:nvCxnSpPr>
            <p:cNvPr id="15" name="Straight Arrow Connector 14"/>
            <p:cNvCxnSpPr/>
            <p:nvPr/>
          </p:nvCxnSpPr>
          <p:spPr>
            <a:xfrm>
              <a:off x="5269790" y="2493155"/>
              <a:ext cx="0" cy="2705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596848" y="2501719"/>
              <a:ext cx="0" cy="2705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011230" y="2501719"/>
              <a:ext cx="0" cy="2705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369172637"/>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a:t>More </a:t>
            </a:r>
            <a:r>
              <a:rPr lang="en-US" b="1" dirty="0">
                <a:solidFill>
                  <a:schemeClr val="accent2"/>
                </a:solidFill>
              </a:rPr>
              <a:t>examples</a:t>
            </a:r>
          </a:p>
        </p:txBody>
      </p:sp>
      <p:sp>
        <p:nvSpPr>
          <p:cNvPr id="3" name="Text Placeholder 2"/>
          <p:cNvSpPr>
            <a:spLocks noGrp="1"/>
          </p:cNvSpPr>
          <p:nvPr>
            <p:ph type="body" sz="quarter" idx="11"/>
          </p:nvPr>
        </p:nvSpPr>
        <p:spPr>
          <a:xfrm>
            <a:off x="791633" y="1327569"/>
            <a:ext cx="10604499" cy="188459"/>
          </a:xfrm>
        </p:spPr>
        <p:txBody>
          <a:bodyPr>
            <a:noAutofit/>
          </a:bodyPr>
          <a:lstStyle/>
          <a:p>
            <a:r>
              <a:rPr lang="en-US" sz="1400" dirty="0"/>
              <a:t>Let us understand the concepts of FOR using examples</a:t>
            </a:r>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319" y="1765166"/>
            <a:ext cx="9483611" cy="2159753"/>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9320" y="4242714"/>
            <a:ext cx="9483609" cy="1921629"/>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3904323487"/>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a:t>cumulative </a:t>
            </a:r>
            <a:r>
              <a:rPr lang="en-US" b="1" dirty="0">
                <a:solidFill>
                  <a:schemeClr val="accent2"/>
                </a:solidFill>
              </a:rPr>
              <a:t>loops</a:t>
            </a:r>
          </a:p>
        </p:txBody>
      </p:sp>
      <p:sp>
        <p:nvSpPr>
          <p:cNvPr id="3" name="Text Placeholder 2"/>
          <p:cNvSpPr>
            <a:spLocks noGrp="1"/>
          </p:cNvSpPr>
          <p:nvPr>
            <p:ph type="body" sz="quarter" idx="11"/>
          </p:nvPr>
        </p:nvSpPr>
        <p:spPr>
          <a:xfrm>
            <a:off x="791633" y="1311313"/>
            <a:ext cx="10604499" cy="188459"/>
          </a:xfrm>
        </p:spPr>
        <p:txBody>
          <a:bodyPr>
            <a:noAutofit/>
          </a:bodyPr>
          <a:lstStyle/>
          <a:p>
            <a:r>
              <a:rPr lang="en-US" sz="1400" dirty="0"/>
              <a:t>Let us understand the concept of cumulative loops</a:t>
            </a:r>
          </a:p>
        </p:txBody>
      </p:sp>
      <p:grpSp>
        <p:nvGrpSpPr>
          <p:cNvPr id="33" name="Group 32"/>
          <p:cNvGrpSpPr/>
          <p:nvPr/>
        </p:nvGrpSpPr>
        <p:grpSpPr>
          <a:xfrm>
            <a:off x="616449" y="1735351"/>
            <a:ext cx="3575412" cy="3943476"/>
            <a:chOff x="462337" y="1301513"/>
            <a:chExt cx="2681559" cy="2957607"/>
          </a:xfrm>
        </p:grpSpPr>
        <p:sp>
          <p:nvSpPr>
            <p:cNvPr id="8" name="Parallelogram 7"/>
            <p:cNvSpPr/>
            <p:nvPr/>
          </p:nvSpPr>
          <p:spPr>
            <a:xfrm>
              <a:off x="657546" y="2116470"/>
              <a:ext cx="1941815" cy="328773"/>
            </a:xfrm>
            <a:prstGeom prst="parallelogram">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TextBox 8"/>
            <p:cNvSpPr txBox="1"/>
            <p:nvPr/>
          </p:nvSpPr>
          <p:spPr>
            <a:xfrm>
              <a:off x="696860" y="2157568"/>
              <a:ext cx="1880564" cy="238575"/>
            </a:xfrm>
            <a:prstGeom prst="rect">
              <a:avLst/>
            </a:prstGeom>
            <a:noFill/>
          </p:spPr>
          <p:txBody>
            <a:bodyPr wrap="none" rtlCol="0">
              <a:spAutoFit/>
            </a:bodyPr>
            <a:lstStyle/>
            <a:p>
              <a:r>
                <a:rPr lang="en-US" sz="1467" dirty="0">
                  <a:latin typeface="Lato"/>
                </a:rPr>
                <a:t>For conditional statement  ?</a:t>
              </a:r>
            </a:p>
          </p:txBody>
        </p:sp>
        <p:cxnSp>
          <p:nvCxnSpPr>
            <p:cNvPr id="10" name="Straight Arrow Connector 9"/>
            <p:cNvCxnSpPr>
              <a:stCxn id="8" idx="4"/>
            </p:cNvCxnSpPr>
            <p:nvPr/>
          </p:nvCxnSpPr>
          <p:spPr>
            <a:xfrm flipH="1">
              <a:off x="1628453" y="2445243"/>
              <a:ext cx="1" cy="4417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904124" y="2887031"/>
              <a:ext cx="1510303" cy="35959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TextBox 12"/>
            <p:cNvSpPr txBox="1"/>
            <p:nvPr/>
          </p:nvSpPr>
          <p:spPr>
            <a:xfrm>
              <a:off x="971478" y="2873741"/>
              <a:ext cx="1482617" cy="392415"/>
            </a:xfrm>
            <a:prstGeom prst="rect">
              <a:avLst/>
            </a:prstGeom>
            <a:noFill/>
          </p:spPr>
          <p:txBody>
            <a:bodyPr wrap="none" rtlCol="0">
              <a:spAutoFit/>
            </a:bodyPr>
            <a:lstStyle/>
            <a:p>
              <a:r>
                <a:rPr lang="en-US" sz="1400" dirty="0">
                  <a:latin typeface="Lato"/>
                </a:rPr>
                <a:t>Execution Statements </a:t>
              </a:r>
            </a:p>
            <a:p>
              <a:r>
                <a:rPr lang="en-US" sz="1400" dirty="0">
                  <a:latin typeface="Lato"/>
                </a:rPr>
                <a:t>Within FOR BLOCK</a:t>
              </a:r>
            </a:p>
          </p:txBody>
        </p:sp>
        <p:sp>
          <p:nvSpPr>
            <p:cNvPr id="14" name="Rectangle 13"/>
            <p:cNvSpPr/>
            <p:nvPr/>
          </p:nvSpPr>
          <p:spPr>
            <a:xfrm>
              <a:off x="940402" y="3892187"/>
              <a:ext cx="1510303" cy="35959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 name="TextBox 14"/>
            <p:cNvSpPr txBox="1"/>
            <p:nvPr/>
          </p:nvSpPr>
          <p:spPr>
            <a:xfrm>
              <a:off x="1019948" y="3866705"/>
              <a:ext cx="1482617" cy="392415"/>
            </a:xfrm>
            <a:prstGeom prst="rect">
              <a:avLst/>
            </a:prstGeom>
            <a:noFill/>
          </p:spPr>
          <p:txBody>
            <a:bodyPr wrap="none" rtlCol="0">
              <a:spAutoFit/>
            </a:bodyPr>
            <a:lstStyle/>
            <a:p>
              <a:r>
                <a:rPr lang="en-US" sz="1400" dirty="0">
                  <a:latin typeface="Lato"/>
                </a:rPr>
                <a:t>Execution Statements </a:t>
              </a:r>
            </a:p>
            <a:p>
              <a:r>
                <a:rPr lang="en-US" sz="1400" dirty="0">
                  <a:latin typeface="Lato"/>
                </a:rPr>
                <a:t>Out of FOR BLOCK</a:t>
              </a:r>
            </a:p>
          </p:txBody>
        </p:sp>
        <p:cxnSp>
          <p:nvCxnSpPr>
            <p:cNvPr id="16" name="Straight Arrow Connector 15"/>
            <p:cNvCxnSpPr>
              <a:endCxn id="8" idx="0"/>
            </p:cNvCxnSpPr>
            <p:nvPr/>
          </p:nvCxnSpPr>
          <p:spPr>
            <a:xfrm>
              <a:off x="1628453" y="1695229"/>
              <a:ext cx="1" cy="4212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1" idx="2"/>
            </p:cNvCxnSpPr>
            <p:nvPr/>
          </p:nvCxnSpPr>
          <p:spPr>
            <a:xfrm flipH="1">
              <a:off x="1659275" y="3246627"/>
              <a:ext cx="1" cy="277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656894" y="3524029"/>
              <a:ext cx="14870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143896" y="1905849"/>
              <a:ext cx="0" cy="1618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1628454" y="1905849"/>
              <a:ext cx="151544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462337" y="2666137"/>
              <a:ext cx="11661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62337" y="2666137"/>
              <a:ext cx="0" cy="1405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4" idx="1"/>
            </p:cNvCxnSpPr>
            <p:nvPr/>
          </p:nvCxnSpPr>
          <p:spPr>
            <a:xfrm>
              <a:off x="462337" y="4071985"/>
              <a:ext cx="4780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566810" y="2630345"/>
              <a:ext cx="487153" cy="223091"/>
            </a:xfrm>
            <a:prstGeom prst="rect">
              <a:avLst/>
            </a:prstGeom>
            <a:noFill/>
          </p:spPr>
          <p:txBody>
            <a:bodyPr wrap="none" rtlCol="0">
              <a:spAutoFit/>
            </a:bodyPr>
            <a:lstStyle/>
            <a:p>
              <a:r>
                <a:rPr lang="en-US" sz="1333" dirty="0">
                  <a:latin typeface="Lato"/>
                </a:rPr>
                <a:t>TRUE</a:t>
              </a:r>
              <a:endParaRPr lang="en-US" sz="1200" dirty="0">
                <a:latin typeface="Lato"/>
              </a:endParaRPr>
            </a:p>
          </p:txBody>
        </p:sp>
        <p:sp>
          <p:nvSpPr>
            <p:cNvPr id="25" name="TextBox 24"/>
            <p:cNvSpPr txBox="1"/>
            <p:nvPr/>
          </p:nvSpPr>
          <p:spPr>
            <a:xfrm>
              <a:off x="940402" y="2489931"/>
              <a:ext cx="536589" cy="223091"/>
            </a:xfrm>
            <a:prstGeom prst="rect">
              <a:avLst/>
            </a:prstGeom>
            <a:noFill/>
          </p:spPr>
          <p:txBody>
            <a:bodyPr wrap="none" rtlCol="0">
              <a:spAutoFit/>
            </a:bodyPr>
            <a:lstStyle/>
            <a:p>
              <a:r>
                <a:rPr lang="en-US" sz="1333" dirty="0">
                  <a:latin typeface="Lato"/>
                </a:rPr>
                <a:t>FALSE</a:t>
              </a:r>
            </a:p>
          </p:txBody>
        </p:sp>
        <p:sp>
          <p:nvSpPr>
            <p:cNvPr id="26" name="TextBox 25"/>
            <p:cNvSpPr txBox="1"/>
            <p:nvPr/>
          </p:nvSpPr>
          <p:spPr>
            <a:xfrm>
              <a:off x="1911259" y="3309535"/>
              <a:ext cx="1188306" cy="223091"/>
            </a:xfrm>
            <a:prstGeom prst="rect">
              <a:avLst/>
            </a:prstGeom>
            <a:noFill/>
          </p:spPr>
          <p:txBody>
            <a:bodyPr wrap="none" rtlCol="0">
              <a:spAutoFit/>
            </a:bodyPr>
            <a:lstStyle/>
            <a:p>
              <a:r>
                <a:rPr lang="en-US" sz="1333" dirty="0">
                  <a:latin typeface="Lato"/>
                </a:rPr>
                <a:t>NEXT ITERATION</a:t>
              </a:r>
            </a:p>
          </p:txBody>
        </p:sp>
        <p:sp>
          <p:nvSpPr>
            <p:cNvPr id="27" name="Rectangle 26"/>
            <p:cNvSpPr/>
            <p:nvPr/>
          </p:nvSpPr>
          <p:spPr>
            <a:xfrm>
              <a:off x="813309" y="1335633"/>
              <a:ext cx="1510303" cy="35959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8" name="TextBox 27"/>
            <p:cNvSpPr txBox="1"/>
            <p:nvPr/>
          </p:nvSpPr>
          <p:spPr>
            <a:xfrm>
              <a:off x="903826" y="1301513"/>
              <a:ext cx="1424909" cy="407900"/>
            </a:xfrm>
            <a:prstGeom prst="rect">
              <a:avLst/>
            </a:prstGeom>
            <a:noFill/>
          </p:spPr>
          <p:txBody>
            <a:bodyPr wrap="none" rtlCol="0">
              <a:spAutoFit/>
            </a:bodyPr>
            <a:lstStyle/>
            <a:p>
              <a:r>
                <a:rPr lang="en-US" sz="1467" dirty="0">
                  <a:latin typeface="Lato"/>
                </a:rPr>
                <a:t>Initialize variable for </a:t>
              </a:r>
            </a:p>
            <a:p>
              <a:r>
                <a:rPr lang="en-US" sz="1467" dirty="0">
                  <a:latin typeface="Lato"/>
                </a:rPr>
                <a:t>Usage in loop </a:t>
              </a:r>
            </a:p>
          </p:txBody>
        </p:sp>
      </p:grpSp>
      <p:cxnSp>
        <p:nvCxnSpPr>
          <p:cNvPr id="30" name="Straight Connector 29"/>
          <p:cNvCxnSpPr/>
          <p:nvPr/>
        </p:nvCxnSpPr>
        <p:spPr>
          <a:xfrm>
            <a:off x="4643919" y="1671263"/>
            <a:ext cx="0" cy="426035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36524" y="1715830"/>
            <a:ext cx="6712928" cy="584775"/>
          </a:xfrm>
          <a:prstGeom prst="rect">
            <a:avLst/>
          </a:prstGeom>
          <a:solidFill>
            <a:schemeClr val="bg1">
              <a:lumMod val="75000"/>
            </a:schemeClr>
          </a:solidFill>
          <a:ln w="3175">
            <a:solidFill>
              <a:schemeClr val="tx1"/>
            </a:solidFill>
          </a:ln>
        </p:spPr>
        <p:txBody>
          <a:bodyPr wrap="none" rtlCol="0">
            <a:spAutoFit/>
          </a:bodyPr>
          <a:lstStyle/>
          <a:p>
            <a:pPr>
              <a:lnSpc>
                <a:spcPct val="100000"/>
              </a:lnSpc>
            </a:pPr>
            <a:r>
              <a:rPr lang="en-US" sz="1600" dirty="0">
                <a:solidFill>
                  <a:schemeClr val="bg1"/>
                </a:solidFill>
                <a:latin typeface="Lato"/>
              </a:rPr>
              <a:t>Some loops incrementally compute a value that is initialized outside the loop.  </a:t>
            </a:r>
          </a:p>
          <a:p>
            <a:pPr>
              <a:lnSpc>
                <a:spcPct val="100000"/>
              </a:lnSpc>
            </a:pPr>
            <a:r>
              <a:rPr lang="en-US" sz="1600" dirty="0">
                <a:solidFill>
                  <a:schemeClr val="bg1"/>
                </a:solidFill>
                <a:latin typeface="Lato"/>
              </a:rPr>
              <a:t>This is called a </a:t>
            </a:r>
            <a:r>
              <a:rPr lang="en-US" sz="1600" i="1" dirty="0">
                <a:solidFill>
                  <a:schemeClr val="bg1"/>
                </a:solidFill>
                <a:latin typeface="Lato"/>
              </a:rPr>
              <a:t>cumulative sum</a:t>
            </a:r>
            <a:endParaRPr lang="en-US" sz="1600" dirty="0">
              <a:solidFill>
                <a:schemeClr val="bg1"/>
              </a:solidFill>
              <a:latin typeface="Lato"/>
            </a:endParaRPr>
          </a:p>
        </p:txBody>
      </p:sp>
      <p:pic>
        <p:nvPicPr>
          <p:cNvPr id="32" name="Picture 31"/>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5809419" y="2463506"/>
            <a:ext cx="4306315" cy="3639244"/>
          </a:xfrm>
          <a:prstGeom prst="rect">
            <a:avLst/>
          </a:prstGeom>
          <a:effectLst>
            <a:outerShdw blurRad="50800" dist="38100" dir="5400000" algn="t" rotWithShape="0">
              <a:prstClr val="black">
                <a:alpha val="40000"/>
              </a:prstClr>
            </a:outerShdw>
          </a:effectLst>
        </p:spPr>
      </p:pic>
    </p:spTree>
    <p:custDataLst>
      <p:tags r:id="rId1"/>
    </p:custDataLst>
    <p:extLst>
      <p:ext uri="{BB962C8B-B14F-4D97-AF65-F5344CB8AC3E}">
        <p14:creationId xmlns:p14="http://schemas.microsoft.com/office/powerpoint/2010/main" val="2364130636"/>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a:t>while </a:t>
            </a:r>
            <a:r>
              <a:rPr lang="en-US" b="1" dirty="0">
                <a:solidFill>
                  <a:schemeClr val="accent2"/>
                </a:solidFill>
              </a:rPr>
              <a:t>loop</a:t>
            </a:r>
          </a:p>
        </p:txBody>
      </p:sp>
      <p:sp>
        <p:nvSpPr>
          <p:cNvPr id="3" name="Text Placeholder 2"/>
          <p:cNvSpPr>
            <a:spLocks noGrp="1"/>
          </p:cNvSpPr>
          <p:nvPr>
            <p:ph type="body" sz="quarter" idx="11"/>
          </p:nvPr>
        </p:nvSpPr>
        <p:spPr>
          <a:xfrm>
            <a:off x="791633" y="1327569"/>
            <a:ext cx="10604499" cy="188459"/>
          </a:xfrm>
        </p:spPr>
        <p:txBody>
          <a:bodyPr>
            <a:noAutofit/>
          </a:bodyPr>
          <a:lstStyle/>
          <a:p>
            <a:r>
              <a:rPr lang="en-US" sz="1400" dirty="0"/>
              <a:t>Let us understand WHILE Statements in detail</a:t>
            </a:r>
          </a:p>
        </p:txBody>
      </p:sp>
      <p:cxnSp>
        <p:nvCxnSpPr>
          <p:cNvPr id="28" name="Straight Connector 27"/>
          <p:cNvCxnSpPr/>
          <p:nvPr/>
        </p:nvCxnSpPr>
        <p:spPr>
          <a:xfrm>
            <a:off x="4643919" y="1671263"/>
            <a:ext cx="0" cy="453432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277537" y="1712512"/>
            <a:ext cx="1912383" cy="1154162"/>
          </a:xfrm>
          <a:prstGeom prst="rect">
            <a:avLst/>
          </a:prstGeom>
          <a:solidFill>
            <a:schemeClr val="bg1">
              <a:lumMod val="75000"/>
            </a:schemeClr>
          </a:solidFill>
          <a:ln w="3175">
            <a:solidFill>
              <a:schemeClr val="tx1"/>
            </a:solidFill>
          </a:ln>
        </p:spPr>
        <p:txBody>
          <a:bodyPr wrap="none" rtlCol="0">
            <a:spAutoFit/>
          </a:bodyPr>
          <a:lstStyle/>
          <a:p>
            <a:r>
              <a:rPr lang="en-US" sz="1600" b="1" dirty="0">
                <a:solidFill>
                  <a:schemeClr val="bg1"/>
                </a:solidFill>
                <a:latin typeface="Lato"/>
              </a:rPr>
              <a:t>Syntax :</a:t>
            </a:r>
          </a:p>
          <a:p>
            <a:endParaRPr lang="en-US" sz="1600" b="1" dirty="0">
              <a:solidFill>
                <a:schemeClr val="bg1"/>
              </a:solidFill>
              <a:latin typeface="Lato"/>
            </a:endParaRPr>
          </a:p>
          <a:p>
            <a:pPr marL="182029" defTabSz="608738">
              <a:spcAft>
                <a:spcPts val="587"/>
              </a:spcAft>
              <a:defRPr/>
            </a:pPr>
            <a:r>
              <a:rPr lang="en-US" sz="1600" b="1" dirty="0">
                <a:solidFill>
                  <a:schemeClr val="bg1"/>
                </a:solidFill>
                <a:latin typeface="Lato"/>
              </a:rPr>
              <a:t>while </a:t>
            </a:r>
            <a:r>
              <a:rPr lang="en-US" sz="1600" b="1" i="1" dirty="0">
                <a:solidFill>
                  <a:schemeClr val="bg1"/>
                </a:solidFill>
                <a:latin typeface="Lato"/>
              </a:rPr>
              <a:t>condition</a:t>
            </a:r>
            <a:r>
              <a:rPr lang="en-US" sz="1600" dirty="0">
                <a:solidFill>
                  <a:schemeClr val="bg1"/>
                </a:solidFill>
                <a:latin typeface="Lato"/>
              </a:rPr>
              <a:t>:</a:t>
            </a:r>
          </a:p>
          <a:p>
            <a:pPr marL="182029" defTabSz="608738">
              <a:spcAft>
                <a:spcPts val="587"/>
              </a:spcAft>
              <a:defRPr/>
            </a:pPr>
            <a:r>
              <a:rPr lang="en-US" sz="1600" dirty="0">
                <a:solidFill>
                  <a:schemeClr val="bg1"/>
                </a:solidFill>
                <a:latin typeface="Lato"/>
              </a:rPr>
              <a:t>	    </a:t>
            </a:r>
            <a:r>
              <a:rPr lang="en-US" sz="1600" i="1" dirty="0">
                <a:solidFill>
                  <a:schemeClr val="bg1"/>
                </a:solidFill>
                <a:latin typeface="Lato"/>
              </a:rPr>
              <a:t>statements</a:t>
            </a:r>
          </a:p>
        </p:txBody>
      </p:sp>
      <p:sp>
        <p:nvSpPr>
          <p:cNvPr id="30" name="TextBox 29"/>
          <p:cNvSpPr txBox="1"/>
          <p:nvPr/>
        </p:nvSpPr>
        <p:spPr>
          <a:xfrm>
            <a:off x="7465896" y="1712513"/>
            <a:ext cx="3864536" cy="1154162"/>
          </a:xfrm>
          <a:prstGeom prst="rect">
            <a:avLst/>
          </a:prstGeom>
          <a:solidFill>
            <a:schemeClr val="bg1">
              <a:lumMod val="75000"/>
            </a:schemeClr>
          </a:solidFill>
          <a:ln w="3175">
            <a:solidFill>
              <a:schemeClr val="tx1"/>
            </a:solidFill>
          </a:ln>
        </p:spPr>
        <p:txBody>
          <a:bodyPr wrap="square" rtlCol="0">
            <a:spAutoFit/>
          </a:bodyPr>
          <a:lstStyle/>
          <a:p>
            <a:pPr defTabSz="608738">
              <a:spcAft>
                <a:spcPts val="587"/>
              </a:spcAft>
              <a:buClr>
                <a:srgbClr val="0000FF"/>
              </a:buClr>
              <a:defRPr/>
            </a:pPr>
            <a:r>
              <a:rPr lang="en-US" sz="1600" dirty="0">
                <a:solidFill>
                  <a:schemeClr val="bg1"/>
                </a:solidFill>
                <a:latin typeface="Lato"/>
              </a:rPr>
              <a:t>Executes a group of statements as long as a condition is True. </a:t>
            </a:r>
          </a:p>
          <a:p>
            <a:pPr defTabSz="608738">
              <a:spcAft>
                <a:spcPts val="587"/>
              </a:spcAft>
              <a:buClr>
                <a:srgbClr val="0000FF"/>
              </a:buClr>
              <a:defRPr/>
            </a:pPr>
            <a:r>
              <a:rPr lang="en-US" sz="1600" dirty="0">
                <a:solidFill>
                  <a:schemeClr val="bg1"/>
                </a:solidFill>
                <a:latin typeface="Lato"/>
              </a:rPr>
              <a:t>This is good for </a:t>
            </a:r>
            <a:r>
              <a:rPr lang="en-US" sz="1600" i="1" dirty="0">
                <a:solidFill>
                  <a:schemeClr val="bg1"/>
                </a:solidFill>
                <a:latin typeface="Lato"/>
              </a:rPr>
              <a:t>indefinite loops </a:t>
            </a:r>
            <a:r>
              <a:rPr lang="en-US" sz="1600" dirty="0">
                <a:solidFill>
                  <a:schemeClr val="bg1"/>
                </a:solidFill>
                <a:latin typeface="Lato"/>
              </a:rPr>
              <a:t>(repeat an unknown number of times.</a:t>
            </a:r>
          </a:p>
        </p:txBody>
      </p:sp>
      <p:pic>
        <p:nvPicPr>
          <p:cNvPr id="4" name="Picture 3"/>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6324620" y="3072455"/>
            <a:ext cx="2825345" cy="2909684"/>
          </a:xfrm>
          <a:prstGeom prst="rect">
            <a:avLst/>
          </a:prstGeom>
          <a:effectLst>
            <a:outerShdw blurRad="50800" dist="38100" dir="5400000" algn="t" rotWithShape="0">
              <a:prstClr val="black">
                <a:alpha val="40000"/>
              </a:prstClr>
            </a:outerShdw>
          </a:effectLst>
        </p:spPr>
      </p:pic>
      <p:grpSp>
        <p:nvGrpSpPr>
          <p:cNvPr id="33" name="Group 32"/>
          <p:cNvGrpSpPr/>
          <p:nvPr/>
        </p:nvGrpSpPr>
        <p:grpSpPr>
          <a:xfrm>
            <a:off x="616450" y="1722300"/>
            <a:ext cx="3602322" cy="3866398"/>
            <a:chOff x="462337" y="1196855"/>
            <a:chExt cx="2701742" cy="2899799"/>
          </a:xfrm>
        </p:grpSpPr>
        <p:grpSp>
          <p:nvGrpSpPr>
            <p:cNvPr id="7" name="Group 6"/>
            <p:cNvGrpSpPr/>
            <p:nvPr/>
          </p:nvGrpSpPr>
          <p:grpSpPr>
            <a:xfrm>
              <a:off x="462337" y="1520571"/>
              <a:ext cx="2701742" cy="2576083"/>
              <a:chOff x="462337" y="1253447"/>
              <a:chExt cx="2701742" cy="2576083"/>
            </a:xfrm>
          </p:grpSpPr>
          <p:sp>
            <p:nvSpPr>
              <p:cNvPr id="9" name="Parallelogram 8"/>
              <p:cNvSpPr/>
              <p:nvPr/>
            </p:nvSpPr>
            <p:spPr>
              <a:xfrm>
                <a:off x="657546" y="1674688"/>
                <a:ext cx="1941815" cy="328773"/>
              </a:xfrm>
              <a:prstGeom prst="parallelogram">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TextBox 9"/>
              <p:cNvSpPr txBox="1"/>
              <p:nvPr/>
            </p:nvSpPr>
            <p:spPr>
              <a:xfrm>
                <a:off x="648092" y="1715786"/>
                <a:ext cx="1934664" cy="223091"/>
              </a:xfrm>
              <a:prstGeom prst="rect">
                <a:avLst/>
              </a:prstGeom>
              <a:noFill/>
            </p:spPr>
            <p:txBody>
              <a:bodyPr wrap="none" rtlCol="0">
                <a:spAutoFit/>
              </a:bodyPr>
              <a:lstStyle/>
              <a:p>
                <a:r>
                  <a:rPr lang="en-US" sz="1333" dirty="0">
                    <a:latin typeface="Lato"/>
                  </a:rPr>
                  <a:t>WHILE conditional statement  ?</a:t>
                </a:r>
              </a:p>
            </p:txBody>
          </p:sp>
          <p:cxnSp>
            <p:nvCxnSpPr>
              <p:cNvPr id="11" name="Straight Arrow Connector 10"/>
              <p:cNvCxnSpPr>
                <a:stCxn id="9" idx="4"/>
              </p:cNvCxnSpPr>
              <p:nvPr/>
            </p:nvCxnSpPr>
            <p:spPr>
              <a:xfrm flipH="1">
                <a:off x="1628453" y="2003461"/>
                <a:ext cx="1" cy="4417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904124" y="2445249"/>
                <a:ext cx="1510303" cy="35959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extBox 13"/>
              <p:cNvSpPr txBox="1"/>
              <p:nvPr/>
            </p:nvSpPr>
            <p:spPr>
              <a:xfrm>
                <a:off x="922710" y="2431959"/>
                <a:ext cx="1482617" cy="392415"/>
              </a:xfrm>
              <a:prstGeom prst="rect">
                <a:avLst/>
              </a:prstGeom>
              <a:noFill/>
            </p:spPr>
            <p:txBody>
              <a:bodyPr wrap="none" rtlCol="0">
                <a:spAutoFit/>
              </a:bodyPr>
              <a:lstStyle/>
              <a:p>
                <a:r>
                  <a:rPr lang="en-US" sz="1400" dirty="0">
                    <a:latin typeface="Lato"/>
                  </a:rPr>
                  <a:t>Execution Statements </a:t>
                </a:r>
              </a:p>
              <a:p>
                <a:r>
                  <a:rPr lang="en-US" sz="1400" dirty="0">
                    <a:latin typeface="Lato"/>
                  </a:rPr>
                  <a:t>Within WHILE BLOCK</a:t>
                </a:r>
              </a:p>
            </p:txBody>
          </p:sp>
          <p:sp>
            <p:nvSpPr>
              <p:cNvPr id="15" name="Rectangle 14"/>
              <p:cNvSpPr/>
              <p:nvPr/>
            </p:nvSpPr>
            <p:spPr>
              <a:xfrm>
                <a:off x="940402" y="3450405"/>
                <a:ext cx="1510303" cy="35959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 name="TextBox 15"/>
              <p:cNvSpPr txBox="1"/>
              <p:nvPr/>
            </p:nvSpPr>
            <p:spPr>
              <a:xfrm>
                <a:off x="995564" y="3437115"/>
                <a:ext cx="1482617" cy="392415"/>
              </a:xfrm>
              <a:prstGeom prst="rect">
                <a:avLst/>
              </a:prstGeom>
              <a:noFill/>
            </p:spPr>
            <p:txBody>
              <a:bodyPr wrap="none" rtlCol="0">
                <a:spAutoFit/>
              </a:bodyPr>
              <a:lstStyle/>
              <a:p>
                <a:r>
                  <a:rPr lang="en-US" sz="1400" dirty="0">
                    <a:latin typeface="Lato"/>
                  </a:rPr>
                  <a:t>Execution Statements </a:t>
                </a:r>
              </a:p>
              <a:p>
                <a:r>
                  <a:rPr lang="en-US" sz="1400" dirty="0">
                    <a:latin typeface="Lato"/>
                  </a:rPr>
                  <a:t>Out of WHILE BLOCK</a:t>
                </a:r>
              </a:p>
            </p:txBody>
          </p:sp>
          <p:cxnSp>
            <p:nvCxnSpPr>
              <p:cNvPr id="17" name="Straight Arrow Connector 16"/>
              <p:cNvCxnSpPr>
                <a:endCxn id="9" idx="0"/>
              </p:cNvCxnSpPr>
              <p:nvPr/>
            </p:nvCxnSpPr>
            <p:spPr>
              <a:xfrm>
                <a:off x="1628453" y="1253447"/>
                <a:ext cx="1" cy="4212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3" idx="2"/>
              </p:cNvCxnSpPr>
              <p:nvPr/>
            </p:nvCxnSpPr>
            <p:spPr>
              <a:xfrm flipH="1">
                <a:off x="1659275" y="2804845"/>
                <a:ext cx="1" cy="277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656894" y="3082247"/>
                <a:ext cx="14870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3143896" y="1464067"/>
                <a:ext cx="0" cy="1618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1628454" y="1464067"/>
                <a:ext cx="151544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462337" y="2224355"/>
                <a:ext cx="11661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62337" y="2224355"/>
                <a:ext cx="0" cy="1405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5" idx="1"/>
              </p:cNvCxnSpPr>
              <p:nvPr/>
            </p:nvCxnSpPr>
            <p:spPr>
              <a:xfrm>
                <a:off x="462337" y="3630203"/>
                <a:ext cx="4780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566810" y="2188563"/>
                <a:ext cx="452288" cy="207749"/>
              </a:xfrm>
              <a:prstGeom prst="rect">
                <a:avLst/>
              </a:prstGeom>
              <a:noFill/>
            </p:spPr>
            <p:txBody>
              <a:bodyPr wrap="none" rtlCol="0">
                <a:spAutoFit/>
              </a:bodyPr>
              <a:lstStyle/>
              <a:p>
                <a:r>
                  <a:rPr lang="en-US" sz="1200" dirty="0">
                    <a:latin typeface="Lato"/>
                  </a:rPr>
                  <a:t>TRUE</a:t>
                </a:r>
              </a:p>
            </p:txBody>
          </p:sp>
          <p:sp>
            <p:nvSpPr>
              <p:cNvPr id="26" name="TextBox 25"/>
              <p:cNvSpPr txBox="1"/>
              <p:nvPr/>
            </p:nvSpPr>
            <p:spPr>
              <a:xfrm>
                <a:off x="940402" y="2048149"/>
                <a:ext cx="497636" cy="207749"/>
              </a:xfrm>
              <a:prstGeom prst="rect">
                <a:avLst/>
              </a:prstGeom>
              <a:noFill/>
            </p:spPr>
            <p:txBody>
              <a:bodyPr wrap="none" rtlCol="0">
                <a:spAutoFit/>
              </a:bodyPr>
              <a:lstStyle/>
              <a:p>
                <a:r>
                  <a:rPr lang="en-US" sz="1200" dirty="0">
                    <a:latin typeface="Lato"/>
                  </a:rPr>
                  <a:t>FALSE</a:t>
                </a:r>
              </a:p>
            </p:txBody>
          </p:sp>
          <p:sp>
            <p:nvSpPr>
              <p:cNvPr id="27" name="TextBox 26"/>
              <p:cNvSpPr txBox="1"/>
              <p:nvPr/>
            </p:nvSpPr>
            <p:spPr>
              <a:xfrm>
                <a:off x="1923451" y="2867753"/>
                <a:ext cx="1240628" cy="230833"/>
              </a:xfrm>
              <a:prstGeom prst="rect">
                <a:avLst/>
              </a:prstGeom>
              <a:noFill/>
            </p:spPr>
            <p:txBody>
              <a:bodyPr wrap="none" rtlCol="0">
                <a:spAutoFit/>
              </a:bodyPr>
              <a:lstStyle/>
              <a:p>
                <a:r>
                  <a:rPr lang="en-US" sz="1400" dirty="0">
                    <a:latin typeface="Lato"/>
                  </a:rPr>
                  <a:t>NEXT ITERATION</a:t>
                </a:r>
              </a:p>
            </p:txBody>
          </p:sp>
        </p:grpSp>
        <p:sp>
          <p:nvSpPr>
            <p:cNvPr id="31" name="Rectangle 30"/>
            <p:cNvSpPr/>
            <p:nvPr/>
          </p:nvSpPr>
          <p:spPr>
            <a:xfrm>
              <a:off x="813309" y="1232893"/>
              <a:ext cx="1510303" cy="35959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2" name="TextBox 31"/>
            <p:cNvSpPr txBox="1"/>
            <p:nvPr/>
          </p:nvSpPr>
          <p:spPr>
            <a:xfrm>
              <a:off x="940402" y="1196855"/>
              <a:ext cx="1424910" cy="407900"/>
            </a:xfrm>
            <a:prstGeom prst="rect">
              <a:avLst/>
            </a:prstGeom>
            <a:noFill/>
          </p:spPr>
          <p:txBody>
            <a:bodyPr wrap="none" rtlCol="0">
              <a:spAutoFit/>
            </a:bodyPr>
            <a:lstStyle/>
            <a:p>
              <a:r>
                <a:rPr lang="en-US" sz="1467" dirty="0">
                  <a:latin typeface="Lato"/>
                </a:rPr>
                <a:t>Initialize variable for </a:t>
              </a:r>
            </a:p>
            <a:p>
              <a:r>
                <a:rPr lang="en-US" sz="1467" dirty="0">
                  <a:latin typeface="Lato"/>
                </a:rPr>
                <a:t>Usage in loop </a:t>
              </a:r>
            </a:p>
          </p:txBody>
        </p:sp>
      </p:grpSp>
    </p:spTree>
    <p:custDataLst>
      <p:tags r:id="rId1"/>
    </p:custDataLst>
    <p:extLst>
      <p:ext uri="{BB962C8B-B14F-4D97-AF65-F5344CB8AC3E}">
        <p14:creationId xmlns:p14="http://schemas.microsoft.com/office/powerpoint/2010/main" val="705368311"/>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a:t>Else statement in </a:t>
            </a:r>
            <a:r>
              <a:rPr lang="en-US" b="1" dirty="0">
                <a:solidFill>
                  <a:schemeClr val="accent2"/>
                </a:solidFill>
              </a:rPr>
              <a:t>loops</a:t>
            </a:r>
          </a:p>
        </p:txBody>
      </p:sp>
      <p:sp>
        <p:nvSpPr>
          <p:cNvPr id="3" name="Text Placeholder 2"/>
          <p:cNvSpPr>
            <a:spLocks noGrp="1"/>
          </p:cNvSpPr>
          <p:nvPr>
            <p:ph type="body" sz="quarter" idx="11"/>
          </p:nvPr>
        </p:nvSpPr>
        <p:spPr/>
        <p:txBody>
          <a:bodyPr>
            <a:noAutofit/>
          </a:bodyPr>
          <a:lstStyle/>
          <a:p>
            <a:r>
              <a:rPr lang="en-US" sz="1400" dirty="0"/>
              <a:t>Let us understand the usage of else in loops</a:t>
            </a:r>
          </a:p>
        </p:txBody>
      </p:sp>
      <p:cxnSp>
        <p:nvCxnSpPr>
          <p:cNvPr id="30" name="Straight Connector 29"/>
          <p:cNvCxnSpPr/>
          <p:nvPr/>
        </p:nvCxnSpPr>
        <p:spPr>
          <a:xfrm>
            <a:off x="4643919" y="1671263"/>
            <a:ext cx="0" cy="478054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xmlns="" id="{745BE77C-70F8-40E6-9CEF-9F7750206D4E}"/>
              </a:ext>
            </a:extLst>
          </p:cNvPr>
          <p:cNvGrpSpPr/>
          <p:nvPr/>
        </p:nvGrpSpPr>
        <p:grpSpPr>
          <a:xfrm>
            <a:off x="616450" y="1738556"/>
            <a:ext cx="3575412" cy="4744033"/>
            <a:chOff x="462337" y="1303917"/>
            <a:chExt cx="2681559" cy="3558025"/>
          </a:xfrm>
        </p:grpSpPr>
        <p:grpSp>
          <p:nvGrpSpPr>
            <p:cNvPr id="8" name="Group 7"/>
            <p:cNvGrpSpPr/>
            <p:nvPr/>
          </p:nvGrpSpPr>
          <p:grpSpPr>
            <a:xfrm>
              <a:off x="462337" y="1615441"/>
              <a:ext cx="2681559" cy="2556554"/>
              <a:chOff x="462337" y="1253447"/>
              <a:chExt cx="2681559" cy="2556554"/>
            </a:xfrm>
          </p:grpSpPr>
          <p:sp>
            <p:nvSpPr>
              <p:cNvPr id="11" name="Parallelogram 10"/>
              <p:cNvSpPr/>
              <p:nvPr/>
            </p:nvSpPr>
            <p:spPr>
              <a:xfrm>
                <a:off x="657546" y="1674688"/>
                <a:ext cx="1941815" cy="328773"/>
              </a:xfrm>
              <a:prstGeom prst="parallelogram">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TextBox 12"/>
              <p:cNvSpPr txBox="1"/>
              <p:nvPr/>
            </p:nvSpPr>
            <p:spPr>
              <a:xfrm>
                <a:off x="660284" y="1715786"/>
                <a:ext cx="1934664" cy="223090"/>
              </a:xfrm>
              <a:prstGeom prst="rect">
                <a:avLst/>
              </a:prstGeom>
              <a:noFill/>
            </p:spPr>
            <p:txBody>
              <a:bodyPr wrap="none" rtlCol="0">
                <a:spAutoFit/>
              </a:bodyPr>
              <a:lstStyle/>
              <a:p>
                <a:r>
                  <a:rPr lang="en-US" sz="1333" dirty="0">
                    <a:latin typeface="Lato"/>
                  </a:rPr>
                  <a:t>WHILE conditional statement  ?</a:t>
                </a:r>
              </a:p>
            </p:txBody>
          </p:sp>
          <p:cxnSp>
            <p:nvCxnSpPr>
              <p:cNvPr id="14" name="Straight Arrow Connector 13"/>
              <p:cNvCxnSpPr>
                <a:stCxn id="11" idx="4"/>
              </p:cNvCxnSpPr>
              <p:nvPr/>
            </p:nvCxnSpPr>
            <p:spPr>
              <a:xfrm flipH="1">
                <a:off x="1628453" y="2003461"/>
                <a:ext cx="1" cy="4417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904124" y="2445249"/>
                <a:ext cx="1510303" cy="35959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 name="TextBox 15"/>
              <p:cNvSpPr txBox="1"/>
              <p:nvPr/>
            </p:nvSpPr>
            <p:spPr>
              <a:xfrm>
                <a:off x="922710" y="2419767"/>
                <a:ext cx="1482617" cy="392415"/>
              </a:xfrm>
              <a:prstGeom prst="rect">
                <a:avLst/>
              </a:prstGeom>
              <a:noFill/>
            </p:spPr>
            <p:txBody>
              <a:bodyPr wrap="none" rtlCol="0">
                <a:spAutoFit/>
              </a:bodyPr>
              <a:lstStyle/>
              <a:p>
                <a:r>
                  <a:rPr lang="en-US" sz="1400" dirty="0">
                    <a:latin typeface="Lato"/>
                  </a:rPr>
                  <a:t>Execution Statements </a:t>
                </a:r>
              </a:p>
              <a:p>
                <a:r>
                  <a:rPr lang="en-US" sz="1400" dirty="0">
                    <a:latin typeface="Lato"/>
                  </a:rPr>
                  <a:t>Within WHILE BLOCK</a:t>
                </a:r>
              </a:p>
            </p:txBody>
          </p:sp>
          <p:sp>
            <p:nvSpPr>
              <p:cNvPr id="17" name="Rectangle 16"/>
              <p:cNvSpPr/>
              <p:nvPr/>
            </p:nvSpPr>
            <p:spPr>
              <a:xfrm>
                <a:off x="940402" y="3450405"/>
                <a:ext cx="1510303" cy="35959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 name="TextBox 17"/>
              <p:cNvSpPr txBox="1"/>
              <p:nvPr/>
            </p:nvSpPr>
            <p:spPr>
              <a:xfrm>
                <a:off x="898028" y="3473691"/>
                <a:ext cx="1548742" cy="223090"/>
              </a:xfrm>
              <a:prstGeom prst="rect">
                <a:avLst/>
              </a:prstGeom>
              <a:noFill/>
            </p:spPr>
            <p:txBody>
              <a:bodyPr wrap="none" rtlCol="0">
                <a:spAutoFit/>
              </a:bodyPr>
              <a:lstStyle/>
              <a:p>
                <a:r>
                  <a:rPr lang="en-US" sz="1333" dirty="0">
                    <a:latin typeface="Lato"/>
                  </a:rPr>
                  <a:t>ELSE block of while loop</a:t>
                </a:r>
              </a:p>
            </p:txBody>
          </p:sp>
          <p:cxnSp>
            <p:nvCxnSpPr>
              <p:cNvPr id="19" name="Straight Arrow Connector 18"/>
              <p:cNvCxnSpPr>
                <a:endCxn id="11" idx="0"/>
              </p:cNvCxnSpPr>
              <p:nvPr/>
            </p:nvCxnSpPr>
            <p:spPr>
              <a:xfrm>
                <a:off x="1628453" y="1253447"/>
                <a:ext cx="1" cy="4212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5" idx="2"/>
              </p:cNvCxnSpPr>
              <p:nvPr/>
            </p:nvCxnSpPr>
            <p:spPr>
              <a:xfrm flipH="1">
                <a:off x="1659275" y="2804845"/>
                <a:ext cx="1" cy="277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656894" y="3082247"/>
                <a:ext cx="14870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3143896" y="1464067"/>
                <a:ext cx="0" cy="1618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1628454" y="1464067"/>
                <a:ext cx="151544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462337" y="2224355"/>
                <a:ext cx="11661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62337" y="2224355"/>
                <a:ext cx="0" cy="1405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7" idx="1"/>
              </p:cNvCxnSpPr>
              <p:nvPr/>
            </p:nvCxnSpPr>
            <p:spPr>
              <a:xfrm>
                <a:off x="462337" y="3630203"/>
                <a:ext cx="4780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566810" y="2188563"/>
                <a:ext cx="452288" cy="207749"/>
              </a:xfrm>
              <a:prstGeom prst="rect">
                <a:avLst/>
              </a:prstGeom>
              <a:noFill/>
            </p:spPr>
            <p:txBody>
              <a:bodyPr wrap="none" rtlCol="0">
                <a:spAutoFit/>
              </a:bodyPr>
              <a:lstStyle/>
              <a:p>
                <a:r>
                  <a:rPr lang="en-US" sz="1200" dirty="0">
                    <a:latin typeface="Lato"/>
                  </a:rPr>
                  <a:t>TRUE</a:t>
                </a:r>
              </a:p>
            </p:txBody>
          </p:sp>
          <p:sp>
            <p:nvSpPr>
              <p:cNvPr id="28" name="TextBox 27"/>
              <p:cNvSpPr txBox="1"/>
              <p:nvPr/>
            </p:nvSpPr>
            <p:spPr>
              <a:xfrm>
                <a:off x="940402" y="2048149"/>
                <a:ext cx="497636" cy="207749"/>
              </a:xfrm>
              <a:prstGeom prst="rect">
                <a:avLst/>
              </a:prstGeom>
              <a:noFill/>
            </p:spPr>
            <p:txBody>
              <a:bodyPr wrap="none" rtlCol="0">
                <a:spAutoFit/>
              </a:bodyPr>
              <a:lstStyle/>
              <a:p>
                <a:r>
                  <a:rPr lang="en-US" sz="1200" dirty="0">
                    <a:latin typeface="Lato"/>
                  </a:rPr>
                  <a:t>FALSE</a:t>
                </a:r>
              </a:p>
            </p:txBody>
          </p:sp>
          <p:sp>
            <p:nvSpPr>
              <p:cNvPr id="29" name="TextBox 28"/>
              <p:cNvSpPr txBox="1"/>
              <p:nvPr/>
            </p:nvSpPr>
            <p:spPr>
              <a:xfrm>
                <a:off x="1850299" y="2867753"/>
                <a:ext cx="1240628" cy="230833"/>
              </a:xfrm>
              <a:prstGeom prst="rect">
                <a:avLst/>
              </a:prstGeom>
              <a:noFill/>
            </p:spPr>
            <p:txBody>
              <a:bodyPr wrap="none" rtlCol="0">
                <a:spAutoFit/>
              </a:bodyPr>
              <a:lstStyle/>
              <a:p>
                <a:r>
                  <a:rPr lang="en-US" sz="1400" dirty="0">
                    <a:latin typeface="Lato"/>
                  </a:rPr>
                  <a:t>NEXT ITERATION</a:t>
                </a:r>
              </a:p>
            </p:txBody>
          </p:sp>
        </p:grpSp>
        <p:sp>
          <p:nvSpPr>
            <p:cNvPr id="9" name="Rectangle 8"/>
            <p:cNvSpPr/>
            <p:nvPr/>
          </p:nvSpPr>
          <p:spPr>
            <a:xfrm>
              <a:off x="813309" y="1327763"/>
              <a:ext cx="1510303" cy="35959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TextBox 9"/>
            <p:cNvSpPr txBox="1"/>
            <p:nvPr/>
          </p:nvSpPr>
          <p:spPr>
            <a:xfrm>
              <a:off x="903826" y="1303917"/>
              <a:ext cx="1362392" cy="392415"/>
            </a:xfrm>
            <a:prstGeom prst="rect">
              <a:avLst/>
            </a:prstGeom>
            <a:noFill/>
          </p:spPr>
          <p:txBody>
            <a:bodyPr wrap="none" rtlCol="0">
              <a:spAutoFit/>
            </a:bodyPr>
            <a:lstStyle/>
            <a:p>
              <a:r>
                <a:rPr lang="en-US" sz="1400" dirty="0">
                  <a:latin typeface="Lato"/>
                </a:rPr>
                <a:t>Initialize variable for </a:t>
              </a:r>
            </a:p>
            <a:p>
              <a:r>
                <a:rPr lang="en-US" sz="1400" dirty="0">
                  <a:latin typeface="Lato"/>
                </a:rPr>
                <a:t>Usage in loop </a:t>
              </a:r>
            </a:p>
          </p:txBody>
        </p:sp>
        <p:sp>
          <p:nvSpPr>
            <p:cNvPr id="31" name="Rectangle 30"/>
            <p:cNvSpPr/>
            <p:nvPr/>
          </p:nvSpPr>
          <p:spPr>
            <a:xfrm>
              <a:off x="940402" y="4474395"/>
              <a:ext cx="1510303" cy="35959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2" name="TextBox 31"/>
            <p:cNvSpPr txBox="1"/>
            <p:nvPr/>
          </p:nvSpPr>
          <p:spPr>
            <a:xfrm>
              <a:off x="1030436" y="4469527"/>
              <a:ext cx="1482617" cy="392415"/>
            </a:xfrm>
            <a:prstGeom prst="rect">
              <a:avLst/>
            </a:prstGeom>
            <a:noFill/>
          </p:spPr>
          <p:txBody>
            <a:bodyPr wrap="none" rtlCol="0">
              <a:spAutoFit/>
            </a:bodyPr>
            <a:lstStyle/>
            <a:p>
              <a:r>
                <a:rPr lang="en-US" sz="1400" dirty="0">
                  <a:latin typeface="Lato"/>
                </a:rPr>
                <a:t>Execution Statements </a:t>
              </a:r>
            </a:p>
            <a:p>
              <a:r>
                <a:rPr lang="en-US" sz="1400" dirty="0">
                  <a:latin typeface="Lato"/>
                </a:rPr>
                <a:t>Out of WHILE BLOCK</a:t>
              </a:r>
            </a:p>
          </p:txBody>
        </p:sp>
        <p:cxnSp>
          <p:nvCxnSpPr>
            <p:cNvPr id="34" name="Straight Arrow Connector 33"/>
            <p:cNvCxnSpPr>
              <a:stCxn id="17" idx="2"/>
              <a:endCxn id="31" idx="0"/>
            </p:cNvCxnSpPr>
            <p:nvPr/>
          </p:nvCxnSpPr>
          <p:spPr>
            <a:xfrm>
              <a:off x="1695554" y="4171995"/>
              <a:ext cx="0" cy="30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6" name="TextBox 35"/>
          <p:cNvSpPr txBox="1"/>
          <p:nvPr/>
        </p:nvSpPr>
        <p:spPr>
          <a:xfrm>
            <a:off x="4833155" y="1672814"/>
            <a:ext cx="6876828" cy="1413207"/>
          </a:xfrm>
          <a:prstGeom prst="rect">
            <a:avLst/>
          </a:prstGeom>
          <a:solidFill>
            <a:schemeClr val="bg1">
              <a:lumMod val="65000"/>
            </a:schemeClr>
          </a:solidFill>
          <a:ln w="3175">
            <a:solidFill>
              <a:schemeClr val="tx1"/>
            </a:solidFill>
          </a:ln>
        </p:spPr>
        <p:txBody>
          <a:bodyPr wrap="square" rtlCol="0">
            <a:spAutoFit/>
          </a:bodyPr>
          <a:lstStyle/>
          <a:p>
            <a:pPr defTabSz="608738">
              <a:spcAft>
                <a:spcPts val="667"/>
              </a:spcAft>
              <a:defRPr/>
            </a:pPr>
            <a:r>
              <a:rPr lang="en-US" sz="1600" dirty="0">
                <a:solidFill>
                  <a:schemeClr val="bg1"/>
                </a:solidFill>
                <a:latin typeface="Lato"/>
              </a:rPr>
              <a:t>Python supports an </a:t>
            </a:r>
            <a:r>
              <a:rPr lang="en-US" sz="1600" b="1" dirty="0">
                <a:solidFill>
                  <a:schemeClr val="bg1"/>
                </a:solidFill>
                <a:latin typeface="Lato"/>
              </a:rPr>
              <a:t>else </a:t>
            </a:r>
            <a:r>
              <a:rPr lang="en-US" sz="1600" dirty="0">
                <a:solidFill>
                  <a:schemeClr val="bg1"/>
                </a:solidFill>
                <a:latin typeface="Lato"/>
              </a:rPr>
              <a:t>statement associated with a loop statement.</a:t>
            </a:r>
          </a:p>
          <a:p>
            <a:pPr defTabSz="608738">
              <a:defRPr/>
            </a:pPr>
            <a:r>
              <a:rPr lang="en-US" sz="1600" dirty="0">
                <a:solidFill>
                  <a:schemeClr val="bg1"/>
                </a:solidFill>
                <a:latin typeface="Lato"/>
              </a:rPr>
              <a:t>If  the else statement  is used  with  a for loop,  the else statement  is  executed    when the  loop  has  exhausted iterating the list.</a:t>
            </a:r>
          </a:p>
          <a:p>
            <a:pPr defTabSz="608738">
              <a:defRPr/>
            </a:pPr>
            <a:r>
              <a:rPr lang="en-US" sz="1600" dirty="0">
                <a:solidFill>
                  <a:schemeClr val="bg1"/>
                </a:solidFill>
                <a:latin typeface="Lato"/>
              </a:rPr>
              <a:t>If  the else statement  is  used  with  a while loop,  the else statement  is  executed  when  the  condition  becomes false.</a:t>
            </a:r>
          </a:p>
        </p:txBody>
      </p:sp>
      <p:pic>
        <p:nvPicPr>
          <p:cNvPr id="37" name="Picture 36"/>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5483395" y="3204762"/>
            <a:ext cx="5397868" cy="3055044"/>
          </a:xfrm>
          <a:prstGeom prst="rect">
            <a:avLst/>
          </a:prstGeom>
          <a:effectLst>
            <a:outerShdw blurRad="50800" dist="38100" dir="5400000" algn="t" rotWithShape="0">
              <a:prstClr val="black">
                <a:alpha val="40000"/>
              </a:prstClr>
            </a:outerShdw>
          </a:effectLst>
        </p:spPr>
      </p:pic>
    </p:spTree>
    <p:custDataLst>
      <p:tags r:id="rId1"/>
    </p:custDataLst>
    <p:extLst>
      <p:ext uri="{BB962C8B-B14F-4D97-AF65-F5344CB8AC3E}">
        <p14:creationId xmlns:p14="http://schemas.microsoft.com/office/powerpoint/2010/main" val="3531800987"/>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smtClean="0"/>
              <a:t>Nested </a:t>
            </a:r>
            <a:r>
              <a:rPr lang="en-US" b="1" dirty="0" smtClean="0">
                <a:solidFill>
                  <a:schemeClr val="accent2"/>
                </a:solidFill>
              </a:rPr>
              <a:t>loops</a:t>
            </a:r>
            <a:endParaRPr lang="en-US" b="1" dirty="0">
              <a:solidFill>
                <a:schemeClr val="accent2"/>
              </a:solidFill>
            </a:endParaRPr>
          </a:p>
        </p:txBody>
      </p:sp>
      <p:sp>
        <p:nvSpPr>
          <p:cNvPr id="3" name="Text Placeholder 2"/>
          <p:cNvSpPr>
            <a:spLocks noGrp="1"/>
          </p:cNvSpPr>
          <p:nvPr>
            <p:ph type="body" sz="quarter" idx="11"/>
          </p:nvPr>
        </p:nvSpPr>
        <p:spPr/>
        <p:txBody>
          <a:bodyPr>
            <a:noAutofit/>
          </a:bodyPr>
          <a:lstStyle/>
          <a:p>
            <a:r>
              <a:rPr lang="en-US" sz="1400" dirty="0"/>
              <a:t>Let us understand the usage of nested loops</a:t>
            </a:r>
          </a:p>
        </p:txBody>
      </p:sp>
      <p:cxnSp>
        <p:nvCxnSpPr>
          <p:cNvPr id="30" name="Straight Connector 29"/>
          <p:cNvCxnSpPr/>
          <p:nvPr/>
        </p:nvCxnSpPr>
        <p:spPr>
          <a:xfrm>
            <a:off x="7052637" y="1771940"/>
            <a:ext cx="0" cy="376063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31056" y="1895053"/>
            <a:ext cx="5263345" cy="338554"/>
          </a:xfrm>
          <a:prstGeom prst="rect">
            <a:avLst/>
          </a:prstGeom>
          <a:solidFill>
            <a:schemeClr val="bg1">
              <a:lumMod val="75000"/>
            </a:schemeClr>
          </a:solidFill>
          <a:ln w="3175">
            <a:solidFill>
              <a:schemeClr val="tx1"/>
            </a:solidFill>
          </a:ln>
        </p:spPr>
        <p:txBody>
          <a:bodyPr wrap="square" rtlCol="0">
            <a:spAutoFit/>
          </a:bodyPr>
          <a:lstStyle/>
          <a:p>
            <a:pPr defTabSz="608738">
              <a:spcAft>
                <a:spcPts val="667"/>
              </a:spcAft>
              <a:defRPr/>
            </a:pPr>
            <a:r>
              <a:rPr lang="en-IN" sz="1600" dirty="0">
                <a:latin typeface="Lato" charset="0"/>
                <a:ea typeface="Lato" charset="0"/>
                <a:cs typeface="Lato" charset="0"/>
              </a:rPr>
              <a:t>A nested loop is a loop that occurs within another loop</a:t>
            </a:r>
            <a:endParaRPr lang="en-US" sz="1600" dirty="0">
              <a:solidFill>
                <a:srgbClr val="000000"/>
              </a:solidFill>
              <a:latin typeface="Lato" charset="0"/>
              <a:ea typeface="Lato" charset="0"/>
              <a:cs typeface="Lato" charset="0"/>
            </a:endParaRPr>
          </a:p>
        </p:txBody>
      </p:sp>
      <p:sp>
        <p:nvSpPr>
          <p:cNvPr id="33" name="TextBox 32"/>
          <p:cNvSpPr txBox="1"/>
          <p:nvPr/>
        </p:nvSpPr>
        <p:spPr>
          <a:xfrm>
            <a:off x="731055" y="3280384"/>
            <a:ext cx="6181883" cy="1077218"/>
          </a:xfrm>
          <a:prstGeom prst="rect">
            <a:avLst/>
          </a:prstGeom>
          <a:solidFill>
            <a:schemeClr val="bg1">
              <a:lumMod val="75000"/>
            </a:schemeClr>
          </a:solidFill>
          <a:ln w="3175">
            <a:solidFill>
              <a:schemeClr val="tx1"/>
            </a:solidFill>
          </a:ln>
        </p:spPr>
        <p:txBody>
          <a:bodyPr wrap="square" rtlCol="0">
            <a:spAutoFit/>
          </a:bodyPr>
          <a:lstStyle/>
          <a:p>
            <a:r>
              <a:rPr lang="en-IN" sz="1600" dirty="0">
                <a:latin typeface="Lato" charset="0"/>
                <a:ea typeface="Lato" charset="0"/>
                <a:cs typeface="Lato" charset="0"/>
              </a:rPr>
              <a:t>for [first iterating variable] in [outer loop]:                # Outer loop</a:t>
            </a:r>
          </a:p>
          <a:p>
            <a:r>
              <a:rPr lang="en-IN" sz="1600" dirty="0">
                <a:latin typeface="Lato" charset="0"/>
                <a:ea typeface="Lato" charset="0"/>
                <a:cs typeface="Lato" charset="0"/>
              </a:rPr>
              <a:t>    [do something] </a:t>
            </a:r>
          </a:p>
          <a:p>
            <a:r>
              <a:rPr lang="en-IN" sz="1600" dirty="0">
                <a:latin typeface="Lato" charset="0"/>
                <a:ea typeface="Lato" charset="0"/>
                <a:cs typeface="Lato" charset="0"/>
              </a:rPr>
              <a:t>    for [second iterating variable] in [nested loop]:    # Nested loop</a:t>
            </a:r>
          </a:p>
          <a:p>
            <a:r>
              <a:rPr lang="en-IN" sz="1600" dirty="0">
                <a:latin typeface="Lato" charset="0"/>
                <a:ea typeface="Lato" charset="0"/>
                <a:cs typeface="Lato" charset="0"/>
              </a:rPr>
              <a:t>           [do something]</a:t>
            </a:r>
          </a:p>
        </p:txBody>
      </p:sp>
      <p:sp>
        <p:nvSpPr>
          <p:cNvPr id="5" name="Rectangle 4"/>
          <p:cNvSpPr/>
          <p:nvPr/>
        </p:nvSpPr>
        <p:spPr>
          <a:xfrm>
            <a:off x="731055" y="2736085"/>
            <a:ext cx="1078629" cy="461665"/>
          </a:xfrm>
          <a:prstGeom prst="rect">
            <a:avLst/>
          </a:prstGeom>
        </p:spPr>
        <p:txBody>
          <a:bodyPr wrap="none">
            <a:spAutoFit/>
          </a:bodyPr>
          <a:lstStyle/>
          <a:p>
            <a:r>
              <a:rPr lang="en-US" sz="2400" dirty="0"/>
              <a:t>Syntax:</a:t>
            </a:r>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276" y="2466385"/>
            <a:ext cx="3717923" cy="306619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extBox 37"/>
          <p:cNvSpPr txBox="1"/>
          <p:nvPr/>
        </p:nvSpPr>
        <p:spPr>
          <a:xfrm>
            <a:off x="7268379" y="1796968"/>
            <a:ext cx="3729820" cy="584775"/>
          </a:xfrm>
          <a:prstGeom prst="rect">
            <a:avLst/>
          </a:prstGeom>
          <a:solidFill>
            <a:schemeClr val="bg1">
              <a:lumMod val="75000"/>
            </a:schemeClr>
          </a:solidFill>
          <a:ln w="3175">
            <a:solidFill>
              <a:schemeClr val="tx1"/>
            </a:solidFill>
          </a:ln>
        </p:spPr>
        <p:txBody>
          <a:bodyPr wrap="square" rtlCol="0">
            <a:spAutoFit/>
          </a:bodyPr>
          <a:lstStyle/>
          <a:p>
            <a:r>
              <a:rPr lang="en-IN" sz="1600" dirty="0">
                <a:latin typeface="Lato" charset="0"/>
                <a:ea typeface="Lato" charset="0"/>
                <a:cs typeface="Lato" charset="0"/>
              </a:rPr>
              <a:t>Example: </a:t>
            </a:r>
          </a:p>
          <a:p>
            <a:r>
              <a:rPr lang="en-IN" sz="1600" dirty="0">
                <a:latin typeface="Lato" charset="0"/>
                <a:ea typeface="Lato" charset="0"/>
                <a:cs typeface="Lato" charset="0"/>
              </a:rPr>
              <a:t>Program to print the number pattern</a:t>
            </a:r>
          </a:p>
        </p:txBody>
      </p:sp>
    </p:spTree>
    <p:custDataLst>
      <p:tags r:id="rId1"/>
    </p:custDataLst>
    <p:extLst>
      <p:ext uri="{BB962C8B-B14F-4D97-AF65-F5344CB8AC3E}">
        <p14:creationId xmlns:p14="http://schemas.microsoft.com/office/powerpoint/2010/main" val="1415390488"/>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smtClean="0"/>
              <a:t>Nested </a:t>
            </a:r>
            <a:r>
              <a:rPr lang="en-US" b="1" dirty="0" smtClean="0">
                <a:solidFill>
                  <a:schemeClr val="accent2"/>
                </a:solidFill>
              </a:rPr>
              <a:t>loops</a:t>
            </a:r>
            <a:endParaRPr lang="en-US" b="1" dirty="0">
              <a:solidFill>
                <a:schemeClr val="accent2"/>
              </a:solidFill>
            </a:endParaRPr>
          </a:p>
        </p:txBody>
      </p:sp>
      <p:sp>
        <p:nvSpPr>
          <p:cNvPr id="3" name="Text Placeholder 2"/>
          <p:cNvSpPr>
            <a:spLocks noGrp="1"/>
          </p:cNvSpPr>
          <p:nvPr>
            <p:ph type="body" sz="quarter" idx="11"/>
          </p:nvPr>
        </p:nvSpPr>
        <p:spPr/>
        <p:txBody>
          <a:bodyPr>
            <a:noAutofit/>
          </a:bodyPr>
          <a:lstStyle/>
          <a:p>
            <a:r>
              <a:rPr lang="en-US" sz="1400" dirty="0"/>
              <a:t>Let us understand the usage of nested loops</a:t>
            </a:r>
          </a:p>
        </p:txBody>
      </p:sp>
      <p:sp>
        <p:nvSpPr>
          <p:cNvPr id="36" name="TextBox 35"/>
          <p:cNvSpPr txBox="1"/>
          <p:nvPr/>
        </p:nvSpPr>
        <p:spPr>
          <a:xfrm>
            <a:off x="731055" y="1895053"/>
            <a:ext cx="2480747" cy="338554"/>
          </a:xfrm>
          <a:prstGeom prst="rect">
            <a:avLst/>
          </a:prstGeom>
          <a:solidFill>
            <a:schemeClr val="accent2">
              <a:lumMod val="20000"/>
              <a:lumOff val="80000"/>
            </a:schemeClr>
          </a:solidFill>
          <a:ln w="3175">
            <a:solidFill>
              <a:schemeClr val="tx1"/>
            </a:solidFill>
          </a:ln>
        </p:spPr>
        <p:txBody>
          <a:bodyPr wrap="square" rtlCol="0">
            <a:spAutoFit/>
          </a:bodyPr>
          <a:lstStyle/>
          <a:p>
            <a:pPr defTabSz="608738">
              <a:spcAft>
                <a:spcPts val="667"/>
              </a:spcAft>
              <a:defRPr/>
            </a:pPr>
            <a:r>
              <a:rPr lang="en-IN" sz="1600" dirty="0">
                <a:latin typeface="Lato" charset="0"/>
                <a:ea typeface="Lato" charset="0"/>
                <a:cs typeface="Lato" charset="0"/>
              </a:rPr>
              <a:t>Nested loops can be:</a:t>
            </a:r>
            <a:endParaRPr lang="en-US" sz="1600" dirty="0">
              <a:solidFill>
                <a:srgbClr val="000000"/>
              </a:solidFill>
              <a:latin typeface="Lato" charset="0"/>
              <a:ea typeface="Lato" charset="0"/>
              <a:cs typeface="Lato" charset="0"/>
            </a:endParaRPr>
          </a:p>
        </p:txBody>
      </p:sp>
      <p:sp>
        <p:nvSpPr>
          <p:cNvPr id="39" name="TextBox 38"/>
          <p:cNvSpPr txBox="1"/>
          <p:nvPr/>
        </p:nvSpPr>
        <p:spPr>
          <a:xfrm>
            <a:off x="1211223" y="2498153"/>
            <a:ext cx="1978107" cy="584775"/>
          </a:xfrm>
          <a:prstGeom prst="rect">
            <a:avLst/>
          </a:prstGeom>
          <a:solidFill>
            <a:schemeClr val="bg1">
              <a:lumMod val="75000"/>
            </a:schemeClr>
          </a:solidFill>
          <a:ln w="3175">
            <a:solidFill>
              <a:schemeClr val="tx1"/>
            </a:solidFill>
          </a:ln>
        </p:spPr>
        <p:txBody>
          <a:bodyPr wrap="square" rtlCol="0">
            <a:spAutoFit/>
          </a:bodyPr>
          <a:lstStyle/>
          <a:p>
            <a:r>
              <a:rPr lang="en-IN" sz="1600" dirty="0">
                <a:latin typeface="Lato" charset="0"/>
                <a:ea typeface="Lato" charset="0"/>
                <a:cs typeface="Lato" charset="0"/>
              </a:rPr>
              <a:t>For loop:</a:t>
            </a:r>
          </a:p>
          <a:p>
            <a:r>
              <a:rPr lang="en-IN" sz="1600" dirty="0">
                <a:latin typeface="Lato" charset="0"/>
                <a:ea typeface="Lato" charset="0"/>
                <a:cs typeface="Lato" charset="0"/>
              </a:rPr>
              <a:t>       For Loop:</a:t>
            </a:r>
          </a:p>
        </p:txBody>
      </p:sp>
      <p:sp>
        <p:nvSpPr>
          <p:cNvPr id="40" name="TextBox 39"/>
          <p:cNvSpPr txBox="1"/>
          <p:nvPr/>
        </p:nvSpPr>
        <p:spPr>
          <a:xfrm>
            <a:off x="3211802" y="4430299"/>
            <a:ext cx="2223799" cy="584775"/>
          </a:xfrm>
          <a:prstGeom prst="rect">
            <a:avLst/>
          </a:prstGeom>
          <a:solidFill>
            <a:schemeClr val="bg1">
              <a:lumMod val="75000"/>
            </a:schemeClr>
          </a:solidFill>
          <a:ln w="3175">
            <a:solidFill>
              <a:schemeClr val="tx1"/>
            </a:solidFill>
          </a:ln>
        </p:spPr>
        <p:txBody>
          <a:bodyPr wrap="square" rtlCol="0">
            <a:spAutoFit/>
          </a:bodyPr>
          <a:lstStyle/>
          <a:p>
            <a:r>
              <a:rPr lang="en-IN" sz="1600" dirty="0">
                <a:latin typeface="Lato" charset="0"/>
                <a:ea typeface="Lato" charset="0"/>
                <a:cs typeface="Lato" charset="0"/>
              </a:rPr>
              <a:t>     For loop:</a:t>
            </a:r>
          </a:p>
          <a:p>
            <a:r>
              <a:rPr lang="en-IN" sz="1600" dirty="0">
                <a:latin typeface="Lato" charset="0"/>
                <a:ea typeface="Lato" charset="0"/>
                <a:cs typeface="Lato" charset="0"/>
              </a:rPr>
              <a:t>            While loop:</a:t>
            </a:r>
          </a:p>
        </p:txBody>
      </p:sp>
      <p:sp>
        <p:nvSpPr>
          <p:cNvPr id="41" name="TextBox 40"/>
          <p:cNvSpPr txBox="1"/>
          <p:nvPr/>
        </p:nvSpPr>
        <p:spPr>
          <a:xfrm>
            <a:off x="2200276" y="3467713"/>
            <a:ext cx="2376200" cy="584775"/>
          </a:xfrm>
          <a:prstGeom prst="rect">
            <a:avLst/>
          </a:prstGeom>
          <a:solidFill>
            <a:schemeClr val="bg1">
              <a:lumMod val="75000"/>
            </a:schemeClr>
          </a:solidFill>
          <a:ln w="3175">
            <a:solidFill>
              <a:schemeClr val="tx1"/>
            </a:solidFill>
          </a:ln>
        </p:spPr>
        <p:txBody>
          <a:bodyPr wrap="square" rtlCol="0">
            <a:spAutoFit/>
          </a:bodyPr>
          <a:lstStyle/>
          <a:p>
            <a:r>
              <a:rPr lang="en-IN" sz="1600" dirty="0">
                <a:latin typeface="Lato" charset="0"/>
                <a:ea typeface="Lato" charset="0"/>
                <a:cs typeface="Lato" charset="0"/>
              </a:rPr>
              <a:t>    While loop:</a:t>
            </a:r>
          </a:p>
          <a:p>
            <a:r>
              <a:rPr lang="en-IN" sz="1600" dirty="0">
                <a:latin typeface="Lato" charset="0"/>
                <a:ea typeface="Lato" charset="0"/>
                <a:cs typeface="Lato" charset="0"/>
              </a:rPr>
              <a:t>             While loop:</a:t>
            </a:r>
          </a:p>
        </p:txBody>
      </p:sp>
      <p:sp>
        <p:nvSpPr>
          <p:cNvPr id="42" name="TextBox 41"/>
          <p:cNvSpPr txBox="1"/>
          <p:nvPr/>
        </p:nvSpPr>
        <p:spPr>
          <a:xfrm>
            <a:off x="4576476" y="5261839"/>
            <a:ext cx="2268909" cy="584775"/>
          </a:xfrm>
          <a:prstGeom prst="rect">
            <a:avLst/>
          </a:prstGeom>
          <a:solidFill>
            <a:schemeClr val="accent2">
              <a:lumMod val="20000"/>
              <a:lumOff val="80000"/>
            </a:schemeClr>
          </a:solidFill>
          <a:ln w="3175">
            <a:solidFill>
              <a:schemeClr val="tx1"/>
            </a:solidFill>
          </a:ln>
        </p:spPr>
        <p:txBody>
          <a:bodyPr wrap="square" rtlCol="0">
            <a:spAutoFit/>
          </a:bodyPr>
          <a:lstStyle/>
          <a:p>
            <a:r>
              <a:rPr lang="en-IN" sz="1600" dirty="0">
                <a:latin typeface="Lato" charset="0"/>
                <a:ea typeface="Lato" charset="0"/>
                <a:cs typeface="Lato" charset="0"/>
              </a:rPr>
              <a:t>While loop:</a:t>
            </a:r>
          </a:p>
          <a:p>
            <a:r>
              <a:rPr lang="en-IN" sz="1600" dirty="0">
                <a:latin typeface="Lato" charset="0"/>
                <a:ea typeface="Lato" charset="0"/>
                <a:cs typeface="Lato" charset="0"/>
              </a:rPr>
              <a:t>          For loop:</a:t>
            </a:r>
          </a:p>
        </p:txBody>
      </p:sp>
    </p:spTree>
    <p:custDataLst>
      <p:tags r:id="rId1"/>
    </p:custDataLst>
    <p:extLst>
      <p:ext uri="{BB962C8B-B14F-4D97-AF65-F5344CB8AC3E}">
        <p14:creationId xmlns:p14="http://schemas.microsoft.com/office/powerpoint/2010/main" val="1246966662"/>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a:t>Control statements in </a:t>
            </a:r>
            <a:r>
              <a:rPr lang="en-US" b="1" dirty="0">
                <a:solidFill>
                  <a:schemeClr val="accent2"/>
                </a:solidFill>
              </a:rPr>
              <a:t>loops</a:t>
            </a:r>
          </a:p>
        </p:txBody>
      </p:sp>
      <p:sp>
        <p:nvSpPr>
          <p:cNvPr id="3" name="Text Placeholder 2"/>
          <p:cNvSpPr>
            <a:spLocks noGrp="1"/>
          </p:cNvSpPr>
          <p:nvPr>
            <p:ph type="body" sz="quarter" idx="11"/>
          </p:nvPr>
        </p:nvSpPr>
        <p:spPr>
          <a:xfrm>
            <a:off x="791633" y="1408849"/>
            <a:ext cx="10604499" cy="188459"/>
          </a:xfrm>
        </p:spPr>
        <p:txBody>
          <a:bodyPr>
            <a:noAutofit/>
          </a:bodyPr>
          <a:lstStyle/>
          <a:p>
            <a:r>
              <a:rPr lang="en-US" sz="1400" dirty="0"/>
              <a:t>Let us understand the usage of control statements in loops</a:t>
            </a:r>
          </a:p>
        </p:txBody>
      </p:sp>
      <p:grpSp>
        <p:nvGrpSpPr>
          <p:cNvPr id="4" name="Group 3">
            <a:extLst>
              <a:ext uri="{FF2B5EF4-FFF2-40B4-BE49-F238E27FC236}">
                <a16:creationId xmlns:a16="http://schemas.microsoft.com/office/drawing/2014/main" xmlns="" id="{6F2C5081-F08B-49C8-A97D-08BBFC4C6C07}"/>
              </a:ext>
            </a:extLst>
          </p:cNvPr>
          <p:cNvGrpSpPr/>
          <p:nvPr/>
        </p:nvGrpSpPr>
        <p:grpSpPr>
          <a:xfrm>
            <a:off x="835639" y="2486013"/>
            <a:ext cx="8616587" cy="890876"/>
            <a:chOff x="626729" y="1864508"/>
            <a:chExt cx="6462440" cy="668157"/>
          </a:xfrm>
        </p:grpSpPr>
        <p:sp>
          <p:nvSpPr>
            <p:cNvPr id="5" name="TextBox 4"/>
            <p:cNvSpPr txBox="1"/>
            <p:nvPr/>
          </p:nvSpPr>
          <p:spPr>
            <a:xfrm>
              <a:off x="626729" y="2094084"/>
              <a:ext cx="6462440" cy="438581"/>
            </a:xfrm>
            <a:prstGeom prst="rect">
              <a:avLst/>
            </a:prstGeom>
            <a:solidFill>
              <a:schemeClr val="bg1">
                <a:lumMod val="75000"/>
              </a:schemeClr>
            </a:solidFill>
            <a:ln w="3175">
              <a:solidFill>
                <a:schemeClr val="tx1"/>
              </a:solidFill>
            </a:ln>
          </p:spPr>
          <p:txBody>
            <a:bodyPr wrap="square" rtlCol="0">
              <a:spAutoFit/>
            </a:bodyPr>
            <a:lstStyle/>
            <a:p>
              <a:pPr fontAlgn="base"/>
              <a:r>
                <a:rPr lang="en-US" sz="1600" dirty="0">
                  <a:latin typeface="Lato"/>
                </a:rPr>
                <a:t>Terminates the loop statement and transfers execution to the statement immediately after the loop.</a:t>
              </a:r>
            </a:p>
          </p:txBody>
        </p:sp>
        <p:sp>
          <p:nvSpPr>
            <p:cNvPr id="6" name="TextBox 5"/>
            <p:cNvSpPr txBox="1"/>
            <p:nvPr/>
          </p:nvSpPr>
          <p:spPr>
            <a:xfrm>
              <a:off x="626729" y="1864508"/>
              <a:ext cx="812512" cy="238575"/>
            </a:xfrm>
            <a:prstGeom prst="rect">
              <a:avLst/>
            </a:prstGeom>
            <a:solidFill>
              <a:schemeClr val="accent2">
                <a:lumMod val="20000"/>
                <a:lumOff val="80000"/>
              </a:schemeClr>
            </a:solidFill>
            <a:ln w="3175">
              <a:solidFill>
                <a:schemeClr val="tx1"/>
              </a:solidFill>
            </a:ln>
          </p:spPr>
          <p:txBody>
            <a:bodyPr wrap="square" rtlCol="0">
              <a:spAutoFit/>
            </a:bodyPr>
            <a:lstStyle/>
            <a:p>
              <a:pPr fontAlgn="base"/>
              <a:r>
                <a:rPr lang="en-US" sz="1467" b="1" dirty="0">
                  <a:latin typeface="Lato"/>
                </a:rPr>
                <a:t>break</a:t>
              </a:r>
            </a:p>
          </p:txBody>
        </p:sp>
      </p:grpSp>
      <p:grpSp>
        <p:nvGrpSpPr>
          <p:cNvPr id="12" name="Group 11">
            <a:extLst>
              <a:ext uri="{FF2B5EF4-FFF2-40B4-BE49-F238E27FC236}">
                <a16:creationId xmlns:a16="http://schemas.microsoft.com/office/drawing/2014/main" xmlns="" id="{539D34EB-2D3E-4402-A930-3692CCECA38E}"/>
              </a:ext>
            </a:extLst>
          </p:cNvPr>
          <p:cNvGrpSpPr/>
          <p:nvPr/>
        </p:nvGrpSpPr>
        <p:grpSpPr>
          <a:xfrm>
            <a:off x="835638" y="3752257"/>
            <a:ext cx="8616588" cy="890876"/>
            <a:chOff x="626728" y="2509391"/>
            <a:chExt cx="6462441" cy="668157"/>
          </a:xfrm>
        </p:grpSpPr>
        <p:sp>
          <p:nvSpPr>
            <p:cNvPr id="7" name="TextBox 6"/>
            <p:cNvSpPr txBox="1"/>
            <p:nvPr/>
          </p:nvSpPr>
          <p:spPr>
            <a:xfrm>
              <a:off x="626728" y="2738967"/>
              <a:ext cx="6462441" cy="438581"/>
            </a:xfrm>
            <a:prstGeom prst="rect">
              <a:avLst/>
            </a:prstGeom>
            <a:solidFill>
              <a:schemeClr val="bg1">
                <a:lumMod val="75000"/>
              </a:schemeClr>
            </a:solidFill>
            <a:ln w="3175">
              <a:solidFill>
                <a:schemeClr val="tx1"/>
              </a:solidFill>
            </a:ln>
          </p:spPr>
          <p:txBody>
            <a:bodyPr wrap="square" rtlCol="0">
              <a:spAutoFit/>
            </a:bodyPr>
            <a:lstStyle/>
            <a:p>
              <a:pPr fontAlgn="base"/>
              <a:r>
                <a:rPr lang="en-US" sz="1600" dirty="0"/>
                <a:t>Causes the loop to skip the remainder of its body and immediately retest its condition prior to next iteration.</a:t>
              </a:r>
            </a:p>
          </p:txBody>
        </p:sp>
        <p:sp>
          <p:nvSpPr>
            <p:cNvPr id="8" name="TextBox 7"/>
            <p:cNvSpPr txBox="1"/>
            <p:nvPr/>
          </p:nvSpPr>
          <p:spPr>
            <a:xfrm>
              <a:off x="626728" y="2509391"/>
              <a:ext cx="812512" cy="238575"/>
            </a:xfrm>
            <a:prstGeom prst="rect">
              <a:avLst/>
            </a:prstGeom>
            <a:solidFill>
              <a:schemeClr val="accent2">
                <a:lumMod val="20000"/>
                <a:lumOff val="80000"/>
              </a:schemeClr>
            </a:solidFill>
            <a:ln w="3175">
              <a:solidFill>
                <a:schemeClr val="tx1"/>
              </a:solidFill>
            </a:ln>
          </p:spPr>
          <p:txBody>
            <a:bodyPr wrap="square" rtlCol="0">
              <a:spAutoFit/>
            </a:bodyPr>
            <a:lstStyle/>
            <a:p>
              <a:pPr fontAlgn="base"/>
              <a:r>
                <a:rPr lang="en-US" sz="1467" b="1" dirty="0">
                  <a:latin typeface="Lato"/>
                </a:rPr>
                <a:t>continue</a:t>
              </a:r>
            </a:p>
          </p:txBody>
        </p:sp>
      </p:grpSp>
      <p:grpSp>
        <p:nvGrpSpPr>
          <p:cNvPr id="13" name="Group 12">
            <a:extLst>
              <a:ext uri="{FF2B5EF4-FFF2-40B4-BE49-F238E27FC236}">
                <a16:creationId xmlns:a16="http://schemas.microsoft.com/office/drawing/2014/main" xmlns="" id="{9819CF95-85C8-44FA-9525-3E421CC0CACA}"/>
              </a:ext>
            </a:extLst>
          </p:cNvPr>
          <p:cNvGrpSpPr/>
          <p:nvPr/>
        </p:nvGrpSpPr>
        <p:grpSpPr>
          <a:xfrm>
            <a:off x="851895" y="5030259"/>
            <a:ext cx="8616587" cy="890876"/>
            <a:chOff x="626729" y="3126517"/>
            <a:chExt cx="6462440" cy="668157"/>
          </a:xfrm>
        </p:grpSpPr>
        <p:sp>
          <p:nvSpPr>
            <p:cNvPr id="9" name="TextBox 8"/>
            <p:cNvSpPr txBox="1"/>
            <p:nvPr/>
          </p:nvSpPr>
          <p:spPr>
            <a:xfrm>
              <a:off x="626729" y="3356093"/>
              <a:ext cx="6462440" cy="438581"/>
            </a:xfrm>
            <a:prstGeom prst="rect">
              <a:avLst/>
            </a:prstGeom>
            <a:solidFill>
              <a:schemeClr val="accent2">
                <a:lumMod val="20000"/>
                <a:lumOff val="80000"/>
              </a:schemeClr>
            </a:solidFill>
            <a:ln w="3175">
              <a:solidFill>
                <a:schemeClr val="tx1"/>
              </a:solidFill>
            </a:ln>
          </p:spPr>
          <p:txBody>
            <a:bodyPr wrap="square" rtlCol="0">
              <a:spAutoFit/>
            </a:bodyPr>
            <a:lstStyle/>
            <a:p>
              <a:pPr fontAlgn="base"/>
              <a:r>
                <a:rPr lang="en-US" sz="1600" dirty="0"/>
                <a:t>The pass statement in Python is used when a statement is required syntactically but you do not want any command or code to execute</a:t>
              </a:r>
            </a:p>
          </p:txBody>
        </p:sp>
        <p:sp>
          <p:nvSpPr>
            <p:cNvPr id="10" name="TextBox 9"/>
            <p:cNvSpPr txBox="1"/>
            <p:nvPr/>
          </p:nvSpPr>
          <p:spPr>
            <a:xfrm>
              <a:off x="626729" y="3126517"/>
              <a:ext cx="812512" cy="238575"/>
            </a:xfrm>
            <a:prstGeom prst="rect">
              <a:avLst/>
            </a:prstGeom>
            <a:solidFill>
              <a:schemeClr val="accent2">
                <a:lumMod val="20000"/>
                <a:lumOff val="80000"/>
              </a:schemeClr>
            </a:solidFill>
            <a:ln w="3175">
              <a:solidFill>
                <a:schemeClr val="tx1"/>
              </a:solidFill>
            </a:ln>
          </p:spPr>
          <p:txBody>
            <a:bodyPr wrap="square" rtlCol="0">
              <a:spAutoFit/>
            </a:bodyPr>
            <a:lstStyle/>
            <a:p>
              <a:pPr fontAlgn="base"/>
              <a:r>
                <a:rPr lang="en-US" sz="1467" b="1" dirty="0">
                  <a:latin typeface="Lato"/>
                </a:rPr>
                <a:t>pass</a:t>
              </a:r>
            </a:p>
          </p:txBody>
        </p:sp>
      </p:grpSp>
      <p:sp>
        <p:nvSpPr>
          <p:cNvPr id="11" name="TextBox 10"/>
          <p:cNvSpPr txBox="1"/>
          <p:nvPr/>
        </p:nvSpPr>
        <p:spPr>
          <a:xfrm>
            <a:off x="835637" y="1872005"/>
            <a:ext cx="8616587" cy="338554"/>
          </a:xfrm>
          <a:prstGeom prst="rect">
            <a:avLst/>
          </a:prstGeom>
          <a:solidFill>
            <a:schemeClr val="accent2">
              <a:lumMod val="20000"/>
              <a:lumOff val="80000"/>
            </a:schemeClr>
          </a:solidFill>
          <a:ln w="3175">
            <a:solidFill>
              <a:schemeClr val="tx1"/>
            </a:solidFill>
          </a:ln>
        </p:spPr>
        <p:txBody>
          <a:bodyPr wrap="square" rtlCol="0">
            <a:spAutoFit/>
          </a:bodyPr>
          <a:lstStyle/>
          <a:p>
            <a:pPr fontAlgn="base"/>
            <a:r>
              <a:rPr lang="en-US" sz="1600" dirty="0">
                <a:latin typeface="Lato"/>
              </a:rPr>
              <a:t>Loop  control  statements  change  execution  from  its  normal  sequence</a:t>
            </a:r>
          </a:p>
        </p:txBody>
      </p:sp>
    </p:spTree>
    <p:custDataLst>
      <p:tags r:id="rId1"/>
    </p:custDataLst>
    <p:extLst>
      <p:ext uri="{BB962C8B-B14F-4D97-AF65-F5344CB8AC3E}">
        <p14:creationId xmlns:p14="http://schemas.microsoft.com/office/powerpoint/2010/main" val="3305780273"/>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b="1" dirty="0" smtClean="0"/>
              <a:t>Break and </a:t>
            </a:r>
            <a:r>
              <a:rPr lang="en-US" b="1" dirty="0" smtClean="0">
                <a:solidFill>
                  <a:schemeClr val="accent2"/>
                </a:solidFill>
              </a:rPr>
              <a:t>continue</a:t>
            </a:r>
            <a:endParaRPr lang="en-US" b="1" dirty="0">
              <a:solidFill>
                <a:schemeClr val="accent2"/>
              </a:solidFill>
            </a:endParaRPr>
          </a:p>
          <a:p>
            <a:endParaRPr lang="en-US" b="1" dirty="0">
              <a:solidFill>
                <a:schemeClr val="accent2"/>
              </a:solidFill>
            </a:endParaRPr>
          </a:p>
        </p:txBody>
      </p:sp>
      <p:sp>
        <p:nvSpPr>
          <p:cNvPr id="3" name="Text Placeholder 2"/>
          <p:cNvSpPr>
            <a:spLocks noGrp="1"/>
          </p:cNvSpPr>
          <p:nvPr>
            <p:ph type="body" sz="quarter" idx="11"/>
          </p:nvPr>
        </p:nvSpPr>
        <p:spPr/>
        <p:txBody>
          <a:bodyPr>
            <a:noAutofit/>
          </a:bodyPr>
          <a:lstStyle/>
          <a:p>
            <a:r>
              <a:rPr lang="en-US" sz="1400" dirty="0"/>
              <a:t>Let us understand the usage of </a:t>
            </a:r>
            <a:r>
              <a:rPr lang="en-US" sz="1400" dirty="0" smtClean="0"/>
              <a:t>BREAK and CONTINUE</a:t>
            </a:r>
            <a:endParaRPr lang="en-US" sz="1400" dirty="0"/>
          </a:p>
        </p:txBody>
      </p:sp>
      <p:sp>
        <p:nvSpPr>
          <p:cNvPr id="6" name="TextBox 5"/>
          <p:cNvSpPr txBox="1"/>
          <p:nvPr/>
        </p:nvSpPr>
        <p:spPr>
          <a:xfrm>
            <a:off x="6163425" y="1698239"/>
            <a:ext cx="4588551" cy="338554"/>
          </a:xfrm>
          <a:prstGeom prst="rect">
            <a:avLst/>
          </a:prstGeom>
          <a:solidFill>
            <a:schemeClr val="bg1">
              <a:lumMod val="75000"/>
            </a:schemeClr>
          </a:solidFill>
          <a:ln w="3175">
            <a:solidFill>
              <a:schemeClr val="tx1"/>
            </a:solidFill>
          </a:ln>
        </p:spPr>
        <p:txBody>
          <a:bodyPr wrap="square" rtlCol="0">
            <a:spAutoFit/>
          </a:bodyPr>
          <a:lstStyle/>
          <a:p>
            <a:pPr defTabSz="608738">
              <a:spcAft>
                <a:spcPts val="667"/>
              </a:spcAft>
              <a:defRPr/>
            </a:pPr>
            <a:r>
              <a:rPr lang="en-US" sz="1600" b="1" dirty="0">
                <a:solidFill>
                  <a:schemeClr val="bg1"/>
                </a:solidFill>
                <a:latin typeface="Lato" charset="0"/>
                <a:ea typeface="Lato" charset="0"/>
                <a:cs typeface="Lato" charset="0"/>
              </a:rPr>
              <a:t>Using ‘continue’</a:t>
            </a:r>
            <a:endParaRPr lang="en-US" sz="1600" dirty="0">
              <a:solidFill>
                <a:schemeClr val="bg1"/>
              </a:solidFill>
              <a:latin typeface="Lato"/>
            </a:endParaRPr>
          </a:p>
        </p:txBody>
      </p: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63425" y="2067572"/>
            <a:ext cx="4588551" cy="360869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0843" y="1973806"/>
            <a:ext cx="5023056" cy="370245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80843" y="1698240"/>
            <a:ext cx="5023056" cy="338554"/>
          </a:xfrm>
          <a:prstGeom prst="rect">
            <a:avLst/>
          </a:prstGeom>
          <a:solidFill>
            <a:schemeClr val="bg1">
              <a:lumMod val="75000"/>
            </a:schemeClr>
          </a:solidFill>
          <a:ln w="3175">
            <a:solidFill>
              <a:schemeClr val="tx1"/>
            </a:solidFill>
          </a:ln>
        </p:spPr>
        <p:txBody>
          <a:bodyPr wrap="square" rtlCol="0">
            <a:spAutoFit/>
          </a:bodyPr>
          <a:lstStyle/>
          <a:p>
            <a:r>
              <a:rPr lang="en-US" sz="1600" b="1" dirty="0">
                <a:solidFill>
                  <a:schemeClr val="bg1"/>
                </a:solidFill>
                <a:latin typeface="Lato" charset="0"/>
                <a:ea typeface="Lato" charset="0"/>
                <a:cs typeface="Lato" charset="0"/>
              </a:rPr>
              <a:t>Using ‘break’</a:t>
            </a:r>
          </a:p>
        </p:txBody>
      </p:sp>
    </p:spTree>
    <p:custDataLst>
      <p:tags r:id="rId1"/>
    </p:custDataLst>
    <p:extLst>
      <p:ext uri="{BB962C8B-B14F-4D97-AF65-F5344CB8AC3E}">
        <p14:creationId xmlns:p14="http://schemas.microsoft.com/office/powerpoint/2010/main" val="1794802833"/>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b="1" dirty="0"/>
              <a:t>Advantages of </a:t>
            </a:r>
            <a:r>
              <a:rPr lang="en-US" b="1" dirty="0" smtClean="0">
                <a:solidFill>
                  <a:schemeClr val="accent2"/>
                </a:solidFill>
              </a:rPr>
              <a:t>python </a:t>
            </a:r>
            <a:endParaRPr lang="en-US" b="1" dirty="0">
              <a:solidFill>
                <a:schemeClr val="accent2"/>
              </a:solidFill>
            </a:endParaRPr>
          </a:p>
        </p:txBody>
      </p:sp>
      <p:sp>
        <p:nvSpPr>
          <p:cNvPr id="4" name="Text Placeholder 3"/>
          <p:cNvSpPr>
            <a:spLocks noGrp="1"/>
          </p:cNvSpPr>
          <p:nvPr>
            <p:ph type="body" sz="quarter" idx="11"/>
          </p:nvPr>
        </p:nvSpPr>
        <p:spPr>
          <a:xfrm>
            <a:off x="778936" y="1380404"/>
            <a:ext cx="10604499" cy="188459"/>
          </a:xfrm>
        </p:spPr>
        <p:txBody>
          <a:bodyPr>
            <a:noAutofit/>
          </a:bodyPr>
          <a:lstStyle/>
          <a:p>
            <a:r>
              <a:rPr lang="en-US" sz="1400" dirty="0"/>
              <a:t>Listed below are few advantages of python</a:t>
            </a:r>
          </a:p>
        </p:txBody>
      </p:sp>
      <p:sp>
        <p:nvSpPr>
          <p:cNvPr id="8" name="TextBox 7"/>
          <p:cNvSpPr txBox="1"/>
          <p:nvPr/>
        </p:nvSpPr>
        <p:spPr>
          <a:xfrm>
            <a:off x="1190173" y="2153451"/>
            <a:ext cx="1973943" cy="461665"/>
          </a:xfrm>
          <a:prstGeom prst="rect">
            <a:avLst/>
          </a:prstGeom>
          <a:noFill/>
        </p:spPr>
        <p:txBody>
          <a:bodyPr wrap="square" rtlCol="0">
            <a:spAutoFit/>
          </a:bodyPr>
          <a:lstStyle/>
          <a:p>
            <a:endParaRPr lang="en-US" sz="2400" dirty="0"/>
          </a:p>
        </p:txBody>
      </p:sp>
      <p:grpSp>
        <p:nvGrpSpPr>
          <p:cNvPr id="2" name="Group 1">
            <a:extLst>
              <a:ext uri="{FF2B5EF4-FFF2-40B4-BE49-F238E27FC236}">
                <a16:creationId xmlns:a16="http://schemas.microsoft.com/office/drawing/2014/main" xmlns="" id="{357C67CE-D111-48B3-B1B7-153444006F5E}"/>
              </a:ext>
            </a:extLst>
          </p:cNvPr>
          <p:cNvGrpSpPr/>
          <p:nvPr/>
        </p:nvGrpSpPr>
        <p:grpSpPr>
          <a:xfrm>
            <a:off x="778795" y="1775012"/>
            <a:ext cx="2220256" cy="2095014"/>
            <a:chOff x="584202" y="1339591"/>
            <a:chExt cx="1665170" cy="1636295"/>
          </a:xfrm>
        </p:grpSpPr>
        <p:sp>
          <p:nvSpPr>
            <p:cNvPr id="25" name="Rectangle 24"/>
            <p:cNvSpPr/>
            <p:nvPr/>
          </p:nvSpPr>
          <p:spPr>
            <a:xfrm>
              <a:off x="584202" y="1339591"/>
              <a:ext cx="1665170" cy="1636295"/>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 name="TextBox 8"/>
            <p:cNvSpPr txBox="1"/>
            <p:nvPr/>
          </p:nvSpPr>
          <p:spPr>
            <a:xfrm>
              <a:off x="785675" y="1639020"/>
              <a:ext cx="1283027" cy="1033813"/>
            </a:xfrm>
            <a:prstGeom prst="rect">
              <a:avLst/>
            </a:prstGeom>
            <a:noFill/>
            <a:ln>
              <a:noFill/>
              <a:prstDash val="solid"/>
            </a:ln>
          </p:spPr>
          <p:txBody>
            <a:bodyPr wrap="none" rtlCol="0" anchor="t">
              <a:spAutoFit/>
            </a:bodyPr>
            <a:lstStyle/>
            <a:p>
              <a:r>
                <a:rPr lang="en-US" sz="1200" b="1" dirty="0">
                  <a:solidFill>
                    <a:schemeClr val="accent1"/>
                  </a:solidFill>
                  <a:latin typeface="Lato"/>
                </a:rPr>
                <a:t>Easy and </a:t>
              </a:r>
            </a:p>
            <a:p>
              <a:r>
                <a:rPr lang="en-US" sz="1200" b="1" dirty="0">
                  <a:solidFill>
                    <a:schemeClr val="accent1"/>
                  </a:solidFill>
                  <a:latin typeface="Lato"/>
                </a:rPr>
                <a:t>Simple syntax</a:t>
              </a:r>
            </a:p>
            <a:p>
              <a:endParaRPr lang="en-US" sz="1200" dirty="0">
                <a:solidFill>
                  <a:srgbClr val="00B050"/>
                </a:solidFill>
                <a:latin typeface="Lato"/>
              </a:endParaRPr>
            </a:p>
            <a:p>
              <a:r>
                <a:rPr lang="en-US" sz="1467" dirty="0">
                  <a:latin typeface="Lato"/>
                </a:rPr>
                <a:t>Anyone can easily</a:t>
              </a:r>
            </a:p>
            <a:p>
              <a:r>
                <a:rPr lang="en-US" sz="1467" dirty="0">
                  <a:latin typeface="Lato"/>
                </a:rPr>
                <a:t> learn and adopt</a:t>
              </a:r>
            </a:p>
            <a:p>
              <a:pPr algn="ctr"/>
              <a:endParaRPr lang="en-US" sz="1467" dirty="0">
                <a:latin typeface="Lato"/>
              </a:endParaRPr>
            </a:p>
          </p:txBody>
        </p:sp>
      </p:grpSp>
      <p:grpSp>
        <p:nvGrpSpPr>
          <p:cNvPr id="5" name="Group 4">
            <a:extLst>
              <a:ext uri="{FF2B5EF4-FFF2-40B4-BE49-F238E27FC236}">
                <a16:creationId xmlns:a16="http://schemas.microsoft.com/office/drawing/2014/main" xmlns="" id="{86166510-EBCB-4988-8A47-FEEEEDBD9D12}"/>
              </a:ext>
            </a:extLst>
          </p:cNvPr>
          <p:cNvGrpSpPr/>
          <p:nvPr/>
        </p:nvGrpSpPr>
        <p:grpSpPr>
          <a:xfrm>
            <a:off x="3364358" y="1775012"/>
            <a:ext cx="2220257" cy="2095014"/>
            <a:chOff x="2523348" y="1339591"/>
            <a:chExt cx="1665170" cy="1636295"/>
          </a:xfrm>
        </p:grpSpPr>
        <p:sp>
          <p:nvSpPr>
            <p:cNvPr id="26" name="Rectangle 25"/>
            <p:cNvSpPr/>
            <p:nvPr/>
          </p:nvSpPr>
          <p:spPr>
            <a:xfrm>
              <a:off x="2523348" y="1339591"/>
              <a:ext cx="1665170" cy="1636295"/>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0" name="TextBox 9"/>
            <p:cNvSpPr txBox="1"/>
            <p:nvPr/>
          </p:nvSpPr>
          <p:spPr>
            <a:xfrm>
              <a:off x="2742858" y="1660791"/>
              <a:ext cx="1395736" cy="536914"/>
            </a:xfrm>
            <a:prstGeom prst="rect">
              <a:avLst/>
            </a:prstGeom>
            <a:noFill/>
          </p:spPr>
          <p:txBody>
            <a:bodyPr wrap="square" rtlCol="0" anchor="t">
              <a:spAutoFit/>
            </a:bodyPr>
            <a:lstStyle/>
            <a:p>
              <a:r>
                <a:rPr lang="en-US" sz="1200" b="1" dirty="0">
                  <a:solidFill>
                    <a:schemeClr val="accent1"/>
                  </a:solidFill>
                  <a:latin typeface="Lato"/>
                </a:rPr>
                <a:t>Is it Object Oriented </a:t>
              </a:r>
              <a:r>
                <a:rPr lang="en-US" sz="1200" dirty="0">
                  <a:solidFill>
                    <a:schemeClr val="accent1"/>
                  </a:solidFill>
                  <a:latin typeface="Lato"/>
                </a:rPr>
                <a:t>?</a:t>
              </a:r>
            </a:p>
            <a:p>
              <a:endParaRPr lang="en-US" sz="1200" dirty="0">
                <a:solidFill>
                  <a:srgbClr val="00B050"/>
                </a:solidFill>
                <a:latin typeface="Lato"/>
              </a:endParaRPr>
            </a:p>
            <a:p>
              <a:r>
                <a:rPr lang="en-US" sz="1467" dirty="0">
                  <a:latin typeface="Lato"/>
                </a:rPr>
                <a:t>YES</a:t>
              </a:r>
            </a:p>
          </p:txBody>
        </p:sp>
      </p:grpSp>
      <p:grpSp>
        <p:nvGrpSpPr>
          <p:cNvPr id="6" name="Group 5">
            <a:extLst>
              <a:ext uri="{FF2B5EF4-FFF2-40B4-BE49-F238E27FC236}">
                <a16:creationId xmlns:a16="http://schemas.microsoft.com/office/drawing/2014/main" xmlns="" id="{B0FF767E-EFA7-44D6-BF8D-CDFEBB106E53}"/>
              </a:ext>
            </a:extLst>
          </p:cNvPr>
          <p:cNvGrpSpPr/>
          <p:nvPr/>
        </p:nvGrpSpPr>
        <p:grpSpPr>
          <a:xfrm>
            <a:off x="5949920" y="1775012"/>
            <a:ext cx="2220256" cy="2095014"/>
            <a:chOff x="4462494" y="1339591"/>
            <a:chExt cx="1665170" cy="1636295"/>
          </a:xfrm>
        </p:grpSpPr>
        <p:sp>
          <p:nvSpPr>
            <p:cNvPr id="27" name="Rectangle 26"/>
            <p:cNvSpPr/>
            <p:nvPr/>
          </p:nvSpPr>
          <p:spPr>
            <a:xfrm>
              <a:off x="4462494" y="1339591"/>
              <a:ext cx="1665170" cy="1636295"/>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TextBox 10"/>
            <p:cNvSpPr txBox="1"/>
            <p:nvPr/>
          </p:nvSpPr>
          <p:spPr>
            <a:xfrm>
              <a:off x="4572627" y="1660787"/>
              <a:ext cx="1379206" cy="1001711"/>
            </a:xfrm>
            <a:prstGeom prst="rect">
              <a:avLst/>
            </a:prstGeom>
            <a:noFill/>
          </p:spPr>
          <p:txBody>
            <a:bodyPr wrap="none" rtlCol="0" anchor="t">
              <a:spAutoFit/>
            </a:bodyPr>
            <a:lstStyle/>
            <a:p>
              <a:r>
                <a:rPr lang="en-US" sz="1200" b="1" dirty="0">
                  <a:solidFill>
                    <a:schemeClr val="accent1"/>
                  </a:solidFill>
                  <a:latin typeface="Lato"/>
                </a:rPr>
                <a:t>Includes Nested and </a:t>
              </a:r>
            </a:p>
            <a:p>
              <a:r>
                <a:rPr lang="en-US" sz="1200" b="1" dirty="0">
                  <a:solidFill>
                    <a:schemeClr val="accent1"/>
                  </a:solidFill>
                  <a:latin typeface="Lato"/>
                </a:rPr>
                <a:t>Heterogeneous</a:t>
              </a:r>
            </a:p>
            <a:p>
              <a:r>
                <a:rPr lang="en-US" sz="1200" b="1" dirty="0">
                  <a:solidFill>
                    <a:schemeClr val="accent1"/>
                  </a:solidFill>
                  <a:latin typeface="Lato"/>
                </a:rPr>
                <a:t>structure</a:t>
              </a:r>
            </a:p>
            <a:p>
              <a:endParaRPr lang="en-US" sz="1200" dirty="0">
                <a:solidFill>
                  <a:schemeClr val="accent2">
                    <a:lumMod val="50000"/>
                  </a:schemeClr>
                </a:solidFill>
                <a:latin typeface="Lato"/>
              </a:endParaRPr>
            </a:p>
            <a:p>
              <a:r>
                <a:rPr lang="en-US" sz="1467" dirty="0">
                  <a:latin typeface="Lato"/>
                </a:rPr>
                <a:t>Simple to construct </a:t>
              </a:r>
            </a:p>
            <a:p>
              <a:r>
                <a:rPr lang="en-US" sz="1467" dirty="0">
                  <a:latin typeface="Lato"/>
                </a:rPr>
                <a:t>programs  and </a:t>
              </a:r>
              <a:r>
                <a:rPr lang="en-US" sz="1467" dirty="0" smtClean="0">
                  <a:latin typeface="Lato"/>
                </a:rPr>
                <a:t>use</a:t>
              </a:r>
              <a:endParaRPr lang="en-US" sz="1200" dirty="0">
                <a:latin typeface="Lato"/>
              </a:endParaRPr>
            </a:p>
          </p:txBody>
        </p:sp>
      </p:grpSp>
      <p:grpSp>
        <p:nvGrpSpPr>
          <p:cNvPr id="7" name="Group 6">
            <a:extLst>
              <a:ext uri="{FF2B5EF4-FFF2-40B4-BE49-F238E27FC236}">
                <a16:creationId xmlns:a16="http://schemas.microsoft.com/office/drawing/2014/main" xmlns="" id="{D73102D9-893D-40C5-AE66-DBFF06BAACF1}"/>
              </a:ext>
            </a:extLst>
          </p:cNvPr>
          <p:cNvGrpSpPr/>
          <p:nvPr/>
        </p:nvGrpSpPr>
        <p:grpSpPr>
          <a:xfrm>
            <a:off x="8535486" y="1775012"/>
            <a:ext cx="2702392" cy="2095014"/>
            <a:chOff x="6401641" y="1339591"/>
            <a:chExt cx="1665170" cy="1636295"/>
          </a:xfrm>
        </p:grpSpPr>
        <p:sp>
          <p:nvSpPr>
            <p:cNvPr id="28" name="Rectangle 27"/>
            <p:cNvSpPr/>
            <p:nvPr/>
          </p:nvSpPr>
          <p:spPr>
            <a:xfrm>
              <a:off x="6401641" y="1339591"/>
              <a:ext cx="1665170" cy="1636295"/>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2" name="TextBox 11"/>
            <p:cNvSpPr txBox="1"/>
            <p:nvPr/>
          </p:nvSpPr>
          <p:spPr>
            <a:xfrm>
              <a:off x="6507905" y="1660787"/>
              <a:ext cx="1295130" cy="1145943"/>
            </a:xfrm>
            <a:prstGeom prst="rect">
              <a:avLst/>
            </a:prstGeom>
            <a:noFill/>
          </p:spPr>
          <p:txBody>
            <a:bodyPr wrap="none" rtlCol="0" anchor="t">
              <a:spAutoFit/>
            </a:bodyPr>
            <a:lstStyle/>
            <a:p>
              <a:r>
                <a:rPr lang="en-US" sz="1200" b="1" dirty="0">
                  <a:solidFill>
                    <a:schemeClr val="accent1"/>
                  </a:solidFill>
                  <a:latin typeface="Lato"/>
                </a:rPr>
                <a:t>Supports multiple formats</a:t>
              </a:r>
            </a:p>
            <a:p>
              <a:r>
                <a:rPr lang="en-US" sz="1200" b="1" dirty="0">
                  <a:solidFill>
                    <a:schemeClr val="accent1"/>
                  </a:solidFill>
                  <a:latin typeface="Lato"/>
                </a:rPr>
                <a:t>of files</a:t>
              </a:r>
            </a:p>
            <a:p>
              <a:endParaRPr lang="en-US" sz="1200" dirty="0">
                <a:solidFill>
                  <a:schemeClr val="accent2">
                    <a:lumMod val="50000"/>
                  </a:schemeClr>
                </a:solidFill>
                <a:latin typeface="Lato"/>
              </a:endParaRPr>
            </a:p>
            <a:p>
              <a:r>
                <a:rPr lang="en-US" sz="1467" dirty="0">
                  <a:latin typeface="Lato"/>
                </a:rPr>
                <a:t>Flat files, pdf, excel</a:t>
              </a:r>
            </a:p>
            <a:p>
              <a:r>
                <a:rPr lang="en-US" sz="1467" dirty="0">
                  <a:latin typeface="Lato"/>
                </a:rPr>
                <a:t>xml, JSON, Images</a:t>
              </a:r>
            </a:p>
            <a:p>
              <a:pPr algn="ctr"/>
              <a:endParaRPr lang="en-US" sz="2400" dirty="0"/>
            </a:p>
          </p:txBody>
        </p:sp>
      </p:grpSp>
      <p:grpSp>
        <p:nvGrpSpPr>
          <p:cNvPr id="17" name="Group 16">
            <a:extLst>
              <a:ext uri="{FF2B5EF4-FFF2-40B4-BE49-F238E27FC236}">
                <a16:creationId xmlns:a16="http://schemas.microsoft.com/office/drawing/2014/main" xmlns="" id="{6EF380C9-2737-4B9E-9B14-C2828DE3AD39}"/>
              </a:ext>
            </a:extLst>
          </p:cNvPr>
          <p:cNvGrpSpPr/>
          <p:nvPr/>
        </p:nvGrpSpPr>
        <p:grpSpPr>
          <a:xfrm>
            <a:off x="763627" y="4052641"/>
            <a:ext cx="2254142" cy="2106112"/>
            <a:chOff x="572720" y="3202358"/>
            <a:chExt cx="1706378" cy="1636295"/>
          </a:xfrm>
        </p:grpSpPr>
        <p:sp>
          <p:nvSpPr>
            <p:cNvPr id="30" name="Rectangle 29"/>
            <p:cNvSpPr/>
            <p:nvPr/>
          </p:nvSpPr>
          <p:spPr>
            <a:xfrm>
              <a:off x="584202" y="3202358"/>
              <a:ext cx="1665170" cy="1636295"/>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3" name="TextBox 12"/>
            <p:cNvSpPr txBox="1"/>
            <p:nvPr/>
          </p:nvSpPr>
          <p:spPr>
            <a:xfrm>
              <a:off x="572720" y="3437685"/>
              <a:ext cx="1706378" cy="1315309"/>
            </a:xfrm>
            <a:prstGeom prst="rect">
              <a:avLst/>
            </a:prstGeom>
            <a:noFill/>
          </p:spPr>
          <p:txBody>
            <a:bodyPr wrap="none" rtlCol="0" anchor="t">
              <a:spAutoFit/>
            </a:bodyPr>
            <a:lstStyle/>
            <a:p>
              <a:r>
                <a:rPr lang="en-US" sz="1200" b="1" dirty="0">
                  <a:solidFill>
                    <a:schemeClr val="accent1"/>
                  </a:solidFill>
                  <a:latin typeface="Lato"/>
                </a:rPr>
                <a:t>Can be integrated  with</a:t>
              </a:r>
            </a:p>
            <a:p>
              <a:r>
                <a:rPr lang="en-US" sz="1200" b="1" dirty="0">
                  <a:solidFill>
                    <a:schemeClr val="accent1"/>
                  </a:solidFill>
                  <a:latin typeface="Lato"/>
                </a:rPr>
                <a:t>all standard database</a:t>
              </a:r>
            </a:p>
            <a:p>
              <a:r>
                <a:rPr lang="en-US" sz="1200" b="1" dirty="0">
                  <a:solidFill>
                    <a:schemeClr val="accent1"/>
                  </a:solidFill>
                  <a:latin typeface="Lato"/>
                </a:rPr>
                <a:t>and big data tools</a:t>
              </a:r>
            </a:p>
            <a:p>
              <a:endParaRPr lang="en-US" sz="1200" dirty="0">
                <a:solidFill>
                  <a:srgbClr val="00B050"/>
                </a:solidFill>
                <a:latin typeface="Lato"/>
              </a:endParaRPr>
            </a:p>
            <a:p>
              <a:r>
                <a:rPr lang="en-US" sz="1467" dirty="0">
                  <a:latin typeface="Lato"/>
                </a:rPr>
                <a:t>Ease of integration helps</a:t>
              </a:r>
            </a:p>
            <a:p>
              <a:r>
                <a:rPr lang="en-US" sz="1467" dirty="0">
                  <a:latin typeface="Lato"/>
                </a:rPr>
                <a:t>to talk to wide variety of </a:t>
              </a:r>
            </a:p>
            <a:p>
              <a:r>
                <a:rPr lang="en-US" sz="1467" dirty="0">
                  <a:latin typeface="Lato"/>
                </a:rPr>
                <a:t>data sources</a:t>
              </a:r>
            </a:p>
            <a:p>
              <a:pPr algn="ctr"/>
              <a:endParaRPr lang="en-US" sz="1200" dirty="0">
                <a:latin typeface="Lato"/>
              </a:endParaRPr>
            </a:p>
          </p:txBody>
        </p:sp>
      </p:grpSp>
      <p:grpSp>
        <p:nvGrpSpPr>
          <p:cNvPr id="18" name="Group 17">
            <a:extLst>
              <a:ext uri="{FF2B5EF4-FFF2-40B4-BE49-F238E27FC236}">
                <a16:creationId xmlns:a16="http://schemas.microsoft.com/office/drawing/2014/main" xmlns="" id="{40F4EB04-D44B-455F-8861-0D8875B58EB8}"/>
              </a:ext>
            </a:extLst>
          </p:cNvPr>
          <p:cNvGrpSpPr/>
          <p:nvPr/>
        </p:nvGrpSpPr>
        <p:grpSpPr>
          <a:xfrm>
            <a:off x="3290468" y="4052641"/>
            <a:ext cx="2265989" cy="2106112"/>
            <a:chOff x="2485530" y="3202358"/>
            <a:chExt cx="1715346" cy="1636295"/>
          </a:xfrm>
        </p:grpSpPr>
        <p:sp>
          <p:nvSpPr>
            <p:cNvPr id="22" name="Rectangle 21"/>
            <p:cNvSpPr/>
            <p:nvPr/>
          </p:nvSpPr>
          <p:spPr>
            <a:xfrm>
              <a:off x="2535706" y="3202358"/>
              <a:ext cx="1665170" cy="1636295"/>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4" name="TextBox 13"/>
            <p:cNvSpPr txBox="1"/>
            <p:nvPr/>
          </p:nvSpPr>
          <p:spPr>
            <a:xfrm>
              <a:off x="2485530" y="3413391"/>
              <a:ext cx="1691817" cy="1347241"/>
            </a:xfrm>
            <a:prstGeom prst="rect">
              <a:avLst/>
            </a:prstGeom>
            <a:noFill/>
          </p:spPr>
          <p:txBody>
            <a:bodyPr wrap="none" rtlCol="0" anchor="t">
              <a:spAutoFit/>
            </a:bodyPr>
            <a:lstStyle/>
            <a:p>
              <a:r>
                <a:rPr lang="en-US" sz="1200" b="1" dirty="0">
                  <a:solidFill>
                    <a:schemeClr val="accent1"/>
                  </a:solidFill>
                  <a:latin typeface="Lato"/>
                </a:rPr>
                <a:t>Seamless integration of</a:t>
              </a:r>
            </a:p>
            <a:p>
              <a:r>
                <a:rPr lang="en-US" sz="1200" b="1" dirty="0">
                  <a:solidFill>
                    <a:schemeClr val="accent1"/>
                  </a:solidFill>
                  <a:latin typeface="Lato"/>
                </a:rPr>
                <a:t>Visualization and </a:t>
              </a:r>
            </a:p>
            <a:p>
              <a:r>
                <a:rPr lang="en-US" sz="1200" b="1" dirty="0">
                  <a:solidFill>
                    <a:schemeClr val="accent1"/>
                  </a:solidFill>
                  <a:latin typeface="Lato"/>
                </a:rPr>
                <a:t>Simulations (Execution)</a:t>
              </a:r>
            </a:p>
            <a:p>
              <a:endParaRPr lang="en-US" sz="1200" dirty="0">
                <a:solidFill>
                  <a:srgbClr val="00B050"/>
                </a:solidFill>
                <a:latin typeface="Lato"/>
              </a:endParaRPr>
            </a:p>
            <a:p>
              <a:r>
                <a:rPr lang="en-US" sz="1467" dirty="0">
                  <a:latin typeface="Lato"/>
                </a:rPr>
                <a:t>Quickly and easily </a:t>
              </a:r>
            </a:p>
            <a:p>
              <a:r>
                <a:rPr lang="en-US" sz="1467" dirty="0">
                  <a:latin typeface="Lato"/>
                </a:rPr>
                <a:t>visualize</a:t>
              </a:r>
            </a:p>
            <a:p>
              <a:r>
                <a:rPr lang="en-US" sz="1467" dirty="0">
                  <a:latin typeface="Lato"/>
                </a:rPr>
                <a:t>your computation results</a:t>
              </a:r>
            </a:p>
            <a:p>
              <a:pPr algn="ctr"/>
              <a:endParaRPr lang="en-US" sz="1467" dirty="0">
                <a:latin typeface="Lato"/>
              </a:endParaRPr>
            </a:p>
          </p:txBody>
        </p:sp>
      </p:grpSp>
      <p:grpSp>
        <p:nvGrpSpPr>
          <p:cNvPr id="19" name="Group 18">
            <a:extLst>
              <a:ext uri="{FF2B5EF4-FFF2-40B4-BE49-F238E27FC236}">
                <a16:creationId xmlns:a16="http://schemas.microsoft.com/office/drawing/2014/main" xmlns="" id="{E48FCE5B-52D8-4E00-A0FE-D03132E9FFE4}"/>
              </a:ext>
            </a:extLst>
          </p:cNvPr>
          <p:cNvGrpSpPr/>
          <p:nvPr/>
        </p:nvGrpSpPr>
        <p:grpSpPr>
          <a:xfrm>
            <a:off x="5910221" y="4052642"/>
            <a:ext cx="2199706" cy="2092427"/>
            <a:chOff x="4468674" y="3202358"/>
            <a:chExt cx="1665170" cy="1767426"/>
          </a:xfrm>
        </p:grpSpPr>
        <p:sp>
          <p:nvSpPr>
            <p:cNvPr id="23" name="Rectangle 22"/>
            <p:cNvSpPr/>
            <p:nvPr/>
          </p:nvSpPr>
          <p:spPr>
            <a:xfrm>
              <a:off x="4468674" y="3202358"/>
              <a:ext cx="1665170" cy="1767426"/>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TextBox 14"/>
            <p:cNvSpPr txBox="1"/>
            <p:nvPr/>
          </p:nvSpPr>
          <p:spPr>
            <a:xfrm>
              <a:off x="4640755" y="3489593"/>
              <a:ext cx="1424855" cy="1274025"/>
            </a:xfrm>
            <a:prstGeom prst="rect">
              <a:avLst/>
            </a:prstGeom>
            <a:noFill/>
          </p:spPr>
          <p:txBody>
            <a:bodyPr wrap="none" rtlCol="0" anchor="t">
              <a:spAutoFit/>
            </a:bodyPr>
            <a:lstStyle/>
            <a:p>
              <a:r>
                <a:rPr lang="en-US" sz="1200" b="1" dirty="0">
                  <a:solidFill>
                    <a:schemeClr val="accent1"/>
                  </a:solidFill>
                  <a:latin typeface="Lato"/>
                </a:rPr>
                <a:t>Is python used only for</a:t>
              </a:r>
            </a:p>
            <a:p>
              <a:r>
                <a:rPr lang="en-US" sz="1200" b="1" dirty="0">
                  <a:solidFill>
                    <a:schemeClr val="accent1"/>
                  </a:solidFill>
                  <a:latin typeface="Lato"/>
                </a:rPr>
                <a:t>Data Science  and </a:t>
              </a:r>
            </a:p>
            <a:p>
              <a:r>
                <a:rPr lang="en-US" sz="1200" b="1" dirty="0">
                  <a:solidFill>
                    <a:schemeClr val="accent1"/>
                  </a:solidFill>
                  <a:latin typeface="Lato"/>
                </a:rPr>
                <a:t>analytic applications ?</a:t>
              </a:r>
            </a:p>
            <a:p>
              <a:endParaRPr lang="en-US" sz="1200" dirty="0">
                <a:solidFill>
                  <a:srgbClr val="00B050"/>
                </a:solidFill>
                <a:latin typeface="Lato"/>
              </a:endParaRPr>
            </a:p>
            <a:p>
              <a:r>
                <a:rPr lang="en-US" sz="1467" dirty="0">
                  <a:latin typeface="Lato"/>
                </a:rPr>
                <a:t>NO, Many more </a:t>
              </a:r>
            </a:p>
            <a:p>
              <a:r>
                <a:rPr lang="en-US" sz="1467" dirty="0">
                  <a:latin typeface="Lato"/>
                </a:rPr>
                <a:t>applications</a:t>
              </a:r>
            </a:p>
            <a:p>
              <a:pPr algn="ctr"/>
              <a:endParaRPr lang="en-US" sz="1467" dirty="0">
                <a:latin typeface="Lato"/>
              </a:endParaRPr>
            </a:p>
          </p:txBody>
        </p:sp>
      </p:grpSp>
      <p:grpSp>
        <p:nvGrpSpPr>
          <p:cNvPr id="20" name="Group 19">
            <a:extLst>
              <a:ext uri="{FF2B5EF4-FFF2-40B4-BE49-F238E27FC236}">
                <a16:creationId xmlns:a16="http://schemas.microsoft.com/office/drawing/2014/main" xmlns="" id="{5F4BAAD2-B081-47EA-A6ED-DB458F2F5765}"/>
              </a:ext>
            </a:extLst>
          </p:cNvPr>
          <p:cNvGrpSpPr/>
          <p:nvPr/>
        </p:nvGrpSpPr>
        <p:grpSpPr>
          <a:xfrm>
            <a:off x="8463689" y="4038954"/>
            <a:ext cx="2774189" cy="2331089"/>
            <a:chOff x="6401642" y="3202357"/>
            <a:chExt cx="1665170" cy="1951528"/>
          </a:xfrm>
        </p:grpSpPr>
        <p:sp>
          <p:nvSpPr>
            <p:cNvPr id="24" name="Rectangle 23"/>
            <p:cNvSpPr/>
            <p:nvPr/>
          </p:nvSpPr>
          <p:spPr>
            <a:xfrm>
              <a:off x="6401642" y="3202357"/>
              <a:ext cx="1665170" cy="1763183"/>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TextBox 15"/>
            <p:cNvSpPr txBox="1"/>
            <p:nvPr/>
          </p:nvSpPr>
          <p:spPr>
            <a:xfrm>
              <a:off x="6436228" y="3234298"/>
              <a:ext cx="1630584" cy="1919587"/>
            </a:xfrm>
            <a:prstGeom prst="rect">
              <a:avLst/>
            </a:prstGeom>
            <a:noFill/>
          </p:spPr>
          <p:txBody>
            <a:bodyPr wrap="square" rtlCol="0" anchor="t">
              <a:spAutoFit/>
            </a:bodyPr>
            <a:lstStyle/>
            <a:p>
              <a:r>
                <a:rPr lang="en-US" sz="1200" b="1" dirty="0">
                  <a:solidFill>
                    <a:schemeClr val="accent1"/>
                  </a:solidFill>
                  <a:latin typeface="Lato"/>
                </a:rPr>
                <a:t>Automatic integration</a:t>
              </a:r>
            </a:p>
            <a:p>
              <a:r>
                <a:rPr lang="en-US" sz="1200" b="1" dirty="0">
                  <a:solidFill>
                    <a:schemeClr val="accent1"/>
                  </a:solidFill>
                  <a:latin typeface="Lato"/>
                </a:rPr>
                <a:t>Capability ( With C, C++, </a:t>
              </a:r>
            </a:p>
            <a:p>
              <a:r>
                <a:rPr lang="en-US" sz="1200" b="1" dirty="0">
                  <a:solidFill>
                    <a:schemeClr val="accent1"/>
                  </a:solidFill>
                  <a:latin typeface="Lato"/>
                </a:rPr>
                <a:t>Fortran etc.)</a:t>
              </a:r>
            </a:p>
            <a:p>
              <a:endParaRPr lang="en-US" sz="900" dirty="0">
                <a:solidFill>
                  <a:srgbClr val="00B050"/>
                </a:solidFill>
                <a:latin typeface="Lato"/>
              </a:endParaRPr>
            </a:p>
            <a:p>
              <a:r>
                <a:rPr lang="en-US" sz="1400" dirty="0">
                  <a:latin typeface="Lato"/>
                </a:rPr>
                <a:t>Ease of integration helps</a:t>
              </a:r>
            </a:p>
            <a:p>
              <a:r>
                <a:rPr lang="en-US" sz="1400" dirty="0">
                  <a:latin typeface="Lato"/>
                </a:rPr>
                <a:t>in taking advantages of other </a:t>
              </a:r>
            </a:p>
            <a:p>
              <a:r>
                <a:rPr lang="en-US" sz="1400" dirty="0">
                  <a:latin typeface="Lato"/>
                </a:rPr>
                <a:t>Languages and integrate with</a:t>
              </a:r>
            </a:p>
            <a:p>
              <a:r>
                <a:rPr lang="en-US" sz="1400" dirty="0">
                  <a:latin typeface="Lato"/>
                </a:rPr>
                <a:t>Existing applications </a:t>
              </a:r>
            </a:p>
            <a:p>
              <a:r>
                <a:rPr lang="en-US" sz="1400" dirty="0">
                  <a:latin typeface="Lato"/>
                </a:rPr>
                <a:t>built in other </a:t>
              </a:r>
            </a:p>
            <a:p>
              <a:r>
                <a:rPr lang="en-US" sz="1400" dirty="0">
                  <a:latin typeface="Lato"/>
                </a:rPr>
                <a:t>languages</a:t>
              </a:r>
            </a:p>
            <a:p>
              <a:pPr algn="ctr"/>
              <a:endParaRPr lang="en-US" sz="1200" dirty="0">
                <a:latin typeface="Lato"/>
              </a:endParaRPr>
            </a:p>
          </p:txBody>
        </p:sp>
      </p:grpSp>
    </p:spTree>
    <p:custDataLst>
      <p:tags r:id="rId1"/>
    </p:custDataLst>
    <p:extLst>
      <p:ext uri="{BB962C8B-B14F-4D97-AF65-F5344CB8AC3E}">
        <p14:creationId xmlns:p14="http://schemas.microsoft.com/office/powerpoint/2010/main" val="1923319492"/>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a:t>pass</a:t>
            </a:r>
            <a:endParaRPr lang="en-US" b="1" dirty="0">
              <a:solidFill>
                <a:schemeClr val="accent2"/>
              </a:solidFill>
            </a:endParaRPr>
          </a:p>
        </p:txBody>
      </p:sp>
      <p:sp>
        <p:nvSpPr>
          <p:cNvPr id="3" name="Text Placeholder 2"/>
          <p:cNvSpPr>
            <a:spLocks noGrp="1"/>
          </p:cNvSpPr>
          <p:nvPr>
            <p:ph type="body" sz="quarter" idx="11"/>
          </p:nvPr>
        </p:nvSpPr>
        <p:spPr/>
        <p:txBody>
          <a:bodyPr>
            <a:noAutofit/>
          </a:bodyPr>
          <a:lstStyle/>
          <a:p>
            <a:r>
              <a:rPr lang="en-US" sz="1400" dirty="0">
                <a:solidFill>
                  <a:schemeClr val="tx1"/>
                </a:solidFill>
              </a:rPr>
              <a:t>Let us understand the usage of PASS </a:t>
            </a:r>
          </a:p>
        </p:txBody>
      </p:sp>
      <p:sp>
        <p:nvSpPr>
          <p:cNvPr id="5" name="TextBox 4"/>
          <p:cNvSpPr txBox="1"/>
          <p:nvPr/>
        </p:nvSpPr>
        <p:spPr>
          <a:xfrm>
            <a:off x="780846" y="1662405"/>
            <a:ext cx="7152081" cy="1928733"/>
          </a:xfrm>
          <a:prstGeom prst="rect">
            <a:avLst/>
          </a:prstGeom>
          <a:solidFill>
            <a:schemeClr val="bg1">
              <a:lumMod val="75000"/>
            </a:schemeClr>
          </a:solidFill>
          <a:ln w="3175">
            <a:solidFill>
              <a:schemeClr val="tx1"/>
            </a:solidFill>
          </a:ln>
        </p:spPr>
        <p:txBody>
          <a:bodyPr wrap="square" rtlCol="0">
            <a:spAutoFit/>
          </a:bodyPr>
          <a:lstStyle/>
          <a:p>
            <a:pPr defTabSz="608738">
              <a:spcAft>
                <a:spcPts val="667"/>
              </a:spcAft>
              <a:defRPr/>
            </a:pPr>
            <a:r>
              <a:rPr lang="en-US" sz="1600" b="1" dirty="0">
                <a:solidFill>
                  <a:srgbClr val="000000"/>
                </a:solidFill>
                <a:latin typeface="Lato"/>
              </a:rPr>
              <a:t>Pass </a:t>
            </a:r>
          </a:p>
          <a:p>
            <a:pPr defTabSz="608738">
              <a:spcAft>
                <a:spcPts val="667"/>
              </a:spcAft>
              <a:defRPr/>
            </a:pPr>
            <a:r>
              <a:rPr lang="en-US" sz="1600" dirty="0">
                <a:solidFill>
                  <a:srgbClr val="000000"/>
                </a:solidFill>
                <a:latin typeface="Lato"/>
              </a:rPr>
              <a:t>This is a null statement.</a:t>
            </a:r>
          </a:p>
          <a:p>
            <a:pPr defTabSz="608738">
              <a:spcAft>
                <a:spcPts val="667"/>
              </a:spcAft>
              <a:defRPr/>
            </a:pPr>
            <a:r>
              <a:rPr lang="en-US" sz="1600" dirty="0">
                <a:solidFill>
                  <a:srgbClr val="000000"/>
                </a:solidFill>
                <a:latin typeface="Lato"/>
              </a:rPr>
              <a:t>Generally used as a placeholder.</a:t>
            </a:r>
          </a:p>
          <a:p>
            <a:pPr defTabSz="608738">
              <a:spcAft>
                <a:spcPts val="667"/>
              </a:spcAft>
              <a:defRPr/>
            </a:pPr>
            <a:r>
              <a:rPr lang="en-US" sz="1600" dirty="0">
                <a:solidFill>
                  <a:srgbClr val="000000"/>
                </a:solidFill>
                <a:latin typeface="Lato"/>
              </a:rPr>
              <a:t>Nothing happens when it is executed.</a:t>
            </a:r>
          </a:p>
          <a:p>
            <a:pPr defTabSz="608738">
              <a:spcAft>
                <a:spcPts val="667"/>
              </a:spcAft>
              <a:defRPr/>
            </a:pPr>
            <a:r>
              <a:rPr lang="en-US" sz="1600" dirty="0">
                <a:solidFill>
                  <a:srgbClr val="000000"/>
                </a:solidFill>
                <a:latin typeface="Lato"/>
              </a:rPr>
              <a:t>It is  used when  a  statement  is  required  syntactically  but  you  do  not  want  any command or code to execute.</a:t>
            </a:r>
          </a:p>
        </p:txBody>
      </p:sp>
      <p:sp>
        <p:nvSpPr>
          <p:cNvPr id="6" name="TextBox 5"/>
          <p:cNvSpPr txBox="1"/>
          <p:nvPr/>
        </p:nvSpPr>
        <p:spPr>
          <a:xfrm>
            <a:off x="3243213" y="3724836"/>
            <a:ext cx="6949299" cy="1749197"/>
          </a:xfrm>
          <a:prstGeom prst="rect">
            <a:avLst/>
          </a:prstGeom>
          <a:solidFill>
            <a:schemeClr val="accent2">
              <a:lumMod val="20000"/>
              <a:lumOff val="80000"/>
            </a:schemeClr>
          </a:solidFill>
          <a:ln w="3175">
            <a:solidFill>
              <a:schemeClr val="tx1"/>
            </a:solidFill>
          </a:ln>
        </p:spPr>
        <p:txBody>
          <a:bodyPr wrap="square" rtlCol="0">
            <a:spAutoFit/>
          </a:bodyPr>
          <a:lstStyle/>
          <a:p>
            <a:pPr defTabSz="608738">
              <a:spcAft>
                <a:spcPts val="667"/>
              </a:spcAft>
              <a:defRPr/>
            </a:pPr>
            <a:r>
              <a:rPr lang="en-US" sz="1600" b="1" dirty="0">
                <a:solidFill>
                  <a:srgbClr val="000000"/>
                </a:solidFill>
                <a:latin typeface="Lato"/>
              </a:rPr>
              <a:t>When to use:</a:t>
            </a:r>
          </a:p>
          <a:p>
            <a:pPr defTabSz="608738">
              <a:spcAft>
                <a:spcPts val="667"/>
              </a:spcAft>
              <a:defRPr/>
            </a:pPr>
            <a:r>
              <a:rPr lang="en-US" sz="1600" dirty="0">
                <a:solidFill>
                  <a:srgbClr val="000000"/>
                </a:solidFill>
                <a:latin typeface="Lato"/>
              </a:rPr>
              <a:t>If we have a loop or a function that is not implemented yet, but we want to implement it in the future. </a:t>
            </a:r>
          </a:p>
          <a:p>
            <a:pPr defTabSz="608738">
              <a:spcAft>
                <a:spcPts val="667"/>
              </a:spcAft>
              <a:defRPr/>
            </a:pPr>
            <a:r>
              <a:rPr lang="en-US" sz="1600" dirty="0">
                <a:solidFill>
                  <a:srgbClr val="000000"/>
                </a:solidFill>
                <a:latin typeface="Lato"/>
              </a:rPr>
              <a:t>They cannot have an empty body because interpreter would complain. So, we use the pass statement to construct a body that does nothing. (Stubs for example).</a:t>
            </a:r>
          </a:p>
        </p:txBody>
      </p:sp>
      <p:sp>
        <p:nvSpPr>
          <p:cNvPr id="7" name="TextBox 6"/>
          <p:cNvSpPr txBox="1"/>
          <p:nvPr/>
        </p:nvSpPr>
        <p:spPr>
          <a:xfrm>
            <a:off x="5341425" y="5610114"/>
            <a:ext cx="5796903" cy="1010533"/>
          </a:xfrm>
          <a:prstGeom prst="rect">
            <a:avLst/>
          </a:prstGeom>
          <a:solidFill>
            <a:schemeClr val="bg1">
              <a:lumMod val="75000"/>
            </a:schemeClr>
          </a:solidFill>
          <a:ln w="3175">
            <a:solidFill>
              <a:schemeClr val="tx1"/>
            </a:solidFill>
          </a:ln>
        </p:spPr>
        <p:txBody>
          <a:bodyPr wrap="square" rtlCol="0">
            <a:spAutoFit/>
          </a:bodyPr>
          <a:lstStyle/>
          <a:p>
            <a:pPr defTabSz="608738">
              <a:spcAft>
                <a:spcPts val="667"/>
              </a:spcAft>
              <a:defRPr/>
            </a:pPr>
            <a:r>
              <a:rPr lang="en-US" sz="1600" b="1" dirty="0">
                <a:solidFill>
                  <a:srgbClr val="000000"/>
                </a:solidFill>
                <a:latin typeface="Lato"/>
              </a:rPr>
              <a:t>Syntax of pass:</a:t>
            </a:r>
          </a:p>
          <a:p>
            <a:pPr defTabSz="608738">
              <a:spcAft>
                <a:spcPts val="667"/>
              </a:spcAft>
              <a:defRPr/>
            </a:pPr>
            <a:r>
              <a:rPr lang="en-US" sz="1600" dirty="0">
                <a:solidFill>
                  <a:srgbClr val="000000"/>
                </a:solidFill>
                <a:latin typeface="Lato"/>
              </a:rPr>
              <a:t>for </a:t>
            </a:r>
            <a:r>
              <a:rPr lang="en-US" sz="1600" dirty="0" err="1">
                <a:solidFill>
                  <a:srgbClr val="000000"/>
                </a:solidFill>
                <a:latin typeface="Lato"/>
              </a:rPr>
              <a:t>val</a:t>
            </a:r>
            <a:r>
              <a:rPr lang="en-US" sz="1600" dirty="0">
                <a:solidFill>
                  <a:srgbClr val="000000"/>
                </a:solidFill>
                <a:latin typeface="Lato"/>
              </a:rPr>
              <a:t> in sequence:</a:t>
            </a:r>
          </a:p>
          <a:p>
            <a:pPr defTabSz="608738">
              <a:spcAft>
                <a:spcPts val="667"/>
              </a:spcAft>
              <a:defRPr/>
            </a:pPr>
            <a:r>
              <a:rPr lang="en-US" sz="1600" dirty="0">
                <a:solidFill>
                  <a:srgbClr val="000000"/>
                </a:solidFill>
                <a:latin typeface="Lato"/>
              </a:rPr>
              <a:t>    pass</a:t>
            </a:r>
          </a:p>
        </p:txBody>
      </p:sp>
    </p:spTree>
    <p:custDataLst>
      <p:tags r:id="rId1"/>
    </p:custDataLst>
    <p:extLst>
      <p:ext uri="{BB962C8B-B14F-4D97-AF65-F5344CB8AC3E}">
        <p14:creationId xmlns:p14="http://schemas.microsoft.com/office/powerpoint/2010/main" val="2917174534"/>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3200" dirty="0" smtClean="0"/>
              <a:t>HANDS-ON </a:t>
            </a:r>
            <a:r>
              <a:rPr lang="en-US" sz="3200" dirty="0" smtClean="0">
                <a:solidFill>
                  <a:schemeClr val="accent2"/>
                </a:solidFill>
              </a:rPr>
              <a:t>PRACTICE</a:t>
            </a:r>
            <a:endParaRPr lang="en-IN" sz="3200" dirty="0">
              <a:solidFill>
                <a:schemeClr val="accent2"/>
              </a:solidFill>
            </a:endParaRPr>
          </a:p>
        </p:txBody>
      </p:sp>
      <p:sp>
        <p:nvSpPr>
          <p:cNvPr id="3" name="Text Placeholder 2"/>
          <p:cNvSpPr>
            <a:spLocks noGrp="1"/>
          </p:cNvSpPr>
          <p:nvPr>
            <p:ph type="body" sz="quarter" idx="11"/>
          </p:nvPr>
        </p:nvSpPr>
        <p:spPr>
          <a:xfrm>
            <a:off x="778935" y="1483753"/>
            <a:ext cx="10604499" cy="188459"/>
          </a:xfrm>
        </p:spPr>
        <p:txBody>
          <a:bodyPr>
            <a:noAutofit/>
          </a:bodyPr>
          <a:lstStyle/>
          <a:p>
            <a:r>
              <a:rPr lang="en-US" sz="1800" dirty="0" smtClean="0"/>
              <a:t>File: Loops Example</a:t>
            </a:r>
            <a:endParaRPr lang="en-IN" sz="1800" dirty="0"/>
          </a:p>
        </p:txBody>
      </p:sp>
    </p:spTree>
    <p:extLst>
      <p:ext uri="{BB962C8B-B14F-4D97-AF65-F5344CB8AC3E}">
        <p14:creationId xmlns:p14="http://schemas.microsoft.com/office/powerpoint/2010/main" val="2298006557"/>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LISTs</a:t>
            </a:r>
            <a:endParaRPr lang="en-IN" dirty="0"/>
          </a:p>
        </p:txBody>
      </p:sp>
      <p:sp>
        <p:nvSpPr>
          <p:cNvPr id="3" name="Text Placeholder 2"/>
          <p:cNvSpPr>
            <a:spLocks noGrp="1"/>
          </p:cNvSpPr>
          <p:nvPr>
            <p:ph type="body" sz="quarter" idx="11"/>
          </p:nvPr>
        </p:nvSpPr>
        <p:spPr/>
        <p:txBody>
          <a:bodyPr>
            <a:noAutofit/>
          </a:bodyPr>
          <a:lstStyle/>
          <a:p>
            <a:endParaRPr lang="en-IN"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936" y="1695584"/>
            <a:ext cx="10367541" cy="196237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372" y="3874490"/>
            <a:ext cx="5435745" cy="266819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7117" y="3874489"/>
            <a:ext cx="6034853" cy="2668199"/>
          </a:xfrm>
          <a:prstGeom prst="rect">
            <a:avLst/>
          </a:prstGeom>
        </p:spPr>
      </p:pic>
    </p:spTree>
    <p:extLst>
      <p:ext uri="{BB962C8B-B14F-4D97-AF65-F5344CB8AC3E}">
        <p14:creationId xmlns:p14="http://schemas.microsoft.com/office/powerpoint/2010/main" val="3183109424"/>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par>
                                <p:cTn id="13" presetID="2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LIST - </a:t>
            </a:r>
            <a:r>
              <a:rPr lang="en-US" dirty="0" smtClean="0">
                <a:solidFill>
                  <a:schemeClr val="accent2"/>
                </a:solidFill>
              </a:rPr>
              <a:t>ACCESSING ELEMENTS using </a:t>
            </a:r>
            <a:r>
              <a:rPr lang="en-US" dirty="0" smtClean="0"/>
              <a:t>POSITION</a:t>
            </a:r>
            <a:r>
              <a:rPr lang="en-US" dirty="0" smtClean="0">
                <a:solidFill>
                  <a:schemeClr val="accent2"/>
                </a:solidFill>
              </a:rPr>
              <a:t> and </a:t>
            </a:r>
            <a:r>
              <a:rPr lang="en-US" dirty="0" smtClean="0"/>
              <a:t>FOR LOOP</a:t>
            </a:r>
            <a:endParaRPr lang="en-IN" dirty="0"/>
          </a:p>
        </p:txBody>
      </p:sp>
      <p:sp>
        <p:nvSpPr>
          <p:cNvPr id="3" name="Text Placeholder 2"/>
          <p:cNvSpPr>
            <a:spLocks noGrp="1"/>
          </p:cNvSpPr>
          <p:nvPr>
            <p:ph type="body" sz="quarter" idx="11"/>
          </p:nvPr>
        </p:nvSpPr>
        <p:spPr/>
        <p:txBody>
          <a:bodyPr>
            <a:noAutofit/>
          </a:bodyPr>
          <a:lstStyle/>
          <a:p>
            <a:r>
              <a:rPr lang="en-US" sz="1400" dirty="0" smtClean="0"/>
              <a:t>Understand List Index</a:t>
            </a:r>
            <a:endParaRPr lang="en-IN" sz="1400" dirty="0"/>
          </a:p>
        </p:txBody>
      </p:sp>
      <p:graphicFrame>
        <p:nvGraphicFramePr>
          <p:cNvPr id="5" name="Table 4"/>
          <p:cNvGraphicFramePr>
            <a:graphicFrameLocks noGrp="1"/>
          </p:cNvGraphicFramePr>
          <p:nvPr>
            <p:extLst/>
          </p:nvPr>
        </p:nvGraphicFramePr>
        <p:xfrm>
          <a:off x="1958281" y="1886316"/>
          <a:ext cx="8127999" cy="1112520"/>
        </p:xfrm>
        <a:graphic>
          <a:graphicData uri="http://schemas.openxmlformats.org/drawingml/2006/table">
            <a:tbl>
              <a:tblPr firstRow="1" bandRow="1">
                <a:tableStyleId>{2D5ABB26-0587-4C30-8999-92F81FD0307C}</a:tableStyleId>
              </a:tblPr>
              <a:tblGrid>
                <a:gridCol w="738909">
                  <a:extLst>
                    <a:ext uri="{9D8B030D-6E8A-4147-A177-3AD203B41FA5}">
                      <a16:colId xmlns:a16="http://schemas.microsoft.com/office/drawing/2014/main" xmlns="" val="20000"/>
                    </a:ext>
                  </a:extLst>
                </a:gridCol>
                <a:gridCol w="738909">
                  <a:extLst>
                    <a:ext uri="{9D8B030D-6E8A-4147-A177-3AD203B41FA5}">
                      <a16:colId xmlns:a16="http://schemas.microsoft.com/office/drawing/2014/main" xmlns="" val="20001"/>
                    </a:ext>
                  </a:extLst>
                </a:gridCol>
                <a:gridCol w="738909">
                  <a:extLst>
                    <a:ext uri="{9D8B030D-6E8A-4147-A177-3AD203B41FA5}">
                      <a16:colId xmlns:a16="http://schemas.microsoft.com/office/drawing/2014/main" xmlns="" val="20002"/>
                    </a:ext>
                  </a:extLst>
                </a:gridCol>
                <a:gridCol w="738909">
                  <a:extLst>
                    <a:ext uri="{9D8B030D-6E8A-4147-A177-3AD203B41FA5}">
                      <a16:colId xmlns:a16="http://schemas.microsoft.com/office/drawing/2014/main" xmlns="" val="20003"/>
                    </a:ext>
                  </a:extLst>
                </a:gridCol>
                <a:gridCol w="738909">
                  <a:extLst>
                    <a:ext uri="{9D8B030D-6E8A-4147-A177-3AD203B41FA5}">
                      <a16:colId xmlns:a16="http://schemas.microsoft.com/office/drawing/2014/main" xmlns="" val="20004"/>
                    </a:ext>
                  </a:extLst>
                </a:gridCol>
                <a:gridCol w="738909">
                  <a:extLst>
                    <a:ext uri="{9D8B030D-6E8A-4147-A177-3AD203B41FA5}">
                      <a16:colId xmlns:a16="http://schemas.microsoft.com/office/drawing/2014/main" xmlns="" val="20005"/>
                    </a:ext>
                  </a:extLst>
                </a:gridCol>
                <a:gridCol w="738909">
                  <a:extLst>
                    <a:ext uri="{9D8B030D-6E8A-4147-A177-3AD203B41FA5}">
                      <a16:colId xmlns:a16="http://schemas.microsoft.com/office/drawing/2014/main" xmlns="" val="20006"/>
                    </a:ext>
                  </a:extLst>
                </a:gridCol>
                <a:gridCol w="738909">
                  <a:extLst>
                    <a:ext uri="{9D8B030D-6E8A-4147-A177-3AD203B41FA5}">
                      <a16:colId xmlns:a16="http://schemas.microsoft.com/office/drawing/2014/main" xmlns="" val="20007"/>
                    </a:ext>
                  </a:extLst>
                </a:gridCol>
                <a:gridCol w="738909">
                  <a:extLst>
                    <a:ext uri="{9D8B030D-6E8A-4147-A177-3AD203B41FA5}">
                      <a16:colId xmlns:a16="http://schemas.microsoft.com/office/drawing/2014/main" xmlns="" val="20008"/>
                    </a:ext>
                  </a:extLst>
                </a:gridCol>
                <a:gridCol w="738909">
                  <a:extLst>
                    <a:ext uri="{9D8B030D-6E8A-4147-A177-3AD203B41FA5}">
                      <a16:colId xmlns:a16="http://schemas.microsoft.com/office/drawing/2014/main" xmlns="" val="20009"/>
                    </a:ext>
                  </a:extLst>
                </a:gridCol>
                <a:gridCol w="738909">
                  <a:extLst>
                    <a:ext uri="{9D8B030D-6E8A-4147-A177-3AD203B41FA5}">
                      <a16:colId xmlns:a16="http://schemas.microsoft.com/office/drawing/2014/main" xmlns="" val="20010"/>
                    </a:ext>
                  </a:extLst>
                </a:gridCol>
              </a:tblGrid>
              <a:tr h="370840">
                <a:tc>
                  <a:txBody>
                    <a:bodyPr/>
                    <a:lstStyle/>
                    <a:p>
                      <a:pPr algn="ctr"/>
                      <a:r>
                        <a:rPr lang="en-US" b="1" dirty="0" smtClean="0"/>
                        <a:t>P</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R</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O</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G</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R</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A</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M</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M</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I</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N</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G</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pPr algn="ctr"/>
                      <a:r>
                        <a:rPr lang="en-US" dirty="0" smtClean="0"/>
                        <a:t>0</a:t>
                      </a:r>
                      <a:endParaRPr lang="en-IN"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1</a:t>
                      </a:r>
                      <a:endParaRPr lang="en-IN"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2</a:t>
                      </a:r>
                      <a:endParaRPr lang="en-IN"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3</a:t>
                      </a:r>
                      <a:endParaRPr lang="en-IN"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4</a:t>
                      </a:r>
                      <a:endParaRPr lang="en-IN"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5</a:t>
                      </a:r>
                      <a:endParaRPr lang="en-IN"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6</a:t>
                      </a:r>
                      <a:endParaRPr lang="en-IN"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7</a:t>
                      </a:r>
                      <a:endParaRPr lang="en-IN"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8</a:t>
                      </a:r>
                      <a:endParaRPr lang="en-IN"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9</a:t>
                      </a:r>
                      <a:endParaRPr lang="en-IN"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10</a:t>
                      </a:r>
                      <a:endParaRPr lang="en-IN"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10001"/>
                  </a:ext>
                </a:extLst>
              </a:tr>
              <a:tr h="370840">
                <a:tc>
                  <a:txBody>
                    <a:bodyPr/>
                    <a:lstStyle/>
                    <a:p>
                      <a:pPr algn="ctr"/>
                      <a:r>
                        <a:rPr lang="en-US" dirty="0" smtClean="0"/>
                        <a:t>-11</a:t>
                      </a:r>
                      <a:endParaRPr lang="en-IN" dirty="0"/>
                    </a:p>
                  </a:txBody>
                  <a:tcPr/>
                </a:tc>
                <a:tc>
                  <a:txBody>
                    <a:bodyPr/>
                    <a:lstStyle/>
                    <a:p>
                      <a:pPr algn="ctr"/>
                      <a:r>
                        <a:rPr lang="en-US" dirty="0" smtClean="0"/>
                        <a:t>-10</a:t>
                      </a:r>
                      <a:endParaRPr lang="en-IN" dirty="0"/>
                    </a:p>
                  </a:txBody>
                  <a:tcPr/>
                </a:tc>
                <a:tc>
                  <a:txBody>
                    <a:bodyPr/>
                    <a:lstStyle/>
                    <a:p>
                      <a:pPr algn="ctr"/>
                      <a:r>
                        <a:rPr lang="en-US" dirty="0" smtClean="0"/>
                        <a:t>-9</a:t>
                      </a:r>
                      <a:endParaRPr lang="en-IN" dirty="0"/>
                    </a:p>
                  </a:txBody>
                  <a:tcPr/>
                </a:tc>
                <a:tc>
                  <a:txBody>
                    <a:bodyPr/>
                    <a:lstStyle/>
                    <a:p>
                      <a:pPr algn="ctr"/>
                      <a:r>
                        <a:rPr lang="en-US" dirty="0" smtClean="0"/>
                        <a:t>-8</a:t>
                      </a:r>
                      <a:endParaRPr lang="en-IN" dirty="0"/>
                    </a:p>
                  </a:txBody>
                  <a:tcPr/>
                </a:tc>
                <a:tc>
                  <a:txBody>
                    <a:bodyPr/>
                    <a:lstStyle/>
                    <a:p>
                      <a:pPr algn="ctr"/>
                      <a:r>
                        <a:rPr lang="en-US" dirty="0" smtClean="0"/>
                        <a:t>-7</a:t>
                      </a:r>
                      <a:endParaRPr lang="en-IN" dirty="0"/>
                    </a:p>
                  </a:txBody>
                  <a:tcPr/>
                </a:tc>
                <a:tc>
                  <a:txBody>
                    <a:bodyPr/>
                    <a:lstStyle/>
                    <a:p>
                      <a:pPr algn="ctr"/>
                      <a:r>
                        <a:rPr lang="en-US" dirty="0" smtClean="0"/>
                        <a:t>-6</a:t>
                      </a:r>
                      <a:endParaRPr lang="en-IN" dirty="0"/>
                    </a:p>
                  </a:txBody>
                  <a:tcPr/>
                </a:tc>
                <a:tc>
                  <a:txBody>
                    <a:bodyPr/>
                    <a:lstStyle/>
                    <a:p>
                      <a:pPr algn="ctr"/>
                      <a:r>
                        <a:rPr lang="en-US" dirty="0" smtClean="0"/>
                        <a:t>-5</a:t>
                      </a:r>
                      <a:endParaRPr lang="en-IN" dirty="0"/>
                    </a:p>
                  </a:txBody>
                  <a:tcPr/>
                </a:tc>
                <a:tc>
                  <a:txBody>
                    <a:bodyPr/>
                    <a:lstStyle/>
                    <a:p>
                      <a:pPr algn="ctr"/>
                      <a:r>
                        <a:rPr lang="en-US" dirty="0" smtClean="0"/>
                        <a:t>-4</a:t>
                      </a:r>
                      <a:endParaRPr lang="en-IN" dirty="0"/>
                    </a:p>
                  </a:txBody>
                  <a:tcPr/>
                </a:tc>
                <a:tc>
                  <a:txBody>
                    <a:bodyPr/>
                    <a:lstStyle/>
                    <a:p>
                      <a:pPr algn="ctr"/>
                      <a:r>
                        <a:rPr lang="en-US" dirty="0" smtClean="0"/>
                        <a:t>-3</a:t>
                      </a:r>
                      <a:endParaRPr lang="en-IN" dirty="0"/>
                    </a:p>
                  </a:txBody>
                  <a:tcPr/>
                </a:tc>
                <a:tc>
                  <a:txBody>
                    <a:bodyPr/>
                    <a:lstStyle/>
                    <a:p>
                      <a:pPr algn="ctr"/>
                      <a:r>
                        <a:rPr lang="en-US" dirty="0" smtClean="0"/>
                        <a:t>-2</a:t>
                      </a:r>
                      <a:endParaRPr lang="en-IN" dirty="0"/>
                    </a:p>
                  </a:txBody>
                  <a:tcPr/>
                </a:tc>
                <a:tc>
                  <a:txBody>
                    <a:bodyPr/>
                    <a:lstStyle/>
                    <a:p>
                      <a:pPr algn="ctr"/>
                      <a:r>
                        <a:rPr lang="en-US" dirty="0" smtClean="0"/>
                        <a:t>-1</a:t>
                      </a:r>
                      <a:endParaRPr lang="en-IN" dirty="0"/>
                    </a:p>
                  </a:txBody>
                  <a:tcPr/>
                </a:tc>
                <a:extLst>
                  <a:ext uri="{0D108BD9-81ED-4DB2-BD59-A6C34878D82A}">
                    <a16:rowId xmlns:a16="http://schemas.microsoft.com/office/drawing/2014/main" xmlns="" val="10002"/>
                  </a:ext>
                </a:extLst>
              </a:tr>
            </a:tbl>
          </a:graphicData>
        </a:graphic>
      </p:graphicFrame>
      <p:sp>
        <p:nvSpPr>
          <p:cNvPr id="6" name="TextBox 5"/>
          <p:cNvSpPr txBox="1"/>
          <p:nvPr/>
        </p:nvSpPr>
        <p:spPr>
          <a:xfrm>
            <a:off x="323747" y="2159875"/>
            <a:ext cx="910377" cy="646331"/>
          </a:xfrm>
          <a:prstGeom prst="rect">
            <a:avLst/>
          </a:prstGeom>
          <a:noFill/>
        </p:spPr>
        <p:txBody>
          <a:bodyPr wrap="none" rtlCol="0">
            <a:spAutoFit/>
          </a:bodyPr>
          <a:lstStyle/>
          <a:p>
            <a:r>
              <a:rPr lang="en-US" dirty="0" smtClean="0"/>
              <a:t>Positive</a:t>
            </a:r>
          </a:p>
          <a:p>
            <a:r>
              <a:rPr lang="en-US" dirty="0" smtClean="0"/>
              <a:t> Index</a:t>
            </a:r>
            <a:endParaRPr lang="en-IN" dirty="0"/>
          </a:p>
        </p:txBody>
      </p:sp>
      <p:sp>
        <p:nvSpPr>
          <p:cNvPr id="9" name="Right Arrow 8"/>
          <p:cNvSpPr/>
          <p:nvPr/>
        </p:nvSpPr>
        <p:spPr>
          <a:xfrm>
            <a:off x="1403131" y="2416051"/>
            <a:ext cx="551793" cy="133978"/>
          </a:xfrm>
          <a:prstGeom prst="rightArrow">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10642065" y="2534263"/>
            <a:ext cx="1009572" cy="646331"/>
          </a:xfrm>
          <a:prstGeom prst="rect">
            <a:avLst/>
          </a:prstGeom>
          <a:noFill/>
        </p:spPr>
        <p:txBody>
          <a:bodyPr wrap="none" rtlCol="0">
            <a:spAutoFit/>
          </a:bodyPr>
          <a:lstStyle/>
          <a:p>
            <a:r>
              <a:rPr lang="en-US" dirty="0" smtClean="0"/>
              <a:t>Negative</a:t>
            </a:r>
          </a:p>
          <a:p>
            <a:r>
              <a:rPr lang="en-US" dirty="0" smtClean="0"/>
              <a:t> Index</a:t>
            </a:r>
            <a:endParaRPr lang="en-IN" dirty="0"/>
          </a:p>
        </p:txBody>
      </p:sp>
      <p:sp>
        <p:nvSpPr>
          <p:cNvPr id="11" name="Right Arrow 10"/>
          <p:cNvSpPr/>
          <p:nvPr/>
        </p:nvSpPr>
        <p:spPr>
          <a:xfrm rot="10800000">
            <a:off x="10039847" y="2735174"/>
            <a:ext cx="551793" cy="133978"/>
          </a:xfrm>
          <a:prstGeom prst="rightArrow">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091" y="3498820"/>
            <a:ext cx="7092186" cy="3005013"/>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1856" y="3498819"/>
            <a:ext cx="3939781" cy="3005013"/>
          </a:xfrm>
          <a:prstGeom prst="rect">
            <a:avLst/>
          </a:prstGeom>
        </p:spPr>
      </p:pic>
      <p:sp>
        <p:nvSpPr>
          <p:cNvPr id="16" name="Rectangle 15"/>
          <p:cNvSpPr/>
          <p:nvPr/>
        </p:nvSpPr>
        <p:spPr>
          <a:xfrm>
            <a:off x="535765" y="3180594"/>
            <a:ext cx="1116011" cy="369332"/>
          </a:xfrm>
          <a:prstGeom prst="rect">
            <a:avLst/>
          </a:prstGeom>
        </p:spPr>
        <p:txBody>
          <a:bodyPr wrap="none">
            <a:spAutoFit/>
          </a:bodyPr>
          <a:lstStyle/>
          <a:p>
            <a:r>
              <a:rPr lang="en-US" b="1" dirty="0" smtClean="0">
                <a:solidFill>
                  <a:schemeClr val="accent2"/>
                </a:solidFill>
              </a:rPr>
              <a:t>POSITION</a:t>
            </a:r>
            <a:endParaRPr lang="en-IN" b="1" dirty="0">
              <a:solidFill>
                <a:schemeClr val="accent2"/>
              </a:solidFill>
            </a:endParaRPr>
          </a:p>
        </p:txBody>
      </p:sp>
      <p:sp>
        <p:nvSpPr>
          <p:cNvPr id="17" name="Rectangle 16"/>
          <p:cNvSpPr/>
          <p:nvPr/>
        </p:nvSpPr>
        <p:spPr>
          <a:xfrm>
            <a:off x="7893006" y="3180594"/>
            <a:ext cx="1208088" cy="369332"/>
          </a:xfrm>
          <a:prstGeom prst="rect">
            <a:avLst/>
          </a:prstGeom>
        </p:spPr>
        <p:txBody>
          <a:bodyPr wrap="none">
            <a:spAutoFit/>
          </a:bodyPr>
          <a:lstStyle/>
          <a:p>
            <a:r>
              <a:rPr lang="en-US" b="1" dirty="0" smtClean="0">
                <a:solidFill>
                  <a:schemeClr val="accent2"/>
                </a:solidFill>
              </a:rPr>
              <a:t>FOR LOOP </a:t>
            </a:r>
            <a:endParaRPr lang="en-IN" b="1" dirty="0"/>
          </a:p>
        </p:txBody>
      </p:sp>
    </p:spTree>
    <p:extLst>
      <p:ext uri="{BB962C8B-B14F-4D97-AF65-F5344CB8AC3E}">
        <p14:creationId xmlns:p14="http://schemas.microsoft.com/office/powerpoint/2010/main" val="3044669919"/>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barn(inVertical)">
                                      <p:cBhvr>
                                        <p:cTn id="24" dur="500"/>
                                        <p:tgtEl>
                                          <p:spTgt spid="16"/>
                                        </p:tgtEl>
                                      </p:cBhvr>
                                    </p:animEffect>
                                  </p:childTnLst>
                                </p:cTn>
                              </p:par>
                              <p:par>
                                <p:cTn id="25" presetID="16" presetClass="entr" presetSubtype="21"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arn(inVertical)">
                                      <p:cBhvr>
                                        <p:cTn id="32" dur="500"/>
                                        <p:tgtEl>
                                          <p:spTgt spid="17"/>
                                        </p:tgtEl>
                                      </p:cBhvr>
                                    </p:animEffect>
                                  </p:childTnLst>
                                </p:cTn>
                              </p:par>
                              <p:par>
                                <p:cTn id="33" presetID="16" presetClass="entr" presetSubtype="21"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arn(inVertical)">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10" grpId="0"/>
      <p:bldP spid="11" grpId="0" animBg="1"/>
      <p:bldP spid="16" grpId="0"/>
      <p:bldP spid="1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LISTS - </a:t>
            </a:r>
            <a:r>
              <a:rPr lang="en-US" dirty="0" smtClean="0">
                <a:solidFill>
                  <a:schemeClr val="accent2"/>
                </a:solidFill>
              </a:rPr>
              <a:t>CHANGING AND ADDING ITEMS</a:t>
            </a:r>
            <a:endParaRPr lang="en-IN" dirty="0">
              <a:solidFill>
                <a:schemeClr val="accent2"/>
              </a:solidFill>
            </a:endParaRPr>
          </a:p>
        </p:txBody>
      </p:sp>
      <p:sp>
        <p:nvSpPr>
          <p:cNvPr id="3" name="Text Placeholder 2"/>
          <p:cNvSpPr>
            <a:spLocks noGrp="1"/>
          </p:cNvSpPr>
          <p:nvPr>
            <p:ph type="body" sz="quarter" idx="11"/>
          </p:nvPr>
        </p:nvSpPr>
        <p:spPr/>
        <p:txBody>
          <a:bodyPr>
            <a:noAutofit/>
          </a:bodyPr>
          <a:lstStyle/>
          <a:p>
            <a:endParaRPr lang="en-IN"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390" y="2676429"/>
            <a:ext cx="11512185" cy="4174463"/>
          </a:xfrm>
          <a:prstGeom prst="rect">
            <a:avLst/>
          </a:prstGeom>
        </p:spPr>
      </p:pic>
      <p:sp>
        <p:nvSpPr>
          <p:cNvPr id="5" name="Rectangle 4"/>
          <p:cNvSpPr/>
          <p:nvPr/>
        </p:nvSpPr>
        <p:spPr>
          <a:xfrm>
            <a:off x="964834" y="1655107"/>
            <a:ext cx="10431298" cy="923330"/>
          </a:xfrm>
          <a:prstGeom prst="rect">
            <a:avLst/>
          </a:prstGeom>
          <a:solidFill>
            <a:schemeClr val="bg1">
              <a:lumMod val="75000"/>
            </a:schemeClr>
          </a:solidFill>
        </p:spPr>
        <p:txBody>
          <a:bodyPr wrap="square">
            <a:spAutoFit/>
          </a:bodyPr>
          <a:lstStyle/>
          <a:p>
            <a:pPr algn="just"/>
            <a:r>
              <a:rPr lang="en-US" b="1" dirty="0" smtClean="0">
                <a:solidFill>
                  <a:schemeClr val="bg1"/>
                </a:solidFill>
              </a:rPr>
              <a:t>append() - </a:t>
            </a:r>
            <a:r>
              <a:rPr lang="en-US" dirty="0" smtClean="0">
                <a:solidFill>
                  <a:schemeClr val="bg1"/>
                </a:solidFill>
              </a:rPr>
              <a:t>Adds </a:t>
            </a:r>
            <a:r>
              <a:rPr lang="en-US" dirty="0">
                <a:solidFill>
                  <a:schemeClr val="bg1"/>
                </a:solidFill>
              </a:rPr>
              <a:t>its argument as a single element to the end of a list. The length of the list increases by one</a:t>
            </a:r>
            <a:r>
              <a:rPr lang="en-US" dirty="0" smtClean="0">
                <a:solidFill>
                  <a:schemeClr val="bg1"/>
                </a:solidFill>
              </a:rPr>
              <a:t>.</a:t>
            </a:r>
          </a:p>
          <a:p>
            <a:pPr algn="just"/>
            <a:r>
              <a:rPr lang="en-US" b="1" dirty="0" smtClean="0">
                <a:solidFill>
                  <a:schemeClr val="bg1"/>
                </a:solidFill>
              </a:rPr>
              <a:t>extend() </a:t>
            </a:r>
            <a:r>
              <a:rPr lang="en-US" dirty="0" smtClean="0">
                <a:solidFill>
                  <a:schemeClr val="bg1"/>
                </a:solidFill>
              </a:rPr>
              <a:t>- Iterates </a:t>
            </a:r>
            <a:r>
              <a:rPr lang="en-US" dirty="0">
                <a:solidFill>
                  <a:schemeClr val="bg1"/>
                </a:solidFill>
              </a:rPr>
              <a:t>over its argument and adding each element to the list and extending the list. The length of the list increases by number of elements in it’s argument.</a:t>
            </a:r>
            <a:endParaRPr lang="en-IN" dirty="0">
              <a:solidFill>
                <a:schemeClr val="bg1"/>
              </a:solidFill>
            </a:endParaRPr>
          </a:p>
        </p:txBody>
      </p:sp>
    </p:spTree>
    <p:extLst>
      <p:ext uri="{BB962C8B-B14F-4D97-AF65-F5344CB8AC3E}">
        <p14:creationId xmlns:p14="http://schemas.microsoft.com/office/powerpoint/2010/main" val="3137693600"/>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LISTS – </a:t>
            </a:r>
            <a:r>
              <a:rPr lang="en-US" dirty="0" smtClean="0">
                <a:solidFill>
                  <a:schemeClr val="accent2"/>
                </a:solidFill>
              </a:rPr>
              <a:t>DELETING ITEMS</a:t>
            </a:r>
            <a:endParaRPr lang="en-IN" dirty="0">
              <a:solidFill>
                <a:schemeClr val="accent2"/>
              </a:solidFill>
            </a:endParaRPr>
          </a:p>
        </p:txBody>
      </p:sp>
      <p:sp>
        <p:nvSpPr>
          <p:cNvPr id="3" name="Text Placeholder 2"/>
          <p:cNvSpPr>
            <a:spLocks noGrp="1"/>
          </p:cNvSpPr>
          <p:nvPr>
            <p:ph type="body" sz="quarter" idx="11"/>
          </p:nvPr>
        </p:nvSpPr>
        <p:spPr/>
        <p:txBody>
          <a:bodyPr>
            <a:noAutofit/>
          </a:bodyPr>
          <a:lstStyle/>
          <a:p>
            <a:endParaRPr lang="en-IN" sz="1400" dirty="0"/>
          </a:p>
        </p:txBody>
      </p:sp>
      <p:sp>
        <p:nvSpPr>
          <p:cNvPr id="5" name="Rectangle 4"/>
          <p:cNvSpPr/>
          <p:nvPr/>
        </p:nvSpPr>
        <p:spPr>
          <a:xfrm>
            <a:off x="778936" y="1789814"/>
            <a:ext cx="8352367" cy="923330"/>
          </a:xfrm>
          <a:prstGeom prst="rect">
            <a:avLst/>
          </a:prstGeom>
          <a:solidFill>
            <a:schemeClr val="bg1">
              <a:lumMod val="75000"/>
            </a:schemeClr>
          </a:solidFill>
        </p:spPr>
        <p:txBody>
          <a:bodyPr wrap="square">
            <a:spAutoFit/>
          </a:bodyPr>
          <a:lstStyle/>
          <a:p>
            <a:r>
              <a:rPr lang="en-IN" b="1" dirty="0">
                <a:solidFill>
                  <a:schemeClr val="bg1"/>
                </a:solidFill>
              </a:rPr>
              <a:t>pop() </a:t>
            </a:r>
            <a:r>
              <a:rPr lang="en-IN" dirty="0">
                <a:solidFill>
                  <a:schemeClr val="bg1"/>
                </a:solidFill>
              </a:rPr>
              <a:t>- index is not a necessary parameter, if not mentioned takes the last index</a:t>
            </a:r>
          </a:p>
          <a:p>
            <a:r>
              <a:rPr lang="en-IN" b="1" dirty="0">
                <a:solidFill>
                  <a:schemeClr val="bg1"/>
                </a:solidFill>
              </a:rPr>
              <a:t>del() </a:t>
            </a:r>
            <a:r>
              <a:rPr lang="en-IN" dirty="0">
                <a:solidFill>
                  <a:schemeClr val="bg1"/>
                </a:solidFill>
              </a:rPr>
              <a:t>- Element to be deleted is mentioned using list name and index.</a:t>
            </a:r>
          </a:p>
          <a:p>
            <a:r>
              <a:rPr lang="en-IN" b="1" dirty="0">
                <a:solidFill>
                  <a:schemeClr val="bg1"/>
                </a:solidFill>
              </a:rPr>
              <a:t>remove() </a:t>
            </a:r>
            <a:r>
              <a:rPr lang="en-IN" dirty="0">
                <a:solidFill>
                  <a:schemeClr val="bg1"/>
                </a:solidFill>
              </a:rPr>
              <a:t>- Element to be deleted is mentioned using list name and element.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633" y="2997120"/>
            <a:ext cx="6555098" cy="3528533"/>
          </a:xfrm>
          <a:prstGeom prst="rect">
            <a:avLst/>
          </a:prstGeom>
        </p:spPr>
      </p:pic>
    </p:spTree>
    <p:extLst>
      <p:ext uri="{BB962C8B-B14F-4D97-AF65-F5344CB8AC3E}">
        <p14:creationId xmlns:p14="http://schemas.microsoft.com/office/powerpoint/2010/main" val="404065069"/>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TRY THESE - </a:t>
            </a:r>
            <a:r>
              <a:rPr lang="en-US" dirty="0" smtClean="0">
                <a:solidFill>
                  <a:schemeClr val="accent2"/>
                </a:solidFill>
              </a:rPr>
              <a:t>LIST OPERATORS &amp; FUNCTIONS</a:t>
            </a:r>
            <a:endParaRPr lang="en-IN" dirty="0">
              <a:solidFill>
                <a:schemeClr val="accent2"/>
              </a:solidFill>
            </a:endParaRPr>
          </a:p>
        </p:txBody>
      </p:sp>
      <p:sp>
        <p:nvSpPr>
          <p:cNvPr id="3" name="Text Placeholder 2"/>
          <p:cNvSpPr>
            <a:spLocks noGrp="1"/>
          </p:cNvSpPr>
          <p:nvPr>
            <p:ph type="body" sz="quarter" idx="11"/>
          </p:nvPr>
        </p:nvSpPr>
        <p:spPr/>
        <p:txBody>
          <a:bodyPr>
            <a:noAutofit/>
          </a:bodyPr>
          <a:lstStyle/>
          <a:p>
            <a:r>
              <a:rPr lang="en-US" sz="1400" dirty="0" smtClean="0"/>
              <a:t>Practice</a:t>
            </a:r>
            <a:endParaRPr lang="en-IN" sz="1400" dirty="0"/>
          </a:p>
        </p:txBody>
      </p:sp>
      <p:graphicFrame>
        <p:nvGraphicFramePr>
          <p:cNvPr id="5" name="Table 4"/>
          <p:cNvGraphicFramePr>
            <a:graphicFrameLocks noGrp="1"/>
          </p:cNvGraphicFramePr>
          <p:nvPr>
            <p:extLst/>
          </p:nvPr>
        </p:nvGraphicFramePr>
        <p:xfrm>
          <a:off x="419395" y="1789814"/>
          <a:ext cx="5161598" cy="4445000"/>
        </p:xfrm>
        <a:graphic>
          <a:graphicData uri="http://schemas.openxmlformats.org/drawingml/2006/table">
            <a:tbl>
              <a:tblPr firstRow="1" bandRow="1">
                <a:tableStyleId>{9DCAF9ED-07DC-4A11-8D7F-57B35C25682E}</a:tableStyleId>
              </a:tblPr>
              <a:tblGrid>
                <a:gridCol w="2056789">
                  <a:extLst>
                    <a:ext uri="{9D8B030D-6E8A-4147-A177-3AD203B41FA5}">
                      <a16:colId xmlns:a16="http://schemas.microsoft.com/office/drawing/2014/main" xmlns="" val="20000"/>
                    </a:ext>
                  </a:extLst>
                </a:gridCol>
                <a:gridCol w="3104809">
                  <a:extLst>
                    <a:ext uri="{9D8B030D-6E8A-4147-A177-3AD203B41FA5}">
                      <a16:colId xmlns:a16="http://schemas.microsoft.com/office/drawing/2014/main" xmlns="" val="20001"/>
                    </a:ext>
                  </a:extLst>
                </a:gridCol>
              </a:tblGrid>
              <a:tr h="0">
                <a:tc>
                  <a:txBody>
                    <a:bodyPr/>
                    <a:lstStyle/>
                    <a:p>
                      <a:r>
                        <a:rPr lang="en-US" dirty="0" smtClean="0"/>
                        <a:t>Usage</a:t>
                      </a:r>
                      <a:endParaRPr lang="en-IN" dirty="0"/>
                    </a:p>
                  </a:txBody>
                  <a:tcPr/>
                </a:tc>
                <a:tc>
                  <a:txBody>
                    <a:bodyPr/>
                    <a:lstStyle/>
                    <a:p>
                      <a:r>
                        <a:rPr lang="en-US" dirty="0" smtClean="0"/>
                        <a:t>Explanation</a:t>
                      </a:r>
                      <a:endParaRPr lang="en-IN" dirty="0"/>
                    </a:p>
                  </a:txBody>
                  <a:tcPr/>
                </a:tc>
                <a:extLst>
                  <a:ext uri="{0D108BD9-81ED-4DB2-BD59-A6C34878D82A}">
                    <a16:rowId xmlns:a16="http://schemas.microsoft.com/office/drawing/2014/main" xmlns="" val="10000"/>
                  </a:ext>
                </a:extLst>
              </a:tr>
              <a:tr h="370840">
                <a:tc>
                  <a:txBody>
                    <a:bodyPr/>
                    <a:lstStyle/>
                    <a:p>
                      <a:r>
                        <a:rPr lang="en-US" sz="1600" dirty="0" smtClean="0"/>
                        <a:t>x</a:t>
                      </a:r>
                      <a:r>
                        <a:rPr lang="en-US" sz="1600" baseline="0" dirty="0" smtClean="0"/>
                        <a:t> in lst</a:t>
                      </a:r>
                      <a:endParaRPr lang="en-IN" sz="1600" dirty="0"/>
                    </a:p>
                  </a:txBody>
                  <a:tcPr/>
                </a:tc>
                <a:tc>
                  <a:txBody>
                    <a:bodyPr/>
                    <a:lstStyle/>
                    <a:p>
                      <a:r>
                        <a:rPr lang="en-US" sz="1600" dirty="0" smtClean="0"/>
                        <a:t>x</a:t>
                      </a:r>
                      <a:r>
                        <a:rPr lang="en-US" sz="1600" baseline="0" dirty="0" smtClean="0"/>
                        <a:t> is an item of lst</a:t>
                      </a:r>
                      <a:endParaRPr lang="en-IN" sz="1600" dirty="0"/>
                    </a:p>
                  </a:txBody>
                  <a:tcPr/>
                </a:tc>
                <a:extLst>
                  <a:ext uri="{0D108BD9-81ED-4DB2-BD59-A6C34878D82A}">
                    <a16:rowId xmlns:a16="http://schemas.microsoft.com/office/drawing/2014/main" xmlns="" val="10001"/>
                  </a:ext>
                </a:extLst>
              </a:tr>
              <a:tr h="370840">
                <a:tc>
                  <a:txBody>
                    <a:bodyPr/>
                    <a:lstStyle/>
                    <a:p>
                      <a:r>
                        <a:rPr lang="en-US" sz="1600" dirty="0" smtClean="0"/>
                        <a:t>x not in lst</a:t>
                      </a:r>
                      <a:endParaRPr lang="en-IN" sz="1600" dirty="0"/>
                    </a:p>
                  </a:txBody>
                  <a:tcPr/>
                </a:tc>
                <a:tc>
                  <a:txBody>
                    <a:bodyPr/>
                    <a:lstStyle/>
                    <a:p>
                      <a:r>
                        <a:rPr lang="en-US" sz="1600" dirty="0" smtClean="0"/>
                        <a:t>x is</a:t>
                      </a:r>
                      <a:r>
                        <a:rPr lang="en-US" sz="1600" baseline="0" dirty="0" smtClean="0"/>
                        <a:t> not an item of lst</a:t>
                      </a:r>
                      <a:endParaRPr lang="en-IN" sz="1600" dirty="0"/>
                    </a:p>
                  </a:txBody>
                  <a:tcPr/>
                </a:tc>
                <a:extLst>
                  <a:ext uri="{0D108BD9-81ED-4DB2-BD59-A6C34878D82A}">
                    <a16:rowId xmlns:a16="http://schemas.microsoft.com/office/drawing/2014/main" xmlns="" val="10002"/>
                  </a:ext>
                </a:extLst>
              </a:tr>
              <a:tr h="370840">
                <a:tc>
                  <a:txBody>
                    <a:bodyPr/>
                    <a:lstStyle/>
                    <a:p>
                      <a:r>
                        <a:rPr lang="en-US" sz="1600" dirty="0" smtClean="0"/>
                        <a:t>lst + lstB</a:t>
                      </a:r>
                      <a:endParaRPr lang="en-IN" sz="1600" dirty="0"/>
                    </a:p>
                  </a:txBody>
                  <a:tcPr/>
                </a:tc>
                <a:tc>
                  <a:txBody>
                    <a:bodyPr/>
                    <a:lstStyle/>
                    <a:p>
                      <a:r>
                        <a:rPr lang="en-US" sz="1600" dirty="0" smtClean="0"/>
                        <a:t>Concatenation of lst and lstB</a:t>
                      </a:r>
                      <a:endParaRPr lang="en-IN" sz="1600" dirty="0"/>
                    </a:p>
                  </a:txBody>
                  <a:tcPr/>
                </a:tc>
                <a:extLst>
                  <a:ext uri="{0D108BD9-81ED-4DB2-BD59-A6C34878D82A}">
                    <a16:rowId xmlns:a16="http://schemas.microsoft.com/office/drawing/2014/main" xmlns="" val="10003"/>
                  </a:ext>
                </a:extLst>
              </a:tr>
              <a:tr h="370840">
                <a:tc>
                  <a:txBody>
                    <a:bodyPr/>
                    <a:lstStyle/>
                    <a:p>
                      <a:r>
                        <a:rPr lang="en-US" sz="1600" dirty="0" smtClean="0"/>
                        <a:t>lst*n, n*lst</a:t>
                      </a:r>
                      <a:endParaRPr lang="en-IN" sz="1600" dirty="0"/>
                    </a:p>
                  </a:txBody>
                  <a:tcPr/>
                </a:tc>
                <a:tc>
                  <a:txBody>
                    <a:bodyPr/>
                    <a:lstStyle/>
                    <a:p>
                      <a:r>
                        <a:rPr lang="en-US" sz="1600" dirty="0" smtClean="0"/>
                        <a:t>Concatenation of n</a:t>
                      </a:r>
                      <a:r>
                        <a:rPr lang="en-US" sz="1600" baseline="0" dirty="0" smtClean="0"/>
                        <a:t> copies of lst</a:t>
                      </a:r>
                      <a:endParaRPr lang="en-IN" sz="1600" dirty="0"/>
                    </a:p>
                  </a:txBody>
                  <a:tcPr/>
                </a:tc>
                <a:extLst>
                  <a:ext uri="{0D108BD9-81ED-4DB2-BD59-A6C34878D82A}">
                    <a16:rowId xmlns:a16="http://schemas.microsoft.com/office/drawing/2014/main" xmlns="" val="10004"/>
                  </a:ext>
                </a:extLst>
              </a:tr>
              <a:tr h="370840">
                <a:tc>
                  <a:txBody>
                    <a:bodyPr/>
                    <a:lstStyle/>
                    <a:p>
                      <a:r>
                        <a:rPr lang="en-US" sz="1600" dirty="0" smtClean="0"/>
                        <a:t>lst[i]</a:t>
                      </a:r>
                      <a:endParaRPr lang="en-IN" sz="1600" dirty="0"/>
                    </a:p>
                  </a:txBody>
                  <a:tcPr/>
                </a:tc>
                <a:tc>
                  <a:txBody>
                    <a:bodyPr/>
                    <a:lstStyle/>
                    <a:p>
                      <a:r>
                        <a:rPr lang="en-US" sz="1600" dirty="0" smtClean="0"/>
                        <a:t>Item at index i</a:t>
                      </a:r>
                      <a:r>
                        <a:rPr lang="en-US" sz="1600" baseline="0" dirty="0" smtClean="0"/>
                        <a:t> of lst</a:t>
                      </a:r>
                      <a:endParaRPr lang="en-IN" sz="1600" dirty="0"/>
                    </a:p>
                  </a:txBody>
                  <a:tcPr/>
                </a:tc>
                <a:extLst>
                  <a:ext uri="{0D108BD9-81ED-4DB2-BD59-A6C34878D82A}">
                    <a16:rowId xmlns:a16="http://schemas.microsoft.com/office/drawing/2014/main" xmlns="" val="10005"/>
                  </a:ext>
                </a:extLst>
              </a:tr>
              <a:tr h="370840">
                <a:tc>
                  <a:txBody>
                    <a:bodyPr/>
                    <a:lstStyle/>
                    <a:p>
                      <a:r>
                        <a:rPr lang="en-US" sz="1600" dirty="0" smtClean="0"/>
                        <a:t>len(lst)</a:t>
                      </a:r>
                      <a:endParaRPr lang="en-IN" sz="1600" dirty="0"/>
                    </a:p>
                  </a:txBody>
                  <a:tcPr/>
                </a:tc>
                <a:tc>
                  <a:txBody>
                    <a:bodyPr/>
                    <a:lstStyle/>
                    <a:p>
                      <a:r>
                        <a:rPr lang="en-US" sz="1600" dirty="0" smtClean="0"/>
                        <a:t>Number of items in lst</a:t>
                      </a:r>
                      <a:endParaRPr lang="en-IN" sz="1600" dirty="0"/>
                    </a:p>
                  </a:txBody>
                  <a:tcPr/>
                </a:tc>
                <a:extLst>
                  <a:ext uri="{0D108BD9-81ED-4DB2-BD59-A6C34878D82A}">
                    <a16:rowId xmlns:a16="http://schemas.microsoft.com/office/drawing/2014/main" xmlns="" val="10006"/>
                  </a:ext>
                </a:extLst>
              </a:tr>
              <a:tr h="370840">
                <a:tc>
                  <a:txBody>
                    <a:bodyPr/>
                    <a:lstStyle/>
                    <a:p>
                      <a:r>
                        <a:rPr lang="en-US" sz="1600" dirty="0" smtClean="0"/>
                        <a:t>min(lst)</a:t>
                      </a:r>
                      <a:endParaRPr lang="en-IN" sz="1600" dirty="0"/>
                    </a:p>
                  </a:txBody>
                  <a:tcPr/>
                </a:tc>
                <a:tc>
                  <a:txBody>
                    <a:bodyPr/>
                    <a:lstStyle/>
                    <a:p>
                      <a:r>
                        <a:rPr lang="en-US" sz="1600" dirty="0" smtClean="0"/>
                        <a:t>Minimum item in</a:t>
                      </a:r>
                      <a:r>
                        <a:rPr lang="en-US" sz="1600" baseline="0" dirty="0" smtClean="0"/>
                        <a:t> lst</a:t>
                      </a:r>
                      <a:endParaRPr lang="en-IN" sz="1600" dirty="0"/>
                    </a:p>
                  </a:txBody>
                  <a:tcPr/>
                </a:tc>
                <a:extLst>
                  <a:ext uri="{0D108BD9-81ED-4DB2-BD59-A6C34878D82A}">
                    <a16:rowId xmlns:a16="http://schemas.microsoft.com/office/drawing/2014/main" xmlns="" val="10007"/>
                  </a:ext>
                </a:extLst>
              </a:tr>
              <a:tr h="370840">
                <a:tc>
                  <a:txBody>
                    <a:bodyPr/>
                    <a:lstStyle/>
                    <a:p>
                      <a:r>
                        <a:rPr lang="en-US" sz="1600" dirty="0" smtClean="0"/>
                        <a:t>max(lst)</a:t>
                      </a:r>
                      <a:endParaRPr lang="en-IN" sz="1600" dirty="0"/>
                    </a:p>
                  </a:txBody>
                  <a:tcPr/>
                </a:tc>
                <a:tc>
                  <a:txBody>
                    <a:bodyPr/>
                    <a:lstStyle/>
                    <a:p>
                      <a:r>
                        <a:rPr lang="en-US" sz="1600" dirty="0" smtClean="0"/>
                        <a:t>Maximum item in lst</a:t>
                      </a:r>
                      <a:endParaRPr lang="en-IN" sz="1600" dirty="0"/>
                    </a:p>
                  </a:txBody>
                  <a:tcPr/>
                </a:tc>
                <a:extLst>
                  <a:ext uri="{0D108BD9-81ED-4DB2-BD59-A6C34878D82A}">
                    <a16:rowId xmlns:a16="http://schemas.microsoft.com/office/drawing/2014/main" xmlns="" val="10008"/>
                  </a:ext>
                </a:extLst>
              </a:tr>
              <a:tr h="370840">
                <a:tc>
                  <a:txBody>
                    <a:bodyPr/>
                    <a:lstStyle/>
                    <a:p>
                      <a:r>
                        <a:rPr lang="en-US" sz="1600" dirty="0" smtClean="0"/>
                        <a:t>sum(lst)</a:t>
                      </a:r>
                      <a:endParaRPr lang="en-IN" sz="1600" dirty="0"/>
                    </a:p>
                  </a:txBody>
                  <a:tcPr/>
                </a:tc>
                <a:tc>
                  <a:txBody>
                    <a:bodyPr/>
                    <a:lstStyle/>
                    <a:p>
                      <a:r>
                        <a:rPr lang="en-US" sz="1600" dirty="0" smtClean="0"/>
                        <a:t>Sum of items in lst</a:t>
                      </a:r>
                      <a:endParaRPr lang="en-IN" sz="1600" dirty="0"/>
                    </a:p>
                  </a:txBody>
                  <a:tcPr/>
                </a:tc>
                <a:extLst>
                  <a:ext uri="{0D108BD9-81ED-4DB2-BD59-A6C34878D82A}">
                    <a16:rowId xmlns:a16="http://schemas.microsoft.com/office/drawing/2014/main" xmlns="" val="10009"/>
                  </a:ext>
                </a:extLst>
              </a:tr>
              <a:tr h="370840">
                <a:tc>
                  <a:txBody>
                    <a:bodyPr/>
                    <a:lstStyle/>
                    <a:p>
                      <a:r>
                        <a:rPr lang="en-US" sz="1600" dirty="0" smtClean="0"/>
                        <a:t>lst.sort(reverse=True)</a:t>
                      </a:r>
                      <a:endParaRPr lang="en-IN" sz="1600" dirty="0"/>
                    </a:p>
                  </a:txBody>
                  <a:tcPr/>
                </a:tc>
                <a:tc>
                  <a:txBody>
                    <a:bodyPr/>
                    <a:lstStyle/>
                    <a:p>
                      <a:r>
                        <a:rPr lang="en-US" sz="1600" dirty="0" smtClean="0"/>
                        <a:t>Sorts the items in descending order</a:t>
                      </a:r>
                      <a:endParaRPr lang="en-IN" sz="1600" dirty="0"/>
                    </a:p>
                  </a:txBody>
                  <a:tcPr/>
                </a:tc>
                <a:extLst>
                  <a:ext uri="{0D108BD9-81ED-4DB2-BD59-A6C34878D82A}">
                    <a16:rowId xmlns:a16="http://schemas.microsoft.com/office/drawing/2014/main" xmlns="" val="10010"/>
                  </a:ext>
                </a:extLst>
              </a:tr>
              <a:tr h="370840">
                <a:tc>
                  <a:txBody>
                    <a:bodyPr/>
                    <a:lstStyle/>
                    <a:p>
                      <a:r>
                        <a:rPr lang="en-US" sz="1600" dirty="0" smtClean="0"/>
                        <a:t>sorted(lst)</a:t>
                      </a:r>
                      <a:endParaRPr lang="en-IN" sz="1600" dirty="0"/>
                    </a:p>
                  </a:txBody>
                  <a:tcPr/>
                </a:tc>
                <a:tc>
                  <a:txBody>
                    <a:bodyPr/>
                    <a:lstStyle/>
                    <a:p>
                      <a:r>
                        <a:rPr lang="en-US" sz="1600" dirty="0" smtClean="0"/>
                        <a:t>sorts the items</a:t>
                      </a:r>
                      <a:r>
                        <a:rPr lang="en-US" sz="1600" baseline="0" dirty="0" smtClean="0"/>
                        <a:t> in ascending order</a:t>
                      </a:r>
                      <a:endParaRPr lang="en-IN" sz="1600" dirty="0"/>
                    </a:p>
                  </a:txBody>
                  <a:tcPr/>
                </a:tc>
                <a:extLst>
                  <a:ext uri="{0D108BD9-81ED-4DB2-BD59-A6C34878D82A}">
                    <a16:rowId xmlns:a16="http://schemas.microsoft.com/office/drawing/2014/main" xmlns="" val="10011"/>
                  </a:ext>
                </a:extLst>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8289" y="1742516"/>
            <a:ext cx="6353504" cy="4823393"/>
          </a:xfrm>
          <a:prstGeom prst="rect">
            <a:avLst/>
          </a:prstGeom>
        </p:spPr>
      </p:pic>
    </p:spTree>
    <p:extLst>
      <p:ext uri="{BB962C8B-B14F-4D97-AF65-F5344CB8AC3E}">
        <p14:creationId xmlns:p14="http://schemas.microsoft.com/office/powerpoint/2010/main" val="700368528"/>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LIST </a:t>
            </a:r>
            <a:r>
              <a:rPr lang="en-US" dirty="0" smtClean="0">
                <a:solidFill>
                  <a:schemeClr val="accent2"/>
                </a:solidFill>
              </a:rPr>
              <a:t>COMPREHENSION</a:t>
            </a:r>
            <a:endParaRPr lang="en-IN" dirty="0">
              <a:solidFill>
                <a:schemeClr val="accent2"/>
              </a:solidFill>
            </a:endParaRPr>
          </a:p>
        </p:txBody>
      </p:sp>
      <p:sp>
        <p:nvSpPr>
          <p:cNvPr id="3" name="Text Placeholder 2"/>
          <p:cNvSpPr>
            <a:spLocks noGrp="1"/>
          </p:cNvSpPr>
          <p:nvPr>
            <p:ph type="body" sz="quarter" idx="11"/>
          </p:nvPr>
        </p:nvSpPr>
        <p:spPr>
          <a:xfrm>
            <a:off x="665509" y="1466648"/>
            <a:ext cx="10604499" cy="188459"/>
          </a:xfrm>
        </p:spPr>
        <p:txBody>
          <a:bodyPr>
            <a:noAutofit/>
          </a:bodyPr>
          <a:lstStyle/>
          <a:p>
            <a:r>
              <a:rPr lang="en-US" sz="1600" dirty="0" smtClean="0"/>
              <a:t>Let us understand List Comprehension</a:t>
            </a:r>
            <a:endParaRPr lang="en-IN" sz="1600" dirty="0"/>
          </a:p>
        </p:txBody>
      </p:sp>
      <p:sp>
        <p:nvSpPr>
          <p:cNvPr id="5" name="Rectangle 4"/>
          <p:cNvSpPr/>
          <p:nvPr/>
        </p:nvSpPr>
        <p:spPr>
          <a:xfrm>
            <a:off x="665509" y="1655107"/>
            <a:ext cx="10604499" cy="646331"/>
          </a:xfrm>
          <a:prstGeom prst="rect">
            <a:avLst/>
          </a:prstGeom>
          <a:solidFill>
            <a:schemeClr val="bg1">
              <a:lumMod val="75000"/>
            </a:schemeClr>
          </a:solidFill>
        </p:spPr>
        <p:txBody>
          <a:bodyPr wrap="square">
            <a:spAutoFit/>
          </a:bodyPr>
          <a:lstStyle/>
          <a:p>
            <a:r>
              <a:rPr lang="en-IN" b="1" dirty="0" smtClean="0">
                <a:solidFill>
                  <a:schemeClr val="bg1"/>
                </a:solidFill>
              </a:rPr>
              <a:t>Python </a:t>
            </a:r>
            <a:r>
              <a:rPr lang="en-IN" dirty="0" smtClean="0">
                <a:solidFill>
                  <a:schemeClr val="bg1"/>
                </a:solidFill>
              </a:rPr>
              <a:t>supports a compact way to manipulate item by item in a list using list comprehensions.</a:t>
            </a:r>
          </a:p>
          <a:p>
            <a:r>
              <a:rPr lang="en-US" dirty="0" smtClean="0">
                <a:solidFill>
                  <a:schemeClr val="bg1"/>
                </a:solidFill>
              </a:rPr>
              <a:t>They may contain any number of nested lists, combined with conditional expressions if desired.</a:t>
            </a:r>
            <a:endParaRPr lang="en-IN" dirty="0">
              <a:solidFill>
                <a:schemeClr val="bg1"/>
              </a:solidFill>
            </a:endParaRPr>
          </a:p>
        </p:txBody>
      </p:sp>
      <p:pic>
        <p:nvPicPr>
          <p:cNvPr id="6" name="Picture 5"/>
          <p:cNvPicPr>
            <a:picLocks noChangeAspect="1"/>
          </p:cNvPicPr>
          <p:nvPr/>
        </p:nvPicPr>
        <p:blipFill>
          <a:blip r:embed="rId2"/>
          <a:stretch>
            <a:fillRect/>
          </a:stretch>
        </p:blipFill>
        <p:spPr>
          <a:xfrm>
            <a:off x="665509" y="2549338"/>
            <a:ext cx="6534150" cy="4152900"/>
          </a:xfrm>
          <a:prstGeom prst="rect">
            <a:avLst/>
          </a:prstGeom>
        </p:spPr>
      </p:pic>
      <p:sp>
        <p:nvSpPr>
          <p:cNvPr id="8" name="TextBox 7"/>
          <p:cNvSpPr txBox="1"/>
          <p:nvPr/>
        </p:nvSpPr>
        <p:spPr>
          <a:xfrm>
            <a:off x="7431944" y="2677744"/>
            <a:ext cx="4313368" cy="2431435"/>
          </a:xfrm>
          <a:prstGeom prst="rect">
            <a:avLst/>
          </a:prstGeom>
          <a:solidFill>
            <a:schemeClr val="bg1">
              <a:lumMod val="65000"/>
            </a:schemeClr>
          </a:solidFill>
          <a:ln w="3175">
            <a:solidFill>
              <a:schemeClr val="tx1"/>
            </a:solidFill>
          </a:ln>
        </p:spPr>
        <p:txBody>
          <a:bodyPr wrap="square" rtlCol="0">
            <a:spAutoFit/>
          </a:bodyPr>
          <a:lstStyle/>
          <a:p>
            <a:pPr algn="just" defTabSz="608738">
              <a:defRPr/>
            </a:pPr>
            <a:r>
              <a:rPr lang="en-US" sz="1900" b="1" dirty="0" smtClean="0">
                <a:solidFill>
                  <a:schemeClr val="bg1"/>
                </a:solidFill>
                <a:latin typeface="Lato"/>
              </a:rPr>
              <a:t>Scenario:</a:t>
            </a:r>
          </a:p>
          <a:p>
            <a:pPr algn="just" defTabSz="608738">
              <a:defRPr/>
            </a:pPr>
            <a:r>
              <a:rPr lang="en-US" sz="1900" dirty="0" smtClean="0">
                <a:solidFill>
                  <a:schemeClr val="bg1"/>
                </a:solidFill>
                <a:latin typeface="Lato"/>
              </a:rPr>
              <a:t>Add 5 marks to existing set of marks</a:t>
            </a:r>
          </a:p>
          <a:p>
            <a:pPr algn="just" defTabSz="608738">
              <a:defRPr/>
            </a:pPr>
            <a:r>
              <a:rPr lang="en-US" sz="1900" b="1" dirty="0" smtClean="0">
                <a:solidFill>
                  <a:schemeClr val="bg1"/>
                </a:solidFill>
                <a:latin typeface="Lato"/>
              </a:rPr>
              <a:t>Solution:</a:t>
            </a:r>
          </a:p>
          <a:p>
            <a:pPr marL="342900" indent="-342900" algn="just" defTabSz="608738">
              <a:buAutoNum type="arabicPeriod"/>
              <a:defRPr/>
            </a:pPr>
            <a:r>
              <a:rPr lang="en-US" sz="1900" dirty="0" smtClean="0">
                <a:solidFill>
                  <a:schemeClr val="bg1"/>
                </a:solidFill>
                <a:latin typeface="Lato"/>
              </a:rPr>
              <a:t>Create an empty list</a:t>
            </a:r>
          </a:p>
          <a:p>
            <a:pPr marL="342900" indent="-342900" algn="just" defTabSz="608738">
              <a:buAutoNum type="arabicPeriod"/>
              <a:defRPr/>
            </a:pPr>
            <a:r>
              <a:rPr lang="en-US" sz="1900" dirty="0" smtClean="0">
                <a:solidFill>
                  <a:schemeClr val="bg1"/>
                </a:solidFill>
                <a:latin typeface="Lato"/>
              </a:rPr>
              <a:t>Use FOR LOOP to access each mark in the marks list</a:t>
            </a:r>
          </a:p>
          <a:p>
            <a:pPr marL="342900" indent="-342900" algn="just" defTabSz="608738">
              <a:buAutoNum type="arabicPeriod"/>
              <a:defRPr/>
            </a:pPr>
            <a:r>
              <a:rPr lang="en-US" sz="1900" dirty="0" smtClean="0">
                <a:solidFill>
                  <a:schemeClr val="bg1"/>
                </a:solidFill>
                <a:latin typeface="Lato"/>
              </a:rPr>
              <a:t>Add 5 to it and finally append the mark one by one to the new list</a:t>
            </a:r>
            <a:endParaRPr lang="en-US" sz="1900" dirty="0">
              <a:solidFill>
                <a:schemeClr val="bg1"/>
              </a:solidFill>
              <a:latin typeface="Lato"/>
            </a:endParaRPr>
          </a:p>
        </p:txBody>
      </p:sp>
      <p:sp>
        <p:nvSpPr>
          <p:cNvPr id="9" name="TextBox 8"/>
          <p:cNvSpPr txBox="1"/>
          <p:nvPr/>
        </p:nvSpPr>
        <p:spPr>
          <a:xfrm>
            <a:off x="7431944" y="5317844"/>
            <a:ext cx="4313368" cy="969496"/>
          </a:xfrm>
          <a:prstGeom prst="rect">
            <a:avLst/>
          </a:prstGeom>
          <a:solidFill>
            <a:schemeClr val="bg1">
              <a:lumMod val="65000"/>
            </a:schemeClr>
          </a:solidFill>
          <a:ln w="3175">
            <a:solidFill>
              <a:schemeClr val="tx1"/>
            </a:solidFill>
          </a:ln>
        </p:spPr>
        <p:txBody>
          <a:bodyPr wrap="square" rtlCol="0">
            <a:spAutoFit/>
          </a:bodyPr>
          <a:lstStyle/>
          <a:p>
            <a:pPr algn="just" defTabSz="608738">
              <a:defRPr/>
            </a:pPr>
            <a:r>
              <a:rPr lang="en-US" sz="1900" b="1" dirty="0" smtClean="0">
                <a:solidFill>
                  <a:schemeClr val="bg1"/>
                </a:solidFill>
                <a:latin typeface="Lato"/>
              </a:rPr>
              <a:t>Instead of using for loop separately, we can use the for loop inside the new list itself. </a:t>
            </a:r>
            <a:endParaRPr lang="en-US" sz="1900" dirty="0">
              <a:solidFill>
                <a:schemeClr val="bg1"/>
              </a:solidFill>
              <a:latin typeface="Lato"/>
            </a:endParaRPr>
          </a:p>
        </p:txBody>
      </p:sp>
    </p:spTree>
    <p:extLst>
      <p:ext uri="{BB962C8B-B14F-4D97-AF65-F5344CB8AC3E}">
        <p14:creationId xmlns:p14="http://schemas.microsoft.com/office/powerpoint/2010/main" val="4281262402"/>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LIST </a:t>
            </a:r>
            <a:r>
              <a:rPr lang="en-US" dirty="0" smtClean="0">
                <a:solidFill>
                  <a:schemeClr val="accent2"/>
                </a:solidFill>
              </a:rPr>
              <a:t>COMPREHENSION</a:t>
            </a:r>
            <a:endParaRPr lang="en-IN" dirty="0">
              <a:solidFill>
                <a:schemeClr val="accent2"/>
              </a:solidFill>
            </a:endParaRPr>
          </a:p>
        </p:txBody>
      </p:sp>
      <p:sp>
        <p:nvSpPr>
          <p:cNvPr id="3" name="Text Placeholder 2"/>
          <p:cNvSpPr>
            <a:spLocks noGrp="1"/>
          </p:cNvSpPr>
          <p:nvPr>
            <p:ph type="body" sz="quarter" idx="11"/>
          </p:nvPr>
        </p:nvSpPr>
        <p:spPr/>
        <p:txBody>
          <a:bodyPr>
            <a:noAutofit/>
          </a:bodyPr>
          <a:lstStyle/>
          <a:p>
            <a:endParaRPr lang="en-IN" sz="1400"/>
          </a:p>
        </p:txBody>
      </p:sp>
      <p:sp>
        <p:nvSpPr>
          <p:cNvPr id="5" name="TextBox 4"/>
          <p:cNvSpPr txBox="1"/>
          <p:nvPr/>
        </p:nvSpPr>
        <p:spPr>
          <a:xfrm>
            <a:off x="3561893" y="3982886"/>
            <a:ext cx="4313368" cy="1754326"/>
          </a:xfrm>
          <a:prstGeom prst="rect">
            <a:avLst/>
          </a:prstGeom>
          <a:solidFill>
            <a:schemeClr val="bg1">
              <a:lumMod val="65000"/>
            </a:schemeClr>
          </a:solidFill>
          <a:ln w="3175">
            <a:solidFill>
              <a:schemeClr val="tx1"/>
            </a:solidFill>
          </a:ln>
        </p:spPr>
        <p:txBody>
          <a:bodyPr wrap="square" rtlCol="0">
            <a:spAutoFit/>
          </a:bodyPr>
          <a:lstStyle/>
          <a:p>
            <a:pPr algn="just" defTabSz="608738">
              <a:defRPr/>
            </a:pPr>
            <a:r>
              <a:rPr lang="en-US" b="1" dirty="0" smtClean="0">
                <a:solidFill>
                  <a:schemeClr val="bg1"/>
                </a:solidFill>
                <a:latin typeface="Lato"/>
              </a:rPr>
              <a:t>Scenario:</a:t>
            </a:r>
          </a:p>
          <a:p>
            <a:pPr algn="just" defTabSz="608738">
              <a:defRPr/>
            </a:pPr>
            <a:r>
              <a:rPr lang="en-US" dirty="0" smtClean="0">
                <a:solidFill>
                  <a:schemeClr val="bg1"/>
                </a:solidFill>
                <a:latin typeface="Lato"/>
              </a:rPr>
              <a:t>Extract marks which are greater than 50</a:t>
            </a:r>
          </a:p>
          <a:p>
            <a:pPr algn="just" defTabSz="608738">
              <a:defRPr/>
            </a:pPr>
            <a:r>
              <a:rPr lang="en-US" b="1" dirty="0" smtClean="0">
                <a:solidFill>
                  <a:schemeClr val="bg1"/>
                </a:solidFill>
                <a:latin typeface="Lato"/>
              </a:rPr>
              <a:t>Solution:</a:t>
            </a:r>
          </a:p>
          <a:p>
            <a:pPr marL="342900" indent="-342900" algn="just" defTabSz="608738">
              <a:buAutoNum type="arabicPeriod"/>
              <a:defRPr/>
            </a:pPr>
            <a:r>
              <a:rPr lang="en-US" dirty="0" smtClean="0">
                <a:solidFill>
                  <a:schemeClr val="bg1"/>
                </a:solidFill>
                <a:latin typeface="Lato"/>
              </a:rPr>
              <a:t>Use FOR LOOP and if condition in a single list using list comprehension.  This avoids multiple lines of code.</a:t>
            </a:r>
            <a:endParaRPr lang="en-US" dirty="0">
              <a:solidFill>
                <a:schemeClr val="bg1"/>
              </a:solidFill>
              <a:latin typeface="Lato"/>
            </a:endParaRPr>
          </a:p>
        </p:txBody>
      </p:sp>
      <p:pic>
        <p:nvPicPr>
          <p:cNvPr id="6" name="Picture 5"/>
          <p:cNvPicPr>
            <a:picLocks noChangeAspect="1"/>
          </p:cNvPicPr>
          <p:nvPr/>
        </p:nvPicPr>
        <p:blipFill>
          <a:blip r:embed="rId2"/>
          <a:stretch>
            <a:fillRect/>
          </a:stretch>
        </p:blipFill>
        <p:spPr>
          <a:xfrm>
            <a:off x="1497723" y="1577965"/>
            <a:ext cx="9324283" cy="2294216"/>
          </a:xfrm>
          <a:prstGeom prst="rect">
            <a:avLst/>
          </a:prstGeom>
        </p:spPr>
      </p:pic>
    </p:spTree>
    <p:extLst>
      <p:ext uri="{BB962C8B-B14F-4D97-AF65-F5344CB8AC3E}">
        <p14:creationId xmlns:p14="http://schemas.microsoft.com/office/powerpoint/2010/main" val="1919519113"/>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TUPLES</a:t>
            </a:r>
            <a:endParaRPr lang="en-IN" dirty="0"/>
          </a:p>
        </p:txBody>
      </p:sp>
      <p:sp>
        <p:nvSpPr>
          <p:cNvPr id="3" name="Text Placeholder 2"/>
          <p:cNvSpPr>
            <a:spLocks noGrp="1"/>
          </p:cNvSpPr>
          <p:nvPr>
            <p:ph type="body" sz="quarter" idx="11"/>
          </p:nvPr>
        </p:nvSpPr>
        <p:spPr/>
        <p:txBody>
          <a:bodyPr>
            <a:noAutofit/>
          </a:bodyPr>
          <a:lstStyle/>
          <a:p>
            <a:r>
              <a:rPr lang="en-US" sz="1400" dirty="0" smtClean="0"/>
              <a:t>Let us understand TUPLES</a:t>
            </a:r>
            <a:endParaRPr lang="en-IN" sz="1400" dirty="0"/>
          </a:p>
        </p:txBody>
      </p:sp>
      <p:sp>
        <p:nvSpPr>
          <p:cNvPr id="5" name="TextBox 4"/>
          <p:cNvSpPr txBox="1"/>
          <p:nvPr/>
        </p:nvSpPr>
        <p:spPr>
          <a:xfrm>
            <a:off x="778936" y="1569092"/>
            <a:ext cx="9705133" cy="1754326"/>
          </a:xfrm>
          <a:prstGeom prst="rect">
            <a:avLst/>
          </a:prstGeom>
          <a:solidFill>
            <a:schemeClr val="bg1">
              <a:lumMod val="65000"/>
            </a:schemeClr>
          </a:solidFill>
          <a:ln w="3175">
            <a:solidFill>
              <a:schemeClr val="tx1"/>
            </a:solidFill>
          </a:ln>
        </p:spPr>
        <p:txBody>
          <a:bodyPr wrap="square" rtlCol="0">
            <a:spAutoFit/>
          </a:bodyPr>
          <a:lstStyle/>
          <a:p>
            <a:r>
              <a:rPr lang="en-IN" dirty="0">
                <a:solidFill>
                  <a:schemeClr val="bg1"/>
                </a:solidFill>
              </a:rPr>
              <a:t>Tuples is data structure that contains group of elements</a:t>
            </a:r>
          </a:p>
          <a:p>
            <a:r>
              <a:rPr lang="en-IN" dirty="0">
                <a:solidFill>
                  <a:schemeClr val="bg1"/>
                </a:solidFill>
              </a:rPr>
              <a:t>Tuples are similar to list, just that tuples are immutable i.e. the elements cannot be changed</a:t>
            </a:r>
          </a:p>
          <a:p>
            <a:r>
              <a:rPr lang="en-IN" dirty="0">
                <a:solidFill>
                  <a:schemeClr val="bg1"/>
                </a:solidFill>
              </a:rPr>
              <a:t>The syntax uses </a:t>
            </a:r>
            <a:r>
              <a:rPr lang="en-IN" dirty="0" smtClean="0">
                <a:solidFill>
                  <a:schemeClr val="bg1"/>
                </a:solidFill>
              </a:rPr>
              <a:t>parenthesis </a:t>
            </a:r>
            <a:r>
              <a:rPr lang="en-IN" dirty="0">
                <a:solidFill>
                  <a:schemeClr val="bg1"/>
                </a:solidFill>
              </a:rPr>
              <a:t>instead of square brackets</a:t>
            </a:r>
          </a:p>
          <a:p>
            <a:r>
              <a:rPr lang="en-IN" dirty="0">
                <a:solidFill>
                  <a:schemeClr val="bg1"/>
                </a:solidFill>
              </a:rPr>
              <a:t>Tuples can also be created without </a:t>
            </a:r>
            <a:r>
              <a:rPr lang="en-IN" dirty="0" smtClean="0">
                <a:solidFill>
                  <a:schemeClr val="bg1"/>
                </a:solidFill>
              </a:rPr>
              <a:t>parenthesis</a:t>
            </a:r>
            <a:endParaRPr lang="en-IN" dirty="0">
              <a:solidFill>
                <a:schemeClr val="bg1"/>
              </a:solidFill>
            </a:endParaRPr>
          </a:p>
          <a:p>
            <a:r>
              <a:rPr lang="en-IN" dirty="0">
                <a:solidFill>
                  <a:schemeClr val="bg1"/>
                </a:solidFill>
              </a:rPr>
              <a:t>Tuples are very useful when returning multiple results in a </a:t>
            </a:r>
            <a:r>
              <a:rPr lang="en-IN" dirty="0" smtClean="0">
                <a:solidFill>
                  <a:schemeClr val="bg1"/>
                </a:solidFill>
              </a:rPr>
              <a:t>function</a:t>
            </a:r>
          </a:p>
          <a:p>
            <a:r>
              <a:rPr lang="en-US" dirty="0">
                <a:solidFill>
                  <a:schemeClr val="bg1"/>
                </a:solidFill>
              </a:rPr>
              <a:t>In tuples elements cannot be appended or edited, unlike list</a:t>
            </a:r>
            <a:endParaRPr lang="en-IN" dirty="0">
              <a:solidFill>
                <a:schemeClr val="bg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743" y="3932043"/>
            <a:ext cx="5728124" cy="2578388"/>
          </a:xfrm>
          <a:prstGeom prst="rect">
            <a:avLst/>
          </a:prstGeom>
        </p:spPr>
      </p:pic>
      <p:sp>
        <p:nvSpPr>
          <p:cNvPr id="9" name="Rectangle 8"/>
          <p:cNvSpPr/>
          <p:nvPr/>
        </p:nvSpPr>
        <p:spPr>
          <a:xfrm>
            <a:off x="6561232" y="3562711"/>
            <a:ext cx="3562065" cy="369332"/>
          </a:xfrm>
          <a:prstGeom prst="rect">
            <a:avLst/>
          </a:prstGeom>
        </p:spPr>
        <p:txBody>
          <a:bodyPr wrap="none">
            <a:spAutoFit/>
          </a:bodyPr>
          <a:lstStyle/>
          <a:p>
            <a:r>
              <a:rPr lang="en-US" b="1" dirty="0" smtClean="0">
                <a:solidFill>
                  <a:schemeClr val="accent2"/>
                </a:solidFill>
              </a:rPr>
              <a:t>ACCESSING TUPLE USING POSITION</a:t>
            </a:r>
            <a:endParaRPr lang="en-IN" b="1" dirty="0">
              <a:solidFill>
                <a:schemeClr val="accent2"/>
              </a:solidFill>
            </a:endParaRPr>
          </a:p>
        </p:txBody>
      </p:sp>
      <p:sp>
        <p:nvSpPr>
          <p:cNvPr id="10" name="Rectangle 9"/>
          <p:cNvSpPr/>
          <p:nvPr/>
        </p:nvSpPr>
        <p:spPr>
          <a:xfrm>
            <a:off x="6561232" y="4796595"/>
            <a:ext cx="3654142" cy="369332"/>
          </a:xfrm>
          <a:prstGeom prst="rect">
            <a:avLst/>
          </a:prstGeom>
        </p:spPr>
        <p:txBody>
          <a:bodyPr wrap="none">
            <a:spAutoFit/>
          </a:bodyPr>
          <a:lstStyle/>
          <a:p>
            <a:r>
              <a:rPr lang="en-US" b="1" dirty="0">
                <a:solidFill>
                  <a:schemeClr val="accent2"/>
                </a:solidFill>
              </a:rPr>
              <a:t>ACCESSING TUPLE USING </a:t>
            </a:r>
            <a:r>
              <a:rPr lang="en-US" b="1" dirty="0" smtClean="0">
                <a:solidFill>
                  <a:schemeClr val="accent2"/>
                </a:solidFill>
              </a:rPr>
              <a:t>FOR LOOP </a:t>
            </a:r>
            <a:endParaRPr lang="en-IN" b="1" dirty="0"/>
          </a:p>
        </p:txBody>
      </p:sp>
      <p:sp>
        <p:nvSpPr>
          <p:cNvPr id="11" name="Rectangle 10"/>
          <p:cNvSpPr/>
          <p:nvPr/>
        </p:nvSpPr>
        <p:spPr>
          <a:xfrm>
            <a:off x="778936" y="3507568"/>
            <a:ext cx="1792478" cy="369332"/>
          </a:xfrm>
          <a:prstGeom prst="rect">
            <a:avLst/>
          </a:prstGeom>
        </p:spPr>
        <p:txBody>
          <a:bodyPr wrap="none">
            <a:spAutoFit/>
          </a:bodyPr>
          <a:lstStyle/>
          <a:p>
            <a:r>
              <a:rPr lang="en-US" b="1" dirty="0" smtClean="0">
                <a:solidFill>
                  <a:schemeClr val="accent2"/>
                </a:solidFill>
              </a:rPr>
              <a:t>CREATING TUPLE</a:t>
            </a:r>
            <a:endParaRPr lang="en-IN" b="1" dirty="0">
              <a:solidFill>
                <a:schemeClr val="accent2"/>
              </a:solidFill>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2608" y="3932043"/>
            <a:ext cx="3378494" cy="898905"/>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2607" y="5150455"/>
            <a:ext cx="3378495" cy="1391037"/>
          </a:xfrm>
          <a:prstGeom prst="rect">
            <a:avLst/>
          </a:prstGeom>
        </p:spPr>
      </p:pic>
    </p:spTree>
    <p:extLst>
      <p:ext uri="{BB962C8B-B14F-4D97-AF65-F5344CB8AC3E}">
        <p14:creationId xmlns:p14="http://schemas.microsoft.com/office/powerpoint/2010/main" val="2823299987"/>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b="1" dirty="0"/>
              <a:t>Applications of </a:t>
            </a:r>
            <a:r>
              <a:rPr lang="en-US" b="1" dirty="0" smtClean="0">
                <a:solidFill>
                  <a:schemeClr val="accent2"/>
                </a:solidFill>
              </a:rPr>
              <a:t>python </a:t>
            </a:r>
            <a:endParaRPr lang="en-US" b="1" dirty="0">
              <a:solidFill>
                <a:schemeClr val="accent2"/>
              </a:solidFill>
            </a:endParaRPr>
          </a:p>
        </p:txBody>
      </p:sp>
      <p:sp>
        <p:nvSpPr>
          <p:cNvPr id="4" name="Text Placeholder 3"/>
          <p:cNvSpPr>
            <a:spLocks noGrp="1"/>
          </p:cNvSpPr>
          <p:nvPr>
            <p:ph type="body" sz="quarter" idx="11"/>
          </p:nvPr>
        </p:nvSpPr>
        <p:spPr>
          <a:xfrm>
            <a:off x="778936" y="1452977"/>
            <a:ext cx="10604499" cy="188459"/>
          </a:xfrm>
        </p:spPr>
        <p:txBody>
          <a:bodyPr>
            <a:noAutofit/>
          </a:bodyPr>
          <a:lstStyle/>
          <a:p>
            <a:r>
              <a:rPr lang="en-US" sz="1400" dirty="0"/>
              <a:t>Python is largely used in a variety of applications scenarios as  categorized below:</a:t>
            </a:r>
          </a:p>
        </p:txBody>
      </p:sp>
      <p:grpSp>
        <p:nvGrpSpPr>
          <p:cNvPr id="6" name="Group 5">
            <a:extLst>
              <a:ext uri="{FF2B5EF4-FFF2-40B4-BE49-F238E27FC236}">
                <a16:creationId xmlns:a16="http://schemas.microsoft.com/office/drawing/2014/main" xmlns="" id="{34345771-8FDF-4330-8DC5-8609DC6EE0B7}"/>
              </a:ext>
            </a:extLst>
          </p:cNvPr>
          <p:cNvGrpSpPr/>
          <p:nvPr/>
        </p:nvGrpSpPr>
        <p:grpSpPr>
          <a:xfrm>
            <a:off x="3397539" y="1968340"/>
            <a:ext cx="2445658" cy="2443237"/>
            <a:chOff x="2423425" y="1476255"/>
            <a:chExt cx="1665170" cy="1636295"/>
          </a:xfrm>
        </p:grpSpPr>
        <p:sp>
          <p:nvSpPr>
            <p:cNvPr id="13" name="Rectangle 12"/>
            <p:cNvSpPr/>
            <p:nvPr/>
          </p:nvSpPr>
          <p:spPr>
            <a:xfrm>
              <a:off x="2423425" y="1476255"/>
              <a:ext cx="1665170" cy="1636295"/>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0" name="TextBox 9"/>
            <p:cNvSpPr txBox="1"/>
            <p:nvPr/>
          </p:nvSpPr>
          <p:spPr>
            <a:xfrm>
              <a:off x="2447621" y="1554765"/>
              <a:ext cx="1528482" cy="1518801"/>
            </a:xfrm>
            <a:prstGeom prst="rect">
              <a:avLst/>
            </a:prstGeom>
            <a:noFill/>
          </p:spPr>
          <p:txBody>
            <a:bodyPr wrap="square" rtlCol="0" anchor="t">
              <a:spAutoFit/>
            </a:bodyPr>
            <a:lstStyle/>
            <a:p>
              <a:r>
                <a:rPr lang="en-US" sz="1200" b="1" dirty="0">
                  <a:solidFill>
                    <a:schemeClr val="accent1"/>
                  </a:solidFill>
                  <a:latin typeface="Lato"/>
                </a:rPr>
                <a:t>Data Science</a:t>
              </a:r>
            </a:p>
            <a:p>
              <a:endParaRPr lang="en-US" sz="1200" dirty="0">
                <a:latin typeface="Lato"/>
              </a:endParaRPr>
            </a:p>
            <a:p>
              <a:r>
                <a:rPr lang="en-US" sz="1467" dirty="0">
                  <a:latin typeface="Lato"/>
                </a:rPr>
                <a:t>Machine Learning</a:t>
              </a:r>
            </a:p>
            <a:p>
              <a:r>
                <a:rPr lang="en-US" sz="1467" dirty="0">
                  <a:latin typeface="Lato"/>
                </a:rPr>
                <a:t>Web Scraping</a:t>
              </a:r>
            </a:p>
            <a:p>
              <a:r>
                <a:rPr lang="en-US" sz="1467" dirty="0">
                  <a:latin typeface="Lato"/>
                </a:rPr>
                <a:t>Exploratory Data </a:t>
              </a:r>
            </a:p>
            <a:p>
              <a:r>
                <a:rPr lang="en-US" sz="1467" dirty="0">
                  <a:latin typeface="Lato"/>
                </a:rPr>
                <a:t>Analysis</a:t>
              </a:r>
            </a:p>
            <a:p>
              <a:r>
                <a:rPr lang="en-US" sz="1467" dirty="0">
                  <a:latin typeface="Lato"/>
                </a:rPr>
                <a:t>Deep Learning</a:t>
              </a:r>
            </a:p>
            <a:p>
              <a:r>
                <a:rPr lang="en-US" sz="1467" dirty="0">
                  <a:latin typeface="Lato"/>
                </a:rPr>
                <a:t>Artificial Intelligence</a:t>
              </a:r>
            </a:p>
            <a:p>
              <a:r>
                <a:rPr lang="en-US" sz="1467" dirty="0">
                  <a:latin typeface="Lato"/>
                </a:rPr>
                <a:t>Unstructured Data </a:t>
              </a:r>
            </a:p>
            <a:p>
              <a:r>
                <a:rPr lang="en-US" sz="1467" dirty="0">
                  <a:latin typeface="Lato"/>
                </a:rPr>
                <a:t>Analysis</a:t>
              </a:r>
            </a:p>
          </p:txBody>
        </p:sp>
      </p:grpSp>
      <p:grpSp>
        <p:nvGrpSpPr>
          <p:cNvPr id="7" name="Group 6">
            <a:extLst>
              <a:ext uri="{FF2B5EF4-FFF2-40B4-BE49-F238E27FC236}">
                <a16:creationId xmlns:a16="http://schemas.microsoft.com/office/drawing/2014/main" xmlns="" id="{BD17D836-4F1A-4F0F-97A4-786D8C28DBAD}"/>
              </a:ext>
            </a:extLst>
          </p:cNvPr>
          <p:cNvGrpSpPr/>
          <p:nvPr/>
        </p:nvGrpSpPr>
        <p:grpSpPr>
          <a:xfrm>
            <a:off x="6118972" y="1968339"/>
            <a:ext cx="2502527" cy="2443240"/>
            <a:chOff x="4262648" y="1476254"/>
            <a:chExt cx="1665170" cy="1636295"/>
          </a:xfrm>
        </p:grpSpPr>
        <p:sp>
          <p:nvSpPr>
            <p:cNvPr id="14" name="Rectangle 13"/>
            <p:cNvSpPr/>
            <p:nvPr/>
          </p:nvSpPr>
          <p:spPr>
            <a:xfrm>
              <a:off x="4262648" y="1476254"/>
              <a:ext cx="1665170" cy="1636295"/>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TextBox 10"/>
            <p:cNvSpPr txBox="1"/>
            <p:nvPr/>
          </p:nvSpPr>
          <p:spPr>
            <a:xfrm>
              <a:off x="4416516" y="1644705"/>
              <a:ext cx="1319380" cy="638988"/>
            </a:xfrm>
            <a:prstGeom prst="rect">
              <a:avLst/>
            </a:prstGeom>
            <a:noFill/>
          </p:spPr>
          <p:txBody>
            <a:bodyPr wrap="none" rtlCol="0" anchor="t">
              <a:spAutoFit/>
            </a:bodyPr>
            <a:lstStyle/>
            <a:p>
              <a:r>
                <a:rPr lang="en-US" sz="1200" b="1" dirty="0">
                  <a:solidFill>
                    <a:schemeClr val="accent1"/>
                  </a:solidFill>
                  <a:latin typeface="Lato"/>
                </a:rPr>
                <a:t>General</a:t>
              </a:r>
            </a:p>
            <a:p>
              <a:endParaRPr lang="en-US" sz="1200" dirty="0">
                <a:solidFill>
                  <a:schemeClr val="accent2">
                    <a:lumMod val="50000"/>
                  </a:schemeClr>
                </a:solidFill>
                <a:latin typeface="Lato"/>
              </a:endParaRPr>
            </a:p>
            <a:p>
              <a:r>
                <a:rPr lang="en-US" sz="1600" dirty="0">
                  <a:latin typeface="Lato"/>
                </a:rPr>
                <a:t>Scientific Analysis</a:t>
              </a:r>
            </a:p>
            <a:p>
              <a:r>
                <a:rPr lang="en-US" sz="1600" dirty="0">
                  <a:latin typeface="Lato"/>
                </a:rPr>
                <a:t>Testing Applications</a:t>
              </a:r>
            </a:p>
          </p:txBody>
        </p:sp>
      </p:grpSp>
      <p:grpSp>
        <p:nvGrpSpPr>
          <p:cNvPr id="5" name="Group 4">
            <a:extLst>
              <a:ext uri="{FF2B5EF4-FFF2-40B4-BE49-F238E27FC236}">
                <a16:creationId xmlns:a16="http://schemas.microsoft.com/office/drawing/2014/main" xmlns="" id="{643F9B06-BB0C-41D9-8177-9E8DED906FDA}"/>
              </a:ext>
            </a:extLst>
          </p:cNvPr>
          <p:cNvGrpSpPr/>
          <p:nvPr/>
        </p:nvGrpSpPr>
        <p:grpSpPr>
          <a:xfrm>
            <a:off x="799593" y="1968342"/>
            <a:ext cx="2366235" cy="2443237"/>
            <a:chOff x="584202" y="1476256"/>
            <a:chExt cx="1665170" cy="1636295"/>
          </a:xfrm>
        </p:grpSpPr>
        <p:sp>
          <p:nvSpPr>
            <p:cNvPr id="2" name="Rectangle 1"/>
            <p:cNvSpPr/>
            <p:nvPr/>
          </p:nvSpPr>
          <p:spPr>
            <a:xfrm>
              <a:off x="584202" y="1476256"/>
              <a:ext cx="1665170" cy="1636295"/>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 name="TextBox 8"/>
            <p:cNvSpPr txBox="1"/>
            <p:nvPr/>
          </p:nvSpPr>
          <p:spPr>
            <a:xfrm>
              <a:off x="872468" y="1672946"/>
              <a:ext cx="1066566" cy="803889"/>
            </a:xfrm>
            <a:prstGeom prst="rect">
              <a:avLst/>
            </a:prstGeom>
            <a:noFill/>
          </p:spPr>
          <p:txBody>
            <a:bodyPr wrap="none" rtlCol="0" anchor="t">
              <a:spAutoFit/>
            </a:bodyPr>
            <a:lstStyle/>
            <a:p>
              <a:r>
                <a:rPr lang="en-US" sz="1200" b="1" dirty="0">
                  <a:solidFill>
                    <a:schemeClr val="accent1"/>
                  </a:solidFill>
                  <a:latin typeface="Lato"/>
                </a:rPr>
                <a:t>Web Development</a:t>
              </a:r>
            </a:p>
            <a:p>
              <a:endParaRPr lang="en-US" sz="1200" dirty="0">
                <a:solidFill>
                  <a:schemeClr val="accent2">
                    <a:lumMod val="50000"/>
                  </a:schemeClr>
                </a:solidFill>
                <a:latin typeface="Lato"/>
              </a:endParaRPr>
            </a:p>
            <a:p>
              <a:r>
                <a:rPr lang="en-US" sz="1600" dirty="0">
                  <a:latin typeface="Lato"/>
                </a:rPr>
                <a:t>Django</a:t>
              </a:r>
            </a:p>
            <a:p>
              <a:r>
                <a:rPr lang="en-US" sz="1600" dirty="0">
                  <a:latin typeface="Lato"/>
                </a:rPr>
                <a:t>Tornado</a:t>
              </a:r>
            </a:p>
            <a:p>
              <a:r>
                <a:rPr lang="en-US" sz="1600" dirty="0">
                  <a:latin typeface="Lato"/>
                </a:rPr>
                <a:t>Flask</a:t>
              </a:r>
            </a:p>
          </p:txBody>
        </p:sp>
      </p:grpSp>
    </p:spTree>
    <p:custDataLst>
      <p:tags r:id="rId1"/>
    </p:custDataLst>
    <p:extLst>
      <p:ext uri="{BB962C8B-B14F-4D97-AF65-F5344CB8AC3E}">
        <p14:creationId xmlns:p14="http://schemas.microsoft.com/office/powerpoint/2010/main" val="3494203894"/>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DICTIONARY</a:t>
            </a:r>
            <a:endParaRPr lang="en-IN" dirty="0"/>
          </a:p>
        </p:txBody>
      </p:sp>
      <p:sp>
        <p:nvSpPr>
          <p:cNvPr id="3" name="Text Placeholder 2"/>
          <p:cNvSpPr>
            <a:spLocks noGrp="1"/>
          </p:cNvSpPr>
          <p:nvPr>
            <p:ph type="body" sz="quarter" idx="11"/>
          </p:nvPr>
        </p:nvSpPr>
        <p:spPr/>
        <p:txBody>
          <a:bodyPr>
            <a:noAutofit/>
          </a:bodyPr>
          <a:lstStyle/>
          <a:p>
            <a:r>
              <a:rPr lang="en-US" sz="1400" dirty="0" smtClean="0"/>
              <a:t>Key – Value Pairs</a:t>
            </a:r>
            <a:endParaRPr lang="en-IN" sz="1400" dirty="0"/>
          </a:p>
        </p:txBody>
      </p:sp>
      <p:sp>
        <p:nvSpPr>
          <p:cNvPr id="4" name="TextBox 3"/>
          <p:cNvSpPr txBox="1"/>
          <p:nvPr/>
        </p:nvSpPr>
        <p:spPr>
          <a:xfrm>
            <a:off x="778937" y="1569092"/>
            <a:ext cx="7324540" cy="1754326"/>
          </a:xfrm>
          <a:prstGeom prst="rect">
            <a:avLst/>
          </a:prstGeom>
          <a:solidFill>
            <a:schemeClr val="bg1">
              <a:lumMod val="65000"/>
            </a:schemeClr>
          </a:solidFill>
          <a:ln w="3175">
            <a:solidFill>
              <a:schemeClr val="tx1"/>
            </a:solidFill>
          </a:ln>
        </p:spPr>
        <p:txBody>
          <a:bodyPr wrap="square" rtlCol="0">
            <a:spAutoFit/>
          </a:bodyPr>
          <a:lstStyle/>
          <a:p>
            <a:r>
              <a:rPr lang="en-US" dirty="0">
                <a:solidFill>
                  <a:schemeClr val="bg1"/>
                </a:solidFill>
              </a:rPr>
              <a:t>An associative array</a:t>
            </a:r>
          </a:p>
          <a:p>
            <a:r>
              <a:rPr lang="en-US" dirty="0">
                <a:solidFill>
                  <a:schemeClr val="bg1"/>
                </a:solidFill>
              </a:rPr>
              <a:t>A Value in the dictionary has a name (for Key)</a:t>
            </a:r>
          </a:p>
          <a:p>
            <a:r>
              <a:rPr lang="en-US" dirty="0">
                <a:solidFill>
                  <a:schemeClr val="bg1"/>
                </a:solidFill>
              </a:rPr>
              <a:t>Each element in a dictionary contains a key and value. </a:t>
            </a:r>
            <a:endParaRPr lang="en-US" dirty="0" smtClean="0">
              <a:solidFill>
                <a:schemeClr val="bg1"/>
              </a:solidFill>
            </a:endParaRPr>
          </a:p>
          <a:p>
            <a:r>
              <a:rPr lang="en-US" dirty="0" smtClean="0">
                <a:solidFill>
                  <a:schemeClr val="bg1"/>
                </a:solidFill>
              </a:rPr>
              <a:t>Elements </a:t>
            </a:r>
            <a:r>
              <a:rPr lang="en-US" dirty="0">
                <a:solidFill>
                  <a:schemeClr val="bg1"/>
                </a:solidFill>
              </a:rPr>
              <a:t>in a dictionary are not ordered</a:t>
            </a:r>
          </a:p>
          <a:p>
            <a:r>
              <a:rPr lang="en-US" dirty="0">
                <a:solidFill>
                  <a:schemeClr val="bg1"/>
                </a:solidFill>
              </a:rPr>
              <a:t>The values can be of any type. It could be a string, number, Boolean</a:t>
            </a:r>
          </a:p>
          <a:p>
            <a:r>
              <a:rPr lang="en-US" dirty="0">
                <a:solidFill>
                  <a:schemeClr val="bg1"/>
                </a:solidFill>
              </a:rPr>
              <a:t>Dictionaries are useful for mappings and configurations.</a:t>
            </a:r>
            <a:endParaRPr lang="en-IN" dirty="0">
              <a:solidFill>
                <a:schemeClr val="bg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461" y="3979248"/>
            <a:ext cx="7427016" cy="2728549"/>
          </a:xfrm>
          <a:prstGeom prst="rect">
            <a:avLst/>
          </a:prstGeom>
        </p:spPr>
      </p:pic>
      <p:sp>
        <p:nvSpPr>
          <p:cNvPr id="9" name="Rectangle 8"/>
          <p:cNvSpPr/>
          <p:nvPr/>
        </p:nvSpPr>
        <p:spPr>
          <a:xfrm>
            <a:off x="778936" y="3663550"/>
            <a:ext cx="2392065" cy="369332"/>
          </a:xfrm>
          <a:prstGeom prst="rect">
            <a:avLst/>
          </a:prstGeom>
        </p:spPr>
        <p:txBody>
          <a:bodyPr wrap="none">
            <a:spAutoFit/>
          </a:bodyPr>
          <a:lstStyle/>
          <a:p>
            <a:pPr algn="ctr"/>
            <a:r>
              <a:rPr lang="en-US" b="1" dirty="0" smtClean="0">
                <a:solidFill>
                  <a:schemeClr val="accent2"/>
                </a:solidFill>
              </a:rPr>
              <a:t>CREATING DICTIONARY</a:t>
            </a:r>
            <a:endParaRPr lang="en-IN" b="1" dirty="0"/>
          </a:p>
        </p:txBody>
      </p:sp>
    </p:spTree>
    <p:extLst>
      <p:ext uri="{BB962C8B-B14F-4D97-AF65-F5344CB8AC3E}">
        <p14:creationId xmlns:p14="http://schemas.microsoft.com/office/powerpoint/2010/main" val="2121861712"/>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IN"/>
          </a:p>
        </p:txBody>
      </p:sp>
      <p:sp>
        <p:nvSpPr>
          <p:cNvPr id="3" name="Text Placeholder 2"/>
          <p:cNvSpPr>
            <a:spLocks noGrp="1"/>
          </p:cNvSpPr>
          <p:nvPr>
            <p:ph type="body" sz="quarter" idx="11"/>
          </p:nvPr>
        </p:nvSpPr>
        <p:spPr/>
        <p:txBody>
          <a:bodyPr>
            <a:normAutofit fontScale="25000" lnSpcReduction="20000"/>
          </a:bodyPr>
          <a:lstStyle/>
          <a:p>
            <a:endParaRPr lang="en-IN"/>
          </a:p>
        </p:txBody>
      </p:sp>
      <p:sp>
        <p:nvSpPr>
          <p:cNvPr id="5" name="Rectangle 4"/>
          <p:cNvSpPr/>
          <p:nvPr/>
        </p:nvSpPr>
        <p:spPr>
          <a:xfrm>
            <a:off x="1710948" y="1820879"/>
            <a:ext cx="6470441" cy="400110"/>
          </a:xfrm>
          <a:prstGeom prst="rect">
            <a:avLst/>
          </a:prstGeom>
        </p:spPr>
        <p:txBody>
          <a:bodyPr wrap="square">
            <a:spAutoFit/>
          </a:bodyPr>
          <a:lstStyle/>
          <a:p>
            <a:r>
              <a:rPr lang="en-US" sz="2000" dirty="0" smtClean="0"/>
              <a:t>We can access a </a:t>
            </a:r>
            <a:r>
              <a:rPr lang="en-US" sz="2000" b="1" dirty="0" smtClean="0"/>
              <a:t>value</a:t>
            </a:r>
            <a:r>
              <a:rPr lang="en-US" sz="2000" dirty="0" smtClean="0"/>
              <a:t> using corresponding </a:t>
            </a:r>
            <a:r>
              <a:rPr lang="en-US" sz="2000" b="1" dirty="0" smtClean="0"/>
              <a:t>key</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420" y="3496435"/>
            <a:ext cx="8510991" cy="2816136"/>
          </a:xfrm>
          <a:prstGeom prst="rect">
            <a:avLst/>
          </a:prstGeom>
        </p:spPr>
      </p:pic>
      <p:pic>
        <p:nvPicPr>
          <p:cNvPr id="7" name="Picture 6"/>
          <p:cNvPicPr>
            <a:picLocks noChangeAspect="1"/>
          </p:cNvPicPr>
          <p:nvPr/>
        </p:nvPicPr>
        <p:blipFill>
          <a:blip r:embed="rId3"/>
          <a:stretch>
            <a:fillRect/>
          </a:stretch>
        </p:blipFill>
        <p:spPr>
          <a:xfrm>
            <a:off x="1043420" y="1741919"/>
            <a:ext cx="580429" cy="608743"/>
          </a:xfrm>
          <a:prstGeom prst="rect">
            <a:avLst/>
          </a:prstGeom>
        </p:spPr>
      </p:pic>
      <p:sp>
        <p:nvSpPr>
          <p:cNvPr id="8" name="Rectangle 7"/>
          <p:cNvSpPr/>
          <p:nvPr/>
        </p:nvSpPr>
        <p:spPr>
          <a:xfrm>
            <a:off x="1710948" y="2591706"/>
            <a:ext cx="3783665" cy="369332"/>
          </a:xfrm>
          <a:prstGeom prst="rect">
            <a:avLst/>
          </a:prstGeom>
        </p:spPr>
        <p:txBody>
          <a:bodyPr wrap="none">
            <a:spAutoFit/>
          </a:bodyPr>
          <a:lstStyle/>
          <a:p>
            <a:r>
              <a:rPr lang="en-US" dirty="0"/>
              <a:t>We cannot access a </a:t>
            </a:r>
            <a:r>
              <a:rPr lang="en-US" b="1" dirty="0"/>
              <a:t>key</a:t>
            </a:r>
            <a:r>
              <a:rPr lang="en-US" dirty="0"/>
              <a:t> using its </a:t>
            </a:r>
            <a:r>
              <a:rPr lang="en-US" b="1" dirty="0"/>
              <a:t>value</a:t>
            </a:r>
            <a:endParaRPr lang="en-IN" b="1" dirty="0"/>
          </a:p>
        </p:txBody>
      </p:sp>
      <p:pic>
        <p:nvPicPr>
          <p:cNvPr id="9" name="Picture 8"/>
          <p:cNvPicPr>
            <a:picLocks noChangeAspect="1"/>
          </p:cNvPicPr>
          <p:nvPr/>
        </p:nvPicPr>
        <p:blipFill>
          <a:blip r:embed="rId4"/>
          <a:stretch>
            <a:fillRect/>
          </a:stretch>
        </p:blipFill>
        <p:spPr>
          <a:xfrm>
            <a:off x="1043420" y="2517318"/>
            <a:ext cx="575661" cy="608400"/>
          </a:xfrm>
          <a:prstGeom prst="rect">
            <a:avLst/>
          </a:prstGeom>
        </p:spPr>
      </p:pic>
    </p:spTree>
    <p:extLst>
      <p:ext uri="{BB962C8B-B14F-4D97-AF65-F5344CB8AC3E}">
        <p14:creationId xmlns:p14="http://schemas.microsoft.com/office/powerpoint/2010/main" val="936148950"/>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DICTIONARY - </a:t>
            </a:r>
            <a:r>
              <a:rPr lang="en-US" dirty="0" smtClean="0">
                <a:solidFill>
                  <a:schemeClr val="accent2"/>
                </a:solidFill>
              </a:rPr>
              <a:t>Adding NEW ELEMENTS</a:t>
            </a:r>
            <a:endParaRPr lang="en-IN" dirty="0">
              <a:solidFill>
                <a:schemeClr val="accent2"/>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753" y="2861362"/>
            <a:ext cx="6772747" cy="2199369"/>
          </a:xfrm>
          <a:prstGeom prst="rect">
            <a:avLst/>
          </a:prstGeom>
        </p:spPr>
      </p:pic>
      <p:sp>
        <p:nvSpPr>
          <p:cNvPr id="7" name="TextBox 6"/>
          <p:cNvSpPr txBox="1"/>
          <p:nvPr/>
        </p:nvSpPr>
        <p:spPr>
          <a:xfrm>
            <a:off x="332087" y="1865578"/>
            <a:ext cx="10530355" cy="646331"/>
          </a:xfrm>
          <a:prstGeom prst="rect">
            <a:avLst/>
          </a:prstGeom>
          <a:solidFill>
            <a:schemeClr val="bg1">
              <a:lumMod val="75000"/>
            </a:schemeClr>
          </a:solidFill>
        </p:spPr>
        <p:txBody>
          <a:bodyPr wrap="square" rtlCol="0">
            <a:spAutoFit/>
          </a:bodyPr>
          <a:lstStyle/>
          <a:p>
            <a:r>
              <a:rPr lang="en-US" b="1" dirty="0" smtClean="0">
                <a:latin typeface="Lato" panose="020F0502020204030203"/>
              </a:rPr>
              <a:t>Add – Syntax: </a:t>
            </a:r>
            <a:r>
              <a:rPr lang="en-US" dirty="0" smtClean="0">
                <a:latin typeface="Lato" panose="020F0502020204030203"/>
              </a:rPr>
              <a:t>Variable_name[&lt;new_key_name&gt;] = &lt;new_value&gt;</a:t>
            </a:r>
          </a:p>
          <a:p>
            <a:r>
              <a:rPr lang="en-US" b="1" dirty="0" smtClean="0">
                <a:latin typeface="Lato" panose="020F0502020204030203"/>
              </a:rPr>
              <a:t>Delete – Syntax:  </a:t>
            </a:r>
            <a:r>
              <a:rPr lang="en-US" dirty="0" smtClean="0">
                <a:latin typeface="Lato" panose="020F0502020204030203"/>
              </a:rPr>
              <a:t>del Variable_name[&lt;key_name&gt;] or Variable_name.pop(&lt;key_name&gt;, None)</a:t>
            </a:r>
            <a:endParaRPr lang="en-IN" dirty="0">
              <a:latin typeface="Lato" panose="020F0502020204030203"/>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1466" y="5356544"/>
            <a:ext cx="3122177" cy="1154616"/>
          </a:xfrm>
          <a:prstGeom prst="rect">
            <a:avLst/>
          </a:prstGeom>
        </p:spPr>
      </p:pic>
      <p:sp>
        <p:nvSpPr>
          <p:cNvPr id="9" name="Rectangle 8"/>
          <p:cNvSpPr/>
          <p:nvPr/>
        </p:nvSpPr>
        <p:spPr>
          <a:xfrm>
            <a:off x="4493662" y="5021234"/>
            <a:ext cx="2799934" cy="369332"/>
          </a:xfrm>
          <a:prstGeom prst="rect">
            <a:avLst/>
          </a:prstGeom>
        </p:spPr>
        <p:txBody>
          <a:bodyPr wrap="none">
            <a:spAutoFit/>
          </a:bodyPr>
          <a:lstStyle/>
          <a:p>
            <a:r>
              <a:rPr lang="en-US" b="1" dirty="0">
                <a:solidFill>
                  <a:schemeClr val="accent2"/>
                </a:solidFill>
              </a:rPr>
              <a:t>CHECK EXISTENCE OF A KEY</a:t>
            </a:r>
            <a:endParaRPr lang="en-IN" b="1"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2704" y="3015823"/>
            <a:ext cx="4467849" cy="2044908"/>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8162" y="5390566"/>
            <a:ext cx="3174280" cy="1120594"/>
          </a:xfrm>
          <a:prstGeom prst="rect">
            <a:avLst/>
          </a:prstGeom>
        </p:spPr>
      </p:pic>
      <p:sp>
        <p:nvSpPr>
          <p:cNvPr id="12" name="Rectangle 11"/>
          <p:cNvSpPr/>
          <p:nvPr/>
        </p:nvSpPr>
        <p:spPr>
          <a:xfrm>
            <a:off x="7615839" y="5021234"/>
            <a:ext cx="2007281" cy="369332"/>
          </a:xfrm>
          <a:prstGeom prst="rect">
            <a:avLst/>
          </a:prstGeom>
        </p:spPr>
        <p:txBody>
          <a:bodyPr wrap="none">
            <a:spAutoFit/>
          </a:bodyPr>
          <a:lstStyle/>
          <a:p>
            <a:r>
              <a:rPr lang="en-US" b="1" dirty="0" smtClean="0">
                <a:solidFill>
                  <a:schemeClr val="accent2"/>
                </a:solidFill>
              </a:rPr>
              <a:t>DELETE USING POP</a:t>
            </a:r>
            <a:endParaRPr lang="en-IN" b="1" dirty="0"/>
          </a:p>
        </p:txBody>
      </p:sp>
      <p:sp>
        <p:nvSpPr>
          <p:cNvPr id="13" name="Rectangle 12"/>
          <p:cNvSpPr/>
          <p:nvPr/>
        </p:nvSpPr>
        <p:spPr>
          <a:xfrm>
            <a:off x="7559192" y="2604075"/>
            <a:ext cx="1960793" cy="369332"/>
          </a:xfrm>
          <a:prstGeom prst="rect">
            <a:avLst/>
          </a:prstGeom>
        </p:spPr>
        <p:txBody>
          <a:bodyPr wrap="none">
            <a:spAutoFit/>
          </a:bodyPr>
          <a:lstStyle/>
          <a:p>
            <a:r>
              <a:rPr lang="en-US" b="1" dirty="0" smtClean="0">
                <a:solidFill>
                  <a:schemeClr val="accent2"/>
                </a:solidFill>
              </a:rPr>
              <a:t>DELETE USING DEL</a:t>
            </a:r>
            <a:endParaRPr lang="en-IN" b="1" dirty="0"/>
          </a:p>
        </p:txBody>
      </p:sp>
      <p:sp>
        <p:nvSpPr>
          <p:cNvPr id="14" name="Rectangle 13"/>
          <p:cNvSpPr/>
          <p:nvPr/>
        </p:nvSpPr>
        <p:spPr>
          <a:xfrm>
            <a:off x="280753" y="2531527"/>
            <a:ext cx="2567178" cy="369332"/>
          </a:xfrm>
          <a:prstGeom prst="rect">
            <a:avLst/>
          </a:prstGeom>
        </p:spPr>
        <p:txBody>
          <a:bodyPr wrap="none">
            <a:spAutoFit/>
          </a:bodyPr>
          <a:lstStyle/>
          <a:p>
            <a:r>
              <a:rPr lang="en-US" b="1" dirty="0" smtClean="0">
                <a:solidFill>
                  <a:schemeClr val="accent2"/>
                </a:solidFill>
              </a:rPr>
              <a:t>ADDING NEW ELEMENTS</a:t>
            </a:r>
            <a:endParaRPr lang="en-IN" b="1" dirty="0"/>
          </a:p>
        </p:txBody>
      </p:sp>
      <p:sp>
        <p:nvSpPr>
          <p:cNvPr id="15" name="Rectangle 14"/>
          <p:cNvSpPr/>
          <p:nvPr/>
        </p:nvSpPr>
        <p:spPr>
          <a:xfrm>
            <a:off x="301739" y="5021234"/>
            <a:ext cx="2316981" cy="369332"/>
          </a:xfrm>
          <a:prstGeom prst="rect">
            <a:avLst/>
          </a:prstGeom>
        </p:spPr>
        <p:txBody>
          <a:bodyPr wrap="none">
            <a:spAutoFit/>
          </a:bodyPr>
          <a:lstStyle/>
          <a:p>
            <a:r>
              <a:rPr lang="en-US" b="1" dirty="0" smtClean="0">
                <a:solidFill>
                  <a:schemeClr val="accent2"/>
                </a:solidFill>
              </a:rPr>
              <a:t>ACCESSING ELEMENTS</a:t>
            </a:r>
            <a:endParaRPr lang="en-IN" b="1" dirty="0"/>
          </a:p>
        </p:txBody>
      </p:sp>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0753" y="5390566"/>
            <a:ext cx="3466769" cy="1288750"/>
          </a:xfrm>
          <a:prstGeom prst="rect">
            <a:avLst/>
          </a:prstGeom>
        </p:spPr>
      </p:pic>
    </p:spTree>
    <p:extLst>
      <p:ext uri="{BB962C8B-B14F-4D97-AF65-F5344CB8AC3E}">
        <p14:creationId xmlns:p14="http://schemas.microsoft.com/office/powerpoint/2010/main" val="4028580930"/>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LIST </a:t>
            </a:r>
            <a:r>
              <a:rPr lang="en-US" dirty="0" smtClean="0">
                <a:solidFill>
                  <a:schemeClr val="accent2"/>
                </a:solidFill>
              </a:rPr>
              <a:t>VS</a:t>
            </a:r>
            <a:r>
              <a:rPr lang="en-US" dirty="0" smtClean="0"/>
              <a:t> TUPLE </a:t>
            </a:r>
            <a:r>
              <a:rPr lang="en-US" dirty="0" smtClean="0">
                <a:solidFill>
                  <a:schemeClr val="accent2"/>
                </a:solidFill>
              </a:rPr>
              <a:t>VS</a:t>
            </a:r>
            <a:r>
              <a:rPr lang="en-US" dirty="0" smtClean="0"/>
              <a:t> SET </a:t>
            </a:r>
            <a:r>
              <a:rPr lang="en-US" dirty="0" smtClean="0">
                <a:solidFill>
                  <a:schemeClr val="accent2"/>
                </a:solidFill>
              </a:rPr>
              <a:t>VS</a:t>
            </a:r>
            <a:r>
              <a:rPr lang="en-US" dirty="0" smtClean="0"/>
              <a:t> DICTIONARY</a:t>
            </a:r>
            <a:endParaRPr lang="en-IN" dirty="0"/>
          </a:p>
        </p:txBody>
      </p:sp>
      <p:sp>
        <p:nvSpPr>
          <p:cNvPr id="3" name="Text Placeholder 2"/>
          <p:cNvSpPr>
            <a:spLocks noGrp="1"/>
          </p:cNvSpPr>
          <p:nvPr>
            <p:ph type="body" sz="quarter" idx="11"/>
          </p:nvPr>
        </p:nvSpPr>
        <p:spPr>
          <a:xfrm>
            <a:off x="808566" y="1442575"/>
            <a:ext cx="10604499" cy="188459"/>
          </a:xfrm>
        </p:spPr>
        <p:txBody>
          <a:bodyPr>
            <a:noAutofit/>
          </a:bodyPr>
          <a:lstStyle/>
          <a:p>
            <a:r>
              <a:rPr lang="en-US" sz="1800" dirty="0" smtClean="0"/>
              <a:t>Summary</a:t>
            </a:r>
            <a:endParaRPr lang="en-IN" sz="1800" dirty="0"/>
          </a:p>
        </p:txBody>
      </p:sp>
      <p:graphicFrame>
        <p:nvGraphicFramePr>
          <p:cNvPr id="4" name="Table 3"/>
          <p:cNvGraphicFramePr>
            <a:graphicFrameLocks noGrp="1"/>
          </p:cNvGraphicFramePr>
          <p:nvPr>
            <p:extLst/>
          </p:nvPr>
        </p:nvGraphicFramePr>
        <p:xfrm>
          <a:off x="791633" y="1932848"/>
          <a:ext cx="10515600" cy="2392680"/>
        </p:xfrm>
        <a:graphic>
          <a:graphicData uri="http://schemas.openxmlformats.org/drawingml/2006/table">
            <a:tbl>
              <a:tblPr firstRow="1" firstCol="1" bandRow="1">
                <a:tableStyleId>{21E4AEA4-8DFA-4A89-87EB-49C32662AFE0}</a:tableStyleId>
              </a:tblPr>
              <a:tblGrid>
                <a:gridCol w="2103120">
                  <a:extLst>
                    <a:ext uri="{9D8B030D-6E8A-4147-A177-3AD203B41FA5}">
                      <a16:colId xmlns:a16="http://schemas.microsoft.com/office/drawing/2014/main" xmlns="" val="20000"/>
                    </a:ext>
                  </a:extLst>
                </a:gridCol>
                <a:gridCol w="1346171">
                  <a:extLst>
                    <a:ext uri="{9D8B030D-6E8A-4147-A177-3AD203B41FA5}">
                      <a16:colId xmlns:a16="http://schemas.microsoft.com/office/drawing/2014/main" xmlns="" val="20001"/>
                    </a:ext>
                  </a:extLst>
                </a:gridCol>
                <a:gridCol w="1387366">
                  <a:extLst>
                    <a:ext uri="{9D8B030D-6E8A-4147-A177-3AD203B41FA5}">
                      <a16:colId xmlns:a16="http://schemas.microsoft.com/office/drawing/2014/main" xmlns="" val="20002"/>
                    </a:ext>
                  </a:extLst>
                </a:gridCol>
                <a:gridCol w="1781503">
                  <a:extLst>
                    <a:ext uri="{9D8B030D-6E8A-4147-A177-3AD203B41FA5}">
                      <a16:colId xmlns:a16="http://schemas.microsoft.com/office/drawing/2014/main" xmlns="" val="20003"/>
                    </a:ext>
                  </a:extLst>
                </a:gridCol>
                <a:gridCol w="3897440">
                  <a:extLst>
                    <a:ext uri="{9D8B030D-6E8A-4147-A177-3AD203B41FA5}">
                      <a16:colId xmlns:a16="http://schemas.microsoft.com/office/drawing/2014/main" xmlns="" val="20004"/>
                    </a:ext>
                  </a:extLst>
                </a:gridCol>
              </a:tblGrid>
              <a:tr h="0">
                <a:tc>
                  <a:txBody>
                    <a:bodyPr/>
                    <a:lstStyle/>
                    <a:p>
                      <a:pPr>
                        <a:lnSpc>
                          <a:spcPct val="107000"/>
                        </a:lnSpc>
                        <a:spcAft>
                          <a:spcPts val="0"/>
                        </a:spcAft>
                      </a:pPr>
                      <a:r>
                        <a:rPr lang="en-US" sz="2000" dirty="0">
                          <a:effectLst/>
                        </a:rPr>
                        <a:t>Data Structure</a:t>
                      </a:r>
                      <a:endParaRPr lang="en-IN" sz="2000" dirty="0">
                        <a:effectLst/>
                        <a:latin typeface="Lato" panose="020F0502020204030203"/>
                        <a:ea typeface="Calibri" panose="020F0502020204030204" pitchFamily="34" charset="0"/>
                        <a:cs typeface="Times New Roman" panose="02020603050405020304" pitchFamily="18" charset="0"/>
                      </a:endParaRPr>
                    </a:p>
                  </a:txBody>
                  <a:tcPr marL="152400" marR="152400" marT="76200" marB="76200" anchor="b">
                    <a:solidFill>
                      <a:schemeClr val="bg1">
                        <a:lumMod val="75000"/>
                      </a:schemeClr>
                    </a:solidFill>
                  </a:tcPr>
                </a:tc>
                <a:tc>
                  <a:txBody>
                    <a:bodyPr/>
                    <a:lstStyle/>
                    <a:p>
                      <a:pPr>
                        <a:lnSpc>
                          <a:spcPct val="107000"/>
                        </a:lnSpc>
                        <a:spcAft>
                          <a:spcPts val="0"/>
                        </a:spcAft>
                      </a:pPr>
                      <a:r>
                        <a:rPr lang="en-US" sz="2000" dirty="0">
                          <a:effectLst/>
                        </a:rPr>
                        <a:t>Ordered</a:t>
                      </a:r>
                      <a:endParaRPr lang="en-IN" sz="2000" dirty="0">
                        <a:effectLst/>
                        <a:latin typeface="Lato" panose="020F0502020204030203"/>
                        <a:ea typeface="Calibri" panose="020F0502020204030204" pitchFamily="34" charset="0"/>
                        <a:cs typeface="Times New Roman" panose="02020603050405020304" pitchFamily="18" charset="0"/>
                      </a:endParaRPr>
                    </a:p>
                  </a:txBody>
                  <a:tcPr marL="152400" marR="152400" marT="76200" marB="76200" anchor="b">
                    <a:solidFill>
                      <a:schemeClr val="bg1">
                        <a:lumMod val="75000"/>
                      </a:schemeClr>
                    </a:solidFill>
                  </a:tcPr>
                </a:tc>
                <a:tc>
                  <a:txBody>
                    <a:bodyPr/>
                    <a:lstStyle/>
                    <a:p>
                      <a:pPr>
                        <a:lnSpc>
                          <a:spcPct val="107000"/>
                        </a:lnSpc>
                        <a:spcAft>
                          <a:spcPts val="0"/>
                        </a:spcAft>
                      </a:pPr>
                      <a:r>
                        <a:rPr lang="en-US" sz="2000" dirty="0">
                          <a:effectLst/>
                        </a:rPr>
                        <a:t>Mutable</a:t>
                      </a:r>
                      <a:endParaRPr lang="en-IN" sz="2000" dirty="0">
                        <a:effectLst/>
                        <a:latin typeface="Lato" panose="020F0502020204030203"/>
                        <a:ea typeface="Calibri" panose="020F0502020204030204" pitchFamily="34" charset="0"/>
                        <a:cs typeface="Times New Roman" panose="02020603050405020304" pitchFamily="18" charset="0"/>
                      </a:endParaRPr>
                    </a:p>
                  </a:txBody>
                  <a:tcPr marL="152400" marR="152400" marT="76200" marB="76200" anchor="b">
                    <a:solidFill>
                      <a:schemeClr val="bg1">
                        <a:lumMod val="75000"/>
                      </a:schemeClr>
                    </a:solidFill>
                  </a:tcPr>
                </a:tc>
                <a:tc>
                  <a:txBody>
                    <a:bodyPr/>
                    <a:lstStyle/>
                    <a:p>
                      <a:pPr>
                        <a:lnSpc>
                          <a:spcPct val="107000"/>
                        </a:lnSpc>
                        <a:spcAft>
                          <a:spcPts val="0"/>
                        </a:spcAft>
                      </a:pPr>
                      <a:r>
                        <a:rPr lang="en-US" sz="2000" dirty="0">
                          <a:effectLst/>
                        </a:rPr>
                        <a:t>Constructor</a:t>
                      </a:r>
                      <a:endParaRPr lang="en-IN" sz="2000" dirty="0">
                        <a:effectLst/>
                        <a:latin typeface="Lato" panose="020F0502020204030203"/>
                        <a:ea typeface="Calibri" panose="020F0502020204030204" pitchFamily="34" charset="0"/>
                        <a:cs typeface="Times New Roman" panose="02020603050405020304" pitchFamily="18" charset="0"/>
                      </a:endParaRPr>
                    </a:p>
                  </a:txBody>
                  <a:tcPr marL="152400" marR="152400" marT="76200" marB="76200" anchor="b">
                    <a:solidFill>
                      <a:schemeClr val="bg1">
                        <a:lumMod val="75000"/>
                      </a:schemeClr>
                    </a:solidFill>
                  </a:tcPr>
                </a:tc>
                <a:tc>
                  <a:txBody>
                    <a:bodyPr/>
                    <a:lstStyle/>
                    <a:p>
                      <a:pPr>
                        <a:lnSpc>
                          <a:spcPct val="107000"/>
                        </a:lnSpc>
                        <a:spcAft>
                          <a:spcPts val="0"/>
                        </a:spcAft>
                      </a:pPr>
                      <a:r>
                        <a:rPr lang="en-US" sz="2000" dirty="0">
                          <a:effectLst/>
                        </a:rPr>
                        <a:t>Example</a:t>
                      </a:r>
                      <a:endParaRPr lang="en-IN" sz="2000" dirty="0">
                        <a:effectLst/>
                        <a:latin typeface="Lato" panose="020F0502020204030203"/>
                        <a:ea typeface="Calibri" panose="020F0502020204030204" pitchFamily="34" charset="0"/>
                        <a:cs typeface="Times New Roman" panose="02020603050405020304" pitchFamily="18" charset="0"/>
                      </a:endParaRPr>
                    </a:p>
                  </a:txBody>
                  <a:tcPr marL="152400" marR="152400" marT="76200" marB="76200" anchor="b">
                    <a:solidFill>
                      <a:schemeClr val="bg1">
                        <a:lumMod val="75000"/>
                      </a:schemeClr>
                    </a:solidFill>
                  </a:tcPr>
                </a:tc>
                <a:extLst>
                  <a:ext uri="{0D108BD9-81ED-4DB2-BD59-A6C34878D82A}">
                    <a16:rowId xmlns:a16="http://schemas.microsoft.com/office/drawing/2014/main" xmlns="" val="10000"/>
                  </a:ext>
                </a:extLst>
              </a:tr>
              <a:tr h="0">
                <a:tc>
                  <a:txBody>
                    <a:bodyPr/>
                    <a:lstStyle/>
                    <a:p>
                      <a:pPr>
                        <a:lnSpc>
                          <a:spcPct val="107000"/>
                        </a:lnSpc>
                        <a:spcAft>
                          <a:spcPts val="0"/>
                        </a:spcAft>
                      </a:pPr>
                      <a:r>
                        <a:rPr lang="en-US" sz="2000" dirty="0">
                          <a:effectLst/>
                        </a:rPr>
                        <a:t>List</a:t>
                      </a:r>
                      <a:endParaRPr lang="en-IN" sz="2000" dirty="0">
                        <a:effectLst/>
                        <a:latin typeface="Lato" panose="020F0502020204030203"/>
                        <a:ea typeface="Calibri" panose="020F0502020204030204" pitchFamily="34" charset="0"/>
                        <a:cs typeface="Times New Roman" panose="02020603050405020304" pitchFamily="18" charset="0"/>
                      </a:endParaRPr>
                    </a:p>
                  </a:txBody>
                  <a:tcPr marL="152400" marR="152400" marT="76200" marB="76200">
                    <a:solidFill>
                      <a:schemeClr val="bg1">
                        <a:lumMod val="75000"/>
                      </a:schemeClr>
                    </a:solidFill>
                  </a:tcPr>
                </a:tc>
                <a:tc>
                  <a:txBody>
                    <a:bodyPr/>
                    <a:lstStyle/>
                    <a:p>
                      <a:pPr>
                        <a:lnSpc>
                          <a:spcPct val="107000"/>
                        </a:lnSpc>
                        <a:spcAft>
                          <a:spcPts val="0"/>
                        </a:spcAft>
                      </a:pPr>
                      <a:r>
                        <a:rPr lang="en-US" sz="2000" dirty="0">
                          <a:effectLst/>
                        </a:rPr>
                        <a:t>Yes</a:t>
                      </a:r>
                      <a:endParaRPr lang="en-IN" sz="2000" dirty="0">
                        <a:effectLst/>
                        <a:latin typeface="Lato" panose="020F0502020204030203"/>
                        <a:ea typeface="Calibri" panose="020F0502020204030204" pitchFamily="34" charset="0"/>
                        <a:cs typeface="Times New Roman" panose="02020603050405020304" pitchFamily="18" charset="0"/>
                      </a:endParaRPr>
                    </a:p>
                  </a:txBody>
                  <a:tcPr marL="152400" marR="152400" marT="76200" marB="76200">
                    <a:solidFill>
                      <a:schemeClr val="bg1">
                        <a:lumMod val="75000"/>
                      </a:schemeClr>
                    </a:solidFill>
                  </a:tcPr>
                </a:tc>
                <a:tc>
                  <a:txBody>
                    <a:bodyPr/>
                    <a:lstStyle/>
                    <a:p>
                      <a:pPr>
                        <a:lnSpc>
                          <a:spcPct val="107000"/>
                        </a:lnSpc>
                        <a:spcAft>
                          <a:spcPts val="0"/>
                        </a:spcAft>
                      </a:pPr>
                      <a:r>
                        <a:rPr lang="en-US" sz="2000" dirty="0">
                          <a:effectLst/>
                        </a:rPr>
                        <a:t>Yes</a:t>
                      </a:r>
                      <a:endParaRPr lang="en-IN" sz="2000" dirty="0">
                        <a:effectLst/>
                        <a:latin typeface="Lato" panose="020F0502020204030203"/>
                        <a:ea typeface="Calibri" panose="020F0502020204030204" pitchFamily="34" charset="0"/>
                        <a:cs typeface="Times New Roman" panose="02020603050405020304" pitchFamily="18" charset="0"/>
                      </a:endParaRPr>
                    </a:p>
                  </a:txBody>
                  <a:tcPr marL="152400" marR="152400" marT="76200" marB="76200">
                    <a:solidFill>
                      <a:schemeClr val="bg1">
                        <a:lumMod val="75000"/>
                      </a:schemeClr>
                    </a:solidFill>
                  </a:tcPr>
                </a:tc>
                <a:tc>
                  <a:txBody>
                    <a:bodyPr/>
                    <a:lstStyle/>
                    <a:p>
                      <a:pPr>
                        <a:lnSpc>
                          <a:spcPct val="107000"/>
                        </a:lnSpc>
                        <a:spcAft>
                          <a:spcPts val="0"/>
                        </a:spcAft>
                      </a:pPr>
                      <a:r>
                        <a:rPr lang="en-US" sz="2000" dirty="0">
                          <a:effectLst/>
                        </a:rPr>
                        <a:t>[ ] or list()</a:t>
                      </a:r>
                      <a:endParaRPr lang="en-IN" sz="2000" dirty="0">
                        <a:effectLst/>
                        <a:latin typeface="Lato" panose="020F0502020204030203"/>
                        <a:ea typeface="Calibri" panose="020F0502020204030204" pitchFamily="34" charset="0"/>
                        <a:cs typeface="Times New Roman" panose="02020603050405020304" pitchFamily="18" charset="0"/>
                      </a:endParaRPr>
                    </a:p>
                  </a:txBody>
                  <a:tcPr marL="152400" marR="152400" marT="76200" marB="76200">
                    <a:solidFill>
                      <a:schemeClr val="bg1">
                        <a:lumMod val="75000"/>
                      </a:schemeClr>
                    </a:solidFill>
                  </a:tcPr>
                </a:tc>
                <a:tc>
                  <a:txBody>
                    <a:bodyPr/>
                    <a:lstStyle/>
                    <a:p>
                      <a:pPr>
                        <a:lnSpc>
                          <a:spcPct val="107000"/>
                        </a:lnSpc>
                        <a:spcAft>
                          <a:spcPts val="0"/>
                        </a:spcAft>
                      </a:pPr>
                      <a:r>
                        <a:rPr lang="en-US" sz="2000" dirty="0">
                          <a:effectLst/>
                        </a:rPr>
                        <a:t>[5.7, 4, 'yes', 5.7]</a:t>
                      </a:r>
                      <a:endParaRPr lang="en-IN" sz="2000" dirty="0">
                        <a:effectLst/>
                        <a:latin typeface="Lato" panose="020F0502020204030203"/>
                        <a:ea typeface="Calibri" panose="020F0502020204030204" pitchFamily="34" charset="0"/>
                        <a:cs typeface="Times New Roman" panose="02020603050405020304" pitchFamily="18" charset="0"/>
                      </a:endParaRPr>
                    </a:p>
                  </a:txBody>
                  <a:tcPr marL="152400" marR="152400" marT="76200" marB="76200">
                    <a:solidFill>
                      <a:schemeClr val="bg1">
                        <a:lumMod val="75000"/>
                      </a:schemeClr>
                    </a:solidFill>
                  </a:tcPr>
                </a:tc>
                <a:extLst>
                  <a:ext uri="{0D108BD9-81ED-4DB2-BD59-A6C34878D82A}">
                    <a16:rowId xmlns:a16="http://schemas.microsoft.com/office/drawing/2014/main" xmlns="" val="10001"/>
                  </a:ext>
                </a:extLst>
              </a:tr>
              <a:tr h="0">
                <a:tc>
                  <a:txBody>
                    <a:bodyPr/>
                    <a:lstStyle/>
                    <a:p>
                      <a:pPr>
                        <a:lnSpc>
                          <a:spcPct val="107000"/>
                        </a:lnSpc>
                        <a:spcAft>
                          <a:spcPts val="0"/>
                        </a:spcAft>
                      </a:pPr>
                      <a:r>
                        <a:rPr lang="en-US" sz="2000" dirty="0">
                          <a:effectLst/>
                        </a:rPr>
                        <a:t>Tuple</a:t>
                      </a:r>
                      <a:endParaRPr lang="en-IN" sz="2000" dirty="0">
                        <a:effectLst/>
                        <a:latin typeface="Lato" panose="020F0502020204030203"/>
                        <a:ea typeface="Calibri" panose="020F0502020204030204" pitchFamily="34" charset="0"/>
                        <a:cs typeface="Times New Roman" panose="02020603050405020304" pitchFamily="18" charset="0"/>
                      </a:endParaRPr>
                    </a:p>
                  </a:txBody>
                  <a:tcPr marL="152400" marR="152400" marT="76200" marB="76200">
                    <a:solidFill>
                      <a:schemeClr val="bg1">
                        <a:lumMod val="75000"/>
                      </a:schemeClr>
                    </a:solidFill>
                  </a:tcPr>
                </a:tc>
                <a:tc>
                  <a:txBody>
                    <a:bodyPr/>
                    <a:lstStyle/>
                    <a:p>
                      <a:pPr>
                        <a:lnSpc>
                          <a:spcPct val="107000"/>
                        </a:lnSpc>
                        <a:spcAft>
                          <a:spcPts val="0"/>
                        </a:spcAft>
                      </a:pPr>
                      <a:r>
                        <a:rPr lang="en-US" sz="2000" dirty="0">
                          <a:effectLst/>
                        </a:rPr>
                        <a:t>Yes</a:t>
                      </a:r>
                      <a:endParaRPr lang="en-IN" sz="2000" dirty="0">
                        <a:effectLst/>
                        <a:latin typeface="Lato" panose="020F0502020204030203"/>
                        <a:ea typeface="Calibri" panose="020F0502020204030204" pitchFamily="34" charset="0"/>
                        <a:cs typeface="Times New Roman" panose="02020603050405020304" pitchFamily="18" charset="0"/>
                      </a:endParaRPr>
                    </a:p>
                  </a:txBody>
                  <a:tcPr marL="152400" marR="152400" marT="76200" marB="76200">
                    <a:solidFill>
                      <a:schemeClr val="bg1">
                        <a:lumMod val="75000"/>
                      </a:schemeClr>
                    </a:solidFill>
                  </a:tcPr>
                </a:tc>
                <a:tc>
                  <a:txBody>
                    <a:bodyPr/>
                    <a:lstStyle/>
                    <a:p>
                      <a:pPr>
                        <a:lnSpc>
                          <a:spcPct val="107000"/>
                        </a:lnSpc>
                        <a:spcAft>
                          <a:spcPts val="0"/>
                        </a:spcAft>
                      </a:pPr>
                      <a:r>
                        <a:rPr lang="en-US" sz="2000" dirty="0">
                          <a:effectLst/>
                        </a:rPr>
                        <a:t>No</a:t>
                      </a:r>
                      <a:endParaRPr lang="en-IN" sz="2000" dirty="0">
                        <a:effectLst/>
                        <a:latin typeface="Lato" panose="020F0502020204030203"/>
                        <a:ea typeface="Calibri" panose="020F0502020204030204" pitchFamily="34" charset="0"/>
                        <a:cs typeface="Times New Roman" panose="02020603050405020304" pitchFamily="18" charset="0"/>
                      </a:endParaRPr>
                    </a:p>
                  </a:txBody>
                  <a:tcPr marL="152400" marR="152400" marT="76200" marB="76200">
                    <a:solidFill>
                      <a:schemeClr val="bg1">
                        <a:lumMod val="75000"/>
                      </a:schemeClr>
                    </a:solidFill>
                  </a:tcPr>
                </a:tc>
                <a:tc>
                  <a:txBody>
                    <a:bodyPr/>
                    <a:lstStyle/>
                    <a:p>
                      <a:pPr>
                        <a:lnSpc>
                          <a:spcPct val="107000"/>
                        </a:lnSpc>
                        <a:spcAft>
                          <a:spcPts val="0"/>
                        </a:spcAft>
                      </a:pPr>
                      <a:r>
                        <a:rPr lang="en-US" sz="2000" dirty="0">
                          <a:effectLst/>
                        </a:rPr>
                        <a:t>( ) or tuple()</a:t>
                      </a:r>
                      <a:endParaRPr lang="en-IN" sz="2000" dirty="0">
                        <a:effectLst/>
                        <a:latin typeface="Lato" panose="020F0502020204030203"/>
                        <a:ea typeface="Calibri" panose="020F0502020204030204" pitchFamily="34" charset="0"/>
                        <a:cs typeface="Times New Roman" panose="02020603050405020304" pitchFamily="18" charset="0"/>
                      </a:endParaRPr>
                    </a:p>
                  </a:txBody>
                  <a:tcPr marL="152400" marR="152400" marT="76200" marB="76200">
                    <a:solidFill>
                      <a:schemeClr val="bg1">
                        <a:lumMod val="75000"/>
                      </a:schemeClr>
                    </a:solidFill>
                  </a:tcPr>
                </a:tc>
                <a:tc>
                  <a:txBody>
                    <a:bodyPr/>
                    <a:lstStyle/>
                    <a:p>
                      <a:pPr>
                        <a:lnSpc>
                          <a:spcPct val="107000"/>
                        </a:lnSpc>
                        <a:spcAft>
                          <a:spcPts val="0"/>
                        </a:spcAft>
                      </a:pPr>
                      <a:r>
                        <a:rPr lang="en-US" sz="2000" dirty="0">
                          <a:effectLst/>
                        </a:rPr>
                        <a:t>(5.7, 4, 'yes', 5.7)</a:t>
                      </a:r>
                      <a:endParaRPr lang="en-IN" sz="2000" dirty="0">
                        <a:effectLst/>
                        <a:latin typeface="Lato" panose="020F0502020204030203"/>
                        <a:ea typeface="Calibri" panose="020F0502020204030204" pitchFamily="34" charset="0"/>
                        <a:cs typeface="Times New Roman" panose="02020603050405020304" pitchFamily="18" charset="0"/>
                      </a:endParaRPr>
                    </a:p>
                  </a:txBody>
                  <a:tcPr marL="152400" marR="152400" marT="76200" marB="76200">
                    <a:solidFill>
                      <a:schemeClr val="bg1">
                        <a:lumMod val="75000"/>
                      </a:schemeClr>
                    </a:solidFill>
                  </a:tcPr>
                </a:tc>
                <a:extLst>
                  <a:ext uri="{0D108BD9-81ED-4DB2-BD59-A6C34878D82A}">
                    <a16:rowId xmlns:a16="http://schemas.microsoft.com/office/drawing/2014/main" xmlns="" val="10002"/>
                  </a:ext>
                </a:extLst>
              </a:tr>
              <a:tr h="0">
                <a:tc>
                  <a:txBody>
                    <a:bodyPr/>
                    <a:lstStyle/>
                    <a:p>
                      <a:pPr>
                        <a:lnSpc>
                          <a:spcPct val="107000"/>
                        </a:lnSpc>
                        <a:spcAft>
                          <a:spcPts val="0"/>
                        </a:spcAft>
                      </a:pPr>
                      <a:r>
                        <a:rPr lang="en-US" sz="2000" dirty="0">
                          <a:effectLst/>
                        </a:rPr>
                        <a:t>Set</a:t>
                      </a:r>
                      <a:endParaRPr lang="en-IN" sz="2000" dirty="0">
                        <a:effectLst/>
                        <a:latin typeface="Lato" panose="020F0502020204030203"/>
                        <a:ea typeface="Calibri" panose="020F0502020204030204" pitchFamily="34" charset="0"/>
                        <a:cs typeface="Times New Roman" panose="02020603050405020304" pitchFamily="18" charset="0"/>
                      </a:endParaRPr>
                    </a:p>
                  </a:txBody>
                  <a:tcPr marL="152400" marR="152400" marT="76200" marB="76200">
                    <a:solidFill>
                      <a:schemeClr val="bg1">
                        <a:lumMod val="75000"/>
                      </a:schemeClr>
                    </a:solidFill>
                  </a:tcPr>
                </a:tc>
                <a:tc>
                  <a:txBody>
                    <a:bodyPr/>
                    <a:lstStyle/>
                    <a:p>
                      <a:pPr>
                        <a:lnSpc>
                          <a:spcPct val="107000"/>
                        </a:lnSpc>
                        <a:spcAft>
                          <a:spcPts val="0"/>
                        </a:spcAft>
                      </a:pPr>
                      <a:r>
                        <a:rPr lang="en-US" sz="2000" dirty="0">
                          <a:effectLst/>
                        </a:rPr>
                        <a:t>No</a:t>
                      </a:r>
                      <a:endParaRPr lang="en-IN" sz="2000" dirty="0">
                        <a:effectLst/>
                        <a:latin typeface="Lato" panose="020F0502020204030203"/>
                        <a:ea typeface="Calibri" panose="020F0502020204030204" pitchFamily="34" charset="0"/>
                        <a:cs typeface="Times New Roman" panose="02020603050405020304" pitchFamily="18" charset="0"/>
                      </a:endParaRPr>
                    </a:p>
                  </a:txBody>
                  <a:tcPr marL="152400" marR="152400" marT="76200" marB="76200">
                    <a:solidFill>
                      <a:schemeClr val="bg1">
                        <a:lumMod val="75000"/>
                      </a:schemeClr>
                    </a:solidFill>
                  </a:tcPr>
                </a:tc>
                <a:tc>
                  <a:txBody>
                    <a:bodyPr/>
                    <a:lstStyle/>
                    <a:p>
                      <a:pPr>
                        <a:lnSpc>
                          <a:spcPct val="107000"/>
                        </a:lnSpc>
                        <a:spcAft>
                          <a:spcPts val="0"/>
                        </a:spcAft>
                      </a:pPr>
                      <a:r>
                        <a:rPr lang="en-US" sz="2000" dirty="0">
                          <a:effectLst/>
                        </a:rPr>
                        <a:t>Yes</a:t>
                      </a:r>
                      <a:endParaRPr lang="en-IN" sz="2000" dirty="0">
                        <a:effectLst/>
                        <a:latin typeface="Lato" panose="020F0502020204030203"/>
                        <a:ea typeface="Calibri" panose="020F0502020204030204" pitchFamily="34" charset="0"/>
                        <a:cs typeface="Times New Roman" panose="02020603050405020304" pitchFamily="18" charset="0"/>
                      </a:endParaRPr>
                    </a:p>
                  </a:txBody>
                  <a:tcPr marL="152400" marR="152400" marT="76200" marB="76200">
                    <a:solidFill>
                      <a:schemeClr val="bg1">
                        <a:lumMod val="75000"/>
                      </a:schemeClr>
                    </a:solidFill>
                  </a:tcPr>
                </a:tc>
                <a:tc>
                  <a:txBody>
                    <a:bodyPr/>
                    <a:lstStyle/>
                    <a:p>
                      <a:pPr>
                        <a:lnSpc>
                          <a:spcPct val="107000"/>
                        </a:lnSpc>
                        <a:spcAft>
                          <a:spcPts val="0"/>
                        </a:spcAft>
                      </a:pPr>
                      <a:r>
                        <a:rPr lang="en-US" sz="2000" dirty="0">
                          <a:effectLst/>
                        </a:rPr>
                        <a:t>{}* or set()</a:t>
                      </a:r>
                      <a:endParaRPr lang="en-IN" sz="2000" dirty="0">
                        <a:effectLst/>
                        <a:latin typeface="Lato" panose="020F0502020204030203"/>
                        <a:ea typeface="Calibri" panose="020F0502020204030204" pitchFamily="34" charset="0"/>
                        <a:cs typeface="Times New Roman" panose="02020603050405020304" pitchFamily="18" charset="0"/>
                      </a:endParaRPr>
                    </a:p>
                  </a:txBody>
                  <a:tcPr marL="152400" marR="152400" marT="76200" marB="76200">
                    <a:solidFill>
                      <a:schemeClr val="bg1">
                        <a:lumMod val="75000"/>
                      </a:schemeClr>
                    </a:solidFill>
                  </a:tcPr>
                </a:tc>
                <a:tc>
                  <a:txBody>
                    <a:bodyPr/>
                    <a:lstStyle/>
                    <a:p>
                      <a:pPr>
                        <a:lnSpc>
                          <a:spcPct val="107000"/>
                        </a:lnSpc>
                        <a:spcAft>
                          <a:spcPts val="0"/>
                        </a:spcAft>
                      </a:pPr>
                      <a:r>
                        <a:rPr lang="en-US" sz="2000" dirty="0">
                          <a:effectLst/>
                        </a:rPr>
                        <a:t>{5.7, 4, 'yes'}</a:t>
                      </a:r>
                      <a:endParaRPr lang="en-IN" sz="2000" dirty="0">
                        <a:effectLst/>
                        <a:latin typeface="Lato" panose="020F0502020204030203"/>
                        <a:ea typeface="Calibri" panose="020F0502020204030204" pitchFamily="34" charset="0"/>
                        <a:cs typeface="Times New Roman" panose="02020603050405020304" pitchFamily="18" charset="0"/>
                      </a:endParaRPr>
                    </a:p>
                  </a:txBody>
                  <a:tcPr marL="152400" marR="152400" marT="76200" marB="76200">
                    <a:solidFill>
                      <a:schemeClr val="bg1">
                        <a:lumMod val="75000"/>
                      </a:schemeClr>
                    </a:solidFill>
                  </a:tcPr>
                </a:tc>
                <a:extLst>
                  <a:ext uri="{0D108BD9-81ED-4DB2-BD59-A6C34878D82A}">
                    <a16:rowId xmlns:a16="http://schemas.microsoft.com/office/drawing/2014/main" xmlns="" val="10003"/>
                  </a:ext>
                </a:extLst>
              </a:tr>
              <a:tr h="0">
                <a:tc>
                  <a:txBody>
                    <a:bodyPr/>
                    <a:lstStyle/>
                    <a:p>
                      <a:pPr>
                        <a:lnSpc>
                          <a:spcPct val="107000"/>
                        </a:lnSpc>
                        <a:spcAft>
                          <a:spcPts val="0"/>
                        </a:spcAft>
                      </a:pPr>
                      <a:r>
                        <a:rPr lang="en-US" sz="2000" dirty="0">
                          <a:effectLst/>
                        </a:rPr>
                        <a:t>Dictionary</a:t>
                      </a:r>
                      <a:endParaRPr lang="en-IN" sz="2000" dirty="0">
                        <a:effectLst/>
                        <a:latin typeface="Lato" panose="020F0502020204030203"/>
                        <a:ea typeface="Calibri" panose="020F0502020204030204" pitchFamily="34" charset="0"/>
                        <a:cs typeface="Times New Roman" panose="02020603050405020304" pitchFamily="18" charset="0"/>
                      </a:endParaRPr>
                    </a:p>
                  </a:txBody>
                  <a:tcPr marL="152400" marR="152400" marT="76200" marB="76200">
                    <a:solidFill>
                      <a:schemeClr val="bg1">
                        <a:lumMod val="75000"/>
                      </a:schemeClr>
                    </a:solidFill>
                  </a:tcPr>
                </a:tc>
                <a:tc>
                  <a:txBody>
                    <a:bodyPr/>
                    <a:lstStyle/>
                    <a:p>
                      <a:pPr>
                        <a:lnSpc>
                          <a:spcPct val="107000"/>
                        </a:lnSpc>
                        <a:spcAft>
                          <a:spcPts val="0"/>
                        </a:spcAft>
                      </a:pPr>
                      <a:r>
                        <a:rPr lang="en-US" sz="2000" dirty="0">
                          <a:effectLst/>
                        </a:rPr>
                        <a:t>No</a:t>
                      </a:r>
                      <a:endParaRPr lang="en-IN" sz="2000" dirty="0">
                        <a:effectLst/>
                        <a:latin typeface="Lato" panose="020F0502020204030203"/>
                        <a:ea typeface="Calibri" panose="020F0502020204030204" pitchFamily="34" charset="0"/>
                        <a:cs typeface="Times New Roman" panose="02020603050405020304" pitchFamily="18" charset="0"/>
                      </a:endParaRPr>
                    </a:p>
                  </a:txBody>
                  <a:tcPr marL="152400" marR="152400" marT="76200" marB="76200">
                    <a:solidFill>
                      <a:schemeClr val="bg1">
                        <a:lumMod val="75000"/>
                      </a:schemeClr>
                    </a:solidFill>
                  </a:tcPr>
                </a:tc>
                <a:tc>
                  <a:txBody>
                    <a:bodyPr/>
                    <a:lstStyle/>
                    <a:p>
                      <a:pPr>
                        <a:lnSpc>
                          <a:spcPct val="107000"/>
                        </a:lnSpc>
                        <a:spcAft>
                          <a:spcPts val="0"/>
                        </a:spcAft>
                      </a:pPr>
                      <a:r>
                        <a:rPr lang="en-US" sz="2000" dirty="0">
                          <a:effectLst/>
                        </a:rPr>
                        <a:t>No**</a:t>
                      </a:r>
                      <a:endParaRPr lang="en-IN" sz="2000" dirty="0">
                        <a:effectLst/>
                        <a:latin typeface="Lato" panose="020F0502020204030203"/>
                        <a:ea typeface="Calibri" panose="020F0502020204030204" pitchFamily="34" charset="0"/>
                        <a:cs typeface="Times New Roman" panose="02020603050405020304" pitchFamily="18" charset="0"/>
                      </a:endParaRPr>
                    </a:p>
                  </a:txBody>
                  <a:tcPr marL="152400" marR="152400" marT="76200" marB="76200">
                    <a:solidFill>
                      <a:schemeClr val="bg1">
                        <a:lumMod val="75000"/>
                      </a:schemeClr>
                    </a:solidFill>
                  </a:tcPr>
                </a:tc>
                <a:tc>
                  <a:txBody>
                    <a:bodyPr/>
                    <a:lstStyle/>
                    <a:p>
                      <a:pPr>
                        <a:lnSpc>
                          <a:spcPct val="107000"/>
                        </a:lnSpc>
                        <a:spcAft>
                          <a:spcPts val="0"/>
                        </a:spcAft>
                      </a:pPr>
                      <a:r>
                        <a:rPr lang="en-US" sz="2000" dirty="0">
                          <a:effectLst/>
                        </a:rPr>
                        <a:t>{ } or </a:t>
                      </a:r>
                      <a:r>
                        <a:rPr lang="en-US" sz="2000" dirty="0" err="1">
                          <a:effectLst/>
                        </a:rPr>
                        <a:t>dict</a:t>
                      </a:r>
                      <a:r>
                        <a:rPr lang="en-US" sz="2000" dirty="0">
                          <a:effectLst/>
                        </a:rPr>
                        <a:t>()</a:t>
                      </a:r>
                      <a:endParaRPr lang="en-IN" sz="2000" dirty="0">
                        <a:effectLst/>
                        <a:latin typeface="Lato" panose="020F0502020204030203"/>
                        <a:ea typeface="Calibri" panose="020F0502020204030204" pitchFamily="34" charset="0"/>
                        <a:cs typeface="Times New Roman" panose="02020603050405020304" pitchFamily="18" charset="0"/>
                      </a:endParaRPr>
                    </a:p>
                  </a:txBody>
                  <a:tcPr marL="152400" marR="152400" marT="76200" marB="76200">
                    <a:solidFill>
                      <a:schemeClr val="bg1">
                        <a:lumMod val="75000"/>
                      </a:schemeClr>
                    </a:solidFill>
                  </a:tcPr>
                </a:tc>
                <a:tc>
                  <a:txBody>
                    <a:bodyPr/>
                    <a:lstStyle/>
                    <a:p>
                      <a:pPr>
                        <a:lnSpc>
                          <a:spcPct val="107000"/>
                        </a:lnSpc>
                        <a:spcAft>
                          <a:spcPts val="0"/>
                        </a:spcAft>
                      </a:pPr>
                      <a:r>
                        <a:rPr lang="en-US" sz="2000" dirty="0">
                          <a:effectLst/>
                        </a:rPr>
                        <a:t>{'Jun': 75, 'Jul': 89}</a:t>
                      </a:r>
                      <a:endParaRPr lang="en-IN" sz="2000" dirty="0">
                        <a:effectLst/>
                        <a:latin typeface="Lato" panose="020F0502020204030203"/>
                        <a:ea typeface="Calibri" panose="020F0502020204030204" pitchFamily="34" charset="0"/>
                        <a:cs typeface="Times New Roman" panose="02020603050405020304" pitchFamily="18" charset="0"/>
                      </a:endParaRPr>
                    </a:p>
                  </a:txBody>
                  <a:tcPr marL="152400" marR="152400" marT="76200" marB="76200">
                    <a:solidFill>
                      <a:schemeClr val="bg1">
                        <a:lumMod val="75000"/>
                      </a:schemeClr>
                    </a:solidFill>
                  </a:tcPr>
                </a:tc>
                <a:extLst>
                  <a:ext uri="{0D108BD9-81ED-4DB2-BD59-A6C34878D82A}">
                    <a16:rowId xmlns:a16="http://schemas.microsoft.com/office/drawing/2014/main" xmlns="" val="10004"/>
                  </a:ext>
                </a:extLst>
              </a:tr>
            </a:tbl>
          </a:graphicData>
        </a:graphic>
      </p:graphicFrame>
      <p:sp>
        <p:nvSpPr>
          <p:cNvPr id="5" name="Rectangle 1"/>
          <p:cNvSpPr>
            <a:spLocks noChangeArrowheads="1"/>
          </p:cNvSpPr>
          <p:nvPr/>
        </p:nvSpPr>
        <p:spPr bwMode="auto">
          <a:xfrm>
            <a:off x="791633" y="4456013"/>
            <a:ext cx="1063836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sz="1400" b="0" i="0" u="none" strike="noStrike" cap="none" normalizeH="0" baseline="0" dirty="0" smtClean="0">
                <a:ln>
                  <a:noFill/>
                </a:ln>
                <a:solidFill>
                  <a:srgbClr val="4F4F4F"/>
                </a:solidFill>
                <a:effectLst/>
                <a:latin typeface="Lato" panose="020F0502020204030203"/>
                <a:ea typeface="Times New Roman" panose="02020603050405020304" pitchFamily="18" charset="0"/>
              </a:rPr>
              <a:t>*You can use curly braces to define a set like this: </a:t>
            </a:r>
            <a:r>
              <a:rPr kumimoji="0" lang="en-US" sz="1400" b="0" i="0" u="none" strike="noStrike" cap="none" normalizeH="0" baseline="0" dirty="0" smtClean="0">
                <a:ln>
                  <a:noFill/>
                </a:ln>
                <a:solidFill>
                  <a:srgbClr val="0F2B3D"/>
                </a:solidFill>
                <a:effectLst/>
                <a:latin typeface="Lato" panose="020F0502020204030203"/>
                <a:ea typeface="Times New Roman" panose="02020603050405020304" pitchFamily="18" charset="0"/>
                <a:cs typeface="Courier New" panose="02070309020205020404" pitchFamily="49" charset="0"/>
              </a:rPr>
              <a:t>{1, 2, 3}</a:t>
            </a:r>
            <a:r>
              <a:rPr kumimoji="0" lang="en-US" sz="1400" b="0" i="0" u="none" strike="noStrike" cap="none" normalizeH="0" baseline="0" dirty="0" smtClean="0">
                <a:ln>
                  <a:noFill/>
                </a:ln>
                <a:solidFill>
                  <a:srgbClr val="4F4F4F"/>
                </a:solidFill>
                <a:effectLst/>
                <a:latin typeface="Lato" panose="020F0502020204030203"/>
                <a:ea typeface="Times New Roman" panose="02020603050405020304" pitchFamily="18" charset="0"/>
              </a:rPr>
              <a:t>. However, if you leave the curly braces empty like this: </a:t>
            </a:r>
            <a:r>
              <a:rPr kumimoji="0" lang="en-US" sz="1400" b="0" i="0" u="none" strike="noStrike" cap="none" normalizeH="0" baseline="0" dirty="0" smtClean="0">
                <a:ln>
                  <a:noFill/>
                </a:ln>
                <a:solidFill>
                  <a:srgbClr val="0F2B3D"/>
                </a:solidFill>
                <a:effectLst/>
                <a:latin typeface="Lato" panose="020F0502020204030203"/>
                <a:ea typeface="Times New Roman" panose="02020603050405020304" pitchFamily="18" charset="0"/>
                <a:cs typeface="Courier New" panose="02070309020205020404" pitchFamily="49" charset="0"/>
              </a:rPr>
              <a:t>{}</a:t>
            </a:r>
            <a:r>
              <a:rPr kumimoji="0" lang="en-US" sz="1400" b="0" i="0" u="none" strike="noStrike" cap="none" normalizeH="0" baseline="0" dirty="0" smtClean="0">
                <a:ln>
                  <a:noFill/>
                </a:ln>
                <a:solidFill>
                  <a:srgbClr val="4F4F4F"/>
                </a:solidFill>
                <a:effectLst/>
                <a:latin typeface="Lato" panose="020F0502020204030203"/>
                <a:ea typeface="Times New Roman" panose="02020603050405020304" pitchFamily="18" charset="0"/>
              </a:rPr>
              <a:t> Python will instead create an empty dictionary. So to create an empty set, use </a:t>
            </a:r>
            <a:r>
              <a:rPr kumimoji="0" lang="en-US" sz="1400" b="0" i="0" u="none" strike="noStrike" cap="none" normalizeH="0" baseline="0" dirty="0" smtClean="0">
                <a:ln>
                  <a:noFill/>
                </a:ln>
                <a:solidFill>
                  <a:srgbClr val="0F2B3D"/>
                </a:solidFill>
                <a:effectLst/>
                <a:latin typeface="Lato" panose="020F0502020204030203"/>
                <a:ea typeface="Times New Roman" panose="02020603050405020304" pitchFamily="18" charset="0"/>
                <a:cs typeface="Courier New" panose="02070309020205020404" pitchFamily="49" charset="0"/>
              </a:rPr>
              <a:t>set()</a:t>
            </a:r>
            <a:r>
              <a:rPr kumimoji="0" lang="en-US" sz="1400" b="0" i="0" u="none" strike="noStrike" cap="none" normalizeH="0" baseline="0" dirty="0" smtClean="0">
                <a:ln>
                  <a:noFill/>
                </a:ln>
                <a:solidFill>
                  <a:srgbClr val="4F4F4F"/>
                </a:solidFill>
                <a:effectLst/>
                <a:latin typeface="Lato" panose="020F0502020204030203"/>
                <a:ea typeface="Times New Roman" panose="02020603050405020304" pitchFamily="18" charset="0"/>
              </a:rPr>
              <a:t>.</a:t>
            </a:r>
            <a:br>
              <a:rPr kumimoji="0" lang="en-US" sz="1400" b="0" i="0" u="none" strike="noStrike" cap="none" normalizeH="0" baseline="0" dirty="0" smtClean="0">
                <a:ln>
                  <a:noFill/>
                </a:ln>
                <a:solidFill>
                  <a:srgbClr val="4F4F4F"/>
                </a:solidFill>
                <a:effectLst/>
                <a:latin typeface="Lato" panose="020F0502020204030203"/>
                <a:ea typeface="Times New Roman" panose="02020603050405020304" pitchFamily="18" charset="0"/>
              </a:rPr>
            </a:br>
            <a:r>
              <a:rPr kumimoji="0" lang="en-US" sz="1400" b="0" i="0" u="none" strike="noStrike" cap="none" normalizeH="0" baseline="0" dirty="0" smtClean="0">
                <a:ln>
                  <a:noFill/>
                </a:ln>
                <a:solidFill>
                  <a:srgbClr val="4F4F4F"/>
                </a:solidFill>
                <a:effectLst/>
                <a:latin typeface="Lato" panose="020F0502020204030203"/>
                <a:ea typeface="Times New Roman" panose="02020603050405020304" pitchFamily="18" charset="0"/>
              </a:rPr>
              <a:t>** A dictionary itself is mutable, but each of its individual keys must be immutable.</a:t>
            </a:r>
            <a:endParaRPr kumimoji="0" lang="en-US" sz="1400" b="0" i="0" u="none" strike="noStrike" cap="none" normalizeH="0" baseline="0" dirty="0" smtClean="0">
              <a:ln>
                <a:noFill/>
              </a:ln>
              <a:solidFill>
                <a:schemeClr val="tx1"/>
              </a:solidFill>
              <a:effectLst/>
              <a:latin typeface="Lato" panose="020F0502020204030203"/>
            </a:endParaRPr>
          </a:p>
        </p:txBody>
      </p:sp>
    </p:spTree>
    <p:extLst>
      <p:ext uri="{BB962C8B-B14F-4D97-AF65-F5344CB8AC3E}">
        <p14:creationId xmlns:p14="http://schemas.microsoft.com/office/powerpoint/2010/main" val="1900891621"/>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2800" dirty="0"/>
              <a:t>HANDS-ON </a:t>
            </a:r>
            <a:r>
              <a:rPr lang="en-US" sz="2800" dirty="0">
                <a:solidFill>
                  <a:schemeClr val="accent2"/>
                </a:solidFill>
              </a:rPr>
              <a:t>PRACTICE</a:t>
            </a:r>
            <a:endParaRPr lang="en-IN" sz="2800" dirty="0">
              <a:solidFill>
                <a:schemeClr val="accent2"/>
              </a:solidFill>
            </a:endParaRPr>
          </a:p>
        </p:txBody>
      </p:sp>
      <p:sp>
        <p:nvSpPr>
          <p:cNvPr id="3" name="Text Placeholder 2"/>
          <p:cNvSpPr>
            <a:spLocks noGrp="1"/>
          </p:cNvSpPr>
          <p:nvPr>
            <p:ph type="body" sz="quarter" idx="11"/>
          </p:nvPr>
        </p:nvSpPr>
        <p:spPr>
          <a:xfrm>
            <a:off x="687130" y="1945007"/>
            <a:ext cx="10604499" cy="188459"/>
          </a:xfrm>
        </p:spPr>
        <p:txBody>
          <a:bodyPr>
            <a:noAutofit/>
          </a:bodyPr>
          <a:lstStyle/>
          <a:p>
            <a:r>
              <a:rPr lang="en-MY" sz="1600" dirty="0" smtClean="0"/>
              <a:t>File: </a:t>
            </a:r>
            <a:r>
              <a:rPr lang="en-MY" sz="1600" dirty="0" err="1" smtClean="0"/>
              <a:t>Data_Structure</a:t>
            </a:r>
            <a:endParaRPr lang="en-MY" sz="1600" dirty="0"/>
          </a:p>
        </p:txBody>
      </p:sp>
    </p:spTree>
    <p:extLst>
      <p:ext uri="{BB962C8B-B14F-4D97-AF65-F5344CB8AC3E}">
        <p14:creationId xmlns:p14="http://schemas.microsoft.com/office/powerpoint/2010/main" val="1892077782"/>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smtClean="0"/>
              <a:t>Functions</a:t>
            </a:r>
            <a:endParaRPr lang="en-US" b="1" dirty="0">
              <a:solidFill>
                <a:schemeClr val="accent2"/>
              </a:solidFill>
            </a:endParaRPr>
          </a:p>
        </p:txBody>
      </p:sp>
      <p:sp>
        <p:nvSpPr>
          <p:cNvPr id="6" name="TextBox 5"/>
          <p:cNvSpPr txBox="1"/>
          <p:nvPr/>
        </p:nvSpPr>
        <p:spPr>
          <a:xfrm>
            <a:off x="3055359" y="1663054"/>
            <a:ext cx="6286349" cy="410369"/>
          </a:xfrm>
          <a:prstGeom prst="rect">
            <a:avLst/>
          </a:prstGeom>
          <a:noFill/>
        </p:spPr>
        <p:txBody>
          <a:bodyPr wrap="square" lIns="0" tIns="0" rIns="0" bIns="0" rtlCol="0">
            <a:spAutoFit/>
          </a:bodyPr>
          <a:lstStyle/>
          <a:p>
            <a:pPr algn="just">
              <a:lnSpc>
                <a:spcPts val="1600"/>
              </a:lnSpc>
              <a:spcAft>
                <a:spcPts val="800"/>
              </a:spcAft>
            </a:pPr>
            <a:r>
              <a:rPr lang="en-US" sz="1867" dirty="0">
                <a:solidFill>
                  <a:schemeClr val="accent2"/>
                </a:solidFill>
                <a:latin typeface="Lato" panose="020F0502020204030203" pitchFamily="34" charset="0"/>
              </a:rPr>
              <a:t>At the core of any programming language is the notion of functions</a:t>
            </a:r>
          </a:p>
        </p:txBody>
      </p:sp>
      <p:grpSp>
        <p:nvGrpSpPr>
          <p:cNvPr id="4" name="Group 3">
            <a:extLst>
              <a:ext uri="{FF2B5EF4-FFF2-40B4-BE49-F238E27FC236}">
                <a16:creationId xmlns:a16="http://schemas.microsoft.com/office/drawing/2014/main" xmlns="" id="{E621A65A-1DC4-4370-9278-2F41AC765BE6}"/>
              </a:ext>
            </a:extLst>
          </p:cNvPr>
          <p:cNvGrpSpPr/>
          <p:nvPr/>
        </p:nvGrpSpPr>
        <p:grpSpPr>
          <a:xfrm>
            <a:off x="791634" y="2057399"/>
            <a:ext cx="1883833" cy="3657601"/>
            <a:chOff x="593725" y="1543049"/>
            <a:chExt cx="1412875" cy="2743201"/>
          </a:xfrm>
          <a:solidFill>
            <a:schemeClr val="bg1">
              <a:lumMod val="75000"/>
            </a:schemeClr>
          </a:solidFill>
        </p:grpSpPr>
        <p:sp>
          <p:nvSpPr>
            <p:cNvPr id="17" name="Rectangle 16"/>
            <p:cNvSpPr/>
            <p:nvPr/>
          </p:nvSpPr>
          <p:spPr>
            <a:xfrm>
              <a:off x="593725" y="1543049"/>
              <a:ext cx="1412875" cy="27432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 name="TextBox 17"/>
            <p:cNvSpPr txBox="1"/>
            <p:nvPr/>
          </p:nvSpPr>
          <p:spPr>
            <a:xfrm>
              <a:off x="771525" y="2892662"/>
              <a:ext cx="1006475" cy="769442"/>
            </a:xfrm>
            <a:prstGeom prst="rect">
              <a:avLst/>
            </a:prstGeom>
            <a:grpFill/>
          </p:spPr>
          <p:txBody>
            <a:bodyPr wrap="square" lIns="0" tIns="0" rIns="0" bIns="0" rtlCol="0">
              <a:spAutoFit/>
            </a:bodyPr>
            <a:lstStyle/>
            <a:p>
              <a:pPr>
                <a:lnSpc>
                  <a:spcPts val="1600"/>
                </a:lnSpc>
                <a:spcAft>
                  <a:spcPts val="800"/>
                </a:spcAft>
              </a:pPr>
              <a:r>
                <a:rPr lang="en-US" sz="1600" dirty="0">
                  <a:solidFill>
                    <a:schemeClr val="bg1"/>
                  </a:solidFill>
                  <a:latin typeface="Lato" panose="020F0502020204030203" pitchFamily="34" charset="0"/>
                </a:rPr>
                <a:t>Named sequence of statements that perform a computation</a:t>
              </a:r>
            </a:p>
          </p:txBody>
        </p:sp>
        <p:sp>
          <p:nvSpPr>
            <p:cNvPr id="19" name="TextBox 18"/>
            <p:cNvSpPr txBox="1"/>
            <p:nvPr/>
          </p:nvSpPr>
          <p:spPr>
            <a:xfrm>
              <a:off x="682625" y="2563466"/>
              <a:ext cx="1235075" cy="163506"/>
            </a:xfrm>
            <a:prstGeom prst="rect">
              <a:avLst/>
            </a:prstGeom>
            <a:grpFill/>
          </p:spPr>
          <p:txBody>
            <a:bodyPr wrap="square" lIns="0" tIns="0" rIns="0" bIns="0" rtlCol="0">
              <a:spAutoFit/>
            </a:bodyPr>
            <a:lstStyle/>
            <a:p>
              <a:pPr>
                <a:lnSpc>
                  <a:spcPts val="1733"/>
                </a:lnSpc>
                <a:spcAft>
                  <a:spcPts val="800"/>
                </a:spcAft>
              </a:pPr>
              <a:r>
                <a:rPr lang="en-US" sz="2400" b="1" cap="all" spc="27" dirty="0">
                  <a:solidFill>
                    <a:srgbClr val="FF0000"/>
                  </a:solidFill>
                  <a:latin typeface="Lato" panose="020F0502020204030203" pitchFamily="34" charset="0"/>
                </a:rPr>
                <a:t>Functions:</a:t>
              </a:r>
            </a:p>
          </p:txBody>
        </p:sp>
        <p:grpSp>
          <p:nvGrpSpPr>
            <p:cNvPr id="54" name="Group 53"/>
            <p:cNvGrpSpPr/>
            <p:nvPr/>
          </p:nvGrpSpPr>
          <p:grpSpPr>
            <a:xfrm>
              <a:off x="771525" y="3979422"/>
              <a:ext cx="468060" cy="69850"/>
              <a:chOff x="1345947" y="4012833"/>
              <a:chExt cx="468060" cy="69850"/>
            </a:xfrm>
            <a:grpFill/>
          </p:grpSpPr>
          <p:sp>
            <p:nvSpPr>
              <p:cNvPr id="49" name="Oval 48"/>
              <p:cNvSpPr/>
              <p:nvPr/>
            </p:nvSpPr>
            <p:spPr>
              <a:xfrm>
                <a:off x="1345947" y="4012833"/>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0" name="Oval 49"/>
              <p:cNvSpPr/>
              <p:nvPr/>
            </p:nvSpPr>
            <p:spPr>
              <a:xfrm>
                <a:off x="1445500" y="4012833"/>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1" name="Oval 50"/>
              <p:cNvSpPr/>
              <p:nvPr/>
            </p:nvSpPr>
            <p:spPr>
              <a:xfrm>
                <a:off x="1545053" y="4012833"/>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2" name="Oval 51"/>
              <p:cNvSpPr/>
              <p:nvPr/>
            </p:nvSpPr>
            <p:spPr>
              <a:xfrm>
                <a:off x="1644606" y="4012833"/>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3" name="Oval 52"/>
              <p:cNvSpPr/>
              <p:nvPr/>
            </p:nvSpPr>
            <p:spPr>
              <a:xfrm>
                <a:off x="1744157" y="4012833"/>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grpSp>
        <p:nvGrpSpPr>
          <p:cNvPr id="5" name="Group 4">
            <a:extLst>
              <a:ext uri="{FF2B5EF4-FFF2-40B4-BE49-F238E27FC236}">
                <a16:creationId xmlns:a16="http://schemas.microsoft.com/office/drawing/2014/main" xmlns="" id="{B6E099D2-0156-4F67-94AB-27B1AF7B4BD5}"/>
              </a:ext>
            </a:extLst>
          </p:cNvPr>
          <p:cNvGrpSpPr/>
          <p:nvPr/>
        </p:nvGrpSpPr>
        <p:grpSpPr>
          <a:xfrm>
            <a:off x="2963962" y="2258586"/>
            <a:ext cx="6180039" cy="615553"/>
            <a:chOff x="2222971" y="1731010"/>
            <a:chExt cx="4635029" cy="461665"/>
          </a:xfrm>
        </p:grpSpPr>
        <p:sp>
          <p:nvSpPr>
            <p:cNvPr id="32" name="TextBox 31"/>
            <p:cNvSpPr txBox="1"/>
            <p:nvPr/>
          </p:nvSpPr>
          <p:spPr>
            <a:xfrm>
              <a:off x="2668618" y="1731010"/>
              <a:ext cx="4189382" cy="461665"/>
            </a:xfrm>
            <a:prstGeom prst="rect">
              <a:avLst/>
            </a:prstGeom>
            <a:noFill/>
            <a:ln>
              <a:noFill/>
            </a:ln>
          </p:spPr>
          <p:txBody>
            <a:bodyPr wrap="square" lIns="0" tIns="0" rIns="0" bIns="0" rtlCol="0">
              <a:spAutoFit/>
            </a:bodyPr>
            <a:lstStyle/>
            <a:p>
              <a:pPr algn="just">
                <a:lnSpc>
                  <a:spcPts val="1600"/>
                </a:lnSpc>
                <a:spcAft>
                  <a:spcPts val="800"/>
                </a:spcAft>
              </a:pPr>
              <a:r>
                <a:rPr lang="en-US" sz="1600" dirty="0">
                  <a:latin typeface="Lato" panose="020F0502020204030203" pitchFamily="34" charset="0"/>
                </a:rPr>
                <a:t>Functions allow code to be encapsulated in to individual units, which can be re-used rather than being duplicated all over the place</a:t>
              </a:r>
            </a:p>
          </p:txBody>
        </p:sp>
        <p:sp>
          <p:nvSpPr>
            <p:cNvPr id="33" name="Oval 32"/>
            <p:cNvSpPr/>
            <p:nvPr/>
          </p:nvSpPr>
          <p:spPr>
            <a:xfrm>
              <a:off x="2222971" y="1803387"/>
              <a:ext cx="262890" cy="2628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6" name="Freeform 17"/>
            <p:cNvSpPr>
              <a:spLocks/>
            </p:cNvSpPr>
            <p:nvPr/>
          </p:nvSpPr>
          <p:spPr bwMode="auto">
            <a:xfrm>
              <a:off x="2291519" y="1887465"/>
              <a:ext cx="151447" cy="115537"/>
            </a:xfrm>
            <a:custGeom>
              <a:avLst/>
              <a:gdLst>
                <a:gd name="T0" fmla="*/ 147 w 147"/>
                <a:gd name="T1" fmla="*/ 22 h 112"/>
                <a:gd name="T2" fmla="*/ 144 w 147"/>
                <a:gd name="T3" fmla="*/ 28 h 112"/>
                <a:gd name="T4" fmla="*/ 76 w 147"/>
                <a:gd name="T5" fmla="*/ 97 h 112"/>
                <a:gd name="T6" fmla="*/ 63 w 147"/>
                <a:gd name="T7" fmla="*/ 110 h 112"/>
                <a:gd name="T8" fmla="*/ 56 w 147"/>
                <a:gd name="T9" fmla="*/ 112 h 112"/>
                <a:gd name="T10" fmla="*/ 50 w 147"/>
                <a:gd name="T11" fmla="*/ 110 h 112"/>
                <a:gd name="T12" fmla="*/ 37 w 147"/>
                <a:gd name="T13" fmla="*/ 97 h 112"/>
                <a:gd name="T14" fmla="*/ 3 w 147"/>
                <a:gd name="T15" fmla="*/ 62 h 112"/>
                <a:gd name="T16" fmla="*/ 0 w 147"/>
                <a:gd name="T17" fmla="*/ 56 h 112"/>
                <a:gd name="T18" fmla="*/ 3 w 147"/>
                <a:gd name="T19" fmla="*/ 50 h 112"/>
                <a:gd name="T20" fmla="*/ 16 w 147"/>
                <a:gd name="T21" fmla="*/ 37 h 112"/>
                <a:gd name="T22" fmla="*/ 22 w 147"/>
                <a:gd name="T23" fmla="*/ 34 h 112"/>
                <a:gd name="T24" fmla="*/ 29 w 147"/>
                <a:gd name="T25" fmla="*/ 37 h 112"/>
                <a:gd name="T26" fmla="*/ 56 w 147"/>
                <a:gd name="T27" fmla="*/ 65 h 112"/>
                <a:gd name="T28" fmla="*/ 119 w 147"/>
                <a:gd name="T29" fmla="*/ 2 h 112"/>
                <a:gd name="T30" fmla="*/ 125 w 147"/>
                <a:gd name="T31" fmla="*/ 0 h 112"/>
                <a:gd name="T32" fmla="*/ 131 w 147"/>
                <a:gd name="T33" fmla="*/ 2 h 112"/>
                <a:gd name="T34" fmla="*/ 144 w 147"/>
                <a:gd name="T35" fmla="*/ 15 h 112"/>
                <a:gd name="T36" fmla="*/ 147 w 147"/>
                <a:gd name="T37" fmla="*/ 2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7" h="112">
                  <a:moveTo>
                    <a:pt x="147" y="22"/>
                  </a:moveTo>
                  <a:cubicBezTo>
                    <a:pt x="147" y="24"/>
                    <a:pt x="146" y="26"/>
                    <a:pt x="144" y="28"/>
                  </a:cubicBezTo>
                  <a:cubicBezTo>
                    <a:pt x="76" y="97"/>
                    <a:pt x="76" y="97"/>
                    <a:pt x="76" y="97"/>
                  </a:cubicBezTo>
                  <a:cubicBezTo>
                    <a:pt x="63" y="110"/>
                    <a:pt x="63" y="110"/>
                    <a:pt x="63" y="110"/>
                  </a:cubicBezTo>
                  <a:cubicBezTo>
                    <a:pt x="61" y="111"/>
                    <a:pt x="59" y="112"/>
                    <a:pt x="56" y="112"/>
                  </a:cubicBezTo>
                  <a:cubicBezTo>
                    <a:pt x="54" y="112"/>
                    <a:pt x="52" y="111"/>
                    <a:pt x="50" y="110"/>
                  </a:cubicBezTo>
                  <a:cubicBezTo>
                    <a:pt x="37" y="97"/>
                    <a:pt x="37" y="97"/>
                    <a:pt x="37" y="97"/>
                  </a:cubicBezTo>
                  <a:cubicBezTo>
                    <a:pt x="3" y="62"/>
                    <a:pt x="3" y="62"/>
                    <a:pt x="3" y="62"/>
                  </a:cubicBezTo>
                  <a:cubicBezTo>
                    <a:pt x="1" y="61"/>
                    <a:pt x="0" y="59"/>
                    <a:pt x="0" y="56"/>
                  </a:cubicBezTo>
                  <a:cubicBezTo>
                    <a:pt x="0" y="53"/>
                    <a:pt x="1" y="51"/>
                    <a:pt x="3" y="50"/>
                  </a:cubicBezTo>
                  <a:cubicBezTo>
                    <a:pt x="16" y="37"/>
                    <a:pt x="16" y="37"/>
                    <a:pt x="16" y="37"/>
                  </a:cubicBezTo>
                  <a:cubicBezTo>
                    <a:pt x="18" y="35"/>
                    <a:pt x="20" y="34"/>
                    <a:pt x="22" y="34"/>
                  </a:cubicBezTo>
                  <a:cubicBezTo>
                    <a:pt x="25" y="34"/>
                    <a:pt x="27" y="35"/>
                    <a:pt x="29" y="37"/>
                  </a:cubicBezTo>
                  <a:cubicBezTo>
                    <a:pt x="56" y="65"/>
                    <a:pt x="56" y="65"/>
                    <a:pt x="56" y="65"/>
                  </a:cubicBezTo>
                  <a:cubicBezTo>
                    <a:pt x="119" y="2"/>
                    <a:pt x="119" y="2"/>
                    <a:pt x="119" y="2"/>
                  </a:cubicBezTo>
                  <a:cubicBezTo>
                    <a:pt x="120" y="1"/>
                    <a:pt x="122" y="0"/>
                    <a:pt x="125" y="0"/>
                  </a:cubicBezTo>
                  <a:cubicBezTo>
                    <a:pt x="127" y="0"/>
                    <a:pt x="130" y="1"/>
                    <a:pt x="131" y="2"/>
                  </a:cubicBezTo>
                  <a:cubicBezTo>
                    <a:pt x="144" y="15"/>
                    <a:pt x="144" y="15"/>
                    <a:pt x="144" y="15"/>
                  </a:cubicBezTo>
                  <a:cubicBezTo>
                    <a:pt x="146" y="17"/>
                    <a:pt x="147" y="19"/>
                    <a:pt x="147" y="2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grpSp>
        <p:nvGrpSpPr>
          <p:cNvPr id="7" name="Group 6">
            <a:extLst>
              <a:ext uri="{FF2B5EF4-FFF2-40B4-BE49-F238E27FC236}">
                <a16:creationId xmlns:a16="http://schemas.microsoft.com/office/drawing/2014/main" xmlns="" id="{2E4116C0-83AC-4145-9F1E-7A278E124C19}"/>
              </a:ext>
            </a:extLst>
          </p:cNvPr>
          <p:cNvGrpSpPr/>
          <p:nvPr/>
        </p:nvGrpSpPr>
        <p:grpSpPr>
          <a:xfrm>
            <a:off x="2963961" y="3001351"/>
            <a:ext cx="6377747" cy="492443"/>
            <a:chOff x="2222971" y="2275726"/>
            <a:chExt cx="4783310" cy="369332"/>
          </a:xfrm>
        </p:grpSpPr>
        <p:sp>
          <p:nvSpPr>
            <p:cNvPr id="35" name="Oval 34"/>
            <p:cNvSpPr/>
            <p:nvPr/>
          </p:nvSpPr>
          <p:spPr>
            <a:xfrm>
              <a:off x="2222971" y="2303178"/>
              <a:ext cx="262890" cy="2628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42" name="TextBox 41"/>
            <p:cNvSpPr txBox="1"/>
            <p:nvPr/>
          </p:nvSpPr>
          <p:spPr>
            <a:xfrm>
              <a:off x="2671555" y="2275726"/>
              <a:ext cx="4334726" cy="369332"/>
            </a:xfrm>
            <a:prstGeom prst="rect">
              <a:avLst/>
            </a:prstGeom>
            <a:noFill/>
            <a:ln>
              <a:noFill/>
            </a:ln>
          </p:spPr>
          <p:txBody>
            <a:bodyPr wrap="square" lIns="0" tIns="0" rIns="0" bIns="0" rtlCol="0">
              <a:spAutoFit/>
            </a:bodyPr>
            <a:lstStyle/>
            <a:p>
              <a:r>
                <a:rPr lang="en-US" sz="1600" dirty="0">
                  <a:latin typeface="Lato" panose="020F0502020204030203" pitchFamily="34" charset="0"/>
                </a:rPr>
                <a:t>When we define a function, we specify the name and the sequence of statements</a:t>
              </a:r>
            </a:p>
          </p:txBody>
        </p:sp>
        <p:sp>
          <p:nvSpPr>
            <p:cNvPr id="27" name="Freeform 17"/>
            <p:cNvSpPr>
              <a:spLocks/>
            </p:cNvSpPr>
            <p:nvPr/>
          </p:nvSpPr>
          <p:spPr bwMode="auto">
            <a:xfrm>
              <a:off x="2292472" y="2380405"/>
              <a:ext cx="151447" cy="115537"/>
            </a:xfrm>
            <a:custGeom>
              <a:avLst/>
              <a:gdLst>
                <a:gd name="T0" fmla="*/ 147 w 147"/>
                <a:gd name="T1" fmla="*/ 22 h 112"/>
                <a:gd name="T2" fmla="*/ 144 w 147"/>
                <a:gd name="T3" fmla="*/ 28 h 112"/>
                <a:gd name="T4" fmla="*/ 76 w 147"/>
                <a:gd name="T5" fmla="*/ 97 h 112"/>
                <a:gd name="T6" fmla="*/ 63 w 147"/>
                <a:gd name="T7" fmla="*/ 110 h 112"/>
                <a:gd name="T8" fmla="*/ 56 w 147"/>
                <a:gd name="T9" fmla="*/ 112 h 112"/>
                <a:gd name="T10" fmla="*/ 50 w 147"/>
                <a:gd name="T11" fmla="*/ 110 h 112"/>
                <a:gd name="T12" fmla="*/ 37 w 147"/>
                <a:gd name="T13" fmla="*/ 97 h 112"/>
                <a:gd name="T14" fmla="*/ 3 w 147"/>
                <a:gd name="T15" fmla="*/ 62 h 112"/>
                <a:gd name="T16" fmla="*/ 0 w 147"/>
                <a:gd name="T17" fmla="*/ 56 h 112"/>
                <a:gd name="T18" fmla="*/ 3 w 147"/>
                <a:gd name="T19" fmla="*/ 50 h 112"/>
                <a:gd name="T20" fmla="*/ 16 w 147"/>
                <a:gd name="T21" fmla="*/ 37 h 112"/>
                <a:gd name="T22" fmla="*/ 22 w 147"/>
                <a:gd name="T23" fmla="*/ 34 h 112"/>
                <a:gd name="T24" fmla="*/ 29 w 147"/>
                <a:gd name="T25" fmla="*/ 37 h 112"/>
                <a:gd name="T26" fmla="*/ 56 w 147"/>
                <a:gd name="T27" fmla="*/ 65 h 112"/>
                <a:gd name="T28" fmla="*/ 119 w 147"/>
                <a:gd name="T29" fmla="*/ 2 h 112"/>
                <a:gd name="T30" fmla="*/ 125 w 147"/>
                <a:gd name="T31" fmla="*/ 0 h 112"/>
                <a:gd name="T32" fmla="*/ 131 w 147"/>
                <a:gd name="T33" fmla="*/ 2 h 112"/>
                <a:gd name="T34" fmla="*/ 144 w 147"/>
                <a:gd name="T35" fmla="*/ 15 h 112"/>
                <a:gd name="T36" fmla="*/ 147 w 147"/>
                <a:gd name="T37" fmla="*/ 2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7" h="112">
                  <a:moveTo>
                    <a:pt x="147" y="22"/>
                  </a:moveTo>
                  <a:cubicBezTo>
                    <a:pt x="147" y="24"/>
                    <a:pt x="146" y="26"/>
                    <a:pt x="144" y="28"/>
                  </a:cubicBezTo>
                  <a:cubicBezTo>
                    <a:pt x="76" y="97"/>
                    <a:pt x="76" y="97"/>
                    <a:pt x="76" y="97"/>
                  </a:cubicBezTo>
                  <a:cubicBezTo>
                    <a:pt x="63" y="110"/>
                    <a:pt x="63" y="110"/>
                    <a:pt x="63" y="110"/>
                  </a:cubicBezTo>
                  <a:cubicBezTo>
                    <a:pt x="61" y="111"/>
                    <a:pt x="59" y="112"/>
                    <a:pt x="56" y="112"/>
                  </a:cubicBezTo>
                  <a:cubicBezTo>
                    <a:pt x="54" y="112"/>
                    <a:pt x="52" y="111"/>
                    <a:pt x="50" y="110"/>
                  </a:cubicBezTo>
                  <a:cubicBezTo>
                    <a:pt x="37" y="97"/>
                    <a:pt x="37" y="97"/>
                    <a:pt x="37" y="97"/>
                  </a:cubicBezTo>
                  <a:cubicBezTo>
                    <a:pt x="3" y="62"/>
                    <a:pt x="3" y="62"/>
                    <a:pt x="3" y="62"/>
                  </a:cubicBezTo>
                  <a:cubicBezTo>
                    <a:pt x="1" y="61"/>
                    <a:pt x="0" y="59"/>
                    <a:pt x="0" y="56"/>
                  </a:cubicBezTo>
                  <a:cubicBezTo>
                    <a:pt x="0" y="53"/>
                    <a:pt x="1" y="51"/>
                    <a:pt x="3" y="50"/>
                  </a:cubicBezTo>
                  <a:cubicBezTo>
                    <a:pt x="16" y="37"/>
                    <a:pt x="16" y="37"/>
                    <a:pt x="16" y="37"/>
                  </a:cubicBezTo>
                  <a:cubicBezTo>
                    <a:pt x="18" y="35"/>
                    <a:pt x="20" y="34"/>
                    <a:pt x="22" y="34"/>
                  </a:cubicBezTo>
                  <a:cubicBezTo>
                    <a:pt x="25" y="34"/>
                    <a:pt x="27" y="35"/>
                    <a:pt x="29" y="37"/>
                  </a:cubicBezTo>
                  <a:cubicBezTo>
                    <a:pt x="56" y="65"/>
                    <a:pt x="56" y="65"/>
                    <a:pt x="56" y="65"/>
                  </a:cubicBezTo>
                  <a:cubicBezTo>
                    <a:pt x="119" y="2"/>
                    <a:pt x="119" y="2"/>
                    <a:pt x="119" y="2"/>
                  </a:cubicBezTo>
                  <a:cubicBezTo>
                    <a:pt x="120" y="1"/>
                    <a:pt x="122" y="0"/>
                    <a:pt x="125" y="0"/>
                  </a:cubicBezTo>
                  <a:cubicBezTo>
                    <a:pt x="127" y="0"/>
                    <a:pt x="130" y="1"/>
                    <a:pt x="131" y="2"/>
                  </a:cubicBezTo>
                  <a:cubicBezTo>
                    <a:pt x="144" y="15"/>
                    <a:pt x="144" y="15"/>
                    <a:pt x="144" y="15"/>
                  </a:cubicBezTo>
                  <a:cubicBezTo>
                    <a:pt x="146" y="17"/>
                    <a:pt x="147" y="19"/>
                    <a:pt x="147" y="2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grpSp>
        <p:nvGrpSpPr>
          <p:cNvPr id="8" name="Group 7">
            <a:extLst>
              <a:ext uri="{FF2B5EF4-FFF2-40B4-BE49-F238E27FC236}">
                <a16:creationId xmlns:a16="http://schemas.microsoft.com/office/drawing/2014/main" xmlns="" id="{C880F64D-397E-494A-BEA3-27EA9C4CED34}"/>
              </a:ext>
            </a:extLst>
          </p:cNvPr>
          <p:cNvGrpSpPr/>
          <p:nvPr/>
        </p:nvGrpSpPr>
        <p:grpSpPr>
          <a:xfrm>
            <a:off x="2963962" y="3593707"/>
            <a:ext cx="6064709" cy="492443"/>
            <a:chOff x="2222971" y="2695279"/>
            <a:chExt cx="4163773" cy="369332"/>
          </a:xfrm>
        </p:grpSpPr>
        <p:sp>
          <p:nvSpPr>
            <p:cNvPr id="38" name="Oval 37"/>
            <p:cNvSpPr/>
            <p:nvPr/>
          </p:nvSpPr>
          <p:spPr>
            <a:xfrm>
              <a:off x="2222971" y="2743030"/>
              <a:ext cx="262890" cy="2891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4" name="TextBox 43"/>
            <p:cNvSpPr txBox="1"/>
            <p:nvPr/>
          </p:nvSpPr>
          <p:spPr>
            <a:xfrm>
              <a:off x="2665698" y="2695279"/>
              <a:ext cx="3721046" cy="369332"/>
            </a:xfrm>
            <a:prstGeom prst="rect">
              <a:avLst/>
            </a:prstGeom>
            <a:noFill/>
            <a:ln>
              <a:noFill/>
            </a:ln>
          </p:spPr>
          <p:txBody>
            <a:bodyPr wrap="square" lIns="0" tIns="0" rIns="0" bIns="0" rtlCol="0">
              <a:spAutoFit/>
            </a:bodyPr>
            <a:lstStyle/>
            <a:p>
              <a:r>
                <a:rPr lang="en-US" sz="1600" dirty="0">
                  <a:latin typeface="Lato" panose="020F0502020204030203" pitchFamily="34" charset="0"/>
                </a:rPr>
                <a:t>Later we can call the function by name how many every times we want</a:t>
              </a:r>
            </a:p>
          </p:txBody>
        </p:sp>
        <p:sp>
          <p:nvSpPr>
            <p:cNvPr id="28" name="Freeform 17"/>
            <p:cNvSpPr>
              <a:spLocks/>
            </p:cNvSpPr>
            <p:nvPr/>
          </p:nvSpPr>
          <p:spPr bwMode="auto">
            <a:xfrm>
              <a:off x="2291518" y="2834893"/>
              <a:ext cx="151447" cy="115537"/>
            </a:xfrm>
            <a:custGeom>
              <a:avLst/>
              <a:gdLst>
                <a:gd name="T0" fmla="*/ 147 w 147"/>
                <a:gd name="T1" fmla="*/ 22 h 112"/>
                <a:gd name="T2" fmla="*/ 144 w 147"/>
                <a:gd name="T3" fmla="*/ 28 h 112"/>
                <a:gd name="T4" fmla="*/ 76 w 147"/>
                <a:gd name="T5" fmla="*/ 97 h 112"/>
                <a:gd name="T6" fmla="*/ 63 w 147"/>
                <a:gd name="T7" fmla="*/ 110 h 112"/>
                <a:gd name="T8" fmla="*/ 56 w 147"/>
                <a:gd name="T9" fmla="*/ 112 h 112"/>
                <a:gd name="T10" fmla="*/ 50 w 147"/>
                <a:gd name="T11" fmla="*/ 110 h 112"/>
                <a:gd name="T12" fmla="*/ 37 w 147"/>
                <a:gd name="T13" fmla="*/ 97 h 112"/>
                <a:gd name="T14" fmla="*/ 3 w 147"/>
                <a:gd name="T15" fmla="*/ 62 h 112"/>
                <a:gd name="T16" fmla="*/ 0 w 147"/>
                <a:gd name="T17" fmla="*/ 56 h 112"/>
                <a:gd name="T18" fmla="*/ 3 w 147"/>
                <a:gd name="T19" fmla="*/ 50 h 112"/>
                <a:gd name="T20" fmla="*/ 16 w 147"/>
                <a:gd name="T21" fmla="*/ 37 h 112"/>
                <a:gd name="T22" fmla="*/ 22 w 147"/>
                <a:gd name="T23" fmla="*/ 34 h 112"/>
                <a:gd name="T24" fmla="*/ 29 w 147"/>
                <a:gd name="T25" fmla="*/ 37 h 112"/>
                <a:gd name="T26" fmla="*/ 56 w 147"/>
                <a:gd name="T27" fmla="*/ 65 h 112"/>
                <a:gd name="T28" fmla="*/ 119 w 147"/>
                <a:gd name="T29" fmla="*/ 2 h 112"/>
                <a:gd name="T30" fmla="*/ 125 w 147"/>
                <a:gd name="T31" fmla="*/ 0 h 112"/>
                <a:gd name="T32" fmla="*/ 131 w 147"/>
                <a:gd name="T33" fmla="*/ 2 h 112"/>
                <a:gd name="T34" fmla="*/ 144 w 147"/>
                <a:gd name="T35" fmla="*/ 15 h 112"/>
                <a:gd name="T36" fmla="*/ 147 w 147"/>
                <a:gd name="T37" fmla="*/ 2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7" h="112">
                  <a:moveTo>
                    <a:pt x="147" y="22"/>
                  </a:moveTo>
                  <a:cubicBezTo>
                    <a:pt x="147" y="24"/>
                    <a:pt x="146" y="26"/>
                    <a:pt x="144" y="28"/>
                  </a:cubicBezTo>
                  <a:cubicBezTo>
                    <a:pt x="76" y="97"/>
                    <a:pt x="76" y="97"/>
                    <a:pt x="76" y="97"/>
                  </a:cubicBezTo>
                  <a:cubicBezTo>
                    <a:pt x="63" y="110"/>
                    <a:pt x="63" y="110"/>
                    <a:pt x="63" y="110"/>
                  </a:cubicBezTo>
                  <a:cubicBezTo>
                    <a:pt x="61" y="111"/>
                    <a:pt x="59" y="112"/>
                    <a:pt x="56" y="112"/>
                  </a:cubicBezTo>
                  <a:cubicBezTo>
                    <a:pt x="54" y="112"/>
                    <a:pt x="52" y="111"/>
                    <a:pt x="50" y="110"/>
                  </a:cubicBezTo>
                  <a:cubicBezTo>
                    <a:pt x="37" y="97"/>
                    <a:pt x="37" y="97"/>
                    <a:pt x="37" y="97"/>
                  </a:cubicBezTo>
                  <a:cubicBezTo>
                    <a:pt x="3" y="62"/>
                    <a:pt x="3" y="62"/>
                    <a:pt x="3" y="62"/>
                  </a:cubicBezTo>
                  <a:cubicBezTo>
                    <a:pt x="1" y="61"/>
                    <a:pt x="0" y="59"/>
                    <a:pt x="0" y="56"/>
                  </a:cubicBezTo>
                  <a:cubicBezTo>
                    <a:pt x="0" y="53"/>
                    <a:pt x="1" y="51"/>
                    <a:pt x="3" y="50"/>
                  </a:cubicBezTo>
                  <a:cubicBezTo>
                    <a:pt x="16" y="37"/>
                    <a:pt x="16" y="37"/>
                    <a:pt x="16" y="37"/>
                  </a:cubicBezTo>
                  <a:cubicBezTo>
                    <a:pt x="18" y="35"/>
                    <a:pt x="20" y="34"/>
                    <a:pt x="22" y="34"/>
                  </a:cubicBezTo>
                  <a:cubicBezTo>
                    <a:pt x="25" y="34"/>
                    <a:pt x="27" y="35"/>
                    <a:pt x="29" y="37"/>
                  </a:cubicBezTo>
                  <a:cubicBezTo>
                    <a:pt x="56" y="65"/>
                    <a:pt x="56" y="65"/>
                    <a:pt x="56" y="65"/>
                  </a:cubicBezTo>
                  <a:cubicBezTo>
                    <a:pt x="119" y="2"/>
                    <a:pt x="119" y="2"/>
                    <a:pt x="119" y="2"/>
                  </a:cubicBezTo>
                  <a:cubicBezTo>
                    <a:pt x="120" y="1"/>
                    <a:pt x="122" y="0"/>
                    <a:pt x="125" y="0"/>
                  </a:cubicBezTo>
                  <a:cubicBezTo>
                    <a:pt x="127" y="0"/>
                    <a:pt x="130" y="1"/>
                    <a:pt x="131" y="2"/>
                  </a:cubicBezTo>
                  <a:cubicBezTo>
                    <a:pt x="144" y="15"/>
                    <a:pt x="144" y="15"/>
                    <a:pt x="144" y="15"/>
                  </a:cubicBezTo>
                  <a:cubicBezTo>
                    <a:pt x="146" y="17"/>
                    <a:pt x="147" y="19"/>
                    <a:pt x="147" y="2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grpSp>
        <p:nvGrpSpPr>
          <p:cNvPr id="9" name="Group 8">
            <a:extLst>
              <a:ext uri="{FF2B5EF4-FFF2-40B4-BE49-F238E27FC236}">
                <a16:creationId xmlns:a16="http://schemas.microsoft.com/office/drawing/2014/main" xmlns="" id="{F75B9F9F-72B6-406C-803A-3F9276375CAE}"/>
              </a:ext>
            </a:extLst>
          </p:cNvPr>
          <p:cNvGrpSpPr/>
          <p:nvPr/>
        </p:nvGrpSpPr>
        <p:grpSpPr>
          <a:xfrm>
            <a:off x="2963962" y="4283659"/>
            <a:ext cx="6180039" cy="350520"/>
            <a:chOff x="2222971" y="3175673"/>
            <a:chExt cx="4635029" cy="262890"/>
          </a:xfrm>
        </p:grpSpPr>
        <p:sp>
          <p:nvSpPr>
            <p:cNvPr id="41" name="Oval 40"/>
            <p:cNvSpPr/>
            <p:nvPr/>
          </p:nvSpPr>
          <p:spPr>
            <a:xfrm>
              <a:off x="2222971" y="3175673"/>
              <a:ext cx="262890" cy="2628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5" name="TextBox 44"/>
            <p:cNvSpPr txBox="1"/>
            <p:nvPr/>
          </p:nvSpPr>
          <p:spPr>
            <a:xfrm>
              <a:off x="2647607" y="3187174"/>
              <a:ext cx="4210393" cy="242758"/>
            </a:xfrm>
            <a:prstGeom prst="rect">
              <a:avLst/>
            </a:prstGeom>
            <a:noFill/>
            <a:ln>
              <a:noFill/>
            </a:ln>
          </p:spPr>
          <p:txBody>
            <a:bodyPr wrap="square" lIns="0" tIns="0" rIns="0" bIns="0" rtlCol="0">
              <a:spAutoFit/>
            </a:bodyPr>
            <a:lstStyle/>
            <a:p>
              <a:pPr>
                <a:lnSpc>
                  <a:spcPct val="150000"/>
                </a:lnSpc>
              </a:pPr>
              <a:r>
                <a:rPr lang="en-US" sz="1600" dirty="0">
                  <a:latin typeface="Lato" panose="020F0502020204030203" pitchFamily="34" charset="0"/>
                </a:rPr>
                <a:t>Functions generally takes arguments and returns a result</a:t>
              </a:r>
            </a:p>
          </p:txBody>
        </p:sp>
        <p:sp>
          <p:nvSpPr>
            <p:cNvPr id="29" name="Freeform 17"/>
            <p:cNvSpPr>
              <a:spLocks/>
            </p:cNvSpPr>
            <p:nvPr/>
          </p:nvSpPr>
          <p:spPr bwMode="auto">
            <a:xfrm>
              <a:off x="2279928" y="3263060"/>
              <a:ext cx="151447" cy="115537"/>
            </a:xfrm>
            <a:custGeom>
              <a:avLst/>
              <a:gdLst>
                <a:gd name="T0" fmla="*/ 147 w 147"/>
                <a:gd name="T1" fmla="*/ 22 h 112"/>
                <a:gd name="T2" fmla="*/ 144 w 147"/>
                <a:gd name="T3" fmla="*/ 28 h 112"/>
                <a:gd name="T4" fmla="*/ 76 w 147"/>
                <a:gd name="T5" fmla="*/ 97 h 112"/>
                <a:gd name="T6" fmla="*/ 63 w 147"/>
                <a:gd name="T7" fmla="*/ 110 h 112"/>
                <a:gd name="T8" fmla="*/ 56 w 147"/>
                <a:gd name="T9" fmla="*/ 112 h 112"/>
                <a:gd name="T10" fmla="*/ 50 w 147"/>
                <a:gd name="T11" fmla="*/ 110 h 112"/>
                <a:gd name="T12" fmla="*/ 37 w 147"/>
                <a:gd name="T13" fmla="*/ 97 h 112"/>
                <a:gd name="T14" fmla="*/ 3 w 147"/>
                <a:gd name="T15" fmla="*/ 62 h 112"/>
                <a:gd name="T16" fmla="*/ 0 w 147"/>
                <a:gd name="T17" fmla="*/ 56 h 112"/>
                <a:gd name="T18" fmla="*/ 3 w 147"/>
                <a:gd name="T19" fmla="*/ 50 h 112"/>
                <a:gd name="T20" fmla="*/ 16 w 147"/>
                <a:gd name="T21" fmla="*/ 37 h 112"/>
                <a:gd name="T22" fmla="*/ 22 w 147"/>
                <a:gd name="T23" fmla="*/ 34 h 112"/>
                <a:gd name="T24" fmla="*/ 29 w 147"/>
                <a:gd name="T25" fmla="*/ 37 h 112"/>
                <a:gd name="T26" fmla="*/ 56 w 147"/>
                <a:gd name="T27" fmla="*/ 65 h 112"/>
                <a:gd name="T28" fmla="*/ 119 w 147"/>
                <a:gd name="T29" fmla="*/ 2 h 112"/>
                <a:gd name="T30" fmla="*/ 125 w 147"/>
                <a:gd name="T31" fmla="*/ 0 h 112"/>
                <a:gd name="T32" fmla="*/ 131 w 147"/>
                <a:gd name="T33" fmla="*/ 2 h 112"/>
                <a:gd name="T34" fmla="*/ 144 w 147"/>
                <a:gd name="T35" fmla="*/ 15 h 112"/>
                <a:gd name="T36" fmla="*/ 147 w 147"/>
                <a:gd name="T37" fmla="*/ 2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7" h="112">
                  <a:moveTo>
                    <a:pt x="147" y="22"/>
                  </a:moveTo>
                  <a:cubicBezTo>
                    <a:pt x="147" y="24"/>
                    <a:pt x="146" y="26"/>
                    <a:pt x="144" y="28"/>
                  </a:cubicBezTo>
                  <a:cubicBezTo>
                    <a:pt x="76" y="97"/>
                    <a:pt x="76" y="97"/>
                    <a:pt x="76" y="97"/>
                  </a:cubicBezTo>
                  <a:cubicBezTo>
                    <a:pt x="63" y="110"/>
                    <a:pt x="63" y="110"/>
                    <a:pt x="63" y="110"/>
                  </a:cubicBezTo>
                  <a:cubicBezTo>
                    <a:pt x="61" y="111"/>
                    <a:pt x="59" y="112"/>
                    <a:pt x="56" y="112"/>
                  </a:cubicBezTo>
                  <a:cubicBezTo>
                    <a:pt x="54" y="112"/>
                    <a:pt x="52" y="111"/>
                    <a:pt x="50" y="110"/>
                  </a:cubicBezTo>
                  <a:cubicBezTo>
                    <a:pt x="37" y="97"/>
                    <a:pt x="37" y="97"/>
                    <a:pt x="37" y="97"/>
                  </a:cubicBezTo>
                  <a:cubicBezTo>
                    <a:pt x="3" y="62"/>
                    <a:pt x="3" y="62"/>
                    <a:pt x="3" y="62"/>
                  </a:cubicBezTo>
                  <a:cubicBezTo>
                    <a:pt x="1" y="61"/>
                    <a:pt x="0" y="59"/>
                    <a:pt x="0" y="56"/>
                  </a:cubicBezTo>
                  <a:cubicBezTo>
                    <a:pt x="0" y="53"/>
                    <a:pt x="1" y="51"/>
                    <a:pt x="3" y="50"/>
                  </a:cubicBezTo>
                  <a:cubicBezTo>
                    <a:pt x="16" y="37"/>
                    <a:pt x="16" y="37"/>
                    <a:pt x="16" y="37"/>
                  </a:cubicBezTo>
                  <a:cubicBezTo>
                    <a:pt x="18" y="35"/>
                    <a:pt x="20" y="34"/>
                    <a:pt x="22" y="34"/>
                  </a:cubicBezTo>
                  <a:cubicBezTo>
                    <a:pt x="25" y="34"/>
                    <a:pt x="27" y="35"/>
                    <a:pt x="29" y="37"/>
                  </a:cubicBezTo>
                  <a:cubicBezTo>
                    <a:pt x="56" y="65"/>
                    <a:pt x="56" y="65"/>
                    <a:pt x="56" y="65"/>
                  </a:cubicBezTo>
                  <a:cubicBezTo>
                    <a:pt x="119" y="2"/>
                    <a:pt x="119" y="2"/>
                    <a:pt x="119" y="2"/>
                  </a:cubicBezTo>
                  <a:cubicBezTo>
                    <a:pt x="120" y="1"/>
                    <a:pt x="122" y="0"/>
                    <a:pt x="125" y="0"/>
                  </a:cubicBezTo>
                  <a:cubicBezTo>
                    <a:pt x="127" y="0"/>
                    <a:pt x="130" y="1"/>
                    <a:pt x="131" y="2"/>
                  </a:cubicBezTo>
                  <a:cubicBezTo>
                    <a:pt x="144" y="15"/>
                    <a:pt x="144" y="15"/>
                    <a:pt x="144" y="15"/>
                  </a:cubicBezTo>
                  <a:cubicBezTo>
                    <a:pt x="146" y="17"/>
                    <a:pt x="147" y="19"/>
                    <a:pt x="147" y="2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grpSp>
        <p:nvGrpSpPr>
          <p:cNvPr id="10" name="Group 9">
            <a:extLst>
              <a:ext uri="{FF2B5EF4-FFF2-40B4-BE49-F238E27FC236}">
                <a16:creationId xmlns:a16="http://schemas.microsoft.com/office/drawing/2014/main" xmlns="" id="{F3C2A426-28A5-400C-ADF6-6D9CD43E17A0}"/>
              </a:ext>
            </a:extLst>
          </p:cNvPr>
          <p:cNvGrpSpPr/>
          <p:nvPr/>
        </p:nvGrpSpPr>
        <p:grpSpPr>
          <a:xfrm>
            <a:off x="2963962" y="4741405"/>
            <a:ext cx="5022681" cy="492443"/>
            <a:chOff x="2222971" y="3506622"/>
            <a:chExt cx="3767011" cy="369332"/>
          </a:xfrm>
        </p:grpSpPr>
        <p:sp>
          <p:nvSpPr>
            <p:cNvPr id="46" name="Oval 45"/>
            <p:cNvSpPr/>
            <p:nvPr/>
          </p:nvSpPr>
          <p:spPr>
            <a:xfrm>
              <a:off x="2222971" y="3565457"/>
              <a:ext cx="262890" cy="2628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7" name="TextBox 46"/>
            <p:cNvSpPr txBox="1"/>
            <p:nvPr/>
          </p:nvSpPr>
          <p:spPr>
            <a:xfrm>
              <a:off x="2668127" y="3506622"/>
              <a:ext cx="3321855" cy="369332"/>
            </a:xfrm>
            <a:prstGeom prst="rect">
              <a:avLst/>
            </a:prstGeom>
            <a:noFill/>
            <a:ln>
              <a:noFill/>
            </a:ln>
          </p:spPr>
          <p:txBody>
            <a:bodyPr wrap="square" lIns="0" tIns="0" rIns="0" bIns="0" rtlCol="0">
              <a:spAutoFit/>
            </a:bodyPr>
            <a:lstStyle/>
            <a:p>
              <a:r>
                <a:rPr lang="en-US" sz="1600" dirty="0">
                  <a:latin typeface="Lato" panose="020F0502020204030203" pitchFamily="34" charset="0"/>
                </a:rPr>
                <a:t>There could be more than one arguments and more than one value to return</a:t>
              </a:r>
            </a:p>
          </p:txBody>
        </p:sp>
        <p:sp>
          <p:nvSpPr>
            <p:cNvPr id="30" name="Freeform 17"/>
            <p:cNvSpPr>
              <a:spLocks/>
            </p:cNvSpPr>
            <p:nvPr/>
          </p:nvSpPr>
          <p:spPr bwMode="auto">
            <a:xfrm>
              <a:off x="2278692" y="3660544"/>
              <a:ext cx="151447" cy="115537"/>
            </a:xfrm>
            <a:custGeom>
              <a:avLst/>
              <a:gdLst>
                <a:gd name="T0" fmla="*/ 147 w 147"/>
                <a:gd name="T1" fmla="*/ 22 h 112"/>
                <a:gd name="T2" fmla="*/ 144 w 147"/>
                <a:gd name="T3" fmla="*/ 28 h 112"/>
                <a:gd name="T4" fmla="*/ 76 w 147"/>
                <a:gd name="T5" fmla="*/ 97 h 112"/>
                <a:gd name="T6" fmla="*/ 63 w 147"/>
                <a:gd name="T7" fmla="*/ 110 h 112"/>
                <a:gd name="T8" fmla="*/ 56 w 147"/>
                <a:gd name="T9" fmla="*/ 112 h 112"/>
                <a:gd name="T10" fmla="*/ 50 w 147"/>
                <a:gd name="T11" fmla="*/ 110 h 112"/>
                <a:gd name="T12" fmla="*/ 37 w 147"/>
                <a:gd name="T13" fmla="*/ 97 h 112"/>
                <a:gd name="T14" fmla="*/ 3 w 147"/>
                <a:gd name="T15" fmla="*/ 62 h 112"/>
                <a:gd name="T16" fmla="*/ 0 w 147"/>
                <a:gd name="T17" fmla="*/ 56 h 112"/>
                <a:gd name="T18" fmla="*/ 3 w 147"/>
                <a:gd name="T19" fmla="*/ 50 h 112"/>
                <a:gd name="T20" fmla="*/ 16 w 147"/>
                <a:gd name="T21" fmla="*/ 37 h 112"/>
                <a:gd name="T22" fmla="*/ 22 w 147"/>
                <a:gd name="T23" fmla="*/ 34 h 112"/>
                <a:gd name="T24" fmla="*/ 29 w 147"/>
                <a:gd name="T25" fmla="*/ 37 h 112"/>
                <a:gd name="T26" fmla="*/ 56 w 147"/>
                <a:gd name="T27" fmla="*/ 65 h 112"/>
                <a:gd name="T28" fmla="*/ 119 w 147"/>
                <a:gd name="T29" fmla="*/ 2 h 112"/>
                <a:gd name="T30" fmla="*/ 125 w 147"/>
                <a:gd name="T31" fmla="*/ 0 h 112"/>
                <a:gd name="T32" fmla="*/ 131 w 147"/>
                <a:gd name="T33" fmla="*/ 2 h 112"/>
                <a:gd name="T34" fmla="*/ 144 w 147"/>
                <a:gd name="T35" fmla="*/ 15 h 112"/>
                <a:gd name="T36" fmla="*/ 147 w 147"/>
                <a:gd name="T37" fmla="*/ 2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7" h="112">
                  <a:moveTo>
                    <a:pt x="147" y="22"/>
                  </a:moveTo>
                  <a:cubicBezTo>
                    <a:pt x="147" y="24"/>
                    <a:pt x="146" y="26"/>
                    <a:pt x="144" y="28"/>
                  </a:cubicBezTo>
                  <a:cubicBezTo>
                    <a:pt x="76" y="97"/>
                    <a:pt x="76" y="97"/>
                    <a:pt x="76" y="97"/>
                  </a:cubicBezTo>
                  <a:cubicBezTo>
                    <a:pt x="63" y="110"/>
                    <a:pt x="63" y="110"/>
                    <a:pt x="63" y="110"/>
                  </a:cubicBezTo>
                  <a:cubicBezTo>
                    <a:pt x="61" y="111"/>
                    <a:pt x="59" y="112"/>
                    <a:pt x="56" y="112"/>
                  </a:cubicBezTo>
                  <a:cubicBezTo>
                    <a:pt x="54" y="112"/>
                    <a:pt x="52" y="111"/>
                    <a:pt x="50" y="110"/>
                  </a:cubicBezTo>
                  <a:cubicBezTo>
                    <a:pt x="37" y="97"/>
                    <a:pt x="37" y="97"/>
                    <a:pt x="37" y="97"/>
                  </a:cubicBezTo>
                  <a:cubicBezTo>
                    <a:pt x="3" y="62"/>
                    <a:pt x="3" y="62"/>
                    <a:pt x="3" y="62"/>
                  </a:cubicBezTo>
                  <a:cubicBezTo>
                    <a:pt x="1" y="61"/>
                    <a:pt x="0" y="59"/>
                    <a:pt x="0" y="56"/>
                  </a:cubicBezTo>
                  <a:cubicBezTo>
                    <a:pt x="0" y="53"/>
                    <a:pt x="1" y="51"/>
                    <a:pt x="3" y="50"/>
                  </a:cubicBezTo>
                  <a:cubicBezTo>
                    <a:pt x="16" y="37"/>
                    <a:pt x="16" y="37"/>
                    <a:pt x="16" y="37"/>
                  </a:cubicBezTo>
                  <a:cubicBezTo>
                    <a:pt x="18" y="35"/>
                    <a:pt x="20" y="34"/>
                    <a:pt x="22" y="34"/>
                  </a:cubicBezTo>
                  <a:cubicBezTo>
                    <a:pt x="25" y="34"/>
                    <a:pt x="27" y="35"/>
                    <a:pt x="29" y="37"/>
                  </a:cubicBezTo>
                  <a:cubicBezTo>
                    <a:pt x="56" y="65"/>
                    <a:pt x="56" y="65"/>
                    <a:pt x="56" y="65"/>
                  </a:cubicBezTo>
                  <a:cubicBezTo>
                    <a:pt x="119" y="2"/>
                    <a:pt x="119" y="2"/>
                    <a:pt x="119" y="2"/>
                  </a:cubicBezTo>
                  <a:cubicBezTo>
                    <a:pt x="120" y="1"/>
                    <a:pt x="122" y="0"/>
                    <a:pt x="125" y="0"/>
                  </a:cubicBezTo>
                  <a:cubicBezTo>
                    <a:pt x="127" y="0"/>
                    <a:pt x="130" y="1"/>
                    <a:pt x="131" y="2"/>
                  </a:cubicBezTo>
                  <a:cubicBezTo>
                    <a:pt x="144" y="15"/>
                    <a:pt x="144" y="15"/>
                    <a:pt x="144" y="15"/>
                  </a:cubicBezTo>
                  <a:cubicBezTo>
                    <a:pt x="146" y="17"/>
                    <a:pt x="147" y="19"/>
                    <a:pt x="147" y="2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grpSp>
        <p:nvGrpSpPr>
          <p:cNvPr id="11" name="Group 10">
            <a:extLst>
              <a:ext uri="{FF2B5EF4-FFF2-40B4-BE49-F238E27FC236}">
                <a16:creationId xmlns:a16="http://schemas.microsoft.com/office/drawing/2014/main" xmlns="" id="{8DAAC5F3-B17A-4F9A-A356-E6546E4C471B}"/>
              </a:ext>
            </a:extLst>
          </p:cNvPr>
          <p:cNvGrpSpPr/>
          <p:nvPr/>
        </p:nvGrpSpPr>
        <p:grpSpPr>
          <a:xfrm>
            <a:off x="2963961" y="5477521"/>
            <a:ext cx="5022683" cy="492443"/>
            <a:chOff x="2222971" y="3922782"/>
            <a:chExt cx="3767012" cy="369332"/>
          </a:xfrm>
        </p:grpSpPr>
        <p:sp>
          <p:nvSpPr>
            <p:cNvPr id="55" name="Oval 54"/>
            <p:cNvSpPr/>
            <p:nvPr/>
          </p:nvSpPr>
          <p:spPr>
            <a:xfrm>
              <a:off x="2222971" y="3964033"/>
              <a:ext cx="262890" cy="2628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6" name="TextBox 55"/>
            <p:cNvSpPr txBox="1"/>
            <p:nvPr/>
          </p:nvSpPr>
          <p:spPr>
            <a:xfrm>
              <a:off x="2679855" y="3922782"/>
              <a:ext cx="3310128" cy="369332"/>
            </a:xfrm>
            <a:prstGeom prst="rect">
              <a:avLst/>
            </a:prstGeom>
            <a:noFill/>
            <a:ln>
              <a:noFill/>
            </a:ln>
          </p:spPr>
          <p:txBody>
            <a:bodyPr wrap="square" lIns="0" tIns="0" rIns="0" bIns="0" rtlCol="0">
              <a:spAutoFit/>
            </a:bodyPr>
            <a:lstStyle/>
            <a:p>
              <a:r>
                <a:rPr lang="en-US" sz="1600" dirty="0">
                  <a:latin typeface="Lato" panose="020F0502020204030203" pitchFamily="34" charset="0"/>
                </a:rPr>
                <a:t>The arguments and results could be of any type like number, string, Boolean, list, dictionary etc.</a:t>
              </a:r>
              <a:endParaRPr lang="en-IN" sz="1600" dirty="0">
                <a:latin typeface="Lato" panose="020F0502020204030203" pitchFamily="34" charset="0"/>
              </a:endParaRPr>
            </a:p>
          </p:txBody>
        </p:sp>
        <p:sp>
          <p:nvSpPr>
            <p:cNvPr id="31" name="Freeform 17"/>
            <p:cNvSpPr>
              <a:spLocks/>
            </p:cNvSpPr>
            <p:nvPr/>
          </p:nvSpPr>
          <p:spPr bwMode="auto">
            <a:xfrm>
              <a:off x="2291519" y="4037709"/>
              <a:ext cx="151447" cy="115537"/>
            </a:xfrm>
            <a:custGeom>
              <a:avLst/>
              <a:gdLst>
                <a:gd name="T0" fmla="*/ 147 w 147"/>
                <a:gd name="T1" fmla="*/ 22 h 112"/>
                <a:gd name="T2" fmla="*/ 144 w 147"/>
                <a:gd name="T3" fmla="*/ 28 h 112"/>
                <a:gd name="T4" fmla="*/ 76 w 147"/>
                <a:gd name="T5" fmla="*/ 97 h 112"/>
                <a:gd name="T6" fmla="*/ 63 w 147"/>
                <a:gd name="T7" fmla="*/ 110 h 112"/>
                <a:gd name="T8" fmla="*/ 56 w 147"/>
                <a:gd name="T9" fmla="*/ 112 h 112"/>
                <a:gd name="T10" fmla="*/ 50 w 147"/>
                <a:gd name="T11" fmla="*/ 110 h 112"/>
                <a:gd name="T12" fmla="*/ 37 w 147"/>
                <a:gd name="T13" fmla="*/ 97 h 112"/>
                <a:gd name="T14" fmla="*/ 3 w 147"/>
                <a:gd name="T15" fmla="*/ 62 h 112"/>
                <a:gd name="T16" fmla="*/ 0 w 147"/>
                <a:gd name="T17" fmla="*/ 56 h 112"/>
                <a:gd name="T18" fmla="*/ 3 w 147"/>
                <a:gd name="T19" fmla="*/ 50 h 112"/>
                <a:gd name="T20" fmla="*/ 16 w 147"/>
                <a:gd name="T21" fmla="*/ 37 h 112"/>
                <a:gd name="T22" fmla="*/ 22 w 147"/>
                <a:gd name="T23" fmla="*/ 34 h 112"/>
                <a:gd name="T24" fmla="*/ 29 w 147"/>
                <a:gd name="T25" fmla="*/ 37 h 112"/>
                <a:gd name="T26" fmla="*/ 56 w 147"/>
                <a:gd name="T27" fmla="*/ 65 h 112"/>
                <a:gd name="T28" fmla="*/ 119 w 147"/>
                <a:gd name="T29" fmla="*/ 2 h 112"/>
                <a:gd name="T30" fmla="*/ 125 w 147"/>
                <a:gd name="T31" fmla="*/ 0 h 112"/>
                <a:gd name="T32" fmla="*/ 131 w 147"/>
                <a:gd name="T33" fmla="*/ 2 h 112"/>
                <a:gd name="T34" fmla="*/ 144 w 147"/>
                <a:gd name="T35" fmla="*/ 15 h 112"/>
                <a:gd name="T36" fmla="*/ 147 w 147"/>
                <a:gd name="T37" fmla="*/ 2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7" h="112">
                  <a:moveTo>
                    <a:pt x="147" y="22"/>
                  </a:moveTo>
                  <a:cubicBezTo>
                    <a:pt x="147" y="24"/>
                    <a:pt x="146" y="26"/>
                    <a:pt x="144" y="28"/>
                  </a:cubicBezTo>
                  <a:cubicBezTo>
                    <a:pt x="76" y="97"/>
                    <a:pt x="76" y="97"/>
                    <a:pt x="76" y="97"/>
                  </a:cubicBezTo>
                  <a:cubicBezTo>
                    <a:pt x="63" y="110"/>
                    <a:pt x="63" y="110"/>
                    <a:pt x="63" y="110"/>
                  </a:cubicBezTo>
                  <a:cubicBezTo>
                    <a:pt x="61" y="111"/>
                    <a:pt x="59" y="112"/>
                    <a:pt x="56" y="112"/>
                  </a:cubicBezTo>
                  <a:cubicBezTo>
                    <a:pt x="54" y="112"/>
                    <a:pt x="52" y="111"/>
                    <a:pt x="50" y="110"/>
                  </a:cubicBezTo>
                  <a:cubicBezTo>
                    <a:pt x="37" y="97"/>
                    <a:pt x="37" y="97"/>
                    <a:pt x="37" y="97"/>
                  </a:cubicBezTo>
                  <a:cubicBezTo>
                    <a:pt x="3" y="62"/>
                    <a:pt x="3" y="62"/>
                    <a:pt x="3" y="62"/>
                  </a:cubicBezTo>
                  <a:cubicBezTo>
                    <a:pt x="1" y="61"/>
                    <a:pt x="0" y="59"/>
                    <a:pt x="0" y="56"/>
                  </a:cubicBezTo>
                  <a:cubicBezTo>
                    <a:pt x="0" y="53"/>
                    <a:pt x="1" y="51"/>
                    <a:pt x="3" y="50"/>
                  </a:cubicBezTo>
                  <a:cubicBezTo>
                    <a:pt x="16" y="37"/>
                    <a:pt x="16" y="37"/>
                    <a:pt x="16" y="37"/>
                  </a:cubicBezTo>
                  <a:cubicBezTo>
                    <a:pt x="18" y="35"/>
                    <a:pt x="20" y="34"/>
                    <a:pt x="22" y="34"/>
                  </a:cubicBezTo>
                  <a:cubicBezTo>
                    <a:pt x="25" y="34"/>
                    <a:pt x="27" y="35"/>
                    <a:pt x="29" y="37"/>
                  </a:cubicBezTo>
                  <a:cubicBezTo>
                    <a:pt x="56" y="65"/>
                    <a:pt x="56" y="65"/>
                    <a:pt x="56" y="65"/>
                  </a:cubicBezTo>
                  <a:cubicBezTo>
                    <a:pt x="119" y="2"/>
                    <a:pt x="119" y="2"/>
                    <a:pt x="119" y="2"/>
                  </a:cubicBezTo>
                  <a:cubicBezTo>
                    <a:pt x="120" y="1"/>
                    <a:pt x="122" y="0"/>
                    <a:pt x="125" y="0"/>
                  </a:cubicBezTo>
                  <a:cubicBezTo>
                    <a:pt x="127" y="0"/>
                    <a:pt x="130" y="1"/>
                    <a:pt x="131" y="2"/>
                  </a:cubicBezTo>
                  <a:cubicBezTo>
                    <a:pt x="144" y="15"/>
                    <a:pt x="144" y="15"/>
                    <a:pt x="144" y="15"/>
                  </a:cubicBezTo>
                  <a:cubicBezTo>
                    <a:pt x="146" y="17"/>
                    <a:pt x="147" y="19"/>
                    <a:pt x="147" y="2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spTree>
    <p:custDataLst>
      <p:tags r:id="rId1"/>
    </p:custDataLst>
    <p:extLst>
      <p:ext uri="{BB962C8B-B14F-4D97-AF65-F5344CB8AC3E}">
        <p14:creationId xmlns:p14="http://schemas.microsoft.com/office/powerpoint/2010/main" val="4166782096"/>
      </p:ext>
    </p:extLst>
  </p:cSld>
  <p:clrMapOvr>
    <a:masterClrMapping/>
  </p:clrMapOvr>
  <mc:AlternateContent xmlns:mc="http://schemas.openxmlformats.org/markup-compatibility/2006" xmlns:p14="http://schemas.microsoft.com/office/powerpoint/2010/main">
    <mc:Choice Requires="p14">
      <p:transition p14:dur="103">
        <p:fade/>
      </p:transition>
    </mc:Choice>
    <mc:Fallback xmlns="">
      <p:transition>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b="1" dirty="0"/>
              <a:t>function </a:t>
            </a:r>
            <a:r>
              <a:rPr lang="en-US" b="1" dirty="0" smtClean="0">
                <a:solidFill>
                  <a:schemeClr val="accent2"/>
                </a:solidFill>
              </a:rPr>
              <a:t>definition</a:t>
            </a:r>
            <a:endParaRPr lang="en-US" b="1" dirty="0">
              <a:solidFill>
                <a:schemeClr val="accent2"/>
              </a:solidFill>
            </a:endParaRPr>
          </a:p>
        </p:txBody>
      </p:sp>
      <p:grpSp>
        <p:nvGrpSpPr>
          <p:cNvPr id="6" name="Group 5">
            <a:extLst>
              <a:ext uri="{FF2B5EF4-FFF2-40B4-BE49-F238E27FC236}">
                <a16:creationId xmlns:a16="http://schemas.microsoft.com/office/drawing/2014/main" xmlns="" id="{D0542270-600F-4029-A0FA-C21367F7DB65}"/>
              </a:ext>
            </a:extLst>
          </p:cNvPr>
          <p:cNvGrpSpPr/>
          <p:nvPr/>
        </p:nvGrpSpPr>
        <p:grpSpPr>
          <a:xfrm>
            <a:off x="764296" y="1998352"/>
            <a:ext cx="4069337" cy="531829"/>
            <a:chOff x="573221" y="1498764"/>
            <a:chExt cx="3052003" cy="398872"/>
          </a:xfrm>
        </p:grpSpPr>
        <p:sp>
          <p:nvSpPr>
            <p:cNvPr id="29" name="TextBox 28"/>
            <p:cNvSpPr txBox="1"/>
            <p:nvPr/>
          </p:nvSpPr>
          <p:spPr>
            <a:xfrm>
              <a:off x="1175168" y="1498764"/>
              <a:ext cx="2450056" cy="312008"/>
            </a:xfrm>
            <a:prstGeom prst="rect">
              <a:avLst/>
            </a:prstGeom>
            <a:noFill/>
          </p:spPr>
          <p:txBody>
            <a:bodyPr wrap="square" lIns="0" tIns="0" rIns="0" bIns="0" rtlCol="0">
              <a:spAutoFit/>
            </a:bodyPr>
            <a:lstStyle/>
            <a:p>
              <a:pPr>
                <a:lnSpc>
                  <a:spcPct val="200000"/>
                </a:lnSpc>
              </a:pPr>
              <a:r>
                <a:rPr lang="en-US" sz="1600" b="1" dirty="0" err="1">
                  <a:solidFill>
                    <a:schemeClr val="accent2">
                      <a:lumMod val="75000"/>
                    </a:schemeClr>
                  </a:solidFill>
                  <a:latin typeface="Lato" panose="020F0502020204030203" pitchFamily="34" charset="0"/>
                </a:rPr>
                <a:t>def</a:t>
              </a:r>
              <a:r>
                <a:rPr lang="en-US" sz="1600" dirty="0">
                  <a:solidFill>
                    <a:schemeClr val="accent2">
                      <a:lumMod val="75000"/>
                    </a:schemeClr>
                  </a:solidFill>
                  <a:latin typeface="Lato" panose="020F0502020204030203" pitchFamily="34" charset="0"/>
                </a:rPr>
                <a:t>: Keyword to define a function</a:t>
              </a:r>
            </a:p>
          </p:txBody>
        </p:sp>
        <p:grpSp>
          <p:nvGrpSpPr>
            <p:cNvPr id="2" name="Group 1"/>
            <p:cNvGrpSpPr/>
            <p:nvPr/>
          </p:nvGrpSpPr>
          <p:grpSpPr>
            <a:xfrm>
              <a:off x="573221" y="1539846"/>
              <a:ext cx="357790" cy="357790"/>
              <a:chOff x="593725" y="1566222"/>
              <a:chExt cx="357790" cy="357790"/>
            </a:xfrm>
          </p:grpSpPr>
          <p:sp>
            <p:nvSpPr>
              <p:cNvPr id="30" name="Oval 29"/>
              <p:cNvSpPr/>
              <p:nvPr/>
            </p:nvSpPr>
            <p:spPr>
              <a:xfrm>
                <a:off x="593725" y="1566222"/>
                <a:ext cx="357790" cy="357790"/>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1" name="TextBox 30"/>
              <p:cNvSpPr txBox="1"/>
              <p:nvPr/>
            </p:nvSpPr>
            <p:spPr>
              <a:xfrm>
                <a:off x="629025" y="1646977"/>
                <a:ext cx="280805" cy="184666"/>
              </a:xfrm>
              <a:prstGeom prst="rect">
                <a:avLst/>
              </a:prstGeom>
              <a:noFill/>
            </p:spPr>
            <p:txBody>
              <a:bodyPr wrap="square" lIns="0" tIns="0" rIns="0" bIns="0" rtlCol="0">
                <a:spAutoFit/>
              </a:bodyPr>
              <a:lstStyle/>
              <a:p>
                <a:pPr algn="ctr"/>
                <a:r>
                  <a:rPr lang="en-US" sz="1600" b="1" cap="all" spc="27" dirty="0">
                    <a:solidFill>
                      <a:schemeClr val="bg1"/>
                    </a:solidFill>
                    <a:latin typeface="Lato" panose="020F0502020204030203" pitchFamily="34" charset="0"/>
                  </a:rPr>
                  <a:t>01</a:t>
                </a:r>
              </a:p>
            </p:txBody>
          </p:sp>
        </p:grpSp>
      </p:grpSp>
      <p:sp>
        <p:nvSpPr>
          <p:cNvPr id="38" name="Rectangle 7"/>
          <p:cNvSpPr/>
          <p:nvPr/>
        </p:nvSpPr>
        <p:spPr>
          <a:xfrm>
            <a:off x="6369052" y="3250141"/>
            <a:ext cx="2675889" cy="2109259"/>
          </a:xfrm>
          <a:custGeom>
            <a:avLst/>
            <a:gdLst>
              <a:gd name="connsiteX0" fmla="*/ 0 w 3243262"/>
              <a:gd name="connsiteY0" fmla="*/ 0 h 2014537"/>
              <a:gd name="connsiteX1" fmla="*/ 3243262 w 3243262"/>
              <a:gd name="connsiteY1" fmla="*/ 0 h 2014537"/>
              <a:gd name="connsiteX2" fmla="*/ 3243262 w 3243262"/>
              <a:gd name="connsiteY2" fmla="*/ 2014537 h 2014537"/>
              <a:gd name="connsiteX3" fmla="*/ 0 w 3243262"/>
              <a:gd name="connsiteY3" fmla="*/ 2014537 h 2014537"/>
              <a:gd name="connsiteX4" fmla="*/ 0 w 3243262"/>
              <a:gd name="connsiteY4" fmla="*/ 0 h 2014537"/>
              <a:gd name="connsiteX0" fmla="*/ 0 w 3243262"/>
              <a:gd name="connsiteY0" fmla="*/ 0 h 2014537"/>
              <a:gd name="connsiteX1" fmla="*/ 3243262 w 3243262"/>
              <a:gd name="connsiteY1" fmla="*/ 0 h 2014537"/>
              <a:gd name="connsiteX2" fmla="*/ 3243262 w 3243262"/>
              <a:gd name="connsiteY2" fmla="*/ 2014537 h 2014537"/>
              <a:gd name="connsiteX3" fmla="*/ 0 w 3243262"/>
              <a:gd name="connsiteY3" fmla="*/ 0 h 2014537"/>
            </a:gdLst>
            <a:ahLst/>
            <a:cxnLst>
              <a:cxn ang="0">
                <a:pos x="connsiteX0" y="connsiteY0"/>
              </a:cxn>
              <a:cxn ang="0">
                <a:pos x="connsiteX1" y="connsiteY1"/>
              </a:cxn>
              <a:cxn ang="0">
                <a:pos x="connsiteX2" y="connsiteY2"/>
              </a:cxn>
              <a:cxn ang="0">
                <a:pos x="connsiteX3" y="connsiteY3"/>
              </a:cxn>
            </a:cxnLst>
            <a:rect l="l" t="t" r="r" b="b"/>
            <a:pathLst>
              <a:path w="3243262" h="2014537">
                <a:moveTo>
                  <a:pt x="0" y="0"/>
                </a:moveTo>
                <a:lnTo>
                  <a:pt x="3243262" y="0"/>
                </a:lnTo>
                <a:lnTo>
                  <a:pt x="3243262" y="2014537"/>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7" name="Group 6">
            <a:extLst>
              <a:ext uri="{FF2B5EF4-FFF2-40B4-BE49-F238E27FC236}">
                <a16:creationId xmlns:a16="http://schemas.microsoft.com/office/drawing/2014/main" xmlns="" id="{8A1FED66-5A25-4925-8C76-B2BDCA18FFBE}"/>
              </a:ext>
            </a:extLst>
          </p:cNvPr>
          <p:cNvGrpSpPr/>
          <p:nvPr/>
        </p:nvGrpSpPr>
        <p:grpSpPr>
          <a:xfrm>
            <a:off x="764295" y="2708167"/>
            <a:ext cx="5604756" cy="488627"/>
            <a:chOff x="573221" y="2031123"/>
            <a:chExt cx="4203567" cy="366470"/>
          </a:xfrm>
        </p:grpSpPr>
        <p:grpSp>
          <p:nvGrpSpPr>
            <p:cNvPr id="5" name="Group 4"/>
            <p:cNvGrpSpPr/>
            <p:nvPr/>
          </p:nvGrpSpPr>
          <p:grpSpPr>
            <a:xfrm>
              <a:off x="573221" y="2039803"/>
              <a:ext cx="357790" cy="357790"/>
              <a:chOff x="593725" y="2329939"/>
              <a:chExt cx="357790" cy="357790"/>
            </a:xfrm>
          </p:grpSpPr>
          <p:sp>
            <p:nvSpPr>
              <p:cNvPr id="34" name="Oval 33"/>
              <p:cNvSpPr/>
              <p:nvPr/>
            </p:nvSpPr>
            <p:spPr>
              <a:xfrm>
                <a:off x="593725" y="2329939"/>
                <a:ext cx="357790" cy="357790"/>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5" name="TextBox 34"/>
              <p:cNvSpPr txBox="1"/>
              <p:nvPr/>
            </p:nvSpPr>
            <p:spPr>
              <a:xfrm>
                <a:off x="629025" y="2410694"/>
                <a:ext cx="280805" cy="184666"/>
              </a:xfrm>
              <a:prstGeom prst="rect">
                <a:avLst/>
              </a:prstGeom>
              <a:noFill/>
            </p:spPr>
            <p:txBody>
              <a:bodyPr wrap="square" lIns="0" tIns="0" rIns="0" bIns="0" rtlCol="0">
                <a:spAutoFit/>
              </a:bodyPr>
              <a:lstStyle/>
              <a:p>
                <a:pPr algn="ctr"/>
                <a:r>
                  <a:rPr lang="en-US" sz="1600" b="1" cap="all" spc="27" dirty="0">
                    <a:solidFill>
                      <a:schemeClr val="bg1"/>
                    </a:solidFill>
                    <a:latin typeface="Lato" panose="020F0502020204030203" pitchFamily="34" charset="0"/>
                  </a:rPr>
                  <a:t>02</a:t>
                </a:r>
              </a:p>
            </p:txBody>
          </p:sp>
        </p:grpSp>
        <p:sp>
          <p:nvSpPr>
            <p:cNvPr id="25" name="TextBox 24"/>
            <p:cNvSpPr txBox="1"/>
            <p:nvPr/>
          </p:nvSpPr>
          <p:spPr>
            <a:xfrm>
              <a:off x="1183572" y="2031123"/>
              <a:ext cx="3593216" cy="312008"/>
            </a:xfrm>
            <a:prstGeom prst="rect">
              <a:avLst/>
            </a:prstGeom>
            <a:noFill/>
          </p:spPr>
          <p:txBody>
            <a:bodyPr wrap="square" lIns="0" tIns="0" rIns="0" bIns="0" rtlCol="0">
              <a:spAutoFit/>
            </a:bodyPr>
            <a:lstStyle/>
            <a:p>
              <a:pPr>
                <a:lnSpc>
                  <a:spcPct val="200000"/>
                </a:lnSpc>
              </a:pPr>
              <a:r>
                <a:rPr lang="en-US" sz="1600" b="1" dirty="0">
                  <a:solidFill>
                    <a:schemeClr val="accent2">
                      <a:lumMod val="75000"/>
                    </a:schemeClr>
                  </a:solidFill>
                  <a:latin typeface="Lato" panose="020F0502020204030203" pitchFamily="34" charset="0"/>
                </a:rPr>
                <a:t>name</a:t>
              </a:r>
              <a:r>
                <a:rPr lang="en-US" sz="1600" dirty="0">
                  <a:solidFill>
                    <a:schemeClr val="accent2">
                      <a:lumMod val="75000"/>
                    </a:schemeClr>
                  </a:solidFill>
                  <a:latin typeface="Lato" panose="020F0502020204030203" pitchFamily="34" charset="0"/>
                </a:rPr>
                <a:t>: Name by which the function will be called</a:t>
              </a:r>
            </a:p>
          </p:txBody>
        </p:sp>
      </p:grpSp>
      <p:grpSp>
        <p:nvGrpSpPr>
          <p:cNvPr id="8" name="Group 7">
            <a:extLst>
              <a:ext uri="{FF2B5EF4-FFF2-40B4-BE49-F238E27FC236}">
                <a16:creationId xmlns:a16="http://schemas.microsoft.com/office/drawing/2014/main" xmlns="" id="{0F262A28-83B5-483C-BB33-60C88BCE432D}"/>
              </a:ext>
            </a:extLst>
          </p:cNvPr>
          <p:cNvGrpSpPr/>
          <p:nvPr/>
        </p:nvGrpSpPr>
        <p:grpSpPr>
          <a:xfrm>
            <a:off x="764295" y="3368549"/>
            <a:ext cx="4072735" cy="512072"/>
            <a:chOff x="573221" y="2526411"/>
            <a:chExt cx="3054551" cy="384054"/>
          </a:xfrm>
        </p:grpSpPr>
        <p:grpSp>
          <p:nvGrpSpPr>
            <p:cNvPr id="26" name="Group 25"/>
            <p:cNvGrpSpPr/>
            <p:nvPr/>
          </p:nvGrpSpPr>
          <p:grpSpPr>
            <a:xfrm>
              <a:off x="573221" y="2552675"/>
              <a:ext cx="357790" cy="357790"/>
              <a:chOff x="593725" y="2329939"/>
              <a:chExt cx="357790" cy="357790"/>
            </a:xfrm>
          </p:grpSpPr>
          <p:sp>
            <p:nvSpPr>
              <p:cNvPr id="27" name="Oval 26"/>
              <p:cNvSpPr/>
              <p:nvPr/>
            </p:nvSpPr>
            <p:spPr>
              <a:xfrm>
                <a:off x="593725" y="2329939"/>
                <a:ext cx="357790" cy="357790"/>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7" name="TextBox 36"/>
              <p:cNvSpPr txBox="1"/>
              <p:nvPr/>
            </p:nvSpPr>
            <p:spPr>
              <a:xfrm>
                <a:off x="629025" y="2410694"/>
                <a:ext cx="280805" cy="184666"/>
              </a:xfrm>
              <a:prstGeom prst="rect">
                <a:avLst/>
              </a:prstGeom>
              <a:noFill/>
            </p:spPr>
            <p:txBody>
              <a:bodyPr wrap="square" lIns="0" tIns="0" rIns="0" bIns="0" rtlCol="0">
                <a:spAutoFit/>
              </a:bodyPr>
              <a:lstStyle/>
              <a:p>
                <a:pPr algn="ctr"/>
                <a:r>
                  <a:rPr lang="en-US" sz="1600" b="1" cap="all" spc="27" dirty="0">
                    <a:solidFill>
                      <a:schemeClr val="bg1"/>
                    </a:solidFill>
                    <a:latin typeface="Lato" panose="020F0502020204030203" pitchFamily="34" charset="0"/>
                  </a:rPr>
                  <a:t>03</a:t>
                </a:r>
              </a:p>
            </p:txBody>
          </p:sp>
        </p:grpSp>
        <p:sp>
          <p:nvSpPr>
            <p:cNvPr id="40" name="TextBox 39"/>
            <p:cNvSpPr txBox="1"/>
            <p:nvPr/>
          </p:nvSpPr>
          <p:spPr>
            <a:xfrm>
              <a:off x="1177716" y="2526411"/>
              <a:ext cx="2450056" cy="312008"/>
            </a:xfrm>
            <a:prstGeom prst="rect">
              <a:avLst/>
            </a:prstGeom>
            <a:noFill/>
          </p:spPr>
          <p:txBody>
            <a:bodyPr wrap="square" lIns="0" tIns="0" rIns="0" bIns="0" rtlCol="0">
              <a:spAutoFit/>
            </a:bodyPr>
            <a:lstStyle/>
            <a:p>
              <a:pPr>
                <a:lnSpc>
                  <a:spcPct val="200000"/>
                </a:lnSpc>
              </a:pPr>
              <a:r>
                <a:rPr lang="en-US" sz="1600" b="1" dirty="0">
                  <a:solidFill>
                    <a:schemeClr val="accent2">
                      <a:lumMod val="75000"/>
                    </a:schemeClr>
                  </a:solidFill>
                  <a:latin typeface="Lato" panose="020F0502020204030203" pitchFamily="34" charset="0"/>
                </a:rPr>
                <a:t>parameter</a:t>
              </a:r>
              <a:r>
                <a:rPr lang="en-US" sz="1600" dirty="0">
                  <a:solidFill>
                    <a:schemeClr val="accent2">
                      <a:lumMod val="75000"/>
                    </a:schemeClr>
                  </a:solidFill>
                  <a:latin typeface="Lato" panose="020F0502020204030203" pitchFamily="34" charset="0"/>
                </a:rPr>
                <a:t>: input(s) to the function</a:t>
              </a:r>
            </a:p>
          </p:txBody>
        </p:sp>
      </p:grpSp>
      <p:grpSp>
        <p:nvGrpSpPr>
          <p:cNvPr id="9" name="Group 8">
            <a:extLst>
              <a:ext uri="{FF2B5EF4-FFF2-40B4-BE49-F238E27FC236}">
                <a16:creationId xmlns:a16="http://schemas.microsoft.com/office/drawing/2014/main" xmlns="" id="{1640D411-046D-4DC4-9EAE-411A8B73F0B2}"/>
              </a:ext>
            </a:extLst>
          </p:cNvPr>
          <p:cNvGrpSpPr/>
          <p:nvPr/>
        </p:nvGrpSpPr>
        <p:grpSpPr>
          <a:xfrm>
            <a:off x="764295" y="4063948"/>
            <a:ext cx="4919812" cy="477053"/>
            <a:chOff x="573221" y="3047963"/>
            <a:chExt cx="3689859" cy="357790"/>
          </a:xfrm>
        </p:grpSpPr>
        <p:grpSp>
          <p:nvGrpSpPr>
            <p:cNvPr id="41" name="Group 40"/>
            <p:cNvGrpSpPr/>
            <p:nvPr/>
          </p:nvGrpSpPr>
          <p:grpSpPr>
            <a:xfrm>
              <a:off x="573221" y="3047963"/>
              <a:ext cx="357790" cy="357790"/>
              <a:chOff x="593725" y="2329939"/>
              <a:chExt cx="357790" cy="357790"/>
            </a:xfrm>
          </p:grpSpPr>
          <p:sp>
            <p:nvSpPr>
              <p:cNvPr id="42" name="Oval 41"/>
              <p:cNvSpPr/>
              <p:nvPr/>
            </p:nvSpPr>
            <p:spPr>
              <a:xfrm>
                <a:off x="593725" y="2329939"/>
                <a:ext cx="357790" cy="357790"/>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3" name="TextBox 42"/>
              <p:cNvSpPr txBox="1"/>
              <p:nvPr/>
            </p:nvSpPr>
            <p:spPr>
              <a:xfrm>
                <a:off x="629025" y="2410694"/>
                <a:ext cx="280805" cy="184666"/>
              </a:xfrm>
              <a:prstGeom prst="rect">
                <a:avLst/>
              </a:prstGeom>
              <a:noFill/>
            </p:spPr>
            <p:txBody>
              <a:bodyPr wrap="square" lIns="0" tIns="0" rIns="0" bIns="0" rtlCol="0">
                <a:spAutoFit/>
              </a:bodyPr>
              <a:lstStyle/>
              <a:p>
                <a:pPr algn="ctr"/>
                <a:r>
                  <a:rPr lang="en-US" sz="1600" b="1" cap="all" spc="27" dirty="0">
                    <a:solidFill>
                      <a:schemeClr val="bg1"/>
                    </a:solidFill>
                    <a:latin typeface="Lato" panose="020F0502020204030203" pitchFamily="34" charset="0"/>
                  </a:rPr>
                  <a:t>04</a:t>
                </a:r>
              </a:p>
            </p:txBody>
          </p:sp>
        </p:grpSp>
        <p:sp>
          <p:nvSpPr>
            <p:cNvPr id="44" name="TextBox 43"/>
            <p:cNvSpPr txBox="1"/>
            <p:nvPr/>
          </p:nvSpPr>
          <p:spPr>
            <a:xfrm>
              <a:off x="1163067" y="3074451"/>
              <a:ext cx="3100013" cy="286136"/>
            </a:xfrm>
            <a:prstGeom prst="rect">
              <a:avLst/>
            </a:prstGeom>
            <a:noFill/>
          </p:spPr>
          <p:txBody>
            <a:bodyPr wrap="square" lIns="0" tIns="0" rIns="0" bIns="0" rtlCol="0">
              <a:spAutoFit/>
            </a:bodyPr>
            <a:lstStyle/>
            <a:p>
              <a:pPr>
                <a:lnSpc>
                  <a:spcPct val="200000"/>
                </a:lnSpc>
              </a:pPr>
              <a:r>
                <a:rPr lang="en-US" sz="1467" b="1" dirty="0">
                  <a:solidFill>
                    <a:schemeClr val="accent2">
                      <a:lumMod val="75000"/>
                    </a:schemeClr>
                  </a:solidFill>
                  <a:latin typeface="Lato" panose="020F0502020204030203" pitchFamily="34" charset="0"/>
                </a:rPr>
                <a:t>return</a:t>
              </a:r>
              <a:r>
                <a:rPr lang="en-US" sz="1467" dirty="0">
                  <a:solidFill>
                    <a:schemeClr val="accent2">
                      <a:lumMod val="75000"/>
                    </a:schemeClr>
                  </a:solidFill>
                  <a:latin typeface="Lato" panose="020F0502020204030203" pitchFamily="34" charset="0"/>
                </a:rPr>
                <a:t>: Keyword used to pass variables back</a:t>
              </a:r>
            </a:p>
          </p:txBody>
        </p:sp>
      </p:grpSp>
      <p:grpSp>
        <p:nvGrpSpPr>
          <p:cNvPr id="10" name="Group 9">
            <a:extLst>
              <a:ext uri="{FF2B5EF4-FFF2-40B4-BE49-F238E27FC236}">
                <a16:creationId xmlns:a16="http://schemas.microsoft.com/office/drawing/2014/main" xmlns="" id="{485C3C7C-2DB7-45F7-B5D5-40B06E368AB1}"/>
              </a:ext>
            </a:extLst>
          </p:cNvPr>
          <p:cNvGrpSpPr/>
          <p:nvPr/>
        </p:nvGrpSpPr>
        <p:grpSpPr>
          <a:xfrm>
            <a:off x="785979" y="4701036"/>
            <a:ext cx="6340823" cy="833049"/>
            <a:chOff x="589484" y="3525779"/>
            <a:chExt cx="4755617" cy="624787"/>
          </a:xfrm>
        </p:grpSpPr>
        <p:grpSp>
          <p:nvGrpSpPr>
            <p:cNvPr id="45" name="Group 44"/>
            <p:cNvGrpSpPr/>
            <p:nvPr/>
          </p:nvGrpSpPr>
          <p:grpSpPr>
            <a:xfrm>
              <a:off x="589484" y="3577098"/>
              <a:ext cx="325264" cy="325264"/>
              <a:chOff x="609988" y="2346202"/>
              <a:chExt cx="325264" cy="325264"/>
            </a:xfrm>
          </p:grpSpPr>
          <p:sp>
            <p:nvSpPr>
              <p:cNvPr id="46" name="Oval 45"/>
              <p:cNvSpPr/>
              <p:nvPr/>
            </p:nvSpPr>
            <p:spPr>
              <a:xfrm>
                <a:off x="609988" y="2346202"/>
                <a:ext cx="325264" cy="325264"/>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7" name="TextBox 46"/>
              <p:cNvSpPr txBox="1"/>
              <p:nvPr/>
            </p:nvSpPr>
            <p:spPr>
              <a:xfrm>
                <a:off x="629025" y="2410694"/>
                <a:ext cx="280805" cy="184666"/>
              </a:xfrm>
              <a:prstGeom prst="rect">
                <a:avLst/>
              </a:prstGeom>
              <a:noFill/>
            </p:spPr>
            <p:txBody>
              <a:bodyPr wrap="square" lIns="0" tIns="0" rIns="0" bIns="0" rtlCol="0">
                <a:spAutoFit/>
              </a:bodyPr>
              <a:lstStyle/>
              <a:p>
                <a:pPr algn="ctr"/>
                <a:r>
                  <a:rPr lang="en-US" sz="1600" b="1" cap="all" spc="27" dirty="0">
                    <a:solidFill>
                      <a:schemeClr val="bg1"/>
                    </a:solidFill>
                    <a:latin typeface="Lato" panose="020F0502020204030203" pitchFamily="34" charset="0"/>
                  </a:rPr>
                  <a:t>05</a:t>
                </a:r>
              </a:p>
            </p:txBody>
          </p:sp>
        </p:grpSp>
        <p:sp>
          <p:nvSpPr>
            <p:cNvPr id="48" name="TextBox 47"/>
            <p:cNvSpPr txBox="1"/>
            <p:nvPr/>
          </p:nvSpPr>
          <p:spPr>
            <a:xfrm>
              <a:off x="1121802" y="3525779"/>
              <a:ext cx="4223299" cy="624787"/>
            </a:xfrm>
            <a:prstGeom prst="rect">
              <a:avLst/>
            </a:prstGeom>
            <a:noFill/>
          </p:spPr>
          <p:txBody>
            <a:bodyPr wrap="square" lIns="0" tIns="0" rIns="0" bIns="0" rtlCol="0">
              <a:spAutoFit/>
            </a:bodyPr>
            <a:lstStyle/>
            <a:p>
              <a:pPr>
                <a:lnSpc>
                  <a:spcPct val="200000"/>
                </a:lnSpc>
              </a:pPr>
              <a:r>
                <a:rPr lang="en-US" sz="1467" b="1" dirty="0">
                  <a:solidFill>
                    <a:schemeClr val="accent2">
                      <a:lumMod val="75000"/>
                    </a:schemeClr>
                  </a:solidFill>
                  <a:latin typeface="Lato" panose="020F0502020204030203" pitchFamily="34" charset="0"/>
                </a:rPr>
                <a:t>return value: </a:t>
              </a:r>
              <a:r>
                <a:rPr lang="en-US" sz="1467" dirty="0">
                  <a:solidFill>
                    <a:schemeClr val="accent2">
                      <a:lumMod val="75000"/>
                    </a:schemeClr>
                  </a:solidFill>
                  <a:latin typeface="Lato" panose="020F0502020204030203" pitchFamily="34" charset="0"/>
                </a:rPr>
                <a:t>Variable(s) returned back  accessing all the keys and values</a:t>
              </a:r>
            </a:p>
          </p:txBody>
        </p:sp>
      </p:grpSp>
      <p:pic>
        <p:nvPicPr>
          <p:cNvPr id="49" name="Picture 48"/>
          <p:cNvPicPr>
            <a:picLocks noChangeAspect="1"/>
          </p:cNvPicPr>
          <p:nvPr/>
        </p:nvPicPr>
        <p:blipFill>
          <a:blip r:embed="rId4"/>
          <a:stretch>
            <a:fillRect/>
          </a:stretch>
        </p:blipFill>
        <p:spPr>
          <a:xfrm>
            <a:off x="6731378" y="2687755"/>
            <a:ext cx="4729945" cy="1547511"/>
          </a:xfrm>
          <a:prstGeom prst="rect">
            <a:avLst/>
          </a:prstGeom>
          <a:solidFill>
            <a:srgbClr val="FFFFFF">
              <a:shade val="85000"/>
            </a:srgbClr>
          </a:solidFill>
          <a:ln w="88900" cap="sq">
            <a:solidFill>
              <a:schemeClr val="bg1"/>
            </a:solidFill>
            <a:miter lim="800000"/>
          </a:ln>
          <a:effectLst>
            <a:glow rad="63500">
              <a:schemeClr val="accent1">
                <a:satMod val="175000"/>
                <a:alpha val="40000"/>
              </a:schemeClr>
            </a:glow>
            <a:outerShdw blurRad="50800" dist="38100" dir="2700000" algn="tl" rotWithShape="0">
              <a:prstClr val="black">
                <a:alpha val="40000"/>
              </a:prstClr>
            </a:outerShdw>
          </a:effectLst>
          <a:scene3d>
            <a:camera prst="orthographicFront"/>
            <a:lightRig rig="twoPt" dir="t">
              <a:rot lat="0" lon="0" rev="7200000"/>
            </a:lightRig>
          </a:scene3d>
          <a:sp3d>
            <a:bevelT w="25400" h="19050"/>
            <a:contourClr>
              <a:srgbClr val="FFFFFF"/>
            </a:contourClr>
          </a:sp3d>
        </p:spPr>
      </p:pic>
    </p:spTree>
    <p:custDataLst>
      <p:tags r:id="rId1"/>
    </p:custDataLst>
    <p:extLst>
      <p:ext uri="{BB962C8B-B14F-4D97-AF65-F5344CB8AC3E}">
        <p14:creationId xmlns:p14="http://schemas.microsoft.com/office/powerpoint/2010/main" val="3626237587"/>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a:t>DEFINING OF </a:t>
            </a:r>
            <a:r>
              <a:rPr lang="en-US" b="1" dirty="0">
                <a:solidFill>
                  <a:schemeClr val="accent2"/>
                </a:solidFill>
              </a:rPr>
              <a:t>FUNCTION</a:t>
            </a:r>
          </a:p>
        </p:txBody>
      </p:sp>
      <p:sp>
        <p:nvSpPr>
          <p:cNvPr id="19" name="TextBox 18"/>
          <p:cNvSpPr txBox="1"/>
          <p:nvPr/>
        </p:nvSpPr>
        <p:spPr>
          <a:xfrm>
            <a:off x="1028701" y="3615542"/>
            <a:ext cx="1341967" cy="218008"/>
          </a:xfrm>
          <a:prstGeom prst="rect">
            <a:avLst/>
          </a:prstGeom>
          <a:noFill/>
        </p:spPr>
        <p:txBody>
          <a:bodyPr wrap="square" lIns="0" tIns="0" rIns="0" bIns="0" rtlCol="0">
            <a:spAutoFit/>
          </a:bodyPr>
          <a:lstStyle/>
          <a:p>
            <a:pPr>
              <a:lnSpc>
                <a:spcPts val="1733"/>
              </a:lnSpc>
              <a:spcAft>
                <a:spcPts val="800"/>
              </a:spcAft>
            </a:pPr>
            <a:r>
              <a:rPr lang="en-US" sz="1600" b="1" cap="all" spc="27" dirty="0">
                <a:solidFill>
                  <a:schemeClr val="accent2"/>
                </a:solidFill>
                <a:latin typeface="Lato" panose="020F0502020204030203" pitchFamily="34" charset="0"/>
              </a:rPr>
              <a:t>FEATURES</a:t>
            </a:r>
            <a:r>
              <a:rPr lang="en-US" sz="1600" b="1" cap="all" spc="27" dirty="0">
                <a:solidFill>
                  <a:schemeClr val="accent4"/>
                </a:solidFill>
                <a:latin typeface="Lato" panose="020F0502020204030203" pitchFamily="34" charset="0"/>
              </a:rPr>
              <a:t>:</a:t>
            </a:r>
          </a:p>
        </p:txBody>
      </p:sp>
      <p:pic>
        <p:nvPicPr>
          <p:cNvPr id="42" name="Picture 41"/>
          <p:cNvPicPr>
            <a:picLocks noChangeAspect="1"/>
          </p:cNvPicPr>
          <p:nvPr/>
        </p:nvPicPr>
        <p:blipFill>
          <a:blip r:embed="rId4"/>
          <a:stretch>
            <a:fillRect/>
          </a:stretch>
        </p:blipFill>
        <p:spPr>
          <a:xfrm>
            <a:off x="503501" y="2259995"/>
            <a:ext cx="5761260" cy="1059679"/>
          </a:xfrm>
          <a:prstGeom prst="rect">
            <a:avLst/>
          </a:prstGeom>
          <a:ln>
            <a:solidFill>
              <a:schemeClr val="accent2">
                <a:lumMod val="20000"/>
                <a:lumOff val="80000"/>
              </a:schemeClr>
            </a:solidFill>
          </a:ln>
          <a:effectLst>
            <a:glow rad="63500">
              <a:schemeClr val="accent1">
                <a:satMod val="175000"/>
                <a:alpha val="40000"/>
              </a:schemeClr>
            </a:glow>
          </a:effectLst>
        </p:spPr>
      </p:pic>
      <p:pic>
        <p:nvPicPr>
          <p:cNvPr id="44" name="Picture 43"/>
          <p:cNvPicPr>
            <a:picLocks noChangeAspect="1"/>
          </p:cNvPicPr>
          <p:nvPr/>
        </p:nvPicPr>
        <p:blipFill>
          <a:blip r:embed="rId5"/>
          <a:stretch>
            <a:fillRect/>
          </a:stretch>
        </p:blipFill>
        <p:spPr>
          <a:xfrm>
            <a:off x="503501" y="4048614"/>
            <a:ext cx="5761260" cy="692789"/>
          </a:xfrm>
          <a:prstGeom prst="rect">
            <a:avLst/>
          </a:prstGeom>
          <a:ln>
            <a:solidFill>
              <a:schemeClr val="accent2">
                <a:lumMod val="20000"/>
                <a:lumOff val="80000"/>
              </a:schemeClr>
            </a:solidFill>
          </a:ln>
          <a:effectLst>
            <a:glow rad="63500">
              <a:schemeClr val="accent1">
                <a:satMod val="175000"/>
                <a:alpha val="40000"/>
              </a:schemeClr>
            </a:glow>
          </a:effectLst>
        </p:spPr>
      </p:pic>
      <p:grpSp>
        <p:nvGrpSpPr>
          <p:cNvPr id="4" name="Group 3">
            <a:extLst>
              <a:ext uri="{FF2B5EF4-FFF2-40B4-BE49-F238E27FC236}">
                <a16:creationId xmlns:a16="http://schemas.microsoft.com/office/drawing/2014/main" xmlns="" id="{AC390D96-2D40-4EB1-B33D-2A913C232018}"/>
              </a:ext>
            </a:extLst>
          </p:cNvPr>
          <p:cNvGrpSpPr/>
          <p:nvPr/>
        </p:nvGrpSpPr>
        <p:grpSpPr>
          <a:xfrm>
            <a:off x="6632612" y="1614492"/>
            <a:ext cx="5074625" cy="923330"/>
            <a:chOff x="5007335" y="1625303"/>
            <a:chExt cx="3805969" cy="692497"/>
          </a:xfrm>
        </p:grpSpPr>
        <p:sp>
          <p:nvSpPr>
            <p:cNvPr id="45" name="TextBox 44"/>
            <p:cNvSpPr txBox="1"/>
            <p:nvPr/>
          </p:nvSpPr>
          <p:spPr>
            <a:xfrm>
              <a:off x="5408291" y="1625303"/>
              <a:ext cx="3405013" cy="692497"/>
            </a:xfrm>
            <a:prstGeom prst="rect">
              <a:avLst/>
            </a:prstGeom>
            <a:noFill/>
            <a:ln>
              <a:noFill/>
            </a:ln>
          </p:spPr>
          <p:txBody>
            <a:bodyPr wrap="square" lIns="0" tIns="0" rIns="0" bIns="0" rtlCol="0">
              <a:spAutoFit/>
            </a:bodyPr>
            <a:lstStyle/>
            <a:p>
              <a:pPr algn="just">
                <a:lnSpc>
                  <a:spcPts val="1600"/>
                </a:lnSpc>
                <a:spcAft>
                  <a:spcPts val="800"/>
                </a:spcAft>
              </a:pPr>
              <a:r>
                <a:rPr lang="en-US" sz="1600" dirty="0">
                  <a:solidFill>
                    <a:schemeClr val="accent2">
                      <a:lumMod val="75000"/>
                    </a:schemeClr>
                  </a:solidFill>
                  <a:latin typeface="Lato" panose="020F0502020204030203" pitchFamily="34" charset="0"/>
                </a:rPr>
                <a:t> In the following example, we are defining a function called “reverse_dict” to reverse a dictionary</a:t>
              </a:r>
            </a:p>
            <a:p>
              <a:pPr algn="just">
                <a:lnSpc>
                  <a:spcPts val="1600"/>
                </a:lnSpc>
                <a:spcAft>
                  <a:spcPts val="800"/>
                </a:spcAft>
              </a:pPr>
              <a:endParaRPr lang="en-US" sz="1600" dirty="0">
                <a:solidFill>
                  <a:schemeClr val="accent2">
                    <a:lumMod val="75000"/>
                  </a:schemeClr>
                </a:solidFill>
                <a:latin typeface="Lato" panose="020F0502020204030203" pitchFamily="34" charset="0"/>
              </a:endParaRPr>
            </a:p>
          </p:txBody>
        </p:sp>
        <p:sp>
          <p:nvSpPr>
            <p:cNvPr id="47" name="Oval 46"/>
            <p:cNvSpPr/>
            <p:nvPr/>
          </p:nvSpPr>
          <p:spPr>
            <a:xfrm>
              <a:off x="5007335" y="1639275"/>
              <a:ext cx="262890" cy="2628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accent2">
                    <a:lumMod val="75000"/>
                  </a:schemeClr>
                </a:solidFill>
              </a:endParaRPr>
            </a:p>
          </p:txBody>
        </p:sp>
        <p:sp>
          <p:nvSpPr>
            <p:cNvPr id="56" name="Freeform 360"/>
            <p:cNvSpPr>
              <a:spLocks/>
            </p:cNvSpPr>
            <p:nvPr/>
          </p:nvSpPr>
          <p:spPr bwMode="auto">
            <a:xfrm>
              <a:off x="5068521" y="1694996"/>
              <a:ext cx="140518" cy="151447"/>
            </a:xfrm>
            <a:custGeom>
              <a:avLst/>
              <a:gdLst>
                <a:gd name="T0" fmla="*/ 130 w 136"/>
                <a:gd name="T1" fmla="*/ 87 h 146"/>
                <a:gd name="T2" fmla="*/ 135 w 136"/>
                <a:gd name="T3" fmla="*/ 95 h 146"/>
                <a:gd name="T4" fmla="*/ 134 w 136"/>
                <a:gd name="T5" fmla="*/ 104 h 146"/>
                <a:gd name="T6" fmla="*/ 128 w 136"/>
                <a:gd name="T7" fmla="*/ 114 h 146"/>
                <a:gd name="T8" fmla="*/ 121 w 136"/>
                <a:gd name="T9" fmla="*/ 120 h 146"/>
                <a:gd name="T10" fmla="*/ 111 w 136"/>
                <a:gd name="T11" fmla="*/ 119 h 146"/>
                <a:gd name="T12" fmla="*/ 86 w 136"/>
                <a:gd name="T13" fmla="*/ 104 h 146"/>
                <a:gd name="T14" fmla="*/ 86 w 136"/>
                <a:gd name="T15" fmla="*/ 133 h 146"/>
                <a:gd name="T16" fmla="*/ 83 w 136"/>
                <a:gd name="T17" fmla="*/ 142 h 146"/>
                <a:gd name="T18" fmla="*/ 74 w 136"/>
                <a:gd name="T19" fmla="*/ 146 h 146"/>
                <a:gd name="T20" fmla="*/ 62 w 136"/>
                <a:gd name="T21" fmla="*/ 146 h 146"/>
                <a:gd name="T22" fmla="*/ 54 w 136"/>
                <a:gd name="T23" fmla="*/ 142 h 146"/>
                <a:gd name="T24" fmla="*/ 50 w 136"/>
                <a:gd name="T25" fmla="*/ 133 h 146"/>
                <a:gd name="T26" fmla="*/ 50 w 136"/>
                <a:gd name="T27" fmla="*/ 104 h 146"/>
                <a:gd name="T28" fmla="*/ 25 w 136"/>
                <a:gd name="T29" fmla="*/ 119 h 146"/>
                <a:gd name="T30" fmla="*/ 16 w 136"/>
                <a:gd name="T31" fmla="*/ 120 h 146"/>
                <a:gd name="T32" fmla="*/ 8 w 136"/>
                <a:gd name="T33" fmla="*/ 114 h 146"/>
                <a:gd name="T34" fmla="*/ 2 w 136"/>
                <a:gd name="T35" fmla="*/ 104 h 146"/>
                <a:gd name="T36" fmla="*/ 1 w 136"/>
                <a:gd name="T37" fmla="*/ 95 h 146"/>
                <a:gd name="T38" fmla="*/ 7 w 136"/>
                <a:gd name="T39" fmla="*/ 87 h 146"/>
                <a:gd name="T40" fmla="*/ 32 w 136"/>
                <a:gd name="T41" fmla="*/ 73 h 146"/>
                <a:gd name="T42" fmla="*/ 7 w 136"/>
                <a:gd name="T43" fmla="*/ 58 h 146"/>
                <a:gd name="T44" fmla="*/ 1 w 136"/>
                <a:gd name="T45" fmla="*/ 51 h 146"/>
                <a:gd name="T46" fmla="*/ 2 w 136"/>
                <a:gd name="T47" fmla="*/ 42 h 146"/>
                <a:gd name="T48" fmla="*/ 8 w 136"/>
                <a:gd name="T49" fmla="*/ 31 h 146"/>
                <a:gd name="T50" fmla="*/ 16 w 136"/>
                <a:gd name="T51" fmla="*/ 26 h 146"/>
                <a:gd name="T52" fmla="*/ 25 w 136"/>
                <a:gd name="T53" fmla="*/ 27 h 146"/>
                <a:gd name="T54" fmla="*/ 50 w 136"/>
                <a:gd name="T55" fmla="*/ 41 h 146"/>
                <a:gd name="T56" fmla="*/ 50 w 136"/>
                <a:gd name="T57" fmla="*/ 12 h 146"/>
                <a:gd name="T58" fmla="*/ 54 w 136"/>
                <a:gd name="T59" fmla="*/ 4 h 146"/>
                <a:gd name="T60" fmla="*/ 62 w 136"/>
                <a:gd name="T61" fmla="*/ 0 h 146"/>
                <a:gd name="T62" fmla="*/ 74 w 136"/>
                <a:gd name="T63" fmla="*/ 0 h 146"/>
                <a:gd name="T64" fmla="*/ 83 w 136"/>
                <a:gd name="T65" fmla="*/ 4 h 146"/>
                <a:gd name="T66" fmla="*/ 86 w 136"/>
                <a:gd name="T67" fmla="*/ 12 h 146"/>
                <a:gd name="T68" fmla="*/ 86 w 136"/>
                <a:gd name="T69" fmla="*/ 41 h 146"/>
                <a:gd name="T70" fmla="*/ 111 w 136"/>
                <a:gd name="T71" fmla="*/ 27 h 146"/>
                <a:gd name="T72" fmla="*/ 121 w 136"/>
                <a:gd name="T73" fmla="*/ 26 h 146"/>
                <a:gd name="T74" fmla="*/ 128 w 136"/>
                <a:gd name="T75" fmla="*/ 31 h 146"/>
                <a:gd name="T76" fmla="*/ 134 w 136"/>
                <a:gd name="T77" fmla="*/ 42 h 146"/>
                <a:gd name="T78" fmla="*/ 135 w 136"/>
                <a:gd name="T79" fmla="*/ 51 h 146"/>
                <a:gd name="T80" fmla="*/ 130 w 136"/>
                <a:gd name="T81" fmla="*/ 58 h 146"/>
                <a:gd name="T82" fmla="*/ 104 w 136"/>
                <a:gd name="T83" fmla="*/ 73 h 146"/>
                <a:gd name="T84" fmla="*/ 130 w 136"/>
                <a:gd name="T85" fmla="*/ 8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46">
                  <a:moveTo>
                    <a:pt x="130" y="87"/>
                  </a:moveTo>
                  <a:cubicBezTo>
                    <a:pt x="132" y="89"/>
                    <a:pt x="134" y="92"/>
                    <a:pt x="135" y="95"/>
                  </a:cubicBezTo>
                  <a:cubicBezTo>
                    <a:pt x="136" y="98"/>
                    <a:pt x="136" y="101"/>
                    <a:pt x="134" y="104"/>
                  </a:cubicBezTo>
                  <a:cubicBezTo>
                    <a:pt x="128" y="114"/>
                    <a:pt x="128" y="114"/>
                    <a:pt x="128" y="114"/>
                  </a:cubicBezTo>
                  <a:cubicBezTo>
                    <a:pt x="126" y="117"/>
                    <a:pt x="124" y="119"/>
                    <a:pt x="121" y="120"/>
                  </a:cubicBezTo>
                  <a:cubicBezTo>
                    <a:pt x="117" y="121"/>
                    <a:pt x="114" y="121"/>
                    <a:pt x="111" y="119"/>
                  </a:cubicBezTo>
                  <a:cubicBezTo>
                    <a:pt x="86" y="104"/>
                    <a:pt x="86" y="104"/>
                    <a:pt x="86" y="104"/>
                  </a:cubicBezTo>
                  <a:cubicBezTo>
                    <a:pt x="86" y="133"/>
                    <a:pt x="86" y="133"/>
                    <a:pt x="86" y="133"/>
                  </a:cubicBezTo>
                  <a:cubicBezTo>
                    <a:pt x="86" y="137"/>
                    <a:pt x="85" y="140"/>
                    <a:pt x="83" y="142"/>
                  </a:cubicBezTo>
                  <a:cubicBezTo>
                    <a:pt x="80" y="144"/>
                    <a:pt x="77" y="146"/>
                    <a:pt x="74" y="146"/>
                  </a:cubicBezTo>
                  <a:cubicBezTo>
                    <a:pt x="62" y="146"/>
                    <a:pt x="62" y="146"/>
                    <a:pt x="62" y="146"/>
                  </a:cubicBezTo>
                  <a:cubicBezTo>
                    <a:pt x="59" y="146"/>
                    <a:pt x="56" y="144"/>
                    <a:pt x="54" y="142"/>
                  </a:cubicBezTo>
                  <a:cubicBezTo>
                    <a:pt x="51" y="140"/>
                    <a:pt x="50" y="137"/>
                    <a:pt x="50" y="133"/>
                  </a:cubicBezTo>
                  <a:cubicBezTo>
                    <a:pt x="50" y="104"/>
                    <a:pt x="50" y="104"/>
                    <a:pt x="50" y="104"/>
                  </a:cubicBezTo>
                  <a:cubicBezTo>
                    <a:pt x="25" y="119"/>
                    <a:pt x="25" y="119"/>
                    <a:pt x="25" y="119"/>
                  </a:cubicBezTo>
                  <a:cubicBezTo>
                    <a:pt x="22" y="121"/>
                    <a:pt x="19" y="121"/>
                    <a:pt x="16" y="120"/>
                  </a:cubicBezTo>
                  <a:cubicBezTo>
                    <a:pt x="12" y="119"/>
                    <a:pt x="10" y="117"/>
                    <a:pt x="8" y="114"/>
                  </a:cubicBezTo>
                  <a:cubicBezTo>
                    <a:pt x="2" y="104"/>
                    <a:pt x="2" y="104"/>
                    <a:pt x="2" y="104"/>
                  </a:cubicBezTo>
                  <a:cubicBezTo>
                    <a:pt x="1" y="101"/>
                    <a:pt x="0" y="98"/>
                    <a:pt x="1" y="95"/>
                  </a:cubicBezTo>
                  <a:cubicBezTo>
                    <a:pt x="2" y="92"/>
                    <a:pt x="4" y="89"/>
                    <a:pt x="7" y="87"/>
                  </a:cubicBezTo>
                  <a:cubicBezTo>
                    <a:pt x="32" y="73"/>
                    <a:pt x="32" y="73"/>
                    <a:pt x="32" y="73"/>
                  </a:cubicBezTo>
                  <a:cubicBezTo>
                    <a:pt x="7" y="58"/>
                    <a:pt x="7" y="58"/>
                    <a:pt x="7" y="58"/>
                  </a:cubicBezTo>
                  <a:cubicBezTo>
                    <a:pt x="4" y="57"/>
                    <a:pt x="2" y="54"/>
                    <a:pt x="1" y="51"/>
                  </a:cubicBezTo>
                  <a:cubicBezTo>
                    <a:pt x="0" y="48"/>
                    <a:pt x="1" y="45"/>
                    <a:pt x="2" y="42"/>
                  </a:cubicBezTo>
                  <a:cubicBezTo>
                    <a:pt x="8" y="31"/>
                    <a:pt x="8" y="31"/>
                    <a:pt x="8" y="31"/>
                  </a:cubicBezTo>
                  <a:cubicBezTo>
                    <a:pt x="10" y="29"/>
                    <a:pt x="12" y="27"/>
                    <a:pt x="16" y="26"/>
                  </a:cubicBezTo>
                  <a:cubicBezTo>
                    <a:pt x="19" y="25"/>
                    <a:pt x="22" y="25"/>
                    <a:pt x="25" y="27"/>
                  </a:cubicBezTo>
                  <a:cubicBezTo>
                    <a:pt x="50" y="41"/>
                    <a:pt x="50" y="41"/>
                    <a:pt x="50" y="41"/>
                  </a:cubicBezTo>
                  <a:cubicBezTo>
                    <a:pt x="50" y="12"/>
                    <a:pt x="50" y="12"/>
                    <a:pt x="50" y="12"/>
                  </a:cubicBezTo>
                  <a:cubicBezTo>
                    <a:pt x="50" y="9"/>
                    <a:pt x="51" y="6"/>
                    <a:pt x="54" y="4"/>
                  </a:cubicBezTo>
                  <a:cubicBezTo>
                    <a:pt x="56" y="2"/>
                    <a:pt x="59" y="0"/>
                    <a:pt x="62" y="0"/>
                  </a:cubicBezTo>
                  <a:cubicBezTo>
                    <a:pt x="74" y="0"/>
                    <a:pt x="74" y="0"/>
                    <a:pt x="74" y="0"/>
                  </a:cubicBezTo>
                  <a:cubicBezTo>
                    <a:pt x="77" y="0"/>
                    <a:pt x="80" y="2"/>
                    <a:pt x="83" y="4"/>
                  </a:cubicBezTo>
                  <a:cubicBezTo>
                    <a:pt x="85" y="6"/>
                    <a:pt x="86" y="9"/>
                    <a:pt x="86" y="12"/>
                  </a:cubicBezTo>
                  <a:cubicBezTo>
                    <a:pt x="86" y="41"/>
                    <a:pt x="86" y="41"/>
                    <a:pt x="86" y="41"/>
                  </a:cubicBezTo>
                  <a:cubicBezTo>
                    <a:pt x="111" y="27"/>
                    <a:pt x="111" y="27"/>
                    <a:pt x="111" y="27"/>
                  </a:cubicBezTo>
                  <a:cubicBezTo>
                    <a:pt x="114" y="25"/>
                    <a:pt x="117" y="25"/>
                    <a:pt x="121" y="26"/>
                  </a:cubicBezTo>
                  <a:cubicBezTo>
                    <a:pt x="124" y="27"/>
                    <a:pt x="126" y="29"/>
                    <a:pt x="128" y="31"/>
                  </a:cubicBezTo>
                  <a:cubicBezTo>
                    <a:pt x="134" y="42"/>
                    <a:pt x="134" y="42"/>
                    <a:pt x="134" y="42"/>
                  </a:cubicBezTo>
                  <a:cubicBezTo>
                    <a:pt x="136" y="45"/>
                    <a:pt x="136" y="48"/>
                    <a:pt x="135" y="51"/>
                  </a:cubicBezTo>
                  <a:cubicBezTo>
                    <a:pt x="134" y="54"/>
                    <a:pt x="132" y="57"/>
                    <a:pt x="130" y="58"/>
                  </a:cubicBezTo>
                  <a:cubicBezTo>
                    <a:pt x="104" y="73"/>
                    <a:pt x="104" y="73"/>
                    <a:pt x="104" y="73"/>
                  </a:cubicBezTo>
                  <a:lnTo>
                    <a:pt x="130" y="8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schemeClr val="accent2">
                    <a:lumMod val="75000"/>
                  </a:schemeClr>
                </a:solidFill>
              </a:endParaRPr>
            </a:p>
          </p:txBody>
        </p:sp>
      </p:grpSp>
      <p:grpSp>
        <p:nvGrpSpPr>
          <p:cNvPr id="5" name="Group 4">
            <a:extLst>
              <a:ext uri="{FF2B5EF4-FFF2-40B4-BE49-F238E27FC236}">
                <a16:creationId xmlns:a16="http://schemas.microsoft.com/office/drawing/2014/main" xmlns="" id="{AD1C5432-F6B3-4598-94C2-835DF5E4A59A}"/>
              </a:ext>
            </a:extLst>
          </p:cNvPr>
          <p:cNvGrpSpPr/>
          <p:nvPr/>
        </p:nvGrpSpPr>
        <p:grpSpPr>
          <a:xfrm>
            <a:off x="6632612" y="2434747"/>
            <a:ext cx="5074625" cy="984885"/>
            <a:chOff x="5004399" y="2070759"/>
            <a:chExt cx="3805969" cy="738664"/>
          </a:xfrm>
        </p:grpSpPr>
        <p:sp>
          <p:nvSpPr>
            <p:cNvPr id="32" name="TextBox 31"/>
            <p:cNvSpPr txBox="1"/>
            <p:nvPr/>
          </p:nvSpPr>
          <p:spPr>
            <a:xfrm>
              <a:off x="5422940" y="2070759"/>
              <a:ext cx="3387428" cy="738664"/>
            </a:xfrm>
            <a:prstGeom prst="rect">
              <a:avLst/>
            </a:prstGeom>
            <a:noFill/>
            <a:ln>
              <a:noFill/>
            </a:ln>
          </p:spPr>
          <p:txBody>
            <a:bodyPr wrap="square" lIns="0" tIns="0" rIns="0" bIns="0" rtlCol="0">
              <a:spAutoFit/>
            </a:bodyPr>
            <a:lstStyle/>
            <a:p>
              <a:r>
                <a:rPr lang="en-US" sz="1600" dirty="0">
                  <a:solidFill>
                    <a:schemeClr val="accent2">
                      <a:lumMod val="75000"/>
                    </a:schemeClr>
                  </a:solidFill>
                  <a:latin typeface="Lato" panose="020F0502020204030203" pitchFamily="34" charset="0"/>
                </a:rPr>
                <a:t>The function takes one argument which should be of type dictionary. If any other data type is passed, the function will throw error, because we are using dictionary specific methods like .items()</a:t>
              </a:r>
            </a:p>
          </p:txBody>
        </p:sp>
        <p:sp>
          <p:nvSpPr>
            <p:cNvPr id="33" name="Oval 32"/>
            <p:cNvSpPr/>
            <p:nvPr/>
          </p:nvSpPr>
          <p:spPr>
            <a:xfrm>
              <a:off x="5004399" y="2119899"/>
              <a:ext cx="262890" cy="2628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accent2">
                    <a:lumMod val="75000"/>
                  </a:schemeClr>
                </a:solidFill>
              </a:endParaRPr>
            </a:p>
          </p:txBody>
        </p:sp>
        <p:sp>
          <p:nvSpPr>
            <p:cNvPr id="57" name="Freeform 360"/>
            <p:cNvSpPr>
              <a:spLocks/>
            </p:cNvSpPr>
            <p:nvPr/>
          </p:nvSpPr>
          <p:spPr bwMode="auto">
            <a:xfrm>
              <a:off x="5062819" y="2175620"/>
              <a:ext cx="140518" cy="151447"/>
            </a:xfrm>
            <a:custGeom>
              <a:avLst/>
              <a:gdLst>
                <a:gd name="T0" fmla="*/ 130 w 136"/>
                <a:gd name="T1" fmla="*/ 87 h 146"/>
                <a:gd name="T2" fmla="*/ 135 w 136"/>
                <a:gd name="T3" fmla="*/ 95 h 146"/>
                <a:gd name="T4" fmla="*/ 134 w 136"/>
                <a:gd name="T5" fmla="*/ 104 h 146"/>
                <a:gd name="T6" fmla="*/ 128 w 136"/>
                <a:gd name="T7" fmla="*/ 114 h 146"/>
                <a:gd name="T8" fmla="*/ 121 w 136"/>
                <a:gd name="T9" fmla="*/ 120 h 146"/>
                <a:gd name="T10" fmla="*/ 111 w 136"/>
                <a:gd name="T11" fmla="*/ 119 h 146"/>
                <a:gd name="T12" fmla="*/ 86 w 136"/>
                <a:gd name="T13" fmla="*/ 104 h 146"/>
                <a:gd name="T14" fmla="*/ 86 w 136"/>
                <a:gd name="T15" fmla="*/ 133 h 146"/>
                <a:gd name="T16" fmla="*/ 83 w 136"/>
                <a:gd name="T17" fmla="*/ 142 h 146"/>
                <a:gd name="T18" fmla="*/ 74 w 136"/>
                <a:gd name="T19" fmla="*/ 146 h 146"/>
                <a:gd name="T20" fmla="*/ 62 w 136"/>
                <a:gd name="T21" fmla="*/ 146 h 146"/>
                <a:gd name="T22" fmla="*/ 54 w 136"/>
                <a:gd name="T23" fmla="*/ 142 h 146"/>
                <a:gd name="T24" fmla="*/ 50 w 136"/>
                <a:gd name="T25" fmla="*/ 133 h 146"/>
                <a:gd name="T26" fmla="*/ 50 w 136"/>
                <a:gd name="T27" fmla="*/ 104 h 146"/>
                <a:gd name="T28" fmla="*/ 25 w 136"/>
                <a:gd name="T29" fmla="*/ 119 h 146"/>
                <a:gd name="T30" fmla="*/ 16 w 136"/>
                <a:gd name="T31" fmla="*/ 120 h 146"/>
                <a:gd name="T32" fmla="*/ 8 w 136"/>
                <a:gd name="T33" fmla="*/ 114 h 146"/>
                <a:gd name="T34" fmla="*/ 2 w 136"/>
                <a:gd name="T35" fmla="*/ 104 h 146"/>
                <a:gd name="T36" fmla="*/ 1 w 136"/>
                <a:gd name="T37" fmla="*/ 95 h 146"/>
                <a:gd name="T38" fmla="*/ 7 w 136"/>
                <a:gd name="T39" fmla="*/ 87 h 146"/>
                <a:gd name="T40" fmla="*/ 32 w 136"/>
                <a:gd name="T41" fmla="*/ 73 h 146"/>
                <a:gd name="T42" fmla="*/ 7 w 136"/>
                <a:gd name="T43" fmla="*/ 58 h 146"/>
                <a:gd name="T44" fmla="*/ 1 w 136"/>
                <a:gd name="T45" fmla="*/ 51 h 146"/>
                <a:gd name="T46" fmla="*/ 2 w 136"/>
                <a:gd name="T47" fmla="*/ 42 h 146"/>
                <a:gd name="T48" fmla="*/ 8 w 136"/>
                <a:gd name="T49" fmla="*/ 31 h 146"/>
                <a:gd name="T50" fmla="*/ 16 w 136"/>
                <a:gd name="T51" fmla="*/ 26 h 146"/>
                <a:gd name="T52" fmla="*/ 25 w 136"/>
                <a:gd name="T53" fmla="*/ 27 h 146"/>
                <a:gd name="T54" fmla="*/ 50 w 136"/>
                <a:gd name="T55" fmla="*/ 41 h 146"/>
                <a:gd name="T56" fmla="*/ 50 w 136"/>
                <a:gd name="T57" fmla="*/ 12 h 146"/>
                <a:gd name="T58" fmla="*/ 54 w 136"/>
                <a:gd name="T59" fmla="*/ 4 h 146"/>
                <a:gd name="T60" fmla="*/ 62 w 136"/>
                <a:gd name="T61" fmla="*/ 0 h 146"/>
                <a:gd name="T62" fmla="*/ 74 w 136"/>
                <a:gd name="T63" fmla="*/ 0 h 146"/>
                <a:gd name="T64" fmla="*/ 83 w 136"/>
                <a:gd name="T65" fmla="*/ 4 h 146"/>
                <a:gd name="T66" fmla="*/ 86 w 136"/>
                <a:gd name="T67" fmla="*/ 12 h 146"/>
                <a:gd name="T68" fmla="*/ 86 w 136"/>
                <a:gd name="T69" fmla="*/ 41 h 146"/>
                <a:gd name="T70" fmla="*/ 111 w 136"/>
                <a:gd name="T71" fmla="*/ 27 h 146"/>
                <a:gd name="T72" fmla="*/ 121 w 136"/>
                <a:gd name="T73" fmla="*/ 26 h 146"/>
                <a:gd name="T74" fmla="*/ 128 w 136"/>
                <a:gd name="T75" fmla="*/ 31 h 146"/>
                <a:gd name="T76" fmla="*/ 134 w 136"/>
                <a:gd name="T77" fmla="*/ 42 h 146"/>
                <a:gd name="T78" fmla="*/ 135 w 136"/>
                <a:gd name="T79" fmla="*/ 51 h 146"/>
                <a:gd name="T80" fmla="*/ 130 w 136"/>
                <a:gd name="T81" fmla="*/ 58 h 146"/>
                <a:gd name="T82" fmla="*/ 104 w 136"/>
                <a:gd name="T83" fmla="*/ 73 h 146"/>
                <a:gd name="T84" fmla="*/ 130 w 136"/>
                <a:gd name="T85" fmla="*/ 8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46">
                  <a:moveTo>
                    <a:pt x="130" y="87"/>
                  </a:moveTo>
                  <a:cubicBezTo>
                    <a:pt x="132" y="89"/>
                    <a:pt x="134" y="92"/>
                    <a:pt x="135" y="95"/>
                  </a:cubicBezTo>
                  <a:cubicBezTo>
                    <a:pt x="136" y="98"/>
                    <a:pt x="136" y="101"/>
                    <a:pt x="134" y="104"/>
                  </a:cubicBezTo>
                  <a:cubicBezTo>
                    <a:pt x="128" y="114"/>
                    <a:pt x="128" y="114"/>
                    <a:pt x="128" y="114"/>
                  </a:cubicBezTo>
                  <a:cubicBezTo>
                    <a:pt x="126" y="117"/>
                    <a:pt x="124" y="119"/>
                    <a:pt x="121" y="120"/>
                  </a:cubicBezTo>
                  <a:cubicBezTo>
                    <a:pt x="117" y="121"/>
                    <a:pt x="114" y="121"/>
                    <a:pt x="111" y="119"/>
                  </a:cubicBezTo>
                  <a:cubicBezTo>
                    <a:pt x="86" y="104"/>
                    <a:pt x="86" y="104"/>
                    <a:pt x="86" y="104"/>
                  </a:cubicBezTo>
                  <a:cubicBezTo>
                    <a:pt x="86" y="133"/>
                    <a:pt x="86" y="133"/>
                    <a:pt x="86" y="133"/>
                  </a:cubicBezTo>
                  <a:cubicBezTo>
                    <a:pt x="86" y="137"/>
                    <a:pt x="85" y="140"/>
                    <a:pt x="83" y="142"/>
                  </a:cubicBezTo>
                  <a:cubicBezTo>
                    <a:pt x="80" y="144"/>
                    <a:pt x="77" y="146"/>
                    <a:pt x="74" y="146"/>
                  </a:cubicBezTo>
                  <a:cubicBezTo>
                    <a:pt x="62" y="146"/>
                    <a:pt x="62" y="146"/>
                    <a:pt x="62" y="146"/>
                  </a:cubicBezTo>
                  <a:cubicBezTo>
                    <a:pt x="59" y="146"/>
                    <a:pt x="56" y="144"/>
                    <a:pt x="54" y="142"/>
                  </a:cubicBezTo>
                  <a:cubicBezTo>
                    <a:pt x="51" y="140"/>
                    <a:pt x="50" y="137"/>
                    <a:pt x="50" y="133"/>
                  </a:cubicBezTo>
                  <a:cubicBezTo>
                    <a:pt x="50" y="104"/>
                    <a:pt x="50" y="104"/>
                    <a:pt x="50" y="104"/>
                  </a:cubicBezTo>
                  <a:cubicBezTo>
                    <a:pt x="25" y="119"/>
                    <a:pt x="25" y="119"/>
                    <a:pt x="25" y="119"/>
                  </a:cubicBezTo>
                  <a:cubicBezTo>
                    <a:pt x="22" y="121"/>
                    <a:pt x="19" y="121"/>
                    <a:pt x="16" y="120"/>
                  </a:cubicBezTo>
                  <a:cubicBezTo>
                    <a:pt x="12" y="119"/>
                    <a:pt x="10" y="117"/>
                    <a:pt x="8" y="114"/>
                  </a:cubicBezTo>
                  <a:cubicBezTo>
                    <a:pt x="2" y="104"/>
                    <a:pt x="2" y="104"/>
                    <a:pt x="2" y="104"/>
                  </a:cubicBezTo>
                  <a:cubicBezTo>
                    <a:pt x="1" y="101"/>
                    <a:pt x="0" y="98"/>
                    <a:pt x="1" y="95"/>
                  </a:cubicBezTo>
                  <a:cubicBezTo>
                    <a:pt x="2" y="92"/>
                    <a:pt x="4" y="89"/>
                    <a:pt x="7" y="87"/>
                  </a:cubicBezTo>
                  <a:cubicBezTo>
                    <a:pt x="32" y="73"/>
                    <a:pt x="32" y="73"/>
                    <a:pt x="32" y="73"/>
                  </a:cubicBezTo>
                  <a:cubicBezTo>
                    <a:pt x="7" y="58"/>
                    <a:pt x="7" y="58"/>
                    <a:pt x="7" y="58"/>
                  </a:cubicBezTo>
                  <a:cubicBezTo>
                    <a:pt x="4" y="57"/>
                    <a:pt x="2" y="54"/>
                    <a:pt x="1" y="51"/>
                  </a:cubicBezTo>
                  <a:cubicBezTo>
                    <a:pt x="0" y="48"/>
                    <a:pt x="1" y="45"/>
                    <a:pt x="2" y="42"/>
                  </a:cubicBezTo>
                  <a:cubicBezTo>
                    <a:pt x="8" y="31"/>
                    <a:pt x="8" y="31"/>
                    <a:pt x="8" y="31"/>
                  </a:cubicBezTo>
                  <a:cubicBezTo>
                    <a:pt x="10" y="29"/>
                    <a:pt x="12" y="27"/>
                    <a:pt x="16" y="26"/>
                  </a:cubicBezTo>
                  <a:cubicBezTo>
                    <a:pt x="19" y="25"/>
                    <a:pt x="22" y="25"/>
                    <a:pt x="25" y="27"/>
                  </a:cubicBezTo>
                  <a:cubicBezTo>
                    <a:pt x="50" y="41"/>
                    <a:pt x="50" y="41"/>
                    <a:pt x="50" y="41"/>
                  </a:cubicBezTo>
                  <a:cubicBezTo>
                    <a:pt x="50" y="12"/>
                    <a:pt x="50" y="12"/>
                    <a:pt x="50" y="12"/>
                  </a:cubicBezTo>
                  <a:cubicBezTo>
                    <a:pt x="50" y="9"/>
                    <a:pt x="51" y="6"/>
                    <a:pt x="54" y="4"/>
                  </a:cubicBezTo>
                  <a:cubicBezTo>
                    <a:pt x="56" y="2"/>
                    <a:pt x="59" y="0"/>
                    <a:pt x="62" y="0"/>
                  </a:cubicBezTo>
                  <a:cubicBezTo>
                    <a:pt x="74" y="0"/>
                    <a:pt x="74" y="0"/>
                    <a:pt x="74" y="0"/>
                  </a:cubicBezTo>
                  <a:cubicBezTo>
                    <a:pt x="77" y="0"/>
                    <a:pt x="80" y="2"/>
                    <a:pt x="83" y="4"/>
                  </a:cubicBezTo>
                  <a:cubicBezTo>
                    <a:pt x="85" y="6"/>
                    <a:pt x="86" y="9"/>
                    <a:pt x="86" y="12"/>
                  </a:cubicBezTo>
                  <a:cubicBezTo>
                    <a:pt x="86" y="41"/>
                    <a:pt x="86" y="41"/>
                    <a:pt x="86" y="41"/>
                  </a:cubicBezTo>
                  <a:cubicBezTo>
                    <a:pt x="111" y="27"/>
                    <a:pt x="111" y="27"/>
                    <a:pt x="111" y="27"/>
                  </a:cubicBezTo>
                  <a:cubicBezTo>
                    <a:pt x="114" y="25"/>
                    <a:pt x="117" y="25"/>
                    <a:pt x="121" y="26"/>
                  </a:cubicBezTo>
                  <a:cubicBezTo>
                    <a:pt x="124" y="27"/>
                    <a:pt x="126" y="29"/>
                    <a:pt x="128" y="31"/>
                  </a:cubicBezTo>
                  <a:cubicBezTo>
                    <a:pt x="134" y="42"/>
                    <a:pt x="134" y="42"/>
                    <a:pt x="134" y="42"/>
                  </a:cubicBezTo>
                  <a:cubicBezTo>
                    <a:pt x="136" y="45"/>
                    <a:pt x="136" y="48"/>
                    <a:pt x="135" y="51"/>
                  </a:cubicBezTo>
                  <a:cubicBezTo>
                    <a:pt x="134" y="54"/>
                    <a:pt x="132" y="57"/>
                    <a:pt x="130" y="58"/>
                  </a:cubicBezTo>
                  <a:cubicBezTo>
                    <a:pt x="104" y="73"/>
                    <a:pt x="104" y="73"/>
                    <a:pt x="104" y="73"/>
                  </a:cubicBezTo>
                  <a:lnTo>
                    <a:pt x="130" y="8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schemeClr val="accent2">
                    <a:lumMod val="75000"/>
                  </a:schemeClr>
                </a:solidFill>
              </a:endParaRPr>
            </a:p>
          </p:txBody>
        </p:sp>
      </p:grpSp>
      <p:grpSp>
        <p:nvGrpSpPr>
          <p:cNvPr id="6" name="Group 5">
            <a:extLst>
              <a:ext uri="{FF2B5EF4-FFF2-40B4-BE49-F238E27FC236}">
                <a16:creationId xmlns:a16="http://schemas.microsoft.com/office/drawing/2014/main" xmlns="" id="{68C105EF-DF18-41A5-91EB-B4927826644F}"/>
              </a:ext>
            </a:extLst>
          </p:cNvPr>
          <p:cNvGrpSpPr/>
          <p:nvPr/>
        </p:nvGrpSpPr>
        <p:grpSpPr>
          <a:xfrm>
            <a:off x="6686918" y="3540858"/>
            <a:ext cx="5218025" cy="738664"/>
            <a:chOff x="5037087" y="2630929"/>
            <a:chExt cx="3140749" cy="553998"/>
          </a:xfrm>
        </p:grpSpPr>
        <p:sp>
          <p:nvSpPr>
            <p:cNvPr id="35" name="Oval 34"/>
            <p:cNvSpPr/>
            <p:nvPr/>
          </p:nvSpPr>
          <p:spPr>
            <a:xfrm>
              <a:off x="5037087" y="2658016"/>
              <a:ext cx="197514" cy="23899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accent2">
                    <a:lumMod val="75000"/>
                  </a:schemeClr>
                </a:solidFill>
              </a:endParaRPr>
            </a:p>
          </p:txBody>
        </p:sp>
        <p:sp>
          <p:nvSpPr>
            <p:cNvPr id="37" name="TextBox 36"/>
            <p:cNvSpPr txBox="1"/>
            <p:nvPr/>
          </p:nvSpPr>
          <p:spPr>
            <a:xfrm>
              <a:off x="5422940" y="2630929"/>
              <a:ext cx="2754896" cy="553998"/>
            </a:xfrm>
            <a:prstGeom prst="rect">
              <a:avLst/>
            </a:prstGeom>
            <a:noFill/>
            <a:ln>
              <a:noFill/>
            </a:ln>
          </p:spPr>
          <p:txBody>
            <a:bodyPr wrap="square" lIns="0" tIns="0" rIns="0" bIns="0" rtlCol="0">
              <a:spAutoFit/>
            </a:bodyPr>
            <a:lstStyle/>
            <a:p>
              <a:r>
                <a:rPr lang="en-US" sz="1600" dirty="0">
                  <a:solidFill>
                    <a:schemeClr val="accent2">
                      <a:lumMod val="75000"/>
                    </a:schemeClr>
                  </a:solidFill>
                  <a:latin typeface="Lato" panose="020F0502020204030203" pitchFamily="34" charset="0"/>
                </a:rPr>
                <a:t>Inside the function we are creating a empty dictionary and looping in to each element in the dictionary that is passed to the function</a:t>
              </a:r>
            </a:p>
          </p:txBody>
        </p:sp>
        <p:sp>
          <p:nvSpPr>
            <p:cNvPr id="58" name="Freeform 360"/>
            <p:cNvSpPr>
              <a:spLocks/>
            </p:cNvSpPr>
            <p:nvPr/>
          </p:nvSpPr>
          <p:spPr bwMode="auto">
            <a:xfrm>
              <a:off x="5071973" y="2707297"/>
              <a:ext cx="127744" cy="137679"/>
            </a:xfrm>
            <a:custGeom>
              <a:avLst/>
              <a:gdLst>
                <a:gd name="T0" fmla="*/ 130 w 136"/>
                <a:gd name="T1" fmla="*/ 87 h 146"/>
                <a:gd name="T2" fmla="*/ 135 w 136"/>
                <a:gd name="T3" fmla="*/ 95 h 146"/>
                <a:gd name="T4" fmla="*/ 134 w 136"/>
                <a:gd name="T5" fmla="*/ 104 h 146"/>
                <a:gd name="T6" fmla="*/ 128 w 136"/>
                <a:gd name="T7" fmla="*/ 114 h 146"/>
                <a:gd name="T8" fmla="*/ 121 w 136"/>
                <a:gd name="T9" fmla="*/ 120 h 146"/>
                <a:gd name="T10" fmla="*/ 111 w 136"/>
                <a:gd name="T11" fmla="*/ 119 h 146"/>
                <a:gd name="T12" fmla="*/ 86 w 136"/>
                <a:gd name="T13" fmla="*/ 104 h 146"/>
                <a:gd name="T14" fmla="*/ 86 w 136"/>
                <a:gd name="T15" fmla="*/ 133 h 146"/>
                <a:gd name="T16" fmla="*/ 83 w 136"/>
                <a:gd name="T17" fmla="*/ 142 h 146"/>
                <a:gd name="T18" fmla="*/ 74 w 136"/>
                <a:gd name="T19" fmla="*/ 146 h 146"/>
                <a:gd name="T20" fmla="*/ 62 w 136"/>
                <a:gd name="T21" fmla="*/ 146 h 146"/>
                <a:gd name="T22" fmla="*/ 54 w 136"/>
                <a:gd name="T23" fmla="*/ 142 h 146"/>
                <a:gd name="T24" fmla="*/ 50 w 136"/>
                <a:gd name="T25" fmla="*/ 133 h 146"/>
                <a:gd name="T26" fmla="*/ 50 w 136"/>
                <a:gd name="T27" fmla="*/ 104 h 146"/>
                <a:gd name="T28" fmla="*/ 25 w 136"/>
                <a:gd name="T29" fmla="*/ 119 h 146"/>
                <a:gd name="T30" fmla="*/ 16 w 136"/>
                <a:gd name="T31" fmla="*/ 120 h 146"/>
                <a:gd name="T32" fmla="*/ 8 w 136"/>
                <a:gd name="T33" fmla="*/ 114 h 146"/>
                <a:gd name="T34" fmla="*/ 2 w 136"/>
                <a:gd name="T35" fmla="*/ 104 h 146"/>
                <a:gd name="T36" fmla="*/ 1 w 136"/>
                <a:gd name="T37" fmla="*/ 95 h 146"/>
                <a:gd name="T38" fmla="*/ 7 w 136"/>
                <a:gd name="T39" fmla="*/ 87 h 146"/>
                <a:gd name="T40" fmla="*/ 32 w 136"/>
                <a:gd name="T41" fmla="*/ 73 h 146"/>
                <a:gd name="T42" fmla="*/ 7 w 136"/>
                <a:gd name="T43" fmla="*/ 58 h 146"/>
                <a:gd name="T44" fmla="*/ 1 w 136"/>
                <a:gd name="T45" fmla="*/ 51 h 146"/>
                <a:gd name="T46" fmla="*/ 2 w 136"/>
                <a:gd name="T47" fmla="*/ 42 h 146"/>
                <a:gd name="T48" fmla="*/ 8 w 136"/>
                <a:gd name="T49" fmla="*/ 31 h 146"/>
                <a:gd name="T50" fmla="*/ 16 w 136"/>
                <a:gd name="T51" fmla="*/ 26 h 146"/>
                <a:gd name="T52" fmla="*/ 25 w 136"/>
                <a:gd name="T53" fmla="*/ 27 h 146"/>
                <a:gd name="T54" fmla="*/ 50 w 136"/>
                <a:gd name="T55" fmla="*/ 41 h 146"/>
                <a:gd name="T56" fmla="*/ 50 w 136"/>
                <a:gd name="T57" fmla="*/ 12 h 146"/>
                <a:gd name="T58" fmla="*/ 54 w 136"/>
                <a:gd name="T59" fmla="*/ 4 h 146"/>
                <a:gd name="T60" fmla="*/ 62 w 136"/>
                <a:gd name="T61" fmla="*/ 0 h 146"/>
                <a:gd name="T62" fmla="*/ 74 w 136"/>
                <a:gd name="T63" fmla="*/ 0 h 146"/>
                <a:gd name="T64" fmla="*/ 83 w 136"/>
                <a:gd name="T65" fmla="*/ 4 h 146"/>
                <a:gd name="T66" fmla="*/ 86 w 136"/>
                <a:gd name="T67" fmla="*/ 12 h 146"/>
                <a:gd name="T68" fmla="*/ 86 w 136"/>
                <a:gd name="T69" fmla="*/ 41 h 146"/>
                <a:gd name="T70" fmla="*/ 111 w 136"/>
                <a:gd name="T71" fmla="*/ 27 h 146"/>
                <a:gd name="T72" fmla="*/ 121 w 136"/>
                <a:gd name="T73" fmla="*/ 26 h 146"/>
                <a:gd name="T74" fmla="*/ 128 w 136"/>
                <a:gd name="T75" fmla="*/ 31 h 146"/>
                <a:gd name="T76" fmla="*/ 134 w 136"/>
                <a:gd name="T77" fmla="*/ 42 h 146"/>
                <a:gd name="T78" fmla="*/ 135 w 136"/>
                <a:gd name="T79" fmla="*/ 51 h 146"/>
                <a:gd name="T80" fmla="*/ 130 w 136"/>
                <a:gd name="T81" fmla="*/ 58 h 146"/>
                <a:gd name="T82" fmla="*/ 104 w 136"/>
                <a:gd name="T83" fmla="*/ 73 h 146"/>
                <a:gd name="T84" fmla="*/ 130 w 136"/>
                <a:gd name="T85" fmla="*/ 8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46">
                  <a:moveTo>
                    <a:pt x="130" y="87"/>
                  </a:moveTo>
                  <a:cubicBezTo>
                    <a:pt x="132" y="89"/>
                    <a:pt x="134" y="92"/>
                    <a:pt x="135" y="95"/>
                  </a:cubicBezTo>
                  <a:cubicBezTo>
                    <a:pt x="136" y="98"/>
                    <a:pt x="136" y="101"/>
                    <a:pt x="134" y="104"/>
                  </a:cubicBezTo>
                  <a:cubicBezTo>
                    <a:pt x="128" y="114"/>
                    <a:pt x="128" y="114"/>
                    <a:pt x="128" y="114"/>
                  </a:cubicBezTo>
                  <a:cubicBezTo>
                    <a:pt x="126" y="117"/>
                    <a:pt x="124" y="119"/>
                    <a:pt x="121" y="120"/>
                  </a:cubicBezTo>
                  <a:cubicBezTo>
                    <a:pt x="117" y="121"/>
                    <a:pt x="114" y="121"/>
                    <a:pt x="111" y="119"/>
                  </a:cubicBezTo>
                  <a:cubicBezTo>
                    <a:pt x="86" y="104"/>
                    <a:pt x="86" y="104"/>
                    <a:pt x="86" y="104"/>
                  </a:cubicBezTo>
                  <a:cubicBezTo>
                    <a:pt x="86" y="133"/>
                    <a:pt x="86" y="133"/>
                    <a:pt x="86" y="133"/>
                  </a:cubicBezTo>
                  <a:cubicBezTo>
                    <a:pt x="86" y="137"/>
                    <a:pt x="85" y="140"/>
                    <a:pt x="83" y="142"/>
                  </a:cubicBezTo>
                  <a:cubicBezTo>
                    <a:pt x="80" y="144"/>
                    <a:pt x="77" y="146"/>
                    <a:pt x="74" y="146"/>
                  </a:cubicBezTo>
                  <a:cubicBezTo>
                    <a:pt x="62" y="146"/>
                    <a:pt x="62" y="146"/>
                    <a:pt x="62" y="146"/>
                  </a:cubicBezTo>
                  <a:cubicBezTo>
                    <a:pt x="59" y="146"/>
                    <a:pt x="56" y="144"/>
                    <a:pt x="54" y="142"/>
                  </a:cubicBezTo>
                  <a:cubicBezTo>
                    <a:pt x="51" y="140"/>
                    <a:pt x="50" y="137"/>
                    <a:pt x="50" y="133"/>
                  </a:cubicBezTo>
                  <a:cubicBezTo>
                    <a:pt x="50" y="104"/>
                    <a:pt x="50" y="104"/>
                    <a:pt x="50" y="104"/>
                  </a:cubicBezTo>
                  <a:cubicBezTo>
                    <a:pt x="25" y="119"/>
                    <a:pt x="25" y="119"/>
                    <a:pt x="25" y="119"/>
                  </a:cubicBezTo>
                  <a:cubicBezTo>
                    <a:pt x="22" y="121"/>
                    <a:pt x="19" y="121"/>
                    <a:pt x="16" y="120"/>
                  </a:cubicBezTo>
                  <a:cubicBezTo>
                    <a:pt x="12" y="119"/>
                    <a:pt x="10" y="117"/>
                    <a:pt x="8" y="114"/>
                  </a:cubicBezTo>
                  <a:cubicBezTo>
                    <a:pt x="2" y="104"/>
                    <a:pt x="2" y="104"/>
                    <a:pt x="2" y="104"/>
                  </a:cubicBezTo>
                  <a:cubicBezTo>
                    <a:pt x="1" y="101"/>
                    <a:pt x="0" y="98"/>
                    <a:pt x="1" y="95"/>
                  </a:cubicBezTo>
                  <a:cubicBezTo>
                    <a:pt x="2" y="92"/>
                    <a:pt x="4" y="89"/>
                    <a:pt x="7" y="87"/>
                  </a:cubicBezTo>
                  <a:cubicBezTo>
                    <a:pt x="32" y="73"/>
                    <a:pt x="32" y="73"/>
                    <a:pt x="32" y="73"/>
                  </a:cubicBezTo>
                  <a:cubicBezTo>
                    <a:pt x="7" y="58"/>
                    <a:pt x="7" y="58"/>
                    <a:pt x="7" y="58"/>
                  </a:cubicBezTo>
                  <a:cubicBezTo>
                    <a:pt x="4" y="57"/>
                    <a:pt x="2" y="54"/>
                    <a:pt x="1" y="51"/>
                  </a:cubicBezTo>
                  <a:cubicBezTo>
                    <a:pt x="0" y="48"/>
                    <a:pt x="1" y="45"/>
                    <a:pt x="2" y="42"/>
                  </a:cubicBezTo>
                  <a:cubicBezTo>
                    <a:pt x="8" y="31"/>
                    <a:pt x="8" y="31"/>
                    <a:pt x="8" y="31"/>
                  </a:cubicBezTo>
                  <a:cubicBezTo>
                    <a:pt x="10" y="29"/>
                    <a:pt x="12" y="27"/>
                    <a:pt x="16" y="26"/>
                  </a:cubicBezTo>
                  <a:cubicBezTo>
                    <a:pt x="19" y="25"/>
                    <a:pt x="22" y="25"/>
                    <a:pt x="25" y="27"/>
                  </a:cubicBezTo>
                  <a:cubicBezTo>
                    <a:pt x="50" y="41"/>
                    <a:pt x="50" y="41"/>
                    <a:pt x="50" y="41"/>
                  </a:cubicBezTo>
                  <a:cubicBezTo>
                    <a:pt x="50" y="12"/>
                    <a:pt x="50" y="12"/>
                    <a:pt x="50" y="12"/>
                  </a:cubicBezTo>
                  <a:cubicBezTo>
                    <a:pt x="50" y="9"/>
                    <a:pt x="51" y="6"/>
                    <a:pt x="54" y="4"/>
                  </a:cubicBezTo>
                  <a:cubicBezTo>
                    <a:pt x="56" y="2"/>
                    <a:pt x="59" y="0"/>
                    <a:pt x="62" y="0"/>
                  </a:cubicBezTo>
                  <a:cubicBezTo>
                    <a:pt x="74" y="0"/>
                    <a:pt x="74" y="0"/>
                    <a:pt x="74" y="0"/>
                  </a:cubicBezTo>
                  <a:cubicBezTo>
                    <a:pt x="77" y="0"/>
                    <a:pt x="80" y="2"/>
                    <a:pt x="83" y="4"/>
                  </a:cubicBezTo>
                  <a:cubicBezTo>
                    <a:pt x="85" y="6"/>
                    <a:pt x="86" y="9"/>
                    <a:pt x="86" y="12"/>
                  </a:cubicBezTo>
                  <a:cubicBezTo>
                    <a:pt x="86" y="41"/>
                    <a:pt x="86" y="41"/>
                    <a:pt x="86" y="41"/>
                  </a:cubicBezTo>
                  <a:cubicBezTo>
                    <a:pt x="111" y="27"/>
                    <a:pt x="111" y="27"/>
                    <a:pt x="111" y="27"/>
                  </a:cubicBezTo>
                  <a:cubicBezTo>
                    <a:pt x="114" y="25"/>
                    <a:pt x="117" y="25"/>
                    <a:pt x="121" y="26"/>
                  </a:cubicBezTo>
                  <a:cubicBezTo>
                    <a:pt x="124" y="27"/>
                    <a:pt x="126" y="29"/>
                    <a:pt x="128" y="31"/>
                  </a:cubicBezTo>
                  <a:cubicBezTo>
                    <a:pt x="134" y="42"/>
                    <a:pt x="134" y="42"/>
                    <a:pt x="134" y="42"/>
                  </a:cubicBezTo>
                  <a:cubicBezTo>
                    <a:pt x="136" y="45"/>
                    <a:pt x="136" y="48"/>
                    <a:pt x="135" y="51"/>
                  </a:cubicBezTo>
                  <a:cubicBezTo>
                    <a:pt x="134" y="54"/>
                    <a:pt x="132" y="57"/>
                    <a:pt x="130" y="58"/>
                  </a:cubicBezTo>
                  <a:cubicBezTo>
                    <a:pt x="104" y="73"/>
                    <a:pt x="104" y="73"/>
                    <a:pt x="104" y="73"/>
                  </a:cubicBezTo>
                  <a:lnTo>
                    <a:pt x="130" y="8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schemeClr val="accent2">
                    <a:lumMod val="75000"/>
                  </a:schemeClr>
                </a:solidFill>
              </a:endParaRPr>
            </a:p>
          </p:txBody>
        </p:sp>
      </p:grpSp>
      <p:grpSp>
        <p:nvGrpSpPr>
          <p:cNvPr id="7" name="Group 6">
            <a:extLst>
              <a:ext uri="{FF2B5EF4-FFF2-40B4-BE49-F238E27FC236}">
                <a16:creationId xmlns:a16="http://schemas.microsoft.com/office/drawing/2014/main" xmlns="" id="{501EC052-C582-4F46-92EC-E1286FCD0273}"/>
              </a:ext>
            </a:extLst>
          </p:cNvPr>
          <p:cNvGrpSpPr/>
          <p:nvPr/>
        </p:nvGrpSpPr>
        <p:grpSpPr>
          <a:xfrm>
            <a:off x="6632611" y="4492090"/>
            <a:ext cx="4959295" cy="1231106"/>
            <a:chOff x="5004399" y="3094387"/>
            <a:chExt cx="3543302" cy="923329"/>
          </a:xfrm>
        </p:grpSpPr>
        <p:sp>
          <p:nvSpPr>
            <p:cNvPr id="38" name="Oval 37"/>
            <p:cNvSpPr/>
            <p:nvPr/>
          </p:nvSpPr>
          <p:spPr>
            <a:xfrm>
              <a:off x="5004399" y="3134230"/>
              <a:ext cx="262890" cy="2628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accent2">
                    <a:lumMod val="75000"/>
                  </a:schemeClr>
                </a:solidFill>
              </a:endParaRPr>
            </a:p>
          </p:txBody>
        </p:sp>
        <p:sp>
          <p:nvSpPr>
            <p:cNvPr id="40" name="TextBox 39"/>
            <p:cNvSpPr txBox="1"/>
            <p:nvPr/>
          </p:nvSpPr>
          <p:spPr>
            <a:xfrm>
              <a:off x="5422940" y="3094387"/>
              <a:ext cx="3124761" cy="923329"/>
            </a:xfrm>
            <a:prstGeom prst="rect">
              <a:avLst/>
            </a:prstGeom>
            <a:noFill/>
            <a:ln>
              <a:noFill/>
            </a:ln>
          </p:spPr>
          <p:txBody>
            <a:bodyPr wrap="square" lIns="0" tIns="0" rIns="0" bIns="0" rtlCol="0">
              <a:spAutoFit/>
            </a:bodyPr>
            <a:lstStyle/>
            <a:p>
              <a:r>
                <a:rPr lang="en-US" sz="1600" dirty="0">
                  <a:solidFill>
                    <a:schemeClr val="accent2">
                      <a:lumMod val="75000"/>
                    </a:schemeClr>
                  </a:solidFill>
                  <a:latin typeface="Lato" panose="020F0502020204030203" pitchFamily="34" charset="0"/>
                </a:rPr>
                <a:t>Inside the for loop, we are adding new element to the new dictionary which is created inside the function</a:t>
              </a:r>
            </a:p>
            <a:p>
              <a:r>
                <a:rPr lang="en-US" sz="1600" dirty="0">
                  <a:solidFill>
                    <a:schemeClr val="accent2">
                      <a:lumMod val="75000"/>
                    </a:schemeClr>
                  </a:solidFill>
                  <a:latin typeface="Lato" panose="020F0502020204030203" pitchFamily="34" charset="0"/>
                </a:rPr>
                <a:t>While adding element, the key becomes the value and value becomes the key</a:t>
              </a:r>
            </a:p>
          </p:txBody>
        </p:sp>
        <p:sp>
          <p:nvSpPr>
            <p:cNvPr id="59" name="Freeform 360"/>
            <p:cNvSpPr>
              <a:spLocks/>
            </p:cNvSpPr>
            <p:nvPr/>
          </p:nvSpPr>
          <p:spPr bwMode="auto">
            <a:xfrm>
              <a:off x="5074701" y="3189951"/>
              <a:ext cx="140518" cy="151447"/>
            </a:xfrm>
            <a:custGeom>
              <a:avLst/>
              <a:gdLst>
                <a:gd name="T0" fmla="*/ 130 w 136"/>
                <a:gd name="T1" fmla="*/ 87 h 146"/>
                <a:gd name="T2" fmla="*/ 135 w 136"/>
                <a:gd name="T3" fmla="*/ 95 h 146"/>
                <a:gd name="T4" fmla="*/ 134 w 136"/>
                <a:gd name="T5" fmla="*/ 104 h 146"/>
                <a:gd name="T6" fmla="*/ 128 w 136"/>
                <a:gd name="T7" fmla="*/ 114 h 146"/>
                <a:gd name="T8" fmla="*/ 121 w 136"/>
                <a:gd name="T9" fmla="*/ 120 h 146"/>
                <a:gd name="T10" fmla="*/ 111 w 136"/>
                <a:gd name="T11" fmla="*/ 119 h 146"/>
                <a:gd name="T12" fmla="*/ 86 w 136"/>
                <a:gd name="T13" fmla="*/ 104 h 146"/>
                <a:gd name="T14" fmla="*/ 86 w 136"/>
                <a:gd name="T15" fmla="*/ 133 h 146"/>
                <a:gd name="T16" fmla="*/ 83 w 136"/>
                <a:gd name="T17" fmla="*/ 142 h 146"/>
                <a:gd name="T18" fmla="*/ 74 w 136"/>
                <a:gd name="T19" fmla="*/ 146 h 146"/>
                <a:gd name="T20" fmla="*/ 62 w 136"/>
                <a:gd name="T21" fmla="*/ 146 h 146"/>
                <a:gd name="T22" fmla="*/ 54 w 136"/>
                <a:gd name="T23" fmla="*/ 142 h 146"/>
                <a:gd name="T24" fmla="*/ 50 w 136"/>
                <a:gd name="T25" fmla="*/ 133 h 146"/>
                <a:gd name="T26" fmla="*/ 50 w 136"/>
                <a:gd name="T27" fmla="*/ 104 h 146"/>
                <a:gd name="T28" fmla="*/ 25 w 136"/>
                <a:gd name="T29" fmla="*/ 119 h 146"/>
                <a:gd name="T30" fmla="*/ 16 w 136"/>
                <a:gd name="T31" fmla="*/ 120 h 146"/>
                <a:gd name="T32" fmla="*/ 8 w 136"/>
                <a:gd name="T33" fmla="*/ 114 h 146"/>
                <a:gd name="T34" fmla="*/ 2 w 136"/>
                <a:gd name="T35" fmla="*/ 104 h 146"/>
                <a:gd name="T36" fmla="*/ 1 w 136"/>
                <a:gd name="T37" fmla="*/ 95 h 146"/>
                <a:gd name="T38" fmla="*/ 7 w 136"/>
                <a:gd name="T39" fmla="*/ 87 h 146"/>
                <a:gd name="T40" fmla="*/ 32 w 136"/>
                <a:gd name="T41" fmla="*/ 73 h 146"/>
                <a:gd name="T42" fmla="*/ 7 w 136"/>
                <a:gd name="T43" fmla="*/ 58 h 146"/>
                <a:gd name="T44" fmla="*/ 1 w 136"/>
                <a:gd name="T45" fmla="*/ 51 h 146"/>
                <a:gd name="T46" fmla="*/ 2 w 136"/>
                <a:gd name="T47" fmla="*/ 42 h 146"/>
                <a:gd name="T48" fmla="*/ 8 w 136"/>
                <a:gd name="T49" fmla="*/ 31 h 146"/>
                <a:gd name="T50" fmla="*/ 16 w 136"/>
                <a:gd name="T51" fmla="*/ 26 h 146"/>
                <a:gd name="T52" fmla="*/ 25 w 136"/>
                <a:gd name="T53" fmla="*/ 27 h 146"/>
                <a:gd name="T54" fmla="*/ 50 w 136"/>
                <a:gd name="T55" fmla="*/ 41 h 146"/>
                <a:gd name="T56" fmla="*/ 50 w 136"/>
                <a:gd name="T57" fmla="*/ 12 h 146"/>
                <a:gd name="T58" fmla="*/ 54 w 136"/>
                <a:gd name="T59" fmla="*/ 4 h 146"/>
                <a:gd name="T60" fmla="*/ 62 w 136"/>
                <a:gd name="T61" fmla="*/ 0 h 146"/>
                <a:gd name="T62" fmla="*/ 74 w 136"/>
                <a:gd name="T63" fmla="*/ 0 h 146"/>
                <a:gd name="T64" fmla="*/ 83 w 136"/>
                <a:gd name="T65" fmla="*/ 4 h 146"/>
                <a:gd name="T66" fmla="*/ 86 w 136"/>
                <a:gd name="T67" fmla="*/ 12 h 146"/>
                <a:gd name="T68" fmla="*/ 86 w 136"/>
                <a:gd name="T69" fmla="*/ 41 h 146"/>
                <a:gd name="T70" fmla="*/ 111 w 136"/>
                <a:gd name="T71" fmla="*/ 27 h 146"/>
                <a:gd name="T72" fmla="*/ 121 w 136"/>
                <a:gd name="T73" fmla="*/ 26 h 146"/>
                <a:gd name="T74" fmla="*/ 128 w 136"/>
                <a:gd name="T75" fmla="*/ 31 h 146"/>
                <a:gd name="T76" fmla="*/ 134 w 136"/>
                <a:gd name="T77" fmla="*/ 42 h 146"/>
                <a:gd name="T78" fmla="*/ 135 w 136"/>
                <a:gd name="T79" fmla="*/ 51 h 146"/>
                <a:gd name="T80" fmla="*/ 130 w 136"/>
                <a:gd name="T81" fmla="*/ 58 h 146"/>
                <a:gd name="T82" fmla="*/ 104 w 136"/>
                <a:gd name="T83" fmla="*/ 73 h 146"/>
                <a:gd name="T84" fmla="*/ 130 w 136"/>
                <a:gd name="T85" fmla="*/ 8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46">
                  <a:moveTo>
                    <a:pt x="130" y="87"/>
                  </a:moveTo>
                  <a:cubicBezTo>
                    <a:pt x="132" y="89"/>
                    <a:pt x="134" y="92"/>
                    <a:pt x="135" y="95"/>
                  </a:cubicBezTo>
                  <a:cubicBezTo>
                    <a:pt x="136" y="98"/>
                    <a:pt x="136" y="101"/>
                    <a:pt x="134" y="104"/>
                  </a:cubicBezTo>
                  <a:cubicBezTo>
                    <a:pt x="128" y="114"/>
                    <a:pt x="128" y="114"/>
                    <a:pt x="128" y="114"/>
                  </a:cubicBezTo>
                  <a:cubicBezTo>
                    <a:pt x="126" y="117"/>
                    <a:pt x="124" y="119"/>
                    <a:pt x="121" y="120"/>
                  </a:cubicBezTo>
                  <a:cubicBezTo>
                    <a:pt x="117" y="121"/>
                    <a:pt x="114" y="121"/>
                    <a:pt x="111" y="119"/>
                  </a:cubicBezTo>
                  <a:cubicBezTo>
                    <a:pt x="86" y="104"/>
                    <a:pt x="86" y="104"/>
                    <a:pt x="86" y="104"/>
                  </a:cubicBezTo>
                  <a:cubicBezTo>
                    <a:pt x="86" y="133"/>
                    <a:pt x="86" y="133"/>
                    <a:pt x="86" y="133"/>
                  </a:cubicBezTo>
                  <a:cubicBezTo>
                    <a:pt x="86" y="137"/>
                    <a:pt x="85" y="140"/>
                    <a:pt x="83" y="142"/>
                  </a:cubicBezTo>
                  <a:cubicBezTo>
                    <a:pt x="80" y="144"/>
                    <a:pt x="77" y="146"/>
                    <a:pt x="74" y="146"/>
                  </a:cubicBezTo>
                  <a:cubicBezTo>
                    <a:pt x="62" y="146"/>
                    <a:pt x="62" y="146"/>
                    <a:pt x="62" y="146"/>
                  </a:cubicBezTo>
                  <a:cubicBezTo>
                    <a:pt x="59" y="146"/>
                    <a:pt x="56" y="144"/>
                    <a:pt x="54" y="142"/>
                  </a:cubicBezTo>
                  <a:cubicBezTo>
                    <a:pt x="51" y="140"/>
                    <a:pt x="50" y="137"/>
                    <a:pt x="50" y="133"/>
                  </a:cubicBezTo>
                  <a:cubicBezTo>
                    <a:pt x="50" y="104"/>
                    <a:pt x="50" y="104"/>
                    <a:pt x="50" y="104"/>
                  </a:cubicBezTo>
                  <a:cubicBezTo>
                    <a:pt x="25" y="119"/>
                    <a:pt x="25" y="119"/>
                    <a:pt x="25" y="119"/>
                  </a:cubicBezTo>
                  <a:cubicBezTo>
                    <a:pt x="22" y="121"/>
                    <a:pt x="19" y="121"/>
                    <a:pt x="16" y="120"/>
                  </a:cubicBezTo>
                  <a:cubicBezTo>
                    <a:pt x="12" y="119"/>
                    <a:pt x="10" y="117"/>
                    <a:pt x="8" y="114"/>
                  </a:cubicBezTo>
                  <a:cubicBezTo>
                    <a:pt x="2" y="104"/>
                    <a:pt x="2" y="104"/>
                    <a:pt x="2" y="104"/>
                  </a:cubicBezTo>
                  <a:cubicBezTo>
                    <a:pt x="1" y="101"/>
                    <a:pt x="0" y="98"/>
                    <a:pt x="1" y="95"/>
                  </a:cubicBezTo>
                  <a:cubicBezTo>
                    <a:pt x="2" y="92"/>
                    <a:pt x="4" y="89"/>
                    <a:pt x="7" y="87"/>
                  </a:cubicBezTo>
                  <a:cubicBezTo>
                    <a:pt x="32" y="73"/>
                    <a:pt x="32" y="73"/>
                    <a:pt x="32" y="73"/>
                  </a:cubicBezTo>
                  <a:cubicBezTo>
                    <a:pt x="7" y="58"/>
                    <a:pt x="7" y="58"/>
                    <a:pt x="7" y="58"/>
                  </a:cubicBezTo>
                  <a:cubicBezTo>
                    <a:pt x="4" y="57"/>
                    <a:pt x="2" y="54"/>
                    <a:pt x="1" y="51"/>
                  </a:cubicBezTo>
                  <a:cubicBezTo>
                    <a:pt x="0" y="48"/>
                    <a:pt x="1" y="45"/>
                    <a:pt x="2" y="42"/>
                  </a:cubicBezTo>
                  <a:cubicBezTo>
                    <a:pt x="8" y="31"/>
                    <a:pt x="8" y="31"/>
                    <a:pt x="8" y="31"/>
                  </a:cubicBezTo>
                  <a:cubicBezTo>
                    <a:pt x="10" y="29"/>
                    <a:pt x="12" y="27"/>
                    <a:pt x="16" y="26"/>
                  </a:cubicBezTo>
                  <a:cubicBezTo>
                    <a:pt x="19" y="25"/>
                    <a:pt x="22" y="25"/>
                    <a:pt x="25" y="27"/>
                  </a:cubicBezTo>
                  <a:cubicBezTo>
                    <a:pt x="50" y="41"/>
                    <a:pt x="50" y="41"/>
                    <a:pt x="50" y="41"/>
                  </a:cubicBezTo>
                  <a:cubicBezTo>
                    <a:pt x="50" y="12"/>
                    <a:pt x="50" y="12"/>
                    <a:pt x="50" y="12"/>
                  </a:cubicBezTo>
                  <a:cubicBezTo>
                    <a:pt x="50" y="9"/>
                    <a:pt x="51" y="6"/>
                    <a:pt x="54" y="4"/>
                  </a:cubicBezTo>
                  <a:cubicBezTo>
                    <a:pt x="56" y="2"/>
                    <a:pt x="59" y="0"/>
                    <a:pt x="62" y="0"/>
                  </a:cubicBezTo>
                  <a:cubicBezTo>
                    <a:pt x="74" y="0"/>
                    <a:pt x="74" y="0"/>
                    <a:pt x="74" y="0"/>
                  </a:cubicBezTo>
                  <a:cubicBezTo>
                    <a:pt x="77" y="0"/>
                    <a:pt x="80" y="2"/>
                    <a:pt x="83" y="4"/>
                  </a:cubicBezTo>
                  <a:cubicBezTo>
                    <a:pt x="85" y="6"/>
                    <a:pt x="86" y="9"/>
                    <a:pt x="86" y="12"/>
                  </a:cubicBezTo>
                  <a:cubicBezTo>
                    <a:pt x="86" y="41"/>
                    <a:pt x="86" y="41"/>
                    <a:pt x="86" y="41"/>
                  </a:cubicBezTo>
                  <a:cubicBezTo>
                    <a:pt x="111" y="27"/>
                    <a:pt x="111" y="27"/>
                    <a:pt x="111" y="27"/>
                  </a:cubicBezTo>
                  <a:cubicBezTo>
                    <a:pt x="114" y="25"/>
                    <a:pt x="117" y="25"/>
                    <a:pt x="121" y="26"/>
                  </a:cubicBezTo>
                  <a:cubicBezTo>
                    <a:pt x="124" y="27"/>
                    <a:pt x="126" y="29"/>
                    <a:pt x="128" y="31"/>
                  </a:cubicBezTo>
                  <a:cubicBezTo>
                    <a:pt x="134" y="42"/>
                    <a:pt x="134" y="42"/>
                    <a:pt x="134" y="42"/>
                  </a:cubicBezTo>
                  <a:cubicBezTo>
                    <a:pt x="136" y="45"/>
                    <a:pt x="136" y="48"/>
                    <a:pt x="135" y="51"/>
                  </a:cubicBezTo>
                  <a:cubicBezTo>
                    <a:pt x="134" y="54"/>
                    <a:pt x="132" y="57"/>
                    <a:pt x="130" y="58"/>
                  </a:cubicBezTo>
                  <a:cubicBezTo>
                    <a:pt x="104" y="73"/>
                    <a:pt x="104" y="73"/>
                    <a:pt x="104" y="73"/>
                  </a:cubicBezTo>
                  <a:lnTo>
                    <a:pt x="130" y="8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schemeClr val="accent2">
                    <a:lumMod val="75000"/>
                  </a:schemeClr>
                </a:solidFill>
              </a:endParaRPr>
            </a:p>
          </p:txBody>
        </p:sp>
      </p:grpSp>
      <p:grpSp>
        <p:nvGrpSpPr>
          <p:cNvPr id="8" name="Group 7">
            <a:extLst>
              <a:ext uri="{FF2B5EF4-FFF2-40B4-BE49-F238E27FC236}">
                <a16:creationId xmlns:a16="http://schemas.microsoft.com/office/drawing/2014/main" xmlns="" id="{606A50E0-D199-4884-8733-AFAD3F7B3068}"/>
              </a:ext>
            </a:extLst>
          </p:cNvPr>
          <p:cNvGrpSpPr/>
          <p:nvPr/>
        </p:nvGrpSpPr>
        <p:grpSpPr>
          <a:xfrm>
            <a:off x="6632611" y="5806165"/>
            <a:ext cx="4465068" cy="603436"/>
            <a:chOff x="5004399" y="3641649"/>
            <a:chExt cx="3348801" cy="452577"/>
          </a:xfrm>
        </p:grpSpPr>
        <p:sp>
          <p:nvSpPr>
            <p:cNvPr id="43" name="TextBox 42"/>
            <p:cNvSpPr txBox="1"/>
            <p:nvPr/>
          </p:nvSpPr>
          <p:spPr>
            <a:xfrm>
              <a:off x="5422940" y="3724894"/>
              <a:ext cx="2930260" cy="369332"/>
            </a:xfrm>
            <a:prstGeom prst="rect">
              <a:avLst/>
            </a:prstGeom>
            <a:noFill/>
            <a:ln>
              <a:noFill/>
            </a:ln>
          </p:spPr>
          <p:txBody>
            <a:bodyPr wrap="square" lIns="0" tIns="0" rIns="0" bIns="0" rtlCol="0">
              <a:spAutoFit/>
            </a:bodyPr>
            <a:lstStyle/>
            <a:p>
              <a:r>
                <a:rPr lang="en-US" sz="1600" dirty="0">
                  <a:solidFill>
                    <a:schemeClr val="accent2">
                      <a:lumMod val="75000"/>
                    </a:schemeClr>
                  </a:solidFill>
                  <a:latin typeface="Lato" panose="020F0502020204030203" pitchFamily="34" charset="0"/>
                </a:rPr>
                <a:t>We are returning the new dictionary as output from the function</a:t>
              </a:r>
            </a:p>
          </p:txBody>
        </p:sp>
        <p:sp>
          <p:nvSpPr>
            <p:cNvPr id="41" name="Oval 40"/>
            <p:cNvSpPr/>
            <p:nvPr/>
          </p:nvSpPr>
          <p:spPr>
            <a:xfrm>
              <a:off x="5004399" y="3641649"/>
              <a:ext cx="262890" cy="2628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accent2">
                    <a:lumMod val="75000"/>
                  </a:schemeClr>
                </a:solidFill>
              </a:endParaRPr>
            </a:p>
          </p:txBody>
        </p:sp>
        <p:sp>
          <p:nvSpPr>
            <p:cNvPr id="60" name="Freeform 360"/>
            <p:cNvSpPr>
              <a:spLocks/>
            </p:cNvSpPr>
            <p:nvPr/>
          </p:nvSpPr>
          <p:spPr bwMode="auto">
            <a:xfrm>
              <a:off x="5074701" y="3688863"/>
              <a:ext cx="140518" cy="151447"/>
            </a:xfrm>
            <a:custGeom>
              <a:avLst/>
              <a:gdLst>
                <a:gd name="T0" fmla="*/ 130 w 136"/>
                <a:gd name="T1" fmla="*/ 87 h 146"/>
                <a:gd name="T2" fmla="*/ 135 w 136"/>
                <a:gd name="T3" fmla="*/ 95 h 146"/>
                <a:gd name="T4" fmla="*/ 134 w 136"/>
                <a:gd name="T5" fmla="*/ 104 h 146"/>
                <a:gd name="T6" fmla="*/ 128 w 136"/>
                <a:gd name="T7" fmla="*/ 114 h 146"/>
                <a:gd name="T8" fmla="*/ 121 w 136"/>
                <a:gd name="T9" fmla="*/ 120 h 146"/>
                <a:gd name="T10" fmla="*/ 111 w 136"/>
                <a:gd name="T11" fmla="*/ 119 h 146"/>
                <a:gd name="T12" fmla="*/ 86 w 136"/>
                <a:gd name="T13" fmla="*/ 104 h 146"/>
                <a:gd name="T14" fmla="*/ 86 w 136"/>
                <a:gd name="T15" fmla="*/ 133 h 146"/>
                <a:gd name="T16" fmla="*/ 83 w 136"/>
                <a:gd name="T17" fmla="*/ 142 h 146"/>
                <a:gd name="T18" fmla="*/ 74 w 136"/>
                <a:gd name="T19" fmla="*/ 146 h 146"/>
                <a:gd name="T20" fmla="*/ 62 w 136"/>
                <a:gd name="T21" fmla="*/ 146 h 146"/>
                <a:gd name="T22" fmla="*/ 54 w 136"/>
                <a:gd name="T23" fmla="*/ 142 h 146"/>
                <a:gd name="T24" fmla="*/ 50 w 136"/>
                <a:gd name="T25" fmla="*/ 133 h 146"/>
                <a:gd name="T26" fmla="*/ 50 w 136"/>
                <a:gd name="T27" fmla="*/ 104 h 146"/>
                <a:gd name="T28" fmla="*/ 25 w 136"/>
                <a:gd name="T29" fmla="*/ 119 h 146"/>
                <a:gd name="T30" fmla="*/ 16 w 136"/>
                <a:gd name="T31" fmla="*/ 120 h 146"/>
                <a:gd name="T32" fmla="*/ 8 w 136"/>
                <a:gd name="T33" fmla="*/ 114 h 146"/>
                <a:gd name="T34" fmla="*/ 2 w 136"/>
                <a:gd name="T35" fmla="*/ 104 h 146"/>
                <a:gd name="T36" fmla="*/ 1 w 136"/>
                <a:gd name="T37" fmla="*/ 95 h 146"/>
                <a:gd name="T38" fmla="*/ 7 w 136"/>
                <a:gd name="T39" fmla="*/ 87 h 146"/>
                <a:gd name="T40" fmla="*/ 32 w 136"/>
                <a:gd name="T41" fmla="*/ 73 h 146"/>
                <a:gd name="T42" fmla="*/ 7 w 136"/>
                <a:gd name="T43" fmla="*/ 58 h 146"/>
                <a:gd name="T44" fmla="*/ 1 w 136"/>
                <a:gd name="T45" fmla="*/ 51 h 146"/>
                <a:gd name="T46" fmla="*/ 2 w 136"/>
                <a:gd name="T47" fmla="*/ 42 h 146"/>
                <a:gd name="T48" fmla="*/ 8 w 136"/>
                <a:gd name="T49" fmla="*/ 31 h 146"/>
                <a:gd name="T50" fmla="*/ 16 w 136"/>
                <a:gd name="T51" fmla="*/ 26 h 146"/>
                <a:gd name="T52" fmla="*/ 25 w 136"/>
                <a:gd name="T53" fmla="*/ 27 h 146"/>
                <a:gd name="T54" fmla="*/ 50 w 136"/>
                <a:gd name="T55" fmla="*/ 41 h 146"/>
                <a:gd name="T56" fmla="*/ 50 w 136"/>
                <a:gd name="T57" fmla="*/ 12 h 146"/>
                <a:gd name="T58" fmla="*/ 54 w 136"/>
                <a:gd name="T59" fmla="*/ 4 h 146"/>
                <a:gd name="T60" fmla="*/ 62 w 136"/>
                <a:gd name="T61" fmla="*/ 0 h 146"/>
                <a:gd name="T62" fmla="*/ 74 w 136"/>
                <a:gd name="T63" fmla="*/ 0 h 146"/>
                <a:gd name="T64" fmla="*/ 83 w 136"/>
                <a:gd name="T65" fmla="*/ 4 h 146"/>
                <a:gd name="T66" fmla="*/ 86 w 136"/>
                <a:gd name="T67" fmla="*/ 12 h 146"/>
                <a:gd name="T68" fmla="*/ 86 w 136"/>
                <a:gd name="T69" fmla="*/ 41 h 146"/>
                <a:gd name="T70" fmla="*/ 111 w 136"/>
                <a:gd name="T71" fmla="*/ 27 h 146"/>
                <a:gd name="T72" fmla="*/ 121 w 136"/>
                <a:gd name="T73" fmla="*/ 26 h 146"/>
                <a:gd name="T74" fmla="*/ 128 w 136"/>
                <a:gd name="T75" fmla="*/ 31 h 146"/>
                <a:gd name="T76" fmla="*/ 134 w 136"/>
                <a:gd name="T77" fmla="*/ 42 h 146"/>
                <a:gd name="T78" fmla="*/ 135 w 136"/>
                <a:gd name="T79" fmla="*/ 51 h 146"/>
                <a:gd name="T80" fmla="*/ 130 w 136"/>
                <a:gd name="T81" fmla="*/ 58 h 146"/>
                <a:gd name="T82" fmla="*/ 104 w 136"/>
                <a:gd name="T83" fmla="*/ 73 h 146"/>
                <a:gd name="T84" fmla="*/ 130 w 136"/>
                <a:gd name="T85" fmla="*/ 8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46">
                  <a:moveTo>
                    <a:pt x="130" y="87"/>
                  </a:moveTo>
                  <a:cubicBezTo>
                    <a:pt x="132" y="89"/>
                    <a:pt x="134" y="92"/>
                    <a:pt x="135" y="95"/>
                  </a:cubicBezTo>
                  <a:cubicBezTo>
                    <a:pt x="136" y="98"/>
                    <a:pt x="136" y="101"/>
                    <a:pt x="134" y="104"/>
                  </a:cubicBezTo>
                  <a:cubicBezTo>
                    <a:pt x="128" y="114"/>
                    <a:pt x="128" y="114"/>
                    <a:pt x="128" y="114"/>
                  </a:cubicBezTo>
                  <a:cubicBezTo>
                    <a:pt x="126" y="117"/>
                    <a:pt x="124" y="119"/>
                    <a:pt x="121" y="120"/>
                  </a:cubicBezTo>
                  <a:cubicBezTo>
                    <a:pt x="117" y="121"/>
                    <a:pt x="114" y="121"/>
                    <a:pt x="111" y="119"/>
                  </a:cubicBezTo>
                  <a:cubicBezTo>
                    <a:pt x="86" y="104"/>
                    <a:pt x="86" y="104"/>
                    <a:pt x="86" y="104"/>
                  </a:cubicBezTo>
                  <a:cubicBezTo>
                    <a:pt x="86" y="133"/>
                    <a:pt x="86" y="133"/>
                    <a:pt x="86" y="133"/>
                  </a:cubicBezTo>
                  <a:cubicBezTo>
                    <a:pt x="86" y="137"/>
                    <a:pt x="85" y="140"/>
                    <a:pt x="83" y="142"/>
                  </a:cubicBezTo>
                  <a:cubicBezTo>
                    <a:pt x="80" y="144"/>
                    <a:pt x="77" y="146"/>
                    <a:pt x="74" y="146"/>
                  </a:cubicBezTo>
                  <a:cubicBezTo>
                    <a:pt x="62" y="146"/>
                    <a:pt x="62" y="146"/>
                    <a:pt x="62" y="146"/>
                  </a:cubicBezTo>
                  <a:cubicBezTo>
                    <a:pt x="59" y="146"/>
                    <a:pt x="56" y="144"/>
                    <a:pt x="54" y="142"/>
                  </a:cubicBezTo>
                  <a:cubicBezTo>
                    <a:pt x="51" y="140"/>
                    <a:pt x="50" y="137"/>
                    <a:pt x="50" y="133"/>
                  </a:cubicBezTo>
                  <a:cubicBezTo>
                    <a:pt x="50" y="104"/>
                    <a:pt x="50" y="104"/>
                    <a:pt x="50" y="104"/>
                  </a:cubicBezTo>
                  <a:cubicBezTo>
                    <a:pt x="25" y="119"/>
                    <a:pt x="25" y="119"/>
                    <a:pt x="25" y="119"/>
                  </a:cubicBezTo>
                  <a:cubicBezTo>
                    <a:pt x="22" y="121"/>
                    <a:pt x="19" y="121"/>
                    <a:pt x="16" y="120"/>
                  </a:cubicBezTo>
                  <a:cubicBezTo>
                    <a:pt x="12" y="119"/>
                    <a:pt x="10" y="117"/>
                    <a:pt x="8" y="114"/>
                  </a:cubicBezTo>
                  <a:cubicBezTo>
                    <a:pt x="2" y="104"/>
                    <a:pt x="2" y="104"/>
                    <a:pt x="2" y="104"/>
                  </a:cubicBezTo>
                  <a:cubicBezTo>
                    <a:pt x="1" y="101"/>
                    <a:pt x="0" y="98"/>
                    <a:pt x="1" y="95"/>
                  </a:cubicBezTo>
                  <a:cubicBezTo>
                    <a:pt x="2" y="92"/>
                    <a:pt x="4" y="89"/>
                    <a:pt x="7" y="87"/>
                  </a:cubicBezTo>
                  <a:cubicBezTo>
                    <a:pt x="32" y="73"/>
                    <a:pt x="32" y="73"/>
                    <a:pt x="32" y="73"/>
                  </a:cubicBezTo>
                  <a:cubicBezTo>
                    <a:pt x="7" y="58"/>
                    <a:pt x="7" y="58"/>
                    <a:pt x="7" y="58"/>
                  </a:cubicBezTo>
                  <a:cubicBezTo>
                    <a:pt x="4" y="57"/>
                    <a:pt x="2" y="54"/>
                    <a:pt x="1" y="51"/>
                  </a:cubicBezTo>
                  <a:cubicBezTo>
                    <a:pt x="0" y="48"/>
                    <a:pt x="1" y="45"/>
                    <a:pt x="2" y="42"/>
                  </a:cubicBezTo>
                  <a:cubicBezTo>
                    <a:pt x="8" y="31"/>
                    <a:pt x="8" y="31"/>
                    <a:pt x="8" y="31"/>
                  </a:cubicBezTo>
                  <a:cubicBezTo>
                    <a:pt x="10" y="29"/>
                    <a:pt x="12" y="27"/>
                    <a:pt x="16" y="26"/>
                  </a:cubicBezTo>
                  <a:cubicBezTo>
                    <a:pt x="19" y="25"/>
                    <a:pt x="22" y="25"/>
                    <a:pt x="25" y="27"/>
                  </a:cubicBezTo>
                  <a:cubicBezTo>
                    <a:pt x="50" y="41"/>
                    <a:pt x="50" y="41"/>
                    <a:pt x="50" y="41"/>
                  </a:cubicBezTo>
                  <a:cubicBezTo>
                    <a:pt x="50" y="12"/>
                    <a:pt x="50" y="12"/>
                    <a:pt x="50" y="12"/>
                  </a:cubicBezTo>
                  <a:cubicBezTo>
                    <a:pt x="50" y="9"/>
                    <a:pt x="51" y="6"/>
                    <a:pt x="54" y="4"/>
                  </a:cubicBezTo>
                  <a:cubicBezTo>
                    <a:pt x="56" y="2"/>
                    <a:pt x="59" y="0"/>
                    <a:pt x="62" y="0"/>
                  </a:cubicBezTo>
                  <a:cubicBezTo>
                    <a:pt x="74" y="0"/>
                    <a:pt x="74" y="0"/>
                    <a:pt x="74" y="0"/>
                  </a:cubicBezTo>
                  <a:cubicBezTo>
                    <a:pt x="77" y="0"/>
                    <a:pt x="80" y="2"/>
                    <a:pt x="83" y="4"/>
                  </a:cubicBezTo>
                  <a:cubicBezTo>
                    <a:pt x="85" y="6"/>
                    <a:pt x="86" y="9"/>
                    <a:pt x="86" y="12"/>
                  </a:cubicBezTo>
                  <a:cubicBezTo>
                    <a:pt x="86" y="41"/>
                    <a:pt x="86" y="41"/>
                    <a:pt x="86" y="41"/>
                  </a:cubicBezTo>
                  <a:cubicBezTo>
                    <a:pt x="111" y="27"/>
                    <a:pt x="111" y="27"/>
                    <a:pt x="111" y="27"/>
                  </a:cubicBezTo>
                  <a:cubicBezTo>
                    <a:pt x="114" y="25"/>
                    <a:pt x="117" y="25"/>
                    <a:pt x="121" y="26"/>
                  </a:cubicBezTo>
                  <a:cubicBezTo>
                    <a:pt x="124" y="27"/>
                    <a:pt x="126" y="29"/>
                    <a:pt x="128" y="31"/>
                  </a:cubicBezTo>
                  <a:cubicBezTo>
                    <a:pt x="134" y="42"/>
                    <a:pt x="134" y="42"/>
                    <a:pt x="134" y="42"/>
                  </a:cubicBezTo>
                  <a:cubicBezTo>
                    <a:pt x="136" y="45"/>
                    <a:pt x="136" y="48"/>
                    <a:pt x="135" y="51"/>
                  </a:cubicBezTo>
                  <a:cubicBezTo>
                    <a:pt x="134" y="54"/>
                    <a:pt x="132" y="57"/>
                    <a:pt x="130" y="58"/>
                  </a:cubicBezTo>
                  <a:cubicBezTo>
                    <a:pt x="104" y="73"/>
                    <a:pt x="104" y="73"/>
                    <a:pt x="104" y="73"/>
                  </a:cubicBezTo>
                  <a:lnTo>
                    <a:pt x="130" y="8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schemeClr val="accent2">
                    <a:lumMod val="75000"/>
                  </a:schemeClr>
                </a:solidFill>
              </a:endParaRPr>
            </a:p>
          </p:txBody>
        </p:sp>
      </p:grpSp>
    </p:spTree>
    <p:custDataLst>
      <p:tags r:id="rId1"/>
    </p:custDataLst>
    <p:extLst>
      <p:ext uri="{BB962C8B-B14F-4D97-AF65-F5344CB8AC3E}">
        <p14:creationId xmlns:p14="http://schemas.microsoft.com/office/powerpoint/2010/main" val="1528302934"/>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781262" y="2079997"/>
            <a:ext cx="9390336" cy="426472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ext Placeholder 1"/>
          <p:cNvSpPr>
            <a:spLocks noGrp="1"/>
          </p:cNvSpPr>
          <p:nvPr>
            <p:ph type="body" sz="quarter" idx="10"/>
          </p:nvPr>
        </p:nvSpPr>
        <p:spPr/>
        <p:txBody>
          <a:bodyPr/>
          <a:lstStyle/>
          <a:p>
            <a:r>
              <a:rPr lang="en-US" b="1" dirty="0"/>
              <a:t>CALLING </a:t>
            </a:r>
            <a:r>
              <a:rPr lang="en-US" b="1" dirty="0">
                <a:solidFill>
                  <a:schemeClr val="accent2"/>
                </a:solidFill>
              </a:rPr>
              <a:t>FUNCTION</a:t>
            </a:r>
          </a:p>
        </p:txBody>
      </p:sp>
      <p:grpSp>
        <p:nvGrpSpPr>
          <p:cNvPr id="4" name="Group 3">
            <a:extLst>
              <a:ext uri="{FF2B5EF4-FFF2-40B4-BE49-F238E27FC236}">
                <a16:creationId xmlns:a16="http://schemas.microsoft.com/office/drawing/2014/main" xmlns="" id="{7905DBC7-02E2-429F-8AD5-17396616DE0E}"/>
              </a:ext>
            </a:extLst>
          </p:cNvPr>
          <p:cNvGrpSpPr/>
          <p:nvPr/>
        </p:nvGrpSpPr>
        <p:grpSpPr>
          <a:xfrm>
            <a:off x="1186734" y="2262775"/>
            <a:ext cx="3459407" cy="787890"/>
            <a:chOff x="890050" y="1820650"/>
            <a:chExt cx="2594555" cy="590917"/>
          </a:xfrm>
        </p:grpSpPr>
        <p:sp>
          <p:nvSpPr>
            <p:cNvPr id="9" name="TextBox 8"/>
            <p:cNvSpPr txBox="1"/>
            <p:nvPr/>
          </p:nvSpPr>
          <p:spPr>
            <a:xfrm>
              <a:off x="1237041" y="1857569"/>
              <a:ext cx="2247564" cy="553998"/>
            </a:xfrm>
            <a:prstGeom prst="rect">
              <a:avLst/>
            </a:prstGeom>
            <a:noFill/>
          </p:spPr>
          <p:txBody>
            <a:bodyPr wrap="square" lIns="0" tIns="0" rIns="0" bIns="0" rtlCol="0">
              <a:spAutoFit/>
            </a:bodyPr>
            <a:lstStyle/>
            <a:p>
              <a:r>
                <a:rPr lang="en-US" sz="1600" dirty="0">
                  <a:solidFill>
                    <a:schemeClr val="bg1"/>
                  </a:solidFill>
                  <a:latin typeface="Lato" panose="020F0502020204030203" pitchFamily="34" charset="0"/>
                </a:rPr>
                <a:t>The function will not get executed unless we call it explicitly</a:t>
              </a:r>
            </a:p>
          </p:txBody>
        </p:sp>
        <p:grpSp>
          <p:nvGrpSpPr>
            <p:cNvPr id="6" name="Group 5"/>
            <p:cNvGrpSpPr/>
            <p:nvPr/>
          </p:nvGrpSpPr>
          <p:grpSpPr>
            <a:xfrm>
              <a:off x="890050" y="1820650"/>
              <a:ext cx="184966" cy="157610"/>
              <a:chOff x="876681" y="1867872"/>
              <a:chExt cx="211703" cy="180394"/>
            </a:xfrm>
          </p:grpSpPr>
          <p:sp>
            <p:nvSpPr>
              <p:cNvPr id="69" name="Rectangle 68"/>
              <p:cNvSpPr/>
              <p:nvPr/>
            </p:nvSpPr>
            <p:spPr>
              <a:xfrm>
                <a:off x="876681" y="1891484"/>
                <a:ext cx="156784" cy="156782"/>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Freeform 64"/>
              <p:cNvSpPr>
                <a:spLocks/>
              </p:cNvSpPr>
              <p:nvPr/>
            </p:nvSpPr>
            <p:spPr bwMode="auto">
              <a:xfrm>
                <a:off x="890968" y="1867872"/>
                <a:ext cx="197416" cy="162115"/>
              </a:xfrm>
              <a:custGeom>
                <a:avLst/>
                <a:gdLst>
                  <a:gd name="T0" fmla="*/ 31 w 229"/>
                  <a:gd name="T1" fmla="*/ 83 h 187"/>
                  <a:gd name="T2" fmla="*/ 73 w 229"/>
                  <a:gd name="T3" fmla="*/ 125 h 187"/>
                  <a:gd name="T4" fmla="*/ 198 w 229"/>
                  <a:gd name="T5" fmla="*/ 0 h 187"/>
                  <a:gd name="T6" fmla="*/ 229 w 229"/>
                  <a:gd name="T7" fmla="*/ 31 h 187"/>
                  <a:gd name="T8" fmla="*/ 73 w 229"/>
                  <a:gd name="T9" fmla="*/ 187 h 187"/>
                  <a:gd name="T10" fmla="*/ 41 w 229"/>
                  <a:gd name="T11" fmla="*/ 155 h 187"/>
                  <a:gd name="T12" fmla="*/ 0 w 229"/>
                  <a:gd name="T13" fmla="*/ 114 h 187"/>
                  <a:gd name="T14" fmla="*/ 31 w 229"/>
                  <a:gd name="T15" fmla="*/ 83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187">
                    <a:moveTo>
                      <a:pt x="31" y="83"/>
                    </a:moveTo>
                    <a:cubicBezTo>
                      <a:pt x="73" y="125"/>
                      <a:pt x="73" y="125"/>
                      <a:pt x="73" y="125"/>
                    </a:cubicBezTo>
                    <a:cubicBezTo>
                      <a:pt x="198" y="0"/>
                      <a:pt x="198" y="0"/>
                      <a:pt x="198" y="0"/>
                    </a:cubicBezTo>
                    <a:cubicBezTo>
                      <a:pt x="229" y="31"/>
                      <a:pt x="229" y="31"/>
                      <a:pt x="229" y="31"/>
                    </a:cubicBezTo>
                    <a:cubicBezTo>
                      <a:pt x="73" y="187"/>
                      <a:pt x="73" y="187"/>
                      <a:pt x="73" y="187"/>
                    </a:cubicBezTo>
                    <a:cubicBezTo>
                      <a:pt x="64" y="178"/>
                      <a:pt x="53" y="168"/>
                      <a:pt x="41" y="155"/>
                    </a:cubicBezTo>
                    <a:cubicBezTo>
                      <a:pt x="29" y="143"/>
                      <a:pt x="16" y="130"/>
                      <a:pt x="0" y="114"/>
                    </a:cubicBezTo>
                    <a:lnTo>
                      <a:pt x="31" y="83"/>
                    </a:ln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en-US" sz="2400"/>
              </a:p>
            </p:txBody>
          </p:sp>
        </p:grpSp>
      </p:grpSp>
      <p:grpSp>
        <p:nvGrpSpPr>
          <p:cNvPr id="5" name="Group 4">
            <a:extLst>
              <a:ext uri="{FF2B5EF4-FFF2-40B4-BE49-F238E27FC236}">
                <a16:creationId xmlns:a16="http://schemas.microsoft.com/office/drawing/2014/main" xmlns="" id="{10BAA117-C595-499C-8A1F-1C8AF9E5EB63}"/>
              </a:ext>
            </a:extLst>
          </p:cNvPr>
          <p:cNvGrpSpPr/>
          <p:nvPr/>
        </p:nvGrpSpPr>
        <p:grpSpPr>
          <a:xfrm>
            <a:off x="1186734" y="3274111"/>
            <a:ext cx="4009084" cy="492443"/>
            <a:chOff x="890050" y="2344368"/>
            <a:chExt cx="3006813" cy="369332"/>
          </a:xfrm>
        </p:grpSpPr>
        <p:sp>
          <p:nvSpPr>
            <p:cNvPr id="38" name="TextBox 37"/>
            <p:cNvSpPr txBox="1"/>
            <p:nvPr/>
          </p:nvSpPr>
          <p:spPr>
            <a:xfrm>
              <a:off x="1237041" y="2344368"/>
              <a:ext cx="2659822" cy="369332"/>
            </a:xfrm>
            <a:prstGeom prst="rect">
              <a:avLst/>
            </a:prstGeom>
            <a:noFill/>
          </p:spPr>
          <p:txBody>
            <a:bodyPr wrap="square" lIns="0" tIns="0" rIns="0" bIns="0" rtlCol="0">
              <a:spAutoFit/>
            </a:bodyPr>
            <a:lstStyle/>
            <a:p>
              <a:r>
                <a:rPr lang="en-US" sz="1600" dirty="0">
                  <a:solidFill>
                    <a:schemeClr val="bg1"/>
                  </a:solidFill>
                  <a:latin typeface="Lato" panose="020F0502020204030203" pitchFamily="34" charset="0"/>
                </a:rPr>
                <a:t>In the following snippet, we have created a dictionary called </a:t>
              </a:r>
              <a:r>
                <a:rPr lang="en-US" sz="1600" dirty="0" err="1">
                  <a:solidFill>
                    <a:schemeClr val="bg1"/>
                  </a:solidFill>
                  <a:latin typeface="Lato" panose="020F0502020204030203" pitchFamily="34" charset="0"/>
                </a:rPr>
                <a:t>org_dict</a:t>
              </a:r>
              <a:r>
                <a:rPr lang="en-US" sz="1600" dirty="0">
                  <a:solidFill>
                    <a:schemeClr val="bg1"/>
                  </a:solidFill>
                  <a:latin typeface="Lato" panose="020F0502020204030203" pitchFamily="34" charset="0"/>
                </a:rPr>
                <a:t>. </a:t>
              </a:r>
            </a:p>
          </p:txBody>
        </p:sp>
        <p:grpSp>
          <p:nvGrpSpPr>
            <p:cNvPr id="106" name="Group 105"/>
            <p:cNvGrpSpPr/>
            <p:nvPr/>
          </p:nvGrpSpPr>
          <p:grpSpPr>
            <a:xfrm>
              <a:off x="890050" y="2349781"/>
              <a:ext cx="184966" cy="173371"/>
              <a:chOff x="876681" y="1867872"/>
              <a:chExt cx="211703" cy="180394"/>
            </a:xfrm>
          </p:grpSpPr>
          <p:sp>
            <p:nvSpPr>
              <p:cNvPr id="107" name="Rectangle 106"/>
              <p:cNvSpPr/>
              <p:nvPr/>
            </p:nvSpPr>
            <p:spPr>
              <a:xfrm>
                <a:off x="876681" y="1891484"/>
                <a:ext cx="156784" cy="156782"/>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8" name="Freeform 64"/>
              <p:cNvSpPr>
                <a:spLocks/>
              </p:cNvSpPr>
              <p:nvPr/>
            </p:nvSpPr>
            <p:spPr bwMode="auto">
              <a:xfrm>
                <a:off x="890968" y="1867872"/>
                <a:ext cx="197416" cy="162115"/>
              </a:xfrm>
              <a:custGeom>
                <a:avLst/>
                <a:gdLst>
                  <a:gd name="T0" fmla="*/ 31 w 229"/>
                  <a:gd name="T1" fmla="*/ 83 h 187"/>
                  <a:gd name="T2" fmla="*/ 73 w 229"/>
                  <a:gd name="T3" fmla="*/ 125 h 187"/>
                  <a:gd name="T4" fmla="*/ 198 w 229"/>
                  <a:gd name="T5" fmla="*/ 0 h 187"/>
                  <a:gd name="T6" fmla="*/ 229 w 229"/>
                  <a:gd name="T7" fmla="*/ 31 h 187"/>
                  <a:gd name="T8" fmla="*/ 73 w 229"/>
                  <a:gd name="T9" fmla="*/ 187 h 187"/>
                  <a:gd name="T10" fmla="*/ 41 w 229"/>
                  <a:gd name="T11" fmla="*/ 155 h 187"/>
                  <a:gd name="T12" fmla="*/ 0 w 229"/>
                  <a:gd name="T13" fmla="*/ 114 h 187"/>
                  <a:gd name="T14" fmla="*/ 31 w 229"/>
                  <a:gd name="T15" fmla="*/ 83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187">
                    <a:moveTo>
                      <a:pt x="31" y="83"/>
                    </a:moveTo>
                    <a:cubicBezTo>
                      <a:pt x="73" y="125"/>
                      <a:pt x="73" y="125"/>
                      <a:pt x="73" y="125"/>
                    </a:cubicBezTo>
                    <a:cubicBezTo>
                      <a:pt x="198" y="0"/>
                      <a:pt x="198" y="0"/>
                      <a:pt x="198" y="0"/>
                    </a:cubicBezTo>
                    <a:cubicBezTo>
                      <a:pt x="229" y="31"/>
                      <a:pt x="229" y="31"/>
                      <a:pt x="229" y="31"/>
                    </a:cubicBezTo>
                    <a:cubicBezTo>
                      <a:pt x="73" y="187"/>
                      <a:pt x="73" y="187"/>
                      <a:pt x="73" y="187"/>
                    </a:cubicBezTo>
                    <a:cubicBezTo>
                      <a:pt x="64" y="178"/>
                      <a:pt x="53" y="168"/>
                      <a:pt x="41" y="155"/>
                    </a:cubicBezTo>
                    <a:cubicBezTo>
                      <a:pt x="29" y="143"/>
                      <a:pt x="16" y="130"/>
                      <a:pt x="0" y="114"/>
                    </a:cubicBezTo>
                    <a:lnTo>
                      <a:pt x="31" y="83"/>
                    </a:ln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en-US" sz="2400"/>
              </a:p>
            </p:txBody>
          </p:sp>
        </p:grpSp>
      </p:grpSp>
      <p:grpSp>
        <p:nvGrpSpPr>
          <p:cNvPr id="8" name="Group 7">
            <a:extLst>
              <a:ext uri="{FF2B5EF4-FFF2-40B4-BE49-F238E27FC236}">
                <a16:creationId xmlns:a16="http://schemas.microsoft.com/office/drawing/2014/main" xmlns="" id="{A5CD0684-AD9E-475C-9F1A-E2F90D068AAC}"/>
              </a:ext>
            </a:extLst>
          </p:cNvPr>
          <p:cNvGrpSpPr/>
          <p:nvPr/>
        </p:nvGrpSpPr>
        <p:grpSpPr>
          <a:xfrm>
            <a:off x="1221902" y="4074195"/>
            <a:ext cx="3973916" cy="738664"/>
            <a:chOff x="916426" y="2734364"/>
            <a:chExt cx="2468333" cy="553998"/>
          </a:xfrm>
        </p:grpSpPr>
        <p:sp>
          <p:nvSpPr>
            <p:cNvPr id="44" name="TextBox 43"/>
            <p:cNvSpPr txBox="1"/>
            <p:nvPr/>
          </p:nvSpPr>
          <p:spPr>
            <a:xfrm>
              <a:off x="1263417" y="2734364"/>
              <a:ext cx="2121342" cy="553998"/>
            </a:xfrm>
            <a:prstGeom prst="rect">
              <a:avLst/>
            </a:prstGeom>
            <a:noFill/>
          </p:spPr>
          <p:txBody>
            <a:bodyPr wrap="square" lIns="0" tIns="0" rIns="0" bIns="0" rtlCol="0">
              <a:spAutoFit/>
            </a:bodyPr>
            <a:lstStyle/>
            <a:p>
              <a:r>
                <a:rPr lang="en-US" sz="1600" dirty="0">
                  <a:solidFill>
                    <a:schemeClr val="bg1"/>
                  </a:solidFill>
                  <a:latin typeface="Lato" panose="020F0502020204030203" pitchFamily="34" charset="0"/>
                </a:rPr>
                <a:t>We can pass this dictionary while calling the function which we just created reverse_dict()</a:t>
              </a:r>
            </a:p>
          </p:txBody>
        </p:sp>
        <p:grpSp>
          <p:nvGrpSpPr>
            <p:cNvPr id="109" name="Group 108"/>
            <p:cNvGrpSpPr/>
            <p:nvPr/>
          </p:nvGrpSpPr>
          <p:grpSpPr>
            <a:xfrm>
              <a:off x="916426" y="2781885"/>
              <a:ext cx="184966" cy="157610"/>
              <a:chOff x="876681" y="1867872"/>
              <a:chExt cx="211703" cy="180394"/>
            </a:xfrm>
          </p:grpSpPr>
          <p:sp>
            <p:nvSpPr>
              <p:cNvPr id="110" name="Rectangle 109"/>
              <p:cNvSpPr/>
              <p:nvPr/>
            </p:nvSpPr>
            <p:spPr>
              <a:xfrm>
                <a:off x="876681" y="1891484"/>
                <a:ext cx="156784" cy="156782"/>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1" name="Freeform 64"/>
              <p:cNvSpPr>
                <a:spLocks/>
              </p:cNvSpPr>
              <p:nvPr/>
            </p:nvSpPr>
            <p:spPr bwMode="auto">
              <a:xfrm>
                <a:off x="890968" y="1867872"/>
                <a:ext cx="197416" cy="162115"/>
              </a:xfrm>
              <a:custGeom>
                <a:avLst/>
                <a:gdLst>
                  <a:gd name="T0" fmla="*/ 31 w 229"/>
                  <a:gd name="T1" fmla="*/ 83 h 187"/>
                  <a:gd name="T2" fmla="*/ 73 w 229"/>
                  <a:gd name="T3" fmla="*/ 125 h 187"/>
                  <a:gd name="T4" fmla="*/ 198 w 229"/>
                  <a:gd name="T5" fmla="*/ 0 h 187"/>
                  <a:gd name="T6" fmla="*/ 229 w 229"/>
                  <a:gd name="T7" fmla="*/ 31 h 187"/>
                  <a:gd name="T8" fmla="*/ 73 w 229"/>
                  <a:gd name="T9" fmla="*/ 187 h 187"/>
                  <a:gd name="T10" fmla="*/ 41 w 229"/>
                  <a:gd name="T11" fmla="*/ 155 h 187"/>
                  <a:gd name="T12" fmla="*/ 0 w 229"/>
                  <a:gd name="T13" fmla="*/ 114 h 187"/>
                  <a:gd name="T14" fmla="*/ 31 w 229"/>
                  <a:gd name="T15" fmla="*/ 83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187">
                    <a:moveTo>
                      <a:pt x="31" y="83"/>
                    </a:moveTo>
                    <a:cubicBezTo>
                      <a:pt x="73" y="125"/>
                      <a:pt x="73" y="125"/>
                      <a:pt x="73" y="125"/>
                    </a:cubicBezTo>
                    <a:cubicBezTo>
                      <a:pt x="198" y="0"/>
                      <a:pt x="198" y="0"/>
                      <a:pt x="198" y="0"/>
                    </a:cubicBezTo>
                    <a:cubicBezTo>
                      <a:pt x="229" y="31"/>
                      <a:pt x="229" y="31"/>
                      <a:pt x="229" y="31"/>
                    </a:cubicBezTo>
                    <a:cubicBezTo>
                      <a:pt x="73" y="187"/>
                      <a:pt x="73" y="187"/>
                      <a:pt x="73" y="187"/>
                    </a:cubicBezTo>
                    <a:cubicBezTo>
                      <a:pt x="64" y="178"/>
                      <a:pt x="53" y="168"/>
                      <a:pt x="41" y="155"/>
                    </a:cubicBezTo>
                    <a:cubicBezTo>
                      <a:pt x="29" y="143"/>
                      <a:pt x="16" y="130"/>
                      <a:pt x="0" y="114"/>
                    </a:cubicBezTo>
                    <a:lnTo>
                      <a:pt x="31" y="83"/>
                    </a:ln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en-US" sz="2400"/>
              </a:p>
            </p:txBody>
          </p:sp>
        </p:grpSp>
      </p:grpSp>
      <p:grpSp>
        <p:nvGrpSpPr>
          <p:cNvPr id="10" name="Group 9">
            <a:extLst>
              <a:ext uri="{FF2B5EF4-FFF2-40B4-BE49-F238E27FC236}">
                <a16:creationId xmlns:a16="http://schemas.microsoft.com/office/drawing/2014/main" xmlns="" id="{37CF1A04-F615-4766-840A-B115E852E48E}"/>
              </a:ext>
            </a:extLst>
          </p:cNvPr>
          <p:cNvGrpSpPr/>
          <p:nvPr/>
        </p:nvGrpSpPr>
        <p:grpSpPr>
          <a:xfrm>
            <a:off x="5492906" y="2422901"/>
            <a:ext cx="3724561" cy="492443"/>
            <a:chOff x="3711898" y="1804817"/>
            <a:chExt cx="2793421" cy="369332"/>
          </a:xfrm>
        </p:grpSpPr>
        <p:sp>
          <p:nvSpPr>
            <p:cNvPr id="51" name="TextBox 50"/>
            <p:cNvSpPr txBox="1"/>
            <p:nvPr/>
          </p:nvSpPr>
          <p:spPr>
            <a:xfrm>
              <a:off x="4031040" y="1804817"/>
              <a:ext cx="2474279" cy="369332"/>
            </a:xfrm>
            <a:prstGeom prst="rect">
              <a:avLst/>
            </a:prstGeom>
            <a:noFill/>
          </p:spPr>
          <p:txBody>
            <a:bodyPr wrap="square" lIns="0" tIns="0" rIns="0" bIns="0" rtlCol="0">
              <a:spAutoFit/>
            </a:bodyPr>
            <a:lstStyle/>
            <a:p>
              <a:r>
                <a:rPr lang="en-US" sz="1600" dirty="0">
                  <a:solidFill>
                    <a:schemeClr val="bg1"/>
                  </a:solidFill>
                  <a:latin typeface="Lato" panose="020F0502020204030203" pitchFamily="34" charset="0"/>
                </a:rPr>
                <a:t>The output of the function is saved in the variable rev_dict</a:t>
              </a:r>
            </a:p>
          </p:txBody>
        </p:sp>
        <p:grpSp>
          <p:nvGrpSpPr>
            <p:cNvPr id="112" name="Group 111"/>
            <p:cNvGrpSpPr/>
            <p:nvPr/>
          </p:nvGrpSpPr>
          <p:grpSpPr>
            <a:xfrm>
              <a:off x="3711898" y="1820650"/>
              <a:ext cx="184966" cy="157610"/>
              <a:chOff x="876681" y="1867872"/>
              <a:chExt cx="211703" cy="180394"/>
            </a:xfrm>
          </p:grpSpPr>
          <p:sp>
            <p:nvSpPr>
              <p:cNvPr id="113" name="Rectangle 112"/>
              <p:cNvSpPr/>
              <p:nvPr/>
            </p:nvSpPr>
            <p:spPr>
              <a:xfrm>
                <a:off x="876681" y="1891484"/>
                <a:ext cx="156784" cy="156782"/>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4" name="Freeform 64"/>
              <p:cNvSpPr>
                <a:spLocks/>
              </p:cNvSpPr>
              <p:nvPr/>
            </p:nvSpPr>
            <p:spPr bwMode="auto">
              <a:xfrm>
                <a:off x="890968" y="1867872"/>
                <a:ext cx="197416" cy="162115"/>
              </a:xfrm>
              <a:custGeom>
                <a:avLst/>
                <a:gdLst>
                  <a:gd name="T0" fmla="*/ 31 w 229"/>
                  <a:gd name="T1" fmla="*/ 83 h 187"/>
                  <a:gd name="T2" fmla="*/ 73 w 229"/>
                  <a:gd name="T3" fmla="*/ 125 h 187"/>
                  <a:gd name="T4" fmla="*/ 198 w 229"/>
                  <a:gd name="T5" fmla="*/ 0 h 187"/>
                  <a:gd name="T6" fmla="*/ 229 w 229"/>
                  <a:gd name="T7" fmla="*/ 31 h 187"/>
                  <a:gd name="T8" fmla="*/ 73 w 229"/>
                  <a:gd name="T9" fmla="*/ 187 h 187"/>
                  <a:gd name="T10" fmla="*/ 41 w 229"/>
                  <a:gd name="T11" fmla="*/ 155 h 187"/>
                  <a:gd name="T12" fmla="*/ 0 w 229"/>
                  <a:gd name="T13" fmla="*/ 114 h 187"/>
                  <a:gd name="T14" fmla="*/ 31 w 229"/>
                  <a:gd name="T15" fmla="*/ 83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187">
                    <a:moveTo>
                      <a:pt x="31" y="83"/>
                    </a:moveTo>
                    <a:cubicBezTo>
                      <a:pt x="73" y="125"/>
                      <a:pt x="73" y="125"/>
                      <a:pt x="73" y="125"/>
                    </a:cubicBezTo>
                    <a:cubicBezTo>
                      <a:pt x="198" y="0"/>
                      <a:pt x="198" y="0"/>
                      <a:pt x="198" y="0"/>
                    </a:cubicBezTo>
                    <a:cubicBezTo>
                      <a:pt x="229" y="31"/>
                      <a:pt x="229" y="31"/>
                      <a:pt x="229" y="31"/>
                    </a:cubicBezTo>
                    <a:cubicBezTo>
                      <a:pt x="73" y="187"/>
                      <a:pt x="73" y="187"/>
                      <a:pt x="73" y="187"/>
                    </a:cubicBezTo>
                    <a:cubicBezTo>
                      <a:pt x="64" y="178"/>
                      <a:pt x="53" y="168"/>
                      <a:pt x="41" y="155"/>
                    </a:cubicBezTo>
                    <a:cubicBezTo>
                      <a:pt x="29" y="143"/>
                      <a:pt x="16" y="130"/>
                      <a:pt x="0" y="114"/>
                    </a:cubicBezTo>
                    <a:lnTo>
                      <a:pt x="31" y="83"/>
                    </a:ln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en-US" sz="2400"/>
              </a:p>
            </p:txBody>
          </p:sp>
        </p:grpSp>
      </p:grpSp>
      <p:grpSp>
        <p:nvGrpSpPr>
          <p:cNvPr id="11" name="Group 10">
            <a:extLst>
              <a:ext uri="{FF2B5EF4-FFF2-40B4-BE49-F238E27FC236}">
                <a16:creationId xmlns:a16="http://schemas.microsoft.com/office/drawing/2014/main" xmlns="" id="{EE207151-9F87-4481-97F4-BCBDF5E54D64}"/>
              </a:ext>
            </a:extLst>
          </p:cNvPr>
          <p:cNvGrpSpPr/>
          <p:nvPr/>
        </p:nvGrpSpPr>
        <p:grpSpPr>
          <a:xfrm>
            <a:off x="5476430" y="3227475"/>
            <a:ext cx="3914716" cy="984885"/>
            <a:chOff x="3711898" y="2259967"/>
            <a:chExt cx="2936037" cy="738664"/>
          </a:xfrm>
        </p:grpSpPr>
        <p:sp>
          <p:nvSpPr>
            <p:cNvPr id="57" name="TextBox 56"/>
            <p:cNvSpPr txBox="1"/>
            <p:nvPr/>
          </p:nvSpPr>
          <p:spPr>
            <a:xfrm>
              <a:off x="4031041" y="2259967"/>
              <a:ext cx="2616894" cy="738664"/>
            </a:xfrm>
            <a:prstGeom prst="rect">
              <a:avLst/>
            </a:prstGeom>
            <a:noFill/>
          </p:spPr>
          <p:txBody>
            <a:bodyPr wrap="square" lIns="0" tIns="0" rIns="0" bIns="0" rtlCol="0">
              <a:spAutoFit/>
            </a:bodyPr>
            <a:lstStyle/>
            <a:p>
              <a:r>
                <a:rPr lang="en-US" sz="1600" dirty="0">
                  <a:solidFill>
                    <a:schemeClr val="bg1"/>
                  </a:solidFill>
                  <a:latin typeface="Lato" panose="020F0502020204030203" pitchFamily="34" charset="0"/>
                </a:rPr>
                <a:t>The function cannot be called without passing one parameter. We cannot pass more than one parameter as well</a:t>
              </a:r>
            </a:p>
            <a:p>
              <a:endParaRPr lang="en-US" sz="1600" dirty="0">
                <a:solidFill>
                  <a:schemeClr val="bg1"/>
                </a:solidFill>
                <a:latin typeface="Lato" panose="020F0502020204030203" pitchFamily="34" charset="0"/>
              </a:endParaRPr>
            </a:p>
          </p:txBody>
        </p:sp>
        <p:grpSp>
          <p:nvGrpSpPr>
            <p:cNvPr id="115" name="Group 114"/>
            <p:cNvGrpSpPr/>
            <p:nvPr/>
          </p:nvGrpSpPr>
          <p:grpSpPr>
            <a:xfrm>
              <a:off x="3711898" y="2313701"/>
              <a:ext cx="184966" cy="157610"/>
              <a:chOff x="876681" y="1867872"/>
              <a:chExt cx="211703" cy="180394"/>
            </a:xfrm>
          </p:grpSpPr>
          <p:sp>
            <p:nvSpPr>
              <p:cNvPr id="116" name="Rectangle 115"/>
              <p:cNvSpPr/>
              <p:nvPr/>
            </p:nvSpPr>
            <p:spPr>
              <a:xfrm>
                <a:off x="876681" y="1891484"/>
                <a:ext cx="156784" cy="156782"/>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7" name="Freeform 64"/>
              <p:cNvSpPr>
                <a:spLocks/>
              </p:cNvSpPr>
              <p:nvPr/>
            </p:nvSpPr>
            <p:spPr bwMode="auto">
              <a:xfrm>
                <a:off x="890968" y="1867872"/>
                <a:ext cx="197416" cy="162115"/>
              </a:xfrm>
              <a:custGeom>
                <a:avLst/>
                <a:gdLst>
                  <a:gd name="T0" fmla="*/ 31 w 229"/>
                  <a:gd name="T1" fmla="*/ 83 h 187"/>
                  <a:gd name="T2" fmla="*/ 73 w 229"/>
                  <a:gd name="T3" fmla="*/ 125 h 187"/>
                  <a:gd name="T4" fmla="*/ 198 w 229"/>
                  <a:gd name="T5" fmla="*/ 0 h 187"/>
                  <a:gd name="T6" fmla="*/ 229 w 229"/>
                  <a:gd name="T7" fmla="*/ 31 h 187"/>
                  <a:gd name="T8" fmla="*/ 73 w 229"/>
                  <a:gd name="T9" fmla="*/ 187 h 187"/>
                  <a:gd name="T10" fmla="*/ 41 w 229"/>
                  <a:gd name="T11" fmla="*/ 155 h 187"/>
                  <a:gd name="T12" fmla="*/ 0 w 229"/>
                  <a:gd name="T13" fmla="*/ 114 h 187"/>
                  <a:gd name="T14" fmla="*/ 31 w 229"/>
                  <a:gd name="T15" fmla="*/ 83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187">
                    <a:moveTo>
                      <a:pt x="31" y="83"/>
                    </a:moveTo>
                    <a:cubicBezTo>
                      <a:pt x="73" y="125"/>
                      <a:pt x="73" y="125"/>
                      <a:pt x="73" y="125"/>
                    </a:cubicBezTo>
                    <a:cubicBezTo>
                      <a:pt x="198" y="0"/>
                      <a:pt x="198" y="0"/>
                      <a:pt x="198" y="0"/>
                    </a:cubicBezTo>
                    <a:cubicBezTo>
                      <a:pt x="229" y="31"/>
                      <a:pt x="229" y="31"/>
                      <a:pt x="229" y="31"/>
                    </a:cubicBezTo>
                    <a:cubicBezTo>
                      <a:pt x="73" y="187"/>
                      <a:pt x="73" y="187"/>
                      <a:pt x="73" y="187"/>
                    </a:cubicBezTo>
                    <a:cubicBezTo>
                      <a:pt x="64" y="178"/>
                      <a:pt x="53" y="168"/>
                      <a:pt x="41" y="155"/>
                    </a:cubicBezTo>
                    <a:cubicBezTo>
                      <a:pt x="29" y="143"/>
                      <a:pt x="16" y="130"/>
                      <a:pt x="0" y="114"/>
                    </a:cubicBezTo>
                    <a:lnTo>
                      <a:pt x="31" y="83"/>
                    </a:ln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en-US" sz="2400"/>
              </a:p>
            </p:txBody>
          </p:sp>
        </p:grpSp>
      </p:grpSp>
      <p:pic>
        <p:nvPicPr>
          <p:cNvPr id="42" name="Picture 41">
            <a:extLst>
              <a:ext uri="{FF2B5EF4-FFF2-40B4-BE49-F238E27FC236}">
                <a16:creationId xmlns:a16="http://schemas.microsoft.com/office/drawing/2014/main" xmlns="" id="{8AFFCF9E-6C24-4151-8AF4-D77C46B404E1}"/>
              </a:ext>
            </a:extLst>
          </p:cNvPr>
          <p:cNvPicPr>
            <a:picLocks noChangeAspect="1"/>
          </p:cNvPicPr>
          <p:nvPr/>
        </p:nvPicPr>
        <p:blipFill>
          <a:blip r:embed="rId4"/>
          <a:stretch>
            <a:fillRect/>
          </a:stretch>
        </p:blipFill>
        <p:spPr>
          <a:xfrm>
            <a:off x="1717877" y="4888747"/>
            <a:ext cx="6955884" cy="1261788"/>
          </a:xfrm>
          <a:prstGeom prst="rect">
            <a:avLst/>
          </a:prstGeom>
          <a:effectLst>
            <a:glow rad="63500">
              <a:schemeClr val="accent1">
                <a:satMod val="175000"/>
                <a:alpha val="40000"/>
              </a:schemeClr>
            </a:glow>
          </a:effectLst>
        </p:spPr>
      </p:pic>
    </p:spTree>
    <p:custDataLst>
      <p:tags r:id="rId1"/>
    </p:custDataLst>
    <p:extLst>
      <p:ext uri="{BB962C8B-B14F-4D97-AF65-F5344CB8AC3E}">
        <p14:creationId xmlns:p14="http://schemas.microsoft.com/office/powerpoint/2010/main" val="3754671554"/>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a:t>DOC </a:t>
            </a:r>
            <a:r>
              <a:rPr lang="en-US" b="1" dirty="0">
                <a:solidFill>
                  <a:schemeClr val="accent2"/>
                </a:solidFill>
              </a:rPr>
              <a:t>STRINGS</a:t>
            </a:r>
          </a:p>
        </p:txBody>
      </p:sp>
      <p:cxnSp>
        <p:nvCxnSpPr>
          <p:cNvPr id="27" name="Straight Connector 26"/>
          <p:cNvCxnSpPr/>
          <p:nvPr/>
        </p:nvCxnSpPr>
        <p:spPr>
          <a:xfrm>
            <a:off x="6332408" y="2314480"/>
            <a:ext cx="0" cy="365760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xmlns="" id="{5096CC67-A202-48BC-9A99-44FF5EBF2DBB}"/>
              </a:ext>
            </a:extLst>
          </p:cNvPr>
          <p:cNvGrpSpPr/>
          <p:nvPr/>
        </p:nvGrpSpPr>
        <p:grpSpPr>
          <a:xfrm>
            <a:off x="6631965" y="3602428"/>
            <a:ext cx="5016337" cy="1477328"/>
            <a:chOff x="4938673" y="2189016"/>
            <a:chExt cx="3762253" cy="1107996"/>
          </a:xfrm>
        </p:grpSpPr>
        <p:sp>
          <p:nvSpPr>
            <p:cNvPr id="29" name="TextBox 28"/>
            <p:cNvSpPr txBox="1"/>
            <p:nvPr/>
          </p:nvSpPr>
          <p:spPr>
            <a:xfrm>
              <a:off x="5344269" y="2189016"/>
              <a:ext cx="3356657" cy="1107996"/>
            </a:xfrm>
            <a:prstGeom prst="rect">
              <a:avLst/>
            </a:prstGeom>
            <a:noFill/>
          </p:spPr>
          <p:txBody>
            <a:bodyPr wrap="square" lIns="0" tIns="0" rIns="0" bIns="0" rtlCol="0">
              <a:spAutoFit/>
            </a:bodyPr>
            <a:lstStyle/>
            <a:p>
              <a:pPr>
                <a:lnSpc>
                  <a:spcPct val="150000"/>
                </a:lnSpc>
              </a:pPr>
              <a:r>
                <a:rPr lang="en-US" sz="1600" dirty="0">
                  <a:solidFill>
                    <a:schemeClr val="accent2">
                      <a:lumMod val="75000"/>
                    </a:schemeClr>
                  </a:solidFill>
                  <a:latin typeface="Lato" panose="020F0502020204030203" pitchFamily="34" charset="0"/>
                </a:rPr>
                <a:t>Python doc strings are used to document functions </a:t>
              </a:r>
            </a:p>
            <a:p>
              <a:pPr>
                <a:lnSpc>
                  <a:spcPct val="150000"/>
                </a:lnSpc>
              </a:pPr>
              <a:r>
                <a:rPr lang="en-US" sz="1600" dirty="0">
                  <a:solidFill>
                    <a:schemeClr val="accent2">
                      <a:lumMod val="75000"/>
                    </a:schemeClr>
                  </a:solidFill>
                  <a:latin typeface="Lato" panose="020F0502020204030203" pitchFamily="34" charset="0"/>
                </a:rPr>
                <a:t>Doc stings should follow immediately after defining function</a:t>
              </a:r>
            </a:p>
          </p:txBody>
        </p:sp>
        <p:grpSp>
          <p:nvGrpSpPr>
            <p:cNvPr id="6" name="Group 5"/>
            <p:cNvGrpSpPr/>
            <p:nvPr/>
          </p:nvGrpSpPr>
          <p:grpSpPr>
            <a:xfrm>
              <a:off x="4938673" y="2253625"/>
              <a:ext cx="280805" cy="244376"/>
              <a:chOff x="5096929" y="1603017"/>
              <a:chExt cx="280805" cy="244376"/>
            </a:xfrm>
          </p:grpSpPr>
          <p:sp>
            <p:nvSpPr>
              <p:cNvPr id="28" name="Oval 27"/>
              <p:cNvSpPr/>
              <p:nvPr/>
            </p:nvSpPr>
            <p:spPr>
              <a:xfrm>
                <a:off x="5118336" y="1603017"/>
                <a:ext cx="244376" cy="244376"/>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2" name="TextBox 31"/>
              <p:cNvSpPr txBox="1"/>
              <p:nvPr/>
            </p:nvSpPr>
            <p:spPr>
              <a:xfrm>
                <a:off x="5096929" y="1627065"/>
                <a:ext cx="280805" cy="184666"/>
              </a:xfrm>
              <a:prstGeom prst="rect">
                <a:avLst/>
              </a:prstGeom>
              <a:noFill/>
            </p:spPr>
            <p:txBody>
              <a:bodyPr wrap="square" lIns="0" tIns="0" rIns="0" bIns="0" rtlCol="0">
                <a:spAutoFit/>
              </a:bodyPr>
              <a:lstStyle/>
              <a:p>
                <a:pPr algn="ctr"/>
                <a:endParaRPr lang="en-US" sz="1600" b="1" cap="all" spc="27" dirty="0">
                  <a:solidFill>
                    <a:schemeClr val="bg1"/>
                  </a:solidFill>
                  <a:latin typeface="Lato" panose="020F0502020204030203" pitchFamily="34" charset="0"/>
                </a:endParaRPr>
              </a:p>
            </p:txBody>
          </p:sp>
        </p:grpSp>
      </p:grpSp>
      <p:pic>
        <p:nvPicPr>
          <p:cNvPr id="49" name="Picture 48"/>
          <p:cNvPicPr>
            <a:picLocks noChangeAspect="1"/>
          </p:cNvPicPr>
          <p:nvPr/>
        </p:nvPicPr>
        <p:blipFill>
          <a:blip r:embed="rId4"/>
          <a:stretch>
            <a:fillRect/>
          </a:stretch>
        </p:blipFill>
        <p:spPr>
          <a:xfrm>
            <a:off x="729337" y="2314481"/>
            <a:ext cx="5240539" cy="3406895"/>
          </a:xfrm>
          <a:prstGeom prst="rect">
            <a:avLst/>
          </a:prstGeom>
          <a:ln>
            <a:solidFill>
              <a:schemeClr val="accent2">
                <a:lumMod val="20000"/>
                <a:lumOff val="80000"/>
              </a:schemeClr>
            </a:solidFill>
          </a:ln>
          <a:effectLst>
            <a:outerShdw blurRad="50800" dist="38100" dir="2700000" algn="tl" rotWithShape="0">
              <a:prstClr val="black">
                <a:alpha val="40000"/>
              </a:prstClr>
            </a:outerShdw>
          </a:effectLst>
        </p:spPr>
      </p:pic>
      <p:sp>
        <p:nvSpPr>
          <p:cNvPr id="50" name="Right Brace 49"/>
          <p:cNvSpPr/>
          <p:nvPr/>
        </p:nvSpPr>
        <p:spPr>
          <a:xfrm>
            <a:off x="4757939" y="2766671"/>
            <a:ext cx="111816" cy="2502516"/>
          </a:xfrm>
          <a:prstGeom prst="rightBrace">
            <a:avLst>
              <a:gd name="adj1" fmla="val 2162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51" name="TextBox 50"/>
          <p:cNvSpPr txBox="1"/>
          <p:nvPr/>
        </p:nvSpPr>
        <p:spPr>
          <a:xfrm>
            <a:off x="5020648" y="3443413"/>
            <a:ext cx="1160417" cy="912814"/>
          </a:xfrm>
          <a:prstGeom prst="rect">
            <a:avLst/>
          </a:prstGeom>
          <a:solidFill>
            <a:schemeClr val="accent2">
              <a:lumMod val="20000"/>
              <a:lumOff val="80000"/>
            </a:schemeClr>
          </a:solidFill>
          <a:effectLst>
            <a:glow rad="63500">
              <a:schemeClr val="accent1">
                <a:satMod val="175000"/>
                <a:alpha val="40000"/>
              </a:schemeClr>
            </a:glow>
          </a:effectLst>
        </p:spPr>
        <p:txBody>
          <a:bodyPr wrap="square" rtlCol="0">
            <a:spAutoFit/>
          </a:bodyPr>
          <a:lstStyle/>
          <a:p>
            <a:pPr algn="ctr" defTabSz="1219170">
              <a:defRPr/>
            </a:pPr>
            <a:r>
              <a:rPr lang="en-US" sz="1333" dirty="0">
                <a:solidFill>
                  <a:schemeClr val="accent2">
                    <a:lumMod val="75000"/>
                  </a:schemeClr>
                </a:solidFill>
                <a:latin typeface="Lato" panose="020F0502020204030203" pitchFamily="34" charset="0"/>
              </a:rPr>
              <a:t>Doc strings are enclosed with triple quotes</a:t>
            </a:r>
          </a:p>
        </p:txBody>
      </p:sp>
    </p:spTree>
    <p:custDataLst>
      <p:tags r:id="rId1"/>
    </p:custDataLst>
    <p:extLst>
      <p:ext uri="{BB962C8B-B14F-4D97-AF65-F5344CB8AC3E}">
        <p14:creationId xmlns:p14="http://schemas.microsoft.com/office/powerpoint/2010/main" val="3576925052"/>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b="1" dirty="0" smtClean="0"/>
              <a:t>Anaconda </a:t>
            </a:r>
            <a:r>
              <a:rPr lang="en-US" b="1" dirty="0"/>
              <a:t>Distribution </a:t>
            </a:r>
            <a:r>
              <a:rPr lang="en-US" b="1" dirty="0">
                <a:solidFill>
                  <a:schemeClr val="accent2"/>
                </a:solidFill>
              </a:rPr>
              <a:t>package</a:t>
            </a:r>
          </a:p>
        </p:txBody>
      </p:sp>
      <p:sp>
        <p:nvSpPr>
          <p:cNvPr id="21" name="TextBox 20">
            <a:extLst>
              <a:ext uri="{FF2B5EF4-FFF2-40B4-BE49-F238E27FC236}">
                <a16:creationId xmlns:a16="http://schemas.microsoft.com/office/drawing/2014/main" xmlns="" id="{373FA43E-5FC8-784A-B046-7891F2FB854F}"/>
              </a:ext>
            </a:extLst>
          </p:cNvPr>
          <p:cNvSpPr txBox="1"/>
          <p:nvPr/>
        </p:nvSpPr>
        <p:spPr>
          <a:xfrm>
            <a:off x="783789" y="1320806"/>
            <a:ext cx="3577767" cy="502766"/>
          </a:xfrm>
          <a:prstGeom prst="rect">
            <a:avLst/>
          </a:prstGeom>
          <a:noFill/>
        </p:spPr>
        <p:txBody>
          <a:bodyPr wrap="square" lIns="91440" tIns="45720" rIns="91440" bIns="45720" rtlCol="0">
            <a:spAutoFit/>
          </a:bodyPr>
          <a:lstStyle/>
          <a:p>
            <a:r>
              <a:rPr lang="en-US" sz="2667" b="1" dirty="0">
                <a:latin typeface="Lato Black"/>
              </a:rPr>
              <a:t>WHY?</a:t>
            </a:r>
          </a:p>
        </p:txBody>
      </p:sp>
      <p:sp>
        <p:nvSpPr>
          <p:cNvPr id="22" name="TextBox 21">
            <a:extLst>
              <a:ext uri="{FF2B5EF4-FFF2-40B4-BE49-F238E27FC236}">
                <a16:creationId xmlns:a16="http://schemas.microsoft.com/office/drawing/2014/main" xmlns="" id="{C2198569-12A4-D146-82A3-7F6386CF8DE2}"/>
              </a:ext>
            </a:extLst>
          </p:cNvPr>
          <p:cNvSpPr txBox="1"/>
          <p:nvPr/>
        </p:nvSpPr>
        <p:spPr>
          <a:xfrm>
            <a:off x="783790" y="1785613"/>
            <a:ext cx="3643081" cy="2062103"/>
          </a:xfrm>
          <a:prstGeom prst="rect">
            <a:avLst/>
          </a:prstGeom>
          <a:noFill/>
        </p:spPr>
        <p:txBody>
          <a:bodyPr wrap="square" lIns="91440" tIns="45720" rIns="91440" bIns="45720" rtlCol="0">
            <a:spAutoFit/>
          </a:bodyPr>
          <a:lstStyle/>
          <a:p>
            <a:r>
              <a:rPr lang="en-IN" sz="1600" b="1" dirty="0">
                <a:latin typeface="Lato"/>
              </a:rPr>
              <a:t>Package:</a:t>
            </a:r>
          </a:p>
          <a:p>
            <a:pPr algn="just"/>
            <a:r>
              <a:rPr lang="en-IN" sz="1400" dirty="0">
                <a:latin typeface="Lato"/>
              </a:rPr>
              <a:t>Free, open-source, easy-to-install package manager, environment manager and Python distribution with a collection of 1,000+ open source packages with free community support. </a:t>
            </a:r>
          </a:p>
          <a:p>
            <a:endParaRPr lang="en-IN" sz="1200" dirty="0">
              <a:latin typeface="Lato"/>
            </a:endParaRPr>
          </a:p>
          <a:p>
            <a:r>
              <a:rPr lang="en-IN" sz="1600" b="1" dirty="0">
                <a:latin typeface="Lato"/>
              </a:rPr>
              <a:t>Platform-agnostic:  </a:t>
            </a:r>
            <a:endParaRPr lang="en-IN" sz="1400" b="1" dirty="0">
              <a:latin typeface="Lato"/>
            </a:endParaRPr>
          </a:p>
          <a:p>
            <a:r>
              <a:rPr lang="en-IN" sz="1400" dirty="0">
                <a:latin typeface="Lato"/>
              </a:rPr>
              <a:t>Use on Windows, macOS or Linux</a:t>
            </a:r>
            <a:r>
              <a:rPr lang="en-IN" sz="1400" dirty="0"/>
              <a:t>.</a:t>
            </a:r>
            <a:endParaRPr lang="en-US" sz="1400" dirty="0"/>
          </a:p>
        </p:txBody>
      </p:sp>
      <p:sp>
        <p:nvSpPr>
          <p:cNvPr id="23" name="TextBox 22">
            <a:extLst>
              <a:ext uri="{FF2B5EF4-FFF2-40B4-BE49-F238E27FC236}">
                <a16:creationId xmlns:a16="http://schemas.microsoft.com/office/drawing/2014/main" xmlns="" id="{3E61CDB2-A809-CD4A-B335-7925D22F70CC}"/>
              </a:ext>
            </a:extLst>
          </p:cNvPr>
          <p:cNvSpPr txBox="1"/>
          <p:nvPr/>
        </p:nvSpPr>
        <p:spPr>
          <a:xfrm>
            <a:off x="778936" y="4143517"/>
            <a:ext cx="3577767" cy="1898468"/>
          </a:xfrm>
          <a:prstGeom prst="rect">
            <a:avLst/>
          </a:prstGeom>
          <a:noFill/>
          <a:ln w="3175">
            <a:solidFill>
              <a:schemeClr val="tx1"/>
            </a:solidFill>
          </a:ln>
          <a:effectLst>
            <a:innerShdw blurRad="63500" dist="50800" dir="13500000">
              <a:prstClr val="black">
                <a:alpha val="50000"/>
              </a:prstClr>
            </a:innerShdw>
          </a:effectLst>
        </p:spPr>
        <p:txBody>
          <a:bodyPr wrap="square" lIns="91440" tIns="45720" rIns="91440" bIns="45720" rtlCol="0">
            <a:spAutoFit/>
          </a:bodyPr>
          <a:lstStyle/>
          <a:p>
            <a:pPr algn="just"/>
            <a:r>
              <a:rPr lang="en-US" sz="1467" dirty="0">
                <a:solidFill>
                  <a:srgbClr val="EC4F00"/>
                </a:solidFill>
                <a:latin typeface="Lato"/>
              </a:rPr>
              <a:t>We will be using Jupyter Notebook IDE which is part of anaconda distribution package  on our platform to do application development using python</a:t>
            </a:r>
          </a:p>
          <a:p>
            <a:pPr algn="just"/>
            <a:endParaRPr lang="en-US" sz="1467" dirty="0">
              <a:solidFill>
                <a:srgbClr val="EC4F00"/>
              </a:solidFill>
              <a:latin typeface="Lato"/>
            </a:endParaRPr>
          </a:p>
          <a:p>
            <a:pPr algn="just"/>
            <a:r>
              <a:rPr lang="en-US" sz="1467" dirty="0">
                <a:solidFill>
                  <a:srgbClr val="EC4F00"/>
                </a:solidFill>
                <a:latin typeface="Lato"/>
              </a:rPr>
              <a:t>We will also be using popular packages like pandas, NumPy and SciPy  from this distributable  in later courses</a:t>
            </a:r>
          </a:p>
        </p:txBody>
      </p:sp>
      <p:cxnSp>
        <p:nvCxnSpPr>
          <p:cNvPr id="6" name="Straight Connector 5"/>
          <p:cNvCxnSpPr/>
          <p:nvPr/>
        </p:nvCxnSpPr>
        <p:spPr>
          <a:xfrm>
            <a:off x="4673625" y="1451427"/>
            <a:ext cx="0" cy="5007429"/>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373FA43E-5FC8-784A-B046-7891F2FB854F}"/>
              </a:ext>
            </a:extLst>
          </p:cNvPr>
          <p:cNvSpPr txBox="1"/>
          <p:nvPr/>
        </p:nvSpPr>
        <p:spPr>
          <a:xfrm>
            <a:off x="4951230" y="1843601"/>
            <a:ext cx="3715629" cy="338554"/>
          </a:xfrm>
          <a:prstGeom prst="rect">
            <a:avLst/>
          </a:prstGeom>
          <a:noFill/>
        </p:spPr>
        <p:txBody>
          <a:bodyPr wrap="square" lIns="91440" tIns="45720" rIns="91440" bIns="45720" rtlCol="0">
            <a:spAutoFit/>
          </a:bodyPr>
          <a:lstStyle/>
          <a:p>
            <a:r>
              <a:rPr lang="en-US" sz="1600" b="1" dirty="0">
                <a:latin typeface="Lato"/>
              </a:rPr>
              <a:t>The package includes:</a:t>
            </a:r>
          </a:p>
        </p:txBody>
      </p:sp>
      <p:sp>
        <p:nvSpPr>
          <p:cNvPr id="26" name="TextBox 25">
            <a:extLst>
              <a:ext uri="{FF2B5EF4-FFF2-40B4-BE49-F238E27FC236}">
                <a16:creationId xmlns:a16="http://schemas.microsoft.com/office/drawing/2014/main" xmlns="" id="{FDF679E2-9368-C742-9608-CB1F899619D4}"/>
              </a:ext>
            </a:extLst>
          </p:cNvPr>
          <p:cNvSpPr txBox="1"/>
          <p:nvPr/>
        </p:nvSpPr>
        <p:spPr>
          <a:xfrm>
            <a:off x="4951229" y="2263871"/>
            <a:ext cx="5890943" cy="769698"/>
          </a:xfrm>
          <a:prstGeom prst="rect">
            <a:avLst/>
          </a:prstGeom>
          <a:noFill/>
        </p:spPr>
        <p:txBody>
          <a:bodyPr wrap="square" lIns="91440" tIns="45720" rIns="91440" bIns="45720" rtlCol="0">
            <a:spAutoFit/>
          </a:bodyPr>
          <a:lstStyle/>
          <a:p>
            <a:pPr>
              <a:lnSpc>
                <a:spcPct val="150000"/>
              </a:lnSpc>
            </a:pPr>
            <a:r>
              <a:rPr lang="en-US" sz="1467" b="1" dirty="0">
                <a:solidFill>
                  <a:srgbClr val="EC4F00"/>
                </a:solidFill>
                <a:latin typeface="Lato"/>
              </a:rPr>
              <a:t>Jupyter Notebook – Popular IDE for development using python</a:t>
            </a:r>
          </a:p>
          <a:p>
            <a:pPr>
              <a:lnSpc>
                <a:spcPct val="150000"/>
              </a:lnSpc>
            </a:pPr>
            <a:r>
              <a:rPr lang="en-US" sz="1467" b="1" dirty="0">
                <a:solidFill>
                  <a:srgbClr val="EC4F00"/>
                </a:solidFill>
                <a:latin typeface="Lato"/>
              </a:rPr>
              <a:t>Popular libraries like NumPy, Pandas, SciPy</a:t>
            </a:r>
          </a:p>
        </p:txBody>
      </p:sp>
      <p:sp>
        <p:nvSpPr>
          <p:cNvPr id="27" name="TextBox 26">
            <a:extLst>
              <a:ext uri="{FF2B5EF4-FFF2-40B4-BE49-F238E27FC236}">
                <a16:creationId xmlns:a16="http://schemas.microsoft.com/office/drawing/2014/main" xmlns="" id="{E733C83D-815A-A84B-A3A7-9600BDBB715B}"/>
              </a:ext>
            </a:extLst>
          </p:cNvPr>
          <p:cNvSpPr txBox="1"/>
          <p:nvPr/>
        </p:nvSpPr>
        <p:spPr>
          <a:xfrm>
            <a:off x="4951230" y="5245185"/>
            <a:ext cx="6905487" cy="502766"/>
          </a:xfrm>
          <a:prstGeom prst="rect">
            <a:avLst/>
          </a:prstGeom>
          <a:noFill/>
        </p:spPr>
        <p:txBody>
          <a:bodyPr wrap="square" lIns="91440" tIns="45720" rIns="91440" bIns="45720" rtlCol="0">
            <a:spAutoFit/>
          </a:bodyPr>
          <a:lstStyle/>
          <a:p>
            <a:r>
              <a:rPr lang="en-US" sz="2667" b="1" dirty="0">
                <a:latin typeface="Lato Black"/>
              </a:rPr>
              <a:t>Download and Install Instructions</a:t>
            </a:r>
          </a:p>
        </p:txBody>
      </p:sp>
      <p:sp>
        <p:nvSpPr>
          <p:cNvPr id="28" name="TextBox 27">
            <a:extLst>
              <a:ext uri="{FF2B5EF4-FFF2-40B4-BE49-F238E27FC236}">
                <a16:creationId xmlns:a16="http://schemas.microsoft.com/office/drawing/2014/main" xmlns="" id="{0B52F21D-6527-804C-87E9-C294E31C0E86}"/>
              </a:ext>
            </a:extLst>
          </p:cNvPr>
          <p:cNvSpPr txBox="1"/>
          <p:nvPr/>
        </p:nvSpPr>
        <p:spPr>
          <a:xfrm>
            <a:off x="4951229" y="5817285"/>
            <a:ext cx="6792427" cy="543867"/>
          </a:xfrm>
          <a:prstGeom prst="rect">
            <a:avLst/>
          </a:prstGeom>
          <a:noFill/>
        </p:spPr>
        <p:txBody>
          <a:bodyPr wrap="square" lIns="91440" tIns="45720" rIns="91440" bIns="45720" rtlCol="0">
            <a:spAutoFit/>
          </a:bodyPr>
          <a:lstStyle/>
          <a:p>
            <a:r>
              <a:rPr lang="en-US" sz="1467" dirty="0">
                <a:latin typeface="Lato"/>
              </a:rPr>
              <a:t>Step 1: Download Anaconda Distribution package.</a:t>
            </a:r>
          </a:p>
          <a:p>
            <a:r>
              <a:rPr lang="en-US" sz="1467" dirty="0">
                <a:latin typeface="Lato"/>
              </a:rPr>
              <a:t>Step 2: Install Python 3.6 (Anaconda Distribution package).</a:t>
            </a:r>
          </a:p>
        </p:txBody>
      </p:sp>
      <p:pic>
        <p:nvPicPr>
          <p:cNvPr id="29" name="Picture 28">
            <a:extLst>
              <a:ext uri="{FF2B5EF4-FFF2-40B4-BE49-F238E27FC236}">
                <a16:creationId xmlns:a16="http://schemas.microsoft.com/office/drawing/2014/main" xmlns="" id="{FC8B0149-29F6-421B-A53E-6515ADA7579D}"/>
              </a:ext>
            </a:extLst>
          </p:cNvPr>
          <p:cNvPicPr>
            <a:picLocks noChangeAspect="1"/>
          </p:cNvPicPr>
          <p:nvPr/>
        </p:nvPicPr>
        <p:blipFill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harpenSoften amount="50000"/>
                    </a14:imgEffect>
                  </a14:imgLayer>
                </a14:imgProps>
              </a:ext>
            </a:extLst>
          </a:blip>
          <a:srcRect t="24033" b="31251"/>
          <a:stretch/>
        </p:blipFill>
        <p:spPr>
          <a:xfrm>
            <a:off x="4951230" y="3225283"/>
            <a:ext cx="7094868" cy="1867468"/>
          </a:xfrm>
          <a:prstGeom prst="rect">
            <a:avLst/>
          </a:prstGeom>
          <a:effectLst>
            <a:innerShdw blurRad="63500" dist="50800" dir="10800000">
              <a:prstClr val="black">
                <a:alpha val="50000"/>
              </a:prstClr>
            </a:innerShdw>
          </a:effectLst>
        </p:spPr>
      </p:pic>
      <p:sp>
        <p:nvSpPr>
          <p:cNvPr id="12" name="Freeform 220"/>
          <p:cNvSpPr>
            <a:spLocks noEditPoints="1"/>
          </p:cNvSpPr>
          <p:nvPr/>
        </p:nvSpPr>
        <p:spPr bwMode="auto">
          <a:xfrm>
            <a:off x="497312" y="4291328"/>
            <a:ext cx="216501" cy="235237"/>
          </a:xfrm>
          <a:custGeom>
            <a:avLst/>
            <a:gdLst>
              <a:gd name="T0" fmla="*/ 157 w 157"/>
              <a:gd name="T1" fmla="*/ 133 h 170"/>
              <a:gd name="T2" fmla="*/ 153 w 157"/>
              <a:gd name="T3" fmla="*/ 142 h 170"/>
              <a:gd name="T4" fmla="*/ 145 w 157"/>
              <a:gd name="T5" fmla="*/ 145 h 170"/>
              <a:gd name="T6" fmla="*/ 102 w 157"/>
              <a:gd name="T7" fmla="*/ 145 h 170"/>
              <a:gd name="T8" fmla="*/ 95 w 157"/>
              <a:gd name="T9" fmla="*/ 163 h 170"/>
              <a:gd name="T10" fmla="*/ 78 w 157"/>
              <a:gd name="T11" fmla="*/ 170 h 170"/>
              <a:gd name="T12" fmla="*/ 61 w 157"/>
              <a:gd name="T13" fmla="*/ 163 h 170"/>
              <a:gd name="T14" fmla="*/ 54 w 157"/>
              <a:gd name="T15" fmla="*/ 145 h 170"/>
              <a:gd name="T16" fmla="*/ 12 w 157"/>
              <a:gd name="T17" fmla="*/ 145 h 170"/>
              <a:gd name="T18" fmla="*/ 3 w 157"/>
              <a:gd name="T19" fmla="*/ 142 h 170"/>
              <a:gd name="T20" fmla="*/ 0 w 157"/>
              <a:gd name="T21" fmla="*/ 133 h 170"/>
              <a:gd name="T22" fmla="*/ 8 w 157"/>
              <a:gd name="T23" fmla="*/ 125 h 170"/>
              <a:gd name="T24" fmla="*/ 16 w 157"/>
              <a:gd name="T25" fmla="*/ 114 h 170"/>
              <a:gd name="T26" fmla="*/ 23 w 157"/>
              <a:gd name="T27" fmla="*/ 99 h 170"/>
              <a:gd name="T28" fmla="*/ 28 w 157"/>
              <a:gd name="T29" fmla="*/ 79 h 170"/>
              <a:gd name="T30" fmla="*/ 30 w 157"/>
              <a:gd name="T31" fmla="*/ 55 h 170"/>
              <a:gd name="T32" fmla="*/ 41 w 157"/>
              <a:gd name="T33" fmla="*/ 28 h 170"/>
              <a:gd name="T34" fmla="*/ 70 w 157"/>
              <a:gd name="T35" fmla="*/ 13 h 170"/>
              <a:gd name="T36" fmla="*/ 69 w 157"/>
              <a:gd name="T37" fmla="*/ 9 h 170"/>
              <a:gd name="T38" fmla="*/ 72 w 157"/>
              <a:gd name="T39" fmla="*/ 3 h 170"/>
              <a:gd name="T40" fmla="*/ 78 w 157"/>
              <a:gd name="T41" fmla="*/ 0 h 170"/>
              <a:gd name="T42" fmla="*/ 85 w 157"/>
              <a:gd name="T43" fmla="*/ 3 h 170"/>
              <a:gd name="T44" fmla="*/ 87 w 157"/>
              <a:gd name="T45" fmla="*/ 9 h 170"/>
              <a:gd name="T46" fmla="*/ 87 w 157"/>
              <a:gd name="T47" fmla="*/ 13 h 170"/>
              <a:gd name="T48" fmla="*/ 116 w 157"/>
              <a:gd name="T49" fmla="*/ 28 h 170"/>
              <a:gd name="T50" fmla="*/ 127 w 157"/>
              <a:gd name="T51" fmla="*/ 55 h 170"/>
              <a:gd name="T52" fmla="*/ 128 w 157"/>
              <a:gd name="T53" fmla="*/ 79 h 170"/>
              <a:gd name="T54" fmla="*/ 133 w 157"/>
              <a:gd name="T55" fmla="*/ 99 h 170"/>
              <a:gd name="T56" fmla="*/ 140 w 157"/>
              <a:gd name="T57" fmla="*/ 114 h 170"/>
              <a:gd name="T58" fmla="*/ 148 w 157"/>
              <a:gd name="T59" fmla="*/ 125 h 170"/>
              <a:gd name="T60" fmla="*/ 157 w 157"/>
              <a:gd name="T61" fmla="*/ 133 h 170"/>
              <a:gd name="T62" fmla="*/ 17 w 157"/>
              <a:gd name="T63" fmla="*/ 133 h 170"/>
              <a:gd name="T64" fmla="*/ 140 w 157"/>
              <a:gd name="T65" fmla="*/ 133 h 170"/>
              <a:gd name="T66" fmla="*/ 115 w 157"/>
              <a:gd name="T67" fmla="*/ 55 h 170"/>
              <a:gd name="T68" fmla="*/ 112 w 157"/>
              <a:gd name="T69" fmla="*/ 45 h 170"/>
              <a:gd name="T70" fmla="*/ 106 w 157"/>
              <a:gd name="T71" fmla="*/ 35 h 170"/>
              <a:gd name="T72" fmla="*/ 94 w 157"/>
              <a:gd name="T73" fmla="*/ 27 h 170"/>
              <a:gd name="T74" fmla="*/ 78 w 157"/>
              <a:gd name="T75" fmla="*/ 24 h 170"/>
              <a:gd name="T76" fmla="*/ 62 w 157"/>
              <a:gd name="T77" fmla="*/ 27 h 170"/>
              <a:gd name="T78" fmla="*/ 51 w 157"/>
              <a:gd name="T79" fmla="*/ 35 h 170"/>
              <a:gd name="T80" fmla="*/ 44 w 157"/>
              <a:gd name="T81" fmla="*/ 45 h 170"/>
              <a:gd name="T82" fmla="*/ 42 w 157"/>
              <a:gd name="T83" fmla="*/ 55 h 170"/>
              <a:gd name="T84" fmla="*/ 17 w 157"/>
              <a:gd name="T85" fmla="*/ 133 h 170"/>
              <a:gd name="T86" fmla="*/ 80 w 157"/>
              <a:gd name="T87" fmla="*/ 161 h 170"/>
              <a:gd name="T88" fmla="*/ 78 w 157"/>
              <a:gd name="T89" fmla="*/ 159 h 170"/>
              <a:gd name="T90" fmla="*/ 69 w 157"/>
              <a:gd name="T91" fmla="*/ 155 h 170"/>
              <a:gd name="T92" fmla="*/ 65 w 157"/>
              <a:gd name="T93" fmla="*/ 145 h 170"/>
              <a:gd name="T94" fmla="*/ 63 w 157"/>
              <a:gd name="T95" fmla="*/ 144 h 170"/>
              <a:gd name="T96" fmla="*/ 62 w 157"/>
              <a:gd name="T97" fmla="*/ 145 h 170"/>
              <a:gd name="T98" fmla="*/ 66 w 157"/>
              <a:gd name="T99" fmla="*/ 157 h 170"/>
              <a:gd name="T100" fmla="*/ 78 w 157"/>
              <a:gd name="T101" fmla="*/ 162 h 170"/>
              <a:gd name="T102" fmla="*/ 80 w 157"/>
              <a:gd name="T10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7" h="170">
                <a:moveTo>
                  <a:pt x="157" y="133"/>
                </a:moveTo>
                <a:cubicBezTo>
                  <a:pt x="157" y="137"/>
                  <a:pt x="156" y="139"/>
                  <a:pt x="153" y="142"/>
                </a:cubicBezTo>
                <a:cubicBezTo>
                  <a:pt x="151" y="144"/>
                  <a:pt x="148" y="145"/>
                  <a:pt x="145" y="145"/>
                </a:cubicBezTo>
                <a:cubicBezTo>
                  <a:pt x="102" y="145"/>
                  <a:pt x="102" y="145"/>
                  <a:pt x="102" y="145"/>
                </a:cubicBezTo>
                <a:cubicBezTo>
                  <a:pt x="102" y="152"/>
                  <a:pt x="100" y="158"/>
                  <a:pt x="95" y="163"/>
                </a:cubicBezTo>
                <a:cubicBezTo>
                  <a:pt x="91" y="167"/>
                  <a:pt x="85" y="170"/>
                  <a:pt x="78" y="170"/>
                </a:cubicBezTo>
                <a:cubicBezTo>
                  <a:pt x="72" y="170"/>
                  <a:pt x="66" y="167"/>
                  <a:pt x="61" y="163"/>
                </a:cubicBezTo>
                <a:cubicBezTo>
                  <a:pt x="56" y="158"/>
                  <a:pt x="54" y="152"/>
                  <a:pt x="54" y="145"/>
                </a:cubicBezTo>
                <a:cubicBezTo>
                  <a:pt x="12" y="145"/>
                  <a:pt x="12" y="145"/>
                  <a:pt x="12" y="145"/>
                </a:cubicBezTo>
                <a:cubicBezTo>
                  <a:pt x="8" y="145"/>
                  <a:pt x="6" y="144"/>
                  <a:pt x="3" y="142"/>
                </a:cubicBezTo>
                <a:cubicBezTo>
                  <a:pt x="1" y="139"/>
                  <a:pt x="0" y="137"/>
                  <a:pt x="0" y="133"/>
                </a:cubicBezTo>
                <a:cubicBezTo>
                  <a:pt x="3" y="131"/>
                  <a:pt x="6" y="128"/>
                  <a:pt x="8" y="125"/>
                </a:cubicBezTo>
                <a:cubicBezTo>
                  <a:pt x="11" y="122"/>
                  <a:pt x="13" y="118"/>
                  <a:pt x="16" y="114"/>
                </a:cubicBezTo>
                <a:cubicBezTo>
                  <a:pt x="19" y="109"/>
                  <a:pt x="21" y="104"/>
                  <a:pt x="23" y="99"/>
                </a:cubicBezTo>
                <a:cubicBezTo>
                  <a:pt x="25" y="93"/>
                  <a:pt x="27" y="87"/>
                  <a:pt x="28" y="79"/>
                </a:cubicBezTo>
                <a:cubicBezTo>
                  <a:pt x="29" y="72"/>
                  <a:pt x="30" y="63"/>
                  <a:pt x="30" y="55"/>
                </a:cubicBezTo>
                <a:cubicBezTo>
                  <a:pt x="30" y="45"/>
                  <a:pt x="33" y="36"/>
                  <a:pt x="41" y="28"/>
                </a:cubicBezTo>
                <a:cubicBezTo>
                  <a:pt x="48" y="20"/>
                  <a:pt x="58" y="15"/>
                  <a:pt x="70" y="13"/>
                </a:cubicBezTo>
                <a:cubicBezTo>
                  <a:pt x="69" y="12"/>
                  <a:pt x="69" y="11"/>
                  <a:pt x="69" y="9"/>
                </a:cubicBezTo>
                <a:cubicBezTo>
                  <a:pt x="69" y="7"/>
                  <a:pt x="70" y="5"/>
                  <a:pt x="72" y="3"/>
                </a:cubicBezTo>
                <a:cubicBezTo>
                  <a:pt x="74" y="1"/>
                  <a:pt x="76" y="0"/>
                  <a:pt x="78" y="0"/>
                </a:cubicBezTo>
                <a:cubicBezTo>
                  <a:pt x="81" y="0"/>
                  <a:pt x="83" y="1"/>
                  <a:pt x="85" y="3"/>
                </a:cubicBezTo>
                <a:cubicBezTo>
                  <a:pt x="86" y="5"/>
                  <a:pt x="87" y="7"/>
                  <a:pt x="87" y="9"/>
                </a:cubicBezTo>
                <a:cubicBezTo>
                  <a:pt x="87" y="11"/>
                  <a:pt x="87" y="12"/>
                  <a:pt x="87" y="13"/>
                </a:cubicBezTo>
                <a:cubicBezTo>
                  <a:pt x="99" y="15"/>
                  <a:pt x="108" y="20"/>
                  <a:pt x="116" y="28"/>
                </a:cubicBezTo>
                <a:cubicBezTo>
                  <a:pt x="123" y="36"/>
                  <a:pt x="127" y="45"/>
                  <a:pt x="127" y="55"/>
                </a:cubicBezTo>
                <a:cubicBezTo>
                  <a:pt x="127" y="63"/>
                  <a:pt x="127" y="72"/>
                  <a:pt x="128" y="79"/>
                </a:cubicBezTo>
                <a:cubicBezTo>
                  <a:pt x="130" y="87"/>
                  <a:pt x="131" y="93"/>
                  <a:pt x="133" y="99"/>
                </a:cubicBezTo>
                <a:cubicBezTo>
                  <a:pt x="135" y="104"/>
                  <a:pt x="137" y="109"/>
                  <a:pt x="140" y="114"/>
                </a:cubicBezTo>
                <a:cubicBezTo>
                  <a:pt x="143" y="118"/>
                  <a:pt x="146" y="122"/>
                  <a:pt x="148" y="125"/>
                </a:cubicBezTo>
                <a:cubicBezTo>
                  <a:pt x="151" y="128"/>
                  <a:pt x="154" y="131"/>
                  <a:pt x="157" y="133"/>
                </a:cubicBezTo>
                <a:close/>
                <a:moveTo>
                  <a:pt x="17" y="133"/>
                </a:moveTo>
                <a:cubicBezTo>
                  <a:pt x="140" y="133"/>
                  <a:pt x="140" y="133"/>
                  <a:pt x="140" y="133"/>
                </a:cubicBezTo>
                <a:cubicBezTo>
                  <a:pt x="123" y="114"/>
                  <a:pt x="115" y="88"/>
                  <a:pt x="115" y="55"/>
                </a:cubicBezTo>
                <a:cubicBezTo>
                  <a:pt x="115" y="51"/>
                  <a:pt x="114" y="48"/>
                  <a:pt x="112" y="45"/>
                </a:cubicBezTo>
                <a:cubicBezTo>
                  <a:pt x="111" y="41"/>
                  <a:pt x="109" y="38"/>
                  <a:pt x="106" y="35"/>
                </a:cubicBezTo>
                <a:cubicBezTo>
                  <a:pt x="103" y="32"/>
                  <a:pt x="99" y="29"/>
                  <a:pt x="94" y="27"/>
                </a:cubicBezTo>
                <a:cubicBezTo>
                  <a:pt x="89" y="25"/>
                  <a:pt x="84" y="24"/>
                  <a:pt x="78" y="24"/>
                </a:cubicBezTo>
                <a:cubicBezTo>
                  <a:pt x="72" y="24"/>
                  <a:pt x="67" y="25"/>
                  <a:pt x="62" y="27"/>
                </a:cubicBezTo>
                <a:cubicBezTo>
                  <a:pt x="57" y="29"/>
                  <a:pt x="54" y="32"/>
                  <a:pt x="51" y="35"/>
                </a:cubicBezTo>
                <a:cubicBezTo>
                  <a:pt x="48" y="38"/>
                  <a:pt x="46" y="41"/>
                  <a:pt x="44" y="45"/>
                </a:cubicBezTo>
                <a:cubicBezTo>
                  <a:pt x="43" y="48"/>
                  <a:pt x="42" y="51"/>
                  <a:pt x="42" y="55"/>
                </a:cubicBezTo>
                <a:cubicBezTo>
                  <a:pt x="42" y="88"/>
                  <a:pt x="34" y="114"/>
                  <a:pt x="17" y="133"/>
                </a:cubicBezTo>
                <a:close/>
                <a:moveTo>
                  <a:pt x="80" y="161"/>
                </a:moveTo>
                <a:cubicBezTo>
                  <a:pt x="80" y="160"/>
                  <a:pt x="79" y="159"/>
                  <a:pt x="78" y="159"/>
                </a:cubicBezTo>
                <a:cubicBezTo>
                  <a:pt x="74" y="159"/>
                  <a:pt x="71" y="158"/>
                  <a:pt x="69" y="155"/>
                </a:cubicBezTo>
                <a:cubicBezTo>
                  <a:pt x="66" y="152"/>
                  <a:pt x="65" y="149"/>
                  <a:pt x="65" y="145"/>
                </a:cubicBezTo>
                <a:cubicBezTo>
                  <a:pt x="65" y="144"/>
                  <a:pt x="64" y="144"/>
                  <a:pt x="63" y="144"/>
                </a:cubicBezTo>
                <a:cubicBezTo>
                  <a:pt x="62" y="144"/>
                  <a:pt x="62" y="144"/>
                  <a:pt x="62" y="145"/>
                </a:cubicBezTo>
                <a:cubicBezTo>
                  <a:pt x="62" y="150"/>
                  <a:pt x="63" y="154"/>
                  <a:pt x="66" y="157"/>
                </a:cubicBezTo>
                <a:cubicBezTo>
                  <a:pt x="70" y="160"/>
                  <a:pt x="74" y="162"/>
                  <a:pt x="78" y="162"/>
                </a:cubicBezTo>
                <a:cubicBezTo>
                  <a:pt x="79" y="162"/>
                  <a:pt x="80" y="162"/>
                  <a:pt x="80" y="161"/>
                </a:cubicBezTo>
                <a:close/>
              </a:path>
            </a:pathLst>
          </a:custGeom>
          <a:solidFill>
            <a:srgbClr val="00B050"/>
          </a:solidFill>
          <a:ln>
            <a:noFill/>
          </a:ln>
        </p:spPr>
        <p:txBody>
          <a:bodyPr vert="horz" wrap="square" lIns="121920" tIns="60960" rIns="121920" bIns="60960" numCol="1" anchor="t" anchorCtr="0" compatLnSpc="1">
            <a:prstTxWarp prst="textNoShape">
              <a:avLst/>
            </a:prstTxWarp>
          </a:bodyPr>
          <a:lstStyle/>
          <a:p>
            <a:endParaRPr lang="en-US" sz="2400" dirty="0"/>
          </a:p>
        </p:txBody>
      </p:sp>
    </p:spTree>
    <p:custDataLst>
      <p:tags r:id="rId1"/>
    </p:custDataLst>
    <p:extLst>
      <p:ext uri="{BB962C8B-B14F-4D97-AF65-F5344CB8AC3E}">
        <p14:creationId xmlns:p14="http://schemas.microsoft.com/office/powerpoint/2010/main" val="3587443224"/>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a:t>DOC </a:t>
            </a:r>
            <a:r>
              <a:rPr lang="en-US" b="1" dirty="0">
                <a:solidFill>
                  <a:schemeClr val="accent2"/>
                </a:solidFill>
              </a:rPr>
              <a:t>STRINGS</a:t>
            </a:r>
          </a:p>
        </p:txBody>
      </p:sp>
      <p:cxnSp>
        <p:nvCxnSpPr>
          <p:cNvPr id="27" name="Straight Connector 26"/>
          <p:cNvCxnSpPr/>
          <p:nvPr/>
        </p:nvCxnSpPr>
        <p:spPr>
          <a:xfrm>
            <a:off x="6449391" y="2007845"/>
            <a:ext cx="0" cy="365760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xmlns="" id="{07886D93-DB5C-4997-BA83-FC2516A413C8}"/>
              </a:ext>
            </a:extLst>
          </p:cNvPr>
          <p:cNvGrpSpPr/>
          <p:nvPr/>
        </p:nvGrpSpPr>
        <p:grpSpPr>
          <a:xfrm>
            <a:off x="6878829" y="2890753"/>
            <a:ext cx="4329631" cy="984886"/>
            <a:chOff x="4938673" y="2189016"/>
            <a:chExt cx="3247223" cy="738664"/>
          </a:xfrm>
        </p:grpSpPr>
        <p:sp>
          <p:nvSpPr>
            <p:cNvPr id="29" name="TextBox 28"/>
            <p:cNvSpPr txBox="1"/>
            <p:nvPr/>
          </p:nvSpPr>
          <p:spPr>
            <a:xfrm>
              <a:off x="5344270" y="2189016"/>
              <a:ext cx="2841626" cy="738664"/>
            </a:xfrm>
            <a:prstGeom prst="rect">
              <a:avLst/>
            </a:prstGeom>
            <a:noFill/>
          </p:spPr>
          <p:txBody>
            <a:bodyPr wrap="square" lIns="0" tIns="0" rIns="0" bIns="0" rtlCol="0">
              <a:spAutoFit/>
            </a:bodyPr>
            <a:lstStyle/>
            <a:p>
              <a:r>
                <a:rPr lang="en-US" sz="1600" dirty="0">
                  <a:solidFill>
                    <a:schemeClr val="accent2">
                      <a:lumMod val="75000"/>
                    </a:schemeClr>
                  </a:solidFill>
                  <a:latin typeface="Lato" panose="020F0502020204030203" pitchFamily="34" charset="0"/>
                </a:rPr>
                <a:t>We can use help function to understand the documentation of any function .It is advisable to provide documentation to any function that we create</a:t>
              </a:r>
            </a:p>
          </p:txBody>
        </p:sp>
        <p:grpSp>
          <p:nvGrpSpPr>
            <p:cNvPr id="6" name="Group 5"/>
            <p:cNvGrpSpPr/>
            <p:nvPr/>
          </p:nvGrpSpPr>
          <p:grpSpPr>
            <a:xfrm>
              <a:off x="4938673" y="2241406"/>
              <a:ext cx="280805" cy="268814"/>
              <a:chOff x="5096929" y="1590798"/>
              <a:chExt cx="280805" cy="268814"/>
            </a:xfrm>
          </p:grpSpPr>
          <p:sp>
            <p:nvSpPr>
              <p:cNvPr id="28" name="Oval 27"/>
              <p:cNvSpPr/>
              <p:nvPr/>
            </p:nvSpPr>
            <p:spPr>
              <a:xfrm>
                <a:off x="5106117" y="1590798"/>
                <a:ext cx="268814" cy="268814"/>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2" name="TextBox 31"/>
              <p:cNvSpPr txBox="1"/>
              <p:nvPr/>
            </p:nvSpPr>
            <p:spPr>
              <a:xfrm>
                <a:off x="5096929" y="1627065"/>
                <a:ext cx="280805" cy="184666"/>
              </a:xfrm>
              <a:prstGeom prst="rect">
                <a:avLst/>
              </a:prstGeom>
              <a:noFill/>
            </p:spPr>
            <p:txBody>
              <a:bodyPr wrap="square" lIns="0" tIns="0" rIns="0" bIns="0" rtlCol="0">
                <a:spAutoFit/>
              </a:bodyPr>
              <a:lstStyle/>
              <a:p>
                <a:pPr algn="ctr"/>
                <a:endParaRPr lang="en-US" sz="1600" b="1" cap="all" spc="27" dirty="0">
                  <a:solidFill>
                    <a:schemeClr val="bg1"/>
                  </a:solidFill>
                  <a:latin typeface="Lato" panose="020F0502020204030203" pitchFamily="34" charset="0"/>
                </a:endParaRPr>
              </a:p>
            </p:txBody>
          </p:sp>
        </p:grpSp>
      </p:grpSp>
      <p:pic>
        <p:nvPicPr>
          <p:cNvPr id="12" name="Picture 11"/>
          <p:cNvPicPr>
            <a:picLocks noChangeAspect="1"/>
          </p:cNvPicPr>
          <p:nvPr/>
        </p:nvPicPr>
        <p:blipFill>
          <a:blip r:embed="rId4"/>
          <a:stretch>
            <a:fillRect/>
          </a:stretch>
        </p:blipFill>
        <p:spPr>
          <a:xfrm>
            <a:off x="685010" y="2282019"/>
            <a:ext cx="5512420" cy="1943652"/>
          </a:xfrm>
          <a:prstGeom prst="rect">
            <a:avLst/>
          </a:prstGeom>
          <a:ln>
            <a:solidFill>
              <a:schemeClr val="accent2">
                <a:lumMod val="20000"/>
                <a:lumOff val="80000"/>
              </a:schemeClr>
            </a:solidFill>
          </a:ln>
          <a:effectLst>
            <a:outerShdw blurRad="50800" dist="38100" dir="2700000" algn="tl" rotWithShape="0">
              <a:prstClr val="black">
                <a:alpha val="40000"/>
              </a:prstClr>
            </a:outerShdw>
          </a:effectLst>
        </p:spPr>
      </p:pic>
    </p:spTree>
    <p:custDataLst>
      <p:tags r:id="rId1"/>
    </p:custDataLst>
    <p:extLst>
      <p:ext uri="{BB962C8B-B14F-4D97-AF65-F5344CB8AC3E}">
        <p14:creationId xmlns:p14="http://schemas.microsoft.com/office/powerpoint/2010/main" val="3921730150"/>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smtClean="0"/>
              <a:t>Example: </a:t>
            </a:r>
            <a:r>
              <a:rPr lang="en-US" b="1" dirty="0" err="1" smtClean="0"/>
              <a:t>read_csv</a:t>
            </a:r>
            <a:endParaRPr lang="en-US" b="1" dirty="0">
              <a:solidFill>
                <a:schemeClr val="accent2"/>
              </a:solidFill>
            </a:endParaRPr>
          </a:p>
        </p:txBody>
      </p:sp>
      <p:cxnSp>
        <p:nvCxnSpPr>
          <p:cNvPr id="27" name="Straight Connector 26"/>
          <p:cNvCxnSpPr/>
          <p:nvPr/>
        </p:nvCxnSpPr>
        <p:spPr>
          <a:xfrm>
            <a:off x="6096000" y="2057400"/>
            <a:ext cx="0" cy="365760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xmlns="" id="{307F8A56-A788-4702-9D99-CF2CEB1F7006}"/>
              </a:ext>
            </a:extLst>
          </p:cNvPr>
          <p:cNvGrpSpPr/>
          <p:nvPr/>
        </p:nvGrpSpPr>
        <p:grpSpPr>
          <a:xfrm>
            <a:off x="6748840" y="2061746"/>
            <a:ext cx="4552537" cy="575688"/>
            <a:chOff x="5061629" y="1546310"/>
            <a:chExt cx="3414403" cy="431766"/>
          </a:xfrm>
        </p:grpSpPr>
        <p:sp>
          <p:nvSpPr>
            <p:cNvPr id="29" name="TextBox 28"/>
            <p:cNvSpPr txBox="1"/>
            <p:nvPr/>
          </p:nvSpPr>
          <p:spPr>
            <a:xfrm>
              <a:off x="5634406" y="1608744"/>
              <a:ext cx="2841626" cy="369332"/>
            </a:xfrm>
            <a:prstGeom prst="rect">
              <a:avLst/>
            </a:prstGeom>
            <a:noFill/>
          </p:spPr>
          <p:txBody>
            <a:bodyPr wrap="square" lIns="0" tIns="0" rIns="0" bIns="0" rtlCol="0">
              <a:spAutoFit/>
            </a:bodyPr>
            <a:lstStyle/>
            <a:p>
              <a:r>
                <a:rPr lang="en-US" sz="1600" dirty="0">
                  <a:solidFill>
                    <a:schemeClr val="accent2">
                      <a:lumMod val="75000"/>
                    </a:schemeClr>
                  </a:solidFill>
                  <a:latin typeface="Lato" panose="020F0502020204030203" pitchFamily="34" charset="0"/>
                </a:rPr>
                <a:t>A function can take many input parameters and most of it can be optional</a:t>
              </a:r>
            </a:p>
          </p:txBody>
        </p:sp>
        <p:grpSp>
          <p:nvGrpSpPr>
            <p:cNvPr id="6" name="Group 5"/>
            <p:cNvGrpSpPr/>
            <p:nvPr/>
          </p:nvGrpSpPr>
          <p:grpSpPr>
            <a:xfrm>
              <a:off x="5061629" y="1546310"/>
              <a:ext cx="357790" cy="357790"/>
              <a:chOff x="5061629" y="1546310"/>
              <a:chExt cx="357790" cy="357790"/>
            </a:xfrm>
          </p:grpSpPr>
          <p:sp>
            <p:nvSpPr>
              <p:cNvPr id="28" name="Oval 27"/>
              <p:cNvSpPr/>
              <p:nvPr/>
            </p:nvSpPr>
            <p:spPr>
              <a:xfrm>
                <a:off x="5061629" y="1546310"/>
                <a:ext cx="357790" cy="357790"/>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2" name="TextBox 31"/>
              <p:cNvSpPr txBox="1"/>
              <p:nvPr/>
            </p:nvSpPr>
            <p:spPr>
              <a:xfrm>
                <a:off x="5096929" y="1627065"/>
                <a:ext cx="280805" cy="184666"/>
              </a:xfrm>
              <a:prstGeom prst="rect">
                <a:avLst/>
              </a:prstGeom>
              <a:noFill/>
            </p:spPr>
            <p:txBody>
              <a:bodyPr wrap="square" lIns="0" tIns="0" rIns="0" bIns="0" rtlCol="0">
                <a:spAutoFit/>
              </a:bodyPr>
              <a:lstStyle/>
              <a:p>
                <a:pPr algn="ctr"/>
                <a:r>
                  <a:rPr lang="en-US" sz="1600" b="1" cap="all" spc="27" dirty="0">
                    <a:solidFill>
                      <a:schemeClr val="bg1"/>
                    </a:solidFill>
                    <a:latin typeface="Lato" panose="020F0502020204030203" pitchFamily="34" charset="0"/>
                  </a:rPr>
                  <a:t>01</a:t>
                </a:r>
              </a:p>
            </p:txBody>
          </p:sp>
        </p:grpSp>
      </p:grpSp>
      <p:grpSp>
        <p:nvGrpSpPr>
          <p:cNvPr id="5" name="Group 4">
            <a:extLst>
              <a:ext uri="{FF2B5EF4-FFF2-40B4-BE49-F238E27FC236}">
                <a16:creationId xmlns:a16="http://schemas.microsoft.com/office/drawing/2014/main" xmlns="" id="{E7A248FC-F722-41CC-9578-717B06F5C52E}"/>
              </a:ext>
            </a:extLst>
          </p:cNvPr>
          <p:cNvGrpSpPr/>
          <p:nvPr/>
        </p:nvGrpSpPr>
        <p:grpSpPr>
          <a:xfrm>
            <a:off x="6748839" y="2863956"/>
            <a:ext cx="4591260" cy="808234"/>
            <a:chOff x="5061629" y="2222107"/>
            <a:chExt cx="3443445" cy="606175"/>
          </a:xfrm>
        </p:grpSpPr>
        <p:sp>
          <p:nvSpPr>
            <p:cNvPr id="65" name="TextBox 64"/>
            <p:cNvSpPr txBox="1"/>
            <p:nvPr/>
          </p:nvSpPr>
          <p:spPr>
            <a:xfrm>
              <a:off x="5663448" y="2274284"/>
              <a:ext cx="2841626" cy="553998"/>
            </a:xfrm>
            <a:prstGeom prst="rect">
              <a:avLst/>
            </a:prstGeom>
            <a:noFill/>
          </p:spPr>
          <p:txBody>
            <a:bodyPr wrap="square" lIns="0" tIns="0" rIns="0" bIns="0" rtlCol="0">
              <a:spAutoFit/>
            </a:bodyPr>
            <a:lstStyle/>
            <a:p>
              <a:r>
                <a:rPr lang="en-US" sz="1600" dirty="0">
                  <a:solidFill>
                    <a:schemeClr val="accent2">
                      <a:lumMod val="75000"/>
                    </a:schemeClr>
                  </a:solidFill>
                  <a:latin typeface="Lato" panose="020F0502020204030203" pitchFamily="34" charset="0"/>
                </a:rPr>
                <a:t>Following function is such an example, which is used to read a </a:t>
              </a:r>
              <a:r>
                <a:rPr lang="en-US" sz="1600" dirty="0" err="1">
                  <a:solidFill>
                    <a:schemeClr val="accent2">
                      <a:lumMod val="75000"/>
                    </a:schemeClr>
                  </a:solidFill>
                  <a:latin typeface="Lato" panose="020F0502020204030203" pitchFamily="34" charset="0"/>
                </a:rPr>
                <a:t>csv</a:t>
              </a:r>
              <a:r>
                <a:rPr lang="en-US" sz="1600" dirty="0">
                  <a:solidFill>
                    <a:schemeClr val="accent2">
                      <a:lumMod val="75000"/>
                    </a:schemeClr>
                  </a:solidFill>
                  <a:latin typeface="Lato" panose="020F0502020204030203" pitchFamily="34" charset="0"/>
                </a:rPr>
                <a:t> file using pandas library</a:t>
              </a:r>
            </a:p>
          </p:txBody>
        </p:sp>
        <p:grpSp>
          <p:nvGrpSpPr>
            <p:cNvPr id="7" name="Group 6"/>
            <p:cNvGrpSpPr/>
            <p:nvPr/>
          </p:nvGrpSpPr>
          <p:grpSpPr>
            <a:xfrm>
              <a:off x="5061629" y="2222107"/>
              <a:ext cx="357790" cy="357790"/>
              <a:chOff x="5061629" y="2310027"/>
              <a:chExt cx="357790" cy="357790"/>
            </a:xfrm>
          </p:grpSpPr>
          <p:sp>
            <p:nvSpPr>
              <p:cNvPr id="67" name="Oval 66"/>
              <p:cNvSpPr/>
              <p:nvPr/>
            </p:nvSpPr>
            <p:spPr>
              <a:xfrm>
                <a:off x="5061629" y="2310027"/>
                <a:ext cx="357790" cy="357790"/>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8" name="TextBox 67"/>
              <p:cNvSpPr txBox="1"/>
              <p:nvPr/>
            </p:nvSpPr>
            <p:spPr>
              <a:xfrm>
                <a:off x="5096929" y="2390782"/>
                <a:ext cx="280805" cy="184665"/>
              </a:xfrm>
              <a:prstGeom prst="rect">
                <a:avLst/>
              </a:prstGeom>
              <a:noFill/>
            </p:spPr>
            <p:txBody>
              <a:bodyPr wrap="square" lIns="0" tIns="0" rIns="0" bIns="0" rtlCol="0">
                <a:spAutoFit/>
              </a:bodyPr>
              <a:lstStyle/>
              <a:p>
                <a:pPr algn="ctr"/>
                <a:r>
                  <a:rPr lang="en-US" sz="1600" b="1" cap="all" spc="27" dirty="0">
                    <a:solidFill>
                      <a:schemeClr val="bg1"/>
                    </a:solidFill>
                    <a:latin typeface="Lato" panose="020F0502020204030203" pitchFamily="34" charset="0"/>
                  </a:rPr>
                  <a:t>02</a:t>
                </a:r>
              </a:p>
            </p:txBody>
          </p:sp>
        </p:grpSp>
      </p:grpSp>
      <p:grpSp>
        <p:nvGrpSpPr>
          <p:cNvPr id="9" name="Group 8">
            <a:extLst>
              <a:ext uri="{FF2B5EF4-FFF2-40B4-BE49-F238E27FC236}">
                <a16:creationId xmlns:a16="http://schemas.microsoft.com/office/drawing/2014/main" xmlns="" id="{E5CEEDDC-5DDD-401D-8353-7E35D7617981}"/>
              </a:ext>
            </a:extLst>
          </p:cNvPr>
          <p:cNvGrpSpPr/>
          <p:nvPr/>
        </p:nvGrpSpPr>
        <p:grpSpPr>
          <a:xfrm>
            <a:off x="6748839" y="4681848"/>
            <a:ext cx="4899464" cy="872034"/>
            <a:chOff x="5061629" y="3486670"/>
            <a:chExt cx="3674598" cy="654025"/>
          </a:xfrm>
        </p:grpSpPr>
        <p:sp>
          <p:nvSpPr>
            <p:cNvPr id="70" name="TextBox 69"/>
            <p:cNvSpPr txBox="1"/>
            <p:nvPr/>
          </p:nvSpPr>
          <p:spPr>
            <a:xfrm>
              <a:off x="5620611" y="3486670"/>
              <a:ext cx="3115616" cy="654025"/>
            </a:xfrm>
            <a:prstGeom prst="rect">
              <a:avLst/>
            </a:prstGeom>
            <a:noFill/>
          </p:spPr>
          <p:txBody>
            <a:bodyPr wrap="square" lIns="0" tIns="0" rIns="0" bIns="0" rtlCol="0">
              <a:spAutoFit/>
            </a:bodyPr>
            <a:lstStyle/>
            <a:p>
              <a:pPr algn="just">
                <a:lnSpc>
                  <a:spcPts val="1733"/>
                </a:lnSpc>
                <a:spcAft>
                  <a:spcPts val="800"/>
                </a:spcAft>
              </a:pPr>
              <a:r>
                <a:rPr lang="en-US" sz="1600" dirty="0">
                  <a:solidFill>
                    <a:schemeClr val="accent2">
                      <a:lumMod val="75000"/>
                    </a:schemeClr>
                  </a:solidFill>
                  <a:latin typeface="Lato" panose="020F0502020204030203" pitchFamily="34" charset="0"/>
                </a:rPr>
                <a:t>The other bunch of parameters are optional. Most of functions from packages will be similar, because they try to address many requirements using a single function</a:t>
              </a:r>
              <a:endParaRPr lang="en-IN" sz="1600" dirty="0">
                <a:solidFill>
                  <a:schemeClr val="accent2">
                    <a:lumMod val="75000"/>
                  </a:schemeClr>
                </a:solidFill>
                <a:latin typeface="Lato" panose="020F0502020204030203" pitchFamily="34" charset="0"/>
              </a:endParaRPr>
            </a:p>
          </p:txBody>
        </p:sp>
        <p:grpSp>
          <p:nvGrpSpPr>
            <p:cNvPr id="18" name="Group 17"/>
            <p:cNvGrpSpPr/>
            <p:nvPr/>
          </p:nvGrpSpPr>
          <p:grpSpPr>
            <a:xfrm>
              <a:off x="5061629" y="3556116"/>
              <a:ext cx="357790" cy="357790"/>
              <a:chOff x="5061629" y="3837460"/>
              <a:chExt cx="357790" cy="357790"/>
            </a:xfrm>
          </p:grpSpPr>
          <p:sp>
            <p:nvSpPr>
              <p:cNvPr id="72" name="Oval 71"/>
              <p:cNvSpPr/>
              <p:nvPr/>
            </p:nvSpPr>
            <p:spPr>
              <a:xfrm>
                <a:off x="5061629" y="3837460"/>
                <a:ext cx="357790" cy="357790"/>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3" name="TextBox 72"/>
              <p:cNvSpPr txBox="1"/>
              <p:nvPr/>
            </p:nvSpPr>
            <p:spPr>
              <a:xfrm>
                <a:off x="5096929" y="3918215"/>
                <a:ext cx="280805" cy="184665"/>
              </a:xfrm>
              <a:prstGeom prst="rect">
                <a:avLst/>
              </a:prstGeom>
              <a:noFill/>
            </p:spPr>
            <p:txBody>
              <a:bodyPr wrap="square" lIns="0" tIns="0" rIns="0" bIns="0" rtlCol="0">
                <a:spAutoFit/>
              </a:bodyPr>
              <a:lstStyle/>
              <a:p>
                <a:pPr algn="ctr"/>
                <a:r>
                  <a:rPr lang="en-US" sz="1600" b="1" cap="all" spc="27" dirty="0">
                    <a:solidFill>
                      <a:schemeClr val="bg1"/>
                    </a:solidFill>
                    <a:latin typeface="Lato" panose="020F0502020204030203" pitchFamily="34" charset="0"/>
                  </a:rPr>
                  <a:t>04</a:t>
                </a:r>
              </a:p>
            </p:txBody>
          </p:sp>
        </p:grpSp>
      </p:grpSp>
      <p:grpSp>
        <p:nvGrpSpPr>
          <p:cNvPr id="8" name="Group 7">
            <a:extLst>
              <a:ext uri="{FF2B5EF4-FFF2-40B4-BE49-F238E27FC236}">
                <a16:creationId xmlns:a16="http://schemas.microsoft.com/office/drawing/2014/main" xmlns="" id="{1C0292F7-1295-415B-BB97-F4AA6635C1DA}"/>
              </a:ext>
            </a:extLst>
          </p:cNvPr>
          <p:cNvGrpSpPr/>
          <p:nvPr/>
        </p:nvGrpSpPr>
        <p:grpSpPr>
          <a:xfrm>
            <a:off x="6748839" y="3852149"/>
            <a:ext cx="4611151" cy="477053"/>
            <a:chOff x="5061629" y="2889112"/>
            <a:chExt cx="3458363" cy="357790"/>
          </a:xfrm>
        </p:grpSpPr>
        <p:sp>
          <p:nvSpPr>
            <p:cNvPr id="75" name="TextBox 74"/>
            <p:cNvSpPr txBox="1"/>
            <p:nvPr/>
          </p:nvSpPr>
          <p:spPr>
            <a:xfrm>
              <a:off x="5678366" y="2907586"/>
              <a:ext cx="2841626" cy="327013"/>
            </a:xfrm>
            <a:prstGeom prst="rect">
              <a:avLst/>
            </a:prstGeom>
            <a:noFill/>
          </p:spPr>
          <p:txBody>
            <a:bodyPr wrap="square" lIns="0" tIns="0" rIns="0" bIns="0" rtlCol="0">
              <a:spAutoFit/>
            </a:bodyPr>
            <a:lstStyle/>
            <a:p>
              <a:pPr algn="just">
                <a:lnSpc>
                  <a:spcPts val="1733"/>
                </a:lnSpc>
                <a:spcAft>
                  <a:spcPts val="800"/>
                </a:spcAft>
              </a:pPr>
              <a:r>
                <a:rPr lang="en-US" sz="1600" dirty="0">
                  <a:solidFill>
                    <a:schemeClr val="accent2">
                      <a:lumMod val="75000"/>
                    </a:schemeClr>
                  </a:solidFill>
                  <a:latin typeface="Lato" panose="020F0502020204030203" pitchFamily="34" charset="0"/>
                </a:rPr>
                <a:t>The function takes only one mandatory parameter, which is file path or buffer</a:t>
              </a:r>
            </a:p>
          </p:txBody>
        </p:sp>
        <p:grpSp>
          <p:nvGrpSpPr>
            <p:cNvPr id="17" name="Group 16"/>
            <p:cNvGrpSpPr/>
            <p:nvPr/>
          </p:nvGrpSpPr>
          <p:grpSpPr>
            <a:xfrm>
              <a:off x="5061629" y="2889112"/>
              <a:ext cx="357790" cy="357790"/>
              <a:chOff x="5061629" y="3073744"/>
              <a:chExt cx="357790" cy="357790"/>
            </a:xfrm>
          </p:grpSpPr>
          <p:sp>
            <p:nvSpPr>
              <p:cNvPr id="77" name="Oval 76"/>
              <p:cNvSpPr/>
              <p:nvPr/>
            </p:nvSpPr>
            <p:spPr>
              <a:xfrm>
                <a:off x="5061629" y="3073744"/>
                <a:ext cx="357790" cy="357790"/>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8" name="TextBox 77"/>
              <p:cNvSpPr txBox="1"/>
              <p:nvPr/>
            </p:nvSpPr>
            <p:spPr>
              <a:xfrm>
                <a:off x="5096929" y="3154499"/>
                <a:ext cx="280805" cy="184666"/>
              </a:xfrm>
              <a:prstGeom prst="rect">
                <a:avLst/>
              </a:prstGeom>
              <a:noFill/>
            </p:spPr>
            <p:txBody>
              <a:bodyPr wrap="square" lIns="0" tIns="0" rIns="0" bIns="0" rtlCol="0">
                <a:spAutoFit/>
              </a:bodyPr>
              <a:lstStyle/>
              <a:p>
                <a:pPr algn="ctr"/>
                <a:r>
                  <a:rPr lang="en-US" sz="1600" b="1" cap="all" spc="27" dirty="0">
                    <a:solidFill>
                      <a:schemeClr val="bg1"/>
                    </a:solidFill>
                    <a:latin typeface="Lato" panose="020F0502020204030203" pitchFamily="34" charset="0"/>
                  </a:rPr>
                  <a:t>03</a:t>
                </a:r>
              </a:p>
            </p:txBody>
          </p:sp>
        </p:grpSp>
      </p:grpSp>
      <p:pic>
        <p:nvPicPr>
          <p:cNvPr id="49" name="Picture 48">
            <a:extLst>
              <a:ext uri="{FF2B5EF4-FFF2-40B4-BE49-F238E27FC236}">
                <a16:creationId xmlns:a16="http://schemas.microsoft.com/office/drawing/2014/main" xmlns="" id="{C98D601D-4FBB-4FBA-88A7-B1D1989E9E92}"/>
              </a:ext>
            </a:extLst>
          </p:cNvPr>
          <p:cNvPicPr>
            <a:picLocks noChangeAspect="1"/>
          </p:cNvPicPr>
          <p:nvPr/>
        </p:nvPicPr>
        <p:blipFill>
          <a:blip r:embed="rId4"/>
          <a:stretch>
            <a:fillRect/>
          </a:stretch>
        </p:blipFill>
        <p:spPr>
          <a:xfrm>
            <a:off x="393811" y="2414305"/>
            <a:ext cx="5479448" cy="2275700"/>
          </a:xfrm>
          <a:prstGeom prst="rect">
            <a:avLst/>
          </a:prstGeom>
          <a:ln>
            <a:solidFill>
              <a:schemeClr val="accent2">
                <a:lumMod val="20000"/>
                <a:lumOff val="80000"/>
              </a:schemeClr>
            </a:solidFill>
          </a:ln>
          <a:effectLst>
            <a:glow rad="63500">
              <a:schemeClr val="accent1">
                <a:satMod val="175000"/>
                <a:alpha val="40000"/>
              </a:schemeClr>
            </a:glow>
          </a:effectLst>
        </p:spPr>
      </p:pic>
    </p:spTree>
    <p:custDataLst>
      <p:tags r:id="rId1"/>
    </p:custDataLst>
    <p:extLst>
      <p:ext uri="{BB962C8B-B14F-4D97-AF65-F5344CB8AC3E}">
        <p14:creationId xmlns:p14="http://schemas.microsoft.com/office/powerpoint/2010/main" val="2301085539"/>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a:t>SCOPE OF </a:t>
            </a:r>
            <a:r>
              <a:rPr lang="en-US" b="1" dirty="0">
                <a:solidFill>
                  <a:schemeClr val="accent2"/>
                </a:solidFill>
              </a:rPr>
              <a:t>VARIABLES</a:t>
            </a:r>
          </a:p>
        </p:txBody>
      </p:sp>
      <p:sp>
        <p:nvSpPr>
          <p:cNvPr id="22" name="Rectangle 21"/>
          <p:cNvSpPr/>
          <p:nvPr/>
        </p:nvSpPr>
        <p:spPr>
          <a:xfrm>
            <a:off x="791633" y="2057400"/>
            <a:ext cx="5139268" cy="3657600"/>
          </a:xfrm>
          <a:prstGeom prst="rect">
            <a:avLst/>
          </a:prstGeom>
          <a:no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9" name="Group 8">
            <a:extLst>
              <a:ext uri="{FF2B5EF4-FFF2-40B4-BE49-F238E27FC236}">
                <a16:creationId xmlns:a16="http://schemas.microsoft.com/office/drawing/2014/main" xmlns="" id="{81152F46-DBB9-4D6A-8A4A-83A16E87BE93}"/>
              </a:ext>
            </a:extLst>
          </p:cNvPr>
          <p:cNvGrpSpPr/>
          <p:nvPr/>
        </p:nvGrpSpPr>
        <p:grpSpPr>
          <a:xfrm>
            <a:off x="1089077" y="2774796"/>
            <a:ext cx="4487497" cy="654025"/>
            <a:chOff x="816807" y="2081098"/>
            <a:chExt cx="3365623" cy="490519"/>
          </a:xfrm>
        </p:grpSpPr>
        <p:grpSp>
          <p:nvGrpSpPr>
            <p:cNvPr id="4" name="Group 3"/>
            <p:cNvGrpSpPr/>
            <p:nvPr/>
          </p:nvGrpSpPr>
          <p:grpSpPr>
            <a:xfrm>
              <a:off x="816807" y="2129936"/>
              <a:ext cx="164205" cy="146480"/>
              <a:chOff x="825599" y="2077184"/>
              <a:chExt cx="164205" cy="146480"/>
            </a:xfrm>
          </p:grpSpPr>
          <p:sp>
            <p:nvSpPr>
              <p:cNvPr id="47" name="Rectangle 46"/>
              <p:cNvSpPr/>
              <p:nvPr/>
            </p:nvSpPr>
            <p:spPr>
              <a:xfrm>
                <a:off x="825599" y="2086684"/>
                <a:ext cx="136983" cy="136980"/>
              </a:xfrm>
              <a:prstGeom prst="rect">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8" name="Freeform 64"/>
              <p:cNvSpPr>
                <a:spLocks/>
              </p:cNvSpPr>
              <p:nvPr/>
            </p:nvSpPr>
            <p:spPr bwMode="auto">
              <a:xfrm>
                <a:off x="837732" y="2077184"/>
                <a:ext cx="152072" cy="124875"/>
              </a:xfrm>
              <a:custGeom>
                <a:avLst/>
                <a:gdLst>
                  <a:gd name="T0" fmla="*/ 31 w 229"/>
                  <a:gd name="T1" fmla="*/ 83 h 187"/>
                  <a:gd name="T2" fmla="*/ 73 w 229"/>
                  <a:gd name="T3" fmla="*/ 125 h 187"/>
                  <a:gd name="T4" fmla="*/ 198 w 229"/>
                  <a:gd name="T5" fmla="*/ 0 h 187"/>
                  <a:gd name="T6" fmla="*/ 229 w 229"/>
                  <a:gd name="T7" fmla="*/ 31 h 187"/>
                  <a:gd name="T8" fmla="*/ 73 w 229"/>
                  <a:gd name="T9" fmla="*/ 187 h 187"/>
                  <a:gd name="T10" fmla="*/ 41 w 229"/>
                  <a:gd name="T11" fmla="*/ 155 h 187"/>
                  <a:gd name="T12" fmla="*/ 0 w 229"/>
                  <a:gd name="T13" fmla="*/ 114 h 187"/>
                  <a:gd name="T14" fmla="*/ 31 w 229"/>
                  <a:gd name="T15" fmla="*/ 83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187">
                    <a:moveTo>
                      <a:pt x="31" y="83"/>
                    </a:moveTo>
                    <a:cubicBezTo>
                      <a:pt x="73" y="125"/>
                      <a:pt x="73" y="125"/>
                      <a:pt x="73" y="125"/>
                    </a:cubicBezTo>
                    <a:cubicBezTo>
                      <a:pt x="198" y="0"/>
                      <a:pt x="198" y="0"/>
                      <a:pt x="198" y="0"/>
                    </a:cubicBezTo>
                    <a:cubicBezTo>
                      <a:pt x="229" y="31"/>
                      <a:pt x="229" y="31"/>
                      <a:pt x="229" y="31"/>
                    </a:cubicBezTo>
                    <a:cubicBezTo>
                      <a:pt x="73" y="187"/>
                      <a:pt x="73" y="187"/>
                      <a:pt x="73" y="187"/>
                    </a:cubicBezTo>
                    <a:cubicBezTo>
                      <a:pt x="64" y="178"/>
                      <a:pt x="53" y="168"/>
                      <a:pt x="41" y="155"/>
                    </a:cubicBezTo>
                    <a:cubicBezTo>
                      <a:pt x="29" y="143"/>
                      <a:pt x="16" y="130"/>
                      <a:pt x="0" y="114"/>
                    </a:cubicBezTo>
                    <a:lnTo>
                      <a:pt x="31" y="83"/>
                    </a:ln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en-US" sz="2400"/>
              </a:p>
            </p:txBody>
          </p:sp>
        </p:grpSp>
        <p:sp>
          <p:nvSpPr>
            <p:cNvPr id="55" name="TextBox 54"/>
            <p:cNvSpPr txBox="1"/>
            <p:nvPr/>
          </p:nvSpPr>
          <p:spPr>
            <a:xfrm>
              <a:off x="1116711" y="2081098"/>
              <a:ext cx="3065719" cy="490519"/>
            </a:xfrm>
            <a:prstGeom prst="rect">
              <a:avLst/>
            </a:prstGeom>
            <a:noFill/>
          </p:spPr>
          <p:txBody>
            <a:bodyPr wrap="square" lIns="0" tIns="0" rIns="0" bIns="0" rtlCol="0">
              <a:spAutoFit/>
            </a:bodyPr>
            <a:lstStyle/>
            <a:p>
              <a:pPr algn="just">
                <a:lnSpc>
                  <a:spcPts val="1733"/>
                </a:lnSpc>
                <a:spcAft>
                  <a:spcPts val="1600"/>
                </a:spcAft>
              </a:pPr>
              <a:r>
                <a:rPr lang="en-US" sz="1600" dirty="0">
                  <a:solidFill>
                    <a:schemeClr val="accent2">
                      <a:lumMod val="75000"/>
                    </a:schemeClr>
                  </a:solidFill>
                  <a:latin typeface="Lato" panose="020F0502020204030203" pitchFamily="34" charset="0"/>
                </a:rPr>
                <a:t>Not all variables are accessible from all parts of our program, and not all variables exist for the same amount of time</a:t>
              </a:r>
            </a:p>
          </p:txBody>
        </p:sp>
      </p:grpSp>
      <p:sp>
        <p:nvSpPr>
          <p:cNvPr id="68" name="Rectangle 67"/>
          <p:cNvSpPr/>
          <p:nvPr/>
        </p:nvSpPr>
        <p:spPr>
          <a:xfrm>
            <a:off x="6256866" y="2057400"/>
            <a:ext cx="5139268" cy="3657600"/>
          </a:xfrm>
          <a:prstGeom prst="rect">
            <a:avLst/>
          </a:prstGeom>
          <a:no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9">
            <a:extLst>
              <a:ext uri="{FF2B5EF4-FFF2-40B4-BE49-F238E27FC236}">
                <a16:creationId xmlns:a16="http://schemas.microsoft.com/office/drawing/2014/main" xmlns="" id="{9C09B41D-106B-4007-A30E-094990462492}"/>
              </a:ext>
            </a:extLst>
          </p:cNvPr>
          <p:cNvGrpSpPr/>
          <p:nvPr/>
        </p:nvGrpSpPr>
        <p:grpSpPr>
          <a:xfrm>
            <a:off x="1100799" y="3700819"/>
            <a:ext cx="4475775" cy="693011"/>
            <a:chOff x="825599" y="2726185"/>
            <a:chExt cx="3356831" cy="519758"/>
          </a:xfrm>
        </p:grpSpPr>
        <p:sp>
          <p:nvSpPr>
            <p:cNvPr id="59" name="TextBox 58"/>
            <p:cNvSpPr txBox="1"/>
            <p:nvPr/>
          </p:nvSpPr>
          <p:spPr>
            <a:xfrm>
              <a:off x="1116711" y="2726185"/>
              <a:ext cx="3065719" cy="519758"/>
            </a:xfrm>
            <a:prstGeom prst="rect">
              <a:avLst/>
            </a:prstGeom>
            <a:noFill/>
          </p:spPr>
          <p:txBody>
            <a:bodyPr wrap="square" lIns="0" tIns="0" rIns="0" bIns="0" rtlCol="0">
              <a:spAutoFit/>
            </a:bodyPr>
            <a:lstStyle/>
            <a:p>
              <a:pPr>
                <a:lnSpc>
                  <a:spcPct val="150000"/>
                </a:lnSpc>
              </a:pPr>
              <a:r>
                <a:rPr lang="en-US" sz="1600" dirty="0">
                  <a:solidFill>
                    <a:schemeClr val="accent2">
                      <a:lumMod val="75000"/>
                    </a:schemeClr>
                  </a:solidFill>
                  <a:latin typeface="Lato" panose="020F0502020204030203" pitchFamily="34" charset="0"/>
                </a:rPr>
                <a:t>W</a:t>
              </a:r>
              <a:r>
                <a:rPr lang="en-IN" sz="1600" dirty="0">
                  <a:solidFill>
                    <a:schemeClr val="accent2">
                      <a:lumMod val="75000"/>
                    </a:schemeClr>
                  </a:solidFill>
                  <a:latin typeface="Lato" panose="020F0502020204030203" pitchFamily="34" charset="0"/>
                </a:rPr>
                <a:t>here a variable is accessible and how long it exists depend on how it is defined</a:t>
              </a:r>
            </a:p>
          </p:txBody>
        </p:sp>
        <p:grpSp>
          <p:nvGrpSpPr>
            <p:cNvPr id="5" name="Group 4"/>
            <p:cNvGrpSpPr/>
            <p:nvPr/>
          </p:nvGrpSpPr>
          <p:grpSpPr>
            <a:xfrm>
              <a:off x="825599" y="2818330"/>
              <a:ext cx="164205" cy="146480"/>
              <a:chOff x="825599" y="2818330"/>
              <a:chExt cx="164205" cy="146480"/>
            </a:xfrm>
          </p:grpSpPr>
          <p:sp>
            <p:nvSpPr>
              <p:cNvPr id="104" name="Rectangle 103"/>
              <p:cNvSpPr/>
              <p:nvPr/>
            </p:nvSpPr>
            <p:spPr>
              <a:xfrm>
                <a:off x="825599" y="2827830"/>
                <a:ext cx="136983" cy="136980"/>
              </a:xfrm>
              <a:prstGeom prst="rect">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5" name="Freeform 64"/>
              <p:cNvSpPr>
                <a:spLocks/>
              </p:cNvSpPr>
              <p:nvPr/>
            </p:nvSpPr>
            <p:spPr bwMode="auto">
              <a:xfrm>
                <a:off x="837732" y="2818330"/>
                <a:ext cx="152072" cy="124875"/>
              </a:xfrm>
              <a:custGeom>
                <a:avLst/>
                <a:gdLst>
                  <a:gd name="T0" fmla="*/ 31 w 229"/>
                  <a:gd name="T1" fmla="*/ 83 h 187"/>
                  <a:gd name="T2" fmla="*/ 73 w 229"/>
                  <a:gd name="T3" fmla="*/ 125 h 187"/>
                  <a:gd name="T4" fmla="*/ 198 w 229"/>
                  <a:gd name="T5" fmla="*/ 0 h 187"/>
                  <a:gd name="T6" fmla="*/ 229 w 229"/>
                  <a:gd name="T7" fmla="*/ 31 h 187"/>
                  <a:gd name="T8" fmla="*/ 73 w 229"/>
                  <a:gd name="T9" fmla="*/ 187 h 187"/>
                  <a:gd name="T10" fmla="*/ 41 w 229"/>
                  <a:gd name="T11" fmla="*/ 155 h 187"/>
                  <a:gd name="T12" fmla="*/ 0 w 229"/>
                  <a:gd name="T13" fmla="*/ 114 h 187"/>
                  <a:gd name="T14" fmla="*/ 31 w 229"/>
                  <a:gd name="T15" fmla="*/ 83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187">
                    <a:moveTo>
                      <a:pt x="31" y="83"/>
                    </a:moveTo>
                    <a:cubicBezTo>
                      <a:pt x="73" y="125"/>
                      <a:pt x="73" y="125"/>
                      <a:pt x="73" y="125"/>
                    </a:cubicBezTo>
                    <a:cubicBezTo>
                      <a:pt x="198" y="0"/>
                      <a:pt x="198" y="0"/>
                      <a:pt x="198" y="0"/>
                    </a:cubicBezTo>
                    <a:cubicBezTo>
                      <a:pt x="229" y="31"/>
                      <a:pt x="229" y="31"/>
                      <a:pt x="229" y="31"/>
                    </a:cubicBezTo>
                    <a:cubicBezTo>
                      <a:pt x="73" y="187"/>
                      <a:pt x="73" y="187"/>
                      <a:pt x="73" y="187"/>
                    </a:cubicBezTo>
                    <a:cubicBezTo>
                      <a:pt x="64" y="178"/>
                      <a:pt x="53" y="168"/>
                      <a:pt x="41" y="155"/>
                    </a:cubicBezTo>
                    <a:cubicBezTo>
                      <a:pt x="29" y="143"/>
                      <a:pt x="16" y="130"/>
                      <a:pt x="0" y="114"/>
                    </a:cubicBezTo>
                    <a:lnTo>
                      <a:pt x="31" y="83"/>
                    </a:ln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en-US" sz="2400"/>
              </a:p>
            </p:txBody>
          </p:sp>
        </p:grpSp>
      </p:grpSp>
      <p:grpSp>
        <p:nvGrpSpPr>
          <p:cNvPr id="11" name="Group 10">
            <a:extLst>
              <a:ext uri="{FF2B5EF4-FFF2-40B4-BE49-F238E27FC236}">
                <a16:creationId xmlns:a16="http://schemas.microsoft.com/office/drawing/2014/main" xmlns="" id="{7012604C-623C-4593-8A99-BF2F9B2550C5}"/>
              </a:ext>
            </a:extLst>
          </p:cNvPr>
          <p:cNvGrpSpPr/>
          <p:nvPr/>
        </p:nvGrpSpPr>
        <p:grpSpPr>
          <a:xfrm>
            <a:off x="1100799" y="4685797"/>
            <a:ext cx="4475775" cy="654025"/>
            <a:chOff x="825599" y="3514349"/>
            <a:chExt cx="3356831" cy="490519"/>
          </a:xfrm>
        </p:grpSpPr>
        <p:sp>
          <p:nvSpPr>
            <p:cNvPr id="64" name="TextBox 63"/>
            <p:cNvSpPr txBox="1"/>
            <p:nvPr/>
          </p:nvSpPr>
          <p:spPr>
            <a:xfrm>
              <a:off x="1116711" y="3514349"/>
              <a:ext cx="3065719" cy="490519"/>
            </a:xfrm>
            <a:prstGeom prst="rect">
              <a:avLst/>
            </a:prstGeom>
            <a:noFill/>
          </p:spPr>
          <p:txBody>
            <a:bodyPr wrap="square" lIns="0" tIns="0" rIns="0" bIns="0" rtlCol="0">
              <a:spAutoFit/>
            </a:bodyPr>
            <a:lstStyle/>
            <a:p>
              <a:pPr algn="just">
                <a:lnSpc>
                  <a:spcPts val="1733"/>
                </a:lnSpc>
                <a:spcAft>
                  <a:spcPts val="1600"/>
                </a:spcAft>
              </a:pPr>
              <a:r>
                <a:rPr lang="en-US" sz="1600" dirty="0">
                  <a:solidFill>
                    <a:schemeClr val="accent2">
                      <a:lumMod val="75000"/>
                    </a:schemeClr>
                  </a:solidFill>
                  <a:latin typeface="Lato" panose="020F0502020204030203" pitchFamily="34" charset="0"/>
                </a:rPr>
                <a:t>The part of a program where a variable is accessible its scope and the duration for which the variable exists its lifetime</a:t>
              </a:r>
            </a:p>
          </p:txBody>
        </p:sp>
        <p:grpSp>
          <p:nvGrpSpPr>
            <p:cNvPr id="6" name="Group 5"/>
            <p:cNvGrpSpPr/>
            <p:nvPr/>
          </p:nvGrpSpPr>
          <p:grpSpPr>
            <a:xfrm>
              <a:off x="825599" y="3571979"/>
              <a:ext cx="164205" cy="146480"/>
              <a:chOff x="825599" y="3571979"/>
              <a:chExt cx="164205" cy="146480"/>
            </a:xfrm>
          </p:grpSpPr>
          <p:sp>
            <p:nvSpPr>
              <p:cNvPr id="107" name="Rectangle 106"/>
              <p:cNvSpPr/>
              <p:nvPr/>
            </p:nvSpPr>
            <p:spPr>
              <a:xfrm>
                <a:off x="825599" y="3581479"/>
                <a:ext cx="136983" cy="136980"/>
              </a:xfrm>
              <a:prstGeom prst="rect">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8" name="Freeform 64"/>
              <p:cNvSpPr>
                <a:spLocks/>
              </p:cNvSpPr>
              <p:nvPr/>
            </p:nvSpPr>
            <p:spPr bwMode="auto">
              <a:xfrm>
                <a:off x="837732" y="3571979"/>
                <a:ext cx="152072" cy="124875"/>
              </a:xfrm>
              <a:custGeom>
                <a:avLst/>
                <a:gdLst>
                  <a:gd name="T0" fmla="*/ 31 w 229"/>
                  <a:gd name="T1" fmla="*/ 83 h 187"/>
                  <a:gd name="T2" fmla="*/ 73 w 229"/>
                  <a:gd name="T3" fmla="*/ 125 h 187"/>
                  <a:gd name="T4" fmla="*/ 198 w 229"/>
                  <a:gd name="T5" fmla="*/ 0 h 187"/>
                  <a:gd name="T6" fmla="*/ 229 w 229"/>
                  <a:gd name="T7" fmla="*/ 31 h 187"/>
                  <a:gd name="T8" fmla="*/ 73 w 229"/>
                  <a:gd name="T9" fmla="*/ 187 h 187"/>
                  <a:gd name="T10" fmla="*/ 41 w 229"/>
                  <a:gd name="T11" fmla="*/ 155 h 187"/>
                  <a:gd name="T12" fmla="*/ 0 w 229"/>
                  <a:gd name="T13" fmla="*/ 114 h 187"/>
                  <a:gd name="T14" fmla="*/ 31 w 229"/>
                  <a:gd name="T15" fmla="*/ 83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187">
                    <a:moveTo>
                      <a:pt x="31" y="83"/>
                    </a:moveTo>
                    <a:cubicBezTo>
                      <a:pt x="73" y="125"/>
                      <a:pt x="73" y="125"/>
                      <a:pt x="73" y="125"/>
                    </a:cubicBezTo>
                    <a:cubicBezTo>
                      <a:pt x="198" y="0"/>
                      <a:pt x="198" y="0"/>
                      <a:pt x="198" y="0"/>
                    </a:cubicBezTo>
                    <a:cubicBezTo>
                      <a:pt x="229" y="31"/>
                      <a:pt x="229" y="31"/>
                      <a:pt x="229" y="31"/>
                    </a:cubicBezTo>
                    <a:cubicBezTo>
                      <a:pt x="73" y="187"/>
                      <a:pt x="73" y="187"/>
                      <a:pt x="73" y="187"/>
                    </a:cubicBezTo>
                    <a:cubicBezTo>
                      <a:pt x="64" y="178"/>
                      <a:pt x="53" y="168"/>
                      <a:pt x="41" y="155"/>
                    </a:cubicBezTo>
                    <a:cubicBezTo>
                      <a:pt x="29" y="143"/>
                      <a:pt x="16" y="130"/>
                      <a:pt x="0" y="114"/>
                    </a:cubicBezTo>
                    <a:lnTo>
                      <a:pt x="31" y="83"/>
                    </a:ln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en-US" sz="2400"/>
              </a:p>
            </p:txBody>
          </p:sp>
        </p:grpSp>
      </p:grpSp>
      <p:grpSp>
        <p:nvGrpSpPr>
          <p:cNvPr id="12" name="Group 11">
            <a:extLst>
              <a:ext uri="{FF2B5EF4-FFF2-40B4-BE49-F238E27FC236}">
                <a16:creationId xmlns:a16="http://schemas.microsoft.com/office/drawing/2014/main" xmlns="" id="{33B6E6E9-D7DB-4C75-BE79-67D73DC97C28}"/>
              </a:ext>
            </a:extLst>
          </p:cNvPr>
          <p:cNvGrpSpPr/>
          <p:nvPr/>
        </p:nvGrpSpPr>
        <p:grpSpPr>
          <a:xfrm>
            <a:off x="6497140" y="2751351"/>
            <a:ext cx="4544667" cy="859210"/>
            <a:chOff x="4872855" y="2063514"/>
            <a:chExt cx="3408500" cy="644408"/>
          </a:xfrm>
        </p:grpSpPr>
        <p:sp>
          <p:nvSpPr>
            <p:cNvPr id="72" name="TextBox 71"/>
            <p:cNvSpPr txBox="1"/>
            <p:nvPr/>
          </p:nvSpPr>
          <p:spPr>
            <a:xfrm>
              <a:off x="5215636" y="2063514"/>
              <a:ext cx="3065719" cy="644408"/>
            </a:xfrm>
            <a:prstGeom prst="rect">
              <a:avLst/>
            </a:prstGeom>
            <a:noFill/>
          </p:spPr>
          <p:txBody>
            <a:bodyPr wrap="square" lIns="0" tIns="0" rIns="0" bIns="0" rtlCol="0">
              <a:spAutoFit/>
            </a:bodyPr>
            <a:lstStyle/>
            <a:p>
              <a:pPr algn="just">
                <a:lnSpc>
                  <a:spcPts val="1733"/>
                </a:lnSpc>
                <a:spcAft>
                  <a:spcPts val="1600"/>
                </a:spcAft>
              </a:pPr>
              <a:r>
                <a:rPr lang="en-US" sz="1600" dirty="0">
                  <a:solidFill>
                    <a:schemeClr val="accent2">
                      <a:lumMod val="75000"/>
                    </a:schemeClr>
                  </a:solidFill>
                  <a:latin typeface="Lato" panose="020F0502020204030203" pitchFamily="34" charset="0"/>
                </a:rPr>
                <a:t>Two types of variables namely local vs. global variables</a:t>
              </a:r>
            </a:p>
            <a:p>
              <a:pPr algn="just">
                <a:lnSpc>
                  <a:spcPts val="1733"/>
                </a:lnSpc>
                <a:spcAft>
                  <a:spcPts val="1600"/>
                </a:spcAft>
              </a:pPr>
              <a:r>
                <a:rPr lang="en-US" sz="1600" dirty="0">
                  <a:solidFill>
                    <a:schemeClr val="accent2">
                      <a:lumMod val="75000"/>
                    </a:schemeClr>
                  </a:solidFill>
                  <a:latin typeface="Lato" panose="020F0502020204030203" pitchFamily="34" charset="0"/>
                </a:rPr>
                <a:t>.</a:t>
              </a:r>
            </a:p>
          </p:txBody>
        </p:sp>
        <p:grpSp>
          <p:nvGrpSpPr>
            <p:cNvPr id="35" name="Group 34"/>
            <p:cNvGrpSpPr/>
            <p:nvPr/>
          </p:nvGrpSpPr>
          <p:grpSpPr>
            <a:xfrm>
              <a:off x="4872855" y="2097704"/>
              <a:ext cx="164205" cy="146480"/>
              <a:chOff x="825599" y="2077184"/>
              <a:chExt cx="164205" cy="146480"/>
            </a:xfrm>
          </p:grpSpPr>
          <p:sp>
            <p:nvSpPr>
              <p:cNvPr id="36" name="Rectangle 35"/>
              <p:cNvSpPr/>
              <p:nvPr/>
            </p:nvSpPr>
            <p:spPr>
              <a:xfrm>
                <a:off x="825599" y="2086684"/>
                <a:ext cx="136983" cy="136980"/>
              </a:xfrm>
              <a:prstGeom prst="rect">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7" name="Freeform 64"/>
              <p:cNvSpPr>
                <a:spLocks/>
              </p:cNvSpPr>
              <p:nvPr/>
            </p:nvSpPr>
            <p:spPr bwMode="auto">
              <a:xfrm>
                <a:off x="837732" y="2077184"/>
                <a:ext cx="152072" cy="124875"/>
              </a:xfrm>
              <a:custGeom>
                <a:avLst/>
                <a:gdLst>
                  <a:gd name="T0" fmla="*/ 31 w 229"/>
                  <a:gd name="T1" fmla="*/ 83 h 187"/>
                  <a:gd name="T2" fmla="*/ 73 w 229"/>
                  <a:gd name="T3" fmla="*/ 125 h 187"/>
                  <a:gd name="T4" fmla="*/ 198 w 229"/>
                  <a:gd name="T5" fmla="*/ 0 h 187"/>
                  <a:gd name="T6" fmla="*/ 229 w 229"/>
                  <a:gd name="T7" fmla="*/ 31 h 187"/>
                  <a:gd name="T8" fmla="*/ 73 w 229"/>
                  <a:gd name="T9" fmla="*/ 187 h 187"/>
                  <a:gd name="T10" fmla="*/ 41 w 229"/>
                  <a:gd name="T11" fmla="*/ 155 h 187"/>
                  <a:gd name="T12" fmla="*/ 0 w 229"/>
                  <a:gd name="T13" fmla="*/ 114 h 187"/>
                  <a:gd name="T14" fmla="*/ 31 w 229"/>
                  <a:gd name="T15" fmla="*/ 83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187">
                    <a:moveTo>
                      <a:pt x="31" y="83"/>
                    </a:moveTo>
                    <a:cubicBezTo>
                      <a:pt x="73" y="125"/>
                      <a:pt x="73" y="125"/>
                      <a:pt x="73" y="125"/>
                    </a:cubicBezTo>
                    <a:cubicBezTo>
                      <a:pt x="198" y="0"/>
                      <a:pt x="198" y="0"/>
                      <a:pt x="198" y="0"/>
                    </a:cubicBezTo>
                    <a:cubicBezTo>
                      <a:pt x="229" y="31"/>
                      <a:pt x="229" y="31"/>
                      <a:pt x="229" y="31"/>
                    </a:cubicBezTo>
                    <a:cubicBezTo>
                      <a:pt x="73" y="187"/>
                      <a:pt x="73" y="187"/>
                      <a:pt x="73" y="187"/>
                    </a:cubicBezTo>
                    <a:cubicBezTo>
                      <a:pt x="64" y="178"/>
                      <a:pt x="53" y="168"/>
                      <a:pt x="41" y="155"/>
                    </a:cubicBezTo>
                    <a:cubicBezTo>
                      <a:pt x="29" y="143"/>
                      <a:pt x="16" y="130"/>
                      <a:pt x="0" y="114"/>
                    </a:cubicBezTo>
                    <a:lnTo>
                      <a:pt x="31" y="83"/>
                    </a:ln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en-US" sz="2400"/>
              </a:p>
            </p:txBody>
          </p:sp>
        </p:grpSp>
      </p:grpSp>
      <p:grpSp>
        <p:nvGrpSpPr>
          <p:cNvPr id="13" name="Group 12">
            <a:extLst>
              <a:ext uri="{FF2B5EF4-FFF2-40B4-BE49-F238E27FC236}">
                <a16:creationId xmlns:a16="http://schemas.microsoft.com/office/drawing/2014/main" xmlns="" id="{9AFD1F8F-6C43-4C92-918A-5098E3FC6598}"/>
              </a:ext>
            </a:extLst>
          </p:cNvPr>
          <p:cNvGrpSpPr/>
          <p:nvPr/>
        </p:nvGrpSpPr>
        <p:grpSpPr>
          <a:xfrm>
            <a:off x="6460844" y="3518539"/>
            <a:ext cx="4595083" cy="872034"/>
            <a:chOff x="4845633" y="2725402"/>
            <a:chExt cx="3446312" cy="654025"/>
          </a:xfrm>
        </p:grpSpPr>
        <p:sp>
          <p:nvSpPr>
            <p:cNvPr id="77" name="TextBox 76"/>
            <p:cNvSpPr txBox="1"/>
            <p:nvPr/>
          </p:nvSpPr>
          <p:spPr>
            <a:xfrm>
              <a:off x="5226226" y="2725402"/>
              <a:ext cx="3065719" cy="654025"/>
            </a:xfrm>
            <a:prstGeom prst="rect">
              <a:avLst/>
            </a:prstGeom>
            <a:noFill/>
          </p:spPr>
          <p:txBody>
            <a:bodyPr wrap="square" lIns="0" tIns="0" rIns="0" bIns="0" rtlCol="0">
              <a:spAutoFit/>
            </a:bodyPr>
            <a:lstStyle/>
            <a:p>
              <a:pPr algn="just">
                <a:lnSpc>
                  <a:spcPts val="1733"/>
                </a:lnSpc>
                <a:spcAft>
                  <a:spcPts val="1600"/>
                </a:spcAft>
              </a:pPr>
              <a:r>
                <a:rPr lang="en-US" sz="1600" dirty="0">
                  <a:solidFill>
                    <a:schemeClr val="accent2">
                      <a:lumMod val="75000"/>
                    </a:schemeClr>
                  </a:solidFill>
                  <a:latin typeface="Lato" panose="020F0502020204030203" pitchFamily="34" charset="0"/>
                </a:rPr>
                <a:t>Local variables are specific to set of statements. For example any variable inside the function is a local variable. The variable cannot be accessed outside the function</a:t>
              </a:r>
            </a:p>
          </p:txBody>
        </p:sp>
        <p:grpSp>
          <p:nvGrpSpPr>
            <p:cNvPr id="38" name="Group 37"/>
            <p:cNvGrpSpPr/>
            <p:nvPr/>
          </p:nvGrpSpPr>
          <p:grpSpPr>
            <a:xfrm>
              <a:off x="4845633" y="2804623"/>
              <a:ext cx="164205" cy="146480"/>
              <a:chOff x="825599" y="2077184"/>
              <a:chExt cx="164205" cy="146480"/>
            </a:xfrm>
          </p:grpSpPr>
          <p:sp>
            <p:nvSpPr>
              <p:cNvPr id="40" name="Rectangle 39"/>
              <p:cNvSpPr/>
              <p:nvPr/>
            </p:nvSpPr>
            <p:spPr>
              <a:xfrm>
                <a:off x="825599" y="2086684"/>
                <a:ext cx="136983" cy="136980"/>
              </a:xfrm>
              <a:prstGeom prst="rect">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1" name="Freeform 64"/>
              <p:cNvSpPr>
                <a:spLocks/>
              </p:cNvSpPr>
              <p:nvPr/>
            </p:nvSpPr>
            <p:spPr bwMode="auto">
              <a:xfrm>
                <a:off x="837732" y="2077184"/>
                <a:ext cx="152072" cy="124875"/>
              </a:xfrm>
              <a:custGeom>
                <a:avLst/>
                <a:gdLst>
                  <a:gd name="T0" fmla="*/ 31 w 229"/>
                  <a:gd name="T1" fmla="*/ 83 h 187"/>
                  <a:gd name="T2" fmla="*/ 73 w 229"/>
                  <a:gd name="T3" fmla="*/ 125 h 187"/>
                  <a:gd name="T4" fmla="*/ 198 w 229"/>
                  <a:gd name="T5" fmla="*/ 0 h 187"/>
                  <a:gd name="T6" fmla="*/ 229 w 229"/>
                  <a:gd name="T7" fmla="*/ 31 h 187"/>
                  <a:gd name="T8" fmla="*/ 73 w 229"/>
                  <a:gd name="T9" fmla="*/ 187 h 187"/>
                  <a:gd name="T10" fmla="*/ 41 w 229"/>
                  <a:gd name="T11" fmla="*/ 155 h 187"/>
                  <a:gd name="T12" fmla="*/ 0 w 229"/>
                  <a:gd name="T13" fmla="*/ 114 h 187"/>
                  <a:gd name="T14" fmla="*/ 31 w 229"/>
                  <a:gd name="T15" fmla="*/ 83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187">
                    <a:moveTo>
                      <a:pt x="31" y="83"/>
                    </a:moveTo>
                    <a:cubicBezTo>
                      <a:pt x="73" y="125"/>
                      <a:pt x="73" y="125"/>
                      <a:pt x="73" y="125"/>
                    </a:cubicBezTo>
                    <a:cubicBezTo>
                      <a:pt x="198" y="0"/>
                      <a:pt x="198" y="0"/>
                      <a:pt x="198" y="0"/>
                    </a:cubicBezTo>
                    <a:cubicBezTo>
                      <a:pt x="229" y="31"/>
                      <a:pt x="229" y="31"/>
                      <a:pt x="229" y="31"/>
                    </a:cubicBezTo>
                    <a:cubicBezTo>
                      <a:pt x="73" y="187"/>
                      <a:pt x="73" y="187"/>
                      <a:pt x="73" y="187"/>
                    </a:cubicBezTo>
                    <a:cubicBezTo>
                      <a:pt x="64" y="178"/>
                      <a:pt x="53" y="168"/>
                      <a:pt x="41" y="155"/>
                    </a:cubicBezTo>
                    <a:cubicBezTo>
                      <a:pt x="29" y="143"/>
                      <a:pt x="16" y="130"/>
                      <a:pt x="0" y="114"/>
                    </a:cubicBezTo>
                    <a:lnTo>
                      <a:pt x="31" y="83"/>
                    </a:ln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en-US" sz="2400"/>
              </a:p>
            </p:txBody>
          </p:sp>
        </p:grpSp>
      </p:grpSp>
      <p:grpSp>
        <p:nvGrpSpPr>
          <p:cNvPr id="14" name="Group 13">
            <a:extLst>
              <a:ext uri="{FF2B5EF4-FFF2-40B4-BE49-F238E27FC236}">
                <a16:creationId xmlns:a16="http://schemas.microsoft.com/office/drawing/2014/main" xmlns="" id="{B776D7EB-444F-4385-8A89-81127A2ACC89}"/>
              </a:ext>
            </a:extLst>
          </p:cNvPr>
          <p:cNvGrpSpPr/>
          <p:nvPr/>
        </p:nvGrpSpPr>
        <p:grpSpPr>
          <a:xfrm>
            <a:off x="6442650" y="4732686"/>
            <a:ext cx="4599157" cy="436017"/>
            <a:chOff x="4831987" y="3549517"/>
            <a:chExt cx="3449368" cy="327013"/>
          </a:xfrm>
        </p:grpSpPr>
        <p:sp>
          <p:nvSpPr>
            <p:cNvPr id="82" name="TextBox 81"/>
            <p:cNvSpPr txBox="1"/>
            <p:nvPr/>
          </p:nvSpPr>
          <p:spPr>
            <a:xfrm>
              <a:off x="5215636" y="3549517"/>
              <a:ext cx="3065719" cy="327013"/>
            </a:xfrm>
            <a:prstGeom prst="rect">
              <a:avLst/>
            </a:prstGeom>
            <a:noFill/>
          </p:spPr>
          <p:txBody>
            <a:bodyPr wrap="square" lIns="0" tIns="0" rIns="0" bIns="0" rtlCol="0">
              <a:spAutoFit/>
            </a:bodyPr>
            <a:lstStyle/>
            <a:p>
              <a:pPr algn="just">
                <a:lnSpc>
                  <a:spcPts val="1733"/>
                </a:lnSpc>
                <a:spcAft>
                  <a:spcPts val="1600"/>
                </a:spcAft>
              </a:pPr>
              <a:r>
                <a:rPr lang="en-US" sz="1600" dirty="0">
                  <a:solidFill>
                    <a:schemeClr val="accent2">
                      <a:lumMod val="75000"/>
                    </a:schemeClr>
                  </a:solidFill>
                  <a:latin typeface="Lato" panose="020F0502020204030203" pitchFamily="34" charset="0"/>
                </a:rPr>
                <a:t>Global variable can be accessed across functions</a:t>
              </a:r>
            </a:p>
          </p:txBody>
        </p:sp>
        <p:grpSp>
          <p:nvGrpSpPr>
            <p:cNvPr id="42" name="Group 41"/>
            <p:cNvGrpSpPr/>
            <p:nvPr/>
          </p:nvGrpSpPr>
          <p:grpSpPr>
            <a:xfrm>
              <a:off x="4831987" y="3587218"/>
              <a:ext cx="164205" cy="146480"/>
              <a:chOff x="825599" y="2077184"/>
              <a:chExt cx="164205" cy="146480"/>
            </a:xfrm>
          </p:grpSpPr>
          <p:sp>
            <p:nvSpPr>
              <p:cNvPr id="43" name="Rectangle 42"/>
              <p:cNvSpPr/>
              <p:nvPr/>
            </p:nvSpPr>
            <p:spPr>
              <a:xfrm>
                <a:off x="825599" y="2086684"/>
                <a:ext cx="136983" cy="136980"/>
              </a:xfrm>
              <a:prstGeom prst="rect">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4" name="Freeform 64"/>
              <p:cNvSpPr>
                <a:spLocks/>
              </p:cNvSpPr>
              <p:nvPr/>
            </p:nvSpPr>
            <p:spPr bwMode="auto">
              <a:xfrm>
                <a:off x="837732" y="2077184"/>
                <a:ext cx="152072" cy="124875"/>
              </a:xfrm>
              <a:custGeom>
                <a:avLst/>
                <a:gdLst>
                  <a:gd name="T0" fmla="*/ 31 w 229"/>
                  <a:gd name="T1" fmla="*/ 83 h 187"/>
                  <a:gd name="T2" fmla="*/ 73 w 229"/>
                  <a:gd name="T3" fmla="*/ 125 h 187"/>
                  <a:gd name="T4" fmla="*/ 198 w 229"/>
                  <a:gd name="T5" fmla="*/ 0 h 187"/>
                  <a:gd name="T6" fmla="*/ 229 w 229"/>
                  <a:gd name="T7" fmla="*/ 31 h 187"/>
                  <a:gd name="T8" fmla="*/ 73 w 229"/>
                  <a:gd name="T9" fmla="*/ 187 h 187"/>
                  <a:gd name="T10" fmla="*/ 41 w 229"/>
                  <a:gd name="T11" fmla="*/ 155 h 187"/>
                  <a:gd name="T12" fmla="*/ 0 w 229"/>
                  <a:gd name="T13" fmla="*/ 114 h 187"/>
                  <a:gd name="T14" fmla="*/ 31 w 229"/>
                  <a:gd name="T15" fmla="*/ 83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187">
                    <a:moveTo>
                      <a:pt x="31" y="83"/>
                    </a:moveTo>
                    <a:cubicBezTo>
                      <a:pt x="73" y="125"/>
                      <a:pt x="73" y="125"/>
                      <a:pt x="73" y="125"/>
                    </a:cubicBezTo>
                    <a:cubicBezTo>
                      <a:pt x="198" y="0"/>
                      <a:pt x="198" y="0"/>
                      <a:pt x="198" y="0"/>
                    </a:cubicBezTo>
                    <a:cubicBezTo>
                      <a:pt x="229" y="31"/>
                      <a:pt x="229" y="31"/>
                      <a:pt x="229" y="31"/>
                    </a:cubicBezTo>
                    <a:cubicBezTo>
                      <a:pt x="73" y="187"/>
                      <a:pt x="73" y="187"/>
                      <a:pt x="73" y="187"/>
                    </a:cubicBezTo>
                    <a:cubicBezTo>
                      <a:pt x="64" y="178"/>
                      <a:pt x="53" y="168"/>
                      <a:pt x="41" y="155"/>
                    </a:cubicBezTo>
                    <a:cubicBezTo>
                      <a:pt x="29" y="143"/>
                      <a:pt x="16" y="130"/>
                      <a:pt x="0" y="114"/>
                    </a:cubicBezTo>
                    <a:lnTo>
                      <a:pt x="31" y="83"/>
                    </a:ln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en-US" sz="2400"/>
              </a:p>
            </p:txBody>
          </p:sp>
        </p:grpSp>
      </p:grpSp>
    </p:spTree>
    <p:custDataLst>
      <p:tags r:id="rId1"/>
    </p:custDataLst>
    <p:extLst>
      <p:ext uri="{BB962C8B-B14F-4D97-AF65-F5344CB8AC3E}">
        <p14:creationId xmlns:p14="http://schemas.microsoft.com/office/powerpoint/2010/main" val="3010408854"/>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a:t>example</a:t>
            </a:r>
            <a:endParaRPr lang="en-US" b="1" dirty="0">
              <a:solidFill>
                <a:schemeClr val="accent2"/>
              </a:solidFill>
            </a:endParaRPr>
          </a:p>
        </p:txBody>
      </p:sp>
      <p:pic>
        <p:nvPicPr>
          <p:cNvPr id="39" name="Picture 38">
            <a:extLst>
              <a:ext uri="{FF2B5EF4-FFF2-40B4-BE49-F238E27FC236}">
                <a16:creationId xmlns:a16="http://schemas.microsoft.com/office/drawing/2014/main" xmlns="" id="{815F3F02-96A6-476C-9543-DF30C5F49CCE}"/>
              </a:ext>
            </a:extLst>
          </p:cNvPr>
          <p:cNvPicPr>
            <a:picLocks noChangeAspect="1"/>
          </p:cNvPicPr>
          <p:nvPr/>
        </p:nvPicPr>
        <p:blipFill>
          <a:blip r:embed="rId4"/>
          <a:stretch>
            <a:fillRect/>
          </a:stretch>
        </p:blipFill>
        <p:spPr>
          <a:xfrm>
            <a:off x="626728" y="2133549"/>
            <a:ext cx="5670416" cy="2151195"/>
          </a:xfrm>
          <a:prstGeom prst="rect">
            <a:avLst/>
          </a:prstGeom>
          <a:ln>
            <a:solidFill>
              <a:schemeClr val="accent2">
                <a:lumMod val="20000"/>
                <a:lumOff val="80000"/>
              </a:schemeClr>
            </a:solidFill>
          </a:ln>
          <a:effectLst>
            <a:glow rad="63500">
              <a:schemeClr val="accent1">
                <a:satMod val="175000"/>
                <a:alpha val="40000"/>
              </a:schemeClr>
            </a:glow>
          </a:effectLst>
        </p:spPr>
      </p:pic>
      <p:sp>
        <p:nvSpPr>
          <p:cNvPr id="45" name="TextBox 44"/>
          <p:cNvSpPr txBox="1"/>
          <p:nvPr/>
        </p:nvSpPr>
        <p:spPr>
          <a:xfrm>
            <a:off x="6843561" y="1688982"/>
            <a:ext cx="4521196" cy="436017"/>
          </a:xfrm>
          <a:prstGeom prst="rect">
            <a:avLst/>
          </a:prstGeom>
          <a:noFill/>
        </p:spPr>
        <p:txBody>
          <a:bodyPr wrap="square" lIns="0" tIns="0" rIns="0" bIns="0" rtlCol="0">
            <a:spAutoFit/>
          </a:bodyPr>
          <a:lstStyle/>
          <a:p>
            <a:pPr algn="just">
              <a:lnSpc>
                <a:spcPts val="1733"/>
              </a:lnSpc>
              <a:spcAft>
                <a:spcPts val="800"/>
              </a:spcAft>
            </a:pPr>
            <a:r>
              <a:rPr lang="en-US" sz="1600" dirty="0">
                <a:solidFill>
                  <a:schemeClr val="accent2">
                    <a:lumMod val="75000"/>
                  </a:schemeClr>
                </a:solidFill>
                <a:latin typeface="Lato" panose="020F0502020204030203" pitchFamily="34" charset="0"/>
              </a:rPr>
              <a:t>In the following example we have created a function to square the value</a:t>
            </a:r>
          </a:p>
        </p:txBody>
      </p:sp>
      <p:grpSp>
        <p:nvGrpSpPr>
          <p:cNvPr id="46" name="Group 45">
            <a:extLst>
              <a:ext uri="{FF2B5EF4-FFF2-40B4-BE49-F238E27FC236}">
                <a16:creationId xmlns:a16="http://schemas.microsoft.com/office/drawing/2014/main" xmlns="" id="{B5A827F0-5174-4021-B7A3-46E6041CEBF8}"/>
              </a:ext>
            </a:extLst>
          </p:cNvPr>
          <p:cNvGrpSpPr/>
          <p:nvPr/>
        </p:nvGrpSpPr>
        <p:grpSpPr>
          <a:xfrm>
            <a:off x="6929410" y="2390420"/>
            <a:ext cx="4187857" cy="820739"/>
            <a:chOff x="5197057" y="1693958"/>
            <a:chExt cx="3140893" cy="615554"/>
          </a:xfrm>
        </p:grpSpPr>
        <p:sp>
          <p:nvSpPr>
            <p:cNvPr id="49" name="TextBox 48"/>
            <p:cNvSpPr txBox="1"/>
            <p:nvPr/>
          </p:nvSpPr>
          <p:spPr>
            <a:xfrm>
              <a:off x="5626635" y="1693958"/>
              <a:ext cx="2711315" cy="615554"/>
            </a:xfrm>
            <a:prstGeom prst="rect">
              <a:avLst/>
            </a:prstGeom>
            <a:noFill/>
          </p:spPr>
          <p:txBody>
            <a:bodyPr wrap="square" lIns="0" tIns="0" rIns="0" bIns="0" rtlCol="0">
              <a:spAutoFit/>
            </a:bodyPr>
            <a:lstStyle/>
            <a:p>
              <a:pPr algn="just">
                <a:lnSpc>
                  <a:spcPts val="1600"/>
                </a:lnSpc>
                <a:spcAft>
                  <a:spcPts val="800"/>
                </a:spcAft>
              </a:pPr>
              <a:r>
                <a:rPr lang="en-US" sz="1600" dirty="0">
                  <a:solidFill>
                    <a:schemeClr val="accent2">
                      <a:lumMod val="75000"/>
                    </a:schemeClr>
                  </a:solidFill>
                  <a:latin typeface="Lato" panose="020F0502020204030203" pitchFamily="34" charset="0"/>
                </a:rPr>
                <a:t>The calculated value is stored in the variable called x_squared, and the value is returned at the end of the function</a:t>
              </a:r>
            </a:p>
          </p:txBody>
        </p:sp>
        <p:sp>
          <p:nvSpPr>
            <p:cNvPr id="50" name="Oval 49"/>
            <p:cNvSpPr/>
            <p:nvPr/>
          </p:nvSpPr>
          <p:spPr>
            <a:xfrm>
              <a:off x="5197057" y="1707930"/>
              <a:ext cx="275288" cy="2628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p>
          </p:txBody>
        </p:sp>
      </p:grpSp>
      <p:grpSp>
        <p:nvGrpSpPr>
          <p:cNvPr id="51" name="Group 50">
            <a:extLst>
              <a:ext uri="{FF2B5EF4-FFF2-40B4-BE49-F238E27FC236}">
                <a16:creationId xmlns:a16="http://schemas.microsoft.com/office/drawing/2014/main" xmlns="" id="{02A0D964-19FC-4DF1-BC20-DBE5C505341A}"/>
              </a:ext>
            </a:extLst>
          </p:cNvPr>
          <p:cNvGrpSpPr/>
          <p:nvPr/>
        </p:nvGrpSpPr>
        <p:grpSpPr>
          <a:xfrm>
            <a:off x="6925620" y="3436852"/>
            <a:ext cx="4439137" cy="1025922"/>
            <a:chOff x="5194214" y="2160429"/>
            <a:chExt cx="3018789" cy="769441"/>
          </a:xfrm>
        </p:grpSpPr>
        <p:sp>
          <p:nvSpPr>
            <p:cNvPr id="52" name="Oval 51"/>
            <p:cNvSpPr/>
            <p:nvPr/>
          </p:nvSpPr>
          <p:spPr>
            <a:xfrm>
              <a:off x="5194214" y="2281070"/>
              <a:ext cx="262890" cy="2628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53" name="TextBox 52"/>
            <p:cNvSpPr txBox="1"/>
            <p:nvPr/>
          </p:nvSpPr>
          <p:spPr>
            <a:xfrm>
              <a:off x="5623792" y="2160429"/>
              <a:ext cx="2589211" cy="769441"/>
            </a:xfrm>
            <a:prstGeom prst="rect">
              <a:avLst/>
            </a:prstGeom>
            <a:noFill/>
          </p:spPr>
          <p:txBody>
            <a:bodyPr wrap="square" lIns="0" tIns="0" rIns="0" bIns="0" rtlCol="0">
              <a:spAutoFit/>
            </a:bodyPr>
            <a:lstStyle/>
            <a:p>
              <a:pPr algn="just">
                <a:lnSpc>
                  <a:spcPts val="1600"/>
                </a:lnSpc>
                <a:spcAft>
                  <a:spcPts val="800"/>
                </a:spcAft>
              </a:pPr>
              <a:r>
                <a:rPr lang="en-US" sz="1600" dirty="0">
                  <a:solidFill>
                    <a:schemeClr val="accent2">
                      <a:lumMod val="75000"/>
                    </a:schemeClr>
                  </a:solidFill>
                  <a:latin typeface="Lato" panose="020F0502020204030203" pitchFamily="34" charset="0"/>
                </a:rPr>
                <a:t>The variable x_squared is local to the function. i.e. it is available only inside that function. If tried accessing outside the function, python will throw NameError, as shown below</a:t>
              </a:r>
            </a:p>
          </p:txBody>
        </p:sp>
      </p:grpSp>
      <p:grpSp>
        <p:nvGrpSpPr>
          <p:cNvPr id="54" name="Group 53">
            <a:extLst>
              <a:ext uri="{FF2B5EF4-FFF2-40B4-BE49-F238E27FC236}">
                <a16:creationId xmlns:a16="http://schemas.microsoft.com/office/drawing/2014/main" xmlns="" id="{811FA6E4-0C1D-42FF-9572-F77000360C6B}"/>
              </a:ext>
            </a:extLst>
          </p:cNvPr>
          <p:cNvGrpSpPr/>
          <p:nvPr/>
        </p:nvGrpSpPr>
        <p:grpSpPr>
          <a:xfrm>
            <a:off x="6960788" y="4684662"/>
            <a:ext cx="4403969" cy="984885"/>
            <a:chOff x="5220590" y="2829116"/>
            <a:chExt cx="3018789" cy="738664"/>
          </a:xfrm>
        </p:grpSpPr>
        <p:sp>
          <p:nvSpPr>
            <p:cNvPr id="56" name="Oval 55"/>
            <p:cNvSpPr/>
            <p:nvPr/>
          </p:nvSpPr>
          <p:spPr>
            <a:xfrm>
              <a:off x="5220590" y="2842583"/>
              <a:ext cx="262890" cy="2628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57" name="TextBox 56"/>
            <p:cNvSpPr txBox="1"/>
            <p:nvPr/>
          </p:nvSpPr>
          <p:spPr>
            <a:xfrm>
              <a:off x="5650168" y="2829116"/>
              <a:ext cx="2589211" cy="738664"/>
            </a:xfrm>
            <a:prstGeom prst="rect">
              <a:avLst/>
            </a:prstGeom>
            <a:noFill/>
          </p:spPr>
          <p:txBody>
            <a:bodyPr wrap="square" lIns="0" tIns="0" rIns="0" bIns="0" rtlCol="0">
              <a:spAutoFit/>
            </a:bodyPr>
            <a:lstStyle/>
            <a:p>
              <a:r>
                <a:rPr lang="en-US" sz="1600" dirty="0">
                  <a:solidFill>
                    <a:schemeClr val="accent2">
                      <a:lumMod val="75000"/>
                    </a:schemeClr>
                  </a:solidFill>
                  <a:latin typeface="Lato" panose="020F0502020204030203" pitchFamily="34" charset="0"/>
                </a:rPr>
                <a:t>The lifetime of the variable x_squared is killed the moment the function gets executed</a:t>
              </a:r>
            </a:p>
            <a:p>
              <a:endParaRPr lang="en-US" sz="1600" dirty="0">
                <a:solidFill>
                  <a:schemeClr val="accent2">
                    <a:lumMod val="75000"/>
                  </a:schemeClr>
                </a:solidFill>
                <a:latin typeface="Lato" panose="020F0502020204030203" pitchFamily="34" charset="0"/>
              </a:endParaRPr>
            </a:p>
          </p:txBody>
        </p:sp>
      </p:grpSp>
    </p:spTree>
    <p:custDataLst>
      <p:tags r:id="rId1"/>
    </p:custDataLst>
    <p:extLst>
      <p:ext uri="{BB962C8B-B14F-4D97-AF65-F5344CB8AC3E}">
        <p14:creationId xmlns:p14="http://schemas.microsoft.com/office/powerpoint/2010/main" val="2109253328"/>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b="1" dirty="0"/>
              <a:t>GLOBAL </a:t>
            </a:r>
            <a:r>
              <a:rPr lang="en-US" b="1" dirty="0">
                <a:solidFill>
                  <a:schemeClr val="accent2"/>
                </a:solidFill>
              </a:rPr>
              <a:t>VARIABLES</a:t>
            </a:r>
          </a:p>
        </p:txBody>
      </p:sp>
      <p:sp>
        <p:nvSpPr>
          <p:cNvPr id="44" name="TextBox 43"/>
          <p:cNvSpPr txBox="1"/>
          <p:nvPr/>
        </p:nvSpPr>
        <p:spPr>
          <a:xfrm>
            <a:off x="791636" y="1569875"/>
            <a:ext cx="4456225" cy="492443"/>
          </a:xfrm>
          <a:prstGeom prst="rect">
            <a:avLst/>
          </a:prstGeom>
          <a:noFill/>
        </p:spPr>
        <p:txBody>
          <a:bodyPr wrap="square" lIns="0" tIns="0" rIns="0" bIns="0" rtlCol="0">
            <a:spAutoFit/>
          </a:bodyPr>
          <a:lstStyle/>
          <a:p>
            <a:r>
              <a:rPr lang="en-US" sz="1600" dirty="0">
                <a:solidFill>
                  <a:schemeClr val="accent2">
                    <a:lumMod val="75000"/>
                  </a:schemeClr>
                </a:solidFill>
                <a:latin typeface="Lato" panose="020F0502020204030203" pitchFamily="34" charset="0"/>
              </a:rPr>
              <a:t>In the following example we have created a variable x before  &amp; outside the function.</a:t>
            </a:r>
          </a:p>
        </p:txBody>
      </p:sp>
      <p:grpSp>
        <p:nvGrpSpPr>
          <p:cNvPr id="2" name="Group 1">
            <a:extLst>
              <a:ext uri="{FF2B5EF4-FFF2-40B4-BE49-F238E27FC236}">
                <a16:creationId xmlns:a16="http://schemas.microsoft.com/office/drawing/2014/main" xmlns="" id="{1BF7A44C-6D6C-4E8E-9B13-E320EFF98C54}"/>
              </a:ext>
            </a:extLst>
          </p:cNvPr>
          <p:cNvGrpSpPr/>
          <p:nvPr/>
        </p:nvGrpSpPr>
        <p:grpSpPr>
          <a:xfrm>
            <a:off x="839773" y="2548147"/>
            <a:ext cx="4408087" cy="738664"/>
            <a:chOff x="629830" y="1972896"/>
            <a:chExt cx="2979644" cy="553998"/>
          </a:xfrm>
        </p:grpSpPr>
        <p:sp>
          <p:nvSpPr>
            <p:cNvPr id="46" name="TextBox 45"/>
            <p:cNvSpPr txBox="1"/>
            <p:nvPr/>
          </p:nvSpPr>
          <p:spPr>
            <a:xfrm>
              <a:off x="1057164" y="1972896"/>
              <a:ext cx="2552310" cy="553998"/>
            </a:xfrm>
            <a:prstGeom prst="rect">
              <a:avLst/>
            </a:prstGeom>
            <a:noFill/>
          </p:spPr>
          <p:txBody>
            <a:bodyPr wrap="square" lIns="0" tIns="0" rIns="0" bIns="0" rtlCol="0">
              <a:spAutoFit/>
            </a:bodyPr>
            <a:lstStyle/>
            <a:p>
              <a:r>
                <a:rPr lang="en-US" sz="1600" dirty="0">
                  <a:solidFill>
                    <a:schemeClr val="accent2">
                      <a:lumMod val="75000"/>
                    </a:schemeClr>
                  </a:solidFill>
                  <a:latin typeface="Lato" panose="020F0502020204030203" pitchFamily="34" charset="0"/>
                </a:rPr>
                <a:t>It will be considered as global variable within the file. Any statements after the first line, will have access to the variable x</a:t>
              </a:r>
            </a:p>
          </p:txBody>
        </p:sp>
        <p:sp>
          <p:nvSpPr>
            <p:cNvPr id="47" name="Oval 46"/>
            <p:cNvSpPr/>
            <p:nvPr/>
          </p:nvSpPr>
          <p:spPr>
            <a:xfrm>
              <a:off x="629830" y="1978076"/>
              <a:ext cx="262890" cy="2628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3"/>
            </a:p>
          </p:txBody>
        </p:sp>
      </p:grpSp>
      <p:grpSp>
        <p:nvGrpSpPr>
          <p:cNvPr id="5" name="Group 4">
            <a:extLst>
              <a:ext uri="{FF2B5EF4-FFF2-40B4-BE49-F238E27FC236}">
                <a16:creationId xmlns:a16="http://schemas.microsoft.com/office/drawing/2014/main" xmlns="" id="{7FD582EB-4ADE-4C24-8619-E316AE92E519}"/>
              </a:ext>
            </a:extLst>
          </p:cNvPr>
          <p:cNvGrpSpPr/>
          <p:nvPr/>
        </p:nvGrpSpPr>
        <p:grpSpPr>
          <a:xfrm>
            <a:off x="816328" y="3692017"/>
            <a:ext cx="4376371" cy="1231106"/>
            <a:chOff x="612246" y="2521873"/>
            <a:chExt cx="3070090" cy="923330"/>
          </a:xfrm>
        </p:grpSpPr>
        <p:sp>
          <p:nvSpPr>
            <p:cNvPr id="49" name="Oval 48"/>
            <p:cNvSpPr/>
            <p:nvPr/>
          </p:nvSpPr>
          <p:spPr>
            <a:xfrm>
              <a:off x="612246" y="2612760"/>
              <a:ext cx="262890" cy="2628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3"/>
            </a:p>
          </p:txBody>
        </p:sp>
        <p:sp>
          <p:nvSpPr>
            <p:cNvPr id="51" name="TextBox 50"/>
            <p:cNvSpPr txBox="1"/>
            <p:nvPr/>
          </p:nvSpPr>
          <p:spPr>
            <a:xfrm>
              <a:off x="1072189" y="2521873"/>
              <a:ext cx="2610147" cy="923330"/>
            </a:xfrm>
            <a:prstGeom prst="rect">
              <a:avLst/>
            </a:prstGeom>
            <a:noFill/>
          </p:spPr>
          <p:txBody>
            <a:bodyPr wrap="square" lIns="0" tIns="0" rIns="0" bIns="0" rtlCol="0">
              <a:spAutoFit/>
            </a:bodyPr>
            <a:lstStyle/>
            <a:p>
              <a:r>
                <a:rPr lang="en-US" sz="1600" dirty="0">
                  <a:solidFill>
                    <a:schemeClr val="accent2">
                      <a:lumMod val="75000"/>
                    </a:schemeClr>
                  </a:solidFill>
                  <a:latin typeface="Lato" panose="020F0502020204030203" pitchFamily="34" charset="0"/>
                </a:rPr>
                <a:t>Though we have not assigned the variable x inside the function, the scope of the variable is available for calculations within the function to square the same and return the squared value. </a:t>
              </a:r>
            </a:p>
          </p:txBody>
        </p:sp>
      </p:grpSp>
      <p:pic>
        <p:nvPicPr>
          <p:cNvPr id="21" name="Picture 20">
            <a:extLst>
              <a:ext uri="{FF2B5EF4-FFF2-40B4-BE49-F238E27FC236}">
                <a16:creationId xmlns:a16="http://schemas.microsoft.com/office/drawing/2014/main" xmlns="" id="{B10A92C4-D164-44F2-9F91-781F8B933817}"/>
              </a:ext>
            </a:extLst>
          </p:cNvPr>
          <p:cNvPicPr>
            <a:picLocks noChangeAspect="1"/>
          </p:cNvPicPr>
          <p:nvPr/>
        </p:nvPicPr>
        <p:blipFill>
          <a:blip r:embed="rId4"/>
          <a:stretch>
            <a:fillRect/>
          </a:stretch>
        </p:blipFill>
        <p:spPr>
          <a:xfrm>
            <a:off x="5613315" y="2318155"/>
            <a:ext cx="5939053" cy="1989416"/>
          </a:xfrm>
          <a:prstGeom prst="rect">
            <a:avLst/>
          </a:prstGeom>
          <a:ln>
            <a:solidFill>
              <a:schemeClr val="accent2">
                <a:lumMod val="20000"/>
                <a:lumOff val="80000"/>
              </a:schemeClr>
            </a:solidFill>
          </a:ln>
          <a:effectLst>
            <a:glow rad="63500">
              <a:schemeClr val="accent1">
                <a:satMod val="175000"/>
                <a:alpha val="40000"/>
              </a:schemeClr>
            </a:glow>
          </a:effectLst>
        </p:spPr>
      </p:pic>
      <p:grpSp>
        <p:nvGrpSpPr>
          <p:cNvPr id="6" name="Group 5">
            <a:extLst>
              <a:ext uri="{FF2B5EF4-FFF2-40B4-BE49-F238E27FC236}">
                <a16:creationId xmlns:a16="http://schemas.microsoft.com/office/drawing/2014/main" xmlns="" id="{AB071E41-EFF2-4C0C-890F-A925814F4D73}"/>
              </a:ext>
            </a:extLst>
          </p:cNvPr>
          <p:cNvGrpSpPr/>
          <p:nvPr/>
        </p:nvGrpSpPr>
        <p:grpSpPr>
          <a:xfrm>
            <a:off x="771691" y="5345003"/>
            <a:ext cx="4421007" cy="738664"/>
            <a:chOff x="659142" y="3233088"/>
            <a:chExt cx="2830016" cy="553998"/>
          </a:xfrm>
        </p:grpSpPr>
        <p:sp>
          <p:nvSpPr>
            <p:cNvPr id="22" name="Oval 21"/>
            <p:cNvSpPr/>
            <p:nvPr/>
          </p:nvSpPr>
          <p:spPr>
            <a:xfrm>
              <a:off x="659142" y="3266304"/>
              <a:ext cx="262890" cy="2628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3"/>
            </a:p>
          </p:txBody>
        </p:sp>
        <p:sp>
          <p:nvSpPr>
            <p:cNvPr id="23" name="TextBox 22"/>
            <p:cNvSpPr txBox="1"/>
            <p:nvPr/>
          </p:nvSpPr>
          <p:spPr>
            <a:xfrm>
              <a:off x="1051308" y="3233088"/>
              <a:ext cx="2437850" cy="553998"/>
            </a:xfrm>
            <a:prstGeom prst="rect">
              <a:avLst/>
            </a:prstGeom>
            <a:noFill/>
          </p:spPr>
          <p:txBody>
            <a:bodyPr wrap="square" lIns="0" tIns="0" rIns="0" bIns="0" rtlCol="0">
              <a:spAutoFit/>
            </a:bodyPr>
            <a:lstStyle/>
            <a:p>
              <a:r>
                <a:rPr lang="en-US" sz="1600" dirty="0">
                  <a:solidFill>
                    <a:schemeClr val="accent2">
                      <a:lumMod val="75000"/>
                    </a:schemeClr>
                  </a:solidFill>
                  <a:latin typeface="Lato" panose="020F0502020204030203" pitchFamily="34" charset="0"/>
                </a:rPr>
                <a:t>This function doesn’t take any argument, but returns a value</a:t>
              </a:r>
            </a:p>
            <a:p>
              <a:endParaRPr lang="en-US" sz="1600" dirty="0">
                <a:solidFill>
                  <a:schemeClr val="accent2">
                    <a:lumMod val="75000"/>
                  </a:schemeClr>
                </a:solidFill>
                <a:latin typeface="Lato" panose="020F0502020204030203" pitchFamily="34" charset="0"/>
              </a:endParaRPr>
            </a:p>
          </p:txBody>
        </p:sp>
      </p:grpSp>
    </p:spTree>
    <p:custDataLst>
      <p:tags r:id="rId1"/>
    </p:custDataLst>
    <p:extLst>
      <p:ext uri="{BB962C8B-B14F-4D97-AF65-F5344CB8AC3E}">
        <p14:creationId xmlns:p14="http://schemas.microsoft.com/office/powerpoint/2010/main" val="3913065955"/>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b="1" dirty="0"/>
              <a:t>GLOBAL &amp; </a:t>
            </a:r>
            <a:r>
              <a:rPr lang="en-US" b="1" dirty="0">
                <a:solidFill>
                  <a:schemeClr val="accent2"/>
                </a:solidFill>
              </a:rPr>
              <a:t>LOCAL</a:t>
            </a:r>
            <a:r>
              <a:rPr lang="en-US" b="1" dirty="0"/>
              <a:t> </a:t>
            </a:r>
            <a:r>
              <a:rPr lang="en-US" b="1" dirty="0">
                <a:solidFill>
                  <a:schemeClr val="accent2"/>
                </a:solidFill>
              </a:rPr>
              <a:t>VARIABLE</a:t>
            </a:r>
          </a:p>
        </p:txBody>
      </p:sp>
      <p:sp>
        <p:nvSpPr>
          <p:cNvPr id="44" name="TextBox 43"/>
          <p:cNvSpPr txBox="1"/>
          <p:nvPr/>
        </p:nvSpPr>
        <p:spPr>
          <a:xfrm>
            <a:off x="791635" y="1558296"/>
            <a:ext cx="7694637" cy="451534"/>
          </a:xfrm>
          <a:prstGeom prst="rect">
            <a:avLst/>
          </a:prstGeom>
          <a:noFill/>
        </p:spPr>
        <p:txBody>
          <a:bodyPr wrap="square" lIns="0" tIns="0" rIns="0" bIns="0" rtlCol="0">
            <a:spAutoFit/>
          </a:bodyPr>
          <a:lstStyle/>
          <a:p>
            <a:r>
              <a:rPr lang="en-US" sz="1467" dirty="0">
                <a:solidFill>
                  <a:schemeClr val="accent2">
                    <a:lumMod val="75000"/>
                  </a:schemeClr>
                </a:solidFill>
                <a:latin typeface="Lato" panose="020F0502020204030203" pitchFamily="34" charset="0"/>
              </a:rPr>
              <a:t>The following example can be used to get a clear picture of global vs. local variables</a:t>
            </a:r>
          </a:p>
          <a:p>
            <a:endParaRPr lang="en-US" sz="1467" dirty="0">
              <a:solidFill>
                <a:schemeClr val="accent2">
                  <a:lumMod val="75000"/>
                </a:schemeClr>
              </a:solidFill>
              <a:latin typeface="Lato" panose="020F0502020204030203" pitchFamily="34" charset="0"/>
            </a:endParaRPr>
          </a:p>
        </p:txBody>
      </p:sp>
      <p:grpSp>
        <p:nvGrpSpPr>
          <p:cNvPr id="2" name="Group 1">
            <a:extLst>
              <a:ext uri="{FF2B5EF4-FFF2-40B4-BE49-F238E27FC236}">
                <a16:creationId xmlns:a16="http://schemas.microsoft.com/office/drawing/2014/main" xmlns="" id="{012C3566-A0B3-4E5A-BA4C-8FD48BEEA6BC}"/>
              </a:ext>
            </a:extLst>
          </p:cNvPr>
          <p:cNvGrpSpPr/>
          <p:nvPr/>
        </p:nvGrpSpPr>
        <p:grpSpPr>
          <a:xfrm>
            <a:off x="816327" y="2334804"/>
            <a:ext cx="4961620" cy="984885"/>
            <a:chOff x="612246" y="1825246"/>
            <a:chExt cx="3395678" cy="738664"/>
          </a:xfrm>
        </p:grpSpPr>
        <p:sp>
          <p:nvSpPr>
            <p:cNvPr id="46" name="TextBox 45"/>
            <p:cNvSpPr txBox="1"/>
            <p:nvPr/>
          </p:nvSpPr>
          <p:spPr>
            <a:xfrm>
              <a:off x="999327" y="1825246"/>
              <a:ext cx="3008597" cy="738664"/>
            </a:xfrm>
            <a:prstGeom prst="rect">
              <a:avLst/>
            </a:prstGeom>
            <a:noFill/>
          </p:spPr>
          <p:txBody>
            <a:bodyPr wrap="square" lIns="0" tIns="0" rIns="0" bIns="0" rtlCol="0">
              <a:spAutoFit/>
            </a:bodyPr>
            <a:lstStyle/>
            <a:p>
              <a:r>
                <a:rPr lang="en-US" sz="1600" dirty="0">
                  <a:solidFill>
                    <a:schemeClr val="accent2">
                      <a:lumMod val="75000"/>
                    </a:schemeClr>
                  </a:solidFill>
                  <a:latin typeface="Lato" panose="020F0502020204030203" pitchFamily="34" charset="0"/>
                </a:rPr>
                <a:t>We have defined the variable x in two places. One value outside the function (global variable) has value 3 and the one which is defined inside the function (local variable) with a value 5</a:t>
              </a:r>
            </a:p>
          </p:txBody>
        </p:sp>
        <p:sp>
          <p:nvSpPr>
            <p:cNvPr id="47" name="Oval 46"/>
            <p:cNvSpPr/>
            <p:nvPr/>
          </p:nvSpPr>
          <p:spPr>
            <a:xfrm>
              <a:off x="612246" y="1978076"/>
              <a:ext cx="262890" cy="2628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5" name="Group 4">
            <a:extLst>
              <a:ext uri="{FF2B5EF4-FFF2-40B4-BE49-F238E27FC236}">
                <a16:creationId xmlns:a16="http://schemas.microsoft.com/office/drawing/2014/main" xmlns="" id="{EDAF422E-E71A-460A-9451-86BF28E8889B}"/>
              </a:ext>
            </a:extLst>
          </p:cNvPr>
          <p:cNvGrpSpPr/>
          <p:nvPr/>
        </p:nvGrpSpPr>
        <p:grpSpPr>
          <a:xfrm>
            <a:off x="816328" y="3738438"/>
            <a:ext cx="4961619" cy="738664"/>
            <a:chOff x="612246" y="2535651"/>
            <a:chExt cx="3499359" cy="553998"/>
          </a:xfrm>
        </p:grpSpPr>
        <p:sp>
          <p:nvSpPr>
            <p:cNvPr id="49" name="Oval 48"/>
            <p:cNvSpPr/>
            <p:nvPr/>
          </p:nvSpPr>
          <p:spPr>
            <a:xfrm>
              <a:off x="612246" y="2612760"/>
              <a:ext cx="262890" cy="2628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1" name="TextBox 50"/>
            <p:cNvSpPr txBox="1"/>
            <p:nvPr/>
          </p:nvSpPr>
          <p:spPr>
            <a:xfrm>
              <a:off x="999327" y="2535651"/>
              <a:ext cx="3112278" cy="553998"/>
            </a:xfrm>
            <a:prstGeom prst="rect">
              <a:avLst/>
            </a:prstGeom>
            <a:noFill/>
          </p:spPr>
          <p:txBody>
            <a:bodyPr wrap="square" lIns="0" tIns="0" rIns="0" bIns="0" rtlCol="0">
              <a:spAutoFit/>
            </a:bodyPr>
            <a:lstStyle/>
            <a:p>
              <a:r>
                <a:rPr lang="en-US" sz="1600" dirty="0">
                  <a:solidFill>
                    <a:schemeClr val="accent2">
                      <a:lumMod val="75000"/>
                    </a:schemeClr>
                  </a:solidFill>
                  <a:latin typeface="Lato" panose="020F0502020204030203" pitchFamily="34" charset="0"/>
                </a:rPr>
                <a:t>While calculating the square inside the function, the value of x will be 5 and so it returns 25</a:t>
              </a:r>
            </a:p>
            <a:p>
              <a:r>
                <a:rPr lang="en-US" sz="1600" dirty="0">
                  <a:solidFill>
                    <a:schemeClr val="accent2">
                      <a:lumMod val="75000"/>
                    </a:schemeClr>
                  </a:solidFill>
                  <a:latin typeface="Lato" panose="020F0502020204030203" pitchFamily="34" charset="0"/>
                </a:rPr>
                <a:t>. </a:t>
              </a:r>
            </a:p>
          </p:txBody>
        </p:sp>
      </p:grpSp>
      <p:grpSp>
        <p:nvGrpSpPr>
          <p:cNvPr id="6" name="Group 5">
            <a:extLst>
              <a:ext uri="{FF2B5EF4-FFF2-40B4-BE49-F238E27FC236}">
                <a16:creationId xmlns:a16="http://schemas.microsoft.com/office/drawing/2014/main" xmlns="" id="{9921876F-7675-491F-B212-930F021EB60B}"/>
              </a:ext>
            </a:extLst>
          </p:cNvPr>
          <p:cNvGrpSpPr/>
          <p:nvPr/>
        </p:nvGrpSpPr>
        <p:grpSpPr>
          <a:xfrm>
            <a:off x="791636" y="4745369"/>
            <a:ext cx="4961619" cy="1272208"/>
            <a:chOff x="612246" y="3051076"/>
            <a:chExt cx="3395669" cy="954156"/>
          </a:xfrm>
        </p:grpSpPr>
        <p:sp>
          <p:nvSpPr>
            <p:cNvPr id="22" name="Oval 21"/>
            <p:cNvSpPr/>
            <p:nvPr/>
          </p:nvSpPr>
          <p:spPr>
            <a:xfrm>
              <a:off x="612246" y="3072880"/>
              <a:ext cx="262890" cy="2628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3" name="TextBox 22"/>
            <p:cNvSpPr txBox="1"/>
            <p:nvPr/>
          </p:nvSpPr>
          <p:spPr>
            <a:xfrm>
              <a:off x="999318" y="3051076"/>
              <a:ext cx="3008597" cy="954156"/>
            </a:xfrm>
            <a:prstGeom prst="rect">
              <a:avLst/>
            </a:prstGeom>
            <a:noFill/>
          </p:spPr>
          <p:txBody>
            <a:bodyPr wrap="square" lIns="0" tIns="0" rIns="0" bIns="0" rtlCol="0">
              <a:spAutoFit/>
            </a:bodyPr>
            <a:lstStyle/>
            <a:p>
              <a:r>
                <a:rPr lang="en-US" sz="1600" dirty="0">
                  <a:solidFill>
                    <a:schemeClr val="accent2">
                      <a:lumMod val="75000"/>
                    </a:schemeClr>
                  </a:solidFill>
                  <a:latin typeface="Lato" panose="020F0502020204030203" pitchFamily="34" charset="0"/>
                </a:rPr>
                <a:t>But while printing x again outside the function, the value will be 3 only. Because the value of 5 is local to the function, outside the function the value will be 3 only</a:t>
              </a:r>
            </a:p>
            <a:p>
              <a:endParaRPr lang="en-US" sz="1867" dirty="0">
                <a:solidFill>
                  <a:schemeClr val="accent2">
                    <a:lumMod val="75000"/>
                  </a:schemeClr>
                </a:solidFill>
              </a:endParaRPr>
            </a:p>
          </p:txBody>
        </p:sp>
      </p:grpSp>
      <p:pic>
        <p:nvPicPr>
          <p:cNvPr id="12" name="Picture 11">
            <a:extLst>
              <a:ext uri="{FF2B5EF4-FFF2-40B4-BE49-F238E27FC236}">
                <a16:creationId xmlns:a16="http://schemas.microsoft.com/office/drawing/2014/main" xmlns="" id="{C49D890B-3A2C-454A-8E9F-1B7B7AA18F83}"/>
              </a:ext>
            </a:extLst>
          </p:cNvPr>
          <p:cNvPicPr>
            <a:picLocks noChangeAspect="1"/>
          </p:cNvPicPr>
          <p:nvPr/>
        </p:nvPicPr>
        <p:blipFill>
          <a:blip r:embed="rId4"/>
          <a:stretch>
            <a:fillRect/>
          </a:stretch>
        </p:blipFill>
        <p:spPr>
          <a:xfrm>
            <a:off x="6078331" y="2713840"/>
            <a:ext cx="5777948" cy="1747929"/>
          </a:xfrm>
          <a:prstGeom prst="rect">
            <a:avLst/>
          </a:prstGeom>
          <a:ln>
            <a:solidFill>
              <a:schemeClr val="accent2">
                <a:lumMod val="20000"/>
                <a:lumOff val="80000"/>
              </a:schemeClr>
            </a:solidFill>
          </a:ln>
          <a:effectLst>
            <a:glow rad="63500">
              <a:schemeClr val="accent1">
                <a:satMod val="175000"/>
                <a:alpha val="40000"/>
              </a:schemeClr>
            </a:glow>
          </a:effectLst>
        </p:spPr>
      </p:pic>
    </p:spTree>
    <p:custDataLst>
      <p:tags r:id="rId1"/>
    </p:custDataLst>
    <p:extLst>
      <p:ext uri="{BB962C8B-B14F-4D97-AF65-F5344CB8AC3E}">
        <p14:creationId xmlns:p14="http://schemas.microsoft.com/office/powerpoint/2010/main" val="2306185707"/>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756096" y="2025113"/>
            <a:ext cx="10604499" cy="3657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ext Placeholder 1"/>
          <p:cNvSpPr>
            <a:spLocks noGrp="1"/>
          </p:cNvSpPr>
          <p:nvPr>
            <p:ph type="body" sz="quarter" idx="10"/>
          </p:nvPr>
        </p:nvSpPr>
        <p:spPr/>
        <p:txBody>
          <a:bodyPr/>
          <a:lstStyle/>
          <a:p>
            <a:r>
              <a:rPr lang="en-US" b="1" dirty="0"/>
              <a:t>Lambda </a:t>
            </a:r>
            <a:r>
              <a:rPr lang="en-US" b="1" dirty="0">
                <a:solidFill>
                  <a:schemeClr val="accent2"/>
                </a:solidFill>
              </a:rPr>
              <a:t>functions</a:t>
            </a:r>
          </a:p>
        </p:txBody>
      </p:sp>
      <p:grpSp>
        <p:nvGrpSpPr>
          <p:cNvPr id="6" name="Group 5">
            <a:extLst>
              <a:ext uri="{FF2B5EF4-FFF2-40B4-BE49-F238E27FC236}">
                <a16:creationId xmlns:a16="http://schemas.microsoft.com/office/drawing/2014/main" xmlns="" id="{13CB5F91-6BC0-466E-83F2-4CA8CFDB08D7}"/>
              </a:ext>
            </a:extLst>
          </p:cNvPr>
          <p:cNvGrpSpPr/>
          <p:nvPr/>
        </p:nvGrpSpPr>
        <p:grpSpPr>
          <a:xfrm>
            <a:off x="1186734" y="3786495"/>
            <a:ext cx="4618161" cy="492443"/>
            <a:chOff x="890050" y="2864582"/>
            <a:chExt cx="3463621" cy="369332"/>
          </a:xfrm>
        </p:grpSpPr>
        <p:sp>
          <p:nvSpPr>
            <p:cNvPr id="44" name="TextBox 43"/>
            <p:cNvSpPr txBox="1"/>
            <p:nvPr/>
          </p:nvSpPr>
          <p:spPr>
            <a:xfrm>
              <a:off x="1237041" y="2864582"/>
              <a:ext cx="3116630" cy="369332"/>
            </a:xfrm>
            <a:prstGeom prst="rect">
              <a:avLst/>
            </a:prstGeom>
            <a:noFill/>
          </p:spPr>
          <p:txBody>
            <a:bodyPr wrap="square" lIns="0" tIns="0" rIns="0" bIns="0" rtlCol="0">
              <a:spAutoFit/>
            </a:bodyPr>
            <a:lstStyle/>
            <a:p>
              <a:r>
                <a:rPr lang="en-US" sz="1600" dirty="0">
                  <a:solidFill>
                    <a:schemeClr val="bg1"/>
                  </a:solidFill>
                  <a:latin typeface="Lato" panose="020F0502020204030203" pitchFamily="34" charset="0"/>
                </a:rPr>
                <a:t>Followed by the keyword lambda, is a list of arguments, separated by commas</a:t>
              </a:r>
            </a:p>
          </p:txBody>
        </p:sp>
        <p:grpSp>
          <p:nvGrpSpPr>
            <p:cNvPr id="109" name="Group 108"/>
            <p:cNvGrpSpPr/>
            <p:nvPr/>
          </p:nvGrpSpPr>
          <p:grpSpPr>
            <a:xfrm>
              <a:off x="890050" y="2904973"/>
              <a:ext cx="184966" cy="157610"/>
              <a:chOff x="876681" y="1867872"/>
              <a:chExt cx="211703" cy="180394"/>
            </a:xfrm>
          </p:grpSpPr>
          <p:sp>
            <p:nvSpPr>
              <p:cNvPr id="110" name="Rectangle 109"/>
              <p:cNvSpPr/>
              <p:nvPr/>
            </p:nvSpPr>
            <p:spPr>
              <a:xfrm>
                <a:off x="876681" y="1891484"/>
                <a:ext cx="156784" cy="156782"/>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1" name="Freeform 64"/>
              <p:cNvSpPr>
                <a:spLocks/>
              </p:cNvSpPr>
              <p:nvPr/>
            </p:nvSpPr>
            <p:spPr bwMode="auto">
              <a:xfrm>
                <a:off x="890968" y="1867872"/>
                <a:ext cx="197416" cy="162115"/>
              </a:xfrm>
              <a:custGeom>
                <a:avLst/>
                <a:gdLst>
                  <a:gd name="T0" fmla="*/ 31 w 229"/>
                  <a:gd name="T1" fmla="*/ 83 h 187"/>
                  <a:gd name="T2" fmla="*/ 73 w 229"/>
                  <a:gd name="T3" fmla="*/ 125 h 187"/>
                  <a:gd name="T4" fmla="*/ 198 w 229"/>
                  <a:gd name="T5" fmla="*/ 0 h 187"/>
                  <a:gd name="T6" fmla="*/ 229 w 229"/>
                  <a:gd name="T7" fmla="*/ 31 h 187"/>
                  <a:gd name="T8" fmla="*/ 73 w 229"/>
                  <a:gd name="T9" fmla="*/ 187 h 187"/>
                  <a:gd name="T10" fmla="*/ 41 w 229"/>
                  <a:gd name="T11" fmla="*/ 155 h 187"/>
                  <a:gd name="T12" fmla="*/ 0 w 229"/>
                  <a:gd name="T13" fmla="*/ 114 h 187"/>
                  <a:gd name="T14" fmla="*/ 31 w 229"/>
                  <a:gd name="T15" fmla="*/ 83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187">
                    <a:moveTo>
                      <a:pt x="31" y="83"/>
                    </a:moveTo>
                    <a:cubicBezTo>
                      <a:pt x="73" y="125"/>
                      <a:pt x="73" y="125"/>
                      <a:pt x="73" y="125"/>
                    </a:cubicBezTo>
                    <a:cubicBezTo>
                      <a:pt x="198" y="0"/>
                      <a:pt x="198" y="0"/>
                      <a:pt x="198" y="0"/>
                    </a:cubicBezTo>
                    <a:cubicBezTo>
                      <a:pt x="229" y="31"/>
                      <a:pt x="229" y="31"/>
                      <a:pt x="229" y="31"/>
                    </a:cubicBezTo>
                    <a:cubicBezTo>
                      <a:pt x="73" y="187"/>
                      <a:pt x="73" y="187"/>
                      <a:pt x="73" y="187"/>
                    </a:cubicBezTo>
                    <a:cubicBezTo>
                      <a:pt x="64" y="178"/>
                      <a:pt x="53" y="168"/>
                      <a:pt x="41" y="155"/>
                    </a:cubicBezTo>
                    <a:cubicBezTo>
                      <a:pt x="29" y="143"/>
                      <a:pt x="16" y="130"/>
                      <a:pt x="0" y="114"/>
                    </a:cubicBezTo>
                    <a:lnTo>
                      <a:pt x="31" y="83"/>
                    </a:ln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en-US" sz="2400"/>
              </a:p>
            </p:txBody>
          </p:sp>
        </p:grpSp>
      </p:grpSp>
      <p:grpSp>
        <p:nvGrpSpPr>
          <p:cNvPr id="4" name="Group 3">
            <a:extLst>
              <a:ext uri="{FF2B5EF4-FFF2-40B4-BE49-F238E27FC236}">
                <a16:creationId xmlns:a16="http://schemas.microsoft.com/office/drawing/2014/main" xmlns="" id="{F3460914-3D1F-4C46-918E-BFCF6988B04F}"/>
              </a:ext>
            </a:extLst>
          </p:cNvPr>
          <p:cNvGrpSpPr/>
          <p:nvPr/>
        </p:nvGrpSpPr>
        <p:grpSpPr>
          <a:xfrm>
            <a:off x="1246067" y="2433658"/>
            <a:ext cx="4558828" cy="492443"/>
            <a:chOff x="934550" y="1973527"/>
            <a:chExt cx="3419121" cy="369332"/>
          </a:xfrm>
        </p:grpSpPr>
        <p:sp>
          <p:nvSpPr>
            <p:cNvPr id="9" name="TextBox 8"/>
            <p:cNvSpPr txBox="1"/>
            <p:nvPr/>
          </p:nvSpPr>
          <p:spPr>
            <a:xfrm>
              <a:off x="1237041" y="1973527"/>
              <a:ext cx="3116630" cy="369332"/>
            </a:xfrm>
            <a:prstGeom prst="rect">
              <a:avLst/>
            </a:prstGeom>
            <a:noFill/>
          </p:spPr>
          <p:txBody>
            <a:bodyPr wrap="square" lIns="0" tIns="0" rIns="0" bIns="0" rtlCol="0">
              <a:spAutoFit/>
            </a:bodyPr>
            <a:lstStyle/>
            <a:p>
              <a:r>
                <a:rPr lang="en-US" sz="1600" dirty="0">
                  <a:solidFill>
                    <a:srgbClr val="FF0000"/>
                  </a:solidFill>
                  <a:latin typeface="Lato" panose="020F0502020204030203" pitchFamily="34" charset="0"/>
                </a:rPr>
                <a:t>Single line functions </a:t>
              </a:r>
              <a:r>
                <a:rPr lang="en-US" sz="1600" dirty="0">
                  <a:solidFill>
                    <a:schemeClr val="bg1"/>
                  </a:solidFill>
                  <a:latin typeface="Lato" panose="020F0502020204030203" pitchFamily="34" charset="0"/>
                </a:rPr>
                <a:t>are called as lambda functions</a:t>
              </a:r>
            </a:p>
          </p:txBody>
        </p:sp>
        <p:grpSp>
          <p:nvGrpSpPr>
            <p:cNvPr id="42" name="Group 41"/>
            <p:cNvGrpSpPr/>
            <p:nvPr/>
          </p:nvGrpSpPr>
          <p:grpSpPr>
            <a:xfrm>
              <a:off x="934550" y="2013318"/>
              <a:ext cx="184966" cy="157610"/>
              <a:chOff x="876681" y="1867872"/>
              <a:chExt cx="211703" cy="180394"/>
            </a:xfrm>
          </p:grpSpPr>
          <p:sp>
            <p:nvSpPr>
              <p:cNvPr id="46" name="Rectangle 45"/>
              <p:cNvSpPr/>
              <p:nvPr/>
            </p:nvSpPr>
            <p:spPr>
              <a:xfrm>
                <a:off x="876681" y="1891484"/>
                <a:ext cx="156784" cy="156782"/>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7" name="Freeform 64"/>
              <p:cNvSpPr>
                <a:spLocks/>
              </p:cNvSpPr>
              <p:nvPr/>
            </p:nvSpPr>
            <p:spPr bwMode="auto">
              <a:xfrm>
                <a:off x="890968" y="1867872"/>
                <a:ext cx="197416" cy="162115"/>
              </a:xfrm>
              <a:custGeom>
                <a:avLst/>
                <a:gdLst>
                  <a:gd name="T0" fmla="*/ 31 w 229"/>
                  <a:gd name="T1" fmla="*/ 83 h 187"/>
                  <a:gd name="T2" fmla="*/ 73 w 229"/>
                  <a:gd name="T3" fmla="*/ 125 h 187"/>
                  <a:gd name="T4" fmla="*/ 198 w 229"/>
                  <a:gd name="T5" fmla="*/ 0 h 187"/>
                  <a:gd name="T6" fmla="*/ 229 w 229"/>
                  <a:gd name="T7" fmla="*/ 31 h 187"/>
                  <a:gd name="T8" fmla="*/ 73 w 229"/>
                  <a:gd name="T9" fmla="*/ 187 h 187"/>
                  <a:gd name="T10" fmla="*/ 41 w 229"/>
                  <a:gd name="T11" fmla="*/ 155 h 187"/>
                  <a:gd name="T12" fmla="*/ 0 w 229"/>
                  <a:gd name="T13" fmla="*/ 114 h 187"/>
                  <a:gd name="T14" fmla="*/ 31 w 229"/>
                  <a:gd name="T15" fmla="*/ 83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187">
                    <a:moveTo>
                      <a:pt x="31" y="83"/>
                    </a:moveTo>
                    <a:cubicBezTo>
                      <a:pt x="73" y="125"/>
                      <a:pt x="73" y="125"/>
                      <a:pt x="73" y="125"/>
                    </a:cubicBezTo>
                    <a:cubicBezTo>
                      <a:pt x="198" y="0"/>
                      <a:pt x="198" y="0"/>
                      <a:pt x="198" y="0"/>
                    </a:cubicBezTo>
                    <a:cubicBezTo>
                      <a:pt x="229" y="31"/>
                      <a:pt x="229" y="31"/>
                      <a:pt x="229" y="31"/>
                    </a:cubicBezTo>
                    <a:cubicBezTo>
                      <a:pt x="73" y="187"/>
                      <a:pt x="73" y="187"/>
                      <a:pt x="73" y="187"/>
                    </a:cubicBezTo>
                    <a:cubicBezTo>
                      <a:pt x="64" y="178"/>
                      <a:pt x="53" y="168"/>
                      <a:pt x="41" y="155"/>
                    </a:cubicBezTo>
                    <a:cubicBezTo>
                      <a:pt x="29" y="143"/>
                      <a:pt x="16" y="130"/>
                      <a:pt x="0" y="114"/>
                    </a:cubicBezTo>
                    <a:lnTo>
                      <a:pt x="31" y="83"/>
                    </a:ln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en-US" sz="2400"/>
              </a:p>
            </p:txBody>
          </p:sp>
        </p:grpSp>
      </p:grpSp>
      <p:grpSp>
        <p:nvGrpSpPr>
          <p:cNvPr id="5" name="Group 4">
            <a:extLst>
              <a:ext uri="{FF2B5EF4-FFF2-40B4-BE49-F238E27FC236}">
                <a16:creationId xmlns:a16="http://schemas.microsoft.com/office/drawing/2014/main" xmlns="" id="{FDACFA75-4BEF-49E2-9F08-D1C700E44E1B}"/>
              </a:ext>
            </a:extLst>
          </p:cNvPr>
          <p:cNvGrpSpPr/>
          <p:nvPr/>
        </p:nvGrpSpPr>
        <p:grpSpPr>
          <a:xfrm>
            <a:off x="1228719" y="3130515"/>
            <a:ext cx="4576176" cy="436017"/>
            <a:chOff x="921539" y="2347887"/>
            <a:chExt cx="3432132" cy="327013"/>
          </a:xfrm>
        </p:grpSpPr>
        <p:sp>
          <p:nvSpPr>
            <p:cNvPr id="38" name="TextBox 37"/>
            <p:cNvSpPr txBox="1"/>
            <p:nvPr/>
          </p:nvSpPr>
          <p:spPr>
            <a:xfrm>
              <a:off x="1237041" y="2347887"/>
              <a:ext cx="3116630" cy="327013"/>
            </a:xfrm>
            <a:prstGeom prst="rect">
              <a:avLst/>
            </a:prstGeom>
            <a:noFill/>
          </p:spPr>
          <p:txBody>
            <a:bodyPr wrap="square" lIns="0" tIns="0" rIns="0" bIns="0" rtlCol="0">
              <a:spAutoFit/>
            </a:bodyPr>
            <a:lstStyle/>
            <a:p>
              <a:pPr>
                <a:lnSpc>
                  <a:spcPts val="1733"/>
                </a:lnSpc>
                <a:spcAft>
                  <a:spcPts val="1600"/>
                </a:spcAft>
              </a:pPr>
              <a:r>
                <a:rPr lang="en-US" sz="1600" dirty="0">
                  <a:solidFill>
                    <a:schemeClr val="bg1"/>
                  </a:solidFill>
                  <a:latin typeface="Lato" panose="020F0502020204030203" pitchFamily="34" charset="0"/>
                </a:rPr>
                <a:t>Lambda functions at times can be anonymous i.e. without a name</a:t>
              </a:r>
            </a:p>
          </p:txBody>
        </p:sp>
        <p:grpSp>
          <p:nvGrpSpPr>
            <p:cNvPr id="48" name="Group 47"/>
            <p:cNvGrpSpPr/>
            <p:nvPr/>
          </p:nvGrpSpPr>
          <p:grpSpPr>
            <a:xfrm>
              <a:off x="921539" y="2421984"/>
              <a:ext cx="184966" cy="157610"/>
              <a:chOff x="876681" y="1867872"/>
              <a:chExt cx="211703" cy="180394"/>
            </a:xfrm>
          </p:grpSpPr>
          <p:sp>
            <p:nvSpPr>
              <p:cNvPr id="50" name="Rectangle 49"/>
              <p:cNvSpPr/>
              <p:nvPr/>
            </p:nvSpPr>
            <p:spPr>
              <a:xfrm>
                <a:off x="876681" y="1891484"/>
                <a:ext cx="156784" cy="156782"/>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3" name="Freeform 64"/>
              <p:cNvSpPr>
                <a:spLocks/>
              </p:cNvSpPr>
              <p:nvPr/>
            </p:nvSpPr>
            <p:spPr bwMode="auto">
              <a:xfrm>
                <a:off x="890968" y="1867872"/>
                <a:ext cx="197416" cy="162115"/>
              </a:xfrm>
              <a:custGeom>
                <a:avLst/>
                <a:gdLst>
                  <a:gd name="T0" fmla="*/ 31 w 229"/>
                  <a:gd name="T1" fmla="*/ 83 h 187"/>
                  <a:gd name="T2" fmla="*/ 73 w 229"/>
                  <a:gd name="T3" fmla="*/ 125 h 187"/>
                  <a:gd name="T4" fmla="*/ 198 w 229"/>
                  <a:gd name="T5" fmla="*/ 0 h 187"/>
                  <a:gd name="T6" fmla="*/ 229 w 229"/>
                  <a:gd name="T7" fmla="*/ 31 h 187"/>
                  <a:gd name="T8" fmla="*/ 73 w 229"/>
                  <a:gd name="T9" fmla="*/ 187 h 187"/>
                  <a:gd name="T10" fmla="*/ 41 w 229"/>
                  <a:gd name="T11" fmla="*/ 155 h 187"/>
                  <a:gd name="T12" fmla="*/ 0 w 229"/>
                  <a:gd name="T13" fmla="*/ 114 h 187"/>
                  <a:gd name="T14" fmla="*/ 31 w 229"/>
                  <a:gd name="T15" fmla="*/ 83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187">
                    <a:moveTo>
                      <a:pt x="31" y="83"/>
                    </a:moveTo>
                    <a:cubicBezTo>
                      <a:pt x="73" y="125"/>
                      <a:pt x="73" y="125"/>
                      <a:pt x="73" y="125"/>
                    </a:cubicBezTo>
                    <a:cubicBezTo>
                      <a:pt x="198" y="0"/>
                      <a:pt x="198" y="0"/>
                      <a:pt x="198" y="0"/>
                    </a:cubicBezTo>
                    <a:cubicBezTo>
                      <a:pt x="229" y="31"/>
                      <a:pt x="229" y="31"/>
                      <a:pt x="229" y="31"/>
                    </a:cubicBezTo>
                    <a:cubicBezTo>
                      <a:pt x="73" y="187"/>
                      <a:pt x="73" y="187"/>
                      <a:pt x="73" y="187"/>
                    </a:cubicBezTo>
                    <a:cubicBezTo>
                      <a:pt x="64" y="178"/>
                      <a:pt x="53" y="168"/>
                      <a:pt x="41" y="155"/>
                    </a:cubicBezTo>
                    <a:cubicBezTo>
                      <a:pt x="29" y="143"/>
                      <a:pt x="16" y="130"/>
                      <a:pt x="0" y="114"/>
                    </a:cubicBezTo>
                    <a:lnTo>
                      <a:pt x="31" y="83"/>
                    </a:ln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en-US" sz="2400"/>
              </a:p>
            </p:txBody>
          </p:sp>
        </p:grpSp>
      </p:grpSp>
      <p:grpSp>
        <p:nvGrpSpPr>
          <p:cNvPr id="7" name="Group 6">
            <a:extLst>
              <a:ext uri="{FF2B5EF4-FFF2-40B4-BE49-F238E27FC236}">
                <a16:creationId xmlns:a16="http://schemas.microsoft.com/office/drawing/2014/main" xmlns="" id="{F6CDF950-4869-478C-9F01-29B0A47600DD}"/>
              </a:ext>
            </a:extLst>
          </p:cNvPr>
          <p:cNvGrpSpPr/>
          <p:nvPr/>
        </p:nvGrpSpPr>
        <p:grpSpPr>
          <a:xfrm>
            <a:off x="1167203" y="4548270"/>
            <a:ext cx="4728175" cy="984886"/>
            <a:chOff x="875402" y="3324702"/>
            <a:chExt cx="3546131" cy="738664"/>
          </a:xfrm>
        </p:grpSpPr>
        <p:sp>
          <p:nvSpPr>
            <p:cNvPr id="54" name="TextBox 53"/>
            <p:cNvSpPr txBox="1"/>
            <p:nvPr/>
          </p:nvSpPr>
          <p:spPr>
            <a:xfrm>
              <a:off x="1222392" y="3324702"/>
              <a:ext cx="3199141" cy="738664"/>
            </a:xfrm>
            <a:prstGeom prst="rect">
              <a:avLst/>
            </a:prstGeom>
            <a:noFill/>
          </p:spPr>
          <p:txBody>
            <a:bodyPr wrap="square" lIns="0" tIns="0" rIns="0" bIns="0" rtlCol="0">
              <a:spAutoFit/>
            </a:bodyPr>
            <a:lstStyle/>
            <a:p>
              <a:r>
                <a:rPr lang="en-US" sz="1600" dirty="0">
                  <a:solidFill>
                    <a:schemeClr val="bg1"/>
                  </a:solidFill>
                  <a:latin typeface="Lato" panose="020F0502020204030203" pitchFamily="34" charset="0"/>
                </a:rPr>
                <a:t>The entire body of the function is just a single expression used to return a value. Hence an explicit return keyword is not required  </a:t>
              </a:r>
            </a:p>
            <a:p>
              <a:endParaRPr lang="en-US" sz="1600" dirty="0">
                <a:solidFill>
                  <a:schemeClr val="bg1"/>
                </a:solidFill>
                <a:latin typeface="Lato" panose="020F0502020204030203" pitchFamily="34" charset="0"/>
              </a:endParaRPr>
            </a:p>
          </p:txBody>
        </p:sp>
        <p:grpSp>
          <p:nvGrpSpPr>
            <p:cNvPr id="55" name="Group 54"/>
            <p:cNvGrpSpPr/>
            <p:nvPr/>
          </p:nvGrpSpPr>
          <p:grpSpPr>
            <a:xfrm>
              <a:off x="875402" y="3382677"/>
              <a:ext cx="184966" cy="157610"/>
              <a:chOff x="876681" y="1867872"/>
              <a:chExt cx="211703" cy="180394"/>
            </a:xfrm>
          </p:grpSpPr>
          <p:sp>
            <p:nvSpPr>
              <p:cNvPr id="56" name="Rectangle 55"/>
              <p:cNvSpPr/>
              <p:nvPr/>
            </p:nvSpPr>
            <p:spPr>
              <a:xfrm>
                <a:off x="876681" y="1891484"/>
                <a:ext cx="156784" cy="156782"/>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9" name="Freeform 64"/>
              <p:cNvSpPr>
                <a:spLocks/>
              </p:cNvSpPr>
              <p:nvPr/>
            </p:nvSpPr>
            <p:spPr bwMode="auto">
              <a:xfrm>
                <a:off x="890968" y="1867872"/>
                <a:ext cx="197416" cy="162115"/>
              </a:xfrm>
              <a:custGeom>
                <a:avLst/>
                <a:gdLst>
                  <a:gd name="T0" fmla="*/ 31 w 229"/>
                  <a:gd name="T1" fmla="*/ 83 h 187"/>
                  <a:gd name="T2" fmla="*/ 73 w 229"/>
                  <a:gd name="T3" fmla="*/ 125 h 187"/>
                  <a:gd name="T4" fmla="*/ 198 w 229"/>
                  <a:gd name="T5" fmla="*/ 0 h 187"/>
                  <a:gd name="T6" fmla="*/ 229 w 229"/>
                  <a:gd name="T7" fmla="*/ 31 h 187"/>
                  <a:gd name="T8" fmla="*/ 73 w 229"/>
                  <a:gd name="T9" fmla="*/ 187 h 187"/>
                  <a:gd name="T10" fmla="*/ 41 w 229"/>
                  <a:gd name="T11" fmla="*/ 155 h 187"/>
                  <a:gd name="T12" fmla="*/ 0 w 229"/>
                  <a:gd name="T13" fmla="*/ 114 h 187"/>
                  <a:gd name="T14" fmla="*/ 31 w 229"/>
                  <a:gd name="T15" fmla="*/ 83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187">
                    <a:moveTo>
                      <a:pt x="31" y="83"/>
                    </a:moveTo>
                    <a:cubicBezTo>
                      <a:pt x="73" y="125"/>
                      <a:pt x="73" y="125"/>
                      <a:pt x="73" y="125"/>
                    </a:cubicBezTo>
                    <a:cubicBezTo>
                      <a:pt x="198" y="0"/>
                      <a:pt x="198" y="0"/>
                      <a:pt x="198" y="0"/>
                    </a:cubicBezTo>
                    <a:cubicBezTo>
                      <a:pt x="229" y="31"/>
                      <a:pt x="229" y="31"/>
                      <a:pt x="229" y="31"/>
                    </a:cubicBezTo>
                    <a:cubicBezTo>
                      <a:pt x="73" y="187"/>
                      <a:pt x="73" y="187"/>
                      <a:pt x="73" y="187"/>
                    </a:cubicBezTo>
                    <a:cubicBezTo>
                      <a:pt x="64" y="178"/>
                      <a:pt x="53" y="168"/>
                      <a:pt x="41" y="155"/>
                    </a:cubicBezTo>
                    <a:cubicBezTo>
                      <a:pt x="29" y="143"/>
                      <a:pt x="16" y="130"/>
                      <a:pt x="0" y="114"/>
                    </a:cubicBezTo>
                    <a:lnTo>
                      <a:pt x="31" y="83"/>
                    </a:ln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en-US" sz="2400"/>
              </a:p>
            </p:txBody>
          </p:sp>
        </p:grpSp>
      </p:grpSp>
      <p:pic>
        <p:nvPicPr>
          <p:cNvPr id="60" name="Picture 59"/>
          <p:cNvPicPr>
            <a:picLocks noChangeAspect="1"/>
          </p:cNvPicPr>
          <p:nvPr/>
        </p:nvPicPr>
        <p:blipFill>
          <a:blip r:embed="rId4"/>
          <a:stretch>
            <a:fillRect/>
          </a:stretch>
        </p:blipFill>
        <p:spPr>
          <a:xfrm>
            <a:off x="6058346" y="2514219"/>
            <a:ext cx="5048799" cy="650543"/>
          </a:xfrm>
          <a:prstGeom prst="rect">
            <a:avLst/>
          </a:prstGeom>
        </p:spPr>
      </p:pic>
      <p:pic>
        <p:nvPicPr>
          <p:cNvPr id="61" name="Picture 60"/>
          <p:cNvPicPr>
            <a:picLocks noChangeAspect="1"/>
          </p:cNvPicPr>
          <p:nvPr/>
        </p:nvPicPr>
        <p:blipFill>
          <a:blip r:embed="rId5"/>
          <a:stretch>
            <a:fillRect/>
          </a:stretch>
        </p:blipFill>
        <p:spPr>
          <a:xfrm>
            <a:off x="5959355" y="4062153"/>
            <a:ext cx="5048799" cy="1132700"/>
          </a:xfrm>
          <a:prstGeom prst="rect">
            <a:avLst/>
          </a:prstGeom>
        </p:spPr>
      </p:pic>
    </p:spTree>
    <p:custDataLst>
      <p:tags r:id="rId1"/>
    </p:custDataLst>
    <p:extLst>
      <p:ext uri="{BB962C8B-B14F-4D97-AF65-F5344CB8AC3E}">
        <p14:creationId xmlns:p14="http://schemas.microsoft.com/office/powerpoint/2010/main" val="2145431338"/>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2800" dirty="0"/>
              <a:t>HANDS-ON </a:t>
            </a:r>
            <a:r>
              <a:rPr lang="en-US" sz="2800" dirty="0">
                <a:solidFill>
                  <a:schemeClr val="accent2"/>
                </a:solidFill>
              </a:rPr>
              <a:t>PRACTICE</a:t>
            </a:r>
            <a:endParaRPr lang="en-IN" sz="2800" dirty="0">
              <a:solidFill>
                <a:schemeClr val="accent2"/>
              </a:solidFill>
            </a:endParaRPr>
          </a:p>
        </p:txBody>
      </p:sp>
      <p:sp>
        <p:nvSpPr>
          <p:cNvPr id="3" name="Text Placeholder 2"/>
          <p:cNvSpPr>
            <a:spLocks noGrp="1"/>
          </p:cNvSpPr>
          <p:nvPr>
            <p:ph type="body" sz="quarter" idx="11"/>
          </p:nvPr>
        </p:nvSpPr>
        <p:spPr/>
        <p:txBody>
          <a:bodyPr>
            <a:normAutofit fontScale="25000" lnSpcReduction="20000"/>
          </a:bodyPr>
          <a:lstStyle/>
          <a:p>
            <a:endParaRPr lang="en-MY"/>
          </a:p>
        </p:txBody>
      </p:sp>
      <p:sp>
        <p:nvSpPr>
          <p:cNvPr id="4" name="Rectangle 3"/>
          <p:cNvSpPr/>
          <p:nvPr/>
        </p:nvSpPr>
        <p:spPr>
          <a:xfrm>
            <a:off x="1147191" y="1978273"/>
            <a:ext cx="2571538" cy="507831"/>
          </a:xfrm>
          <a:prstGeom prst="rect">
            <a:avLst/>
          </a:prstGeom>
        </p:spPr>
        <p:txBody>
          <a:bodyPr wrap="none">
            <a:spAutoFit/>
          </a:bodyPr>
          <a:lstStyle/>
          <a:p>
            <a:pPr>
              <a:lnSpc>
                <a:spcPct val="150000"/>
              </a:lnSpc>
            </a:pPr>
            <a:r>
              <a:rPr lang="en-MY" dirty="0" smtClean="0"/>
              <a:t>File: Function </a:t>
            </a:r>
            <a:r>
              <a:rPr lang="en-MY" dirty="0"/>
              <a:t>and Lambda</a:t>
            </a:r>
          </a:p>
        </p:txBody>
      </p:sp>
    </p:spTree>
    <p:extLst>
      <p:ext uri="{BB962C8B-B14F-4D97-AF65-F5344CB8AC3E}">
        <p14:creationId xmlns:p14="http://schemas.microsoft.com/office/powerpoint/2010/main" val="4258894326"/>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8"/>
          </p:nvPr>
        </p:nvSpPr>
        <p:spPr/>
        <p:txBody>
          <a:bodyPr/>
          <a:lstStyle/>
          <a:p>
            <a:r>
              <a:rPr lang="en-US" b="1" dirty="0"/>
              <a:t>MAP &amp; </a:t>
            </a:r>
            <a:r>
              <a:rPr lang="en-US" b="1" dirty="0">
                <a:solidFill>
                  <a:schemeClr val="accent2"/>
                </a:solidFill>
              </a:rPr>
              <a:t>filter</a:t>
            </a:r>
          </a:p>
        </p:txBody>
      </p:sp>
      <p:grpSp>
        <p:nvGrpSpPr>
          <p:cNvPr id="3" name="Group 2">
            <a:extLst>
              <a:ext uri="{FF2B5EF4-FFF2-40B4-BE49-F238E27FC236}">
                <a16:creationId xmlns:a16="http://schemas.microsoft.com/office/drawing/2014/main" xmlns="" id="{A180B9B6-416B-452A-90E4-933947F6A52F}"/>
              </a:ext>
            </a:extLst>
          </p:cNvPr>
          <p:cNvGrpSpPr/>
          <p:nvPr/>
        </p:nvGrpSpPr>
        <p:grpSpPr>
          <a:xfrm>
            <a:off x="822761" y="3313488"/>
            <a:ext cx="2645664" cy="2164076"/>
            <a:chOff x="617071" y="2485117"/>
            <a:chExt cx="1984248" cy="1371600"/>
          </a:xfrm>
          <a:solidFill>
            <a:schemeClr val="bg1">
              <a:lumMod val="75000"/>
            </a:schemeClr>
          </a:solidFill>
        </p:grpSpPr>
        <p:sp>
          <p:nvSpPr>
            <p:cNvPr id="71" name="Rectangle 70"/>
            <p:cNvSpPr/>
            <p:nvPr/>
          </p:nvSpPr>
          <p:spPr>
            <a:xfrm>
              <a:off x="617071" y="2485117"/>
              <a:ext cx="1984248" cy="13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75" name="Group 174"/>
            <p:cNvGrpSpPr/>
            <p:nvPr/>
          </p:nvGrpSpPr>
          <p:grpSpPr>
            <a:xfrm>
              <a:off x="711660" y="2658748"/>
              <a:ext cx="1803159" cy="1063463"/>
              <a:chOff x="2677147" y="2017605"/>
              <a:chExt cx="1803159" cy="1063463"/>
            </a:xfrm>
            <a:grpFill/>
          </p:grpSpPr>
          <p:sp>
            <p:nvSpPr>
              <p:cNvPr id="177" name="TextBox 176"/>
              <p:cNvSpPr txBox="1"/>
              <p:nvPr/>
            </p:nvSpPr>
            <p:spPr>
              <a:xfrm>
                <a:off x="2677147" y="2017605"/>
                <a:ext cx="1803159" cy="910327"/>
              </a:xfrm>
              <a:prstGeom prst="rect">
                <a:avLst/>
              </a:prstGeom>
              <a:grpFill/>
            </p:spPr>
            <p:txBody>
              <a:bodyPr wrap="square" lIns="0" tIns="0" rIns="0" bIns="0" rtlCol="0">
                <a:spAutoFit/>
              </a:bodyPr>
              <a:lstStyle/>
              <a:p>
                <a:pPr>
                  <a:lnSpc>
                    <a:spcPts val="1600"/>
                  </a:lnSpc>
                </a:pPr>
                <a:r>
                  <a:rPr lang="en-US" sz="1400" dirty="0">
                    <a:solidFill>
                      <a:schemeClr val="bg1"/>
                    </a:solidFill>
                    <a:latin typeface="Lato" panose="020F0502020204030203" pitchFamily="34" charset="0"/>
                  </a:rPr>
                  <a:t>Filter is another useful method to filter only those values which matches the condition inside the filter.</a:t>
                </a:r>
              </a:p>
              <a:p>
                <a:pPr>
                  <a:lnSpc>
                    <a:spcPts val="1600"/>
                  </a:lnSpc>
                </a:pPr>
                <a:r>
                  <a:rPr lang="en-US" sz="1400" dirty="0">
                    <a:solidFill>
                      <a:schemeClr val="bg1"/>
                    </a:solidFill>
                    <a:latin typeface="Lato" panose="020F0502020204030203" pitchFamily="34" charset="0"/>
                  </a:rPr>
                  <a:t>For example the below code, only those values which are less than 3 will be returned.</a:t>
                </a:r>
              </a:p>
            </p:txBody>
          </p:sp>
          <p:grpSp>
            <p:nvGrpSpPr>
              <p:cNvPr id="178" name="Group 177"/>
              <p:cNvGrpSpPr/>
              <p:nvPr/>
            </p:nvGrpSpPr>
            <p:grpSpPr>
              <a:xfrm>
                <a:off x="3329018" y="3011218"/>
                <a:ext cx="468060" cy="69850"/>
                <a:chOff x="3353879" y="3011218"/>
                <a:chExt cx="468060" cy="69850"/>
              </a:xfrm>
              <a:grpFill/>
            </p:grpSpPr>
            <p:sp>
              <p:nvSpPr>
                <p:cNvPr id="179" name="Oval 178"/>
                <p:cNvSpPr/>
                <p:nvPr/>
              </p:nvSpPr>
              <p:spPr>
                <a:xfrm>
                  <a:off x="3353879" y="3011218"/>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0" name="Oval 179"/>
                <p:cNvSpPr/>
                <p:nvPr/>
              </p:nvSpPr>
              <p:spPr>
                <a:xfrm>
                  <a:off x="3453432" y="3011218"/>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1" name="Oval 180"/>
                <p:cNvSpPr/>
                <p:nvPr/>
              </p:nvSpPr>
              <p:spPr>
                <a:xfrm>
                  <a:off x="3552985" y="3011218"/>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2" name="Oval 181"/>
                <p:cNvSpPr/>
                <p:nvPr/>
              </p:nvSpPr>
              <p:spPr>
                <a:xfrm>
                  <a:off x="3652538" y="3011218"/>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3" name="Oval 182"/>
                <p:cNvSpPr/>
                <p:nvPr/>
              </p:nvSpPr>
              <p:spPr>
                <a:xfrm>
                  <a:off x="3752089" y="3011218"/>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grpSp>
      <p:grpSp>
        <p:nvGrpSpPr>
          <p:cNvPr id="2" name="Group 1">
            <a:extLst>
              <a:ext uri="{FF2B5EF4-FFF2-40B4-BE49-F238E27FC236}">
                <a16:creationId xmlns:a16="http://schemas.microsoft.com/office/drawing/2014/main" xmlns="" id="{98FC2D2D-2C0E-4438-9A35-E481B15FB70B}"/>
              </a:ext>
            </a:extLst>
          </p:cNvPr>
          <p:cNvGrpSpPr/>
          <p:nvPr/>
        </p:nvGrpSpPr>
        <p:grpSpPr>
          <a:xfrm>
            <a:off x="3482169" y="1494713"/>
            <a:ext cx="2645664" cy="1828800"/>
            <a:chOff x="2577973" y="1121034"/>
            <a:chExt cx="1984248" cy="1371600"/>
          </a:xfrm>
          <a:solidFill>
            <a:schemeClr val="bg1">
              <a:lumMod val="75000"/>
            </a:schemeClr>
          </a:solidFill>
        </p:grpSpPr>
        <p:sp>
          <p:nvSpPr>
            <p:cNvPr id="69" name="Rectangle 68"/>
            <p:cNvSpPr/>
            <p:nvPr/>
          </p:nvSpPr>
          <p:spPr>
            <a:xfrm>
              <a:off x="2577973" y="1121034"/>
              <a:ext cx="1984248" cy="13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65" name="Group 164"/>
            <p:cNvGrpSpPr/>
            <p:nvPr/>
          </p:nvGrpSpPr>
          <p:grpSpPr>
            <a:xfrm>
              <a:off x="2723159" y="1218797"/>
              <a:ext cx="1839062" cy="1077218"/>
              <a:chOff x="2723159" y="1640813"/>
              <a:chExt cx="1839062" cy="1077218"/>
            </a:xfrm>
            <a:grpFill/>
          </p:grpSpPr>
          <p:sp>
            <p:nvSpPr>
              <p:cNvPr id="122" name="TextBox 121"/>
              <p:cNvSpPr txBox="1"/>
              <p:nvPr/>
            </p:nvSpPr>
            <p:spPr>
              <a:xfrm>
                <a:off x="2749550" y="1938105"/>
                <a:ext cx="1626997" cy="153888"/>
              </a:xfrm>
              <a:prstGeom prst="rect">
                <a:avLst/>
              </a:prstGeom>
              <a:grpFill/>
            </p:spPr>
            <p:txBody>
              <a:bodyPr wrap="square" lIns="0" tIns="0" rIns="0" bIns="0" rtlCol="0">
                <a:spAutoFit/>
              </a:bodyPr>
              <a:lstStyle/>
              <a:p>
                <a:pPr>
                  <a:lnSpc>
                    <a:spcPts val="1600"/>
                  </a:lnSpc>
                </a:pPr>
                <a:endParaRPr lang="en-US" sz="933" dirty="0">
                  <a:solidFill>
                    <a:schemeClr val="bg1"/>
                  </a:solidFill>
                  <a:latin typeface="Lato" panose="020F0502020204030203" pitchFamily="34" charset="0"/>
                </a:endParaRPr>
              </a:p>
            </p:txBody>
          </p:sp>
          <p:sp>
            <p:nvSpPr>
              <p:cNvPr id="123" name="TextBox 122"/>
              <p:cNvSpPr txBox="1"/>
              <p:nvPr/>
            </p:nvSpPr>
            <p:spPr>
              <a:xfrm>
                <a:off x="2723159" y="1640813"/>
                <a:ext cx="1839062" cy="1077218"/>
              </a:xfrm>
              <a:prstGeom prst="rect">
                <a:avLst/>
              </a:prstGeom>
              <a:grpFill/>
            </p:spPr>
            <p:txBody>
              <a:bodyPr wrap="square" lIns="0" tIns="0" rIns="0" bIns="0" rtlCol="0">
                <a:spAutoFit/>
              </a:bodyPr>
              <a:lstStyle/>
              <a:p>
                <a:pPr>
                  <a:lnSpc>
                    <a:spcPts val="1600"/>
                  </a:lnSpc>
                </a:pPr>
                <a:r>
                  <a:rPr lang="en-US" sz="1400" dirty="0">
                    <a:solidFill>
                      <a:schemeClr val="bg1"/>
                    </a:solidFill>
                    <a:latin typeface="Lato" panose="020F0502020204030203" pitchFamily="34" charset="0"/>
                  </a:rPr>
                  <a:t>Map applies a function to all the items in an input list. It takes two arguments.</a:t>
                </a:r>
              </a:p>
              <a:p>
                <a:pPr>
                  <a:lnSpc>
                    <a:spcPts val="1600"/>
                  </a:lnSpc>
                </a:pPr>
                <a:r>
                  <a:rPr lang="en-US" sz="1400" dirty="0">
                    <a:solidFill>
                      <a:schemeClr val="bg1"/>
                    </a:solidFill>
                    <a:latin typeface="Lato" panose="020F0502020204030203" pitchFamily="34" charset="0"/>
                  </a:rPr>
                  <a:t>First the function which needs to be applies to each element in the list, second the list itself.</a:t>
                </a:r>
              </a:p>
              <a:p>
                <a:pPr indent="-380990">
                  <a:lnSpc>
                    <a:spcPts val="1600"/>
                  </a:lnSpc>
                  <a:buFont typeface="Arial" panose="020B0604020202020204" pitchFamily="34" charset="0"/>
                  <a:buChar char="•"/>
                </a:pPr>
                <a:endParaRPr lang="en-US" sz="1400" dirty="0">
                  <a:solidFill>
                    <a:schemeClr val="bg1"/>
                  </a:solidFill>
                  <a:latin typeface="Lato" panose="020F0502020204030203" pitchFamily="34" charset="0"/>
                </a:endParaRPr>
              </a:p>
            </p:txBody>
          </p:sp>
          <p:grpSp>
            <p:nvGrpSpPr>
              <p:cNvPr id="136" name="Group 135"/>
              <p:cNvGrpSpPr/>
              <p:nvPr/>
            </p:nvGrpSpPr>
            <p:grpSpPr>
              <a:xfrm>
                <a:off x="3329018" y="2641954"/>
                <a:ext cx="468060" cy="69850"/>
                <a:chOff x="3353879" y="2641954"/>
                <a:chExt cx="468060" cy="69850"/>
              </a:xfrm>
              <a:grpFill/>
            </p:grpSpPr>
            <p:sp>
              <p:nvSpPr>
                <p:cNvPr id="130" name="Oval 129"/>
                <p:cNvSpPr/>
                <p:nvPr/>
              </p:nvSpPr>
              <p:spPr>
                <a:xfrm>
                  <a:off x="3353879" y="2641954"/>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2" name="Oval 131"/>
                <p:cNvSpPr/>
                <p:nvPr/>
              </p:nvSpPr>
              <p:spPr>
                <a:xfrm>
                  <a:off x="3453432" y="2641954"/>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4" name="Oval 133"/>
                <p:cNvSpPr/>
                <p:nvPr/>
              </p:nvSpPr>
              <p:spPr>
                <a:xfrm>
                  <a:off x="3652538" y="2641954"/>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5" name="Oval 134"/>
                <p:cNvSpPr/>
                <p:nvPr/>
              </p:nvSpPr>
              <p:spPr>
                <a:xfrm>
                  <a:off x="3752089" y="2641954"/>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sp>
          <p:nvSpPr>
            <p:cNvPr id="47" name="Oval 46"/>
            <p:cNvSpPr/>
            <p:nvPr/>
          </p:nvSpPr>
          <p:spPr>
            <a:xfrm>
              <a:off x="3533901" y="2214994"/>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pic>
        <p:nvPicPr>
          <p:cNvPr id="48" name="Picture 47"/>
          <p:cNvPicPr>
            <a:picLocks noChangeAspect="1"/>
          </p:cNvPicPr>
          <p:nvPr/>
        </p:nvPicPr>
        <p:blipFill>
          <a:blip r:embed="rId4"/>
          <a:stretch>
            <a:fillRect/>
          </a:stretch>
        </p:blipFill>
        <p:spPr>
          <a:xfrm>
            <a:off x="6329146" y="1766955"/>
            <a:ext cx="5456455" cy="1060176"/>
          </a:xfrm>
          <a:prstGeom prst="rect">
            <a:avLst/>
          </a:prstGeom>
          <a:ln>
            <a:solidFill>
              <a:schemeClr val="accent2">
                <a:lumMod val="20000"/>
                <a:lumOff val="80000"/>
              </a:schemeClr>
            </a:solidFill>
          </a:ln>
          <a:effectLst>
            <a:glow rad="63500">
              <a:schemeClr val="accent1">
                <a:satMod val="175000"/>
                <a:alpha val="40000"/>
              </a:schemeClr>
            </a:glow>
          </a:effectLst>
        </p:spPr>
      </p:pic>
      <p:pic>
        <p:nvPicPr>
          <p:cNvPr id="49" name="Picture 48">
            <a:extLst>
              <a:ext uri="{FF2B5EF4-FFF2-40B4-BE49-F238E27FC236}">
                <a16:creationId xmlns:a16="http://schemas.microsoft.com/office/drawing/2014/main" xmlns="" id="{10EF3821-1E21-4EFD-B8E5-618B075C5CC1}"/>
              </a:ext>
            </a:extLst>
          </p:cNvPr>
          <p:cNvPicPr>
            <a:picLocks noChangeAspect="1"/>
          </p:cNvPicPr>
          <p:nvPr/>
        </p:nvPicPr>
        <p:blipFill>
          <a:blip r:embed="rId5"/>
          <a:stretch>
            <a:fillRect/>
          </a:stretch>
        </p:blipFill>
        <p:spPr>
          <a:xfrm>
            <a:off x="3684863" y="3825771"/>
            <a:ext cx="7537955" cy="1015691"/>
          </a:xfrm>
          <a:prstGeom prst="rect">
            <a:avLst/>
          </a:prstGeom>
          <a:ln>
            <a:solidFill>
              <a:schemeClr val="accent2">
                <a:lumMod val="20000"/>
                <a:lumOff val="80000"/>
              </a:schemeClr>
            </a:solidFill>
          </a:ln>
          <a:effectLst>
            <a:glow rad="63500">
              <a:schemeClr val="accent1">
                <a:satMod val="175000"/>
                <a:alpha val="40000"/>
              </a:schemeClr>
            </a:glow>
          </a:effectLst>
        </p:spPr>
      </p:pic>
    </p:spTree>
    <p:custDataLst>
      <p:tags r:id="rId1"/>
    </p:custDataLst>
    <p:extLst>
      <p:ext uri="{BB962C8B-B14F-4D97-AF65-F5344CB8AC3E}">
        <p14:creationId xmlns:p14="http://schemas.microsoft.com/office/powerpoint/2010/main" val="725031399"/>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b="1" dirty="0"/>
              <a:t>Sample </a:t>
            </a:r>
            <a:r>
              <a:rPr lang="en-US" b="1" dirty="0">
                <a:solidFill>
                  <a:schemeClr val="accent2"/>
                </a:solidFill>
              </a:rPr>
              <a:t>Program</a:t>
            </a:r>
          </a:p>
        </p:txBody>
      </p:sp>
      <p:sp>
        <p:nvSpPr>
          <p:cNvPr id="44" name="TextBox 43"/>
          <p:cNvSpPr txBox="1"/>
          <p:nvPr/>
        </p:nvSpPr>
        <p:spPr>
          <a:xfrm>
            <a:off x="660540" y="1629452"/>
            <a:ext cx="3696105" cy="1477328"/>
          </a:xfrm>
          <a:prstGeom prst="rect">
            <a:avLst/>
          </a:prstGeom>
          <a:noFill/>
        </p:spPr>
        <p:txBody>
          <a:bodyPr wrap="square" lIns="0" tIns="0" rIns="0" bIns="0" rtlCol="0">
            <a:spAutoFit/>
          </a:bodyPr>
          <a:lstStyle/>
          <a:p>
            <a:r>
              <a:rPr lang="en-US" sz="1600" dirty="0">
                <a:solidFill>
                  <a:schemeClr val="accent4"/>
                </a:solidFill>
                <a:latin typeface="Lato" panose="020F0502020204030203" pitchFamily="34" charset="0"/>
              </a:rPr>
              <a:t>Problem: Compare two list</a:t>
            </a:r>
          </a:p>
          <a:p>
            <a:endParaRPr lang="en-US" sz="1600" dirty="0">
              <a:solidFill>
                <a:schemeClr val="accent4"/>
              </a:solidFill>
              <a:latin typeface="Lato" panose="020F0502020204030203" pitchFamily="34" charset="0"/>
            </a:endParaRPr>
          </a:p>
          <a:p>
            <a:r>
              <a:rPr lang="en-US" sz="1600" dirty="0">
                <a:solidFill>
                  <a:schemeClr val="accent4"/>
                </a:solidFill>
                <a:latin typeface="Lato" panose="020F0502020204030203" pitchFamily="34" charset="0"/>
              </a:rPr>
              <a:t>Solution:</a:t>
            </a:r>
          </a:p>
          <a:p>
            <a:endParaRPr lang="en-US" sz="1600" dirty="0"/>
          </a:p>
          <a:p>
            <a:endParaRPr lang="en-US" sz="1600" dirty="0">
              <a:solidFill>
                <a:srgbClr val="91969B"/>
              </a:solidFill>
            </a:endParaRPr>
          </a:p>
          <a:p>
            <a:endParaRPr lang="en-US" sz="1600" dirty="0">
              <a:solidFill>
                <a:schemeClr val="accent4"/>
              </a:solidFill>
              <a:latin typeface="Lato" panose="020F0502020204030203" pitchFamily="34" charset="0"/>
            </a:endParaRPr>
          </a:p>
        </p:txBody>
      </p:sp>
      <p:pic>
        <p:nvPicPr>
          <p:cNvPr id="13" name="Picture 12"/>
          <p:cNvPicPr>
            <a:picLocks noChangeAspect="1"/>
          </p:cNvPicPr>
          <p:nvPr/>
        </p:nvPicPr>
        <p:blipFill>
          <a:blip r:embed="rId4"/>
          <a:stretch>
            <a:fillRect/>
          </a:stretch>
        </p:blipFill>
        <p:spPr>
          <a:xfrm>
            <a:off x="683985" y="2544418"/>
            <a:ext cx="8979095" cy="1341865"/>
          </a:xfrm>
          <a:prstGeom prst="rect">
            <a:avLst/>
          </a:prstGeom>
          <a:ln>
            <a:solidFill>
              <a:schemeClr val="accent2">
                <a:lumMod val="20000"/>
                <a:lumOff val="80000"/>
              </a:schemeClr>
            </a:solidFill>
          </a:ln>
          <a:effectLst>
            <a:glow rad="63500">
              <a:schemeClr val="accent1">
                <a:satMod val="175000"/>
                <a:alpha val="40000"/>
              </a:schemeClr>
            </a:glow>
          </a:effectLst>
        </p:spPr>
      </p:pic>
      <p:pic>
        <p:nvPicPr>
          <p:cNvPr id="14" name="Picture 13"/>
          <p:cNvPicPr>
            <a:picLocks noChangeAspect="1"/>
          </p:cNvPicPr>
          <p:nvPr/>
        </p:nvPicPr>
        <p:blipFill>
          <a:blip r:embed="rId5"/>
          <a:stretch>
            <a:fillRect/>
          </a:stretch>
        </p:blipFill>
        <p:spPr>
          <a:xfrm>
            <a:off x="683985" y="4418065"/>
            <a:ext cx="8979095" cy="1308871"/>
          </a:xfrm>
          <a:prstGeom prst="rect">
            <a:avLst/>
          </a:prstGeom>
          <a:ln>
            <a:solidFill>
              <a:schemeClr val="accent2">
                <a:lumMod val="20000"/>
                <a:lumOff val="80000"/>
              </a:schemeClr>
            </a:solidFill>
          </a:ln>
          <a:effectLst>
            <a:glow rad="63500">
              <a:schemeClr val="accent1">
                <a:satMod val="175000"/>
                <a:alpha val="40000"/>
              </a:schemeClr>
            </a:glow>
          </a:effectLst>
        </p:spPr>
      </p:pic>
    </p:spTree>
    <p:custDataLst>
      <p:tags r:id="rId1"/>
    </p:custDataLst>
    <p:extLst>
      <p:ext uri="{BB962C8B-B14F-4D97-AF65-F5344CB8AC3E}">
        <p14:creationId xmlns:p14="http://schemas.microsoft.com/office/powerpoint/2010/main" val="957501056"/>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778936" y="767788"/>
            <a:ext cx="7716536" cy="511013"/>
          </a:xfrm>
        </p:spPr>
        <p:txBody>
          <a:bodyPr/>
          <a:lstStyle/>
          <a:p>
            <a:r>
              <a:rPr lang="en-US" b="1" dirty="0" smtClean="0"/>
              <a:t>Installation </a:t>
            </a:r>
            <a:r>
              <a:rPr lang="en-US" b="1" dirty="0" smtClean="0">
                <a:solidFill>
                  <a:schemeClr val="accent2"/>
                </a:solidFill>
              </a:rPr>
              <a:t>verification</a:t>
            </a:r>
            <a:endParaRPr lang="en-US" b="1" dirty="0">
              <a:solidFill>
                <a:schemeClr val="accent2"/>
              </a:solidFill>
            </a:endParaRPr>
          </a:p>
        </p:txBody>
      </p:sp>
      <p:sp>
        <p:nvSpPr>
          <p:cNvPr id="4" name="Text Placeholder 3"/>
          <p:cNvSpPr>
            <a:spLocks noGrp="1"/>
          </p:cNvSpPr>
          <p:nvPr>
            <p:ph type="body" sz="quarter" idx="12"/>
          </p:nvPr>
        </p:nvSpPr>
        <p:spPr>
          <a:xfrm>
            <a:off x="791634" y="1540056"/>
            <a:ext cx="7729932" cy="1335305"/>
          </a:xfrm>
        </p:spPr>
        <p:txBody>
          <a:bodyPr/>
          <a:lstStyle/>
          <a:p>
            <a:r>
              <a:rPr lang="en-US" sz="1600" dirty="0"/>
              <a:t>On Windows Environment</a:t>
            </a:r>
          </a:p>
          <a:p>
            <a:endParaRPr lang="en-US" sz="1600" dirty="0"/>
          </a:p>
          <a:p>
            <a:pPr marL="304792" indent="-304792">
              <a:buAutoNum type="arabicPeriod"/>
            </a:pPr>
            <a:r>
              <a:rPr lang="en-US" sz="1600" dirty="0"/>
              <a:t>Open command Prompt</a:t>
            </a:r>
          </a:p>
          <a:p>
            <a:pPr marL="304792" indent="-304792">
              <a:buAutoNum type="arabicPeriod"/>
            </a:pPr>
            <a:r>
              <a:rPr lang="en-US" sz="1600" dirty="0"/>
              <a:t>Set path to anaconda</a:t>
            </a:r>
          </a:p>
          <a:p>
            <a:pPr marL="304792" indent="-304792">
              <a:buAutoNum type="arabicPeriod"/>
            </a:pPr>
            <a:r>
              <a:rPr lang="en-US" sz="1600" dirty="0"/>
              <a:t>Type “python” on command prompt  to verify if python is accessible</a:t>
            </a:r>
          </a:p>
          <a:p>
            <a:pPr marL="304792" indent="-304792">
              <a:buAutoNum type="arabicPeriod"/>
            </a:pPr>
            <a:endParaRPr lang="en-US" sz="1600" dirty="0"/>
          </a:p>
        </p:txBody>
      </p:sp>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b="45225"/>
          <a:stretch/>
        </p:blipFill>
        <p:spPr>
          <a:xfrm>
            <a:off x="778936" y="2822890"/>
            <a:ext cx="10516593" cy="3456886"/>
          </a:xfrm>
          <a:prstGeom prst="rect">
            <a:avLst/>
          </a:prstGeom>
        </p:spPr>
      </p:pic>
    </p:spTree>
    <p:custDataLst>
      <p:tags r:id="rId1"/>
    </p:custDataLst>
    <p:extLst>
      <p:ext uri="{BB962C8B-B14F-4D97-AF65-F5344CB8AC3E}">
        <p14:creationId xmlns:p14="http://schemas.microsoft.com/office/powerpoint/2010/main" val="3091209836"/>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a:t>Python modules </a:t>
            </a:r>
            <a:r>
              <a:rPr lang="en-US" b="1" dirty="0">
                <a:solidFill>
                  <a:schemeClr val="accent2"/>
                </a:solidFill>
              </a:rPr>
              <a:t>&amp; packages</a:t>
            </a:r>
          </a:p>
        </p:txBody>
      </p:sp>
      <p:sp>
        <p:nvSpPr>
          <p:cNvPr id="14" name="TextBox 13"/>
          <p:cNvSpPr txBox="1"/>
          <p:nvPr/>
        </p:nvSpPr>
        <p:spPr>
          <a:xfrm>
            <a:off x="6372018" y="2010299"/>
            <a:ext cx="5302239" cy="1723549"/>
          </a:xfrm>
          <a:prstGeom prst="rect">
            <a:avLst/>
          </a:prstGeom>
          <a:noFill/>
        </p:spPr>
        <p:txBody>
          <a:bodyPr wrap="square" lIns="0" tIns="0" rIns="0" bIns="0" rtlCol="0">
            <a:spAutoFit/>
          </a:bodyPr>
          <a:lstStyle/>
          <a:p>
            <a:r>
              <a:rPr lang="en-US" sz="1600" dirty="0">
                <a:solidFill>
                  <a:schemeClr val="accent2">
                    <a:lumMod val="75000"/>
                  </a:schemeClr>
                </a:solidFill>
                <a:latin typeface="Lato" panose="020F0502020204030203" pitchFamily="34" charset="0"/>
              </a:rPr>
              <a:t>Python Package Index is a repository of software for the Python</a:t>
            </a:r>
          </a:p>
          <a:p>
            <a:endParaRPr lang="en-US" sz="1600" dirty="0">
              <a:solidFill>
                <a:schemeClr val="accent2">
                  <a:lumMod val="75000"/>
                </a:schemeClr>
              </a:solidFill>
              <a:latin typeface="Lato" panose="020F0502020204030203" pitchFamily="34" charset="0"/>
            </a:endParaRPr>
          </a:p>
          <a:p>
            <a:r>
              <a:rPr lang="en-US" sz="1600" dirty="0">
                <a:solidFill>
                  <a:schemeClr val="accent2">
                    <a:lumMod val="75000"/>
                  </a:schemeClr>
                </a:solidFill>
                <a:latin typeface="Lato" panose="020F0502020204030203" pitchFamily="34" charset="0"/>
              </a:rPr>
              <a:t>There are currently 118274 packages in this repository</a:t>
            </a:r>
          </a:p>
          <a:p>
            <a:endParaRPr lang="en-US" sz="1600" dirty="0">
              <a:solidFill>
                <a:schemeClr val="accent2">
                  <a:lumMod val="75000"/>
                </a:schemeClr>
              </a:solidFill>
              <a:latin typeface="Lato" panose="020F0502020204030203" pitchFamily="34" charset="0"/>
            </a:endParaRPr>
          </a:p>
          <a:p>
            <a:r>
              <a:rPr lang="en-US" sz="1600" dirty="0">
                <a:solidFill>
                  <a:schemeClr val="accent2">
                    <a:lumMod val="75000"/>
                  </a:schemeClr>
                </a:solidFill>
                <a:latin typeface="Lato" panose="020F0502020204030203" pitchFamily="34" charset="0"/>
              </a:rPr>
              <a:t>To use a package from this index run:</a:t>
            </a:r>
          </a:p>
          <a:p>
            <a:r>
              <a:rPr lang="en-US" sz="1600" dirty="0">
                <a:solidFill>
                  <a:schemeClr val="accent2">
                    <a:lumMod val="75000"/>
                  </a:schemeClr>
                </a:solidFill>
                <a:latin typeface="Lato" panose="020F0502020204030203" pitchFamily="34" charset="0"/>
              </a:rPr>
              <a:t> "</a:t>
            </a:r>
            <a:r>
              <a:rPr lang="en-US" sz="1600" b="1" dirty="0">
                <a:solidFill>
                  <a:schemeClr val="accent2">
                    <a:lumMod val="75000"/>
                  </a:schemeClr>
                </a:solidFill>
                <a:latin typeface="Lato" panose="020F0502020204030203" pitchFamily="34" charset="0"/>
              </a:rPr>
              <a:t>pip install &lt;</a:t>
            </a:r>
            <a:r>
              <a:rPr lang="en-US" sz="1600" b="1" dirty="0" err="1">
                <a:solidFill>
                  <a:schemeClr val="accent2">
                    <a:lumMod val="75000"/>
                  </a:schemeClr>
                </a:solidFill>
                <a:latin typeface="Lato" panose="020F0502020204030203" pitchFamily="34" charset="0"/>
              </a:rPr>
              <a:t>package_name</a:t>
            </a:r>
            <a:r>
              <a:rPr lang="en-US" sz="1600" b="1" dirty="0">
                <a:solidFill>
                  <a:schemeClr val="accent2">
                    <a:lumMod val="75000"/>
                  </a:schemeClr>
                </a:solidFill>
                <a:latin typeface="Lato" panose="020F0502020204030203" pitchFamily="34" charset="0"/>
              </a:rPr>
              <a:t>&gt;“ </a:t>
            </a:r>
            <a:r>
              <a:rPr lang="en-US" sz="1600" dirty="0">
                <a:solidFill>
                  <a:schemeClr val="accent2">
                    <a:lumMod val="75000"/>
                  </a:schemeClr>
                </a:solidFill>
                <a:latin typeface="Lato" panose="020F0502020204030203" pitchFamily="34" charset="0"/>
              </a:rPr>
              <a:t>from command prompt</a:t>
            </a:r>
          </a:p>
        </p:txBody>
      </p:sp>
      <p:sp>
        <p:nvSpPr>
          <p:cNvPr id="17" name="TextBox 16"/>
          <p:cNvSpPr txBox="1"/>
          <p:nvPr/>
        </p:nvSpPr>
        <p:spPr>
          <a:xfrm>
            <a:off x="808565" y="2043701"/>
            <a:ext cx="5287435" cy="1969770"/>
          </a:xfrm>
          <a:prstGeom prst="rect">
            <a:avLst/>
          </a:prstGeom>
          <a:noFill/>
        </p:spPr>
        <p:txBody>
          <a:bodyPr wrap="square" lIns="0" tIns="0" rIns="0" bIns="0" rtlCol="0">
            <a:spAutoFit/>
          </a:bodyPr>
          <a:lstStyle/>
          <a:p>
            <a:r>
              <a:rPr lang="en-US" sz="1600" dirty="0">
                <a:solidFill>
                  <a:schemeClr val="accent2">
                    <a:lumMod val="75000"/>
                  </a:schemeClr>
                </a:solidFill>
                <a:latin typeface="Lato" panose="020F0502020204030203" pitchFamily="34" charset="0"/>
              </a:rPr>
              <a:t>A module is a file containing Python definitions (i.e. functions) and statements</a:t>
            </a:r>
          </a:p>
          <a:p>
            <a:endParaRPr lang="en-US" sz="1600" dirty="0">
              <a:solidFill>
                <a:schemeClr val="accent2">
                  <a:lumMod val="75000"/>
                </a:schemeClr>
              </a:solidFill>
              <a:latin typeface="Lato" panose="020F0502020204030203" pitchFamily="34" charset="0"/>
            </a:endParaRPr>
          </a:p>
          <a:p>
            <a:r>
              <a:rPr lang="en-US" sz="1600" dirty="0">
                <a:solidFill>
                  <a:schemeClr val="accent2">
                    <a:lumMod val="75000"/>
                  </a:schemeClr>
                </a:solidFill>
                <a:latin typeface="Lato" panose="020F0502020204030203" pitchFamily="34" charset="0"/>
              </a:rPr>
              <a:t>The file name is the module name. The file will be saved with extension “.</a:t>
            </a:r>
            <a:r>
              <a:rPr lang="en-US" sz="1600" dirty="0" err="1">
                <a:solidFill>
                  <a:schemeClr val="accent2">
                    <a:lumMod val="75000"/>
                  </a:schemeClr>
                </a:solidFill>
                <a:latin typeface="Lato" panose="020F0502020204030203" pitchFamily="34" charset="0"/>
              </a:rPr>
              <a:t>py</a:t>
            </a:r>
            <a:r>
              <a:rPr lang="en-US" sz="1600" dirty="0">
                <a:solidFill>
                  <a:schemeClr val="accent2">
                    <a:lumMod val="75000"/>
                  </a:schemeClr>
                </a:solidFill>
                <a:latin typeface="Lato" panose="020F0502020204030203" pitchFamily="34" charset="0"/>
              </a:rPr>
              <a:t>”</a:t>
            </a:r>
          </a:p>
          <a:p>
            <a:endParaRPr lang="en-US" sz="1600" dirty="0">
              <a:solidFill>
                <a:schemeClr val="accent2">
                  <a:lumMod val="75000"/>
                </a:schemeClr>
              </a:solidFill>
              <a:latin typeface="Lato" panose="020F0502020204030203" pitchFamily="34" charset="0"/>
            </a:endParaRPr>
          </a:p>
          <a:p>
            <a:r>
              <a:rPr lang="en-US" sz="1600" dirty="0">
                <a:solidFill>
                  <a:schemeClr val="accent2">
                    <a:lumMod val="75000"/>
                  </a:schemeClr>
                </a:solidFill>
                <a:latin typeface="Lato" panose="020F0502020204030203" pitchFamily="34" charset="0"/>
              </a:rPr>
              <a:t>Packages are a way of structuring one or more modules together</a:t>
            </a:r>
          </a:p>
        </p:txBody>
      </p:sp>
      <p:grpSp>
        <p:nvGrpSpPr>
          <p:cNvPr id="7" name="Group 6">
            <a:extLst>
              <a:ext uri="{FF2B5EF4-FFF2-40B4-BE49-F238E27FC236}">
                <a16:creationId xmlns:a16="http://schemas.microsoft.com/office/drawing/2014/main" xmlns="" id="{B1A85002-775E-43A3-BC86-B57588540DD7}"/>
              </a:ext>
            </a:extLst>
          </p:cNvPr>
          <p:cNvGrpSpPr/>
          <p:nvPr/>
        </p:nvGrpSpPr>
        <p:grpSpPr>
          <a:xfrm>
            <a:off x="6394164" y="4069066"/>
            <a:ext cx="4910784" cy="1769715"/>
            <a:chOff x="4876710" y="2671763"/>
            <a:chExt cx="3683088" cy="1327286"/>
          </a:xfrm>
        </p:grpSpPr>
        <p:sp>
          <p:nvSpPr>
            <p:cNvPr id="18" name="TextBox 17"/>
            <p:cNvSpPr txBox="1"/>
            <p:nvPr/>
          </p:nvSpPr>
          <p:spPr>
            <a:xfrm>
              <a:off x="5229171" y="2671763"/>
              <a:ext cx="3330627" cy="1327286"/>
            </a:xfrm>
            <a:prstGeom prst="rect">
              <a:avLst/>
            </a:prstGeom>
            <a:noFill/>
          </p:spPr>
          <p:txBody>
            <a:bodyPr wrap="square" lIns="0" tIns="0" rIns="0" bIns="0" rtlCol="0">
              <a:spAutoFit/>
            </a:bodyPr>
            <a:lstStyle/>
            <a:p>
              <a:pPr algn="just">
                <a:lnSpc>
                  <a:spcPts val="1867"/>
                </a:lnSpc>
                <a:spcAft>
                  <a:spcPts val="800"/>
                </a:spcAft>
              </a:pPr>
              <a:r>
                <a:rPr lang="en-US" b="1" dirty="0" err="1">
                  <a:solidFill>
                    <a:schemeClr val="accent1"/>
                  </a:solidFill>
                  <a:latin typeface="Lato" panose="020F0502020204030203" pitchFamily="34" charset="0"/>
                </a:rPr>
                <a:t>numpy</a:t>
              </a:r>
              <a:r>
                <a:rPr lang="en-US" b="1" dirty="0">
                  <a:solidFill>
                    <a:schemeClr val="accent1"/>
                  </a:solidFill>
                  <a:latin typeface="Lato" panose="020F0502020204030203" pitchFamily="34" charset="0"/>
                </a:rPr>
                <a:t> </a:t>
              </a:r>
              <a:r>
                <a:rPr lang="en-US" dirty="0">
                  <a:solidFill>
                    <a:schemeClr val="accent1"/>
                  </a:solidFill>
                  <a:latin typeface="Lato" panose="020F0502020204030203" pitchFamily="34" charset="0"/>
                </a:rPr>
                <a:t>: Used for array manipulations</a:t>
              </a:r>
            </a:p>
            <a:p>
              <a:pPr algn="just">
                <a:lnSpc>
                  <a:spcPts val="1867"/>
                </a:lnSpc>
                <a:spcAft>
                  <a:spcPts val="800"/>
                </a:spcAft>
              </a:pPr>
              <a:r>
                <a:rPr lang="en-US" b="1" dirty="0" err="1">
                  <a:solidFill>
                    <a:schemeClr val="accent1"/>
                  </a:solidFill>
                  <a:latin typeface="Lato" panose="020F0502020204030203" pitchFamily="34" charset="0"/>
                  <a:ea typeface="Roboto" panose="02000000000000000000" pitchFamily="2" charset="0"/>
                  <a:cs typeface="Open Sans" panose="020B0606030504020204" pitchFamily="34" charset="0"/>
                </a:rPr>
                <a:t>os</a:t>
              </a:r>
              <a:r>
                <a:rPr lang="en-US" b="1" dirty="0">
                  <a:solidFill>
                    <a:schemeClr val="accent1"/>
                  </a:solidFill>
                  <a:latin typeface="Lato" panose="020F0502020204030203" pitchFamily="34" charset="0"/>
                  <a:ea typeface="Roboto" panose="02000000000000000000" pitchFamily="2" charset="0"/>
                  <a:cs typeface="Open Sans" panose="020B0606030504020204" pitchFamily="34" charset="0"/>
                </a:rPr>
                <a:t>: </a:t>
              </a:r>
              <a:r>
                <a:rPr lang="en-US" dirty="0">
                  <a:solidFill>
                    <a:schemeClr val="accent1"/>
                  </a:solidFill>
                  <a:latin typeface="Lato" panose="020F0502020204030203" pitchFamily="34" charset="0"/>
                  <a:ea typeface="Roboto" panose="02000000000000000000" pitchFamily="2" charset="0"/>
                  <a:cs typeface="Open Sans" panose="020B0606030504020204" pitchFamily="34" charset="0"/>
                </a:rPr>
                <a:t>Provides useful operating system dependent functionality</a:t>
              </a:r>
            </a:p>
            <a:p>
              <a:pPr marL="0" lvl="2" algn="just">
                <a:lnSpc>
                  <a:spcPts val="1867"/>
                </a:lnSpc>
                <a:spcAft>
                  <a:spcPts val="800"/>
                </a:spcAft>
              </a:pPr>
              <a:r>
                <a:rPr lang="en-US" b="1" dirty="0">
                  <a:solidFill>
                    <a:schemeClr val="accent1"/>
                  </a:solidFill>
                  <a:latin typeface="Lato" panose="020F0502020204030203" pitchFamily="34" charset="0"/>
                  <a:ea typeface="Roboto" panose="02000000000000000000" pitchFamily="2" charset="0"/>
                  <a:cs typeface="Open Sans" panose="020B0606030504020204" pitchFamily="34" charset="0"/>
                </a:rPr>
                <a:t>pandas</a:t>
              </a:r>
              <a:r>
                <a:rPr lang="en-US" dirty="0">
                  <a:solidFill>
                    <a:schemeClr val="accent1"/>
                  </a:solidFill>
                  <a:latin typeface="Lato" panose="020F0502020204030203" pitchFamily="34" charset="0"/>
                  <a:ea typeface="Roboto" panose="02000000000000000000" pitchFamily="2" charset="0"/>
                  <a:cs typeface="Open Sans" panose="020B0606030504020204" pitchFamily="34" charset="0"/>
                </a:rPr>
                <a:t>: Used for data analysis and transformations</a:t>
              </a:r>
            </a:p>
            <a:p>
              <a:pPr marL="0" lvl="1" algn="just">
                <a:lnSpc>
                  <a:spcPts val="1867"/>
                </a:lnSpc>
                <a:spcAft>
                  <a:spcPts val="800"/>
                </a:spcAft>
              </a:pPr>
              <a:r>
                <a:rPr lang="en-US" b="1" dirty="0" err="1">
                  <a:solidFill>
                    <a:schemeClr val="accent1"/>
                  </a:solidFill>
                  <a:latin typeface="Lato" panose="020F0502020204030203" pitchFamily="34" charset="0"/>
                  <a:ea typeface="Roboto" panose="02000000000000000000" pitchFamily="2" charset="0"/>
                  <a:cs typeface="Open Sans" panose="020B0606030504020204" pitchFamily="34" charset="0"/>
                </a:rPr>
                <a:t>matplotlib</a:t>
              </a:r>
              <a:r>
                <a:rPr lang="en-US" b="1" dirty="0">
                  <a:solidFill>
                    <a:schemeClr val="accent1"/>
                  </a:solidFill>
                  <a:latin typeface="Lato" panose="020F0502020204030203" pitchFamily="34" charset="0"/>
                  <a:ea typeface="Roboto" panose="02000000000000000000" pitchFamily="2" charset="0"/>
                  <a:cs typeface="Open Sans" panose="020B0606030504020204" pitchFamily="34" charset="0"/>
                </a:rPr>
                <a:t>: </a:t>
              </a:r>
              <a:r>
                <a:rPr lang="en-US" dirty="0">
                  <a:solidFill>
                    <a:schemeClr val="accent1"/>
                  </a:solidFill>
                  <a:latin typeface="Lato" panose="020F0502020204030203" pitchFamily="34" charset="0"/>
                  <a:ea typeface="Roboto" panose="02000000000000000000" pitchFamily="2" charset="0"/>
                  <a:cs typeface="Open Sans" panose="020B0606030504020204" pitchFamily="34" charset="0"/>
                </a:rPr>
                <a:t>Used for plotting and </a:t>
              </a:r>
              <a:r>
                <a:rPr lang="en-US" dirty="0" smtClean="0">
                  <a:solidFill>
                    <a:schemeClr val="accent1"/>
                  </a:solidFill>
                  <a:latin typeface="Lato" panose="020F0502020204030203" pitchFamily="34" charset="0"/>
                  <a:ea typeface="Roboto" panose="02000000000000000000" pitchFamily="2" charset="0"/>
                  <a:cs typeface="Open Sans" panose="020B0606030504020204" pitchFamily="34" charset="0"/>
                </a:rPr>
                <a:t>visualization</a:t>
              </a:r>
              <a:r>
                <a:rPr lang="en-US" dirty="0" smtClean="0">
                  <a:solidFill>
                    <a:schemeClr val="accent1"/>
                  </a:solidFill>
                  <a:latin typeface="Lato" panose="020F0502020204030203" pitchFamily="34" charset="0"/>
                </a:rPr>
                <a:t> </a:t>
              </a:r>
              <a:endParaRPr lang="en-US" dirty="0">
                <a:solidFill>
                  <a:schemeClr val="accent1"/>
                </a:solidFill>
                <a:latin typeface="Lato" panose="020F0502020204030203" pitchFamily="34" charset="0"/>
              </a:endParaRPr>
            </a:p>
          </p:txBody>
        </p:sp>
        <p:sp>
          <p:nvSpPr>
            <p:cNvPr id="6" name="Isosceles Triangle 5"/>
            <p:cNvSpPr/>
            <p:nvPr/>
          </p:nvSpPr>
          <p:spPr>
            <a:xfrm rot="5400000">
              <a:off x="4885572" y="2717548"/>
              <a:ext cx="105211" cy="12236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 name="Isosceles Triangle 18"/>
            <p:cNvSpPr/>
            <p:nvPr/>
          </p:nvSpPr>
          <p:spPr>
            <a:xfrm rot="5400000">
              <a:off x="4885572" y="2984951"/>
              <a:ext cx="105211" cy="12236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 name="Isosceles Triangle 19"/>
            <p:cNvSpPr/>
            <p:nvPr/>
          </p:nvSpPr>
          <p:spPr>
            <a:xfrm rot="5400000">
              <a:off x="4887796" y="3434711"/>
              <a:ext cx="105211" cy="12236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 name="Isosceles Triangle 14"/>
            <p:cNvSpPr/>
            <p:nvPr/>
          </p:nvSpPr>
          <p:spPr>
            <a:xfrm rot="5400000">
              <a:off x="4885284" y="3834224"/>
              <a:ext cx="105211" cy="12236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Tree>
    <p:custDataLst>
      <p:tags r:id="rId1"/>
    </p:custDataLst>
    <p:extLst>
      <p:ext uri="{BB962C8B-B14F-4D97-AF65-F5344CB8AC3E}">
        <p14:creationId xmlns:p14="http://schemas.microsoft.com/office/powerpoint/2010/main" val="939371637"/>
      </p:ext>
    </p:extLst>
  </p:cSld>
  <p:clrMapOvr>
    <a:masterClrMapping/>
  </p:clrMapOvr>
  <mc:AlternateContent xmlns:mc="http://schemas.openxmlformats.org/markup-compatibility/2006" xmlns:p14="http://schemas.microsoft.com/office/powerpoint/2010/main">
    <mc:Choice Requires="p14">
      <p:transition p14:dur="11" advClick="0">
        <p:fade/>
      </p:transition>
    </mc:Choice>
    <mc:Fallback xmlns="">
      <p:transition advClick="0">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b="1" dirty="0"/>
              <a:t>Importing </a:t>
            </a:r>
            <a:r>
              <a:rPr lang="en-US" b="1" dirty="0">
                <a:solidFill>
                  <a:schemeClr val="accent2"/>
                </a:solidFill>
              </a:rPr>
              <a:t>modules</a:t>
            </a:r>
          </a:p>
        </p:txBody>
      </p:sp>
      <p:sp>
        <p:nvSpPr>
          <p:cNvPr id="44" name="TextBox 43"/>
          <p:cNvSpPr txBox="1"/>
          <p:nvPr/>
        </p:nvSpPr>
        <p:spPr>
          <a:xfrm>
            <a:off x="791635" y="1502392"/>
            <a:ext cx="8694744" cy="693010"/>
          </a:xfrm>
          <a:prstGeom prst="rect">
            <a:avLst/>
          </a:prstGeom>
          <a:noFill/>
        </p:spPr>
        <p:txBody>
          <a:bodyPr wrap="square" lIns="0" tIns="0" rIns="0" bIns="0" rtlCol="0">
            <a:spAutoFit/>
          </a:bodyPr>
          <a:lstStyle/>
          <a:p>
            <a:pPr>
              <a:lnSpc>
                <a:spcPct val="150000"/>
              </a:lnSpc>
            </a:pPr>
            <a:r>
              <a:rPr lang="en-US" sz="1600" dirty="0">
                <a:solidFill>
                  <a:schemeClr val="accent2">
                    <a:lumMod val="75000"/>
                  </a:schemeClr>
                </a:solidFill>
                <a:latin typeface="Lato" panose="020F0502020204030203" pitchFamily="34" charset="0"/>
              </a:rPr>
              <a:t>Modules or packages can be imported in our program using “import” keyword, followed by the module’s name</a:t>
            </a:r>
          </a:p>
        </p:txBody>
      </p:sp>
      <p:pic>
        <p:nvPicPr>
          <p:cNvPr id="21" name="Picture 20"/>
          <p:cNvPicPr>
            <a:picLocks noChangeAspect="1"/>
          </p:cNvPicPr>
          <p:nvPr/>
        </p:nvPicPr>
        <p:blipFill>
          <a:blip r:embed="rId4"/>
          <a:stretch>
            <a:fillRect/>
          </a:stretch>
        </p:blipFill>
        <p:spPr>
          <a:xfrm>
            <a:off x="791637" y="2295092"/>
            <a:ext cx="8934575" cy="568681"/>
          </a:xfrm>
          <a:prstGeom prst="rect">
            <a:avLst/>
          </a:prstGeom>
          <a:ln>
            <a:solidFill>
              <a:schemeClr val="accent2">
                <a:lumMod val="20000"/>
                <a:lumOff val="80000"/>
              </a:schemeClr>
            </a:solidFill>
          </a:ln>
          <a:effectLst>
            <a:outerShdw blurRad="50800" dist="38100" dir="2700000" algn="tl" rotWithShape="0">
              <a:prstClr val="black">
                <a:alpha val="40000"/>
              </a:prstClr>
            </a:outerShdw>
          </a:effectLst>
        </p:spPr>
      </p:pic>
      <p:sp>
        <p:nvSpPr>
          <p:cNvPr id="22" name="TextBox 21"/>
          <p:cNvSpPr txBox="1"/>
          <p:nvPr/>
        </p:nvSpPr>
        <p:spPr>
          <a:xfrm>
            <a:off x="791635" y="3138412"/>
            <a:ext cx="8934576" cy="693010"/>
          </a:xfrm>
          <a:prstGeom prst="rect">
            <a:avLst/>
          </a:prstGeom>
          <a:noFill/>
        </p:spPr>
        <p:txBody>
          <a:bodyPr wrap="square" lIns="0" tIns="0" rIns="0" bIns="0" rtlCol="0">
            <a:spAutoFit/>
          </a:bodyPr>
          <a:lstStyle/>
          <a:p>
            <a:pPr>
              <a:lnSpc>
                <a:spcPct val="150000"/>
              </a:lnSpc>
            </a:pPr>
            <a:r>
              <a:rPr lang="en-US" sz="1600" dirty="0">
                <a:solidFill>
                  <a:schemeClr val="accent2">
                    <a:lumMod val="75000"/>
                  </a:schemeClr>
                </a:solidFill>
                <a:latin typeface="Lato" panose="020F0502020204030203" pitchFamily="34" charset="0"/>
              </a:rPr>
              <a:t>Use help functions to know the description and available routines (or functions) within the imported module </a:t>
            </a:r>
          </a:p>
        </p:txBody>
      </p:sp>
      <p:pic>
        <p:nvPicPr>
          <p:cNvPr id="23" name="Picture 22"/>
          <p:cNvPicPr>
            <a:picLocks noChangeAspect="1"/>
          </p:cNvPicPr>
          <p:nvPr/>
        </p:nvPicPr>
        <p:blipFill>
          <a:blip r:embed="rId5"/>
          <a:stretch>
            <a:fillRect/>
          </a:stretch>
        </p:blipFill>
        <p:spPr>
          <a:xfrm>
            <a:off x="795055" y="4005057"/>
            <a:ext cx="8931156" cy="1874804"/>
          </a:xfrm>
          <a:prstGeom prst="rect">
            <a:avLst/>
          </a:prstGeom>
          <a:ln>
            <a:solidFill>
              <a:schemeClr val="accent2">
                <a:lumMod val="20000"/>
                <a:lumOff val="80000"/>
              </a:schemeClr>
            </a:solidFill>
          </a:ln>
          <a:effectLst>
            <a:outerShdw blurRad="50800" dist="38100" dir="2700000" algn="tl" rotWithShape="0">
              <a:prstClr val="black">
                <a:alpha val="40000"/>
              </a:prstClr>
            </a:outerShdw>
          </a:effectLst>
        </p:spPr>
      </p:pic>
    </p:spTree>
    <p:custDataLst>
      <p:tags r:id="rId1"/>
    </p:custDataLst>
    <p:extLst>
      <p:ext uri="{BB962C8B-B14F-4D97-AF65-F5344CB8AC3E}">
        <p14:creationId xmlns:p14="http://schemas.microsoft.com/office/powerpoint/2010/main" val="492727619"/>
      </p:ext>
    </p:extLst>
  </p:cSld>
  <p:clrMapOvr>
    <a:masterClrMapping/>
  </p:clrMapOvr>
  <mc:AlternateContent xmlns:mc="http://schemas.openxmlformats.org/markup-compatibility/2006" xmlns:p14="http://schemas.microsoft.com/office/powerpoint/2010/main">
    <mc:Choice Requires="p14">
      <p:transition p14:dur="11" advClick="0">
        <p:fade/>
      </p:transition>
    </mc:Choice>
    <mc:Fallback xmlns="">
      <p:transition advClick="0">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8"/>
          </p:nvPr>
        </p:nvSpPr>
        <p:spPr/>
        <p:txBody>
          <a:bodyPr/>
          <a:lstStyle/>
          <a:p>
            <a:r>
              <a:rPr lang="en-US" b="1" dirty="0"/>
              <a:t>Using </a:t>
            </a:r>
            <a:r>
              <a:rPr lang="en-US" b="1" dirty="0">
                <a:solidFill>
                  <a:schemeClr val="accent2"/>
                </a:solidFill>
              </a:rPr>
              <a:t>module’s</a:t>
            </a:r>
            <a:r>
              <a:rPr lang="en-US" b="1" dirty="0"/>
              <a:t> </a:t>
            </a:r>
            <a:r>
              <a:rPr lang="en-US" b="1" dirty="0">
                <a:solidFill>
                  <a:schemeClr val="accent2"/>
                </a:solidFill>
              </a:rPr>
              <a:t>routines</a:t>
            </a:r>
          </a:p>
        </p:txBody>
      </p:sp>
      <p:grpSp>
        <p:nvGrpSpPr>
          <p:cNvPr id="2" name="Group 1">
            <a:extLst>
              <a:ext uri="{FF2B5EF4-FFF2-40B4-BE49-F238E27FC236}">
                <a16:creationId xmlns:a16="http://schemas.microsoft.com/office/drawing/2014/main" xmlns="" id="{E58D37A1-7AB1-4BEB-BEBC-71B0934B980C}"/>
              </a:ext>
            </a:extLst>
          </p:cNvPr>
          <p:cNvGrpSpPr/>
          <p:nvPr/>
        </p:nvGrpSpPr>
        <p:grpSpPr>
          <a:xfrm>
            <a:off x="3445515" y="1620910"/>
            <a:ext cx="2645664" cy="1828800"/>
            <a:chOff x="2584136" y="1180639"/>
            <a:chExt cx="1984248" cy="1371600"/>
          </a:xfrm>
          <a:solidFill>
            <a:schemeClr val="bg1">
              <a:lumMod val="75000"/>
            </a:schemeClr>
          </a:solidFill>
        </p:grpSpPr>
        <p:sp>
          <p:nvSpPr>
            <p:cNvPr id="71" name="Rectangle 70"/>
            <p:cNvSpPr/>
            <p:nvPr/>
          </p:nvSpPr>
          <p:spPr>
            <a:xfrm>
              <a:off x="2584136" y="1180639"/>
              <a:ext cx="1984248" cy="13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75" name="Group 174"/>
            <p:cNvGrpSpPr/>
            <p:nvPr/>
          </p:nvGrpSpPr>
          <p:grpSpPr>
            <a:xfrm>
              <a:off x="2770321" y="1278493"/>
              <a:ext cx="1612900" cy="1107996"/>
              <a:chOff x="2763647" y="1640373"/>
              <a:chExt cx="1612900" cy="1107996"/>
            </a:xfrm>
            <a:grpFill/>
          </p:grpSpPr>
          <p:sp>
            <p:nvSpPr>
              <p:cNvPr id="177" name="TextBox 176"/>
              <p:cNvSpPr txBox="1"/>
              <p:nvPr/>
            </p:nvSpPr>
            <p:spPr>
              <a:xfrm>
                <a:off x="2763647" y="1640373"/>
                <a:ext cx="1612900" cy="1107996"/>
              </a:xfrm>
              <a:prstGeom prst="rect">
                <a:avLst/>
              </a:prstGeom>
              <a:grpFill/>
            </p:spPr>
            <p:txBody>
              <a:bodyPr wrap="square" lIns="0" tIns="0" rIns="0" bIns="0" rtlCol="0">
                <a:spAutoFit/>
              </a:bodyPr>
              <a:lstStyle/>
              <a:p>
                <a:r>
                  <a:rPr lang="en-US" sz="1200" b="1" cap="all" spc="27" dirty="0">
                    <a:solidFill>
                      <a:schemeClr val="bg1"/>
                    </a:solidFill>
                    <a:latin typeface="Lato" panose="020F0502020204030203" pitchFamily="34" charset="0"/>
                  </a:rPr>
                  <a:t>Use dot operator to call a routine within a module</a:t>
                </a:r>
              </a:p>
              <a:p>
                <a:r>
                  <a:rPr lang="en-US" sz="1200" b="1" cap="all" spc="27" dirty="0">
                    <a:solidFill>
                      <a:schemeClr val="bg1"/>
                    </a:solidFill>
                    <a:latin typeface="Lato" panose="020F0502020204030203" pitchFamily="34" charset="0"/>
                  </a:rPr>
                  <a:t>For example use “</a:t>
                </a:r>
                <a:r>
                  <a:rPr lang="en-US" sz="1200" b="1" cap="all" spc="27" dirty="0" err="1">
                    <a:solidFill>
                      <a:schemeClr val="bg1"/>
                    </a:solidFill>
                    <a:latin typeface="Lato" panose="020F0502020204030203" pitchFamily="34" charset="0"/>
                  </a:rPr>
                  <a:t>os.getcwd</a:t>
                </a:r>
                <a:r>
                  <a:rPr lang="en-US" sz="1200" b="1" cap="all" spc="27" dirty="0">
                    <a:solidFill>
                      <a:schemeClr val="bg1"/>
                    </a:solidFill>
                    <a:latin typeface="Lato" panose="020F0502020204030203" pitchFamily="34" charset="0"/>
                  </a:rPr>
                  <a:t>()”, to know the current working directory</a:t>
                </a:r>
              </a:p>
              <a:p>
                <a:endParaRPr lang="en-US" sz="1200" dirty="0">
                  <a:solidFill>
                    <a:srgbClr val="91969B"/>
                  </a:solidFill>
                </a:endParaRPr>
              </a:p>
            </p:txBody>
          </p:sp>
          <p:grpSp>
            <p:nvGrpSpPr>
              <p:cNvPr id="178" name="Group 177"/>
              <p:cNvGrpSpPr/>
              <p:nvPr/>
            </p:nvGrpSpPr>
            <p:grpSpPr>
              <a:xfrm>
                <a:off x="3329018" y="2641954"/>
                <a:ext cx="468060" cy="69850"/>
                <a:chOff x="3353879" y="2641954"/>
                <a:chExt cx="468060" cy="69850"/>
              </a:xfrm>
              <a:grpFill/>
            </p:grpSpPr>
            <p:sp>
              <p:nvSpPr>
                <p:cNvPr id="179" name="Oval 178"/>
                <p:cNvSpPr/>
                <p:nvPr/>
              </p:nvSpPr>
              <p:spPr>
                <a:xfrm>
                  <a:off x="3353879" y="2641954"/>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0" name="Oval 179"/>
                <p:cNvSpPr/>
                <p:nvPr/>
              </p:nvSpPr>
              <p:spPr>
                <a:xfrm>
                  <a:off x="3453432" y="2641954"/>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1" name="Oval 180"/>
                <p:cNvSpPr/>
                <p:nvPr/>
              </p:nvSpPr>
              <p:spPr>
                <a:xfrm>
                  <a:off x="3552985" y="2641954"/>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2" name="Oval 181"/>
                <p:cNvSpPr/>
                <p:nvPr/>
              </p:nvSpPr>
              <p:spPr>
                <a:xfrm>
                  <a:off x="3652538" y="2641954"/>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3" name="Oval 182"/>
                <p:cNvSpPr/>
                <p:nvPr/>
              </p:nvSpPr>
              <p:spPr>
                <a:xfrm>
                  <a:off x="3752089" y="2641954"/>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grpSp>
      <p:grpSp>
        <p:nvGrpSpPr>
          <p:cNvPr id="3" name="Group 2">
            <a:extLst>
              <a:ext uri="{FF2B5EF4-FFF2-40B4-BE49-F238E27FC236}">
                <a16:creationId xmlns:a16="http://schemas.microsoft.com/office/drawing/2014/main" xmlns="" id="{1B3E8655-F64D-4BCE-A37B-BCA79F51E6B6}"/>
              </a:ext>
            </a:extLst>
          </p:cNvPr>
          <p:cNvGrpSpPr/>
          <p:nvPr/>
        </p:nvGrpSpPr>
        <p:grpSpPr>
          <a:xfrm>
            <a:off x="809783" y="3431465"/>
            <a:ext cx="2645664" cy="1248000"/>
            <a:chOff x="607337" y="2559822"/>
            <a:chExt cx="1984248" cy="889148"/>
          </a:xfrm>
          <a:solidFill>
            <a:schemeClr val="bg1">
              <a:lumMod val="75000"/>
            </a:schemeClr>
          </a:solidFill>
        </p:grpSpPr>
        <p:sp>
          <p:nvSpPr>
            <p:cNvPr id="69" name="Rectangle 68"/>
            <p:cNvSpPr/>
            <p:nvPr/>
          </p:nvSpPr>
          <p:spPr>
            <a:xfrm>
              <a:off x="607337" y="2559822"/>
              <a:ext cx="1984248" cy="8891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65" name="Group 164"/>
            <p:cNvGrpSpPr/>
            <p:nvPr/>
          </p:nvGrpSpPr>
          <p:grpSpPr>
            <a:xfrm>
              <a:off x="793011" y="2626908"/>
              <a:ext cx="1678461" cy="764907"/>
              <a:chOff x="2698086" y="1938105"/>
              <a:chExt cx="1678461" cy="764907"/>
            </a:xfrm>
            <a:grpFill/>
          </p:grpSpPr>
          <p:sp>
            <p:nvSpPr>
              <p:cNvPr id="122" name="TextBox 121"/>
              <p:cNvSpPr txBox="1"/>
              <p:nvPr/>
            </p:nvSpPr>
            <p:spPr>
              <a:xfrm>
                <a:off x="2749550" y="1938105"/>
                <a:ext cx="1626997" cy="146185"/>
              </a:xfrm>
              <a:prstGeom prst="rect">
                <a:avLst/>
              </a:prstGeom>
              <a:grpFill/>
            </p:spPr>
            <p:txBody>
              <a:bodyPr wrap="square" lIns="0" tIns="0" rIns="0" bIns="0" rtlCol="0">
                <a:spAutoFit/>
              </a:bodyPr>
              <a:lstStyle/>
              <a:p>
                <a:pPr>
                  <a:lnSpc>
                    <a:spcPts val="1600"/>
                  </a:lnSpc>
                </a:pPr>
                <a:endParaRPr lang="en-US" sz="933" dirty="0">
                  <a:solidFill>
                    <a:schemeClr val="bg1"/>
                  </a:solidFill>
                  <a:latin typeface="Lato" panose="020F0502020204030203" pitchFamily="34" charset="0"/>
                </a:endParaRPr>
              </a:p>
            </p:txBody>
          </p:sp>
          <p:sp>
            <p:nvSpPr>
              <p:cNvPr id="123" name="TextBox 122"/>
              <p:cNvSpPr txBox="1"/>
              <p:nvPr/>
            </p:nvSpPr>
            <p:spPr>
              <a:xfrm>
                <a:off x="2698086" y="2034082"/>
                <a:ext cx="1612900" cy="292280"/>
              </a:xfrm>
              <a:prstGeom prst="rect">
                <a:avLst/>
              </a:prstGeom>
              <a:grpFill/>
            </p:spPr>
            <p:txBody>
              <a:bodyPr wrap="square" lIns="0" tIns="0" rIns="0" bIns="0" rtlCol="0">
                <a:spAutoFit/>
              </a:bodyPr>
              <a:lstStyle/>
              <a:p>
                <a:r>
                  <a:rPr lang="en-US" sz="1333" b="1" cap="all" spc="27" dirty="0">
                    <a:solidFill>
                      <a:schemeClr val="bg1"/>
                    </a:solidFill>
                    <a:latin typeface="Lato" panose="020F0502020204030203" pitchFamily="34" charset="0"/>
                  </a:rPr>
                  <a:t>Change working directory</a:t>
                </a:r>
              </a:p>
            </p:txBody>
          </p:sp>
          <p:grpSp>
            <p:nvGrpSpPr>
              <p:cNvPr id="136" name="Group 135"/>
              <p:cNvGrpSpPr/>
              <p:nvPr/>
            </p:nvGrpSpPr>
            <p:grpSpPr>
              <a:xfrm>
                <a:off x="3329018" y="2633162"/>
                <a:ext cx="468060" cy="69850"/>
                <a:chOff x="3353879" y="2633162"/>
                <a:chExt cx="468060" cy="69850"/>
              </a:xfrm>
              <a:grpFill/>
            </p:grpSpPr>
            <p:sp>
              <p:nvSpPr>
                <p:cNvPr id="130" name="Oval 129"/>
                <p:cNvSpPr/>
                <p:nvPr/>
              </p:nvSpPr>
              <p:spPr>
                <a:xfrm>
                  <a:off x="3353879" y="2633162"/>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2" name="Oval 131"/>
                <p:cNvSpPr/>
                <p:nvPr/>
              </p:nvSpPr>
              <p:spPr>
                <a:xfrm>
                  <a:off x="3453432" y="2633162"/>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4" name="Oval 133"/>
                <p:cNvSpPr/>
                <p:nvPr/>
              </p:nvSpPr>
              <p:spPr>
                <a:xfrm>
                  <a:off x="3652538" y="2633162"/>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5" name="Oval 134"/>
                <p:cNvSpPr/>
                <p:nvPr/>
              </p:nvSpPr>
              <p:spPr>
                <a:xfrm>
                  <a:off x="3752089" y="2633162"/>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sp>
          <p:nvSpPr>
            <p:cNvPr id="60" name="Oval 59"/>
            <p:cNvSpPr/>
            <p:nvPr/>
          </p:nvSpPr>
          <p:spPr>
            <a:xfrm>
              <a:off x="1630671" y="3317838"/>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 name="Group 3">
            <a:extLst>
              <a:ext uri="{FF2B5EF4-FFF2-40B4-BE49-F238E27FC236}">
                <a16:creationId xmlns:a16="http://schemas.microsoft.com/office/drawing/2014/main" xmlns="" id="{D770EB33-C151-42EA-89DA-6026D1B9DB87}"/>
              </a:ext>
            </a:extLst>
          </p:cNvPr>
          <p:cNvGrpSpPr/>
          <p:nvPr/>
        </p:nvGrpSpPr>
        <p:grpSpPr>
          <a:xfrm>
            <a:off x="3420289" y="4657996"/>
            <a:ext cx="2645664" cy="1828800"/>
            <a:chOff x="2565217" y="3458454"/>
            <a:chExt cx="1984248" cy="1371600"/>
          </a:xfrm>
          <a:solidFill>
            <a:schemeClr val="bg1">
              <a:lumMod val="75000"/>
            </a:schemeClr>
          </a:solidFill>
        </p:grpSpPr>
        <p:sp>
          <p:nvSpPr>
            <p:cNvPr id="50" name="Rectangle 49"/>
            <p:cNvSpPr/>
            <p:nvPr/>
          </p:nvSpPr>
          <p:spPr>
            <a:xfrm>
              <a:off x="2565217" y="3458454"/>
              <a:ext cx="1984248" cy="13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1" name="Group 60"/>
            <p:cNvGrpSpPr/>
            <p:nvPr/>
          </p:nvGrpSpPr>
          <p:grpSpPr>
            <a:xfrm>
              <a:off x="2686545" y="3703016"/>
              <a:ext cx="1688541" cy="871345"/>
              <a:chOff x="2749550" y="1840459"/>
              <a:chExt cx="1688541" cy="871345"/>
            </a:xfrm>
            <a:grpFill/>
          </p:grpSpPr>
          <p:sp>
            <p:nvSpPr>
              <p:cNvPr id="62" name="TextBox 61"/>
              <p:cNvSpPr txBox="1"/>
              <p:nvPr/>
            </p:nvSpPr>
            <p:spPr>
              <a:xfrm>
                <a:off x="2749550" y="1938105"/>
                <a:ext cx="1626997" cy="153888"/>
              </a:xfrm>
              <a:prstGeom prst="rect">
                <a:avLst/>
              </a:prstGeom>
              <a:grpFill/>
            </p:spPr>
            <p:txBody>
              <a:bodyPr wrap="square" lIns="0" tIns="0" rIns="0" bIns="0" rtlCol="0">
                <a:spAutoFit/>
              </a:bodyPr>
              <a:lstStyle/>
              <a:p>
                <a:pPr>
                  <a:lnSpc>
                    <a:spcPts val="1600"/>
                  </a:lnSpc>
                </a:pPr>
                <a:endParaRPr lang="en-US" sz="933" dirty="0">
                  <a:solidFill>
                    <a:schemeClr val="bg1"/>
                  </a:solidFill>
                  <a:latin typeface="Lato" panose="020F0502020204030203" pitchFamily="34" charset="0"/>
                </a:endParaRPr>
              </a:p>
            </p:txBody>
          </p:sp>
          <p:sp>
            <p:nvSpPr>
              <p:cNvPr id="63" name="TextBox 62"/>
              <p:cNvSpPr txBox="1"/>
              <p:nvPr/>
            </p:nvSpPr>
            <p:spPr>
              <a:xfrm>
                <a:off x="2825191" y="1840459"/>
                <a:ext cx="1612900" cy="646331"/>
              </a:xfrm>
              <a:prstGeom prst="rect">
                <a:avLst/>
              </a:prstGeom>
              <a:grpFill/>
            </p:spPr>
            <p:txBody>
              <a:bodyPr wrap="square" lIns="0" tIns="0" rIns="0" bIns="0" rtlCol="0">
                <a:spAutoFit/>
              </a:bodyPr>
              <a:lstStyle/>
              <a:p>
                <a:r>
                  <a:rPr lang="en-US" sz="1400" b="1" cap="all" spc="27" dirty="0">
                    <a:solidFill>
                      <a:schemeClr val="bg1"/>
                    </a:solidFill>
                    <a:latin typeface="Lato" panose="020F0502020204030203" pitchFamily="34" charset="0"/>
                  </a:rPr>
                  <a:t>Get all files under the current working directory</a:t>
                </a:r>
              </a:p>
              <a:p>
                <a:endParaRPr lang="en-US" sz="1400" b="1" cap="all" spc="27" dirty="0">
                  <a:solidFill>
                    <a:schemeClr val="bg1"/>
                  </a:solidFill>
                  <a:latin typeface="Lato" panose="020F0502020204030203" pitchFamily="34" charset="0"/>
                </a:endParaRPr>
              </a:p>
            </p:txBody>
          </p:sp>
          <p:grpSp>
            <p:nvGrpSpPr>
              <p:cNvPr id="64" name="Group 63"/>
              <p:cNvGrpSpPr/>
              <p:nvPr/>
            </p:nvGrpSpPr>
            <p:grpSpPr>
              <a:xfrm>
                <a:off x="3329018" y="2633162"/>
                <a:ext cx="468060" cy="78642"/>
                <a:chOff x="3353879" y="2633162"/>
                <a:chExt cx="468060" cy="78642"/>
              </a:xfrm>
              <a:grpFill/>
            </p:grpSpPr>
            <p:sp>
              <p:nvSpPr>
                <p:cNvPr id="65" name="Oval 64"/>
                <p:cNvSpPr/>
                <p:nvPr/>
              </p:nvSpPr>
              <p:spPr>
                <a:xfrm>
                  <a:off x="3353879" y="2641954"/>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Oval 65"/>
                <p:cNvSpPr/>
                <p:nvPr/>
              </p:nvSpPr>
              <p:spPr>
                <a:xfrm>
                  <a:off x="3453432" y="2641954"/>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7" name="Oval 66"/>
                <p:cNvSpPr/>
                <p:nvPr/>
              </p:nvSpPr>
              <p:spPr>
                <a:xfrm>
                  <a:off x="3652538" y="2633162"/>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8" name="Oval 67"/>
                <p:cNvSpPr/>
                <p:nvPr/>
              </p:nvSpPr>
              <p:spPr>
                <a:xfrm>
                  <a:off x="3752089" y="2633162"/>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sp>
          <p:nvSpPr>
            <p:cNvPr id="73" name="Oval 72"/>
            <p:cNvSpPr/>
            <p:nvPr/>
          </p:nvSpPr>
          <p:spPr>
            <a:xfrm>
              <a:off x="3469611" y="4502938"/>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pic>
        <p:nvPicPr>
          <p:cNvPr id="36" name="Picture 35"/>
          <p:cNvPicPr>
            <a:picLocks noChangeAspect="1"/>
          </p:cNvPicPr>
          <p:nvPr/>
        </p:nvPicPr>
        <p:blipFill>
          <a:blip r:embed="rId4"/>
          <a:stretch>
            <a:fillRect/>
          </a:stretch>
        </p:blipFill>
        <p:spPr>
          <a:xfrm>
            <a:off x="6181490" y="1920657"/>
            <a:ext cx="5472223" cy="966435"/>
          </a:xfrm>
          <a:prstGeom prst="rect">
            <a:avLst/>
          </a:prstGeom>
          <a:ln>
            <a:solidFill>
              <a:schemeClr val="accent2">
                <a:lumMod val="20000"/>
                <a:lumOff val="80000"/>
              </a:schemeClr>
            </a:solidFill>
          </a:ln>
          <a:effectLst>
            <a:glow rad="63500">
              <a:schemeClr val="accent1">
                <a:satMod val="175000"/>
                <a:alpha val="40000"/>
              </a:schemeClr>
            </a:glow>
          </a:effectLst>
        </p:spPr>
      </p:pic>
      <p:pic>
        <p:nvPicPr>
          <p:cNvPr id="37" name="Picture 36"/>
          <p:cNvPicPr>
            <a:picLocks noChangeAspect="1"/>
          </p:cNvPicPr>
          <p:nvPr/>
        </p:nvPicPr>
        <p:blipFill>
          <a:blip r:embed="rId5"/>
          <a:stretch>
            <a:fillRect/>
          </a:stretch>
        </p:blipFill>
        <p:spPr>
          <a:xfrm>
            <a:off x="3547846" y="3670959"/>
            <a:ext cx="5472223" cy="777727"/>
          </a:xfrm>
          <a:prstGeom prst="rect">
            <a:avLst/>
          </a:prstGeom>
          <a:ln>
            <a:solidFill>
              <a:schemeClr val="accent2">
                <a:lumMod val="20000"/>
                <a:lumOff val="80000"/>
              </a:schemeClr>
            </a:solidFill>
          </a:ln>
          <a:effectLst>
            <a:glow rad="63500">
              <a:schemeClr val="accent1">
                <a:satMod val="175000"/>
                <a:alpha val="40000"/>
              </a:schemeClr>
            </a:glow>
          </a:effectLst>
        </p:spPr>
      </p:pic>
      <p:pic>
        <p:nvPicPr>
          <p:cNvPr id="38" name="Picture 37"/>
          <p:cNvPicPr>
            <a:picLocks noChangeAspect="1"/>
          </p:cNvPicPr>
          <p:nvPr/>
        </p:nvPicPr>
        <p:blipFill>
          <a:blip r:embed="rId6"/>
          <a:stretch>
            <a:fillRect/>
          </a:stretch>
        </p:blipFill>
        <p:spPr>
          <a:xfrm>
            <a:off x="6181489" y="5193150"/>
            <a:ext cx="5472224" cy="801143"/>
          </a:xfrm>
          <a:prstGeom prst="rect">
            <a:avLst/>
          </a:prstGeom>
          <a:ln>
            <a:solidFill>
              <a:schemeClr val="accent2">
                <a:lumMod val="20000"/>
                <a:lumOff val="80000"/>
              </a:schemeClr>
            </a:solidFill>
          </a:ln>
          <a:effectLst>
            <a:glow rad="63500">
              <a:schemeClr val="accent1">
                <a:satMod val="175000"/>
                <a:alpha val="40000"/>
              </a:schemeClr>
            </a:glow>
          </a:effectLst>
        </p:spPr>
      </p:pic>
    </p:spTree>
    <p:custDataLst>
      <p:tags r:id="rId1"/>
    </p:custDataLst>
    <p:extLst>
      <p:ext uri="{BB962C8B-B14F-4D97-AF65-F5344CB8AC3E}">
        <p14:creationId xmlns:p14="http://schemas.microsoft.com/office/powerpoint/2010/main" val="2927700859"/>
      </p:ext>
    </p:extLst>
  </p:cSld>
  <p:clrMapOvr>
    <a:masterClrMapping/>
  </p:clrMapOvr>
  <mc:AlternateContent xmlns:mc="http://schemas.openxmlformats.org/markup-compatibility/2006" xmlns:p14="http://schemas.microsoft.com/office/powerpoint/2010/main">
    <mc:Choice Requires="p14">
      <p:transition p14:dur="11" advClick="0">
        <p:fade/>
      </p:transition>
    </mc:Choice>
    <mc:Fallback xmlns="">
      <p:transition advClick="0">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8"/>
          </p:nvPr>
        </p:nvSpPr>
        <p:spPr>
          <a:xfrm>
            <a:off x="778936" y="780667"/>
            <a:ext cx="10604499" cy="511013"/>
          </a:xfrm>
        </p:spPr>
        <p:txBody>
          <a:bodyPr/>
          <a:lstStyle/>
          <a:p>
            <a:r>
              <a:rPr lang="en-US" b="1" dirty="0"/>
              <a:t>Different ways in </a:t>
            </a:r>
            <a:r>
              <a:rPr lang="en-US" b="1" dirty="0">
                <a:solidFill>
                  <a:schemeClr val="accent2"/>
                </a:solidFill>
              </a:rPr>
              <a:t>importing modules</a:t>
            </a:r>
          </a:p>
          <a:p>
            <a:endParaRPr lang="en-US" b="1" dirty="0"/>
          </a:p>
        </p:txBody>
      </p:sp>
      <p:grpSp>
        <p:nvGrpSpPr>
          <p:cNvPr id="3" name="Group 2">
            <a:extLst>
              <a:ext uri="{FF2B5EF4-FFF2-40B4-BE49-F238E27FC236}">
                <a16:creationId xmlns:a16="http://schemas.microsoft.com/office/drawing/2014/main" xmlns="" id="{5EFE29AF-D10E-462D-B069-E1BB250E7625}"/>
              </a:ext>
            </a:extLst>
          </p:cNvPr>
          <p:cNvGrpSpPr/>
          <p:nvPr/>
        </p:nvGrpSpPr>
        <p:grpSpPr>
          <a:xfrm>
            <a:off x="780102" y="3174656"/>
            <a:ext cx="2713545" cy="2817317"/>
            <a:chOff x="687407" y="2392370"/>
            <a:chExt cx="1984248" cy="1461810"/>
          </a:xfrm>
          <a:solidFill>
            <a:schemeClr val="bg1">
              <a:lumMod val="75000"/>
            </a:schemeClr>
          </a:solidFill>
        </p:grpSpPr>
        <p:sp>
          <p:nvSpPr>
            <p:cNvPr id="71" name="Rectangle 70"/>
            <p:cNvSpPr/>
            <p:nvPr/>
          </p:nvSpPr>
          <p:spPr>
            <a:xfrm>
              <a:off x="687407" y="2392370"/>
              <a:ext cx="1984248" cy="14618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75" name="Group 174"/>
            <p:cNvGrpSpPr/>
            <p:nvPr/>
          </p:nvGrpSpPr>
          <p:grpSpPr>
            <a:xfrm>
              <a:off x="772060" y="2487378"/>
              <a:ext cx="1838530" cy="1181261"/>
              <a:chOff x="2755131" y="1887883"/>
              <a:chExt cx="1838530" cy="1181261"/>
            </a:xfrm>
            <a:grpFill/>
          </p:grpSpPr>
          <p:sp>
            <p:nvSpPr>
              <p:cNvPr id="177" name="TextBox 176"/>
              <p:cNvSpPr txBox="1"/>
              <p:nvPr/>
            </p:nvSpPr>
            <p:spPr>
              <a:xfrm>
                <a:off x="2755131" y="1887883"/>
                <a:ext cx="1838530" cy="1064299"/>
              </a:xfrm>
              <a:prstGeom prst="rect">
                <a:avLst/>
              </a:prstGeom>
              <a:grpFill/>
            </p:spPr>
            <p:txBody>
              <a:bodyPr wrap="square" lIns="0" tIns="0" rIns="0" bIns="0" rtlCol="0">
                <a:spAutoFit/>
              </a:bodyPr>
              <a:lstStyle/>
              <a:p>
                <a:r>
                  <a:rPr lang="en-US" sz="1333" dirty="0">
                    <a:solidFill>
                      <a:schemeClr val="bg1"/>
                    </a:solidFill>
                    <a:latin typeface="Lato" panose="020F0502020204030203" pitchFamily="34" charset="0"/>
                  </a:rPr>
                  <a:t>By default, all the routines will be available when we import a module.</a:t>
                </a:r>
              </a:p>
              <a:p>
                <a:r>
                  <a:rPr lang="en-US" sz="1333" dirty="0">
                    <a:solidFill>
                      <a:schemeClr val="bg1"/>
                    </a:solidFill>
                    <a:latin typeface="Lato" panose="020F0502020204030203" pitchFamily="34" charset="0"/>
                  </a:rPr>
                  <a:t>We can also import only those routines which we will be using. </a:t>
                </a:r>
              </a:p>
              <a:p>
                <a:endParaRPr lang="en-US" sz="1333" dirty="0">
                  <a:solidFill>
                    <a:schemeClr val="bg1"/>
                  </a:solidFill>
                  <a:latin typeface="Lato" panose="020F0502020204030203" pitchFamily="34" charset="0"/>
                </a:endParaRPr>
              </a:p>
              <a:p>
                <a:r>
                  <a:rPr lang="en-US" sz="1333" dirty="0">
                    <a:solidFill>
                      <a:schemeClr val="bg1"/>
                    </a:solidFill>
                    <a:latin typeface="Lato" panose="020F0502020204030203" pitchFamily="34" charset="0"/>
                  </a:rPr>
                  <a:t>For example in the below snippet we are importing only three functions/routines from </a:t>
                </a:r>
                <a:r>
                  <a:rPr lang="en-US" sz="1333" dirty="0" err="1">
                    <a:solidFill>
                      <a:schemeClr val="bg1"/>
                    </a:solidFill>
                    <a:latin typeface="Lato" panose="020F0502020204030203" pitchFamily="34" charset="0"/>
                  </a:rPr>
                  <a:t>o’os</a:t>
                </a:r>
                <a:r>
                  <a:rPr lang="en-US" sz="1333" dirty="0">
                    <a:solidFill>
                      <a:schemeClr val="bg1"/>
                    </a:solidFill>
                    <a:latin typeface="Lato" panose="020F0502020204030203" pitchFamily="34" charset="0"/>
                  </a:rPr>
                  <a:t>’ module.</a:t>
                </a:r>
              </a:p>
            </p:txBody>
          </p:sp>
          <p:grpSp>
            <p:nvGrpSpPr>
              <p:cNvPr id="178" name="Group 177"/>
              <p:cNvGrpSpPr/>
              <p:nvPr/>
            </p:nvGrpSpPr>
            <p:grpSpPr>
              <a:xfrm>
                <a:off x="3325526" y="2999294"/>
                <a:ext cx="471552" cy="69850"/>
                <a:chOff x="3350387" y="2999294"/>
                <a:chExt cx="471552" cy="69850"/>
              </a:xfrm>
              <a:grpFill/>
            </p:grpSpPr>
            <p:sp>
              <p:nvSpPr>
                <p:cNvPr id="179" name="Oval 178"/>
                <p:cNvSpPr/>
                <p:nvPr/>
              </p:nvSpPr>
              <p:spPr>
                <a:xfrm>
                  <a:off x="3350387" y="2999294"/>
                  <a:ext cx="76835"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0" name="Oval 179"/>
                <p:cNvSpPr/>
                <p:nvPr/>
              </p:nvSpPr>
              <p:spPr>
                <a:xfrm>
                  <a:off x="3449940" y="2999294"/>
                  <a:ext cx="76835"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1" name="Oval 180"/>
                <p:cNvSpPr/>
                <p:nvPr/>
              </p:nvSpPr>
              <p:spPr>
                <a:xfrm>
                  <a:off x="3552985" y="2999294"/>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2" name="Oval 181"/>
                <p:cNvSpPr/>
                <p:nvPr/>
              </p:nvSpPr>
              <p:spPr>
                <a:xfrm>
                  <a:off x="3652538" y="2999294"/>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3" name="Oval 182"/>
                <p:cNvSpPr/>
                <p:nvPr/>
              </p:nvSpPr>
              <p:spPr>
                <a:xfrm>
                  <a:off x="3752089" y="2999294"/>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grpSp>
      <p:pic>
        <p:nvPicPr>
          <p:cNvPr id="47" name="Picture 46"/>
          <p:cNvPicPr>
            <a:picLocks noChangeAspect="1"/>
          </p:cNvPicPr>
          <p:nvPr/>
        </p:nvPicPr>
        <p:blipFill>
          <a:blip r:embed="rId4"/>
          <a:stretch>
            <a:fillRect/>
          </a:stretch>
        </p:blipFill>
        <p:spPr>
          <a:xfrm>
            <a:off x="4283948" y="3876664"/>
            <a:ext cx="5870485" cy="717083"/>
          </a:xfrm>
          <a:prstGeom prst="rect">
            <a:avLst/>
          </a:prstGeom>
          <a:ln>
            <a:solidFill>
              <a:schemeClr val="accent2">
                <a:lumMod val="20000"/>
                <a:lumOff val="80000"/>
              </a:schemeClr>
            </a:solidFill>
          </a:ln>
          <a:effectLst>
            <a:glow rad="63500">
              <a:schemeClr val="accent1">
                <a:satMod val="175000"/>
                <a:alpha val="40000"/>
              </a:schemeClr>
            </a:glow>
          </a:effectLst>
        </p:spPr>
      </p:pic>
      <p:pic>
        <p:nvPicPr>
          <p:cNvPr id="48" name="Picture 47"/>
          <p:cNvPicPr>
            <a:picLocks noChangeAspect="1"/>
          </p:cNvPicPr>
          <p:nvPr/>
        </p:nvPicPr>
        <p:blipFill>
          <a:blip r:embed="rId5"/>
          <a:stretch>
            <a:fillRect/>
          </a:stretch>
        </p:blipFill>
        <p:spPr>
          <a:xfrm>
            <a:off x="6673195" y="1988907"/>
            <a:ext cx="4650336" cy="712893"/>
          </a:xfrm>
          <a:prstGeom prst="rect">
            <a:avLst/>
          </a:prstGeom>
          <a:ln>
            <a:solidFill>
              <a:schemeClr val="accent2">
                <a:lumMod val="20000"/>
                <a:lumOff val="80000"/>
              </a:schemeClr>
            </a:solidFill>
          </a:ln>
          <a:effectLst>
            <a:glow rad="63500">
              <a:schemeClr val="accent1">
                <a:satMod val="175000"/>
                <a:alpha val="40000"/>
              </a:schemeClr>
            </a:glow>
          </a:effectLst>
        </p:spPr>
      </p:pic>
      <p:sp>
        <p:nvSpPr>
          <p:cNvPr id="50" name="Folded Corner 49"/>
          <p:cNvSpPr/>
          <p:nvPr/>
        </p:nvSpPr>
        <p:spPr>
          <a:xfrm>
            <a:off x="4071949" y="5203090"/>
            <a:ext cx="7117968" cy="730406"/>
          </a:xfrm>
          <a:prstGeom prst="foldedCorner">
            <a:avLst/>
          </a:prstGeom>
          <a:solidFill>
            <a:schemeClr val="accent2">
              <a:lumMod val="20000"/>
              <a:lumOff val="80000"/>
            </a:schemeClr>
          </a:solidFill>
          <a:ln>
            <a:solidFill>
              <a:schemeClr val="accent2">
                <a:lumMod val="20000"/>
                <a:lumOff val="80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n w="0"/>
                <a:solidFill>
                  <a:schemeClr val="tx1"/>
                </a:solidFill>
                <a:effectLst>
                  <a:outerShdw blurRad="38100" dist="19050" dir="2700000" algn="tl" rotWithShape="0">
                    <a:schemeClr val="dk1">
                      <a:alpha val="40000"/>
                    </a:schemeClr>
                  </a:outerShdw>
                </a:effectLst>
              </a:rPr>
              <a:t>Note: Importing all the definitions using * operator is not recommended</a:t>
            </a:r>
          </a:p>
        </p:txBody>
      </p:sp>
      <p:grpSp>
        <p:nvGrpSpPr>
          <p:cNvPr id="2" name="Group 1">
            <a:extLst>
              <a:ext uri="{FF2B5EF4-FFF2-40B4-BE49-F238E27FC236}">
                <a16:creationId xmlns:a16="http://schemas.microsoft.com/office/drawing/2014/main" xmlns="" id="{F4136159-2892-40F2-92BF-5FDD08FAD60C}"/>
              </a:ext>
            </a:extLst>
          </p:cNvPr>
          <p:cNvGrpSpPr/>
          <p:nvPr/>
        </p:nvGrpSpPr>
        <p:grpSpPr>
          <a:xfrm>
            <a:off x="3527049" y="1504206"/>
            <a:ext cx="3092939" cy="1844306"/>
            <a:chOff x="2577973" y="1118495"/>
            <a:chExt cx="1984248" cy="1383229"/>
          </a:xfrm>
          <a:solidFill>
            <a:schemeClr val="bg1">
              <a:lumMod val="75000"/>
            </a:schemeClr>
          </a:solidFill>
        </p:grpSpPr>
        <p:sp>
          <p:nvSpPr>
            <p:cNvPr id="69" name="Rectangle 68"/>
            <p:cNvSpPr/>
            <p:nvPr/>
          </p:nvSpPr>
          <p:spPr>
            <a:xfrm>
              <a:off x="2577973" y="1118495"/>
              <a:ext cx="1984248" cy="138322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65" name="Group 164"/>
            <p:cNvGrpSpPr/>
            <p:nvPr/>
          </p:nvGrpSpPr>
          <p:grpSpPr>
            <a:xfrm>
              <a:off x="2656498" y="1173418"/>
              <a:ext cx="1798574" cy="1197912"/>
              <a:chOff x="2656498" y="1629502"/>
              <a:chExt cx="1798574" cy="1197912"/>
            </a:xfrm>
            <a:grpFill/>
          </p:grpSpPr>
          <p:sp>
            <p:nvSpPr>
              <p:cNvPr id="122" name="TextBox 121"/>
              <p:cNvSpPr txBox="1"/>
              <p:nvPr/>
            </p:nvSpPr>
            <p:spPr>
              <a:xfrm>
                <a:off x="2749550" y="1938105"/>
                <a:ext cx="1626997" cy="153888"/>
              </a:xfrm>
              <a:prstGeom prst="rect">
                <a:avLst/>
              </a:prstGeom>
              <a:grpFill/>
            </p:spPr>
            <p:txBody>
              <a:bodyPr wrap="square" lIns="0" tIns="0" rIns="0" bIns="0" rtlCol="0">
                <a:spAutoFit/>
              </a:bodyPr>
              <a:lstStyle/>
              <a:p>
                <a:pPr>
                  <a:lnSpc>
                    <a:spcPts val="1600"/>
                  </a:lnSpc>
                </a:pPr>
                <a:endParaRPr lang="en-US" sz="933" dirty="0">
                  <a:solidFill>
                    <a:schemeClr val="bg1"/>
                  </a:solidFill>
                  <a:latin typeface="Lato" panose="020F0502020204030203" pitchFamily="34" charset="0"/>
                </a:endParaRPr>
              </a:p>
            </p:txBody>
          </p:sp>
          <p:sp>
            <p:nvSpPr>
              <p:cNvPr id="123" name="TextBox 122"/>
              <p:cNvSpPr txBox="1"/>
              <p:nvPr/>
            </p:nvSpPr>
            <p:spPr>
              <a:xfrm>
                <a:off x="2656498" y="1629502"/>
                <a:ext cx="1798574" cy="1076882"/>
              </a:xfrm>
              <a:prstGeom prst="rect">
                <a:avLst/>
              </a:prstGeom>
              <a:grpFill/>
            </p:spPr>
            <p:txBody>
              <a:bodyPr wrap="square" lIns="0" tIns="0" rIns="0" bIns="0" rtlCol="0">
                <a:spAutoFit/>
              </a:bodyPr>
              <a:lstStyle/>
              <a:p>
                <a:r>
                  <a:rPr lang="en-US" sz="1333" dirty="0">
                    <a:solidFill>
                      <a:schemeClr val="bg1"/>
                    </a:solidFill>
                    <a:latin typeface="Lato" panose="020F0502020204030203" pitchFamily="34" charset="0"/>
                  </a:rPr>
                  <a:t>Note that we can call those functions directly without using the module name and dot operator.</a:t>
                </a:r>
              </a:p>
              <a:p>
                <a:endParaRPr lang="en-US" sz="1333" dirty="0">
                  <a:solidFill>
                    <a:schemeClr val="bg1"/>
                  </a:solidFill>
                  <a:latin typeface="Lato" panose="020F0502020204030203" pitchFamily="34" charset="0"/>
                </a:endParaRPr>
              </a:p>
              <a:p>
                <a:r>
                  <a:rPr lang="en-US" sz="1333" dirty="0">
                    <a:solidFill>
                      <a:schemeClr val="bg1"/>
                    </a:solidFill>
                    <a:latin typeface="Lato" panose="020F0502020204030203" pitchFamily="34" charset="0"/>
                  </a:rPr>
                  <a:t>One can also import all the functions and use them directly using “*” operator while importing</a:t>
                </a:r>
              </a:p>
            </p:txBody>
          </p:sp>
          <p:grpSp>
            <p:nvGrpSpPr>
              <p:cNvPr id="136" name="Group 135"/>
              <p:cNvGrpSpPr/>
              <p:nvPr/>
            </p:nvGrpSpPr>
            <p:grpSpPr>
              <a:xfrm>
                <a:off x="3329018" y="2757564"/>
                <a:ext cx="468060" cy="69850"/>
                <a:chOff x="3353879" y="2757564"/>
                <a:chExt cx="468060" cy="69850"/>
              </a:xfrm>
              <a:grpFill/>
            </p:grpSpPr>
            <p:sp>
              <p:nvSpPr>
                <p:cNvPr id="130" name="Oval 129"/>
                <p:cNvSpPr/>
                <p:nvPr/>
              </p:nvSpPr>
              <p:spPr>
                <a:xfrm>
                  <a:off x="3353879" y="2757564"/>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2" name="Oval 131"/>
                <p:cNvSpPr/>
                <p:nvPr/>
              </p:nvSpPr>
              <p:spPr>
                <a:xfrm>
                  <a:off x="3453432" y="2757564"/>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4" name="Oval 133"/>
                <p:cNvSpPr/>
                <p:nvPr/>
              </p:nvSpPr>
              <p:spPr>
                <a:xfrm>
                  <a:off x="3652538" y="2757564"/>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5" name="Oval 134"/>
                <p:cNvSpPr/>
                <p:nvPr/>
              </p:nvSpPr>
              <p:spPr>
                <a:xfrm>
                  <a:off x="3752089" y="2757564"/>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sp>
          <p:nvSpPr>
            <p:cNvPr id="51" name="Oval 50"/>
            <p:cNvSpPr/>
            <p:nvPr/>
          </p:nvSpPr>
          <p:spPr>
            <a:xfrm>
              <a:off x="3527837" y="2296107"/>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Tree>
    <p:custDataLst>
      <p:tags r:id="rId1"/>
    </p:custDataLst>
    <p:extLst>
      <p:ext uri="{BB962C8B-B14F-4D97-AF65-F5344CB8AC3E}">
        <p14:creationId xmlns:p14="http://schemas.microsoft.com/office/powerpoint/2010/main" val="345010876"/>
      </p:ext>
    </p:extLst>
  </p:cSld>
  <p:clrMapOvr>
    <a:masterClrMapping/>
  </p:clrMapOvr>
  <mc:AlternateContent xmlns:mc="http://schemas.openxmlformats.org/markup-compatibility/2006" xmlns:p14="http://schemas.microsoft.com/office/powerpoint/2010/main">
    <mc:Choice Requires="p14">
      <p:transition p14:dur="11" advClick="0">
        <p:fade/>
      </p:transition>
    </mc:Choice>
    <mc:Fallback xmlns="">
      <p:transition advClick="0">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b="1" dirty="0"/>
              <a:t>Creating </a:t>
            </a:r>
            <a:r>
              <a:rPr lang="en-US" b="1" dirty="0">
                <a:solidFill>
                  <a:schemeClr val="accent2"/>
                </a:solidFill>
              </a:rPr>
              <a:t>custom</a:t>
            </a:r>
            <a:r>
              <a:rPr lang="en-US" b="1" dirty="0"/>
              <a:t>  </a:t>
            </a:r>
            <a:r>
              <a:rPr lang="en-US" b="1" dirty="0">
                <a:solidFill>
                  <a:schemeClr val="accent2"/>
                </a:solidFill>
              </a:rPr>
              <a:t>modules</a:t>
            </a:r>
          </a:p>
        </p:txBody>
      </p:sp>
      <p:grpSp>
        <p:nvGrpSpPr>
          <p:cNvPr id="6" name="Group 5">
            <a:extLst>
              <a:ext uri="{FF2B5EF4-FFF2-40B4-BE49-F238E27FC236}">
                <a16:creationId xmlns:a16="http://schemas.microsoft.com/office/drawing/2014/main" xmlns="" id="{062F7663-3024-4A56-BD59-E29726D9514C}"/>
              </a:ext>
            </a:extLst>
          </p:cNvPr>
          <p:cNvGrpSpPr/>
          <p:nvPr/>
        </p:nvGrpSpPr>
        <p:grpSpPr>
          <a:xfrm>
            <a:off x="833032" y="2469542"/>
            <a:ext cx="5069953" cy="654025"/>
            <a:chOff x="624773" y="1852156"/>
            <a:chExt cx="3802465" cy="490519"/>
          </a:xfrm>
        </p:grpSpPr>
        <p:sp>
          <p:nvSpPr>
            <p:cNvPr id="28" name="TextBox 27"/>
            <p:cNvSpPr txBox="1"/>
            <p:nvPr/>
          </p:nvSpPr>
          <p:spPr>
            <a:xfrm>
              <a:off x="1175496" y="1852156"/>
              <a:ext cx="3251742" cy="490519"/>
            </a:xfrm>
            <a:prstGeom prst="rect">
              <a:avLst/>
            </a:prstGeom>
            <a:noFill/>
          </p:spPr>
          <p:txBody>
            <a:bodyPr wrap="square" lIns="0" tIns="0" rIns="0" bIns="0" rtlCol="0">
              <a:spAutoFit/>
            </a:bodyPr>
            <a:lstStyle/>
            <a:p>
              <a:pPr algn="just">
                <a:lnSpc>
                  <a:spcPts val="1733"/>
                </a:lnSpc>
                <a:spcAft>
                  <a:spcPts val="800"/>
                </a:spcAft>
              </a:pPr>
              <a:r>
                <a:rPr lang="en-US" sz="1600" dirty="0">
                  <a:solidFill>
                    <a:schemeClr val="accent2">
                      <a:lumMod val="75000"/>
                    </a:schemeClr>
                  </a:solidFill>
                  <a:latin typeface="Lato" panose="020F0502020204030203" pitchFamily="34" charset="0"/>
                </a:rPr>
                <a:t>It is easy to store them as modules by saving them inside a file .The file should have extension .py</a:t>
              </a:r>
            </a:p>
          </p:txBody>
        </p:sp>
        <p:grpSp>
          <p:nvGrpSpPr>
            <p:cNvPr id="2" name="Group 1"/>
            <p:cNvGrpSpPr/>
            <p:nvPr/>
          </p:nvGrpSpPr>
          <p:grpSpPr>
            <a:xfrm>
              <a:off x="624773" y="1904990"/>
              <a:ext cx="295695" cy="268814"/>
              <a:chOff x="624773" y="1610710"/>
              <a:chExt cx="295695" cy="268814"/>
            </a:xfrm>
          </p:grpSpPr>
          <p:sp>
            <p:nvSpPr>
              <p:cNvPr id="30" name="Oval 29"/>
              <p:cNvSpPr/>
              <p:nvPr/>
            </p:nvSpPr>
            <p:spPr>
              <a:xfrm>
                <a:off x="624773" y="1610710"/>
                <a:ext cx="295695" cy="268814"/>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1" name="TextBox 30"/>
              <p:cNvSpPr txBox="1"/>
              <p:nvPr/>
            </p:nvSpPr>
            <p:spPr>
              <a:xfrm>
                <a:off x="653392" y="1642799"/>
                <a:ext cx="232070" cy="184666"/>
              </a:xfrm>
              <a:prstGeom prst="rect">
                <a:avLst/>
              </a:prstGeom>
              <a:noFill/>
            </p:spPr>
            <p:txBody>
              <a:bodyPr wrap="square" lIns="0" tIns="0" rIns="0" bIns="0" rtlCol="0">
                <a:spAutoFit/>
              </a:bodyPr>
              <a:lstStyle/>
              <a:p>
                <a:pPr algn="ctr"/>
                <a:r>
                  <a:rPr lang="en-US" sz="1600" b="1" cap="all" spc="27" dirty="0">
                    <a:solidFill>
                      <a:schemeClr val="bg1"/>
                    </a:solidFill>
                    <a:latin typeface="Lato" panose="020F0502020204030203" pitchFamily="34" charset="0"/>
                  </a:rPr>
                  <a:t>01</a:t>
                </a:r>
              </a:p>
            </p:txBody>
          </p:sp>
        </p:grpSp>
      </p:grpSp>
      <p:grpSp>
        <p:nvGrpSpPr>
          <p:cNvPr id="7" name="Group 6">
            <a:extLst>
              <a:ext uri="{FF2B5EF4-FFF2-40B4-BE49-F238E27FC236}">
                <a16:creationId xmlns:a16="http://schemas.microsoft.com/office/drawing/2014/main" xmlns="" id="{CA60FCF7-6ED6-4CDD-BE88-D8C8302A5663}"/>
              </a:ext>
            </a:extLst>
          </p:cNvPr>
          <p:cNvGrpSpPr/>
          <p:nvPr/>
        </p:nvGrpSpPr>
        <p:grpSpPr>
          <a:xfrm>
            <a:off x="833032" y="3336374"/>
            <a:ext cx="5212865" cy="693011"/>
            <a:chOff x="624773" y="2439649"/>
            <a:chExt cx="3909649" cy="519758"/>
          </a:xfrm>
        </p:grpSpPr>
        <p:sp>
          <p:nvSpPr>
            <p:cNvPr id="32" name="TextBox 31"/>
            <p:cNvSpPr txBox="1"/>
            <p:nvPr/>
          </p:nvSpPr>
          <p:spPr>
            <a:xfrm>
              <a:off x="1228046" y="2439649"/>
              <a:ext cx="3306376" cy="519758"/>
            </a:xfrm>
            <a:prstGeom prst="rect">
              <a:avLst/>
            </a:prstGeom>
            <a:noFill/>
          </p:spPr>
          <p:txBody>
            <a:bodyPr wrap="square" lIns="0" tIns="0" rIns="0" bIns="0" rtlCol="0">
              <a:spAutoFit/>
            </a:bodyPr>
            <a:lstStyle/>
            <a:p>
              <a:pPr>
                <a:lnSpc>
                  <a:spcPct val="150000"/>
                </a:lnSpc>
              </a:pPr>
              <a:r>
                <a:rPr lang="en-US" sz="1600" dirty="0">
                  <a:solidFill>
                    <a:schemeClr val="accent2">
                      <a:lumMod val="75000"/>
                    </a:schemeClr>
                  </a:solidFill>
                  <a:latin typeface="Lato" panose="020F0502020204030203" pitchFamily="34" charset="0"/>
                </a:rPr>
                <a:t>Definitions from the modules are easy to import, just like how we import inbuilt modules</a:t>
              </a:r>
            </a:p>
          </p:txBody>
        </p:sp>
        <p:grpSp>
          <p:nvGrpSpPr>
            <p:cNvPr id="5" name="Group 4"/>
            <p:cNvGrpSpPr/>
            <p:nvPr/>
          </p:nvGrpSpPr>
          <p:grpSpPr>
            <a:xfrm>
              <a:off x="624773" y="2487107"/>
              <a:ext cx="295695" cy="295695"/>
              <a:chOff x="624773" y="2360987"/>
              <a:chExt cx="295695" cy="295695"/>
            </a:xfrm>
          </p:grpSpPr>
          <p:sp>
            <p:nvSpPr>
              <p:cNvPr id="34" name="Oval 33"/>
              <p:cNvSpPr/>
              <p:nvPr/>
            </p:nvSpPr>
            <p:spPr>
              <a:xfrm>
                <a:off x="624773" y="2360987"/>
                <a:ext cx="295695" cy="295695"/>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5" name="TextBox 34"/>
              <p:cNvSpPr txBox="1"/>
              <p:nvPr/>
            </p:nvSpPr>
            <p:spPr>
              <a:xfrm>
                <a:off x="653392" y="2427277"/>
                <a:ext cx="232070" cy="184666"/>
              </a:xfrm>
              <a:prstGeom prst="rect">
                <a:avLst/>
              </a:prstGeom>
              <a:noFill/>
            </p:spPr>
            <p:txBody>
              <a:bodyPr wrap="square" lIns="0" tIns="0" rIns="0" bIns="0" rtlCol="0">
                <a:spAutoFit/>
              </a:bodyPr>
              <a:lstStyle/>
              <a:p>
                <a:pPr algn="ctr"/>
                <a:r>
                  <a:rPr lang="en-US" sz="1600" b="1" cap="all" spc="27" dirty="0">
                    <a:solidFill>
                      <a:schemeClr val="bg1"/>
                    </a:solidFill>
                    <a:latin typeface="Lato" panose="020F0502020204030203" pitchFamily="34" charset="0"/>
                  </a:rPr>
                  <a:t>02</a:t>
                </a:r>
              </a:p>
            </p:txBody>
          </p:sp>
        </p:grpSp>
      </p:grpSp>
      <p:sp>
        <p:nvSpPr>
          <p:cNvPr id="36" name="TextBox 35"/>
          <p:cNvSpPr txBox="1"/>
          <p:nvPr/>
        </p:nvSpPr>
        <p:spPr>
          <a:xfrm>
            <a:off x="658022" y="1525764"/>
            <a:ext cx="5937357" cy="693010"/>
          </a:xfrm>
          <a:prstGeom prst="rect">
            <a:avLst/>
          </a:prstGeom>
          <a:noFill/>
        </p:spPr>
        <p:txBody>
          <a:bodyPr wrap="square" lIns="0" tIns="0" rIns="0" bIns="0" rtlCol="0">
            <a:spAutoFit/>
          </a:bodyPr>
          <a:lstStyle/>
          <a:p>
            <a:pPr>
              <a:lnSpc>
                <a:spcPct val="150000"/>
              </a:lnSpc>
            </a:pPr>
            <a:r>
              <a:rPr lang="en-US" sz="1600" dirty="0">
                <a:solidFill>
                  <a:schemeClr val="accent2">
                    <a:lumMod val="75000"/>
                  </a:schemeClr>
                </a:solidFill>
                <a:latin typeface="Lato" panose="020F0502020204030203" pitchFamily="34" charset="0"/>
              </a:rPr>
              <a:t>Very often we will be creating custom functions and variables based on our requirements to use them any point in time</a:t>
            </a:r>
          </a:p>
        </p:txBody>
      </p:sp>
      <p:sp>
        <p:nvSpPr>
          <p:cNvPr id="38" name="Rectangle 7"/>
          <p:cNvSpPr/>
          <p:nvPr/>
        </p:nvSpPr>
        <p:spPr>
          <a:xfrm>
            <a:off x="6369052" y="3250141"/>
            <a:ext cx="2675889" cy="2109259"/>
          </a:xfrm>
          <a:custGeom>
            <a:avLst/>
            <a:gdLst>
              <a:gd name="connsiteX0" fmla="*/ 0 w 3243262"/>
              <a:gd name="connsiteY0" fmla="*/ 0 h 2014537"/>
              <a:gd name="connsiteX1" fmla="*/ 3243262 w 3243262"/>
              <a:gd name="connsiteY1" fmla="*/ 0 h 2014537"/>
              <a:gd name="connsiteX2" fmla="*/ 3243262 w 3243262"/>
              <a:gd name="connsiteY2" fmla="*/ 2014537 h 2014537"/>
              <a:gd name="connsiteX3" fmla="*/ 0 w 3243262"/>
              <a:gd name="connsiteY3" fmla="*/ 2014537 h 2014537"/>
              <a:gd name="connsiteX4" fmla="*/ 0 w 3243262"/>
              <a:gd name="connsiteY4" fmla="*/ 0 h 2014537"/>
              <a:gd name="connsiteX0" fmla="*/ 0 w 3243262"/>
              <a:gd name="connsiteY0" fmla="*/ 0 h 2014537"/>
              <a:gd name="connsiteX1" fmla="*/ 3243262 w 3243262"/>
              <a:gd name="connsiteY1" fmla="*/ 0 h 2014537"/>
              <a:gd name="connsiteX2" fmla="*/ 3243262 w 3243262"/>
              <a:gd name="connsiteY2" fmla="*/ 2014537 h 2014537"/>
              <a:gd name="connsiteX3" fmla="*/ 0 w 3243262"/>
              <a:gd name="connsiteY3" fmla="*/ 0 h 2014537"/>
            </a:gdLst>
            <a:ahLst/>
            <a:cxnLst>
              <a:cxn ang="0">
                <a:pos x="connsiteX0" y="connsiteY0"/>
              </a:cxn>
              <a:cxn ang="0">
                <a:pos x="connsiteX1" y="connsiteY1"/>
              </a:cxn>
              <a:cxn ang="0">
                <a:pos x="connsiteX2" y="connsiteY2"/>
              </a:cxn>
              <a:cxn ang="0">
                <a:pos x="connsiteX3" y="connsiteY3"/>
              </a:cxn>
            </a:cxnLst>
            <a:rect l="l" t="t" r="r" b="b"/>
            <a:pathLst>
              <a:path w="3243262" h="2014537">
                <a:moveTo>
                  <a:pt x="0" y="0"/>
                </a:moveTo>
                <a:lnTo>
                  <a:pt x="3243262" y="0"/>
                </a:lnTo>
                <a:lnTo>
                  <a:pt x="3243262" y="2014537"/>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9" name="Rectangle 7"/>
          <p:cNvSpPr/>
          <p:nvPr/>
        </p:nvSpPr>
        <p:spPr>
          <a:xfrm>
            <a:off x="9044940" y="2406203"/>
            <a:ext cx="1921933" cy="2723093"/>
          </a:xfrm>
          <a:custGeom>
            <a:avLst/>
            <a:gdLst>
              <a:gd name="connsiteX0" fmla="*/ 0 w 3243262"/>
              <a:gd name="connsiteY0" fmla="*/ 0 h 2014537"/>
              <a:gd name="connsiteX1" fmla="*/ 3243262 w 3243262"/>
              <a:gd name="connsiteY1" fmla="*/ 0 h 2014537"/>
              <a:gd name="connsiteX2" fmla="*/ 3243262 w 3243262"/>
              <a:gd name="connsiteY2" fmla="*/ 2014537 h 2014537"/>
              <a:gd name="connsiteX3" fmla="*/ 0 w 3243262"/>
              <a:gd name="connsiteY3" fmla="*/ 2014537 h 2014537"/>
              <a:gd name="connsiteX4" fmla="*/ 0 w 3243262"/>
              <a:gd name="connsiteY4" fmla="*/ 0 h 2014537"/>
              <a:gd name="connsiteX0" fmla="*/ 0 w 3243262"/>
              <a:gd name="connsiteY0" fmla="*/ 0 h 2014537"/>
              <a:gd name="connsiteX1" fmla="*/ 3243262 w 3243262"/>
              <a:gd name="connsiteY1" fmla="*/ 0 h 2014537"/>
              <a:gd name="connsiteX2" fmla="*/ 3243262 w 3243262"/>
              <a:gd name="connsiteY2" fmla="*/ 2014537 h 2014537"/>
              <a:gd name="connsiteX3" fmla="*/ 0 w 3243262"/>
              <a:gd name="connsiteY3" fmla="*/ 0 h 2014537"/>
            </a:gdLst>
            <a:ahLst/>
            <a:cxnLst>
              <a:cxn ang="0">
                <a:pos x="connsiteX0" y="connsiteY0"/>
              </a:cxn>
              <a:cxn ang="0">
                <a:pos x="connsiteX1" y="connsiteY1"/>
              </a:cxn>
              <a:cxn ang="0">
                <a:pos x="connsiteX2" y="connsiteY2"/>
              </a:cxn>
              <a:cxn ang="0">
                <a:pos x="connsiteX3" y="connsiteY3"/>
              </a:cxn>
            </a:cxnLst>
            <a:rect l="l" t="t" r="r" b="b"/>
            <a:pathLst>
              <a:path w="3243262" h="2014537">
                <a:moveTo>
                  <a:pt x="0" y="0"/>
                </a:moveTo>
                <a:lnTo>
                  <a:pt x="3243262" y="0"/>
                </a:lnTo>
                <a:lnTo>
                  <a:pt x="3243262" y="2014537"/>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8" name="Group 7">
            <a:extLst>
              <a:ext uri="{FF2B5EF4-FFF2-40B4-BE49-F238E27FC236}">
                <a16:creationId xmlns:a16="http://schemas.microsoft.com/office/drawing/2014/main" xmlns="" id="{26C277EA-F154-4A3D-9AE1-E441C805F7B3}"/>
              </a:ext>
            </a:extLst>
          </p:cNvPr>
          <p:cNvGrpSpPr/>
          <p:nvPr/>
        </p:nvGrpSpPr>
        <p:grpSpPr>
          <a:xfrm>
            <a:off x="840045" y="4228486"/>
            <a:ext cx="5062940" cy="974242"/>
            <a:chOff x="630033" y="2920843"/>
            <a:chExt cx="3797205" cy="730681"/>
          </a:xfrm>
        </p:grpSpPr>
        <p:sp>
          <p:nvSpPr>
            <p:cNvPr id="23" name="TextBox 22"/>
            <p:cNvSpPr txBox="1"/>
            <p:nvPr/>
          </p:nvSpPr>
          <p:spPr>
            <a:xfrm>
              <a:off x="1180756" y="2920843"/>
              <a:ext cx="3246482" cy="730681"/>
            </a:xfrm>
            <a:prstGeom prst="rect">
              <a:avLst/>
            </a:prstGeom>
            <a:noFill/>
          </p:spPr>
          <p:txBody>
            <a:bodyPr wrap="square" lIns="0" tIns="0" rIns="0" bIns="0" rtlCol="0">
              <a:spAutoFit/>
            </a:bodyPr>
            <a:lstStyle/>
            <a:p>
              <a:pPr>
                <a:lnSpc>
                  <a:spcPct val="150000"/>
                </a:lnSpc>
              </a:pPr>
              <a:r>
                <a:rPr lang="en-US" sz="1467" dirty="0">
                  <a:solidFill>
                    <a:schemeClr val="accent2">
                      <a:lumMod val="75000"/>
                    </a:schemeClr>
                  </a:solidFill>
                  <a:latin typeface="Lato" panose="020F0502020204030203" pitchFamily="34" charset="0"/>
                </a:rPr>
                <a:t>There are few restriction while naming the file. Like we cannot have spaces, hyphens, underscore with in the file name</a:t>
              </a:r>
            </a:p>
          </p:txBody>
        </p:sp>
        <p:grpSp>
          <p:nvGrpSpPr>
            <p:cNvPr id="24" name="Group 23"/>
            <p:cNvGrpSpPr/>
            <p:nvPr/>
          </p:nvGrpSpPr>
          <p:grpSpPr>
            <a:xfrm>
              <a:off x="630033" y="3070414"/>
              <a:ext cx="295695" cy="295695"/>
              <a:chOff x="624773" y="2374428"/>
              <a:chExt cx="295695" cy="268814"/>
            </a:xfrm>
          </p:grpSpPr>
          <p:sp>
            <p:nvSpPr>
              <p:cNvPr id="25" name="Oval 24"/>
              <p:cNvSpPr/>
              <p:nvPr/>
            </p:nvSpPr>
            <p:spPr>
              <a:xfrm>
                <a:off x="624773" y="2374428"/>
                <a:ext cx="295695" cy="268814"/>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6" name="TextBox 25"/>
              <p:cNvSpPr txBox="1"/>
              <p:nvPr/>
            </p:nvSpPr>
            <p:spPr>
              <a:xfrm>
                <a:off x="641789" y="2441100"/>
                <a:ext cx="255277" cy="167878"/>
              </a:xfrm>
              <a:prstGeom prst="rect">
                <a:avLst/>
              </a:prstGeom>
              <a:noFill/>
            </p:spPr>
            <p:txBody>
              <a:bodyPr wrap="square" lIns="0" tIns="0" rIns="0" bIns="0" rtlCol="0">
                <a:spAutoFit/>
              </a:bodyPr>
              <a:lstStyle/>
              <a:p>
                <a:pPr algn="ctr"/>
                <a:r>
                  <a:rPr lang="en-US" sz="1600" b="1" cap="all" spc="27" dirty="0">
                    <a:solidFill>
                      <a:schemeClr val="bg1"/>
                    </a:solidFill>
                    <a:latin typeface="Lato" panose="020F0502020204030203" pitchFamily="34" charset="0"/>
                  </a:rPr>
                  <a:t>03</a:t>
                </a:r>
              </a:p>
            </p:txBody>
          </p:sp>
        </p:grpSp>
      </p:grpSp>
      <p:grpSp>
        <p:nvGrpSpPr>
          <p:cNvPr id="9" name="Group 8">
            <a:extLst>
              <a:ext uri="{FF2B5EF4-FFF2-40B4-BE49-F238E27FC236}">
                <a16:creationId xmlns:a16="http://schemas.microsoft.com/office/drawing/2014/main" xmlns="" id="{C8447DC2-3D1D-4821-A0A2-97422063A2FF}"/>
              </a:ext>
            </a:extLst>
          </p:cNvPr>
          <p:cNvGrpSpPr/>
          <p:nvPr/>
        </p:nvGrpSpPr>
        <p:grpSpPr>
          <a:xfrm>
            <a:off x="819031" y="5384271"/>
            <a:ext cx="5062940" cy="984886"/>
            <a:chOff x="614273" y="3624843"/>
            <a:chExt cx="3797205" cy="738664"/>
          </a:xfrm>
        </p:grpSpPr>
        <p:sp>
          <p:nvSpPr>
            <p:cNvPr id="27" name="TextBox 26"/>
            <p:cNvSpPr txBox="1"/>
            <p:nvPr/>
          </p:nvSpPr>
          <p:spPr>
            <a:xfrm>
              <a:off x="1164996" y="3624843"/>
              <a:ext cx="3246482" cy="738664"/>
            </a:xfrm>
            <a:prstGeom prst="rect">
              <a:avLst/>
            </a:prstGeom>
            <a:noFill/>
          </p:spPr>
          <p:txBody>
            <a:bodyPr wrap="square" lIns="0" tIns="0" rIns="0" bIns="0" rtlCol="0">
              <a:spAutoFit/>
            </a:bodyPr>
            <a:lstStyle/>
            <a:p>
              <a:pPr>
                <a:lnSpc>
                  <a:spcPct val="150000"/>
                </a:lnSpc>
              </a:pPr>
              <a:r>
                <a:rPr lang="en-US" sz="1600" dirty="0">
                  <a:solidFill>
                    <a:schemeClr val="accent2">
                      <a:lumMod val="75000"/>
                    </a:schemeClr>
                  </a:solidFill>
                  <a:latin typeface="Lato" panose="020F0502020204030203" pitchFamily="34" charset="0"/>
                </a:rPr>
                <a:t>For example the definitions shown in the right side are stored in a file with name utils.py</a:t>
              </a:r>
              <a:endParaRPr lang="en-IN" sz="1600" dirty="0">
                <a:solidFill>
                  <a:schemeClr val="accent2">
                    <a:lumMod val="75000"/>
                  </a:schemeClr>
                </a:solidFill>
                <a:latin typeface="Lato" panose="020F0502020204030203" pitchFamily="34" charset="0"/>
              </a:endParaRPr>
            </a:p>
            <a:p>
              <a:r>
                <a:rPr lang="en-US" sz="1600" dirty="0">
                  <a:solidFill>
                    <a:schemeClr val="accent2">
                      <a:lumMod val="75000"/>
                    </a:schemeClr>
                  </a:solidFill>
                  <a:latin typeface="Lato" panose="020F0502020204030203" pitchFamily="34" charset="0"/>
                </a:rPr>
                <a:t> </a:t>
              </a:r>
            </a:p>
          </p:txBody>
        </p:sp>
        <p:grpSp>
          <p:nvGrpSpPr>
            <p:cNvPr id="37" name="Group 36"/>
            <p:cNvGrpSpPr/>
            <p:nvPr/>
          </p:nvGrpSpPr>
          <p:grpSpPr>
            <a:xfrm>
              <a:off x="614273" y="3643217"/>
              <a:ext cx="295695" cy="295695"/>
              <a:chOff x="624773" y="2360987"/>
              <a:chExt cx="295695" cy="295695"/>
            </a:xfrm>
          </p:grpSpPr>
          <p:sp>
            <p:nvSpPr>
              <p:cNvPr id="40" name="Oval 39"/>
              <p:cNvSpPr/>
              <p:nvPr/>
            </p:nvSpPr>
            <p:spPr>
              <a:xfrm>
                <a:off x="624773" y="2360987"/>
                <a:ext cx="295695" cy="295695"/>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1" name="TextBox 40"/>
              <p:cNvSpPr txBox="1"/>
              <p:nvPr/>
            </p:nvSpPr>
            <p:spPr>
              <a:xfrm>
                <a:off x="676467" y="2426632"/>
                <a:ext cx="210973" cy="184666"/>
              </a:xfrm>
              <a:prstGeom prst="rect">
                <a:avLst/>
              </a:prstGeom>
              <a:noFill/>
            </p:spPr>
            <p:txBody>
              <a:bodyPr wrap="square" lIns="0" tIns="0" rIns="0" bIns="0" rtlCol="0">
                <a:spAutoFit/>
              </a:bodyPr>
              <a:lstStyle/>
              <a:p>
                <a:pPr algn="ctr"/>
                <a:r>
                  <a:rPr lang="en-US" sz="1600" b="1" cap="all" spc="27" dirty="0">
                    <a:solidFill>
                      <a:schemeClr val="bg1"/>
                    </a:solidFill>
                    <a:latin typeface="Lato" panose="020F0502020204030203" pitchFamily="34" charset="0"/>
                  </a:rPr>
                  <a:t>04</a:t>
                </a:r>
              </a:p>
            </p:txBody>
          </p:sp>
        </p:grpSp>
      </p:grpSp>
      <p:pic>
        <p:nvPicPr>
          <p:cNvPr id="42" name="Picture 41">
            <a:extLst>
              <a:ext uri="{FF2B5EF4-FFF2-40B4-BE49-F238E27FC236}">
                <a16:creationId xmlns:a16="http://schemas.microsoft.com/office/drawing/2014/main" xmlns="" id="{4E680A99-94B6-4CB9-A978-FF02DCCBBF53}"/>
              </a:ext>
            </a:extLst>
          </p:cNvPr>
          <p:cNvPicPr>
            <a:picLocks noChangeAspect="1"/>
          </p:cNvPicPr>
          <p:nvPr/>
        </p:nvPicPr>
        <p:blipFill rotWithShape="1">
          <a:blip r:embed="rId4"/>
          <a:srcRect r="55013"/>
          <a:stretch/>
        </p:blipFill>
        <p:spPr>
          <a:xfrm>
            <a:off x="6728990" y="1637581"/>
            <a:ext cx="4253345" cy="3979444"/>
          </a:xfrm>
          <a:prstGeom prst="rect">
            <a:avLst/>
          </a:prstGeom>
          <a:solidFill>
            <a:schemeClr val="accent2">
              <a:lumMod val="20000"/>
              <a:lumOff val="80000"/>
            </a:schemeClr>
          </a:solidFill>
          <a:ln>
            <a:solidFill>
              <a:schemeClr val="accent2">
                <a:lumMod val="20000"/>
                <a:lumOff val="80000"/>
              </a:schemeClr>
            </a:solidFill>
          </a:ln>
          <a:effectLst>
            <a:glow rad="63500">
              <a:schemeClr val="accent1">
                <a:satMod val="175000"/>
                <a:alpha val="40000"/>
              </a:schemeClr>
            </a:glow>
          </a:effectLst>
        </p:spPr>
      </p:pic>
    </p:spTree>
    <p:custDataLst>
      <p:tags r:id="rId1"/>
    </p:custDataLst>
    <p:extLst>
      <p:ext uri="{BB962C8B-B14F-4D97-AF65-F5344CB8AC3E}">
        <p14:creationId xmlns:p14="http://schemas.microsoft.com/office/powerpoint/2010/main" val="46360998"/>
      </p:ext>
    </p:extLst>
  </p:cSld>
  <p:clrMapOvr>
    <a:masterClrMapping/>
  </p:clrMapOvr>
  <mc:AlternateContent xmlns:mc="http://schemas.openxmlformats.org/markup-compatibility/2006" xmlns:p14="http://schemas.microsoft.com/office/powerpoint/2010/main">
    <mc:Choice Requires="p14">
      <p:transition p14:dur="11" advClick="0">
        <p:fade/>
      </p:transition>
    </mc:Choice>
    <mc:Fallback xmlns="">
      <p:transition advClick="0">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8"/>
          </p:nvPr>
        </p:nvSpPr>
        <p:spPr/>
        <p:txBody>
          <a:bodyPr/>
          <a:lstStyle/>
          <a:p>
            <a:r>
              <a:rPr lang="en-US" b="1" dirty="0"/>
              <a:t>Custom </a:t>
            </a:r>
            <a:r>
              <a:rPr lang="en-US" b="1" dirty="0">
                <a:solidFill>
                  <a:schemeClr val="accent2"/>
                </a:solidFill>
              </a:rPr>
              <a:t>modules</a:t>
            </a:r>
            <a:endParaRPr lang="en-IN" b="1" dirty="0">
              <a:solidFill>
                <a:schemeClr val="accent2"/>
              </a:solidFill>
            </a:endParaRPr>
          </a:p>
          <a:p>
            <a:endParaRPr lang="en-US" b="1" dirty="0"/>
          </a:p>
        </p:txBody>
      </p:sp>
      <p:grpSp>
        <p:nvGrpSpPr>
          <p:cNvPr id="4" name="Group 3">
            <a:extLst>
              <a:ext uri="{FF2B5EF4-FFF2-40B4-BE49-F238E27FC236}">
                <a16:creationId xmlns:a16="http://schemas.microsoft.com/office/drawing/2014/main" xmlns="" id="{AF9E3848-42B9-4F76-B485-AC915314036F}"/>
              </a:ext>
            </a:extLst>
          </p:cNvPr>
          <p:cNvGrpSpPr/>
          <p:nvPr/>
        </p:nvGrpSpPr>
        <p:grpSpPr>
          <a:xfrm>
            <a:off x="3018133" y="1626780"/>
            <a:ext cx="2645664" cy="1828800"/>
            <a:chOff x="1744157" y="1192929"/>
            <a:chExt cx="1984248" cy="1371600"/>
          </a:xfrm>
          <a:solidFill>
            <a:schemeClr val="bg1">
              <a:lumMod val="75000"/>
            </a:schemeClr>
          </a:solidFill>
        </p:grpSpPr>
        <p:sp>
          <p:nvSpPr>
            <p:cNvPr id="71" name="Rectangle 70"/>
            <p:cNvSpPr/>
            <p:nvPr/>
          </p:nvSpPr>
          <p:spPr>
            <a:xfrm>
              <a:off x="1744157" y="1192929"/>
              <a:ext cx="1984248" cy="13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 </a:t>
              </a:r>
            </a:p>
          </p:txBody>
        </p:sp>
        <p:grpSp>
          <p:nvGrpSpPr>
            <p:cNvPr id="175" name="Group 174"/>
            <p:cNvGrpSpPr/>
            <p:nvPr/>
          </p:nvGrpSpPr>
          <p:grpSpPr>
            <a:xfrm>
              <a:off x="1899413" y="1256081"/>
              <a:ext cx="1612900" cy="1107803"/>
              <a:chOff x="2816197" y="2046231"/>
              <a:chExt cx="1612900" cy="1107803"/>
            </a:xfrm>
            <a:grpFill/>
          </p:grpSpPr>
          <p:sp>
            <p:nvSpPr>
              <p:cNvPr id="177" name="TextBox 176"/>
              <p:cNvSpPr txBox="1"/>
              <p:nvPr/>
            </p:nvSpPr>
            <p:spPr>
              <a:xfrm>
                <a:off x="2816197" y="2046231"/>
                <a:ext cx="1612900" cy="1107803"/>
              </a:xfrm>
              <a:prstGeom prst="rect">
                <a:avLst/>
              </a:prstGeom>
              <a:grpFill/>
            </p:spPr>
            <p:txBody>
              <a:bodyPr wrap="square" lIns="0" tIns="0" rIns="0" bIns="0" rtlCol="0">
                <a:spAutoFit/>
              </a:bodyPr>
              <a:lstStyle/>
              <a:p>
                <a:r>
                  <a:rPr lang="en-US" sz="1333" dirty="0">
                    <a:solidFill>
                      <a:schemeClr val="bg1"/>
                    </a:solidFill>
                    <a:latin typeface="Lato" panose="020F0502020204030203" pitchFamily="34" charset="0"/>
                  </a:rPr>
                  <a:t>The function </a:t>
                </a:r>
                <a:r>
                  <a:rPr lang="en-US" sz="1333" dirty="0" err="1">
                    <a:solidFill>
                      <a:schemeClr val="bg1"/>
                    </a:solidFill>
                    <a:latin typeface="Lato" panose="020F0502020204030203" pitchFamily="34" charset="0"/>
                  </a:rPr>
                  <a:t>square_number</a:t>
                </a:r>
                <a:r>
                  <a:rPr lang="en-US" sz="1333" dirty="0">
                    <a:solidFill>
                      <a:schemeClr val="bg1"/>
                    </a:solidFill>
                    <a:latin typeface="Lato" panose="020F0502020204030203" pitchFamily="34" charset="0"/>
                  </a:rPr>
                  <a:t>() under utils module can be called as shown. We have to use dot operator to separate the module and function</a:t>
                </a:r>
                <a:endParaRPr lang="en-IN" sz="1333" dirty="0">
                  <a:solidFill>
                    <a:schemeClr val="bg1"/>
                  </a:solidFill>
                  <a:latin typeface="Lato" panose="020F0502020204030203" pitchFamily="34" charset="0"/>
                </a:endParaRPr>
              </a:p>
              <a:p>
                <a:pPr>
                  <a:lnSpc>
                    <a:spcPct val="150000"/>
                  </a:lnSpc>
                </a:pPr>
                <a:r>
                  <a:rPr lang="en-US" sz="1067" dirty="0">
                    <a:solidFill>
                      <a:schemeClr val="bg1"/>
                    </a:solidFill>
                    <a:latin typeface="Lato" panose="020F0502020204030203" pitchFamily="34" charset="0"/>
                  </a:rPr>
                  <a:t>                                        </a:t>
                </a:r>
              </a:p>
            </p:txBody>
          </p:sp>
          <p:grpSp>
            <p:nvGrpSpPr>
              <p:cNvPr id="178" name="Group 177"/>
              <p:cNvGrpSpPr/>
              <p:nvPr/>
            </p:nvGrpSpPr>
            <p:grpSpPr>
              <a:xfrm>
                <a:off x="3325526" y="2999294"/>
                <a:ext cx="471552" cy="69850"/>
                <a:chOff x="3350387" y="2999294"/>
                <a:chExt cx="471552" cy="69850"/>
              </a:xfrm>
              <a:grpFill/>
            </p:grpSpPr>
            <p:sp>
              <p:nvSpPr>
                <p:cNvPr id="179" name="Oval 178"/>
                <p:cNvSpPr/>
                <p:nvPr/>
              </p:nvSpPr>
              <p:spPr>
                <a:xfrm>
                  <a:off x="3350387" y="2999294"/>
                  <a:ext cx="76835"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0" name="Oval 179"/>
                <p:cNvSpPr/>
                <p:nvPr/>
              </p:nvSpPr>
              <p:spPr>
                <a:xfrm>
                  <a:off x="3449940" y="2999294"/>
                  <a:ext cx="76835"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1" name="Oval 180"/>
                <p:cNvSpPr/>
                <p:nvPr/>
              </p:nvSpPr>
              <p:spPr>
                <a:xfrm>
                  <a:off x="3552985" y="2999294"/>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2" name="Oval 181"/>
                <p:cNvSpPr/>
                <p:nvPr/>
              </p:nvSpPr>
              <p:spPr>
                <a:xfrm>
                  <a:off x="3652538" y="2999294"/>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3" name="Oval 182"/>
                <p:cNvSpPr/>
                <p:nvPr/>
              </p:nvSpPr>
              <p:spPr>
                <a:xfrm>
                  <a:off x="3752089" y="2999294"/>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grpSp>
      <p:grpSp>
        <p:nvGrpSpPr>
          <p:cNvPr id="3" name="Group 2">
            <a:extLst>
              <a:ext uri="{FF2B5EF4-FFF2-40B4-BE49-F238E27FC236}">
                <a16:creationId xmlns:a16="http://schemas.microsoft.com/office/drawing/2014/main" xmlns="" id="{B6FE6DCA-5E19-408F-9C26-79551A7421A2}"/>
              </a:ext>
            </a:extLst>
          </p:cNvPr>
          <p:cNvGrpSpPr/>
          <p:nvPr/>
        </p:nvGrpSpPr>
        <p:grpSpPr>
          <a:xfrm>
            <a:off x="372469" y="3438629"/>
            <a:ext cx="2645664" cy="1828800"/>
            <a:chOff x="279352" y="2578972"/>
            <a:chExt cx="1984248" cy="1371600"/>
          </a:xfrm>
          <a:solidFill>
            <a:schemeClr val="bg1">
              <a:lumMod val="75000"/>
            </a:schemeClr>
          </a:solidFill>
        </p:grpSpPr>
        <p:grpSp>
          <p:nvGrpSpPr>
            <p:cNvPr id="2" name="Group 1">
              <a:extLst>
                <a:ext uri="{FF2B5EF4-FFF2-40B4-BE49-F238E27FC236}">
                  <a16:creationId xmlns:a16="http://schemas.microsoft.com/office/drawing/2014/main" xmlns="" id="{0A0464E3-540D-433C-9ACB-4715885FBF2C}"/>
                </a:ext>
              </a:extLst>
            </p:cNvPr>
            <p:cNvGrpSpPr/>
            <p:nvPr/>
          </p:nvGrpSpPr>
          <p:grpSpPr>
            <a:xfrm>
              <a:off x="279352" y="2578972"/>
              <a:ext cx="1984248" cy="1371600"/>
              <a:chOff x="715233" y="2583287"/>
              <a:chExt cx="1984248" cy="1371600"/>
            </a:xfrm>
            <a:grpFill/>
          </p:grpSpPr>
          <p:sp>
            <p:nvSpPr>
              <p:cNvPr id="69" name="Rectangle 68"/>
              <p:cNvSpPr/>
              <p:nvPr/>
            </p:nvSpPr>
            <p:spPr>
              <a:xfrm>
                <a:off x="715233" y="2583287"/>
                <a:ext cx="1984248" cy="13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65" name="Group 164"/>
              <p:cNvGrpSpPr/>
              <p:nvPr/>
            </p:nvGrpSpPr>
            <p:grpSpPr>
              <a:xfrm>
                <a:off x="886810" y="2695802"/>
                <a:ext cx="1626997" cy="1246495"/>
                <a:chOff x="2749550" y="1687095"/>
                <a:chExt cx="1626997" cy="1246495"/>
              </a:xfrm>
              <a:grpFill/>
            </p:grpSpPr>
            <p:sp>
              <p:nvSpPr>
                <p:cNvPr id="122" name="TextBox 121"/>
                <p:cNvSpPr txBox="1"/>
                <p:nvPr/>
              </p:nvSpPr>
              <p:spPr>
                <a:xfrm>
                  <a:off x="2749550" y="1938105"/>
                  <a:ext cx="1626997" cy="153888"/>
                </a:xfrm>
                <a:prstGeom prst="rect">
                  <a:avLst/>
                </a:prstGeom>
                <a:grpFill/>
              </p:spPr>
              <p:txBody>
                <a:bodyPr wrap="square" lIns="0" tIns="0" rIns="0" bIns="0" rtlCol="0">
                  <a:spAutoFit/>
                </a:bodyPr>
                <a:lstStyle/>
                <a:p>
                  <a:pPr>
                    <a:lnSpc>
                      <a:spcPts val="1600"/>
                    </a:lnSpc>
                  </a:pPr>
                  <a:endParaRPr lang="en-US" sz="933" dirty="0">
                    <a:solidFill>
                      <a:schemeClr val="bg1"/>
                    </a:solidFill>
                    <a:latin typeface="Lato" panose="020F0502020204030203" pitchFamily="34" charset="0"/>
                  </a:endParaRPr>
                </a:p>
              </p:txBody>
            </p:sp>
            <p:sp>
              <p:nvSpPr>
                <p:cNvPr id="123" name="TextBox 122"/>
                <p:cNvSpPr txBox="1"/>
                <p:nvPr/>
              </p:nvSpPr>
              <p:spPr>
                <a:xfrm>
                  <a:off x="2763647" y="1687095"/>
                  <a:ext cx="1612900" cy="1246495"/>
                </a:xfrm>
                <a:prstGeom prst="rect">
                  <a:avLst/>
                </a:prstGeom>
                <a:grpFill/>
              </p:spPr>
              <p:txBody>
                <a:bodyPr wrap="square" lIns="0" tIns="0" rIns="0" bIns="0" rtlCol="0">
                  <a:spAutoFit/>
                </a:bodyPr>
                <a:lstStyle/>
                <a:p>
                  <a:r>
                    <a:rPr lang="en-US" sz="1400" dirty="0">
                      <a:solidFill>
                        <a:schemeClr val="bg1"/>
                      </a:solidFill>
                      <a:latin typeface="Lato" panose="020F0502020204030203" pitchFamily="34" charset="0"/>
                    </a:rPr>
                    <a:t>All the definitions inside the module can be viewed by typing the module name, following by dot operator and then by pressing tab key</a:t>
                  </a:r>
                </a:p>
                <a:p>
                  <a:endParaRPr lang="en-US" sz="1200" dirty="0">
                    <a:solidFill>
                      <a:schemeClr val="bg1"/>
                    </a:solidFill>
                    <a:latin typeface="Lato" panose="020F0502020204030203" pitchFamily="34" charset="0"/>
                  </a:endParaRPr>
                </a:p>
                <a:p>
                  <a:r>
                    <a:rPr lang="en-US" sz="1200" dirty="0">
                      <a:solidFill>
                        <a:schemeClr val="bg1"/>
                      </a:solidFill>
                      <a:latin typeface="Lato" panose="020F0502020204030203" pitchFamily="34" charset="0"/>
                    </a:rPr>
                    <a:t> </a:t>
                  </a:r>
                </a:p>
              </p:txBody>
            </p:sp>
            <p:grpSp>
              <p:nvGrpSpPr>
                <p:cNvPr id="136" name="Group 135"/>
                <p:cNvGrpSpPr/>
                <p:nvPr/>
              </p:nvGrpSpPr>
              <p:grpSpPr>
                <a:xfrm>
                  <a:off x="3329018" y="2757564"/>
                  <a:ext cx="468060" cy="69850"/>
                  <a:chOff x="3353879" y="2757564"/>
                  <a:chExt cx="468060" cy="69850"/>
                </a:xfrm>
                <a:grpFill/>
              </p:grpSpPr>
              <p:sp>
                <p:nvSpPr>
                  <p:cNvPr id="130" name="Oval 129"/>
                  <p:cNvSpPr/>
                  <p:nvPr/>
                </p:nvSpPr>
                <p:spPr>
                  <a:xfrm>
                    <a:off x="3353879" y="2757564"/>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2" name="Oval 131"/>
                  <p:cNvSpPr/>
                  <p:nvPr/>
                </p:nvSpPr>
                <p:spPr>
                  <a:xfrm>
                    <a:off x="3453432" y="2757564"/>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4" name="Oval 133"/>
                  <p:cNvSpPr/>
                  <p:nvPr/>
                </p:nvSpPr>
                <p:spPr>
                  <a:xfrm>
                    <a:off x="3652538" y="2757564"/>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5" name="Oval 134"/>
                  <p:cNvSpPr/>
                  <p:nvPr/>
                </p:nvSpPr>
                <p:spPr>
                  <a:xfrm>
                    <a:off x="3752089" y="2757564"/>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grpSp>
        <p:sp>
          <p:nvSpPr>
            <p:cNvPr id="51" name="Oval 50"/>
            <p:cNvSpPr/>
            <p:nvPr/>
          </p:nvSpPr>
          <p:spPr>
            <a:xfrm>
              <a:off x="1231201" y="3763397"/>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pic>
        <p:nvPicPr>
          <p:cNvPr id="24" name="Picture 23">
            <a:extLst>
              <a:ext uri="{FF2B5EF4-FFF2-40B4-BE49-F238E27FC236}">
                <a16:creationId xmlns:a16="http://schemas.microsoft.com/office/drawing/2014/main" xmlns="" id="{FB101126-B87E-4651-8D22-B5B070293372}"/>
              </a:ext>
            </a:extLst>
          </p:cNvPr>
          <p:cNvPicPr>
            <a:picLocks noChangeAspect="1"/>
          </p:cNvPicPr>
          <p:nvPr/>
        </p:nvPicPr>
        <p:blipFill>
          <a:blip r:embed="rId4"/>
          <a:stretch>
            <a:fillRect/>
          </a:stretch>
        </p:blipFill>
        <p:spPr>
          <a:xfrm>
            <a:off x="3265699" y="3944131"/>
            <a:ext cx="6082780" cy="1073732"/>
          </a:xfrm>
          <a:prstGeom prst="rect">
            <a:avLst/>
          </a:prstGeom>
          <a:ln>
            <a:solidFill>
              <a:schemeClr val="accent2">
                <a:lumMod val="20000"/>
                <a:lumOff val="80000"/>
              </a:schemeClr>
            </a:solidFill>
          </a:ln>
          <a:effectLst>
            <a:glow rad="63500">
              <a:schemeClr val="accent1">
                <a:satMod val="175000"/>
                <a:alpha val="40000"/>
              </a:schemeClr>
            </a:glow>
          </a:effectLst>
        </p:spPr>
      </p:pic>
      <p:pic>
        <p:nvPicPr>
          <p:cNvPr id="25" name="Picture 24">
            <a:extLst>
              <a:ext uri="{FF2B5EF4-FFF2-40B4-BE49-F238E27FC236}">
                <a16:creationId xmlns:a16="http://schemas.microsoft.com/office/drawing/2014/main" xmlns="" id="{7B5F8211-7A83-42BC-9485-E4F6785415B4}"/>
              </a:ext>
            </a:extLst>
          </p:cNvPr>
          <p:cNvPicPr>
            <a:picLocks noChangeAspect="1"/>
          </p:cNvPicPr>
          <p:nvPr/>
        </p:nvPicPr>
        <p:blipFill>
          <a:blip r:embed="rId5"/>
          <a:stretch>
            <a:fillRect/>
          </a:stretch>
        </p:blipFill>
        <p:spPr>
          <a:xfrm>
            <a:off x="5870806" y="1937359"/>
            <a:ext cx="5967727" cy="976511"/>
          </a:xfrm>
          <a:prstGeom prst="rect">
            <a:avLst/>
          </a:prstGeom>
          <a:ln>
            <a:solidFill>
              <a:schemeClr val="accent2">
                <a:lumMod val="20000"/>
                <a:lumOff val="80000"/>
              </a:schemeClr>
            </a:solidFill>
          </a:ln>
          <a:effectLst>
            <a:glow rad="63500">
              <a:schemeClr val="accent1">
                <a:satMod val="175000"/>
                <a:alpha val="40000"/>
              </a:schemeClr>
            </a:glow>
          </a:effectLst>
        </p:spPr>
      </p:pic>
    </p:spTree>
    <p:custDataLst>
      <p:tags r:id="rId1"/>
    </p:custDataLst>
    <p:extLst>
      <p:ext uri="{BB962C8B-B14F-4D97-AF65-F5344CB8AC3E}">
        <p14:creationId xmlns:p14="http://schemas.microsoft.com/office/powerpoint/2010/main" val="1006743751"/>
      </p:ext>
    </p:extLst>
  </p:cSld>
  <p:clrMapOvr>
    <a:masterClrMapping/>
  </p:clrMapOvr>
  <mc:AlternateContent xmlns:mc="http://schemas.openxmlformats.org/markup-compatibility/2006" xmlns:p14="http://schemas.microsoft.com/office/powerpoint/2010/main">
    <mc:Choice Requires="p14">
      <p:transition p14:dur="11" advClick="0">
        <p:fade/>
      </p:transition>
    </mc:Choice>
    <mc:Fallback xmlns="">
      <p:transition advClick="0">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8"/>
          </p:nvPr>
        </p:nvSpPr>
        <p:spPr/>
        <p:txBody>
          <a:bodyPr/>
          <a:lstStyle/>
          <a:p>
            <a:r>
              <a:rPr lang="en-US" b="1" dirty="0"/>
              <a:t>Calling </a:t>
            </a:r>
            <a:r>
              <a:rPr lang="en-US" b="1" dirty="0">
                <a:solidFill>
                  <a:schemeClr val="accent2"/>
                </a:solidFill>
              </a:rPr>
              <a:t>module  definitions</a:t>
            </a:r>
            <a:endParaRPr lang="en-IN" b="1" dirty="0">
              <a:solidFill>
                <a:schemeClr val="accent2"/>
              </a:solidFill>
            </a:endParaRPr>
          </a:p>
          <a:p>
            <a:endParaRPr lang="en-US" b="1" dirty="0"/>
          </a:p>
        </p:txBody>
      </p:sp>
      <p:grpSp>
        <p:nvGrpSpPr>
          <p:cNvPr id="3" name="Group 2">
            <a:extLst>
              <a:ext uri="{FF2B5EF4-FFF2-40B4-BE49-F238E27FC236}">
                <a16:creationId xmlns:a16="http://schemas.microsoft.com/office/drawing/2014/main" xmlns="" id="{1CF39D00-0D16-42A7-90AB-052E2B39DBB8}"/>
              </a:ext>
            </a:extLst>
          </p:cNvPr>
          <p:cNvGrpSpPr/>
          <p:nvPr/>
        </p:nvGrpSpPr>
        <p:grpSpPr>
          <a:xfrm>
            <a:off x="791633" y="3320130"/>
            <a:ext cx="2645664" cy="1828800"/>
            <a:chOff x="687407" y="2482579"/>
            <a:chExt cx="1984248" cy="1371600"/>
          </a:xfrm>
          <a:solidFill>
            <a:schemeClr val="bg1">
              <a:lumMod val="75000"/>
            </a:schemeClr>
          </a:solidFill>
        </p:grpSpPr>
        <p:sp>
          <p:nvSpPr>
            <p:cNvPr id="71" name="Rectangle 70"/>
            <p:cNvSpPr/>
            <p:nvPr/>
          </p:nvSpPr>
          <p:spPr>
            <a:xfrm>
              <a:off x="687407" y="2482579"/>
              <a:ext cx="1984248" cy="13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75" name="Group 174"/>
            <p:cNvGrpSpPr/>
            <p:nvPr/>
          </p:nvGrpSpPr>
          <p:grpSpPr>
            <a:xfrm>
              <a:off x="833126" y="2645726"/>
              <a:ext cx="1612900" cy="1022913"/>
              <a:chOff x="2816197" y="2046231"/>
              <a:chExt cx="1612900" cy="1022913"/>
            </a:xfrm>
            <a:grpFill/>
          </p:grpSpPr>
          <p:sp>
            <p:nvSpPr>
              <p:cNvPr id="177" name="TextBox 176"/>
              <p:cNvSpPr txBox="1"/>
              <p:nvPr/>
            </p:nvSpPr>
            <p:spPr>
              <a:xfrm>
                <a:off x="2816197" y="2046231"/>
                <a:ext cx="1612900" cy="846626"/>
              </a:xfrm>
              <a:prstGeom prst="rect">
                <a:avLst/>
              </a:prstGeom>
              <a:grpFill/>
            </p:spPr>
            <p:txBody>
              <a:bodyPr wrap="square" lIns="0" tIns="0" rIns="0" bIns="0" rtlCol="0">
                <a:spAutoFit/>
              </a:bodyPr>
              <a:lstStyle/>
              <a:p>
                <a:r>
                  <a:rPr lang="en-US" sz="1467" dirty="0">
                    <a:solidFill>
                      <a:schemeClr val="bg1"/>
                    </a:solidFill>
                    <a:latin typeface="Lato" panose="020F0502020204030203" pitchFamily="34" charset="0"/>
                  </a:rPr>
                  <a:t>Just like any other standard module, our custom module can also be imported.</a:t>
                </a:r>
              </a:p>
              <a:p>
                <a:r>
                  <a:rPr lang="en-US" sz="1467" dirty="0">
                    <a:solidFill>
                      <a:schemeClr val="bg1"/>
                    </a:solidFill>
                    <a:latin typeface="Lato" panose="020F0502020204030203" pitchFamily="34" charset="0"/>
                  </a:rPr>
                  <a:t> </a:t>
                </a:r>
              </a:p>
            </p:txBody>
          </p:sp>
          <p:grpSp>
            <p:nvGrpSpPr>
              <p:cNvPr id="178" name="Group 177"/>
              <p:cNvGrpSpPr/>
              <p:nvPr/>
            </p:nvGrpSpPr>
            <p:grpSpPr>
              <a:xfrm>
                <a:off x="3325526" y="2999294"/>
                <a:ext cx="471552" cy="69850"/>
                <a:chOff x="3350387" y="2999294"/>
                <a:chExt cx="471552" cy="69850"/>
              </a:xfrm>
              <a:grpFill/>
            </p:grpSpPr>
            <p:sp>
              <p:nvSpPr>
                <p:cNvPr id="179" name="Oval 178"/>
                <p:cNvSpPr/>
                <p:nvPr/>
              </p:nvSpPr>
              <p:spPr>
                <a:xfrm>
                  <a:off x="3350387" y="2999294"/>
                  <a:ext cx="76835"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0" name="Oval 179"/>
                <p:cNvSpPr/>
                <p:nvPr/>
              </p:nvSpPr>
              <p:spPr>
                <a:xfrm>
                  <a:off x="3449940" y="2999294"/>
                  <a:ext cx="76835"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1" name="Oval 180"/>
                <p:cNvSpPr/>
                <p:nvPr/>
              </p:nvSpPr>
              <p:spPr>
                <a:xfrm>
                  <a:off x="3552985" y="2999294"/>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2" name="Oval 181"/>
                <p:cNvSpPr/>
                <p:nvPr/>
              </p:nvSpPr>
              <p:spPr>
                <a:xfrm>
                  <a:off x="3652538" y="2999294"/>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3" name="Oval 182"/>
                <p:cNvSpPr/>
                <p:nvPr/>
              </p:nvSpPr>
              <p:spPr>
                <a:xfrm>
                  <a:off x="3752089" y="2999294"/>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grpSp>
      <p:grpSp>
        <p:nvGrpSpPr>
          <p:cNvPr id="2" name="Group 1">
            <a:extLst>
              <a:ext uri="{FF2B5EF4-FFF2-40B4-BE49-F238E27FC236}">
                <a16:creationId xmlns:a16="http://schemas.microsoft.com/office/drawing/2014/main" xmlns="" id="{168E4474-9AB2-4915-9EA2-D17C72E13AFF}"/>
              </a:ext>
            </a:extLst>
          </p:cNvPr>
          <p:cNvGrpSpPr/>
          <p:nvPr/>
        </p:nvGrpSpPr>
        <p:grpSpPr>
          <a:xfrm>
            <a:off x="3474083" y="1491330"/>
            <a:ext cx="2645664" cy="1828800"/>
            <a:chOff x="2577973" y="1118496"/>
            <a:chExt cx="1984248" cy="1371600"/>
          </a:xfrm>
          <a:solidFill>
            <a:schemeClr val="bg1">
              <a:lumMod val="75000"/>
            </a:schemeClr>
          </a:solidFill>
        </p:grpSpPr>
        <p:sp>
          <p:nvSpPr>
            <p:cNvPr id="69" name="Rectangle 68"/>
            <p:cNvSpPr/>
            <p:nvPr/>
          </p:nvSpPr>
          <p:spPr>
            <a:xfrm>
              <a:off x="2577973" y="1118496"/>
              <a:ext cx="1984248" cy="13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65" name="Group 164"/>
            <p:cNvGrpSpPr/>
            <p:nvPr/>
          </p:nvGrpSpPr>
          <p:grpSpPr>
            <a:xfrm>
              <a:off x="2749550" y="1221539"/>
              <a:ext cx="1626997" cy="1149791"/>
              <a:chOff x="2749550" y="1677623"/>
              <a:chExt cx="1626997" cy="1149791"/>
            </a:xfrm>
            <a:grpFill/>
          </p:grpSpPr>
          <p:sp>
            <p:nvSpPr>
              <p:cNvPr id="122" name="TextBox 121"/>
              <p:cNvSpPr txBox="1"/>
              <p:nvPr/>
            </p:nvSpPr>
            <p:spPr>
              <a:xfrm>
                <a:off x="2749550" y="1938105"/>
                <a:ext cx="1626997" cy="153888"/>
              </a:xfrm>
              <a:prstGeom prst="rect">
                <a:avLst/>
              </a:prstGeom>
              <a:grpFill/>
            </p:spPr>
            <p:txBody>
              <a:bodyPr wrap="square" lIns="0" tIns="0" rIns="0" bIns="0" rtlCol="0">
                <a:spAutoFit/>
              </a:bodyPr>
              <a:lstStyle/>
              <a:p>
                <a:pPr>
                  <a:lnSpc>
                    <a:spcPts val="1600"/>
                  </a:lnSpc>
                </a:pPr>
                <a:endParaRPr lang="en-US" sz="933" dirty="0">
                  <a:solidFill>
                    <a:schemeClr val="bg1"/>
                  </a:solidFill>
                  <a:latin typeface="Lato" panose="020F0502020204030203" pitchFamily="34" charset="0"/>
                </a:endParaRPr>
              </a:p>
            </p:txBody>
          </p:sp>
          <p:sp>
            <p:nvSpPr>
              <p:cNvPr id="123" name="TextBox 122"/>
              <p:cNvSpPr txBox="1"/>
              <p:nvPr/>
            </p:nvSpPr>
            <p:spPr>
              <a:xfrm>
                <a:off x="2763647" y="1677623"/>
                <a:ext cx="1612900" cy="1015952"/>
              </a:xfrm>
              <a:prstGeom prst="rect">
                <a:avLst/>
              </a:prstGeom>
              <a:grpFill/>
            </p:spPr>
            <p:txBody>
              <a:bodyPr wrap="square" lIns="0" tIns="0" rIns="0" bIns="0" rtlCol="0">
                <a:spAutoFit/>
              </a:bodyPr>
              <a:lstStyle/>
              <a:p>
                <a:r>
                  <a:rPr lang="en-US" sz="1467" dirty="0">
                    <a:solidFill>
                      <a:schemeClr val="bg1"/>
                    </a:solidFill>
                    <a:latin typeface="Lato" panose="020F0502020204030203" pitchFamily="34" charset="0"/>
                  </a:rPr>
                  <a:t>Just like function, the variables used inside the module can be used while importing the module. These variables are called as attributes</a:t>
                </a:r>
                <a:endParaRPr lang="en-IN" sz="1467" dirty="0">
                  <a:solidFill>
                    <a:schemeClr val="bg1"/>
                  </a:solidFill>
                  <a:latin typeface="Lato" panose="020F0502020204030203" pitchFamily="34" charset="0"/>
                </a:endParaRPr>
              </a:p>
            </p:txBody>
          </p:sp>
          <p:grpSp>
            <p:nvGrpSpPr>
              <p:cNvPr id="136" name="Group 135"/>
              <p:cNvGrpSpPr/>
              <p:nvPr/>
            </p:nvGrpSpPr>
            <p:grpSpPr>
              <a:xfrm>
                <a:off x="3329018" y="2757564"/>
                <a:ext cx="468060" cy="69850"/>
                <a:chOff x="3353879" y="2757564"/>
                <a:chExt cx="468060" cy="69850"/>
              </a:xfrm>
              <a:grpFill/>
            </p:grpSpPr>
            <p:sp>
              <p:nvSpPr>
                <p:cNvPr id="130" name="Oval 129"/>
                <p:cNvSpPr/>
                <p:nvPr/>
              </p:nvSpPr>
              <p:spPr>
                <a:xfrm>
                  <a:off x="3353879" y="2757564"/>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2" name="Oval 131"/>
                <p:cNvSpPr/>
                <p:nvPr/>
              </p:nvSpPr>
              <p:spPr>
                <a:xfrm>
                  <a:off x="3453432" y="2757564"/>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4" name="Oval 133"/>
                <p:cNvSpPr/>
                <p:nvPr/>
              </p:nvSpPr>
              <p:spPr>
                <a:xfrm>
                  <a:off x="3652538" y="2757564"/>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5" name="Oval 134"/>
                <p:cNvSpPr/>
                <p:nvPr/>
              </p:nvSpPr>
              <p:spPr>
                <a:xfrm>
                  <a:off x="3752089" y="2757564"/>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sp>
          <p:nvSpPr>
            <p:cNvPr id="51" name="Oval 50"/>
            <p:cNvSpPr/>
            <p:nvPr/>
          </p:nvSpPr>
          <p:spPr>
            <a:xfrm>
              <a:off x="3527837" y="230674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pic>
        <p:nvPicPr>
          <p:cNvPr id="26" name="Picture 25">
            <a:extLst>
              <a:ext uri="{FF2B5EF4-FFF2-40B4-BE49-F238E27FC236}">
                <a16:creationId xmlns:a16="http://schemas.microsoft.com/office/drawing/2014/main" xmlns="" id="{984F5808-DAA6-42AB-BD85-DB847C1915CE}"/>
              </a:ext>
            </a:extLst>
          </p:cNvPr>
          <p:cNvPicPr>
            <a:picLocks noChangeAspect="1"/>
          </p:cNvPicPr>
          <p:nvPr/>
        </p:nvPicPr>
        <p:blipFill>
          <a:blip r:embed="rId4"/>
          <a:stretch>
            <a:fillRect/>
          </a:stretch>
        </p:blipFill>
        <p:spPr>
          <a:xfrm>
            <a:off x="3631590" y="3848662"/>
            <a:ext cx="6670565" cy="959745"/>
          </a:xfrm>
          <a:prstGeom prst="rect">
            <a:avLst/>
          </a:prstGeom>
          <a:ln>
            <a:solidFill>
              <a:schemeClr val="accent2">
                <a:lumMod val="20000"/>
                <a:lumOff val="80000"/>
              </a:schemeClr>
            </a:solidFill>
          </a:ln>
          <a:effectLst>
            <a:glow rad="63500">
              <a:schemeClr val="accent1">
                <a:satMod val="175000"/>
                <a:alpha val="40000"/>
              </a:schemeClr>
            </a:glow>
          </a:effectLst>
        </p:spPr>
      </p:pic>
      <p:pic>
        <p:nvPicPr>
          <p:cNvPr id="27" name="Picture 26">
            <a:extLst>
              <a:ext uri="{FF2B5EF4-FFF2-40B4-BE49-F238E27FC236}">
                <a16:creationId xmlns:a16="http://schemas.microsoft.com/office/drawing/2014/main" xmlns="" id="{7B5F8211-7A83-42BC-9485-E4F6785415B4}"/>
              </a:ext>
            </a:extLst>
          </p:cNvPr>
          <p:cNvPicPr>
            <a:picLocks noChangeAspect="1"/>
          </p:cNvPicPr>
          <p:nvPr/>
        </p:nvPicPr>
        <p:blipFill>
          <a:blip r:embed="rId5"/>
          <a:stretch>
            <a:fillRect/>
          </a:stretch>
        </p:blipFill>
        <p:spPr>
          <a:xfrm>
            <a:off x="6330527" y="1787047"/>
            <a:ext cx="5465381" cy="994743"/>
          </a:xfrm>
          <a:prstGeom prst="rect">
            <a:avLst/>
          </a:prstGeom>
          <a:ln>
            <a:solidFill>
              <a:schemeClr val="accent2">
                <a:lumMod val="20000"/>
                <a:lumOff val="80000"/>
              </a:schemeClr>
            </a:solidFill>
          </a:ln>
          <a:effectLst>
            <a:glow rad="63500">
              <a:schemeClr val="accent1">
                <a:satMod val="175000"/>
                <a:alpha val="40000"/>
              </a:schemeClr>
            </a:glow>
          </a:effectLst>
        </p:spPr>
      </p:pic>
    </p:spTree>
    <p:custDataLst>
      <p:tags r:id="rId1"/>
    </p:custDataLst>
    <p:extLst>
      <p:ext uri="{BB962C8B-B14F-4D97-AF65-F5344CB8AC3E}">
        <p14:creationId xmlns:p14="http://schemas.microsoft.com/office/powerpoint/2010/main" val="1158196659"/>
      </p:ext>
    </p:extLst>
  </p:cSld>
  <p:clrMapOvr>
    <a:masterClrMapping/>
  </p:clrMapOvr>
  <mc:AlternateContent xmlns:mc="http://schemas.openxmlformats.org/markup-compatibility/2006" xmlns:p14="http://schemas.microsoft.com/office/powerpoint/2010/main">
    <mc:Choice Requires="p14">
      <p:transition p14:dur="11" advClick="0">
        <p:fade/>
      </p:transition>
    </mc:Choice>
    <mc:Fallback xmlns="">
      <p:transition advClick="0">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a:t>Creating </a:t>
            </a:r>
            <a:r>
              <a:rPr lang="en-US" b="1" dirty="0">
                <a:solidFill>
                  <a:schemeClr val="accent2"/>
                </a:solidFill>
              </a:rPr>
              <a:t>Packages</a:t>
            </a:r>
            <a:endParaRPr lang="en-IN" b="1" dirty="0">
              <a:solidFill>
                <a:schemeClr val="accent2"/>
              </a:solidFill>
            </a:endParaRPr>
          </a:p>
        </p:txBody>
      </p:sp>
      <p:sp>
        <p:nvSpPr>
          <p:cNvPr id="6" name="TextBox 5"/>
          <p:cNvSpPr txBox="1"/>
          <p:nvPr/>
        </p:nvSpPr>
        <p:spPr>
          <a:xfrm>
            <a:off x="3033760" y="1955684"/>
            <a:ext cx="6669736" cy="296876"/>
          </a:xfrm>
          <a:prstGeom prst="rect">
            <a:avLst/>
          </a:prstGeom>
          <a:noFill/>
        </p:spPr>
        <p:txBody>
          <a:bodyPr wrap="square" lIns="0" tIns="0" rIns="0" bIns="0" rtlCol="0">
            <a:spAutoFit/>
          </a:bodyPr>
          <a:lstStyle/>
          <a:p>
            <a:pPr>
              <a:lnSpc>
                <a:spcPct val="150000"/>
              </a:lnSpc>
              <a:spcAft>
                <a:spcPts val="800"/>
              </a:spcAft>
            </a:pPr>
            <a:r>
              <a:rPr lang="en-US" sz="1467" dirty="0">
                <a:solidFill>
                  <a:schemeClr val="accent2">
                    <a:lumMod val="75000"/>
                  </a:schemeClr>
                </a:solidFill>
                <a:latin typeface="Lato" panose="020F0502020204030203" pitchFamily="34" charset="0"/>
              </a:rPr>
              <a:t>Packages are nothing but collection of one or more modules in a single folder</a:t>
            </a:r>
          </a:p>
        </p:txBody>
      </p:sp>
      <p:grpSp>
        <p:nvGrpSpPr>
          <p:cNvPr id="4" name="Group 3">
            <a:extLst>
              <a:ext uri="{FF2B5EF4-FFF2-40B4-BE49-F238E27FC236}">
                <a16:creationId xmlns:a16="http://schemas.microsoft.com/office/drawing/2014/main" xmlns="" id="{EA8F1B79-D86C-480A-BE3C-A2918754D88D}"/>
              </a:ext>
            </a:extLst>
          </p:cNvPr>
          <p:cNvGrpSpPr/>
          <p:nvPr/>
        </p:nvGrpSpPr>
        <p:grpSpPr>
          <a:xfrm>
            <a:off x="3030453" y="2471213"/>
            <a:ext cx="7507729" cy="738664"/>
            <a:chOff x="2272839" y="1853409"/>
            <a:chExt cx="5630797" cy="553998"/>
          </a:xfrm>
        </p:grpSpPr>
        <p:sp>
          <p:nvSpPr>
            <p:cNvPr id="32" name="TextBox 31"/>
            <p:cNvSpPr txBox="1"/>
            <p:nvPr/>
          </p:nvSpPr>
          <p:spPr>
            <a:xfrm>
              <a:off x="2663992" y="1853409"/>
              <a:ext cx="5239644" cy="553998"/>
            </a:xfrm>
            <a:prstGeom prst="rect">
              <a:avLst/>
            </a:prstGeom>
            <a:noFill/>
            <a:ln>
              <a:noFill/>
            </a:ln>
          </p:spPr>
          <p:txBody>
            <a:bodyPr wrap="square" lIns="0" tIns="0" rIns="0" bIns="0" rtlCol="0">
              <a:spAutoFit/>
            </a:bodyPr>
            <a:lstStyle/>
            <a:p>
              <a:pPr>
                <a:lnSpc>
                  <a:spcPct val="150000"/>
                </a:lnSpc>
              </a:pPr>
              <a:r>
                <a:rPr lang="en-US" sz="1600" dirty="0">
                  <a:solidFill>
                    <a:schemeClr val="accent1"/>
                  </a:solidFill>
                  <a:latin typeface="Lato" panose="020F0502020204030203" pitchFamily="34" charset="0"/>
                </a:rPr>
                <a:t>Instead of import every module individually, we can import a package and access all the modules and its definitions</a:t>
              </a:r>
            </a:p>
          </p:txBody>
        </p:sp>
        <p:sp>
          <p:nvSpPr>
            <p:cNvPr id="33" name="Oval 32"/>
            <p:cNvSpPr/>
            <p:nvPr/>
          </p:nvSpPr>
          <p:spPr>
            <a:xfrm>
              <a:off x="2272839" y="1948084"/>
              <a:ext cx="179558" cy="17955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5" name="Group 4">
            <a:extLst>
              <a:ext uri="{FF2B5EF4-FFF2-40B4-BE49-F238E27FC236}">
                <a16:creationId xmlns:a16="http://schemas.microsoft.com/office/drawing/2014/main" xmlns="" id="{D8F0B6AD-0C2F-4C05-A57D-C4DB0FE706DE}"/>
              </a:ext>
            </a:extLst>
          </p:cNvPr>
          <p:cNvGrpSpPr/>
          <p:nvPr/>
        </p:nvGrpSpPr>
        <p:grpSpPr>
          <a:xfrm>
            <a:off x="3041335" y="3271280"/>
            <a:ext cx="7496847" cy="1062343"/>
            <a:chOff x="2281001" y="2453460"/>
            <a:chExt cx="5622635" cy="796757"/>
          </a:xfrm>
        </p:grpSpPr>
        <p:sp>
          <p:nvSpPr>
            <p:cNvPr id="35" name="Oval 34"/>
            <p:cNvSpPr/>
            <p:nvPr/>
          </p:nvSpPr>
          <p:spPr>
            <a:xfrm>
              <a:off x="2281001" y="2604032"/>
              <a:ext cx="163235" cy="1632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7" name="TextBox 36"/>
            <p:cNvSpPr txBox="1"/>
            <p:nvPr/>
          </p:nvSpPr>
          <p:spPr>
            <a:xfrm>
              <a:off x="2663992" y="2453460"/>
              <a:ext cx="5239644" cy="796757"/>
            </a:xfrm>
            <a:prstGeom prst="rect">
              <a:avLst/>
            </a:prstGeom>
            <a:noFill/>
            <a:ln>
              <a:noFill/>
            </a:ln>
          </p:spPr>
          <p:txBody>
            <a:bodyPr wrap="square" lIns="0" tIns="0" rIns="0" bIns="0" rtlCol="0">
              <a:spAutoFit/>
            </a:bodyPr>
            <a:lstStyle/>
            <a:p>
              <a:pPr>
                <a:lnSpc>
                  <a:spcPct val="150000"/>
                </a:lnSpc>
                <a:spcAft>
                  <a:spcPts val="800"/>
                </a:spcAft>
              </a:pPr>
              <a:r>
                <a:rPr lang="en-US" sz="1600" dirty="0">
                  <a:solidFill>
                    <a:schemeClr val="accent1"/>
                  </a:solidFill>
                  <a:latin typeface="Lato" panose="020F0502020204030203" pitchFamily="34" charset="0"/>
                </a:rPr>
                <a:t>While placing modules (i.e. python files with extension .py) inside a folder, additionally we need to create a empty file with a name “__init__.py”. Note that it is double underscore before and after  ‘init’ key word</a:t>
              </a:r>
            </a:p>
          </p:txBody>
        </p:sp>
      </p:grpSp>
      <p:grpSp>
        <p:nvGrpSpPr>
          <p:cNvPr id="7" name="Group 6">
            <a:extLst>
              <a:ext uri="{FF2B5EF4-FFF2-40B4-BE49-F238E27FC236}">
                <a16:creationId xmlns:a16="http://schemas.microsoft.com/office/drawing/2014/main" xmlns="" id="{F720C7E8-6260-4C14-A531-445FA6F6DC63}"/>
              </a:ext>
            </a:extLst>
          </p:cNvPr>
          <p:cNvGrpSpPr/>
          <p:nvPr/>
        </p:nvGrpSpPr>
        <p:grpSpPr>
          <a:xfrm>
            <a:off x="3041333" y="4437602"/>
            <a:ext cx="7496848" cy="323679"/>
            <a:chOff x="2281000" y="3290619"/>
            <a:chExt cx="5622636" cy="242759"/>
          </a:xfrm>
        </p:grpSpPr>
        <p:sp>
          <p:nvSpPr>
            <p:cNvPr id="38" name="Oval 37"/>
            <p:cNvSpPr/>
            <p:nvPr/>
          </p:nvSpPr>
          <p:spPr>
            <a:xfrm>
              <a:off x="2281000" y="3306694"/>
              <a:ext cx="163236" cy="1632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0" name="TextBox 39"/>
            <p:cNvSpPr txBox="1"/>
            <p:nvPr/>
          </p:nvSpPr>
          <p:spPr>
            <a:xfrm>
              <a:off x="2663992" y="3290619"/>
              <a:ext cx="5239644" cy="242759"/>
            </a:xfrm>
            <a:prstGeom prst="rect">
              <a:avLst/>
            </a:prstGeom>
            <a:noFill/>
            <a:ln>
              <a:noFill/>
            </a:ln>
          </p:spPr>
          <p:txBody>
            <a:bodyPr wrap="square" lIns="0" tIns="0" rIns="0" bIns="0" rtlCol="0">
              <a:spAutoFit/>
            </a:bodyPr>
            <a:lstStyle/>
            <a:p>
              <a:pPr>
                <a:lnSpc>
                  <a:spcPct val="150000"/>
                </a:lnSpc>
                <a:spcAft>
                  <a:spcPts val="800"/>
                </a:spcAft>
              </a:pPr>
              <a:r>
                <a:rPr lang="en-US" sz="1600" dirty="0">
                  <a:solidFill>
                    <a:schemeClr val="accent1"/>
                  </a:solidFill>
                  <a:latin typeface="Lato" panose="020F0502020204030203" pitchFamily="34" charset="0"/>
                </a:rPr>
                <a:t>Only then the modules will be importable inside another python file or code</a:t>
              </a:r>
              <a:endParaRPr lang="en-IN" sz="1600" dirty="0">
                <a:solidFill>
                  <a:schemeClr val="accent1"/>
                </a:solidFill>
                <a:latin typeface="Lato" panose="020F0502020204030203" pitchFamily="34" charset="0"/>
              </a:endParaRPr>
            </a:p>
          </p:txBody>
        </p:sp>
      </p:grpSp>
      <p:sp>
        <p:nvSpPr>
          <p:cNvPr id="43" name="TextBox 42"/>
          <p:cNvSpPr txBox="1"/>
          <p:nvPr/>
        </p:nvSpPr>
        <p:spPr>
          <a:xfrm>
            <a:off x="3125210" y="4940053"/>
            <a:ext cx="7563284" cy="1107996"/>
          </a:xfrm>
          <a:prstGeom prst="rect">
            <a:avLst/>
          </a:prstGeom>
          <a:noFill/>
          <a:ln>
            <a:noFill/>
          </a:ln>
        </p:spPr>
        <p:txBody>
          <a:bodyPr wrap="square" lIns="0" tIns="0" rIns="0" bIns="0" rtlCol="0">
            <a:spAutoFit/>
          </a:bodyPr>
          <a:lstStyle/>
          <a:p>
            <a:pPr>
              <a:lnSpc>
                <a:spcPct val="150000"/>
              </a:lnSpc>
            </a:pPr>
            <a:r>
              <a:rPr lang="en-US" sz="1600" dirty="0">
                <a:solidFill>
                  <a:schemeClr val="accent2">
                    <a:lumMod val="75000"/>
                  </a:schemeClr>
                </a:solidFill>
                <a:latin typeface="Lato" panose="020F0502020204030203" pitchFamily="34" charset="0"/>
              </a:rPr>
              <a:t>Assume we want to import the ‘</a:t>
            </a:r>
            <a:r>
              <a:rPr lang="en-US" sz="1600" dirty="0" err="1">
                <a:solidFill>
                  <a:schemeClr val="accent2">
                    <a:lumMod val="75000"/>
                  </a:schemeClr>
                </a:solidFill>
                <a:latin typeface="Lato" panose="020F0502020204030203" pitchFamily="34" charset="0"/>
              </a:rPr>
              <a:t>utils</a:t>
            </a:r>
            <a:r>
              <a:rPr lang="en-US" sz="1600" dirty="0">
                <a:solidFill>
                  <a:schemeClr val="accent2">
                    <a:lumMod val="75000"/>
                  </a:schemeClr>
                </a:solidFill>
                <a:latin typeface="Lato" panose="020F0502020204030203" pitchFamily="34" charset="0"/>
              </a:rPr>
              <a:t>’ module from ‘</a:t>
            </a:r>
            <a:r>
              <a:rPr lang="en-US" sz="1600" dirty="0" err="1">
                <a:solidFill>
                  <a:schemeClr val="accent2">
                    <a:lumMod val="75000"/>
                  </a:schemeClr>
                </a:solidFill>
                <a:latin typeface="Lato" panose="020F0502020204030203" pitchFamily="34" charset="0"/>
              </a:rPr>
              <a:t>test.ipynb</a:t>
            </a:r>
            <a:r>
              <a:rPr lang="en-US" sz="1600" dirty="0">
                <a:solidFill>
                  <a:schemeClr val="accent2">
                    <a:lumMod val="75000"/>
                  </a:schemeClr>
                </a:solidFill>
                <a:latin typeface="Lato" panose="020F0502020204030203" pitchFamily="34" charset="0"/>
              </a:rPr>
              <a:t>’ notebook</a:t>
            </a:r>
          </a:p>
          <a:p>
            <a:pPr>
              <a:lnSpc>
                <a:spcPct val="150000"/>
              </a:lnSpc>
            </a:pPr>
            <a:r>
              <a:rPr lang="en-US" sz="1600" dirty="0">
                <a:solidFill>
                  <a:schemeClr val="accent2">
                    <a:lumMod val="75000"/>
                  </a:schemeClr>
                </a:solidFill>
                <a:latin typeface="Lato" panose="020F0502020204030203" pitchFamily="34" charset="0"/>
              </a:rPr>
              <a:t>We can create a folder called custom , which will also be the package name</a:t>
            </a:r>
          </a:p>
          <a:p>
            <a:pPr>
              <a:lnSpc>
                <a:spcPct val="150000"/>
              </a:lnSpc>
            </a:pPr>
            <a:r>
              <a:rPr lang="en-US" sz="1600" dirty="0">
                <a:solidFill>
                  <a:schemeClr val="accent2">
                    <a:lumMod val="75000"/>
                  </a:schemeClr>
                </a:solidFill>
                <a:latin typeface="Lato" panose="020F0502020204030203" pitchFamily="34" charset="0"/>
              </a:rPr>
              <a:t>The package folder should have ‘__init__.py’ and ‘utils.py ‘as shown here.</a:t>
            </a:r>
            <a:endParaRPr lang="en-IN" sz="1600" dirty="0">
              <a:solidFill>
                <a:schemeClr val="accent2">
                  <a:lumMod val="75000"/>
                </a:schemeClr>
              </a:solidFill>
              <a:latin typeface="Lato" panose="020F0502020204030203" pitchFamily="34" charset="0"/>
            </a:endParaRPr>
          </a:p>
        </p:txBody>
      </p:sp>
      <p:grpSp>
        <p:nvGrpSpPr>
          <p:cNvPr id="8" name="Group 7">
            <a:extLst>
              <a:ext uri="{FF2B5EF4-FFF2-40B4-BE49-F238E27FC236}">
                <a16:creationId xmlns:a16="http://schemas.microsoft.com/office/drawing/2014/main" xmlns="" id="{F8B586DA-5B52-496C-B580-7BF6505D0916}"/>
              </a:ext>
            </a:extLst>
          </p:cNvPr>
          <p:cNvGrpSpPr/>
          <p:nvPr/>
        </p:nvGrpSpPr>
        <p:grpSpPr>
          <a:xfrm>
            <a:off x="791634" y="2057400"/>
            <a:ext cx="1883833" cy="3657601"/>
            <a:chOff x="593725" y="1543049"/>
            <a:chExt cx="1412875" cy="2743201"/>
          </a:xfrm>
          <a:solidFill>
            <a:schemeClr val="bg1">
              <a:lumMod val="75000"/>
            </a:schemeClr>
          </a:solidFill>
        </p:grpSpPr>
        <p:sp>
          <p:nvSpPr>
            <p:cNvPr id="17" name="Rectangle 16"/>
            <p:cNvSpPr/>
            <p:nvPr/>
          </p:nvSpPr>
          <p:spPr>
            <a:xfrm>
              <a:off x="593725" y="1543049"/>
              <a:ext cx="1412875" cy="2743201"/>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2400" b="1" dirty="0">
                <a:solidFill>
                  <a:schemeClr val="accent2"/>
                </a:solidFill>
              </a:endParaRPr>
            </a:p>
          </p:txBody>
        </p:sp>
        <p:sp>
          <p:nvSpPr>
            <p:cNvPr id="42" name="Rectangle 41">
              <a:extLst>
                <a:ext uri="{FF2B5EF4-FFF2-40B4-BE49-F238E27FC236}">
                  <a16:creationId xmlns:a16="http://schemas.microsoft.com/office/drawing/2014/main" xmlns="" id="{485F1985-7A82-4647-B1C1-C33927FB0B46}"/>
                </a:ext>
              </a:extLst>
            </p:cNvPr>
            <p:cNvSpPr/>
            <p:nvPr/>
          </p:nvSpPr>
          <p:spPr>
            <a:xfrm>
              <a:off x="658326" y="1808763"/>
              <a:ext cx="1283673" cy="1404046"/>
            </a:xfrm>
            <a:prstGeom prst="rect">
              <a:avLst/>
            </a:prstGeom>
            <a:grpFill/>
            <a:ln>
              <a:solidFill>
                <a:schemeClr val="accent2">
                  <a:lumMod val="20000"/>
                  <a:lumOff val="8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a:solidFill>
                    <a:schemeClr val="tx1"/>
                  </a:solidFill>
                </a:rPr>
                <a:t>test.ipynb</a:t>
              </a:r>
            </a:p>
            <a:p>
              <a:r>
                <a:rPr lang="en-US" sz="2400" dirty="0">
                  <a:solidFill>
                    <a:schemeClr val="tx1"/>
                  </a:solidFill>
                </a:rPr>
                <a:t>custom/</a:t>
              </a:r>
            </a:p>
            <a:p>
              <a:r>
                <a:rPr lang="en-US" sz="2400" dirty="0">
                  <a:solidFill>
                    <a:schemeClr val="tx1"/>
                  </a:solidFill>
                </a:rPr>
                <a:t>       __init__.py</a:t>
              </a:r>
            </a:p>
            <a:p>
              <a:r>
                <a:rPr lang="en-US" sz="2400" dirty="0">
                  <a:solidFill>
                    <a:schemeClr val="tx1"/>
                  </a:solidFill>
                </a:rPr>
                <a:t>      utils.py</a:t>
              </a:r>
            </a:p>
            <a:p>
              <a:r>
                <a:rPr lang="en-US" sz="2400" dirty="0">
                  <a:solidFill>
                    <a:schemeClr val="tx1"/>
                  </a:solidFill>
                </a:rPr>
                <a:t>      utils2.py</a:t>
              </a:r>
            </a:p>
            <a:p>
              <a:endParaRPr lang="en-US" sz="2400" dirty="0">
                <a:solidFill>
                  <a:schemeClr val="tx1"/>
                </a:solidFill>
              </a:endParaRPr>
            </a:p>
          </p:txBody>
        </p:sp>
      </p:grpSp>
    </p:spTree>
    <p:custDataLst>
      <p:tags r:id="rId1"/>
    </p:custDataLst>
    <p:extLst>
      <p:ext uri="{BB962C8B-B14F-4D97-AF65-F5344CB8AC3E}">
        <p14:creationId xmlns:p14="http://schemas.microsoft.com/office/powerpoint/2010/main" val="3233813299"/>
      </p:ext>
    </p:extLst>
  </p:cSld>
  <p:clrMapOvr>
    <a:masterClrMapping/>
  </p:clrMapOvr>
  <mc:AlternateContent xmlns:mc="http://schemas.openxmlformats.org/markup-compatibility/2006" xmlns:p14="http://schemas.microsoft.com/office/powerpoint/2010/main">
    <mc:Choice Requires="p14">
      <p:transition p14:dur="11" advClick="0">
        <p:fade/>
      </p:transition>
    </mc:Choice>
    <mc:Fallback xmlns="">
      <p:transition advClick="0">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8"/>
          </p:nvPr>
        </p:nvSpPr>
        <p:spPr/>
        <p:txBody>
          <a:bodyPr/>
          <a:lstStyle/>
          <a:p>
            <a:r>
              <a:rPr lang="en-US" b="1" dirty="0"/>
              <a:t>Import modules</a:t>
            </a:r>
            <a:r>
              <a:rPr lang="en-US" b="1" dirty="0">
                <a:solidFill>
                  <a:schemeClr val="accent2"/>
                </a:solidFill>
              </a:rPr>
              <a:t> from packages</a:t>
            </a:r>
            <a:endParaRPr lang="en-IN" b="1" dirty="0">
              <a:solidFill>
                <a:schemeClr val="accent2"/>
              </a:solidFill>
            </a:endParaRPr>
          </a:p>
          <a:p>
            <a:endParaRPr lang="en-US" b="1" dirty="0"/>
          </a:p>
          <a:p>
            <a:endParaRPr lang="en-US" b="1" dirty="0"/>
          </a:p>
        </p:txBody>
      </p:sp>
      <p:grpSp>
        <p:nvGrpSpPr>
          <p:cNvPr id="2" name="Group 1">
            <a:extLst>
              <a:ext uri="{FF2B5EF4-FFF2-40B4-BE49-F238E27FC236}">
                <a16:creationId xmlns:a16="http://schemas.microsoft.com/office/drawing/2014/main" xmlns="" id="{EF4BE84D-780D-49EF-936F-E9548B087CC4}"/>
              </a:ext>
            </a:extLst>
          </p:cNvPr>
          <p:cNvGrpSpPr/>
          <p:nvPr/>
        </p:nvGrpSpPr>
        <p:grpSpPr>
          <a:xfrm>
            <a:off x="610187" y="3068641"/>
            <a:ext cx="2830567" cy="3027360"/>
            <a:chOff x="587854" y="2347183"/>
            <a:chExt cx="1984248" cy="1371600"/>
          </a:xfrm>
          <a:solidFill>
            <a:schemeClr val="bg1">
              <a:lumMod val="75000"/>
            </a:schemeClr>
          </a:solidFill>
        </p:grpSpPr>
        <p:sp>
          <p:nvSpPr>
            <p:cNvPr id="71" name="Rectangle 70"/>
            <p:cNvSpPr/>
            <p:nvPr/>
          </p:nvSpPr>
          <p:spPr>
            <a:xfrm>
              <a:off x="587854" y="2347183"/>
              <a:ext cx="1984248" cy="13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75" name="Group 174"/>
            <p:cNvGrpSpPr/>
            <p:nvPr/>
          </p:nvGrpSpPr>
          <p:grpSpPr>
            <a:xfrm>
              <a:off x="667957" y="2475651"/>
              <a:ext cx="1839642" cy="1182102"/>
              <a:chOff x="2651028" y="2028560"/>
              <a:chExt cx="1839642" cy="1182102"/>
            </a:xfrm>
            <a:grpFill/>
          </p:grpSpPr>
          <p:sp>
            <p:nvSpPr>
              <p:cNvPr id="177" name="TextBox 176"/>
              <p:cNvSpPr txBox="1"/>
              <p:nvPr/>
            </p:nvSpPr>
            <p:spPr>
              <a:xfrm>
                <a:off x="2651028" y="2028560"/>
                <a:ext cx="1839642" cy="1022877"/>
              </a:xfrm>
              <a:prstGeom prst="rect">
                <a:avLst/>
              </a:prstGeom>
              <a:grpFill/>
            </p:spPr>
            <p:txBody>
              <a:bodyPr wrap="square" lIns="0" tIns="0" rIns="0" bIns="0" rtlCol="0">
                <a:spAutoFit/>
              </a:bodyPr>
              <a:lstStyle/>
              <a:p>
                <a:r>
                  <a:rPr lang="en-US" sz="1467" dirty="0">
                    <a:solidFill>
                      <a:schemeClr val="bg1"/>
                    </a:solidFill>
                    <a:latin typeface="Lato" panose="020F0502020204030203" pitchFamily="34" charset="0"/>
                  </a:rPr>
                  <a:t>Instead of directly importing the module, we have to use it along with the package name separated by dot operator.</a:t>
                </a:r>
              </a:p>
              <a:p>
                <a:endParaRPr lang="en-US" sz="1467" dirty="0">
                  <a:solidFill>
                    <a:schemeClr val="bg1"/>
                  </a:solidFill>
                  <a:latin typeface="Lato" panose="020F0502020204030203" pitchFamily="34" charset="0"/>
                </a:endParaRPr>
              </a:p>
              <a:p>
                <a:r>
                  <a:rPr lang="en-US" sz="1467" dirty="0">
                    <a:solidFill>
                      <a:schemeClr val="bg1"/>
                    </a:solidFill>
                    <a:latin typeface="Lato" panose="020F0502020204030203" pitchFamily="34" charset="0"/>
                  </a:rPr>
                  <a:t>In the following example, we are importing ‘</a:t>
                </a:r>
                <a:r>
                  <a:rPr lang="en-US" sz="1467" dirty="0" err="1">
                    <a:solidFill>
                      <a:schemeClr val="bg1"/>
                    </a:solidFill>
                    <a:latin typeface="Lato" panose="020F0502020204030203" pitchFamily="34" charset="0"/>
                  </a:rPr>
                  <a:t>utils</a:t>
                </a:r>
                <a:r>
                  <a:rPr lang="en-US" sz="1467" dirty="0">
                    <a:solidFill>
                      <a:schemeClr val="bg1"/>
                    </a:solidFill>
                    <a:latin typeface="Lato" panose="020F0502020204030203" pitchFamily="34" charset="0"/>
                  </a:rPr>
                  <a:t>’ module from custom package.</a:t>
                </a:r>
              </a:p>
              <a:p>
                <a:r>
                  <a:rPr lang="en-US" sz="1467" dirty="0">
                    <a:solidFill>
                      <a:schemeClr val="bg1"/>
                    </a:solidFill>
                    <a:latin typeface="Lato" panose="020F0502020204030203" pitchFamily="34" charset="0"/>
                  </a:rPr>
                  <a:t>After importing, we can start using the definitions easily</a:t>
                </a:r>
                <a:endParaRPr lang="en-IN" sz="1467" dirty="0">
                  <a:solidFill>
                    <a:schemeClr val="bg1"/>
                  </a:solidFill>
                  <a:latin typeface="Lato" panose="020F0502020204030203" pitchFamily="34" charset="0"/>
                </a:endParaRPr>
              </a:p>
            </p:txBody>
          </p:sp>
          <p:grpSp>
            <p:nvGrpSpPr>
              <p:cNvPr id="178" name="Group 177"/>
              <p:cNvGrpSpPr/>
              <p:nvPr/>
            </p:nvGrpSpPr>
            <p:grpSpPr>
              <a:xfrm>
                <a:off x="3325526" y="3140812"/>
                <a:ext cx="468377" cy="69850"/>
                <a:chOff x="3350387" y="3140812"/>
                <a:chExt cx="468377" cy="69850"/>
              </a:xfrm>
              <a:grpFill/>
            </p:grpSpPr>
            <p:sp>
              <p:nvSpPr>
                <p:cNvPr id="179" name="Oval 178"/>
                <p:cNvSpPr/>
                <p:nvPr/>
              </p:nvSpPr>
              <p:spPr>
                <a:xfrm>
                  <a:off x="3350387" y="3143987"/>
                  <a:ext cx="76835" cy="635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0" name="Oval 179"/>
                <p:cNvSpPr/>
                <p:nvPr/>
              </p:nvSpPr>
              <p:spPr>
                <a:xfrm>
                  <a:off x="3449940" y="3140812"/>
                  <a:ext cx="76835"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1" name="Oval 180"/>
                <p:cNvSpPr/>
                <p:nvPr/>
              </p:nvSpPr>
              <p:spPr>
                <a:xfrm>
                  <a:off x="3552985" y="3143987"/>
                  <a:ext cx="69850" cy="635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2" name="Oval 181"/>
                <p:cNvSpPr/>
                <p:nvPr/>
              </p:nvSpPr>
              <p:spPr>
                <a:xfrm>
                  <a:off x="3652538" y="3143987"/>
                  <a:ext cx="69850" cy="635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3" name="Oval 182"/>
                <p:cNvSpPr/>
                <p:nvPr/>
              </p:nvSpPr>
              <p:spPr>
                <a:xfrm>
                  <a:off x="3755264" y="3143987"/>
                  <a:ext cx="63500" cy="635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grpSp>
      <p:grpSp>
        <p:nvGrpSpPr>
          <p:cNvPr id="3" name="Group 2">
            <a:extLst>
              <a:ext uri="{FF2B5EF4-FFF2-40B4-BE49-F238E27FC236}">
                <a16:creationId xmlns:a16="http://schemas.microsoft.com/office/drawing/2014/main" xmlns="" id="{20E4351F-09AF-47F5-A047-DFE4F0AAE300}"/>
              </a:ext>
            </a:extLst>
          </p:cNvPr>
          <p:cNvGrpSpPr/>
          <p:nvPr/>
        </p:nvGrpSpPr>
        <p:grpSpPr>
          <a:xfrm>
            <a:off x="3474084" y="1520994"/>
            <a:ext cx="2645664" cy="1828800"/>
            <a:chOff x="2605563" y="1140745"/>
            <a:chExt cx="1984248" cy="1371600"/>
          </a:xfrm>
          <a:solidFill>
            <a:schemeClr val="bg1">
              <a:lumMod val="75000"/>
            </a:schemeClr>
          </a:solidFill>
        </p:grpSpPr>
        <p:sp>
          <p:nvSpPr>
            <p:cNvPr id="69" name="Rectangle 68"/>
            <p:cNvSpPr/>
            <p:nvPr/>
          </p:nvSpPr>
          <p:spPr>
            <a:xfrm>
              <a:off x="2605563" y="1140745"/>
              <a:ext cx="1984248" cy="13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65" name="Group 164"/>
            <p:cNvGrpSpPr/>
            <p:nvPr/>
          </p:nvGrpSpPr>
          <p:grpSpPr>
            <a:xfrm>
              <a:off x="2674393" y="1242715"/>
              <a:ext cx="1840261" cy="1128615"/>
              <a:chOff x="2674393" y="1698799"/>
              <a:chExt cx="1840261" cy="1128615"/>
            </a:xfrm>
            <a:grpFill/>
          </p:grpSpPr>
          <p:sp>
            <p:nvSpPr>
              <p:cNvPr id="122" name="TextBox 121"/>
              <p:cNvSpPr txBox="1"/>
              <p:nvPr/>
            </p:nvSpPr>
            <p:spPr>
              <a:xfrm>
                <a:off x="2749550" y="1938105"/>
                <a:ext cx="1626997" cy="153888"/>
              </a:xfrm>
              <a:prstGeom prst="rect">
                <a:avLst/>
              </a:prstGeom>
              <a:grpFill/>
            </p:spPr>
            <p:txBody>
              <a:bodyPr wrap="square" lIns="0" tIns="0" rIns="0" bIns="0" rtlCol="0">
                <a:spAutoFit/>
              </a:bodyPr>
              <a:lstStyle/>
              <a:p>
                <a:pPr>
                  <a:lnSpc>
                    <a:spcPts val="1600"/>
                  </a:lnSpc>
                </a:pPr>
                <a:endParaRPr lang="en-US" sz="933" dirty="0">
                  <a:solidFill>
                    <a:schemeClr val="bg1"/>
                  </a:solidFill>
                  <a:latin typeface="Lato" panose="020F0502020204030203" pitchFamily="34" charset="0"/>
                </a:endParaRPr>
              </a:p>
            </p:txBody>
          </p:sp>
          <p:sp>
            <p:nvSpPr>
              <p:cNvPr id="123" name="TextBox 122"/>
              <p:cNvSpPr txBox="1"/>
              <p:nvPr/>
            </p:nvSpPr>
            <p:spPr>
              <a:xfrm>
                <a:off x="2674393" y="1698799"/>
                <a:ext cx="1840261" cy="1076882"/>
              </a:xfrm>
              <a:prstGeom prst="rect">
                <a:avLst/>
              </a:prstGeom>
              <a:grpFill/>
            </p:spPr>
            <p:txBody>
              <a:bodyPr wrap="square" lIns="0" tIns="0" rIns="0" bIns="0" rtlCol="0">
                <a:spAutoFit/>
              </a:bodyPr>
              <a:lstStyle/>
              <a:p>
                <a:r>
                  <a:rPr lang="en-US" sz="1333" dirty="0">
                    <a:solidFill>
                      <a:schemeClr val="bg1"/>
                    </a:solidFill>
                    <a:latin typeface="Lato" panose="020F0502020204030203" pitchFamily="34" charset="0"/>
                  </a:rPr>
                  <a:t>As per python is concerned, the type of the package will be module only. Package is just a convenient name used by everyone to differentiate between module and a folder with collection of modules.</a:t>
                </a:r>
              </a:p>
            </p:txBody>
          </p:sp>
          <p:grpSp>
            <p:nvGrpSpPr>
              <p:cNvPr id="136" name="Group 135"/>
              <p:cNvGrpSpPr/>
              <p:nvPr/>
            </p:nvGrpSpPr>
            <p:grpSpPr>
              <a:xfrm>
                <a:off x="3329018" y="2757564"/>
                <a:ext cx="468060" cy="69850"/>
                <a:chOff x="3353879" y="2757564"/>
                <a:chExt cx="468060" cy="69850"/>
              </a:xfrm>
              <a:grpFill/>
            </p:grpSpPr>
            <p:sp>
              <p:nvSpPr>
                <p:cNvPr id="130" name="Oval 129"/>
                <p:cNvSpPr/>
                <p:nvPr/>
              </p:nvSpPr>
              <p:spPr>
                <a:xfrm>
                  <a:off x="3353879" y="2757564"/>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2" name="Oval 131"/>
                <p:cNvSpPr/>
                <p:nvPr/>
              </p:nvSpPr>
              <p:spPr>
                <a:xfrm>
                  <a:off x="3453432" y="2757564"/>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4" name="Oval 133"/>
                <p:cNvSpPr/>
                <p:nvPr/>
              </p:nvSpPr>
              <p:spPr>
                <a:xfrm>
                  <a:off x="3652538" y="2757564"/>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5" name="Oval 134"/>
                <p:cNvSpPr/>
                <p:nvPr/>
              </p:nvSpPr>
              <p:spPr>
                <a:xfrm>
                  <a:off x="3752089" y="2757564"/>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sp>
          <p:nvSpPr>
            <p:cNvPr id="51" name="Oval 50"/>
            <p:cNvSpPr/>
            <p:nvPr/>
          </p:nvSpPr>
          <p:spPr>
            <a:xfrm>
              <a:off x="3527837" y="230674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pic>
        <p:nvPicPr>
          <p:cNvPr id="26" name="Picture 25">
            <a:extLst>
              <a:ext uri="{FF2B5EF4-FFF2-40B4-BE49-F238E27FC236}">
                <a16:creationId xmlns:a16="http://schemas.microsoft.com/office/drawing/2014/main" xmlns="" id="{621B926E-C7B7-422B-9888-C6FABB8E49B9}"/>
              </a:ext>
            </a:extLst>
          </p:cNvPr>
          <p:cNvPicPr>
            <a:picLocks noChangeAspect="1"/>
          </p:cNvPicPr>
          <p:nvPr/>
        </p:nvPicPr>
        <p:blipFill>
          <a:blip r:embed="rId4"/>
          <a:stretch>
            <a:fillRect/>
          </a:stretch>
        </p:blipFill>
        <p:spPr>
          <a:xfrm>
            <a:off x="3699790" y="3899619"/>
            <a:ext cx="8259607" cy="1077389"/>
          </a:xfrm>
          <a:prstGeom prst="rect">
            <a:avLst/>
          </a:prstGeom>
          <a:ln>
            <a:solidFill>
              <a:schemeClr val="accent2">
                <a:lumMod val="20000"/>
                <a:lumOff val="80000"/>
              </a:schemeClr>
            </a:solidFill>
          </a:ln>
          <a:effectLst>
            <a:glow rad="63500">
              <a:schemeClr val="accent1">
                <a:satMod val="175000"/>
                <a:alpha val="40000"/>
              </a:schemeClr>
            </a:glow>
          </a:effectLst>
        </p:spPr>
      </p:pic>
      <p:pic>
        <p:nvPicPr>
          <p:cNvPr id="27" name="Picture 26">
            <a:extLst>
              <a:ext uri="{FF2B5EF4-FFF2-40B4-BE49-F238E27FC236}">
                <a16:creationId xmlns:a16="http://schemas.microsoft.com/office/drawing/2014/main" xmlns="" id="{283A26EE-CA5D-4DCC-9F42-322306538F48}"/>
              </a:ext>
            </a:extLst>
          </p:cNvPr>
          <p:cNvPicPr>
            <a:picLocks noChangeAspect="1"/>
          </p:cNvPicPr>
          <p:nvPr/>
        </p:nvPicPr>
        <p:blipFill>
          <a:blip r:embed="rId5"/>
          <a:stretch>
            <a:fillRect/>
          </a:stretch>
        </p:blipFill>
        <p:spPr>
          <a:xfrm>
            <a:off x="6320284" y="1788862"/>
            <a:ext cx="5605389" cy="1172473"/>
          </a:xfrm>
          <a:prstGeom prst="rect">
            <a:avLst/>
          </a:prstGeom>
          <a:ln>
            <a:solidFill>
              <a:schemeClr val="accent2">
                <a:lumMod val="20000"/>
                <a:lumOff val="80000"/>
              </a:schemeClr>
            </a:solidFill>
          </a:ln>
          <a:effectLst>
            <a:glow rad="63500">
              <a:schemeClr val="accent1">
                <a:satMod val="175000"/>
                <a:alpha val="40000"/>
              </a:schemeClr>
            </a:glow>
          </a:effectLst>
        </p:spPr>
      </p:pic>
    </p:spTree>
    <p:custDataLst>
      <p:tags r:id="rId1"/>
    </p:custDataLst>
    <p:extLst>
      <p:ext uri="{BB962C8B-B14F-4D97-AF65-F5344CB8AC3E}">
        <p14:creationId xmlns:p14="http://schemas.microsoft.com/office/powerpoint/2010/main" val="3641636788"/>
      </p:ext>
    </p:extLst>
  </p:cSld>
  <p:clrMapOvr>
    <a:masterClrMapping/>
  </p:clrMapOvr>
  <mc:AlternateContent xmlns:mc="http://schemas.openxmlformats.org/markup-compatibility/2006" xmlns:p14="http://schemas.microsoft.com/office/powerpoint/2010/main">
    <mc:Choice Requires="p14">
      <p:transition p14:dur="11" advClick="0">
        <p:fade/>
      </p:transition>
    </mc:Choice>
    <mc:Fallback xmlns="">
      <p:transition advClick="0">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8"/>
          </p:nvPr>
        </p:nvSpPr>
        <p:spPr/>
        <p:txBody>
          <a:bodyPr/>
          <a:lstStyle/>
          <a:p>
            <a:r>
              <a:rPr lang="en-US" sz="2800" dirty="0"/>
              <a:t>HANDS-ON </a:t>
            </a:r>
            <a:r>
              <a:rPr lang="en-US" sz="2800" dirty="0">
                <a:solidFill>
                  <a:schemeClr val="accent2"/>
                </a:solidFill>
              </a:rPr>
              <a:t>PRACTICE</a:t>
            </a:r>
            <a:endParaRPr lang="en-IN" sz="2800" dirty="0">
              <a:solidFill>
                <a:schemeClr val="accent2"/>
              </a:solidFill>
            </a:endParaRPr>
          </a:p>
        </p:txBody>
      </p:sp>
      <p:sp>
        <p:nvSpPr>
          <p:cNvPr id="3" name="Text Placeholder 2"/>
          <p:cNvSpPr>
            <a:spLocks noGrp="1"/>
          </p:cNvSpPr>
          <p:nvPr>
            <p:ph type="body" sz="quarter" idx="19"/>
          </p:nvPr>
        </p:nvSpPr>
        <p:spPr/>
        <p:txBody>
          <a:bodyPr>
            <a:noAutofit/>
          </a:bodyPr>
          <a:lstStyle/>
          <a:p>
            <a:r>
              <a:rPr lang="en-MY" sz="1800" dirty="0" smtClean="0"/>
              <a:t>File: Series and </a:t>
            </a:r>
            <a:r>
              <a:rPr lang="en-MY" sz="1800" dirty="0" err="1" smtClean="0"/>
              <a:t>DataFrame</a:t>
            </a:r>
            <a:endParaRPr lang="en-MY" sz="1800" dirty="0"/>
          </a:p>
        </p:txBody>
      </p:sp>
    </p:spTree>
    <p:extLst>
      <p:ext uri="{BB962C8B-B14F-4D97-AF65-F5344CB8AC3E}">
        <p14:creationId xmlns:p14="http://schemas.microsoft.com/office/powerpoint/2010/main" val="3383872870"/>
      </p:ext>
    </p:extLst>
  </p:cSld>
  <p:clrMapOvr>
    <a:masterClrMapping/>
  </p:clrMapOvr>
  <mc:AlternateContent xmlns:mc="http://schemas.openxmlformats.org/markup-compatibility/2006" xmlns:p14="http://schemas.microsoft.com/office/powerpoint/2010/main">
    <mc:Choice Requires="p14">
      <p:transition p14:dur="448">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778936" y="767788"/>
            <a:ext cx="7716536" cy="511013"/>
          </a:xfrm>
        </p:spPr>
        <p:txBody>
          <a:bodyPr/>
          <a:lstStyle/>
          <a:p>
            <a:r>
              <a:rPr lang="en-US" b="1" dirty="0"/>
              <a:t>Starting </a:t>
            </a:r>
            <a:r>
              <a:rPr lang="en-US" b="1" dirty="0">
                <a:solidFill>
                  <a:schemeClr val="accent2"/>
                </a:solidFill>
              </a:rPr>
              <a:t>Jupyter Notebook</a:t>
            </a:r>
          </a:p>
        </p:txBody>
      </p:sp>
      <p:pic>
        <p:nvPicPr>
          <p:cNvPr id="7" name="Picture 6"/>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5553636" y="1909072"/>
            <a:ext cx="6167718" cy="4175517"/>
          </a:xfrm>
          <a:prstGeom prst="rect">
            <a:avLst/>
          </a:prstGeom>
        </p:spPr>
      </p:pic>
      <p:pic>
        <p:nvPicPr>
          <p:cNvPr id="1026" name="Picture 2" descr="How to install Jupyter Notebook in Windows? - GeeksforGeek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577" y="1942895"/>
            <a:ext cx="5066012" cy="33149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778936" y="5275563"/>
            <a:ext cx="2666051" cy="646331"/>
          </a:xfrm>
          <a:prstGeom prst="rect">
            <a:avLst/>
          </a:prstGeom>
        </p:spPr>
        <p:txBody>
          <a:bodyPr wrap="none">
            <a:spAutoFit/>
          </a:bodyPr>
          <a:lstStyle/>
          <a:p>
            <a:r>
              <a:rPr lang="en-IN" dirty="0">
                <a:hlinkClick r:id="rId7"/>
              </a:rPr>
              <a:t>http://</a:t>
            </a:r>
            <a:r>
              <a:rPr lang="en-IN" dirty="0" smtClean="0">
                <a:hlinkClick r:id="rId7"/>
              </a:rPr>
              <a:t>localhost:8888/tree</a:t>
            </a:r>
            <a:endParaRPr lang="en-IN" dirty="0" smtClean="0"/>
          </a:p>
          <a:p>
            <a:r>
              <a:rPr lang="en-US" dirty="0" smtClean="0"/>
              <a:t>Click on New -&gt; Python3</a:t>
            </a:r>
            <a:endParaRPr lang="en-IN" dirty="0"/>
          </a:p>
        </p:txBody>
      </p:sp>
    </p:spTree>
    <p:custDataLst>
      <p:tags r:id="rId1"/>
    </p:custDataLst>
    <p:extLst>
      <p:ext uri="{BB962C8B-B14F-4D97-AF65-F5344CB8AC3E}">
        <p14:creationId xmlns:p14="http://schemas.microsoft.com/office/powerpoint/2010/main" val="2891955965"/>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8"/>
          </p:nvPr>
        </p:nvSpPr>
        <p:spPr/>
        <p:txBody>
          <a:bodyPr/>
          <a:lstStyle/>
          <a:p>
            <a:r>
              <a:rPr lang="en-US" b="1" dirty="0" smtClean="0"/>
              <a:t>REGULAR </a:t>
            </a:r>
            <a:r>
              <a:rPr lang="en-US" b="1" dirty="0" smtClean="0">
                <a:solidFill>
                  <a:schemeClr val="accent2"/>
                </a:solidFill>
              </a:rPr>
              <a:t>EXPRESSIONS</a:t>
            </a:r>
            <a:endParaRPr lang="en-IN" b="1" dirty="0">
              <a:solidFill>
                <a:schemeClr val="accent2"/>
              </a:solidFill>
            </a:endParaRPr>
          </a:p>
        </p:txBody>
      </p:sp>
      <p:sp>
        <p:nvSpPr>
          <p:cNvPr id="3" name="Text Placeholder 2"/>
          <p:cNvSpPr>
            <a:spLocks noGrp="1"/>
          </p:cNvSpPr>
          <p:nvPr>
            <p:ph type="body" sz="quarter" idx="19"/>
          </p:nvPr>
        </p:nvSpPr>
        <p:spPr/>
        <p:txBody>
          <a:bodyPr>
            <a:noAutofit/>
          </a:bodyPr>
          <a:lstStyle/>
          <a:p>
            <a:r>
              <a:rPr lang="en-US" sz="1600" dirty="0" smtClean="0"/>
              <a:t>Let us understand Regular Expressions</a:t>
            </a:r>
            <a:endParaRPr lang="en-IN" sz="1600" dirty="0"/>
          </a:p>
        </p:txBody>
      </p:sp>
      <p:sp>
        <p:nvSpPr>
          <p:cNvPr id="4" name="Rectangle 3"/>
          <p:cNvSpPr/>
          <p:nvPr/>
        </p:nvSpPr>
        <p:spPr>
          <a:xfrm>
            <a:off x="791631" y="1695584"/>
            <a:ext cx="10591803" cy="3000821"/>
          </a:xfrm>
          <a:prstGeom prst="rect">
            <a:avLst/>
          </a:prstGeom>
          <a:solidFill>
            <a:schemeClr val="bg1">
              <a:lumMod val="75000"/>
            </a:schemeClr>
          </a:solidFill>
        </p:spPr>
        <p:txBody>
          <a:bodyPr wrap="square">
            <a:spAutoFit/>
          </a:bodyPr>
          <a:lstStyle/>
          <a:p>
            <a:pPr marL="361950" indent="-361950">
              <a:lnSpc>
                <a:spcPct val="150000"/>
              </a:lnSpc>
              <a:buFont typeface="Wingdings" panose="05000000000000000000" pitchFamily="2" charset="2"/>
              <a:buChar char="Ø"/>
            </a:pPr>
            <a:r>
              <a:rPr lang="en-US" dirty="0" smtClean="0">
                <a:solidFill>
                  <a:schemeClr val="bg1"/>
                </a:solidFill>
              </a:rPr>
              <a:t>A regular expression describes one or more strings to match when you search a body of text</a:t>
            </a:r>
          </a:p>
          <a:p>
            <a:pPr marL="361950" indent="-361950">
              <a:lnSpc>
                <a:spcPct val="150000"/>
              </a:lnSpc>
              <a:buFont typeface="Wingdings" panose="05000000000000000000" pitchFamily="2" charset="2"/>
              <a:buChar char="Ø"/>
            </a:pPr>
            <a:r>
              <a:rPr lang="en-US" dirty="0" smtClean="0">
                <a:solidFill>
                  <a:schemeClr val="bg1"/>
                </a:solidFill>
              </a:rPr>
              <a:t>The expressions serves as character pattern to compare with the text being searched</a:t>
            </a:r>
            <a:endParaRPr lang="en-IN" dirty="0" smtClean="0">
              <a:solidFill>
                <a:schemeClr val="bg1"/>
              </a:solidFill>
            </a:endParaRPr>
          </a:p>
          <a:p>
            <a:pPr marL="361950" indent="-361950">
              <a:lnSpc>
                <a:spcPct val="150000"/>
              </a:lnSpc>
              <a:buFont typeface="Wingdings" panose="05000000000000000000" pitchFamily="2" charset="2"/>
              <a:buChar char="Ø"/>
            </a:pPr>
            <a:r>
              <a:rPr lang="en-IN" dirty="0" smtClean="0">
                <a:solidFill>
                  <a:schemeClr val="bg1"/>
                </a:solidFill>
              </a:rPr>
              <a:t>Regular Expressions are used to find certain patterns in the strings.</a:t>
            </a:r>
          </a:p>
          <a:p>
            <a:pPr marL="361950" indent="-361950">
              <a:lnSpc>
                <a:spcPct val="150000"/>
              </a:lnSpc>
              <a:buFont typeface="Wingdings" panose="05000000000000000000" pitchFamily="2" charset="2"/>
              <a:buChar char="Ø"/>
            </a:pPr>
            <a:r>
              <a:rPr lang="en-IN" dirty="0" smtClean="0">
                <a:solidFill>
                  <a:schemeClr val="bg1"/>
                </a:solidFill>
              </a:rPr>
              <a:t>Used for data manipulation, text mining, using raw data to search for patterns.</a:t>
            </a:r>
          </a:p>
          <a:p>
            <a:pPr marL="361950" indent="-361950">
              <a:lnSpc>
                <a:spcPct val="150000"/>
              </a:lnSpc>
              <a:buFont typeface="Wingdings" panose="05000000000000000000" pitchFamily="2" charset="2"/>
              <a:buChar char="Ø"/>
            </a:pPr>
            <a:r>
              <a:rPr lang="en-IN" dirty="0" smtClean="0">
                <a:solidFill>
                  <a:schemeClr val="bg1"/>
                </a:solidFill>
              </a:rPr>
              <a:t>Applied in Machine Learning, Data Processing, NLP</a:t>
            </a:r>
          </a:p>
          <a:p>
            <a:pPr marL="361950" indent="-361950">
              <a:lnSpc>
                <a:spcPct val="150000"/>
              </a:lnSpc>
              <a:buFont typeface="Wingdings" panose="05000000000000000000" pitchFamily="2" charset="2"/>
              <a:buChar char="Ø"/>
            </a:pPr>
            <a:r>
              <a:rPr lang="en-IN" dirty="0">
                <a:solidFill>
                  <a:schemeClr val="bg1"/>
                </a:solidFill>
              </a:rPr>
              <a:t>Regular expressions (called REs, or regexes, or regex patterns) are essentially a tiny, highly specialized programming language embedded inside Python and made available through the re module. </a:t>
            </a:r>
          </a:p>
        </p:txBody>
      </p:sp>
    </p:spTree>
    <p:extLst>
      <p:ext uri="{BB962C8B-B14F-4D97-AF65-F5344CB8AC3E}">
        <p14:creationId xmlns:p14="http://schemas.microsoft.com/office/powerpoint/2010/main" val="1507328218"/>
      </p:ext>
    </p:extLst>
  </p:cSld>
  <p:clrMapOvr>
    <a:masterClrMapping/>
  </p:clrMapOvr>
  <mc:AlternateContent xmlns:mc="http://schemas.openxmlformats.org/markup-compatibility/2006" xmlns:p14="http://schemas.microsoft.com/office/powerpoint/2010/main">
    <mc:Choice Requires="p14">
      <p:transition p14:dur="448">
        <p:fade/>
      </p:transition>
    </mc:Choice>
    <mc:Fallback xmlns="">
      <p:transition>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8"/>
          </p:nvPr>
        </p:nvSpPr>
        <p:spPr/>
        <p:txBody>
          <a:bodyPr/>
          <a:lstStyle/>
          <a:p>
            <a:r>
              <a:rPr lang="en-US" b="1" dirty="0" smtClean="0"/>
              <a:t>RE </a:t>
            </a:r>
            <a:r>
              <a:rPr lang="en-US" b="1" dirty="0" smtClean="0">
                <a:solidFill>
                  <a:schemeClr val="accent2"/>
                </a:solidFill>
              </a:rPr>
              <a:t>Module</a:t>
            </a:r>
            <a:endParaRPr lang="en-IN" b="1" dirty="0">
              <a:solidFill>
                <a:schemeClr val="accent2"/>
              </a:solidFill>
            </a:endParaRPr>
          </a:p>
        </p:txBody>
      </p:sp>
      <p:sp>
        <p:nvSpPr>
          <p:cNvPr id="3" name="Text Placeholder 2"/>
          <p:cNvSpPr>
            <a:spLocks noGrp="1"/>
          </p:cNvSpPr>
          <p:nvPr>
            <p:ph type="body" sz="quarter" idx="19"/>
          </p:nvPr>
        </p:nvSpPr>
        <p:spPr/>
        <p:txBody>
          <a:bodyPr>
            <a:noAutofit/>
          </a:bodyPr>
          <a:lstStyle/>
          <a:p>
            <a:r>
              <a:rPr lang="en-US" sz="1400" dirty="0" smtClean="0"/>
              <a:t>Let us understand use of regular expressions</a:t>
            </a:r>
            <a:endParaRPr lang="en-IN" sz="1400" dirty="0"/>
          </a:p>
        </p:txBody>
      </p:sp>
      <p:sp>
        <p:nvSpPr>
          <p:cNvPr id="5" name="Rectangle 4"/>
          <p:cNvSpPr/>
          <p:nvPr/>
        </p:nvSpPr>
        <p:spPr>
          <a:xfrm>
            <a:off x="791633" y="3265957"/>
            <a:ext cx="10591802" cy="400110"/>
          </a:xfrm>
          <a:prstGeom prst="rect">
            <a:avLst/>
          </a:prstGeom>
          <a:solidFill>
            <a:schemeClr val="bg1">
              <a:lumMod val="75000"/>
            </a:schemeClr>
          </a:solidFill>
        </p:spPr>
        <p:txBody>
          <a:bodyPr wrap="square">
            <a:spAutoFit/>
          </a:bodyPr>
          <a:lstStyle/>
          <a:p>
            <a:r>
              <a:rPr lang="en-IN" sz="2000" b="1" dirty="0" smtClean="0">
                <a:solidFill>
                  <a:schemeClr val="bg1"/>
                </a:solidFill>
              </a:rPr>
              <a:t>The re module offers a set of functions that allows us to search a string for a match:</a:t>
            </a:r>
            <a:endParaRPr lang="en-IN" sz="2000" b="1" dirty="0">
              <a:solidFill>
                <a:schemeClr val="bg1"/>
              </a:solidFill>
            </a:endParaRPr>
          </a:p>
        </p:txBody>
      </p:sp>
      <p:graphicFrame>
        <p:nvGraphicFramePr>
          <p:cNvPr id="6" name="Table 5"/>
          <p:cNvGraphicFramePr>
            <a:graphicFrameLocks noGrp="1"/>
          </p:cNvGraphicFramePr>
          <p:nvPr>
            <p:extLst/>
          </p:nvPr>
        </p:nvGraphicFramePr>
        <p:xfrm>
          <a:off x="1960343" y="3975020"/>
          <a:ext cx="8334375" cy="2133600"/>
        </p:xfrm>
        <a:graphic>
          <a:graphicData uri="http://schemas.openxmlformats.org/drawingml/2006/table">
            <a:tbl>
              <a:tblPr>
                <a:tableStyleId>{9DCAF9ED-07DC-4A11-8D7F-57B35C25682E}</a:tableStyleId>
              </a:tblPr>
              <a:tblGrid>
                <a:gridCol w="1143000">
                  <a:extLst>
                    <a:ext uri="{9D8B030D-6E8A-4147-A177-3AD203B41FA5}">
                      <a16:colId xmlns:a16="http://schemas.microsoft.com/office/drawing/2014/main" xmlns="" val="20000"/>
                    </a:ext>
                  </a:extLst>
                </a:gridCol>
                <a:gridCol w="7191375">
                  <a:extLst>
                    <a:ext uri="{9D8B030D-6E8A-4147-A177-3AD203B41FA5}">
                      <a16:colId xmlns:a16="http://schemas.microsoft.com/office/drawing/2014/main" xmlns="" val="20001"/>
                    </a:ext>
                  </a:extLst>
                </a:gridCol>
              </a:tblGrid>
              <a:tr h="0">
                <a:tc>
                  <a:txBody>
                    <a:bodyPr/>
                    <a:lstStyle/>
                    <a:p>
                      <a:pPr algn="ctr" fontAlgn="t"/>
                      <a:r>
                        <a:rPr lang="en-IN" sz="1800" b="1" dirty="0">
                          <a:effectLst/>
                          <a:latin typeface="Lato" panose="020F0502020204030203"/>
                        </a:rPr>
                        <a:t>Function</a:t>
                      </a:r>
                    </a:p>
                  </a:txBody>
                  <a:tcPr marL="152400" marR="76200" marT="76200" marB="76200"/>
                </a:tc>
                <a:tc>
                  <a:txBody>
                    <a:bodyPr/>
                    <a:lstStyle/>
                    <a:p>
                      <a:pPr algn="l" fontAlgn="t"/>
                      <a:r>
                        <a:rPr lang="en-IN" sz="1800" b="1" dirty="0">
                          <a:effectLst/>
                          <a:latin typeface="Lato" panose="020F0502020204030203"/>
                        </a:rPr>
                        <a:t>Description</a:t>
                      </a:r>
                    </a:p>
                  </a:txBody>
                  <a:tcPr marL="76200" marR="76200" marT="76200" marB="76200"/>
                </a:tc>
                <a:extLst>
                  <a:ext uri="{0D108BD9-81ED-4DB2-BD59-A6C34878D82A}">
                    <a16:rowId xmlns:a16="http://schemas.microsoft.com/office/drawing/2014/main" xmlns="" val="10000"/>
                  </a:ext>
                </a:extLst>
              </a:tr>
              <a:tr h="0">
                <a:tc>
                  <a:txBody>
                    <a:bodyPr/>
                    <a:lstStyle/>
                    <a:p>
                      <a:pPr algn="ctr" fontAlgn="t"/>
                      <a:r>
                        <a:rPr lang="en-IN" sz="1800" dirty="0" smtClean="0">
                          <a:effectLst/>
                          <a:latin typeface="Lato" panose="020F0502020204030203"/>
                        </a:rPr>
                        <a:t>findall()</a:t>
                      </a:r>
                      <a:endParaRPr lang="en-IN" sz="1800" dirty="0">
                        <a:effectLst/>
                        <a:latin typeface="Lato" panose="020F0502020204030203"/>
                      </a:endParaRPr>
                    </a:p>
                  </a:txBody>
                  <a:tcPr marL="152400" marR="76200" marT="76200" marB="76200"/>
                </a:tc>
                <a:tc>
                  <a:txBody>
                    <a:bodyPr/>
                    <a:lstStyle/>
                    <a:p>
                      <a:pPr algn="l" fontAlgn="t"/>
                      <a:r>
                        <a:rPr lang="en-US" sz="1800" dirty="0">
                          <a:effectLst/>
                          <a:latin typeface="Lato" panose="020F0502020204030203"/>
                        </a:rPr>
                        <a:t>Returns a list containing all matches</a:t>
                      </a:r>
                    </a:p>
                  </a:txBody>
                  <a:tcPr marL="76200" marR="76200" marT="76200" marB="76200"/>
                </a:tc>
                <a:extLst>
                  <a:ext uri="{0D108BD9-81ED-4DB2-BD59-A6C34878D82A}">
                    <a16:rowId xmlns:a16="http://schemas.microsoft.com/office/drawing/2014/main" xmlns="" val="10001"/>
                  </a:ext>
                </a:extLst>
              </a:tr>
              <a:tr h="0">
                <a:tc>
                  <a:txBody>
                    <a:bodyPr/>
                    <a:lstStyle/>
                    <a:p>
                      <a:pPr algn="ctr" fontAlgn="t"/>
                      <a:r>
                        <a:rPr lang="en-IN" sz="1800" dirty="0" smtClean="0">
                          <a:effectLst/>
                          <a:latin typeface="Lato" panose="020F0502020204030203"/>
                        </a:rPr>
                        <a:t>search()</a:t>
                      </a:r>
                      <a:endParaRPr lang="en-IN" sz="1800" dirty="0">
                        <a:effectLst/>
                        <a:latin typeface="Lato" panose="020F0502020204030203"/>
                      </a:endParaRPr>
                    </a:p>
                  </a:txBody>
                  <a:tcPr marL="152400" marR="76200" marT="76200" marB="76200"/>
                </a:tc>
                <a:tc>
                  <a:txBody>
                    <a:bodyPr/>
                    <a:lstStyle/>
                    <a:p>
                      <a:pPr algn="l" fontAlgn="t"/>
                      <a:r>
                        <a:rPr lang="en-US" sz="1800" dirty="0">
                          <a:effectLst/>
                          <a:latin typeface="Lato" panose="020F0502020204030203"/>
                        </a:rPr>
                        <a:t>Returns a Match object if there is a match anywhere in the string</a:t>
                      </a:r>
                    </a:p>
                  </a:txBody>
                  <a:tcPr marL="76200" marR="76200" marT="76200" marB="76200"/>
                </a:tc>
                <a:extLst>
                  <a:ext uri="{0D108BD9-81ED-4DB2-BD59-A6C34878D82A}">
                    <a16:rowId xmlns:a16="http://schemas.microsoft.com/office/drawing/2014/main" xmlns="" val="10002"/>
                  </a:ext>
                </a:extLst>
              </a:tr>
              <a:tr h="0">
                <a:tc>
                  <a:txBody>
                    <a:bodyPr/>
                    <a:lstStyle/>
                    <a:p>
                      <a:pPr algn="ctr" fontAlgn="t"/>
                      <a:r>
                        <a:rPr lang="en-IN" sz="1800" dirty="0" smtClean="0">
                          <a:effectLst/>
                          <a:latin typeface="Lato" panose="020F0502020204030203"/>
                        </a:rPr>
                        <a:t>split()</a:t>
                      </a:r>
                      <a:endParaRPr lang="en-IN" sz="1800" dirty="0">
                        <a:effectLst/>
                        <a:latin typeface="Lato" panose="020F0502020204030203"/>
                      </a:endParaRPr>
                    </a:p>
                  </a:txBody>
                  <a:tcPr marL="152400" marR="76200" marT="76200" marB="76200"/>
                </a:tc>
                <a:tc>
                  <a:txBody>
                    <a:bodyPr/>
                    <a:lstStyle/>
                    <a:p>
                      <a:pPr algn="l" fontAlgn="t"/>
                      <a:r>
                        <a:rPr lang="en-US" sz="1800" dirty="0">
                          <a:effectLst/>
                          <a:latin typeface="Lato" panose="020F0502020204030203"/>
                        </a:rPr>
                        <a:t>Returns a list where the string has been split at each match</a:t>
                      </a:r>
                    </a:p>
                  </a:txBody>
                  <a:tcPr marL="76200" marR="76200" marT="76200" marB="76200"/>
                </a:tc>
                <a:extLst>
                  <a:ext uri="{0D108BD9-81ED-4DB2-BD59-A6C34878D82A}">
                    <a16:rowId xmlns:a16="http://schemas.microsoft.com/office/drawing/2014/main" xmlns="" val="10003"/>
                  </a:ext>
                </a:extLst>
              </a:tr>
              <a:tr h="0">
                <a:tc>
                  <a:txBody>
                    <a:bodyPr/>
                    <a:lstStyle/>
                    <a:p>
                      <a:pPr algn="ctr" fontAlgn="t"/>
                      <a:r>
                        <a:rPr lang="en-IN" sz="1800" dirty="0" smtClean="0">
                          <a:effectLst/>
                          <a:latin typeface="Lato" panose="020F0502020204030203"/>
                        </a:rPr>
                        <a:t>sub()</a:t>
                      </a:r>
                      <a:endParaRPr lang="en-IN" sz="1800" dirty="0">
                        <a:effectLst/>
                        <a:latin typeface="Lato" panose="020F0502020204030203"/>
                      </a:endParaRPr>
                    </a:p>
                  </a:txBody>
                  <a:tcPr marL="152400" marR="76200" marT="76200" marB="76200"/>
                </a:tc>
                <a:tc>
                  <a:txBody>
                    <a:bodyPr/>
                    <a:lstStyle/>
                    <a:p>
                      <a:pPr algn="l" fontAlgn="t"/>
                      <a:r>
                        <a:rPr lang="en-US" sz="1800" dirty="0">
                          <a:effectLst/>
                          <a:latin typeface="Lato" panose="020F0502020204030203"/>
                        </a:rPr>
                        <a:t>Replaces one or many matches with a string</a:t>
                      </a:r>
                    </a:p>
                  </a:txBody>
                  <a:tcPr marL="76200" marR="76200" marT="76200" marB="76200"/>
                </a:tc>
                <a:extLst>
                  <a:ext uri="{0D108BD9-81ED-4DB2-BD59-A6C34878D82A}">
                    <a16:rowId xmlns:a16="http://schemas.microsoft.com/office/drawing/2014/main" xmlns="" val="10004"/>
                  </a:ext>
                </a:extLst>
              </a:tr>
            </a:tbl>
          </a:graphicData>
        </a:graphic>
      </p:graphicFrame>
      <p:sp>
        <p:nvSpPr>
          <p:cNvPr id="7" name="Rectangle 6"/>
          <p:cNvSpPr/>
          <p:nvPr/>
        </p:nvSpPr>
        <p:spPr>
          <a:xfrm>
            <a:off x="604345" y="1628452"/>
            <a:ext cx="10604938" cy="1477328"/>
          </a:xfrm>
          <a:prstGeom prst="rect">
            <a:avLst/>
          </a:prstGeom>
        </p:spPr>
        <p:txBody>
          <a:bodyPr wrap="square">
            <a:spAutoFit/>
          </a:bodyPr>
          <a:lstStyle/>
          <a:p>
            <a:pPr marL="285750" indent="-285750" algn="just">
              <a:buFont typeface="Arial" panose="020B0604020202020204" pitchFamily="34" charset="0"/>
              <a:buChar char="•"/>
            </a:pPr>
            <a:r>
              <a:rPr lang="en-IN" dirty="0" smtClean="0">
                <a:latin typeface="Lato" panose="020F0502020204030203"/>
              </a:rPr>
              <a:t>Using this little language, you specify the </a:t>
            </a:r>
            <a:r>
              <a:rPr lang="en-IN" b="1" dirty="0" smtClean="0">
                <a:latin typeface="Lato" panose="020F0502020204030203"/>
              </a:rPr>
              <a:t>rules for the set of possible strings that you want to match</a:t>
            </a:r>
            <a:r>
              <a:rPr lang="en-IN" dirty="0" smtClean="0">
                <a:latin typeface="Lato" panose="020F0502020204030203"/>
              </a:rPr>
              <a:t>; </a:t>
            </a:r>
          </a:p>
          <a:p>
            <a:pPr marL="285750" indent="-285750" algn="just">
              <a:buFont typeface="Arial" panose="020B0604020202020204" pitchFamily="34" charset="0"/>
              <a:buChar char="•"/>
            </a:pPr>
            <a:r>
              <a:rPr lang="en-IN" dirty="0" smtClean="0">
                <a:latin typeface="Lato" panose="020F0502020204030203"/>
              </a:rPr>
              <a:t>This </a:t>
            </a:r>
            <a:r>
              <a:rPr lang="en-IN" dirty="0">
                <a:latin typeface="Lato" panose="020F0502020204030203"/>
              </a:rPr>
              <a:t>set might contain </a:t>
            </a:r>
            <a:r>
              <a:rPr lang="en-IN" b="1" dirty="0">
                <a:latin typeface="Lato" panose="020F0502020204030203"/>
              </a:rPr>
              <a:t>English sentences, or e-mail addresses, or </a:t>
            </a:r>
            <a:r>
              <a:rPr lang="en-IN" b="1" dirty="0" err="1">
                <a:latin typeface="Lato" panose="020F0502020204030203"/>
              </a:rPr>
              <a:t>TeX</a:t>
            </a:r>
            <a:r>
              <a:rPr lang="en-IN" b="1" dirty="0">
                <a:latin typeface="Lato" panose="020F0502020204030203"/>
              </a:rPr>
              <a:t> commands, or anything you like. </a:t>
            </a:r>
          </a:p>
          <a:p>
            <a:pPr marL="285750" indent="-285750" algn="just">
              <a:buFont typeface="Arial" panose="020B0604020202020204" pitchFamily="34" charset="0"/>
              <a:buChar char="•"/>
            </a:pPr>
            <a:r>
              <a:rPr lang="en-IN" dirty="0">
                <a:latin typeface="Lato" panose="020F0502020204030203"/>
              </a:rPr>
              <a:t>You can then ask questions such as </a:t>
            </a:r>
            <a:r>
              <a:rPr lang="en-IN" b="1" dirty="0">
                <a:latin typeface="Lato" panose="020F0502020204030203"/>
              </a:rPr>
              <a:t>“Does this string match the pattern?”</a:t>
            </a:r>
            <a:r>
              <a:rPr lang="en-IN" dirty="0">
                <a:latin typeface="Lato" panose="020F0502020204030203"/>
              </a:rPr>
              <a:t>, or </a:t>
            </a:r>
            <a:r>
              <a:rPr lang="en-IN" b="1" dirty="0">
                <a:latin typeface="Lato" panose="020F0502020204030203"/>
              </a:rPr>
              <a:t>“Is there a match for the pattern anywhere in this string?”.</a:t>
            </a:r>
            <a:r>
              <a:rPr lang="en-IN" dirty="0">
                <a:latin typeface="Lato" panose="020F0502020204030203"/>
              </a:rPr>
              <a:t> </a:t>
            </a:r>
            <a:endParaRPr lang="en-IN" dirty="0" smtClean="0">
              <a:latin typeface="Lato" panose="020F0502020204030203"/>
            </a:endParaRPr>
          </a:p>
          <a:p>
            <a:pPr marL="285750" indent="-285750" algn="just">
              <a:buFont typeface="Arial" panose="020B0604020202020204" pitchFamily="34" charset="0"/>
              <a:buChar char="•"/>
            </a:pPr>
            <a:r>
              <a:rPr lang="en-IN" dirty="0" smtClean="0">
                <a:latin typeface="Lato" panose="020F0502020204030203"/>
              </a:rPr>
              <a:t>You </a:t>
            </a:r>
            <a:r>
              <a:rPr lang="en-IN" dirty="0">
                <a:latin typeface="Lato" panose="020F0502020204030203"/>
              </a:rPr>
              <a:t>can also use REs to modify a string or to split it apart in various ways.</a:t>
            </a:r>
          </a:p>
        </p:txBody>
      </p:sp>
    </p:spTree>
    <p:extLst>
      <p:ext uri="{BB962C8B-B14F-4D97-AF65-F5344CB8AC3E}">
        <p14:creationId xmlns:p14="http://schemas.microsoft.com/office/powerpoint/2010/main" val="3305973979"/>
      </p:ext>
    </p:extLst>
  </p:cSld>
  <p:clrMapOvr>
    <a:masterClrMapping/>
  </p:clrMapOvr>
  <mc:AlternateContent xmlns:mc="http://schemas.openxmlformats.org/markup-compatibility/2006" xmlns:p14="http://schemas.microsoft.com/office/powerpoint/2010/main">
    <mc:Choice Requires="p14">
      <p:transition p14:dur="448">
        <p:fade/>
      </p:transition>
    </mc:Choice>
    <mc:Fallback xmlns="">
      <p:transition>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8"/>
          </p:nvPr>
        </p:nvSpPr>
        <p:spPr/>
        <p:txBody>
          <a:bodyPr/>
          <a:lstStyle/>
          <a:p>
            <a:r>
              <a:rPr lang="en-US" dirty="0" smtClean="0"/>
              <a:t>Metacharacters – </a:t>
            </a:r>
            <a:r>
              <a:rPr lang="en-US" dirty="0" smtClean="0">
                <a:solidFill>
                  <a:schemeClr val="accent2"/>
                </a:solidFill>
              </a:rPr>
              <a:t>RE</a:t>
            </a:r>
            <a:endParaRPr lang="en-IN" dirty="0">
              <a:solidFill>
                <a:schemeClr val="accent2"/>
              </a:solidFill>
            </a:endParaRPr>
          </a:p>
        </p:txBody>
      </p:sp>
      <p:sp>
        <p:nvSpPr>
          <p:cNvPr id="3" name="Text Placeholder 2"/>
          <p:cNvSpPr>
            <a:spLocks noGrp="1"/>
          </p:cNvSpPr>
          <p:nvPr>
            <p:ph type="body" sz="quarter" idx="19"/>
          </p:nvPr>
        </p:nvSpPr>
        <p:spPr/>
        <p:txBody>
          <a:bodyPr>
            <a:noAutofit/>
          </a:bodyPr>
          <a:lstStyle/>
          <a:p>
            <a:r>
              <a:rPr lang="en-US" sz="1400" dirty="0"/>
              <a:t>Metacharacters are characters with a special meaning</a:t>
            </a:r>
            <a:r>
              <a:rPr lang="en-US" sz="1400" dirty="0" smtClean="0"/>
              <a:t>:</a:t>
            </a:r>
            <a:endParaRPr lang="en-IN" sz="1400" dirty="0"/>
          </a:p>
        </p:txBody>
      </p:sp>
      <p:graphicFrame>
        <p:nvGraphicFramePr>
          <p:cNvPr id="8" name="Table 7"/>
          <p:cNvGraphicFramePr>
            <a:graphicFrameLocks noGrp="1"/>
          </p:cNvGraphicFramePr>
          <p:nvPr>
            <p:extLst/>
          </p:nvPr>
        </p:nvGraphicFramePr>
        <p:xfrm>
          <a:off x="1308536" y="1815693"/>
          <a:ext cx="8907968" cy="4782034"/>
        </p:xfrm>
        <a:graphic>
          <a:graphicData uri="http://schemas.openxmlformats.org/drawingml/2006/table">
            <a:tbl>
              <a:tblPr>
                <a:tableStyleId>{9DCAF9ED-07DC-4A11-8D7F-57B35C25682E}</a:tableStyleId>
              </a:tblPr>
              <a:tblGrid>
                <a:gridCol w="1336195">
                  <a:extLst>
                    <a:ext uri="{9D8B030D-6E8A-4147-A177-3AD203B41FA5}">
                      <a16:colId xmlns:a16="http://schemas.microsoft.com/office/drawing/2014/main" xmlns="" val="20000"/>
                    </a:ext>
                  </a:extLst>
                </a:gridCol>
                <a:gridCol w="6235578">
                  <a:extLst>
                    <a:ext uri="{9D8B030D-6E8A-4147-A177-3AD203B41FA5}">
                      <a16:colId xmlns:a16="http://schemas.microsoft.com/office/drawing/2014/main" xmlns="" val="20001"/>
                    </a:ext>
                  </a:extLst>
                </a:gridCol>
                <a:gridCol w="1336195">
                  <a:extLst>
                    <a:ext uri="{9D8B030D-6E8A-4147-A177-3AD203B41FA5}">
                      <a16:colId xmlns:a16="http://schemas.microsoft.com/office/drawing/2014/main" xmlns="" val="20002"/>
                    </a:ext>
                  </a:extLst>
                </a:gridCol>
              </a:tblGrid>
              <a:tr h="259229">
                <a:tc>
                  <a:txBody>
                    <a:bodyPr/>
                    <a:lstStyle/>
                    <a:p>
                      <a:pPr marL="0" algn="l" defTabSz="914400" rtl="0" eaLnBrk="1" fontAlgn="t" latinLnBrk="0" hangingPunct="1"/>
                      <a:r>
                        <a:rPr lang="en-IN" sz="1800" b="1" kern="1200" dirty="0">
                          <a:effectLst/>
                          <a:latin typeface="Lato" panose="020F0502020204030203"/>
                        </a:rPr>
                        <a:t>Character</a:t>
                      </a:r>
                      <a:endParaRPr lang="en-IN" sz="1800" b="1" kern="1200" dirty="0">
                        <a:solidFill>
                          <a:schemeClr val="dk1"/>
                        </a:solidFill>
                        <a:effectLst/>
                        <a:latin typeface="Lato" panose="020F0502020204030203"/>
                        <a:ea typeface="+mn-ea"/>
                        <a:cs typeface="+mn-cs"/>
                      </a:endParaRPr>
                    </a:p>
                  </a:txBody>
                  <a:tcPr marL="92582" marR="46291" marT="46291" marB="46291"/>
                </a:tc>
                <a:tc>
                  <a:txBody>
                    <a:bodyPr/>
                    <a:lstStyle/>
                    <a:p>
                      <a:pPr marL="0" algn="l" defTabSz="914400" rtl="0" eaLnBrk="1" fontAlgn="t" latinLnBrk="0" hangingPunct="1"/>
                      <a:r>
                        <a:rPr lang="en-IN" sz="1800" b="1" kern="1200" dirty="0">
                          <a:effectLst/>
                          <a:latin typeface="Lato" panose="020F0502020204030203"/>
                        </a:rPr>
                        <a:t>Description</a:t>
                      </a:r>
                      <a:endParaRPr lang="en-IN" sz="1800" b="1" kern="1200" dirty="0">
                        <a:solidFill>
                          <a:schemeClr val="dk1"/>
                        </a:solidFill>
                        <a:effectLst/>
                        <a:latin typeface="Lato" panose="020F0502020204030203"/>
                        <a:ea typeface="+mn-ea"/>
                        <a:cs typeface="+mn-cs"/>
                      </a:endParaRPr>
                    </a:p>
                  </a:txBody>
                  <a:tcPr marL="46291" marR="46291" marT="46291" marB="46291"/>
                </a:tc>
                <a:tc>
                  <a:txBody>
                    <a:bodyPr/>
                    <a:lstStyle/>
                    <a:p>
                      <a:pPr marL="0" algn="l" defTabSz="914400" rtl="0" eaLnBrk="1" fontAlgn="t" latinLnBrk="0" hangingPunct="1"/>
                      <a:r>
                        <a:rPr lang="en-IN" sz="1800" b="1" kern="1200" dirty="0">
                          <a:effectLst/>
                          <a:latin typeface="Lato" panose="020F0502020204030203"/>
                        </a:rPr>
                        <a:t>Example</a:t>
                      </a:r>
                      <a:endParaRPr lang="en-IN" sz="1800" b="1" kern="1200" dirty="0">
                        <a:solidFill>
                          <a:schemeClr val="dk1"/>
                        </a:solidFill>
                        <a:effectLst/>
                        <a:latin typeface="Lato" panose="020F0502020204030203"/>
                        <a:ea typeface="+mn-ea"/>
                        <a:cs typeface="+mn-cs"/>
                      </a:endParaRPr>
                    </a:p>
                  </a:txBody>
                  <a:tcPr marL="46291" marR="46291" marT="46291" marB="46291"/>
                </a:tc>
                <a:extLst>
                  <a:ext uri="{0D108BD9-81ED-4DB2-BD59-A6C34878D82A}">
                    <a16:rowId xmlns:a16="http://schemas.microsoft.com/office/drawing/2014/main" xmlns="" val="10000"/>
                  </a:ext>
                </a:extLst>
              </a:tr>
              <a:tr h="425876">
                <a:tc>
                  <a:txBody>
                    <a:bodyPr/>
                    <a:lstStyle/>
                    <a:p>
                      <a:pPr marL="0" algn="l" defTabSz="914400" rtl="0" eaLnBrk="1" fontAlgn="t" latinLnBrk="0" hangingPunct="1"/>
                      <a:r>
                        <a:rPr lang="en-IN" sz="1800" kern="1200" dirty="0">
                          <a:effectLst/>
                          <a:latin typeface="Lato" panose="020F0502020204030203"/>
                        </a:rPr>
                        <a:t>[]</a:t>
                      </a:r>
                      <a:endParaRPr lang="en-IN" sz="1800" kern="1200" dirty="0">
                        <a:solidFill>
                          <a:schemeClr val="dk1"/>
                        </a:solidFill>
                        <a:effectLst/>
                        <a:latin typeface="Lato" panose="020F0502020204030203"/>
                        <a:ea typeface="+mn-ea"/>
                        <a:cs typeface="+mn-cs"/>
                      </a:endParaRPr>
                    </a:p>
                  </a:txBody>
                  <a:tcPr marL="92582" marR="46291" marT="46291" marB="46291"/>
                </a:tc>
                <a:tc>
                  <a:txBody>
                    <a:bodyPr/>
                    <a:lstStyle/>
                    <a:p>
                      <a:pPr marL="0" algn="l" defTabSz="914400" rtl="0" eaLnBrk="1" fontAlgn="t" latinLnBrk="0" hangingPunct="1"/>
                      <a:r>
                        <a:rPr lang="en-IN" sz="1800" kern="1200" dirty="0">
                          <a:effectLst/>
                          <a:latin typeface="Lato" panose="020F0502020204030203"/>
                        </a:rPr>
                        <a:t>A set of characters</a:t>
                      </a:r>
                      <a:endParaRPr lang="en-IN" sz="1800" kern="1200" dirty="0">
                        <a:solidFill>
                          <a:schemeClr val="dk1"/>
                        </a:solidFill>
                        <a:effectLst/>
                        <a:latin typeface="Lato" panose="020F0502020204030203"/>
                        <a:ea typeface="+mn-ea"/>
                        <a:cs typeface="+mn-cs"/>
                      </a:endParaRPr>
                    </a:p>
                  </a:txBody>
                  <a:tcPr marL="46291" marR="46291" marT="46291" marB="46291"/>
                </a:tc>
                <a:tc>
                  <a:txBody>
                    <a:bodyPr/>
                    <a:lstStyle/>
                    <a:p>
                      <a:pPr marL="0" algn="l" defTabSz="914400" rtl="0" eaLnBrk="1" fontAlgn="t" latinLnBrk="0" hangingPunct="1"/>
                      <a:r>
                        <a:rPr lang="en-IN" sz="1800" kern="1200" dirty="0">
                          <a:effectLst/>
                          <a:latin typeface="Lato" panose="020F0502020204030203"/>
                        </a:rPr>
                        <a:t>"[a-m]"</a:t>
                      </a:r>
                      <a:endParaRPr lang="en-IN" sz="1800" kern="1200" dirty="0">
                        <a:solidFill>
                          <a:schemeClr val="dk1"/>
                        </a:solidFill>
                        <a:effectLst/>
                        <a:latin typeface="Lato" panose="020F0502020204030203"/>
                        <a:ea typeface="+mn-ea"/>
                        <a:cs typeface="+mn-cs"/>
                      </a:endParaRPr>
                    </a:p>
                  </a:txBody>
                  <a:tcPr marL="46291" marR="46291" marT="46291" marB="46291"/>
                </a:tc>
                <a:extLst>
                  <a:ext uri="{0D108BD9-81ED-4DB2-BD59-A6C34878D82A}">
                    <a16:rowId xmlns:a16="http://schemas.microsoft.com/office/drawing/2014/main" xmlns="" val="10001"/>
                  </a:ext>
                </a:extLst>
              </a:tr>
              <a:tr h="425876">
                <a:tc>
                  <a:txBody>
                    <a:bodyPr/>
                    <a:lstStyle/>
                    <a:p>
                      <a:pPr marL="0" algn="l" defTabSz="914400" rtl="0" eaLnBrk="1" fontAlgn="t" latinLnBrk="0" hangingPunct="1"/>
                      <a:r>
                        <a:rPr lang="en-IN" sz="1800" kern="1200">
                          <a:effectLst/>
                          <a:latin typeface="Lato" panose="020F0502020204030203"/>
                        </a:rPr>
                        <a:t>\</a:t>
                      </a:r>
                      <a:endParaRPr lang="en-IN" sz="1800" kern="1200">
                        <a:solidFill>
                          <a:schemeClr val="dk1"/>
                        </a:solidFill>
                        <a:effectLst/>
                        <a:latin typeface="Lato" panose="020F0502020204030203"/>
                        <a:ea typeface="+mn-ea"/>
                        <a:cs typeface="+mn-cs"/>
                      </a:endParaRPr>
                    </a:p>
                  </a:txBody>
                  <a:tcPr marL="92582" marR="46291" marT="46291" marB="46291"/>
                </a:tc>
                <a:tc>
                  <a:txBody>
                    <a:bodyPr/>
                    <a:lstStyle/>
                    <a:p>
                      <a:pPr marL="0" algn="l" defTabSz="914400" rtl="0" eaLnBrk="1" fontAlgn="t" latinLnBrk="0" hangingPunct="1"/>
                      <a:r>
                        <a:rPr lang="en-US" sz="1800" kern="1200" dirty="0">
                          <a:effectLst/>
                          <a:latin typeface="Lato" panose="020F0502020204030203"/>
                        </a:rPr>
                        <a:t>Signals a special sequence (can also be used to escape special characters)</a:t>
                      </a:r>
                      <a:endParaRPr lang="en-US" sz="1800" kern="1200" dirty="0">
                        <a:solidFill>
                          <a:schemeClr val="dk1"/>
                        </a:solidFill>
                        <a:effectLst/>
                        <a:latin typeface="Lato" panose="020F0502020204030203"/>
                        <a:ea typeface="+mn-ea"/>
                        <a:cs typeface="+mn-cs"/>
                      </a:endParaRPr>
                    </a:p>
                  </a:txBody>
                  <a:tcPr marL="46291" marR="46291" marT="46291" marB="46291"/>
                </a:tc>
                <a:tc>
                  <a:txBody>
                    <a:bodyPr/>
                    <a:lstStyle/>
                    <a:p>
                      <a:pPr marL="0" algn="l" defTabSz="914400" rtl="0" eaLnBrk="1" fontAlgn="t" latinLnBrk="0" hangingPunct="1"/>
                      <a:r>
                        <a:rPr lang="en-IN" sz="1800" kern="1200">
                          <a:effectLst/>
                          <a:latin typeface="Lato" panose="020F0502020204030203"/>
                        </a:rPr>
                        <a:t>"\d"</a:t>
                      </a:r>
                      <a:endParaRPr lang="en-IN" sz="1800" kern="1200">
                        <a:solidFill>
                          <a:schemeClr val="dk1"/>
                        </a:solidFill>
                        <a:effectLst/>
                        <a:latin typeface="Lato" panose="020F0502020204030203"/>
                        <a:ea typeface="+mn-ea"/>
                        <a:cs typeface="+mn-cs"/>
                      </a:endParaRPr>
                    </a:p>
                  </a:txBody>
                  <a:tcPr marL="46291" marR="46291" marT="46291" marB="46291"/>
                </a:tc>
                <a:extLst>
                  <a:ext uri="{0D108BD9-81ED-4DB2-BD59-A6C34878D82A}">
                    <a16:rowId xmlns:a16="http://schemas.microsoft.com/office/drawing/2014/main" xmlns="" val="10002"/>
                  </a:ext>
                </a:extLst>
              </a:tr>
              <a:tr h="425876">
                <a:tc>
                  <a:txBody>
                    <a:bodyPr/>
                    <a:lstStyle/>
                    <a:p>
                      <a:pPr marL="0" algn="l" defTabSz="914400" rtl="0" eaLnBrk="1" fontAlgn="t" latinLnBrk="0" hangingPunct="1"/>
                      <a:r>
                        <a:rPr lang="en-IN" sz="1800" kern="1200">
                          <a:effectLst/>
                          <a:latin typeface="Lato" panose="020F0502020204030203"/>
                        </a:rPr>
                        <a:t>.</a:t>
                      </a:r>
                      <a:endParaRPr lang="en-IN" sz="1800" kern="1200">
                        <a:solidFill>
                          <a:schemeClr val="dk1"/>
                        </a:solidFill>
                        <a:effectLst/>
                        <a:latin typeface="Lato" panose="020F0502020204030203"/>
                        <a:ea typeface="+mn-ea"/>
                        <a:cs typeface="+mn-cs"/>
                      </a:endParaRPr>
                    </a:p>
                  </a:txBody>
                  <a:tcPr marL="92582" marR="46291" marT="46291" marB="46291"/>
                </a:tc>
                <a:tc>
                  <a:txBody>
                    <a:bodyPr/>
                    <a:lstStyle/>
                    <a:p>
                      <a:pPr marL="0" algn="l" defTabSz="914400" rtl="0" eaLnBrk="1" fontAlgn="t" latinLnBrk="0" hangingPunct="1"/>
                      <a:r>
                        <a:rPr lang="en-US" sz="1800" kern="1200" dirty="0">
                          <a:effectLst/>
                          <a:latin typeface="Lato" panose="020F0502020204030203"/>
                        </a:rPr>
                        <a:t>Any character (except newline character)</a:t>
                      </a:r>
                      <a:endParaRPr lang="en-US" sz="1800" kern="1200" dirty="0">
                        <a:solidFill>
                          <a:schemeClr val="dk1"/>
                        </a:solidFill>
                        <a:effectLst/>
                        <a:latin typeface="Lato" panose="020F0502020204030203"/>
                        <a:ea typeface="+mn-ea"/>
                        <a:cs typeface="+mn-cs"/>
                      </a:endParaRPr>
                    </a:p>
                  </a:txBody>
                  <a:tcPr marL="46291" marR="46291" marT="46291" marB="46291"/>
                </a:tc>
                <a:tc>
                  <a:txBody>
                    <a:bodyPr/>
                    <a:lstStyle/>
                    <a:p>
                      <a:pPr marL="0" algn="l" defTabSz="914400" rtl="0" eaLnBrk="1" fontAlgn="t" latinLnBrk="0" hangingPunct="1"/>
                      <a:r>
                        <a:rPr lang="en-IN" sz="1800" kern="1200">
                          <a:effectLst/>
                          <a:latin typeface="Lato" panose="020F0502020204030203"/>
                        </a:rPr>
                        <a:t>"he..o"</a:t>
                      </a:r>
                      <a:endParaRPr lang="en-IN" sz="1800" kern="1200">
                        <a:solidFill>
                          <a:schemeClr val="dk1"/>
                        </a:solidFill>
                        <a:effectLst/>
                        <a:latin typeface="Lato" panose="020F0502020204030203"/>
                        <a:ea typeface="+mn-ea"/>
                        <a:cs typeface="+mn-cs"/>
                      </a:endParaRPr>
                    </a:p>
                  </a:txBody>
                  <a:tcPr marL="46291" marR="46291" marT="46291" marB="46291"/>
                </a:tc>
                <a:extLst>
                  <a:ext uri="{0D108BD9-81ED-4DB2-BD59-A6C34878D82A}">
                    <a16:rowId xmlns:a16="http://schemas.microsoft.com/office/drawing/2014/main" xmlns="" val="10003"/>
                  </a:ext>
                </a:extLst>
              </a:tr>
              <a:tr h="425876">
                <a:tc>
                  <a:txBody>
                    <a:bodyPr/>
                    <a:lstStyle/>
                    <a:p>
                      <a:pPr marL="0" algn="l" defTabSz="914400" rtl="0" eaLnBrk="1" fontAlgn="t" latinLnBrk="0" hangingPunct="1"/>
                      <a:r>
                        <a:rPr lang="en-IN" sz="1800" kern="1200">
                          <a:effectLst/>
                          <a:latin typeface="Lato" panose="020F0502020204030203"/>
                        </a:rPr>
                        <a:t>^</a:t>
                      </a:r>
                      <a:endParaRPr lang="en-IN" sz="1800" kern="1200">
                        <a:solidFill>
                          <a:schemeClr val="dk1"/>
                        </a:solidFill>
                        <a:effectLst/>
                        <a:latin typeface="Lato" panose="020F0502020204030203"/>
                        <a:ea typeface="+mn-ea"/>
                        <a:cs typeface="+mn-cs"/>
                      </a:endParaRPr>
                    </a:p>
                  </a:txBody>
                  <a:tcPr marL="92582" marR="46291" marT="46291" marB="46291"/>
                </a:tc>
                <a:tc>
                  <a:txBody>
                    <a:bodyPr/>
                    <a:lstStyle/>
                    <a:p>
                      <a:pPr marL="0" algn="l" defTabSz="914400" rtl="0" eaLnBrk="1" fontAlgn="t" latinLnBrk="0" hangingPunct="1"/>
                      <a:r>
                        <a:rPr lang="en-IN" sz="1800" kern="1200" dirty="0">
                          <a:effectLst/>
                          <a:latin typeface="Lato" panose="020F0502020204030203"/>
                        </a:rPr>
                        <a:t>Starts with</a:t>
                      </a:r>
                      <a:endParaRPr lang="en-IN" sz="1800" kern="1200" dirty="0">
                        <a:solidFill>
                          <a:schemeClr val="dk1"/>
                        </a:solidFill>
                        <a:effectLst/>
                        <a:latin typeface="Lato" panose="020F0502020204030203"/>
                        <a:ea typeface="+mn-ea"/>
                        <a:cs typeface="+mn-cs"/>
                      </a:endParaRPr>
                    </a:p>
                  </a:txBody>
                  <a:tcPr marL="46291" marR="46291" marT="46291" marB="46291"/>
                </a:tc>
                <a:tc>
                  <a:txBody>
                    <a:bodyPr/>
                    <a:lstStyle/>
                    <a:p>
                      <a:pPr marL="0" algn="l" defTabSz="914400" rtl="0" eaLnBrk="1" fontAlgn="t" latinLnBrk="0" hangingPunct="1"/>
                      <a:r>
                        <a:rPr lang="en-IN" sz="1800" kern="1200">
                          <a:effectLst/>
                          <a:latin typeface="Lato" panose="020F0502020204030203"/>
                        </a:rPr>
                        <a:t>"^hello"</a:t>
                      </a:r>
                      <a:endParaRPr lang="en-IN" sz="1800" kern="1200">
                        <a:solidFill>
                          <a:schemeClr val="dk1"/>
                        </a:solidFill>
                        <a:effectLst/>
                        <a:latin typeface="Lato" panose="020F0502020204030203"/>
                        <a:ea typeface="+mn-ea"/>
                        <a:cs typeface="+mn-cs"/>
                      </a:endParaRPr>
                    </a:p>
                  </a:txBody>
                  <a:tcPr marL="46291" marR="46291" marT="46291" marB="46291"/>
                </a:tc>
                <a:extLst>
                  <a:ext uri="{0D108BD9-81ED-4DB2-BD59-A6C34878D82A}">
                    <a16:rowId xmlns:a16="http://schemas.microsoft.com/office/drawing/2014/main" xmlns="" val="10004"/>
                  </a:ext>
                </a:extLst>
              </a:tr>
              <a:tr h="425876">
                <a:tc>
                  <a:txBody>
                    <a:bodyPr/>
                    <a:lstStyle/>
                    <a:p>
                      <a:pPr marL="0" algn="l" defTabSz="914400" rtl="0" eaLnBrk="1" fontAlgn="t" latinLnBrk="0" hangingPunct="1"/>
                      <a:r>
                        <a:rPr lang="en-IN" sz="1800" kern="1200">
                          <a:effectLst/>
                          <a:latin typeface="Lato" panose="020F0502020204030203"/>
                        </a:rPr>
                        <a:t>$</a:t>
                      </a:r>
                      <a:endParaRPr lang="en-IN" sz="1800" kern="1200">
                        <a:solidFill>
                          <a:schemeClr val="dk1"/>
                        </a:solidFill>
                        <a:effectLst/>
                        <a:latin typeface="Lato" panose="020F0502020204030203"/>
                        <a:ea typeface="+mn-ea"/>
                        <a:cs typeface="+mn-cs"/>
                      </a:endParaRPr>
                    </a:p>
                  </a:txBody>
                  <a:tcPr marL="92582" marR="46291" marT="46291" marB="46291"/>
                </a:tc>
                <a:tc>
                  <a:txBody>
                    <a:bodyPr/>
                    <a:lstStyle/>
                    <a:p>
                      <a:pPr marL="0" algn="l" defTabSz="914400" rtl="0" eaLnBrk="1" fontAlgn="t" latinLnBrk="0" hangingPunct="1"/>
                      <a:r>
                        <a:rPr lang="en-IN" sz="1800" kern="1200" dirty="0">
                          <a:effectLst/>
                          <a:latin typeface="Lato" panose="020F0502020204030203"/>
                        </a:rPr>
                        <a:t>Ends with</a:t>
                      </a:r>
                      <a:endParaRPr lang="en-IN" sz="1800" kern="1200" dirty="0">
                        <a:solidFill>
                          <a:schemeClr val="dk1"/>
                        </a:solidFill>
                        <a:effectLst/>
                        <a:latin typeface="Lato" panose="020F0502020204030203"/>
                        <a:ea typeface="+mn-ea"/>
                        <a:cs typeface="+mn-cs"/>
                      </a:endParaRPr>
                    </a:p>
                  </a:txBody>
                  <a:tcPr marL="46291" marR="46291" marT="46291" marB="46291"/>
                </a:tc>
                <a:tc>
                  <a:txBody>
                    <a:bodyPr/>
                    <a:lstStyle/>
                    <a:p>
                      <a:pPr marL="0" algn="l" defTabSz="914400" rtl="0" eaLnBrk="1" fontAlgn="t" latinLnBrk="0" hangingPunct="1"/>
                      <a:r>
                        <a:rPr lang="en-IN" sz="1800" kern="1200">
                          <a:effectLst/>
                          <a:latin typeface="Lato" panose="020F0502020204030203"/>
                        </a:rPr>
                        <a:t>"world$"</a:t>
                      </a:r>
                      <a:endParaRPr lang="en-IN" sz="1800" kern="1200">
                        <a:solidFill>
                          <a:schemeClr val="dk1"/>
                        </a:solidFill>
                        <a:effectLst/>
                        <a:latin typeface="Lato" panose="020F0502020204030203"/>
                        <a:ea typeface="+mn-ea"/>
                        <a:cs typeface="+mn-cs"/>
                      </a:endParaRPr>
                    </a:p>
                  </a:txBody>
                  <a:tcPr marL="46291" marR="46291" marT="46291" marB="46291"/>
                </a:tc>
                <a:extLst>
                  <a:ext uri="{0D108BD9-81ED-4DB2-BD59-A6C34878D82A}">
                    <a16:rowId xmlns:a16="http://schemas.microsoft.com/office/drawing/2014/main" xmlns="" val="10005"/>
                  </a:ext>
                </a:extLst>
              </a:tr>
              <a:tr h="425876">
                <a:tc>
                  <a:txBody>
                    <a:bodyPr/>
                    <a:lstStyle/>
                    <a:p>
                      <a:pPr marL="0" algn="l" defTabSz="914400" rtl="0" eaLnBrk="1" fontAlgn="t" latinLnBrk="0" hangingPunct="1"/>
                      <a:r>
                        <a:rPr lang="en-IN" sz="1800" kern="1200">
                          <a:effectLst/>
                          <a:latin typeface="Lato" panose="020F0502020204030203"/>
                        </a:rPr>
                        <a:t>*</a:t>
                      </a:r>
                      <a:endParaRPr lang="en-IN" sz="1800" kern="1200">
                        <a:solidFill>
                          <a:schemeClr val="dk1"/>
                        </a:solidFill>
                        <a:effectLst/>
                        <a:latin typeface="Lato" panose="020F0502020204030203"/>
                        <a:ea typeface="+mn-ea"/>
                        <a:cs typeface="+mn-cs"/>
                      </a:endParaRPr>
                    </a:p>
                  </a:txBody>
                  <a:tcPr marL="92582" marR="46291" marT="46291" marB="46291"/>
                </a:tc>
                <a:tc>
                  <a:txBody>
                    <a:bodyPr/>
                    <a:lstStyle/>
                    <a:p>
                      <a:pPr marL="0" algn="l" defTabSz="914400" rtl="0" eaLnBrk="1" fontAlgn="t" latinLnBrk="0" hangingPunct="1"/>
                      <a:r>
                        <a:rPr lang="en-IN" sz="1800" kern="1200" dirty="0">
                          <a:effectLst/>
                          <a:latin typeface="Lato" panose="020F0502020204030203"/>
                        </a:rPr>
                        <a:t>Zero or more occurrences</a:t>
                      </a:r>
                      <a:endParaRPr lang="en-IN" sz="1800" kern="1200" dirty="0">
                        <a:solidFill>
                          <a:schemeClr val="dk1"/>
                        </a:solidFill>
                        <a:effectLst/>
                        <a:latin typeface="Lato" panose="020F0502020204030203"/>
                        <a:ea typeface="+mn-ea"/>
                        <a:cs typeface="+mn-cs"/>
                      </a:endParaRPr>
                    </a:p>
                  </a:txBody>
                  <a:tcPr marL="46291" marR="46291" marT="46291" marB="46291"/>
                </a:tc>
                <a:tc>
                  <a:txBody>
                    <a:bodyPr/>
                    <a:lstStyle/>
                    <a:p>
                      <a:pPr marL="0" algn="l" defTabSz="914400" rtl="0" eaLnBrk="1" fontAlgn="t" latinLnBrk="0" hangingPunct="1"/>
                      <a:r>
                        <a:rPr lang="en-IN" sz="1800" kern="1200" dirty="0">
                          <a:effectLst/>
                          <a:latin typeface="Lato" panose="020F0502020204030203"/>
                        </a:rPr>
                        <a:t>"aix*"</a:t>
                      </a:r>
                      <a:endParaRPr lang="en-IN" sz="1800" kern="1200" dirty="0">
                        <a:solidFill>
                          <a:schemeClr val="dk1"/>
                        </a:solidFill>
                        <a:effectLst/>
                        <a:latin typeface="Lato" panose="020F0502020204030203"/>
                        <a:ea typeface="+mn-ea"/>
                        <a:cs typeface="+mn-cs"/>
                      </a:endParaRPr>
                    </a:p>
                  </a:txBody>
                  <a:tcPr marL="46291" marR="46291" marT="46291" marB="46291"/>
                </a:tc>
                <a:extLst>
                  <a:ext uri="{0D108BD9-81ED-4DB2-BD59-A6C34878D82A}">
                    <a16:rowId xmlns:a16="http://schemas.microsoft.com/office/drawing/2014/main" xmlns="" val="10006"/>
                  </a:ext>
                </a:extLst>
              </a:tr>
              <a:tr h="425876">
                <a:tc>
                  <a:txBody>
                    <a:bodyPr/>
                    <a:lstStyle/>
                    <a:p>
                      <a:pPr marL="0" algn="l" defTabSz="914400" rtl="0" eaLnBrk="1" fontAlgn="t" latinLnBrk="0" hangingPunct="1"/>
                      <a:r>
                        <a:rPr lang="en-IN" sz="1800" kern="1200">
                          <a:effectLst/>
                          <a:latin typeface="Lato" panose="020F0502020204030203"/>
                        </a:rPr>
                        <a:t>+</a:t>
                      </a:r>
                      <a:endParaRPr lang="en-IN" sz="1800" kern="1200">
                        <a:solidFill>
                          <a:schemeClr val="dk1"/>
                        </a:solidFill>
                        <a:effectLst/>
                        <a:latin typeface="Lato" panose="020F0502020204030203"/>
                        <a:ea typeface="+mn-ea"/>
                        <a:cs typeface="+mn-cs"/>
                      </a:endParaRPr>
                    </a:p>
                  </a:txBody>
                  <a:tcPr marL="92582" marR="46291" marT="46291" marB="46291"/>
                </a:tc>
                <a:tc>
                  <a:txBody>
                    <a:bodyPr/>
                    <a:lstStyle/>
                    <a:p>
                      <a:pPr marL="0" algn="l" defTabSz="914400" rtl="0" eaLnBrk="1" fontAlgn="t" latinLnBrk="0" hangingPunct="1"/>
                      <a:r>
                        <a:rPr lang="en-IN" sz="1800" kern="1200" dirty="0">
                          <a:effectLst/>
                          <a:latin typeface="Lato" panose="020F0502020204030203"/>
                        </a:rPr>
                        <a:t>One or more occurrences</a:t>
                      </a:r>
                      <a:endParaRPr lang="en-IN" sz="1800" kern="1200" dirty="0">
                        <a:solidFill>
                          <a:schemeClr val="dk1"/>
                        </a:solidFill>
                        <a:effectLst/>
                        <a:latin typeface="Lato" panose="020F0502020204030203"/>
                        <a:ea typeface="+mn-ea"/>
                        <a:cs typeface="+mn-cs"/>
                      </a:endParaRPr>
                    </a:p>
                  </a:txBody>
                  <a:tcPr marL="46291" marR="46291" marT="46291" marB="46291"/>
                </a:tc>
                <a:tc>
                  <a:txBody>
                    <a:bodyPr/>
                    <a:lstStyle/>
                    <a:p>
                      <a:pPr marL="0" algn="l" defTabSz="914400" rtl="0" eaLnBrk="1" fontAlgn="t" latinLnBrk="0" hangingPunct="1"/>
                      <a:r>
                        <a:rPr lang="en-IN" sz="1800" kern="1200" dirty="0">
                          <a:effectLst/>
                          <a:latin typeface="Lato" panose="020F0502020204030203"/>
                        </a:rPr>
                        <a:t>"aix+"</a:t>
                      </a:r>
                      <a:endParaRPr lang="en-IN" sz="1800" kern="1200" dirty="0">
                        <a:solidFill>
                          <a:schemeClr val="dk1"/>
                        </a:solidFill>
                        <a:effectLst/>
                        <a:latin typeface="Lato" panose="020F0502020204030203"/>
                        <a:ea typeface="+mn-ea"/>
                        <a:cs typeface="+mn-cs"/>
                      </a:endParaRPr>
                    </a:p>
                  </a:txBody>
                  <a:tcPr marL="46291" marR="46291" marT="46291" marB="46291"/>
                </a:tc>
                <a:extLst>
                  <a:ext uri="{0D108BD9-81ED-4DB2-BD59-A6C34878D82A}">
                    <a16:rowId xmlns:a16="http://schemas.microsoft.com/office/drawing/2014/main" xmlns="" val="10007"/>
                  </a:ext>
                </a:extLst>
              </a:tr>
              <a:tr h="425876">
                <a:tc>
                  <a:txBody>
                    <a:bodyPr/>
                    <a:lstStyle/>
                    <a:p>
                      <a:pPr marL="0" algn="l" defTabSz="914400" rtl="0" eaLnBrk="1" fontAlgn="t" latinLnBrk="0" hangingPunct="1"/>
                      <a:r>
                        <a:rPr lang="en-IN" sz="1800" kern="1200">
                          <a:effectLst/>
                          <a:latin typeface="Lato" panose="020F0502020204030203"/>
                        </a:rPr>
                        <a:t>{}</a:t>
                      </a:r>
                      <a:endParaRPr lang="en-IN" sz="1800" kern="1200">
                        <a:solidFill>
                          <a:schemeClr val="dk1"/>
                        </a:solidFill>
                        <a:effectLst/>
                        <a:latin typeface="Lato" panose="020F0502020204030203"/>
                        <a:ea typeface="+mn-ea"/>
                        <a:cs typeface="+mn-cs"/>
                      </a:endParaRPr>
                    </a:p>
                  </a:txBody>
                  <a:tcPr marL="92582" marR="46291" marT="46291" marB="46291"/>
                </a:tc>
                <a:tc>
                  <a:txBody>
                    <a:bodyPr/>
                    <a:lstStyle/>
                    <a:p>
                      <a:pPr marL="0" algn="l" defTabSz="914400" rtl="0" eaLnBrk="1" fontAlgn="t" latinLnBrk="0" hangingPunct="1"/>
                      <a:r>
                        <a:rPr lang="en-US" sz="1800" kern="1200" dirty="0">
                          <a:effectLst/>
                          <a:latin typeface="Lato" panose="020F0502020204030203"/>
                        </a:rPr>
                        <a:t>Exactly the specified number of occurrences</a:t>
                      </a:r>
                      <a:endParaRPr lang="en-US" sz="1800" kern="1200" dirty="0">
                        <a:solidFill>
                          <a:schemeClr val="dk1"/>
                        </a:solidFill>
                        <a:effectLst/>
                        <a:latin typeface="Lato" panose="020F0502020204030203"/>
                        <a:ea typeface="+mn-ea"/>
                        <a:cs typeface="+mn-cs"/>
                      </a:endParaRPr>
                    </a:p>
                  </a:txBody>
                  <a:tcPr marL="46291" marR="46291" marT="46291" marB="46291"/>
                </a:tc>
                <a:tc>
                  <a:txBody>
                    <a:bodyPr/>
                    <a:lstStyle/>
                    <a:p>
                      <a:pPr marL="0" algn="l" defTabSz="914400" rtl="0" eaLnBrk="1" fontAlgn="t" latinLnBrk="0" hangingPunct="1"/>
                      <a:r>
                        <a:rPr lang="en-IN" sz="1800" kern="1200" dirty="0">
                          <a:effectLst/>
                          <a:latin typeface="Lato" panose="020F0502020204030203"/>
                        </a:rPr>
                        <a:t>"al{2}"</a:t>
                      </a:r>
                      <a:endParaRPr lang="en-IN" sz="1800" kern="1200" dirty="0">
                        <a:solidFill>
                          <a:schemeClr val="dk1"/>
                        </a:solidFill>
                        <a:effectLst/>
                        <a:latin typeface="Lato" panose="020F0502020204030203"/>
                        <a:ea typeface="+mn-ea"/>
                        <a:cs typeface="+mn-cs"/>
                      </a:endParaRPr>
                    </a:p>
                  </a:txBody>
                  <a:tcPr marL="46291" marR="46291" marT="46291" marB="46291"/>
                </a:tc>
                <a:extLst>
                  <a:ext uri="{0D108BD9-81ED-4DB2-BD59-A6C34878D82A}">
                    <a16:rowId xmlns:a16="http://schemas.microsoft.com/office/drawing/2014/main" xmlns="" val="10008"/>
                  </a:ext>
                </a:extLst>
              </a:tr>
              <a:tr h="425876">
                <a:tc>
                  <a:txBody>
                    <a:bodyPr/>
                    <a:lstStyle/>
                    <a:p>
                      <a:pPr marL="0" algn="l" defTabSz="914400" rtl="0" eaLnBrk="1" fontAlgn="t" latinLnBrk="0" hangingPunct="1"/>
                      <a:r>
                        <a:rPr lang="en-IN" sz="1800" kern="1200">
                          <a:effectLst/>
                          <a:latin typeface="Lato" panose="020F0502020204030203"/>
                        </a:rPr>
                        <a:t>|</a:t>
                      </a:r>
                      <a:endParaRPr lang="en-IN" sz="1800" kern="1200">
                        <a:solidFill>
                          <a:schemeClr val="dk1"/>
                        </a:solidFill>
                        <a:effectLst/>
                        <a:latin typeface="Lato" panose="020F0502020204030203"/>
                        <a:ea typeface="+mn-ea"/>
                        <a:cs typeface="+mn-cs"/>
                      </a:endParaRPr>
                    </a:p>
                  </a:txBody>
                  <a:tcPr marL="92582" marR="46291" marT="46291" marB="46291"/>
                </a:tc>
                <a:tc>
                  <a:txBody>
                    <a:bodyPr/>
                    <a:lstStyle/>
                    <a:p>
                      <a:pPr marL="0" algn="l" defTabSz="914400" rtl="0" eaLnBrk="1" fontAlgn="t" latinLnBrk="0" hangingPunct="1"/>
                      <a:r>
                        <a:rPr lang="en-IN" sz="1800" kern="1200" dirty="0">
                          <a:effectLst/>
                          <a:latin typeface="Lato" panose="020F0502020204030203"/>
                        </a:rPr>
                        <a:t>Either or</a:t>
                      </a:r>
                      <a:endParaRPr lang="en-IN" sz="1800" kern="1200" dirty="0">
                        <a:solidFill>
                          <a:schemeClr val="dk1"/>
                        </a:solidFill>
                        <a:effectLst/>
                        <a:latin typeface="Lato" panose="020F0502020204030203"/>
                        <a:ea typeface="+mn-ea"/>
                        <a:cs typeface="+mn-cs"/>
                      </a:endParaRPr>
                    </a:p>
                  </a:txBody>
                  <a:tcPr marL="46291" marR="46291" marT="46291" marB="46291"/>
                </a:tc>
                <a:tc>
                  <a:txBody>
                    <a:bodyPr/>
                    <a:lstStyle/>
                    <a:p>
                      <a:pPr marL="0" algn="l" defTabSz="914400" rtl="0" eaLnBrk="1" fontAlgn="t" latinLnBrk="0" hangingPunct="1"/>
                      <a:r>
                        <a:rPr lang="en-IN" sz="1800" kern="1200" dirty="0">
                          <a:effectLst/>
                          <a:latin typeface="Lato" panose="020F0502020204030203"/>
                        </a:rPr>
                        <a:t>"falls|stays"</a:t>
                      </a:r>
                      <a:endParaRPr lang="en-IN" sz="1800" kern="1200" dirty="0">
                        <a:solidFill>
                          <a:schemeClr val="dk1"/>
                        </a:solidFill>
                        <a:effectLst/>
                        <a:latin typeface="Lato" panose="020F0502020204030203"/>
                        <a:ea typeface="+mn-ea"/>
                        <a:cs typeface="+mn-cs"/>
                      </a:endParaRPr>
                    </a:p>
                  </a:txBody>
                  <a:tcPr marL="46291" marR="46291" marT="46291" marB="46291"/>
                </a:tc>
                <a:extLst>
                  <a:ext uri="{0D108BD9-81ED-4DB2-BD59-A6C34878D82A}">
                    <a16:rowId xmlns:a16="http://schemas.microsoft.com/office/drawing/2014/main" xmlns="" val="10009"/>
                  </a:ext>
                </a:extLst>
              </a:tr>
              <a:tr h="259229">
                <a:tc>
                  <a:txBody>
                    <a:bodyPr/>
                    <a:lstStyle/>
                    <a:p>
                      <a:pPr marL="0" algn="l" defTabSz="914400" rtl="0" eaLnBrk="1" fontAlgn="t" latinLnBrk="0" hangingPunct="1"/>
                      <a:r>
                        <a:rPr lang="en-IN" sz="1800" kern="1200">
                          <a:effectLst/>
                          <a:latin typeface="Lato" panose="020F0502020204030203"/>
                        </a:rPr>
                        <a:t>()</a:t>
                      </a:r>
                      <a:endParaRPr lang="en-IN" sz="1800" kern="1200">
                        <a:solidFill>
                          <a:schemeClr val="dk1"/>
                        </a:solidFill>
                        <a:effectLst/>
                        <a:latin typeface="Lato" panose="020F0502020204030203"/>
                        <a:ea typeface="+mn-ea"/>
                        <a:cs typeface="+mn-cs"/>
                      </a:endParaRPr>
                    </a:p>
                  </a:txBody>
                  <a:tcPr marL="92582" marR="46291" marT="46291" marB="46291"/>
                </a:tc>
                <a:tc>
                  <a:txBody>
                    <a:bodyPr/>
                    <a:lstStyle/>
                    <a:p>
                      <a:pPr marL="0" algn="l" defTabSz="914400" rtl="0" eaLnBrk="1" fontAlgn="t" latinLnBrk="0" hangingPunct="1"/>
                      <a:r>
                        <a:rPr lang="en-IN" sz="1800" kern="1200" dirty="0">
                          <a:effectLst/>
                          <a:latin typeface="Lato" panose="020F0502020204030203"/>
                        </a:rPr>
                        <a:t>Capture and group</a:t>
                      </a:r>
                      <a:endParaRPr lang="en-IN" sz="1800" kern="1200" dirty="0">
                        <a:solidFill>
                          <a:schemeClr val="dk1"/>
                        </a:solidFill>
                        <a:effectLst/>
                        <a:latin typeface="Lato" panose="020F0502020204030203"/>
                        <a:ea typeface="+mn-ea"/>
                        <a:cs typeface="+mn-cs"/>
                      </a:endParaRPr>
                    </a:p>
                  </a:txBody>
                  <a:tcPr marL="46291" marR="46291" marT="46291" marB="46291"/>
                </a:tc>
                <a:tc>
                  <a:txBody>
                    <a:bodyPr/>
                    <a:lstStyle/>
                    <a:p>
                      <a:pPr marL="0" algn="l" defTabSz="914400" rtl="0" eaLnBrk="1" fontAlgn="t" latinLnBrk="0" hangingPunct="1"/>
                      <a:r>
                        <a:rPr lang="en-IN" sz="1800" kern="1200" dirty="0">
                          <a:effectLst/>
                          <a:latin typeface="Lato" panose="020F0502020204030203"/>
                        </a:rPr>
                        <a:t> </a:t>
                      </a:r>
                      <a:endParaRPr lang="en-IN" sz="1800" kern="1200" dirty="0">
                        <a:solidFill>
                          <a:schemeClr val="dk1"/>
                        </a:solidFill>
                        <a:effectLst/>
                        <a:latin typeface="Lato" panose="020F0502020204030203"/>
                        <a:ea typeface="+mn-ea"/>
                        <a:cs typeface="+mn-cs"/>
                      </a:endParaRPr>
                    </a:p>
                  </a:txBody>
                  <a:tcPr marL="46291" marR="46291" marT="46291" marB="46291"/>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3477423425"/>
      </p:ext>
    </p:extLst>
  </p:cSld>
  <p:clrMapOvr>
    <a:masterClrMapping/>
  </p:clrMapOvr>
  <mc:AlternateContent xmlns:mc="http://schemas.openxmlformats.org/markup-compatibility/2006" xmlns:p14="http://schemas.microsoft.com/office/powerpoint/2010/main">
    <mc:Choice Requires="p14">
      <p:transition p14:dur="448">
        <p:fade/>
      </p:transition>
    </mc:Choice>
    <mc:Fallback xmlns="">
      <p:transition>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8"/>
          </p:nvPr>
        </p:nvSpPr>
        <p:spPr/>
        <p:txBody>
          <a:bodyPr/>
          <a:lstStyle/>
          <a:p>
            <a:r>
              <a:rPr lang="en-IN" dirty="0"/>
              <a:t>Special </a:t>
            </a:r>
            <a:r>
              <a:rPr lang="en-IN" dirty="0" smtClean="0">
                <a:solidFill>
                  <a:schemeClr val="accent2"/>
                </a:solidFill>
              </a:rPr>
              <a:t>Sequences</a:t>
            </a:r>
            <a:endParaRPr lang="en-IN" dirty="0">
              <a:solidFill>
                <a:schemeClr val="accent2"/>
              </a:solidFill>
            </a:endParaRPr>
          </a:p>
        </p:txBody>
      </p:sp>
      <p:graphicFrame>
        <p:nvGraphicFramePr>
          <p:cNvPr id="8" name="Table 7"/>
          <p:cNvGraphicFramePr>
            <a:graphicFrameLocks noGrp="1"/>
          </p:cNvGraphicFramePr>
          <p:nvPr>
            <p:extLst/>
          </p:nvPr>
        </p:nvGraphicFramePr>
        <p:xfrm>
          <a:off x="457199" y="1663734"/>
          <a:ext cx="11430000" cy="4631638"/>
        </p:xfrm>
        <a:graphic>
          <a:graphicData uri="http://schemas.openxmlformats.org/drawingml/2006/table">
            <a:tbl>
              <a:tblPr>
                <a:tableStyleId>{9DCAF9ED-07DC-4A11-8D7F-57B35C25682E}</a:tableStyleId>
              </a:tblPr>
              <a:tblGrid>
                <a:gridCol w="1187298">
                  <a:extLst>
                    <a:ext uri="{9D8B030D-6E8A-4147-A177-3AD203B41FA5}">
                      <a16:colId xmlns:a16="http://schemas.microsoft.com/office/drawing/2014/main" xmlns="" val="20000"/>
                    </a:ext>
                  </a:extLst>
                </a:gridCol>
                <a:gridCol w="8829822">
                  <a:extLst>
                    <a:ext uri="{9D8B030D-6E8A-4147-A177-3AD203B41FA5}">
                      <a16:colId xmlns:a16="http://schemas.microsoft.com/office/drawing/2014/main" xmlns="" val="20001"/>
                    </a:ext>
                  </a:extLst>
                </a:gridCol>
                <a:gridCol w="1412880">
                  <a:extLst>
                    <a:ext uri="{9D8B030D-6E8A-4147-A177-3AD203B41FA5}">
                      <a16:colId xmlns:a16="http://schemas.microsoft.com/office/drawing/2014/main" xmlns="" val="20002"/>
                    </a:ext>
                  </a:extLst>
                </a:gridCol>
              </a:tblGrid>
              <a:tr h="204425">
                <a:tc>
                  <a:txBody>
                    <a:bodyPr/>
                    <a:lstStyle/>
                    <a:p>
                      <a:pPr marL="0" algn="l" defTabSz="914400" rtl="0" eaLnBrk="1" fontAlgn="t" latinLnBrk="0" hangingPunct="1"/>
                      <a:r>
                        <a:rPr lang="en-IN" sz="1600" b="1" kern="1200" dirty="0">
                          <a:solidFill>
                            <a:schemeClr val="dk1"/>
                          </a:solidFill>
                          <a:effectLst/>
                          <a:latin typeface="Lato"/>
                          <a:ea typeface="+mn-ea"/>
                          <a:cs typeface="+mn-cs"/>
                        </a:rPr>
                        <a:t>Character</a:t>
                      </a:r>
                    </a:p>
                  </a:txBody>
                  <a:tcPr marL="73009" marR="36505" marT="36505" marB="36505"/>
                </a:tc>
                <a:tc>
                  <a:txBody>
                    <a:bodyPr/>
                    <a:lstStyle/>
                    <a:p>
                      <a:pPr marL="0" algn="l" defTabSz="914400" rtl="0" eaLnBrk="1" fontAlgn="t" latinLnBrk="0" hangingPunct="1"/>
                      <a:r>
                        <a:rPr lang="en-IN" sz="1600" b="1" kern="1200" dirty="0">
                          <a:solidFill>
                            <a:schemeClr val="dk1"/>
                          </a:solidFill>
                          <a:effectLst/>
                          <a:latin typeface="Lato"/>
                          <a:ea typeface="+mn-ea"/>
                          <a:cs typeface="+mn-cs"/>
                        </a:rPr>
                        <a:t>Description</a:t>
                      </a:r>
                    </a:p>
                  </a:txBody>
                  <a:tcPr marL="36505" marR="36505" marT="36505" marB="36505"/>
                </a:tc>
                <a:tc>
                  <a:txBody>
                    <a:bodyPr/>
                    <a:lstStyle/>
                    <a:p>
                      <a:pPr marL="0" algn="l" defTabSz="914400" rtl="0" eaLnBrk="1" fontAlgn="t" latinLnBrk="0" hangingPunct="1"/>
                      <a:r>
                        <a:rPr lang="en-IN" sz="1600" b="1" kern="1200" dirty="0">
                          <a:solidFill>
                            <a:schemeClr val="dk1"/>
                          </a:solidFill>
                          <a:effectLst/>
                          <a:latin typeface="Lato"/>
                          <a:ea typeface="+mn-ea"/>
                          <a:cs typeface="+mn-cs"/>
                        </a:rPr>
                        <a:t>Example</a:t>
                      </a:r>
                    </a:p>
                  </a:txBody>
                  <a:tcPr marL="36505" marR="36505" marT="36505" marB="36505"/>
                </a:tc>
                <a:extLst>
                  <a:ext uri="{0D108BD9-81ED-4DB2-BD59-A6C34878D82A}">
                    <a16:rowId xmlns:a16="http://schemas.microsoft.com/office/drawing/2014/main" xmlns="" val="10000"/>
                  </a:ext>
                </a:extLst>
              </a:tr>
              <a:tr h="335842">
                <a:tc>
                  <a:txBody>
                    <a:bodyPr/>
                    <a:lstStyle/>
                    <a:p>
                      <a:pPr marL="0" algn="l" defTabSz="914400" rtl="0" eaLnBrk="1" fontAlgn="t" latinLnBrk="0" hangingPunct="1"/>
                      <a:r>
                        <a:rPr lang="en-IN" sz="1600" kern="1200">
                          <a:solidFill>
                            <a:schemeClr val="dk1"/>
                          </a:solidFill>
                          <a:effectLst/>
                          <a:latin typeface="Lato"/>
                          <a:ea typeface="+mn-ea"/>
                          <a:cs typeface="+mn-cs"/>
                        </a:rPr>
                        <a:t>\A</a:t>
                      </a:r>
                    </a:p>
                  </a:txBody>
                  <a:tcPr marL="73009" marR="36505" marT="36505" marB="36505"/>
                </a:tc>
                <a:tc>
                  <a:txBody>
                    <a:bodyPr/>
                    <a:lstStyle/>
                    <a:p>
                      <a:pPr marL="0" algn="l" defTabSz="914400" rtl="0" eaLnBrk="1" fontAlgn="t" latinLnBrk="0" hangingPunct="1"/>
                      <a:r>
                        <a:rPr lang="en-US" sz="1600" kern="1200" dirty="0">
                          <a:solidFill>
                            <a:schemeClr val="dk1"/>
                          </a:solidFill>
                          <a:effectLst/>
                          <a:latin typeface="Lato"/>
                          <a:ea typeface="+mn-ea"/>
                          <a:cs typeface="+mn-cs"/>
                        </a:rPr>
                        <a:t>Returns a match if the specified characters are at the beginning of the string</a:t>
                      </a:r>
                    </a:p>
                  </a:txBody>
                  <a:tcPr marL="36505" marR="36505" marT="36505" marB="36505"/>
                </a:tc>
                <a:tc>
                  <a:txBody>
                    <a:bodyPr/>
                    <a:lstStyle/>
                    <a:p>
                      <a:pPr marL="0" algn="l" defTabSz="914400" rtl="0" eaLnBrk="1" fontAlgn="t" latinLnBrk="0" hangingPunct="1"/>
                      <a:r>
                        <a:rPr lang="en-IN" sz="1600" kern="1200">
                          <a:solidFill>
                            <a:schemeClr val="dk1"/>
                          </a:solidFill>
                          <a:effectLst/>
                          <a:latin typeface="Lato"/>
                          <a:ea typeface="+mn-ea"/>
                          <a:cs typeface="+mn-cs"/>
                        </a:rPr>
                        <a:t>"\AThe"</a:t>
                      </a:r>
                    </a:p>
                  </a:txBody>
                  <a:tcPr marL="36505" marR="36505" marT="36505" marB="36505"/>
                </a:tc>
                <a:extLst>
                  <a:ext uri="{0D108BD9-81ED-4DB2-BD59-A6C34878D82A}">
                    <a16:rowId xmlns:a16="http://schemas.microsoft.com/office/drawing/2014/main" xmlns="" val="10001"/>
                  </a:ext>
                </a:extLst>
              </a:tr>
              <a:tr h="598674">
                <a:tc>
                  <a:txBody>
                    <a:bodyPr/>
                    <a:lstStyle/>
                    <a:p>
                      <a:pPr marL="0" algn="l" defTabSz="914400" rtl="0" eaLnBrk="1" fontAlgn="t" latinLnBrk="0" hangingPunct="1"/>
                      <a:r>
                        <a:rPr lang="en-IN" sz="1600" kern="1200">
                          <a:solidFill>
                            <a:schemeClr val="dk1"/>
                          </a:solidFill>
                          <a:effectLst/>
                          <a:latin typeface="Lato"/>
                          <a:ea typeface="+mn-ea"/>
                          <a:cs typeface="+mn-cs"/>
                        </a:rPr>
                        <a:t>\b</a:t>
                      </a:r>
                    </a:p>
                  </a:txBody>
                  <a:tcPr marL="73009" marR="36505" marT="36505" marB="36505"/>
                </a:tc>
                <a:tc>
                  <a:txBody>
                    <a:bodyPr/>
                    <a:lstStyle/>
                    <a:p>
                      <a:pPr marL="0" algn="l" defTabSz="914400" rtl="0" eaLnBrk="1" fontAlgn="t" latinLnBrk="0" hangingPunct="1"/>
                      <a:r>
                        <a:rPr lang="en-US" sz="1600" kern="1200" dirty="0">
                          <a:solidFill>
                            <a:schemeClr val="dk1"/>
                          </a:solidFill>
                          <a:effectLst/>
                          <a:latin typeface="Lato"/>
                          <a:ea typeface="+mn-ea"/>
                          <a:cs typeface="+mn-cs"/>
                        </a:rPr>
                        <a:t>Returns a match where the specified characters are at the beginning or at the end of a word</a:t>
                      </a:r>
                      <a:br>
                        <a:rPr lang="en-US" sz="1600" kern="1200" dirty="0">
                          <a:solidFill>
                            <a:schemeClr val="dk1"/>
                          </a:solidFill>
                          <a:effectLst/>
                          <a:latin typeface="Lato"/>
                          <a:ea typeface="+mn-ea"/>
                          <a:cs typeface="+mn-cs"/>
                        </a:rPr>
                      </a:br>
                      <a:r>
                        <a:rPr lang="en-US" sz="1600" kern="1200" dirty="0">
                          <a:solidFill>
                            <a:schemeClr val="dk1"/>
                          </a:solidFill>
                          <a:effectLst/>
                          <a:latin typeface="Lato"/>
                          <a:ea typeface="+mn-ea"/>
                          <a:cs typeface="+mn-cs"/>
                        </a:rPr>
                        <a:t>(the "r" in the beginning is making sure that the string is being treated as a "raw string")</a:t>
                      </a:r>
                    </a:p>
                  </a:txBody>
                  <a:tcPr marL="36505" marR="36505" marT="36505" marB="36505"/>
                </a:tc>
                <a:tc>
                  <a:txBody>
                    <a:bodyPr/>
                    <a:lstStyle/>
                    <a:p>
                      <a:pPr marL="0" algn="l" defTabSz="914400" rtl="0" eaLnBrk="1" fontAlgn="t" latinLnBrk="0" hangingPunct="1"/>
                      <a:r>
                        <a:rPr lang="en-IN" sz="1600" kern="1200">
                          <a:solidFill>
                            <a:schemeClr val="dk1"/>
                          </a:solidFill>
                          <a:effectLst/>
                          <a:latin typeface="Lato"/>
                          <a:ea typeface="+mn-ea"/>
                          <a:cs typeface="+mn-cs"/>
                        </a:rPr>
                        <a:t>r"\bain"</a:t>
                      </a:r>
                      <a:br>
                        <a:rPr lang="en-IN" sz="1600" kern="1200">
                          <a:solidFill>
                            <a:schemeClr val="dk1"/>
                          </a:solidFill>
                          <a:effectLst/>
                          <a:latin typeface="Lato"/>
                          <a:ea typeface="+mn-ea"/>
                          <a:cs typeface="+mn-cs"/>
                        </a:rPr>
                      </a:br>
                      <a:r>
                        <a:rPr lang="en-IN" sz="1600" kern="1200">
                          <a:solidFill>
                            <a:schemeClr val="dk1"/>
                          </a:solidFill>
                          <a:effectLst/>
                          <a:latin typeface="Lato"/>
                          <a:ea typeface="+mn-ea"/>
                          <a:cs typeface="+mn-cs"/>
                        </a:rPr>
                        <a:t>r"ain\b"</a:t>
                      </a:r>
                    </a:p>
                  </a:txBody>
                  <a:tcPr marL="36505" marR="36505" marT="36505" marB="36505"/>
                </a:tc>
                <a:extLst>
                  <a:ext uri="{0D108BD9-81ED-4DB2-BD59-A6C34878D82A}">
                    <a16:rowId xmlns:a16="http://schemas.microsoft.com/office/drawing/2014/main" xmlns="" val="10002"/>
                  </a:ext>
                </a:extLst>
              </a:tr>
              <a:tr h="730090">
                <a:tc>
                  <a:txBody>
                    <a:bodyPr/>
                    <a:lstStyle/>
                    <a:p>
                      <a:pPr marL="0" algn="l" defTabSz="914400" rtl="0" eaLnBrk="1" fontAlgn="t" latinLnBrk="0" hangingPunct="1"/>
                      <a:r>
                        <a:rPr lang="en-IN" sz="1600" kern="1200" dirty="0">
                          <a:solidFill>
                            <a:schemeClr val="dk1"/>
                          </a:solidFill>
                          <a:effectLst/>
                          <a:latin typeface="Lato"/>
                          <a:ea typeface="+mn-ea"/>
                          <a:cs typeface="+mn-cs"/>
                        </a:rPr>
                        <a:t>\B</a:t>
                      </a:r>
                    </a:p>
                  </a:txBody>
                  <a:tcPr marL="73009" marR="36505" marT="36505" marB="36505"/>
                </a:tc>
                <a:tc>
                  <a:txBody>
                    <a:bodyPr/>
                    <a:lstStyle/>
                    <a:p>
                      <a:pPr marL="0" algn="l" defTabSz="914400" rtl="0" eaLnBrk="1" fontAlgn="t" latinLnBrk="0" hangingPunct="1"/>
                      <a:r>
                        <a:rPr lang="en-US" sz="1600" kern="1200" dirty="0">
                          <a:solidFill>
                            <a:schemeClr val="dk1"/>
                          </a:solidFill>
                          <a:effectLst/>
                          <a:latin typeface="Lato"/>
                          <a:ea typeface="+mn-ea"/>
                          <a:cs typeface="+mn-cs"/>
                        </a:rPr>
                        <a:t>Returns a match where the specified characters are present, but NOT at the beginning (or at the end) of a word</a:t>
                      </a:r>
                      <a:br>
                        <a:rPr lang="en-US" sz="1600" kern="1200" dirty="0">
                          <a:solidFill>
                            <a:schemeClr val="dk1"/>
                          </a:solidFill>
                          <a:effectLst/>
                          <a:latin typeface="Lato"/>
                          <a:ea typeface="+mn-ea"/>
                          <a:cs typeface="+mn-cs"/>
                        </a:rPr>
                      </a:br>
                      <a:r>
                        <a:rPr lang="en-US" sz="1600" kern="1200" dirty="0">
                          <a:solidFill>
                            <a:schemeClr val="dk1"/>
                          </a:solidFill>
                          <a:effectLst/>
                          <a:latin typeface="Lato"/>
                          <a:ea typeface="+mn-ea"/>
                          <a:cs typeface="+mn-cs"/>
                        </a:rPr>
                        <a:t>(the "r" in the beginning is making sure that the string is being treated as a "raw string")</a:t>
                      </a:r>
                    </a:p>
                  </a:txBody>
                  <a:tcPr marL="36505" marR="36505" marT="36505" marB="36505"/>
                </a:tc>
                <a:tc>
                  <a:txBody>
                    <a:bodyPr/>
                    <a:lstStyle/>
                    <a:p>
                      <a:pPr marL="0" algn="l" defTabSz="914400" rtl="0" eaLnBrk="1" fontAlgn="t" latinLnBrk="0" hangingPunct="1"/>
                      <a:r>
                        <a:rPr lang="en-IN" sz="1600" kern="1200">
                          <a:solidFill>
                            <a:schemeClr val="dk1"/>
                          </a:solidFill>
                          <a:effectLst/>
                          <a:latin typeface="Lato"/>
                          <a:ea typeface="+mn-ea"/>
                          <a:cs typeface="+mn-cs"/>
                        </a:rPr>
                        <a:t>r"\Bain"</a:t>
                      </a:r>
                      <a:br>
                        <a:rPr lang="en-IN" sz="1600" kern="1200">
                          <a:solidFill>
                            <a:schemeClr val="dk1"/>
                          </a:solidFill>
                          <a:effectLst/>
                          <a:latin typeface="Lato"/>
                          <a:ea typeface="+mn-ea"/>
                          <a:cs typeface="+mn-cs"/>
                        </a:rPr>
                      </a:br>
                      <a:r>
                        <a:rPr lang="en-IN" sz="1600" kern="1200">
                          <a:solidFill>
                            <a:schemeClr val="dk1"/>
                          </a:solidFill>
                          <a:effectLst/>
                          <a:latin typeface="Lato"/>
                          <a:ea typeface="+mn-ea"/>
                          <a:cs typeface="+mn-cs"/>
                        </a:rPr>
                        <a:t>r"ain\B"</a:t>
                      </a:r>
                    </a:p>
                  </a:txBody>
                  <a:tcPr marL="36505" marR="36505" marT="36505" marB="36505"/>
                </a:tc>
                <a:extLst>
                  <a:ext uri="{0D108BD9-81ED-4DB2-BD59-A6C34878D82A}">
                    <a16:rowId xmlns:a16="http://schemas.microsoft.com/office/drawing/2014/main" xmlns="" val="10003"/>
                  </a:ext>
                </a:extLst>
              </a:tr>
              <a:tr h="335842">
                <a:tc>
                  <a:txBody>
                    <a:bodyPr/>
                    <a:lstStyle/>
                    <a:p>
                      <a:pPr marL="0" algn="l" defTabSz="914400" rtl="0" eaLnBrk="1" fontAlgn="t" latinLnBrk="0" hangingPunct="1"/>
                      <a:r>
                        <a:rPr lang="en-IN" sz="1600" kern="1200">
                          <a:solidFill>
                            <a:schemeClr val="dk1"/>
                          </a:solidFill>
                          <a:effectLst/>
                          <a:latin typeface="Lato"/>
                          <a:ea typeface="+mn-ea"/>
                          <a:cs typeface="+mn-cs"/>
                        </a:rPr>
                        <a:t>\d</a:t>
                      </a:r>
                    </a:p>
                  </a:txBody>
                  <a:tcPr marL="73009" marR="36505" marT="36505" marB="36505"/>
                </a:tc>
                <a:tc>
                  <a:txBody>
                    <a:bodyPr/>
                    <a:lstStyle/>
                    <a:p>
                      <a:pPr marL="0" algn="l" defTabSz="914400" rtl="0" eaLnBrk="1" fontAlgn="t" latinLnBrk="0" hangingPunct="1"/>
                      <a:r>
                        <a:rPr lang="en-US" sz="1600" kern="1200" dirty="0">
                          <a:solidFill>
                            <a:schemeClr val="dk1"/>
                          </a:solidFill>
                          <a:effectLst/>
                          <a:latin typeface="Lato"/>
                          <a:ea typeface="+mn-ea"/>
                          <a:cs typeface="+mn-cs"/>
                        </a:rPr>
                        <a:t>Returns a match where the string contains digits (numbers from 0-9)</a:t>
                      </a:r>
                    </a:p>
                  </a:txBody>
                  <a:tcPr marL="36505" marR="36505" marT="36505" marB="36505"/>
                </a:tc>
                <a:tc>
                  <a:txBody>
                    <a:bodyPr/>
                    <a:lstStyle/>
                    <a:p>
                      <a:pPr marL="0" algn="l" defTabSz="914400" rtl="0" eaLnBrk="1" fontAlgn="t" latinLnBrk="0" hangingPunct="1"/>
                      <a:r>
                        <a:rPr lang="en-IN" sz="1600" kern="1200">
                          <a:solidFill>
                            <a:schemeClr val="dk1"/>
                          </a:solidFill>
                          <a:effectLst/>
                          <a:latin typeface="Lato"/>
                          <a:ea typeface="+mn-ea"/>
                          <a:cs typeface="+mn-cs"/>
                        </a:rPr>
                        <a:t>"\d"</a:t>
                      </a:r>
                    </a:p>
                  </a:txBody>
                  <a:tcPr marL="36505" marR="36505" marT="36505" marB="36505"/>
                </a:tc>
                <a:extLst>
                  <a:ext uri="{0D108BD9-81ED-4DB2-BD59-A6C34878D82A}">
                    <a16:rowId xmlns:a16="http://schemas.microsoft.com/office/drawing/2014/main" xmlns="" val="10004"/>
                  </a:ext>
                </a:extLst>
              </a:tr>
              <a:tr h="335842">
                <a:tc>
                  <a:txBody>
                    <a:bodyPr/>
                    <a:lstStyle/>
                    <a:p>
                      <a:pPr marL="0" algn="l" defTabSz="914400" rtl="0" eaLnBrk="1" fontAlgn="t" latinLnBrk="0" hangingPunct="1"/>
                      <a:r>
                        <a:rPr lang="en-IN" sz="1600" kern="1200">
                          <a:solidFill>
                            <a:schemeClr val="dk1"/>
                          </a:solidFill>
                          <a:effectLst/>
                          <a:latin typeface="Lato"/>
                          <a:ea typeface="+mn-ea"/>
                          <a:cs typeface="+mn-cs"/>
                        </a:rPr>
                        <a:t>\D</a:t>
                      </a:r>
                    </a:p>
                  </a:txBody>
                  <a:tcPr marL="73009" marR="36505" marT="36505" marB="36505"/>
                </a:tc>
                <a:tc>
                  <a:txBody>
                    <a:bodyPr/>
                    <a:lstStyle/>
                    <a:p>
                      <a:pPr marL="0" algn="l" defTabSz="914400" rtl="0" eaLnBrk="1" fontAlgn="t" latinLnBrk="0" hangingPunct="1"/>
                      <a:r>
                        <a:rPr lang="en-US" sz="1600" kern="1200" dirty="0">
                          <a:solidFill>
                            <a:schemeClr val="dk1"/>
                          </a:solidFill>
                          <a:effectLst/>
                          <a:latin typeface="Lato"/>
                          <a:ea typeface="+mn-ea"/>
                          <a:cs typeface="+mn-cs"/>
                        </a:rPr>
                        <a:t>Returns a match where the string DOES NOT contain digits</a:t>
                      </a:r>
                    </a:p>
                  </a:txBody>
                  <a:tcPr marL="36505" marR="36505" marT="36505" marB="36505"/>
                </a:tc>
                <a:tc>
                  <a:txBody>
                    <a:bodyPr/>
                    <a:lstStyle/>
                    <a:p>
                      <a:pPr marL="0" algn="l" defTabSz="914400" rtl="0" eaLnBrk="1" fontAlgn="t" latinLnBrk="0" hangingPunct="1"/>
                      <a:r>
                        <a:rPr lang="en-IN" sz="1600" kern="1200">
                          <a:solidFill>
                            <a:schemeClr val="dk1"/>
                          </a:solidFill>
                          <a:effectLst/>
                          <a:latin typeface="Lato"/>
                          <a:ea typeface="+mn-ea"/>
                          <a:cs typeface="+mn-cs"/>
                        </a:rPr>
                        <a:t>"\D"</a:t>
                      </a:r>
                    </a:p>
                  </a:txBody>
                  <a:tcPr marL="36505" marR="36505" marT="36505" marB="36505"/>
                </a:tc>
                <a:extLst>
                  <a:ext uri="{0D108BD9-81ED-4DB2-BD59-A6C34878D82A}">
                    <a16:rowId xmlns:a16="http://schemas.microsoft.com/office/drawing/2014/main" xmlns="" val="10005"/>
                  </a:ext>
                </a:extLst>
              </a:tr>
              <a:tr h="335842">
                <a:tc>
                  <a:txBody>
                    <a:bodyPr/>
                    <a:lstStyle/>
                    <a:p>
                      <a:pPr marL="0" algn="l" defTabSz="914400" rtl="0" eaLnBrk="1" fontAlgn="t" latinLnBrk="0" hangingPunct="1"/>
                      <a:r>
                        <a:rPr lang="en-IN" sz="1600" kern="1200">
                          <a:solidFill>
                            <a:schemeClr val="dk1"/>
                          </a:solidFill>
                          <a:effectLst/>
                          <a:latin typeface="Lato"/>
                          <a:ea typeface="+mn-ea"/>
                          <a:cs typeface="+mn-cs"/>
                        </a:rPr>
                        <a:t>\s</a:t>
                      </a:r>
                    </a:p>
                  </a:txBody>
                  <a:tcPr marL="73009" marR="36505" marT="36505" marB="36505"/>
                </a:tc>
                <a:tc>
                  <a:txBody>
                    <a:bodyPr/>
                    <a:lstStyle/>
                    <a:p>
                      <a:pPr marL="0" algn="l" defTabSz="914400" rtl="0" eaLnBrk="1" fontAlgn="t" latinLnBrk="0" hangingPunct="1"/>
                      <a:r>
                        <a:rPr lang="en-US" sz="1600" kern="1200" dirty="0">
                          <a:solidFill>
                            <a:schemeClr val="dk1"/>
                          </a:solidFill>
                          <a:effectLst/>
                          <a:latin typeface="Lato"/>
                          <a:ea typeface="+mn-ea"/>
                          <a:cs typeface="+mn-cs"/>
                        </a:rPr>
                        <a:t>Returns a match where the string contains a white space character</a:t>
                      </a:r>
                    </a:p>
                  </a:txBody>
                  <a:tcPr marL="36505" marR="36505" marT="36505" marB="36505"/>
                </a:tc>
                <a:tc>
                  <a:txBody>
                    <a:bodyPr/>
                    <a:lstStyle/>
                    <a:p>
                      <a:pPr marL="0" algn="l" defTabSz="914400" rtl="0" eaLnBrk="1" fontAlgn="t" latinLnBrk="0" hangingPunct="1"/>
                      <a:r>
                        <a:rPr lang="en-IN" sz="1600" kern="1200">
                          <a:solidFill>
                            <a:schemeClr val="dk1"/>
                          </a:solidFill>
                          <a:effectLst/>
                          <a:latin typeface="Lato"/>
                          <a:ea typeface="+mn-ea"/>
                          <a:cs typeface="+mn-cs"/>
                        </a:rPr>
                        <a:t>"\s"</a:t>
                      </a:r>
                    </a:p>
                  </a:txBody>
                  <a:tcPr marL="36505" marR="36505" marT="36505" marB="36505"/>
                </a:tc>
                <a:extLst>
                  <a:ext uri="{0D108BD9-81ED-4DB2-BD59-A6C34878D82A}">
                    <a16:rowId xmlns:a16="http://schemas.microsoft.com/office/drawing/2014/main" xmlns="" val="10006"/>
                  </a:ext>
                </a:extLst>
              </a:tr>
              <a:tr h="335842">
                <a:tc>
                  <a:txBody>
                    <a:bodyPr/>
                    <a:lstStyle/>
                    <a:p>
                      <a:pPr marL="0" algn="l" defTabSz="914400" rtl="0" eaLnBrk="1" fontAlgn="t" latinLnBrk="0" hangingPunct="1"/>
                      <a:r>
                        <a:rPr lang="en-IN" sz="1600" kern="1200">
                          <a:solidFill>
                            <a:schemeClr val="dk1"/>
                          </a:solidFill>
                          <a:effectLst/>
                          <a:latin typeface="Lato"/>
                          <a:ea typeface="+mn-ea"/>
                          <a:cs typeface="+mn-cs"/>
                        </a:rPr>
                        <a:t>\S</a:t>
                      </a:r>
                    </a:p>
                  </a:txBody>
                  <a:tcPr marL="73009" marR="36505" marT="36505" marB="36505"/>
                </a:tc>
                <a:tc>
                  <a:txBody>
                    <a:bodyPr/>
                    <a:lstStyle/>
                    <a:p>
                      <a:pPr marL="0" algn="l" defTabSz="914400" rtl="0" eaLnBrk="1" fontAlgn="t" latinLnBrk="0" hangingPunct="1"/>
                      <a:r>
                        <a:rPr lang="en-US" sz="1600" kern="1200" dirty="0">
                          <a:solidFill>
                            <a:schemeClr val="dk1"/>
                          </a:solidFill>
                          <a:effectLst/>
                          <a:latin typeface="Lato"/>
                          <a:ea typeface="+mn-ea"/>
                          <a:cs typeface="+mn-cs"/>
                        </a:rPr>
                        <a:t>Returns a match where the string DOES NOT contain a white space character</a:t>
                      </a:r>
                    </a:p>
                  </a:txBody>
                  <a:tcPr marL="36505" marR="36505" marT="36505" marB="36505"/>
                </a:tc>
                <a:tc>
                  <a:txBody>
                    <a:bodyPr/>
                    <a:lstStyle/>
                    <a:p>
                      <a:pPr marL="0" algn="l" defTabSz="914400" rtl="0" eaLnBrk="1" fontAlgn="t" latinLnBrk="0" hangingPunct="1"/>
                      <a:r>
                        <a:rPr lang="en-IN" sz="1600" kern="1200">
                          <a:solidFill>
                            <a:schemeClr val="dk1"/>
                          </a:solidFill>
                          <a:effectLst/>
                          <a:latin typeface="Lato"/>
                          <a:ea typeface="+mn-ea"/>
                          <a:cs typeface="+mn-cs"/>
                        </a:rPr>
                        <a:t>"\S"</a:t>
                      </a:r>
                    </a:p>
                  </a:txBody>
                  <a:tcPr marL="36505" marR="36505" marT="36505" marB="36505"/>
                </a:tc>
                <a:extLst>
                  <a:ext uri="{0D108BD9-81ED-4DB2-BD59-A6C34878D82A}">
                    <a16:rowId xmlns:a16="http://schemas.microsoft.com/office/drawing/2014/main" xmlns="" val="10007"/>
                  </a:ext>
                </a:extLst>
              </a:tr>
              <a:tr h="467258">
                <a:tc>
                  <a:txBody>
                    <a:bodyPr/>
                    <a:lstStyle/>
                    <a:p>
                      <a:pPr marL="0" algn="l" defTabSz="914400" rtl="0" eaLnBrk="1" fontAlgn="t" latinLnBrk="0" hangingPunct="1"/>
                      <a:r>
                        <a:rPr lang="en-IN" sz="1600" kern="1200">
                          <a:solidFill>
                            <a:schemeClr val="dk1"/>
                          </a:solidFill>
                          <a:effectLst/>
                          <a:latin typeface="Lato"/>
                          <a:ea typeface="+mn-ea"/>
                          <a:cs typeface="+mn-cs"/>
                        </a:rPr>
                        <a:t>\w</a:t>
                      </a:r>
                    </a:p>
                  </a:txBody>
                  <a:tcPr marL="73009" marR="36505" marT="36505" marB="36505"/>
                </a:tc>
                <a:tc>
                  <a:txBody>
                    <a:bodyPr/>
                    <a:lstStyle/>
                    <a:p>
                      <a:pPr marL="0" algn="l" defTabSz="914400" rtl="0" eaLnBrk="1" fontAlgn="t" latinLnBrk="0" hangingPunct="1"/>
                      <a:r>
                        <a:rPr lang="en-US" sz="1600" kern="1200" dirty="0">
                          <a:solidFill>
                            <a:schemeClr val="dk1"/>
                          </a:solidFill>
                          <a:effectLst/>
                          <a:latin typeface="Lato"/>
                          <a:ea typeface="+mn-ea"/>
                          <a:cs typeface="+mn-cs"/>
                        </a:rPr>
                        <a:t>Returns a match where the string contains any word characters (characters from a to Z, digits from 0-9, and the underscore _ character)</a:t>
                      </a:r>
                    </a:p>
                  </a:txBody>
                  <a:tcPr marL="36505" marR="36505" marT="36505" marB="36505"/>
                </a:tc>
                <a:tc>
                  <a:txBody>
                    <a:bodyPr/>
                    <a:lstStyle/>
                    <a:p>
                      <a:pPr marL="0" algn="l" defTabSz="914400" rtl="0" eaLnBrk="1" fontAlgn="t" latinLnBrk="0" hangingPunct="1"/>
                      <a:r>
                        <a:rPr lang="en-IN" sz="1600" kern="1200" dirty="0">
                          <a:solidFill>
                            <a:schemeClr val="dk1"/>
                          </a:solidFill>
                          <a:effectLst/>
                          <a:latin typeface="Lato"/>
                          <a:ea typeface="+mn-ea"/>
                          <a:cs typeface="+mn-cs"/>
                        </a:rPr>
                        <a:t>"\w"</a:t>
                      </a:r>
                    </a:p>
                  </a:txBody>
                  <a:tcPr marL="36505" marR="36505" marT="36505" marB="36505"/>
                </a:tc>
                <a:extLst>
                  <a:ext uri="{0D108BD9-81ED-4DB2-BD59-A6C34878D82A}">
                    <a16:rowId xmlns:a16="http://schemas.microsoft.com/office/drawing/2014/main" xmlns="" val="10008"/>
                  </a:ext>
                </a:extLst>
              </a:tr>
              <a:tr h="335842">
                <a:tc>
                  <a:txBody>
                    <a:bodyPr/>
                    <a:lstStyle/>
                    <a:p>
                      <a:pPr marL="0" algn="l" defTabSz="914400" rtl="0" eaLnBrk="1" fontAlgn="t" latinLnBrk="0" hangingPunct="1"/>
                      <a:r>
                        <a:rPr lang="en-IN" sz="1600" kern="1200">
                          <a:solidFill>
                            <a:schemeClr val="dk1"/>
                          </a:solidFill>
                          <a:effectLst/>
                          <a:latin typeface="Lato"/>
                          <a:ea typeface="+mn-ea"/>
                          <a:cs typeface="+mn-cs"/>
                        </a:rPr>
                        <a:t>\W</a:t>
                      </a:r>
                    </a:p>
                  </a:txBody>
                  <a:tcPr marL="73009" marR="36505" marT="36505" marB="36505"/>
                </a:tc>
                <a:tc>
                  <a:txBody>
                    <a:bodyPr/>
                    <a:lstStyle/>
                    <a:p>
                      <a:pPr marL="0" algn="l" defTabSz="914400" rtl="0" eaLnBrk="1" fontAlgn="t" latinLnBrk="0" hangingPunct="1"/>
                      <a:r>
                        <a:rPr lang="en-US" sz="1600" kern="1200">
                          <a:solidFill>
                            <a:schemeClr val="dk1"/>
                          </a:solidFill>
                          <a:effectLst/>
                          <a:latin typeface="Lato"/>
                          <a:ea typeface="+mn-ea"/>
                          <a:cs typeface="+mn-cs"/>
                        </a:rPr>
                        <a:t>Returns a match where the string DOES NOT contain any word characters</a:t>
                      </a:r>
                    </a:p>
                  </a:txBody>
                  <a:tcPr marL="36505" marR="36505" marT="36505" marB="36505"/>
                </a:tc>
                <a:tc>
                  <a:txBody>
                    <a:bodyPr/>
                    <a:lstStyle/>
                    <a:p>
                      <a:pPr marL="0" algn="l" defTabSz="914400" rtl="0" eaLnBrk="1" fontAlgn="t" latinLnBrk="0" hangingPunct="1"/>
                      <a:r>
                        <a:rPr lang="en-IN" sz="1600" kern="1200" dirty="0">
                          <a:solidFill>
                            <a:schemeClr val="dk1"/>
                          </a:solidFill>
                          <a:effectLst/>
                          <a:latin typeface="Lato"/>
                          <a:ea typeface="+mn-ea"/>
                          <a:cs typeface="+mn-cs"/>
                        </a:rPr>
                        <a:t>"\W"</a:t>
                      </a:r>
                    </a:p>
                  </a:txBody>
                  <a:tcPr marL="36505" marR="36505" marT="36505" marB="36505"/>
                </a:tc>
                <a:extLst>
                  <a:ext uri="{0D108BD9-81ED-4DB2-BD59-A6C34878D82A}">
                    <a16:rowId xmlns:a16="http://schemas.microsoft.com/office/drawing/2014/main" xmlns="" val="10009"/>
                  </a:ext>
                </a:extLst>
              </a:tr>
              <a:tr h="335842">
                <a:tc>
                  <a:txBody>
                    <a:bodyPr/>
                    <a:lstStyle/>
                    <a:p>
                      <a:pPr marL="0" algn="l" defTabSz="914400" rtl="0" eaLnBrk="1" fontAlgn="t" latinLnBrk="0" hangingPunct="1"/>
                      <a:r>
                        <a:rPr lang="en-IN" sz="1600" kern="1200" dirty="0">
                          <a:solidFill>
                            <a:schemeClr val="dk1"/>
                          </a:solidFill>
                          <a:effectLst/>
                          <a:latin typeface="Lato"/>
                          <a:ea typeface="+mn-ea"/>
                          <a:cs typeface="+mn-cs"/>
                        </a:rPr>
                        <a:t>\Z</a:t>
                      </a:r>
                    </a:p>
                  </a:txBody>
                  <a:tcPr marL="73009" marR="36505" marT="36505" marB="36505"/>
                </a:tc>
                <a:tc>
                  <a:txBody>
                    <a:bodyPr/>
                    <a:lstStyle/>
                    <a:p>
                      <a:pPr marL="0" algn="l" defTabSz="914400" rtl="0" eaLnBrk="1" fontAlgn="t" latinLnBrk="0" hangingPunct="1"/>
                      <a:r>
                        <a:rPr lang="en-US" sz="1600" kern="1200" dirty="0">
                          <a:solidFill>
                            <a:schemeClr val="dk1"/>
                          </a:solidFill>
                          <a:effectLst/>
                          <a:latin typeface="Lato"/>
                          <a:ea typeface="+mn-ea"/>
                          <a:cs typeface="+mn-cs"/>
                        </a:rPr>
                        <a:t>Returns a match if the specified characters are at the end of the string</a:t>
                      </a:r>
                    </a:p>
                  </a:txBody>
                  <a:tcPr marL="36505" marR="36505" marT="36505" marB="36505"/>
                </a:tc>
                <a:tc>
                  <a:txBody>
                    <a:bodyPr/>
                    <a:lstStyle/>
                    <a:p>
                      <a:pPr marL="0" algn="l" defTabSz="914400" rtl="0" eaLnBrk="1" fontAlgn="t" latinLnBrk="0" hangingPunct="1"/>
                      <a:r>
                        <a:rPr lang="en-IN" sz="1600" kern="1200" dirty="0">
                          <a:solidFill>
                            <a:schemeClr val="dk1"/>
                          </a:solidFill>
                          <a:effectLst/>
                          <a:latin typeface="Lato"/>
                          <a:ea typeface="+mn-ea"/>
                          <a:cs typeface="+mn-cs"/>
                        </a:rPr>
                        <a:t>"Spain\Z"</a:t>
                      </a:r>
                    </a:p>
                  </a:txBody>
                  <a:tcPr marL="36505" marR="36505" marT="36505" marB="36505"/>
                </a:tc>
                <a:extLst>
                  <a:ext uri="{0D108BD9-81ED-4DB2-BD59-A6C34878D82A}">
                    <a16:rowId xmlns:a16="http://schemas.microsoft.com/office/drawing/2014/main" xmlns="" val="10010"/>
                  </a:ext>
                </a:extLst>
              </a:tr>
            </a:tbl>
          </a:graphicData>
        </a:graphic>
      </p:graphicFrame>
      <p:sp>
        <p:nvSpPr>
          <p:cNvPr id="9" name="Rectangle 1"/>
          <p:cNvSpPr>
            <a:spLocks noGrp="1" noChangeArrowheads="1"/>
          </p:cNvSpPr>
          <p:nvPr>
            <p:ph type="body" sz="quarter" idx="19"/>
          </p:nvPr>
        </p:nvSpPr>
        <p:spPr bwMode="auto">
          <a:xfrm>
            <a:off x="791633" y="1203754"/>
            <a:ext cx="9627700" cy="338554"/>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Lato"/>
              </a:rPr>
              <a:t>A special sequence is a </a:t>
            </a:r>
            <a:r>
              <a:rPr kumimoji="0" lang="en-US" sz="1600" b="0" i="0" u="none" strike="noStrike" cap="none" normalizeH="0" baseline="0" dirty="0" smtClean="0">
                <a:ln>
                  <a:noFill/>
                </a:ln>
                <a:solidFill>
                  <a:srgbClr val="DC143C"/>
                </a:solidFill>
                <a:effectLst/>
                <a:latin typeface="Lato"/>
              </a:rPr>
              <a:t>\</a:t>
            </a:r>
            <a:r>
              <a:rPr kumimoji="0" lang="en-US" sz="1600" b="0" i="0" u="none" strike="noStrike" cap="none" normalizeH="0" baseline="0" dirty="0" smtClean="0">
                <a:ln>
                  <a:noFill/>
                </a:ln>
                <a:solidFill>
                  <a:srgbClr val="000000"/>
                </a:solidFill>
                <a:effectLst/>
                <a:latin typeface="Lato"/>
              </a:rPr>
              <a:t> followed by one of the characters in the list below, and has a special meaning:</a:t>
            </a:r>
            <a:r>
              <a:rPr kumimoji="0" lang="en-US" sz="1600" b="0" i="0" u="none" strike="noStrike" cap="none" normalizeH="0" baseline="0" dirty="0" smtClean="0">
                <a:ln>
                  <a:noFill/>
                </a:ln>
                <a:solidFill>
                  <a:schemeClr val="tx1"/>
                </a:solidFill>
                <a:effectLst/>
                <a:latin typeface="Lato"/>
              </a:rPr>
              <a:t> </a:t>
            </a:r>
            <a:endParaRPr kumimoji="0" lang="en-US" sz="2800" b="0" i="0" u="none" strike="noStrike" cap="none" normalizeH="0" baseline="0" dirty="0" smtClean="0">
              <a:ln>
                <a:noFill/>
              </a:ln>
              <a:solidFill>
                <a:schemeClr val="tx1"/>
              </a:solidFill>
              <a:effectLst/>
              <a:latin typeface="Lato"/>
            </a:endParaRPr>
          </a:p>
        </p:txBody>
      </p:sp>
    </p:spTree>
    <p:extLst>
      <p:ext uri="{BB962C8B-B14F-4D97-AF65-F5344CB8AC3E}">
        <p14:creationId xmlns:p14="http://schemas.microsoft.com/office/powerpoint/2010/main" val="4093599268"/>
      </p:ext>
    </p:extLst>
  </p:cSld>
  <p:clrMapOvr>
    <a:masterClrMapping/>
  </p:clrMapOvr>
  <mc:AlternateContent xmlns:mc="http://schemas.openxmlformats.org/markup-compatibility/2006" xmlns:p14="http://schemas.microsoft.com/office/powerpoint/2010/main">
    <mc:Choice Requires="p14">
      <p:transition p14:dur="448">
        <p:fade/>
      </p:transition>
    </mc:Choice>
    <mc:Fallback xmlns="">
      <p:transition>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8"/>
          </p:nvPr>
        </p:nvSpPr>
        <p:spPr/>
        <p:txBody>
          <a:bodyPr/>
          <a:lstStyle/>
          <a:p>
            <a:r>
              <a:rPr lang="en-US" dirty="0" smtClean="0"/>
              <a:t>RE FUNCTIONS - </a:t>
            </a:r>
            <a:r>
              <a:rPr lang="en-US" dirty="0" smtClean="0">
                <a:solidFill>
                  <a:schemeClr val="accent2"/>
                </a:solidFill>
              </a:rPr>
              <a:t>EXAMPLES</a:t>
            </a:r>
            <a:endParaRPr lang="en-IN" dirty="0">
              <a:solidFill>
                <a:schemeClr val="accent2"/>
              </a:solidFill>
            </a:endParaRPr>
          </a:p>
        </p:txBody>
      </p:sp>
      <p:sp>
        <p:nvSpPr>
          <p:cNvPr id="3" name="Text Placeholder 2"/>
          <p:cNvSpPr>
            <a:spLocks noGrp="1"/>
          </p:cNvSpPr>
          <p:nvPr>
            <p:ph type="body" sz="quarter" idx="19"/>
          </p:nvPr>
        </p:nvSpPr>
        <p:spPr/>
        <p:txBody>
          <a:bodyPr>
            <a:normAutofit fontScale="25000" lnSpcReduction="20000"/>
          </a:bodyPr>
          <a:lstStyle/>
          <a:p>
            <a:endParaRPr lang="en-IN"/>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860" y="1978273"/>
            <a:ext cx="6378609" cy="4485589"/>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6814" y="1992011"/>
            <a:ext cx="4731403" cy="1647069"/>
          </a:xfrm>
          <a:prstGeom prst="rect">
            <a:avLst/>
          </a:prstGeom>
        </p:spPr>
      </p:pic>
      <p:sp>
        <p:nvSpPr>
          <p:cNvPr id="11" name="Rectangle 10"/>
          <p:cNvSpPr/>
          <p:nvPr/>
        </p:nvSpPr>
        <p:spPr>
          <a:xfrm>
            <a:off x="447860" y="1605148"/>
            <a:ext cx="1785745" cy="369332"/>
          </a:xfrm>
          <a:prstGeom prst="rect">
            <a:avLst/>
          </a:prstGeom>
        </p:spPr>
        <p:txBody>
          <a:bodyPr wrap="none">
            <a:spAutoFit/>
          </a:bodyPr>
          <a:lstStyle/>
          <a:p>
            <a:r>
              <a:rPr lang="en-US" b="1" dirty="0" smtClean="0">
                <a:solidFill>
                  <a:schemeClr val="accent2"/>
                </a:solidFill>
              </a:rPr>
              <a:t>FINDING MATCH</a:t>
            </a:r>
            <a:endParaRPr lang="en-IN" b="1" dirty="0">
              <a:solidFill>
                <a:schemeClr val="accent2"/>
              </a:solidFill>
            </a:endParaRPr>
          </a:p>
        </p:txBody>
      </p:sp>
      <p:sp>
        <p:nvSpPr>
          <p:cNvPr id="12" name="Rectangle 11"/>
          <p:cNvSpPr/>
          <p:nvPr/>
        </p:nvSpPr>
        <p:spPr>
          <a:xfrm>
            <a:off x="7146523" y="1620855"/>
            <a:ext cx="1208985" cy="369332"/>
          </a:xfrm>
          <a:prstGeom prst="rect">
            <a:avLst/>
          </a:prstGeom>
        </p:spPr>
        <p:txBody>
          <a:bodyPr wrap="none">
            <a:spAutoFit/>
          </a:bodyPr>
          <a:lstStyle/>
          <a:p>
            <a:r>
              <a:rPr lang="en-US" b="1" dirty="0" smtClean="0">
                <a:solidFill>
                  <a:schemeClr val="accent2"/>
                </a:solidFill>
              </a:rPr>
              <a:t>SPLIT TEXT</a:t>
            </a:r>
            <a:endParaRPr lang="en-IN" b="1" dirty="0">
              <a:solidFill>
                <a:schemeClr val="accent2"/>
              </a:solidFill>
            </a:endParaRP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1195" y="3719531"/>
            <a:ext cx="4731402" cy="1204638"/>
          </a:xfrm>
          <a:prstGeom prst="rect">
            <a:avLst/>
          </a:prstGeom>
        </p:spPr>
      </p:pic>
      <p:sp>
        <p:nvSpPr>
          <p:cNvPr id="14" name="Rectangle 13"/>
          <p:cNvSpPr/>
          <p:nvPr/>
        </p:nvSpPr>
        <p:spPr>
          <a:xfrm>
            <a:off x="7108500" y="3425797"/>
            <a:ext cx="2494016" cy="369332"/>
          </a:xfrm>
          <a:prstGeom prst="rect">
            <a:avLst/>
          </a:prstGeom>
        </p:spPr>
        <p:txBody>
          <a:bodyPr wrap="none">
            <a:spAutoFit/>
          </a:bodyPr>
          <a:lstStyle/>
          <a:p>
            <a:r>
              <a:rPr lang="en-US" b="1" dirty="0" smtClean="0">
                <a:solidFill>
                  <a:schemeClr val="accent2"/>
                </a:solidFill>
              </a:rPr>
              <a:t>FIND - SPECIAL PATTERN</a:t>
            </a:r>
            <a:endParaRPr lang="en-IN" b="1" dirty="0">
              <a:solidFill>
                <a:schemeClr val="accent2"/>
              </a:solidFill>
            </a:endParaRP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46523" y="5217902"/>
            <a:ext cx="4816074" cy="968155"/>
          </a:xfrm>
          <a:prstGeom prst="rect">
            <a:avLst/>
          </a:prstGeom>
        </p:spPr>
      </p:pic>
      <p:sp>
        <p:nvSpPr>
          <p:cNvPr id="16" name="Rectangle 15"/>
          <p:cNvSpPr/>
          <p:nvPr/>
        </p:nvSpPr>
        <p:spPr>
          <a:xfrm>
            <a:off x="7108500" y="4848570"/>
            <a:ext cx="3028521" cy="369332"/>
          </a:xfrm>
          <a:prstGeom prst="rect">
            <a:avLst/>
          </a:prstGeom>
        </p:spPr>
        <p:txBody>
          <a:bodyPr wrap="none">
            <a:spAutoFit/>
          </a:bodyPr>
          <a:lstStyle/>
          <a:p>
            <a:r>
              <a:rPr lang="en-US" b="1" dirty="0" smtClean="0">
                <a:solidFill>
                  <a:schemeClr val="accent2"/>
                </a:solidFill>
              </a:rPr>
              <a:t>REPLACE PATTERN WITH TEXT</a:t>
            </a:r>
            <a:endParaRPr lang="en-IN" b="1" dirty="0">
              <a:solidFill>
                <a:schemeClr val="accent2"/>
              </a:solidFill>
            </a:endParaRPr>
          </a:p>
        </p:txBody>
      </p:sp>
    </p:spTree>
    <p:extLst>
      <p:ext uri="{BB962C8B-B14F-4D97-AF65-F5344CB8AC3E}">
        <p14:creationId xmlns:p14="http://schemas.microsoft.com/office/powerpoint/2010/main" val="2001176884"/>
      </p:ext>
    </p:extLst>
  </p:cSld>
  <p:clrMapOvr>
    <a:masterClrMapping/>
  </p:clrMapOvr>
  <mc:AlternateContent xmlns:mc="http://schemas.openxmlformats.org/markup-compatibility/2006" xmlns:p14="http://schemas.microsoft.com/office/powerpoint/2010/main">
    <mc:Choice Requires="p14">
      <p:transition p14:dur="448">
        <p:fade/>
      </p:transition>
    </mc:Choice>
    <mc:Fallback xmlns="">
      <p:transition>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solidFill>
                  <a:schemeClr val="accent2"/>
                </a:solidFill>
              </a:rPr>
              <a:t>ERRORS</a:t>
            </a:r>
            <a:endParaRPr lang="en-IN" dirty="0">
              <a:solidFill>
                <a:schemeClr val="accent2"/>
              </a:solidFill>
            </a:endParaRPr>
          </a:p>
        </p:txBody>
      </p:sp>
      <p:sp>
        <p:nvSpPr>
          <p:cNvPr id="3" name="Text Placeholder 2"/>
          <p:cNvSpPr>
            <a:spLocks noGrp="1"/>
          </p:cNvSpPr>
          <p:nvPr>
            <p:ph type="body" sz="quarter" idx="11"/>
          </p:nvPr>
        </p:nvSpPr>
        <p:spPr>
          <a:xfrm>
            <a:off x="791633" y="1278801"/>
            <a:ext cx="10604499" cy="699472"/>
          </a:xfrm>
        </p:spPr>
        <p:txBody>
          <a:bodyPr>
            <a:noAutofit/>
          </a:bodyPr>
          <a:lstStyle/>
          <a:p>
            <a:pPr>
              <a:lnSpc>
                <a:spcPct val="150000"/>
              </a:lnSpc>
            </a:pPr>
            <a:r>
              <a:rPr lang="en-US" sz="1800" dirty="0">
                <a:solidFill>
                  <a:schemeClr val="tx2"/>
                </a:solidFill>
              </a:rPr>
              <a:t>Errors are common in any programming language. No code is error free</a:t>
            </a:r>
          </a:p>
          <a:p>
            <a:pPr>
              <a:lnSpc>
                <a:spcPct val="150000"/>
              </a:lnSpc>
            </a:pPr>
            <a:r>
              <a:rPr lang="en-US" sz="1800" dirty="0">
                <a:solidFill>
                  <a:schemeClr val="tx2"/>
                </a:solidFill>
              </a:rPr>
              <a:t>We can have few or many of the following types of errors</a:t>
            </a:r>
            <a:endParaRPr lang="en-IN" sz="1800" dirty="0">
              <a:solidFill>
                <a:schemeClr val="tx2"/>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869" y="2310075"/>
            <a:ext cx="9612657" cy="4264145"/>
          </a:xfrm>
          <a:prstGeom prst="rect">
            <a:avLst/>
          </a:prstGeom>
        </p:spPr>
      </p:pic>
    </p:spTree>
    <p:extLst>
      <p:ext uri="{BB962C8B-B14F-4D97-AF65-F5344CB8AC3E}">
        <p14:creationId xmlns:p14="http://schemas.microsoft.com/office/powerpoint/2010/main" val="3972283107"/>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EXCEPTION </a:t>
            </a:r>
            <a:r>
              <a:rPr lang="en-US" dirty="0" smtClean="0">
                <a:solidFill>
                  <a:schemeClr val="accent2"/>
                </a:solidFill>
              </a:rPr>
              <a:t>HANDLING</a:t>
            </a:r>
            <a:endParaRPr lang="en-IN" dirty="0">
              <a:solidFill>
                <a:schemeClr val="accent2"/>
              </a:solidFill>
            </a:endParaRPr>
          </a:p>
        </p:txBody>
      </p:sp>
      <p:sp>
        <p:nvSpPr>
          <p:cNvPr id="5" name="Rectangle 4"/>
          <p:cNvSpPr/>
          <p:nvPr/>
        </p:nvSpPr>
        <p:spPr>
          <a:xfrm>
            <a:off x="778936" y="1625062"/>
            <a:ext cx="10617196" cy="1711366"/>
          </a:xfrm>
          <a:prstGeom prst="rect">
            <a:avLst/>
          </a:prstGeom>
          <a:solidFill>
            <a:schemeClr val="bg1">
              <a:lumMod val="75000"/>
            </a:schemeClr>
          </a:solidFill>
        </p:spPr>
        <p:txBody>
          <a:bodyPr wrap="square">
            <a:spAutoFit/>
          </a:bodyPr>
          <a:lstStyle/>
          <a:p>
            <a:pPr>
              <a:lnSpc>
                <a:spcPct val="150000"/>
              </a:lnSpc>
            </a:pPr>
            <a:r>
              <a:rPr lang="en-IN" dirty="0" smtClean="0">
                <a:solidFill>
                  <a:schemeClr val="bg1"/>
                </a:solidFill>
                <a:latin typeface="Lato" panose="020F0502020204030203"/>
              </a:rPr>
              <a:t>01 Errors </a:t>
            </a:r>
            <a:r>
              <a:rPr lang="en-IN" dirty="0">
                <a:solidFill>
                  <a:schemeClr val="bg1"/>
                </a:solidFill>
                <a:latin typeface="Lato" panose="020F0502020204030203"/>
              </a:rPr>
              <a:t>can be handled using "try" and "except" statements. </a:t>
            </a:r>
            <a:endParaRPr lang="en-IN" dirty="0" smtClean="0">
              <a:solidFill>
                <a:schemeClr val="bg1"/>
              </a:solidFill>
              <a:latin typeface="Lato" panose="020F0502020204030203"/>
            </a:endParaRPr>
          </a:p>
          <a:p>
            <a:pPr>
              <a:lnSpc>
                <a:spcPct val="150000"/>
              </a:lnSpc>
            </a:pPr>
            <a:r>
              <a:rPr lang="en-IN" dirty="0" smtClean="0">
                <a:solidFill>
                  <a:schemeClr val="bg1"/>
                </a:solidFill>
                <a:latin typeface="Lato" panose="020F0502020204030203"/>
              </a:rPr>
              <a:t>02 Any errors inside "try" block, can be handled carefully if we can upfront guess the type of error.</a:t>
            </a:r>
          </a:p>
          <a:p>
            <a:pPr>
              <a:lnSpc>
                <a:spcPct val="150000"/>
              </a:lnSpc>
            </a:pPr>
            <a:r>
              <a:rPr lang="en-IN" dirty="0" smtClean="0">
                <a:solidFill>
                  <a:schemeClr val="bg1"/>
                </a:solidFill>
                <a:latin typeface="Lato" panose="020F0502020204030203"/>
              </a:rPr>
              <a:t>03 We </a:t>
            </a:r>
            <a:r>
              <a:rPr lang="en-IN" dirty="0">
                <a:solidFill>
                  <a:schemeClr val="bg1"/>
                </a:solidFill>
                <a:latin typeface="Lato" panose="020F0502020204030203"/>
              </a:rPr>
              <a:t>can specify the type of error to handle in "except" statement. </a:t>
            </a:r>
            <a:endParaRPr lang="en-IN" dirty="0" smtClean="0">
              <a:solidFill>
                <a:schemeClr val="bg1"/>
              </a:solidFill>
              <a:latin typeface="Lato" panose="020F0502020204030203"/>
            </a:endParaRPr>
          </a:p>
          <a:p>
            <a:pPr>
              <a:lnSpc>
                <a:spcPct val="150000"/>
              </a:lnSpc>
            </a:pPr>
            <a:r>
              <a:rPr lang="en-IN" dirty="0" smtClean="0">
                <a:solidFill>
                  <a:schemeClr val="bg1"/>
                </a:solidFill>
                <a:latin typeface="Lato" panose="020F0502020204030203"/>
              </a:rPr>
              <a:t>04 Inside </a:t>
            </a:r>
            <a:r>
              <a:rPr lang="en-IN" dirty="0">
                <a:solidFill>
                  <a:schemeClr val="bg1"/>
                </a:solidFill>
                <a:latin typeface="Lato" panose="020F0502020204030203"/>
              </a:rPr>
              <a:t>"except" block, we can provide necessary steps to be taken in case of error.</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7108" y="3682689"/>
            <a:ext cx="6759024" cy="2486955"/>
          </a:xfrm>
          <a:prstGeom prst="rect">
            <a:avLst/>
          </a:prstGeom>
        </p:spPr>
      </p:pic>
      <p:sp>
        <p:nvSpPr>
          <p:cNvPr id="7" name="Rectangle 6"/>
          <p:cNvSpPr/>
          <p:nvPr/>
        </p:nvSpPr>
        <p:spPr>
          <a:xfrm>
            <a:off x="903890" y="3860544"/>
            <a:ext cx="3384331" cy="1754326"/>
          </a:xfrm>
          <a:prstGeom prst="rect">
            <a:avLst/>
          </a:prstGeom>
        </p:spPr>
        <p:txBody>
          <a:bodyPr wrap="square">
            <a:spAutoFit/>
          </a:bodyPr>
          <a:lstStyle/>
          <a:p>
            <a:pPr algn="just"/>
            <a:r>
              <a:rPr lang="en-IN" dirty="0">
                <a:solidFill>
                  <a:schemeClr val="accent1"/>
                </a:solidFill>
              </a:rPr>
              <a:t>In the given example, we are passing the value error and continuing the for loop.</a:t>
            </a:r>
          </a:p>
          <a:p>
            <a:pPr algn="just"/>
            <a:r>
              <a:rPr lang="en-IN" dirty="0">
                <a:solidFill>
                  <a:schemeClr val="accent1"/>
                </a:solidFill>
              </a:rPr>
              <a:t>one can also break the for loop inside the except block, if necessary. </a:t>
            </a:r>
          </a:p>
        </p:txBody>
      </p:sp>
    </p:spTree>
    <p:extLst>
      <p:ext uri="{BB962C8B-B14F-4D97-AF65-F5344CB8AC3E}">
        <p14:creationId xmlns:p14="http://schemas.microsoft.com/office/powerpoint/2010/main" val="322287500"/>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smtClean="0"/>
              <a:t>EXCEPTION </a:t>
            </a:r>
            <a:r>
              <a:rPr lang="en-US" b="1" dirty="0" smtClean="0">
                <a:solidFill>
                  <a:schemeClr val="accent2"/>
                </a:solidFill>
              </a:rPr>
              <a:t>HANDLING</a:t>
            </a:r>
            <a:endParaRPr lang="en-IN" b="1" dirty="0">
              <a:solidFill>
                <a:schemeClr val="accent2"/>
              </a:solidFill>
            </a:endParaRPr>
          </a:p>
        </p:txBody>
      </p:sp>
      <p:pic>
        <p:nvPicPr>
          <p:cNvPr id="5" name="Picture 2" descr="Tutorial) Exception and Error Handling in Python - DataCamp"/>
          <p:cNvPicPr>
            <a:picLocks noChangeAspect="1" noChangeArrowheads="1"/>
          </p:cNvPicPr>
          <p:nvPr/>
        </p:nvPicPr>
        <p:blipFill rotWithShape="1">
          <a:blip r:embed="rId2">
            <a:extLst>
              <a:ext uri="{28A0092B-C50C-407E-A947-70E740481C1C}">
                <a14:useLocalDpi xmlns:a14="http://schemas.microsoft.com/office/drawing/2010/main" val="0"/>
              </a:ext>
            </a:extLst>
          </a:blip>
          <a:srcRect l="21876"/>
          <a:stretch/>
        </p:blipFill>
        <p:spPr bwMode="auto">
          <a:xfrm>
            <a:off x="599088" y="1789814"/>
            <a:ext cx="5111385" cy="469346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3882" y="1978273"/>
            <a:ext cx="5746021" cy="4500628"/>
          </a:xfrm>
          <a:prstGeom prst="rect">
            <a:avLst/>
          </a:prstGeom>
        </p:spPr>
      </p:pic>
      <p:sp>
        <p:nvSpPr>
          <p:cNvPr id="6" name="Rectangle 5"/>
          <p:cNvSpPr/>
          <p:nvPr/>
        </p:nvSpPr>
        <p:spPr>
          <a:xfrm>
            <a:off x="6093882" y="1608941"/>
            <a:ext cx="1098378" cy="369332"/>
          </a:xfrm>
          <a:prstGeom prst="rect">
            <a:avLst/>
          </a:prstGeom>
        </p:spPr>
        <p:txBody>
          <a:bodyPr wrap="none">
            <a:spAutoFit/>
          </a:bodyPr>
          <a:lstStyle/>
          <a:p>
            <a:r>
              <a:rPr lang="en-US" b="1" dirty="0" smtClean="0">
                <a:solidFill>
                  <a:schemeClr val="accent2"/>
                </a:solidFill>
              </a:rPr>
              <a:t>EXAMPLE</a:t>
            </a:r>
            <a:endParaRPr lang="en-IN" b="1" dirty="0"/>
          </a:p>
        </p:txBody>
      </p:sp>
    </p:spTree>
    <p:extLst>
      <p:ext uri="{BB962C8B-B14F-4D97-AF65-F5344CB8AC3E}">
        <p14:creationId xmlns:p14="http://schemas.microsoft.com/office/powerpoint/2010/main" val="149004914"/>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RAISE </a:t>
            </a:r>
            <a:r>
              <a:rPr lang="en-US" dirty="0" smtClean="0">
                <a:solidFill>
                  <a:schemeClr val="accent2"/>
                </a:solidFill>
              </a:rPr>
              <a:t>EXCEPTION</a:t>
            </a:r>
            <a:endParaRPr lang="en-IN" dirty="0">
              <a:solidFill>
                <a:schemeClr val="accent2"/>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4662" y="1978273"/>
            <a:ext cx="9639888" cy="3340430"/>
          </a:xfrm>
          <a:prstGeom prst="rect">
            <a:avLst/>
          </a:prstGeom>
        </p:spPr>
      </p:pic>
    </p:spTree>
    <p:extLst>
      <p:ext uri="{BB962C8B-B14F-4D97-AF65-F5344CB8AC3E}">
        <p14:creationId xmlns:p14="http://schemas.microsoft.com/office/powerpoint/2010/main" val="3447790946"/>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a:t>Variable </a:t>
            </a:r>
            <a:r>
              <a:rPr lang="en-US" b="1" dirty="0">
                <a:solidFill>
                  <a:schemeClr val="accent2"/>
                </a:solidFill>
              </a:rPr>
              <a:t>Declaration</a:t>
            </a:r>
          </a:p>
        </p:txBody>
      </p:sp>
      <p:sp>
        <p:nvSpPr>
          <p:cNvPr id="3" name="Text Placeholder 2"/>
          <p:cNvSpPr>
            <a:spLocks noGrp="1"/>
          </p:cNvSpPr>
          <p:nvPr>
            <p:ph type="body" sz="quarter" idx="11"/>
          </p:nvPr>
        </p:nvSpPr>
        <p:spPr>
          <a:xfrm>
            <a:off x="791633" y="1440384"/>
            <a:ext cx="10604499" cy="188459"/>
          </a:xfrm>
        </p:spPr>
        <p:txBody>
          <a:bodyPr>
            <a:noAutofit/>
          </a:bodyPr>
          <a:lstStyle/>
          <a:p>
            <a:r>
              <a:rPr lang="en-US" sz="1400" dirty="0"/>
              <a:t>Variable declaration is as easy as you can imagine in python</a:t>
            </a:r>
          </a:p>
        </p:txBody>
      </p:sp>
      <p:sp>
        <p:nvSpPr>
          <p:cNvPr id="20" name="TextBox 19"/>
          <p:cNvSpPr txBox="1"/>
          <p:nvPr/>
        </p:nvSpPr>
        <p:spPr>
          <a:xfrm>
            <a:off x="872689" y="1928609"/>
            <a:ext cx="2726155" cy="769634"/>
          </a:xfrm>
          <a:prstGeom prst="rect">
            <a:avLst/>
          </a:prstGeom>
          <a:solidFill>
            <a:schemeClr val="bg1">
              <a:lumMod val="75000"/>
            </a:schemeClr>
          </a:solidFill>
          <a:ln w="3175">
            <a:solidFill>
              <a:schemeClr val="tx1"/>
            </a:solidFill>
          </a:ln>
          <a:effectLst>
            <a:outerShdw blurRad="50800" dist="38100" dir="16200000" rotWithShape="0">
              <a:prstClr val="black">
                <a:alpha val="40000"/>
              </a:prstClr>
            </a:outerShdw>
          </a:effectLst>
        </p:spPr>
        <p:txBody>
          <a:bodyPr wrap="square" rtlCol="0">
            <a:spAutoFit/>
          </a:bodyPr>
          <a:lstStyle/>
          <a:p>
            <a:r>
              <a:rPr lang="en-US" sz="1467" dirty="0">
                <a:solidFill>
                  <a:schemeClr val="bg1"/>
                </a:solidFill>
                <a:latin typeface="Lato"/>
              </a:rPr>
              <a:t>Create variable easily by directly assigning values to it</a:t>
            </a:r>
          </a:p>
          <a:p>
            <a:r>
              <a:rPr lang="en-US" sz="1467" dirty="0">
                <a:solidFill>
                  <a:schemeClr val="bg1"/>
                </a:solidFill>
                <a:latin typeface="Lato"/>
              </a:rPr>
              <a:t>age=25</a:t>
            </a:r>
          </a:p>
        </p:txBody>
      </p:sp>
      <p:sp>
        <p:nvSpPr>
          <p:cNvPr id="77" name="TextBox 76"/>
          <p:cNvSpPr txBox="1"/>
          <p:nvPr/>
        </p:nvSpPr>
        <p:spPr>
          <a:xfrm>
            <a:off x="872689" y="2812235"/>
            <a:ext cx="2726155" cy="1221168"/>
          </a:xfrm>
          <a:prstGeom prst="rect">
            <a:avLst/>
          </a:prstGeom>
          <a:solidFill>
            <a:schemeClr val="bg1">
              <a:lumMod val="75000"/>
            </a:schemeClr>
          </a:solidFill>
          <a:ln w="3175">
            <a:solidFill>
              <a:schemeClr val="tx1"/>
            </a:solidFill>
          </a:ln>
          <a:effectLst>
            <a:outerShdw blurRad="50800" dist="38100" dir="16200000" rotWithShape="0">
              <a:prstClr val="black">
                <a:alpha val="40000"/>
              </a:prstClr>
            </a:outerShdw>
          </a:effectLst>
        </p:spPr>
        <p:txBody>
          <a:bodyPr wrap="square" rtlCol="0">
            <a:spAutoFit/>
          </a:bodyPr>
          <a:lstStyle/>
          <a:p>
            <a:r>
              <a:rPr lang="en-US" sz="1467" dirty="0">
                <a:solidFill>
                  <a:schemeClr val="bg1"/>
                </a:solidFill>
                <a:latin typeface="Lato"/>
              </a:rPr>
              <a:t>Need not explicitly declare the  variable</a:t>
            </a:r>
          </a:p>
          <a:p>
            <a:r>
              <a:rPr lang="en-US" sz="1467" dirty="0">
                <a:solidFill>
                  <a:schemeClr val="bg1"/>
                </a:solidFill>
                <a:latin typeface="Lato"/>
              </a:rPr>
              <a:t>age=25</a:t>
            </a:r>
          </a:p>
          <a:p>
            <a:r>
              <a:rPr lang="en-US" sz="1467" dirty="0">
                <a:solidFill>
                  <a:schemeClr val="bg1"/>
                </a:solidFill>
                <a:latin typeface="Lato"/>
              </a:rPr>
              <a:t>Here the variable age is not explicitly defined of its type</a:t>
            </a:r>
          </a:p>
        </p:txBody>
      </p:sp>
      <p:sp>
        <p:nvSpPr>
          <p:cNvPr id="78" name="TextBox 77"/>
          <p:cNvSpPr txBox="1"/>
          <p:nvPr/>
        </p:nvSpPr>
        <p:spPr>
          <a:xfrm>
            <a:off x="872689" y="4122772"/>
            <a:ext cx="2726155" cy="1898468"/>
          </a:xfrm>
          <a:prstGeom prst="rect">
            <a:avLst/>
          </a:prstGeom>
          <a:solidFill>
            <a:schemeClr val="bg1">
              <a:lumMod val="75000"/>
            </a:schemeClr>
          </a:solidFill>
          <a:ln w="3175">
            <a:solidFill>
              <a:schemeClr val="tx1"/>
            </a:solidFill>
          </a:ln>
          <a:effectLst>
            <a:outerShdw blurRad="50800" dist="38100" dir="16200000" rotWithShape="0">
              <a:prstClr val="black">
                <a:alpha val="40000"/>
              </a:prstClr>
            </a:outerShdw>
          </a:effectLst>
        </p:spPr>
        <p:txBody>
          <a:bodyPr wrap="square" rtlCol="0">
            <a:spAutoFit/>
          </a:bodyPr>
          <a:lstStyle/>
          <a:p>
            <a:r>
              <a:rPr lang="en-US" sz="1467" dirty="0">
                <a:solidFill>
                  <a:schemeClr val="bg1"/>
                </a:solidFill>
                <a:latin typeface="Lato"/>
              </a:rPr>
              <a:t>Automatically recognizes type based on data assigned to variable</a:t>
            </a:r>
          </a:p>
          <a:p>
            <a:r>
              <a:rPr lang="en-US" sz="1467" dirty="0">
                <a:solidFill>
                  <a:schemeClr val="bg1"/>
                </a:solidFill>
                <a:latin typeface="Lato"/>
              </a:rPr>
              <a:t>age=25   </a:t>
            </a:r>
            <a:r>
              <a:rPr lang="en-US" sz="1467" dirty="0">
                <a:solidFill>
                  <a:schemeClr val="bg1"/>
                </a:solidFill>
                <a:latin typeface="Lato"/>
                <a:sym typeface="Wingdings" panose="05000000000000000000" pitchFamily="2" charset="2"/>
              </a:rPr>
              <a:t>  Default type is int</a:t>
            </a:r>
          </a:p>
          <a:p>
            <a:r>
              <a:rPr lang="en-US" sz="1467" dirty="0">
                <a:solidFill>
                  <a:schemeClr val="bg1"/>
                </a:solidFill>
                <a:latin typeface="Lato"/>
                <a:sym typeface="Wingdings" panose="05000000000000000000" pitchFamily="2" charset="2"/>
              </a:rPr>
              <a:t>Sum =100.75   Default type is float</a:t>
            </a:r>
          </a:p>
          <a:p>
            <a:r>
              <a:rPr lang="en-US" sz="1467" dirty="0">
                <a:solidFill>
                  <a:schemeClr val="bg1"/>
                </a:solidFill>
                <a:latin typeface="Lato"/>
                <a:sym typeface="Wingdings" panose="05000000000000000000" pitchFamily="2" charset="2"/>
              </a:rPr>
              <a:t>Name=‘JOHN’    Default type is string</a:t>
            </a:r>
            <a:endParaRPr lang="en-US" sz="1467" dirty="0">
              <a:solidFill>
                <a:schemeClr val="bg1"/>
              </a:solidFill>
              <a:latin typeface="Lato"/>
            </a:endParaRPr>
          </a:p>
        </p:txBody>
      </p:sp>
      <p:cxnSp>
        <p:nvCxnSpPr>
          <p:cNvPr id="24" name="Straight Connector 23"/>
          <p:cNvCxnSpPr/>
          <p:nvPr/>
        </p:nvCxnSpPr>
        <p:spPr>
          <a:xfrm>
            <a:off x="3875772" y="2002055"/>
            <a:ext cx="12835" cy="3721156"/>
          </a:xfrm>
          <a:prstGeom prst="line">
            <a:avLst/>
          </a:prstGeom>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5221170" y="2002055"/>
            <a:ext cx="6290645" cy="338554"/>
          </a:xfrm>
          <a:prstGeom prst="rect">
            <a:avLst/>
          </a:prstGeom>
          <a:solidFill>
            <a:schemeClr val="bg1">
              <a:lumMod val="75000"/>
            </a:schemeClr>
          </a:solidFill>
          <a:ln w="3175">
            <a:solidFill>
              <a:schemeClr val="tx1"/>
            </a:solidFill>
          </a:ln>
          <a:effectLst>
            <a:outerShdw blurRad="50800" dist="38100" dir="16200000" rotWithShape="0">
              <a:prstClr val="black">
                <a:alpha val="40000"/>
              </a:prstClr>
            </a:outerShdw>
          </a:effectLst>
        </p:spPr>
        <p:txBody>
          <a:bodyPr wrap="square" rtlCol="0">
            <a:spAutoFit/>
          </a:bodyPr>
          <a:lstStyle/>
          <a:p>
            <a:r>
              <a:rPr lang="en-US" sz="1600" dirty="0">
                <a:solidFill>
                  <a:schemeClr val="bg1"/>
                </a:solidFill>
                <a:latin typeface="Lato"/>
              </a:rPr>
              <a:t>Python destroys unused variable storages automatically </a:t>
            </a:r>
          </a:p>
        </p:txBody>
      </p:sp>
      <p:sp>
        <p:nvSpPr>
          <p:cNvPr id="103" name="Freeform 64"/>
          <p:cNvSpPr>
            <a:spLocks/>
          </p:cNvSpPr>
          <p:nvPr/>
        </p:nvSpPr>
        <p:spPr bwMode="auto">
          <a:xfrm>
            <a:off x="4670416" y="2039188"/>
            <a:ext cx="319617" cy="262467"/>
          </a:xfrm>
          <a:custGeom>
            <a:avLst/>
            <a:gdLst>
              <a:gd name="T0" fmla="*/ 31 w 229"/>
              <a:gd name="T1" fmla="*/ 83 h 187"/>
              <a:gd name="T2" fmla="*/ 73 w 229"/>
              <a:gd name="T3" fmla="*/ 125 h 187"/>
              <a:gd name="T4" fmla="*/ 198 w 229"/>
              <a:gd name="T5" fmla="*/ 0 h 187"/>
              <a:gd name="T6" fmla="*/ 229 w 229"/>
              <a:gd name="T7" fmla="*/ 31 h 187"/>
              <a:gd name="T8" fmla="*/ 73 w 229"/>
              <a:gd name="T9" fmla="*/ 187 h 187"/>
              <a:gd name="T10" fmla="*/ 41 w 229"/>
              <a:gd name="T11" fmla="*/ 155 h 187"/>
              <a:gd name="T12" fmla="*/ 0 w 229"/>
              <a:gd name="T13" fmla="*/ 114 h 187"/>
              <a:gd name="T14" fmla="*/ 31 w 229"/>
              <a:gd name="T15" fmla="*/ 83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187">
                <a:moveTo>
                  <a:pt x="31" y="83"/>
                </a:moveTo>
                <a:cubicBezTo>
                  <a:pt x="73" y="125"/>
                  <a:pt x="73" y="125"/>
                  <a:pt x="73" y="125"/>
                </a:cubicBezTo>
                <a:cubicBezTo>
                  <a:pt x="198" y="0"/>
                  <a:pt x="198" y="0"/>
                  <a:pt x="198" y="0"/>
                </a:cubicBezTo>
                <a:cubicBezTo>
                  <a:pt x="229" y="31"/>
                  <a:pt x="229" y="31"/>
                  <a:pt x="229" y="31"/>
                </a:cubicBezTo>
                <a:cubicBezTo>
                  <a:pt x="73" y="187"/>
                  <a:pt x="73" y="187"/>
                  <a:pt x="73" y="187"/>
                </a:cubicBezTo>
                <a:cubicBezTo>
                  <a:pt x="64" y="178"/>
                  <a:pt x="53" y="168"/>
                  <a:pt x="41" y="155"/>
                </a:cubicBezTo>
                <a:cubicBezTo>
                  <a:pt x="29" y="143"/>
                  <a:pt x="16" y="130"/>
                  <a:pt x="0" y="114"/>
                </a:cubicBezTo>
                <a:lnTo>
                  <a:pt x="31" y="83"/>
                </a:lnTo>
                <a:close/>
              </a:path>
            </a:pathLst>
          </a:custGeom>
          <a:solidFill>
            <a:schemeClr val="accent2"/>
          </a:solidFill>
          <a:ln>
            <a:noFill/>
          </a:ln>
        </p:spPr>
        <p:txBody>
          <a:bodyPr vert="horz" wrap="square" lIns="121920" tIns="60960" rIns="121920" bIns="60960" numCol="1" anchor="t" anchorCtr="0" compatLnSpc="1">
            <a:prstTxWarp prst="textNoShape">
              <a:avLst/>
            </a:prstTxWarp>
          </a:bodyPr>
          <a:lstStyle/>
          <a:p>
            <a:endParaRPr lang="en-US" sz="2400" dirty="0"/>
          </a:p>
        </p:txBody>
      </p:sp>
      <p:sp>
        <p:nvSpPr>
          <p:cNvPr id="104" name="TextBox 103"/>
          <p:cNvSpPr txBox="1"/>
          <p:nvPr/>
        </p:nvSpPr>
        <p:spPr>
          <a:xfrm>
            <a:off x="5193232" y="2504855"/>
            <a:ext cx="6290645" cy="338554"/>
          </a:xfrm>
          <a:prstGeom prst="rect">
            <a:avLst/>
          </a:prstGeom>
          <a:solidFill>
            <a:schemeClr val="bg1">
              <a:lumMod val="75000"/>
            </a:schemeClr>
          </a:solidFill>
          <a:ln w="3175">
            <a:solidFill>
              <a:schemeClr val="tx1"/>
            </a:solidFill>
          </a:ln>
          <a:effectLst>
            <a:outerShdw blurRad="50800" dist="38100" dir="16200000" rotWithShape="0">
              <a:prstClr val="black">
                <a:alpha val="40000"/>
              </a:prstClr>
            </a:outerShdw>
          </a:effectLst>
        </p:spPr>
        <p:txBody>
          <a:bodyPr wrap="square" rtlCol="0">
            <a:spAutoFit/>
          </a:bodyPr>
          <a:lstStyle/>
          <a:p>
            <a:r>
              <a:rPr lang="en-US" sz="1600" dirty="0">
                <a:solidFill>
                  <a:schemeClr val="bg1"/>
                </a:solidFill>
                <a:latin typeface="Lato"/>
              </a:rPr>
              <a:t>You can add variables  during runtime</a:t>
            </a:r>
          </a:p>
        </p:txBody>
      </p:sp>
      <p:sp>
        <p:nvSpPr>
          <p:cNvPr id="109" name="Freeform 64"/>
          <p:cNvSpPr>
            <a:spLocks/>
          </p:cNvSpPr>
          <p:nvPr/>
        </p:nvSpPr>
        <p:spPr bwMode="auto">
          <a:xfrm>
            <a:off x="4642478" y="2541988"/>
            <a:ext cx="319617" cy="262467"/>
          </a:xfrm>
          <a:custGeom>
            <a:avLst/>
            <a:gdLst>
              <a:gd name="T0" fmla="*/ 31 w 229"/>
              <a:gd name="T1" fmla="*/ 83 h 187"/>
              <a:gd name="T2" fmla="*/ 73 w 229"/>
              <a:gd name="T3" fmla="*/ 125 h 187"/>
              <a:gd name="T4" fmla="*/ 198 w 229"/>
              <a:gd name="T5" fmla="*/ 0 h 187"/>
              <a:gd name="T6" fmla="*/ 229 w 229"/>
              <a:gd name="T7" fmla="*/ 31 h 187"/>
              <a:gd name="T8" fmla="*/ 73 w 229"/>
              <a:gd name="T9" fmla="*/ 187 h 187"/>
              <a:gd name="T10" fmla="*/ 41 w 229"/>
              <a:gd name="T11" fmla="*/ 155 h 187"/>
              <a:gd name="T12" fmla="*/ 0 w 229"/>
              <a:gd name="T13" fmla="*/ 114 h 187"/>
              <a:gd name="T14" fmla="*/ 31 w 229"/>
              <a:gd name="T15" fmla="*/ 83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187">
                <a:moveTo>
                  <a:pt x="31" y="83"/>
                </a:moveTo>
                <a:cubicBezTo>
                  <a:pt x="73" y="125"/>
                  <a:pt x="73" y="125"/>
                  <a:pt x="73" y="125"/>
                </a:cubicBezTo>
                <a:cubicBezTo>
                  <a:pt x="198" y="0"/>
                  <a:pt x="198" y="0"/>
                  <a:pt x="198" y="0"/>
                </a:cubicBezTo>
                <a:cubicBezTo>
                  <a:pt x="229" y="31"/>
                  <a:pt x="229" y="31"/>
                  <a:pt x="229" y="31"/>
                </a:cubicBezTo>
                <a:cubicBezTo>
                  <a:pt x="73" y="187"/>
                  <a:pt x="73" y="187"/>
                  <a:pt x="73" y="187"/>
                </a:cubicBezTo>
                <a:cubicBezTo>
                  <a:pt x="64" y="178"/>
                  <a:pt x="53" y="168"/>
                  <a:pt x="41" y="155"/>
                </a:cubicBezTo>
                <a:cubicBezTo>
                  <a:pt x="29" y="143"/>
                  <a:pt x="16" y="130"/>
                  <a:pt x="0" y="114"/>
                </a:cubicBezTo>
                <a:lnTo>
                  <a:pt x="31" y="83"/>
                </a:lnTo>
                <a:close/>
              </a:path>
            </a:pathLst>
          </a:custGeom>
          <a:solidFill>
            <a:schemeClr val="accent2"/>
          </a:solidFill>
          <a:ln>
            <a:noFill/>
          </a:ln>
        </p:spPr>
        <p:txBody>
          <a:bodyPr vert="horz" wrap="square" lIns="121920" tIns="60960" rIns="121920" bIns="60960" numCol="1" anchor="t" anchorCtr="0" compatLnSpc="1">
            <a:prstTxWarp prst="textNoShape">
              <a:avLst/>
            </a:prstTxWarp>
          </a:bodyPr>
          <a:lstStyle/>
          <a:p>
            <a:endParaRPr lang="en-US" sz="2400" dirty="0"/>
          </a:p>
        </p:txBody>
      </p:sp>
    </p:spTree>
    <p:custDataLst>
      <p:tags r:id="rId1"/>
    </p:custDataLst>
    <p:extLst>
      <p:ext uri="{BB962C8B-B14F-4D97-AF65-F5344CB8AC3E}">
        <p14:creationId xmlns:p14="http://schemas.microsoft.com/office/powerpoint/2010/main" val="425309226"/>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a:t>Data </a:t>
            </a:r>
            <a:r>
              <a:rPr lang="en-US" b="1" dirty="0">
                <a:solidFill>
                  <a:schemeClr val="accent2"/>
                </a:solidFill>
              </a:rPr>
              <a:t>Types</a:t>
            </a:r>
          </a:p>
        </p:txBody>
      </p:sp>
      <p:sp>
        <p:nvSpPr>
          <p:cNvPr id="3" name="Text Placeholder 2"/>
          <p:cNvSpPr>
            <a:spLocks noGrp="1"/>
          </p:cNvSpPr>
          <p:nvPr>
            <p:ph type="body" sz="quarter" idx="11"/>
          </p:nvPr>
        </p:nvSpPr>
        <p:spPr>
          <a:xfrm>
            <a:off x="806323" y="1411005"/>
            <a:ext cx="10604499" cy="188459"/>
          </a:xfrm>
        </p:spPr>
        <p:txBody>
          <a:bodyPr>
            <a:noAutofit/>
          </a:bodyPr>
          <a:lstStyle/>
          <a:p>
            <a:r>
              <a:rPr lang="en-US" sz="1400" dirty="0"/>
              <a:t>Data types in python can be grouped as follows:</a:t>
            </a:r>
          </a:p>
        </p:txBody>
      </p:sp>
      <p:grpSp>
        <p:nvGrpSpPr>
          <p:cNvPr id="4" name="Group 3"/>
          <p:cNvGrpSpPr/>
          <p:nvPr/>
        </p:nvGrpSpPr>
        <p:grpSpPr>
          <a:xfrm>
            <a:off x="872688" y="2002052"/>
            <a:ext cx="9849856" cy="4117925"/>
            <a:chOff x="654516" y="1501539"/>
            <a:chExt cx="7387392" cy="3088444"/>
          </a:xfrm>
        </p:grpSpPr>
        <p:sp>
          <p:nvSpPr>
            <p:cNvPr id="20" name="TextBox 19"/>
            <p:cNvSpPr txBox="1"/>
            <p:nvPr/>
          </p:nvSpPr>
          <p:spPr>
            <a:xfrm>
              <a:off x="654517" y="1501541"/>
              <a:ext cx="1732547" cy="577081"/>
            </a:xfrm>
            <a:prstGeom prst="rect">
              <a:avLst/>
            </a:prstGeom>
            <a:solidFill>
              <a:schemeClr val="bg1">
                <a:lumMod val="75000"/>
              </a:schemeClr>
            </a:solidFill>
            <a:ln w="3175">
              <a:solidFill>
                <a:schemeClr val="tx1"/>
              </a:solidFill>
            </a:ln>
            <a:effectLst>
              <a:glow rad="63500">
                <a:schemeClr val="accent2">
                  <a:satMod val="175000"/>
                  <a:alpha val="40000"/>
                </a:schemeClr>
              </a:glow>
              <a:outerShdw blurRad="50800" dist="38100" dir="16200000" rotWithShape="0">
                <a:prstClr val="black">
                  <a:alpha val="40000"/>
                </a:prstClr>
              </a:outerShdw>
            </a:effectLst>
          </p:spPr>
          <p:txBody>
            <a:bodyPr wrap="square" rtlCol="0">
              <a:spAutoFit/>
            </a:bodyPr>
            <a:lstStyle/>
            <a:p>
              <a:r>
                <a:rPr lang="en-US" sz="1200" b="1" dirty="0">
                  <a:latin typeface="Lato"/>
                </a:rPr>
                <a:t>BOOLEAN </a:t>
              </a:r>
            </a:p>
            <a:p>
              <a:r>
                <a:rPr lang="en-US" sz="1600" dirty="0">
                  <a:solidFill>
                    <a:schemeClr val="accent2"/>
                  </a:solidFill>
                  <a:latin typeface="Lato"/>
                </a:rPr>
                <a:t>True / False</a:t>
              </a:r>
            </a:p>
            <a:p>
              <a:r>
                <a:rPr lang="en-US" sz="1600" dirty="0">
                  <a:solidFill>
                    <a:schemeClr val="accent2"/>
                  </a:solidFill>
                  <a:latin typeface="Lato"/>
                </a:rPr>
                <a:t> </a:t>
              </a:r>
            </a:p>
          </p:txBody>
        </p:sp>
        <p:sp>
          <p:nvSpPr>
            <p:cNvPr id="12" name="TextBox 11"/>
            <p:cNvSpPr txBox="1"/>
            <p:nvPr/>
          </p:nvSpPr>
          <p:spPr>
            <a:xfrm>
              <a:off x="654517" y="2234379"/>
              <a:ext cx="1732547" cy="838451"/>
            </a:xfrm>
            <a:prstGeom prst="rect">
              <a:avLst/>
            </a:prstGeom>
            <a:solidFill>
              <a:schemeClr val="bg1">
                <a:lumMod val="75000"/>
              </a:schemeClr>
            </a:solidFill>
            <a:ln w="3175">
              <a:solidFill>
                <a:schemeClr val="tx1"/>
              </a:solidFill>
            </a:ln>
            <a:effectLst>
              <a:outerShdw blurRad="50800" dist="38100" dir="16200000" rotWithShape="0">
                <a:prstClr val="black">
                  <a:alpha val="40000"/>
                </a:prstClr>
              </a:outerShdw>
            </a:effectLst>
          </p:spPr>
          <p:txBody>
            <a:bodyPr wrap="square" rtlCol="0">
              <a:spAutoFit/>
            </a:bodyPr>
            <a:lstStyle/>
            <a:p>
              <a:r>
                <a:rPr lang="en-US" sz="1333" dirty="0">
                  <a:latin typeface="Lato"/>
                </a:rPr>
                <a:t>If (age &gt; = 18) </a:t>
              </a:r>
            </a:p>
            <a:p>
              <a:r>
                <a:rPr lang="en-US" sz="1333" dirty="0">
                  <a:latin typeface="Lato"/>
                </a:rPr>
                <a:t>         eligible _to _vote = True</a:t>
              </a:r>
            </a:p>
            <a:p>
              <a:r>
                <a:rPr lang="en-US" sz="1333" dirty="0">
                  <a:latin typeface="Lato"/>
                </a:rPr>
                <a:t>else</a:t>
              </a:r>
            </a:p>
            <a:p>
              <a:r>
                <a:rPr lang="en-US" sz="1333" dirty="0">
                  <a:latin typeface="Lato"/>
                </a:rPr>
                <a:t>        eligible_to_vote=False</a:t>
              </a:r>
            </a:p>
          </p:txBody>
        </p:sp>
        <p:sp>
          <p:nvSpPr>
            <p:cNvPr id="13" name="TextBox 12"/>
            <p:cNvSpPr txBox="1"/>
            <p:nvPr/>
          </p:nvSpPr>
          <p:spPr>
            <a:xfrm>
              <a:off x="2539465" y="1501540"/>
              <a:ext cx="1732547" cy="561741"/>
            </a:xfrm>
            <a:prstGeom prst="rect">
              <a:avLst/>
            </a:prstGeom>
            <a:solidFill>
              <a:schemeClr val="bg1">
                <a:lumMod val="75000"/>
              </a:schemeClr>
            </a:solidFill>
            <a:ln w="3175">
              <a:solidFill>
                <a:schemeClr val="tx1"/>
              </a:solidFill>
            </a:ln>
            <a:effectLst>
              <a:glow rad="63500">
                <a:schemeClr val="accent2">
                  <a:satMod val="175000"/>
                  <a:alpha val="40000"/>
                </a:schemeClr>
              </a:glow>
              <a:outerShdw blurRad="50800" dist="38100" dir="16200000" rotWithShape="0">
                <a:prstClr val="black">
                  <a:alpha val="40000"/>
                </a:prstClr>
              </a:outerShdw>
            </a:effectLst>
          </p:spPr>
          <p:txBody>
            <a:bodyPr wrap="square" rtlCol="0">
              <a:spAutoFit/>
            </a:bodyPr>
            <a:lstStyle/>
            <a:p>
              <a:r>
                <a:rPr lang="en-US" sz="1200" b="1" dirty="0">
                  <a:latin typeface="Lato"/>
                </a:rPr>
                <a:t>NUMBERS</a:t>
              </a:r>
            </a:p>
            <a:p>
              <a:r>
                <a:rPr lang="en-US" sz="1867" dirty="0">
                  <a:solidFill>
                    <a:schemeClr val="accent2"/>
                  </a:solidFill>
                  <a:latin typeface="Lato"/>
                </a:rPr>
                <a:t>Integer, Float </a:t>
              </a:r>
            </a:p>
            <a:p>
              <a:endParaRPr lang="en-US" sz="1200" dirty="0">
                <a:solidFill>
                  <a:schemeClr val="accent2"/>
                </a:solidFill>
                <a:latin typeface="Lato"/>
              </a:endParaRPr>
            </a:p>
          </p:txBody>
        </p:sp>
        <p:sp>
          <p:nvSpPr>
            <p:cNvPr id="14" name="TextBox 13"/>
            <p:cNvSpPr txBox="1"/>
            <p:nvPr/>
          </p:nvSpPr>
          <p:spPr>
            <a:xfrm>
              <a:off x="2539465" y="2234377"/>
              <a:ext cx="1732547" cy="715580"/>
            </a:xfrm>
            <a:prstGeom prst="rect">
              <a:avLst/>
            </a:prstGeom>
            <a:solidFill>
              <a:schemeClr val="bg1">
                <a:lumMod val="75000"/>
              </a:schemeClr>
            </a:solidFill>
            <a:ln w="3175">
              <a:solidFill>
                <a:schemeClr val="tx1"/>
              </a:solidFill>
            </a:ln>
            <a:effectLst>
              <a:outerShdw blurRad="50800" dist="38100" dir="16200000" rotWithShape="0">
                <a:prstClr val="black">
                  <a:alpha val="40000"/>
                </a:prstClr>
              </a:outerShdw>
            </a:effectLst>
          </p:spPr>
          <p:txBody>
            <a:bodyPr wrap="square" rtlCol="0">
              <a:spAutoFit/>
            </a:bodyPr>
            <a:lstStyle/>
            <a:p>
              <a:r>
                <a:rPr lang="en-US" sz="1400" dirty="0">
                  <a:latin typeface="Lato"/>
                </a:rPr>
                <a:t>Age=35</a:t>
              </a:r>
            </a:p>
            <a:p>
              <a:r>
                <a:rPr lang="en-US" sz="1400" dirty="0">
                  <a:latin typeface="Lato"/>
                </a:rPr>
                <a:t>TotalPrice=100.78</a:t>
              </a:r>
            </a:p>
            <a:p>
              <a:r>
                <a:rPr lang="en-US" sz="1400" dirty="0">
                  <a:latin typeface="Lato"/>
                </a:rPr>
                <a:t>Complex_value=2+3j</a:t>
              </a:r>
            </a:p>
            <a:p>
              <a:endParaRPr lang="en-US" sz="1400" dirty="0">
                <a:latin typeface="Lato"/>
              </a:endParaRPr>
            </a:p>
          </p:txBody>
        </p:sp>
        <p:sp>
          <p:nvSpPr>
            <p:cNvPr id="15" name="TextBox 14"/>
            <p:cNvSpPr txBox="1"/>
            <p:nvPr/>
          </p:nvSpPr>
          <p:spPr>
            <a:xfrm>
              <a:off x="4424413" y="1501539"/>
              <a:ext cx="1732547" cy="577081"/>
            </a:xfrm>
            <a:prstGeom prst="rect">
              <a:avLst/>
            </a:prstGeom>
            <a:solidFill>
              <a:schemeClr val="bg1">
                <a:lumMod val="75000"/>
              </a:schemeClr>
            </a:solidFill>
            <a:ln w="3175">
              <a:solidFill>
                <a:schemeClr val="tx1"/>
              </a:solidFill>
            </a:ln>
            <a:effectLst>
              <a:glow rad="63500">
                <a:schemeClr val="accent2">
                  <a:satMod val="175000"/>
                  <a:alpha val="40000"/>
                </a:schemeClr>
              </a:glow>
              <a:outerShdw blurRad="50800" dist="38100" dir="16200000" rotWithShape="0">
                <a:prstClr val="black">
                  <a:alpha val="40000"/>
                </a:prstClr>
              </a:outerShdw>
            </a:effectLst>
          </p:spPr>
          <p:txBody>
            <a:bodyPr wrap="square" rtlCol="0">
              <a:spAutoFit/>
            </a:bodyPr>
            <a:lstStyle/>
            <a:p>
              <a:r>
                <a:rPr lang="en-US" sz="1200" b="1" dirty="0">
                  <a:latin typeface="Lato"/>
                </a:rPr>
                <a:t>STRINGS</a:t>
              </a:r>
            </a:p>
            <a:p>
              <a:r>
                <a:rPr lang="en-US" sz="1600" dirty="0">
                  <a:solidFill>
                    <a:schemeClr val="accent2"/>
                  </a:solidFill>
                  <a:latin typeface="Lato"/>
                </a:rPr>
                <a:t>Sequence of Unicode characters</a:t>
              </a:r>
            </a:p>
          </p:txBody>
        </p:sp>
        <p:sp>
          <p:nvSpPr>
            <p:cNvPr id="16" name="TextBox 15"/>
            <p:cNvSpPr txBox="1"/>
            <p:nvPr/>
          </p:nvSpPr>
          <p:spPr>
            <a:xfrm>
              <a:off x="4424412" y="2234379"/>
              <a:ext cx="1732547" cy="684611"/>
            </a:xfrm>
            <a:prstGeom prst="rect">
              <a:avLst/>
            </a:prstGeom>
            <a:solidFill>
              <a:schemeClr val="bg1">
                <a:lumMod val="75000"/>
              </a:schemeClr>
            </a:solidFill>
            <a:ln w="3175">
              <a:solidFill>
                <a:schemeClr val="tx1"/>
              </a:solidFill>
            </a:ln>
            <a:effectLst>
              <a:outerShdw blurRad="50800" dist="38100" dir="16200000" rotWithShape="0">
                <a:prstClr val="black">
                  <a:alpha val="40000"/>
                </a:prstClr>
              </a:outerShdw>
            </a:effectLst>
          </p:spPr>
          <p:txBody>
            <a:bodyPr wrap="square" rtlCol="0">
              <a:spAutoFit/>
            </a:bodyPr>
            <a:lstStyle/>
            <a:p>
              <a:r>
                <a:rPr lang="en-US" sz="1333" dirty="0">
                  <a:latin typeface="Lato"/>
                </a:rPr>
                <a:t>Message=“Welcome to python”</a:t>
              </a:r>
            </a:p>
            <a:p>
              <a:endParaRPr lang="en-US" sz="1333" dirty="0">
                <a:latin typeface="Lato"/>
              </a:endParaRPr>
            </a:p>
            <a:p>
              <a:r>
                <a:rPr lang="en-US" sz="1333" dirty="0">
                  <a:latin typeface="Lato"/>
                </a:rPr>
                <a:t>Message=‘Welcome’</a:t>
              </a:r>
            </a:p>
          </p:txBody>
        </p:sp>
        <p:sp>
          <p:nvSpPr>
            <p:cNvPr id="17" name="TextBox 16"/>
            <p:cNvSpPr txBox="1"/>
            <p:nvPr/>
          </p:nvSpPr>
          <p:spPr>
            <a:xfrm>
              <a:off x="6309360" y="1508184"/>
              <a:ext cx="1732547" cy="577081"/>
            </a:xfrm>
            <a:prstGeom prst="rect">
              <a:avLst/>
            </a:prstGeom>
            <a:solidFill>
              <a:schemeClr val="bg1">
                <a:lumMod val="75000"/>
              </a:schemeClr>
            </a:solidFill>
            <a:ln w="3175">
              <a:solidFill>
                <a:schemeClr val="tx1"/>
              </a:solidFill>
            </a:ln>
            <a:effectLst>
              <a:glow rad="63500">
                <a:schemeClr val="accent2">
                  <a:satMod val="175000"/>
                  <a:alpha val="40000"/>
                </a:schemeClr>
              </a:glow>
              <a:outerShdw blurRad="50800" dist="38100" dir="16200000" rotWithShape="0">
                <a:prstClr val="black">
                  <a:alpha val="40000"/>
                </a:prstClr>
              </a:outerShdw>
            </a:effectLst>
          </p:spPr>
          <p:txBody>
            <a:bodyPr wrap="square" rtlCol="0">
              <a:spAutoFit/>
            </a:bodyPr>
            <a:lstStyle/>
            <a:p>
              <a:r>
                <a:rPr lang="en-US" sz="1200" b="1" dirty="0">
                  <a:latin typeface="Lato"/>
                </a:rPr>
                <a:t>BYTES AND BYTEARRAY</a:t>
              </a:r>
            </a:p>
            <a:p>
              <a:r>
                <a:rPr lang="en-US" sz="1600" dirty="0">
                  <a:solidFill>
                    <a:schemeClr val="accent2"/>
                  </a:solidFill>
                  <a:latin typeface="Lato"/>
                </a:rPr>
                <a:t>immutable and  mutable sequence</a:t>
              </a:r>
            </a:p>
          </p:txBody>
        </p:sp>
        <p:sp>
          <p:nvSpPr>
            <p:cNvPr id="18" name="TextBox 17"/>
            <p:cNvSpPr txBox="1"/>
            <p:nvPr/>
          </p:nvSpPr>
          <p:spPr>
            <a:xfrm>
              <a:off x="6309361" y="2234378"/>
              <a:ext cx="1732547" cy="838451"/>
            </a:xfrm>
            <a:prstGeom prst="rect">
              <a:avLst/>
            </a:prstGeom>
            <a:solidFill>
              <a:schemeClr val="bg1">
                <a:lumMod val="75000"/>
              </a:schemeClr>
            </a:solidFill>
            <a:ln w="3175">
              <a:solidFill>
                <a:schemeClr val="tx1"/>
              </a:solidFill>
            </a:ln>
            <a:effectLst>
              <a:outerShdw blurRad="50800" dist="38100" dir="16200000" rotWithShape="0">
                <a:prstClr val="black">
                  <a:alpha val="40000"/>
                </a:prstClr>
              </a:outerShdw>
            </a:effectLst>
          </p:spPr>
          <p:txBody>
            <a:bodyPr wrap="square" rtlCol="0">
              <a:spAutoFit/>
            </a:bodyPr>
            <a:lstStyle/>
            <a:p>
              <a:r>
                <a:rPr lang="en-US" sz="1333" dirty="0">
                  <a:latin typeface="Lato"/>
                </a:rPr>
                <a:t>X=b”Welcome” </a:t>
              </a:r>
              <a:r>
                <a:rPr lang="en-US" sz="1333" dirty="0">
                  <a:latin typeface="Lato"/>
                  <a:sym typeface="Wingdings" panose="05000000000000000000" pitchFamily="2" charset="2"/>
                </a:rPr>
                <a:t> byte object</a:t>
              </a:r>
            </a:p>
            <a:p>
              <a:endParaRPr lang="en-US" sz="1333" dirty="0">
                <a:latin typeface="Lato"/>
              </a:endParaRPr>
            </a:p>
            <a:p>
              <a:r>
                <a:rPr lang="en-US" sz="1333" dirty="0">
                  <a:latin typeface="Lato"/>
                </a:rPr>
                <a:t>x = bytearray(b"Python Bytes")  </a:t>
              </a:r>
              <a:r>
                <a:rPr lang="en-US" sz="1333" dirty="0">
                  <a:latin typeface="Lato"/>
                  <a:sym typeface="Wingdings" panose="05000000000000000000" pitchFamily="2" charset="2"/>
                </a:rPr>
                <a:t> byte array</a:t>
              </a:r>
              <a:endParaRPr lang="en-US" sz="1333" dirty="0">
                <a:latin typeface="Lato"/>
              </a:endParaRPr>
            </a:p>
          </p:txBody>
        </p:sp>
        <p:sp>
          <p:nvSpPr>
            <p:cNvPr id="25" name="TextBox 24"/>
            <p:cNvSpPr txBox="1"/>
            <p:nvPr/>
          </p:nvSpPr>
          <p:spPr>
            <a:xfrm>
              <a:off x="654516" y="3181690"/>
              <a:ext cx="1732547" cy="500090"/>
            </a:xfrm>
            <a:prstGeom prst="rect">
              <a:avLst/>
            </a:prstGeom>
            <a:solidFill>
              <a:schemeClr val="bg1">
                <a:lumMod val="75000"/>
              </a:schemeClr>
            </a:solidFill>
            <a:ln w="3175">
              <a:solidFill>
                <a:schemeClr val="tx1"/>
              </a:solidFill>
            </a:ln>
            <a:effectLst>
              <a:glow rad="63500">
                <a:schemeClr val="accent2">
                  <a:satMod val="175000"/>
                  <a:alpha val="40000"/>
                </a:schemeClr>
              </a:glow>
              <a:outerShdw blurRad="50800" dist="38100" dir="16200000" rotWithShape="0">
                <a:prstClr val="black">
                  <a:alpha val="40000"/>
                </a:prstClr>
              </a:outerShdw>
            </a:effectLst>
          </p:spPr>
          <p:txBody>
            <a:bodyPr wrap="square" rtlCol="0">
              <a:spAutoFit/>
            </a:bodyPr>
            <a:lstStyle/>
            <a:p>
              <a:r>
                <a:rPr lang="en-US" sz="1200" b="1" dirty="0">
                  <a:latin typeface="Lato"/>
                </a:rPr>
                <a:t>LISTS</a:t>
              </a:r>
            </a:p>
            <a:p>
              <a:r>
                <a:rPr lang="en-US" sz="1333" dirty="0">
                  <a:solidFill>
                    <a:schemeClr val="accent2"/>
                  </a:solidFill>
                  <a:latin typeface="Lato"/>
                </a:rPr>
                <a:t>Ordered sequence of values</a:t>
              </a:r>
            </a:p>
            <a:p>
              <a:endParaRPr lang="en-US" sz="1200" dirty="0">
                <a:solidFill>
                  <a:schemeClr val="accent2"/>
                </a:solidFill>
                <a:latin typeface="Lato"/>
              </a:endParaRPr>
            </a:p>
          </p:txBody>
        </p:sp>
        <p:sp>
          <p:nvSpPr>
            <p:cNvPr id="26" name="TextBox 25"/>
            <p:cNvSpPr txBox="1"/>
            <p:nvPr/>
          </p:nvSpPr>
          <p:spPr>
            <a:xfrm>
              <a:off x="654517" y="3940776"/>
              <a:ext cx="1732547" cy="638589"/>
            </a:xfrm>
            <a:prstGeom prst="rect">
              <a:avLst/>
            </a:prstGeom>
            <a:solidFill>
              <a:schemeClr val="bg1">
                <a:lumMod val="75000"/>
              </a:schemeClr>
            </a:solidFill>
            <a:ln w="3175">
              <a:solidFill>
                <a:schemeClr val="tx1"/>
              </a:solidFill>
            </a:ln>
            <a:effectLst>
              <a:outerShdw blurRad="50800" dist="38100" dir="16200000" rotWithShape="0">
                <a:prstClr val="black">
                  <a:alpha val="40000"/>
                </a:prstClr>
              </a:outerShdw>
            </a:effectLst>
          </p:spPr>
          <p:txBody>
            <a:bodyPr wrap="square" rtlCol="0">
              <a:spAutoFit/>
            </a:bodyPr>
            <a:lstStyle/>
            <a:p>
              <a:r>
                <a:rPr lang="en-US" sz="1333" dirty="0">
                  <a:latin typeface="Lato"/>
                </a:rPr>
                <a:t>Value=[1, 2.2, ”python”]</a:t>
              </a:r>
            </a:p>
            <a:p>
              <a:endParaRPr lang="en-US" sz="1200" dirty="0">
                <a:latin typeface="Lato"/>
              </a:endParaRPr>
            </a:p>
            <a:p>
              <a:endParaRPr lang="en-US" sz="1200" dirty="0">
                <a:latin typeface="Lato"/>
              </a:endParaRPr>
            </a:p>
            <a:p>
              <a:endParaRPr lang="en-US" sz="1200" dirty="0">
                <a:latin typeface="Lato"/>
              </a:endParaRPr>
            </a:p>
          </p:txBody>
        </p:sp>
        <p:sp>
          <p:nvSpPr>
            <p:cNvPr id="27" name="TextBox 26"/>
            <p:cNvSpPr txBox="1"/>
            <p:nvPr/>
          </p:nvSpPr>
          <p:spPr>
            <a:xfrm>
              <a:off x="2539464" y="3192707"/>
              <a:ext cx="1732547" cy="515429"/>
            </a:xfrm>
            <a:prstGeom prst="rect">
              <a:avLst/>
            </a:prstGeom>
            <a:solidFill>
              <a:schemeClr val="bg1">
                <a:lumMod val="75000"/>
              </a:schemeClr>
            </a:solidFill>
            <a:ln w="3175">
              <a:solidFill>
                <a:schemeClr val="tx1"/>
              </a:solidFill>
            </a:ln>
            <a:effectLst>
              <a:glow rad="63500">
                <a:schemeClr val="accent2">
                  <a:satMod val="175000"/>
                  <a:alpha val="40000"/>
                </a:schemeClr>
              </a:glow>
              <a:outerShdw blurRad="50800" dist="38100" dir="16200000" rotWithShape="0">
                <a:prstClr val="black">
                  <a:alpha val="40000"/>
                </a:prstClr>
              </a:outerShdw>
            </a:effectLst>
          </p:spPr>
          <p:txBody>
            <a:bodyPr wrap="square" rtlCol="0">
              <a:spAutoFit/>
            </a:bodyPr>
            <a:lstStyle/>
            <a:p>
              <a:r>
                <a:rPr lang="en-US" sz="1200" b="1" dirty="0">
                  <a:latin typeface="Lato"/>
                </a:rPr>
                <a:t>TUPLES</a:t>
              </a:r>
            </a:p>
            <a:p>
              <a:r>
                <a:rPr lang="en-US" sz="1333" dirty="0">
                  <a:solidFill>
                    <a:schemeClr val="accent2"/>
                  </a:solidFill>
                  <a:latin typeface="Lato"/>
                </a:rPr>
                <a:t>Ordered immutable sequence of values</a:t>
              </a:r>
            </a:p>
          </p:txBody>
        </p:sp>
        <p:sp>
          <p:nvSpPr>
            <p:cNvPr id="28" name="TextBox 27"/>
            <p:cNvSpPr txBox="1"/>
            <p:nvPr/>
          </p:nvSpPr>
          <p:spPr>
            <a:xfrm>
              <a:off x="2539463" y="3918742"/>
              <a:ext cx="1732547" cy="653929"/>
            </a:xfrm>
            <a:prstGeom prst="rect">
              <a:avLst/>
            </a:prstGeom>
            <a:solidFill>
              <a:schemeClr val="bg1">
                <a:lumMod val="75000"/>
              </a:schemeClr>
            </a:solidFill>
            <a:ln w="3175">
              <a:solidFill>
                <a:schemeClr val="tx1"/>
              </a:solidFill>
            </a:ln>
            <a:effectLst>
              <a:outerShdw blurRad="50800" dist="38100" dir="16200000" rotWithShape="0">
                <a:prstClr val="black">
                  <a:alpha val="40000"/>
                </a:prstClr>
              </a:outerShdw>
            </a:effectLst>
          </p:spPr>
          <p:txBody>
            <a:bodyPr wrap="square" rtlCol="0">
              <a:spAutoFit/>
            </a:bodyPr>
            <a:lstStyle/>
            <a:p>
              <a:r>
                <a:rPr lang="en-US" sz="1333" dirty="0">
                  <a:latin typeface="Lato"/>
                </a:rPr>
                <a:t>Value=[2, “Tuple”, “95”]</a:t>
              </a:r>
            </a:p>
            <a:p>
              <a:endParaRPr lang="en-US" sz="1333" dirty="0">
                <a:latin typeface="Lato"/>
              </a:endParaRPr>
            </a:p>
            <a:p>
              <a:endParaRPr lang="en-US" sz="1200" dirty="0">
                <a:latin typeface="Lato"/>
              </a:endParaRPr>
            </a:p>
            <a:p>
              <a:endParaRPr lang="en-US" sz="1200" dirty="0">
                <a:latin typeface="Lato"/>
              </a:endParaRPr>
            </a:p>
          </p:txBody>
        </p:sp>
        <p:sp>
          <p:nvSpPr>
            <p:cNvPr id="29" name="TextBox 28"/>
            <p:cNvSpPr txBox="1"/>
            <p:nvPr/>
          </p:nvSpPr>
          <p:spPr>
            <a:xfrm>
              <a:off x="4424412" y="3148639"/>
              <a:ext cx="1732547" cy="669270"/>
            </a:xfrm>
            <a:prstGeom prst="rect">
              <a:avLst/>
            </a:prstGeom>
            <a:solidFill>
              <a:schemeClr val="bg1">
                <a:lumMod val="75000"/>
              </a:schemeClr>
            </a:solidFill>
            <a:ln w="3175">
              <a:solidFill>
                <a:schemeClr val="tx1"/>
              </a:solidFill>
            </a:ln>
            <a:effectLst>
              <a:glow rad="63500">
                <a:schemeClr val="accent2">
                  <a:satMod val="175000"/>
                  <a:alpha val="40000"/>
                </a:schemeClr>
              </a:glow>
              <a:outerShdw blurRad="50800" dist="38100" dir="16200000" rotWithShape="0">
                <a:prstClr val="black">
                  <a:alpha val="40000"/>
                </a:prstClr>
              </a:outerShdw>
            </a:effectLst>
          </p:spPr>
          <p:txBody>
            <a:bodyPr wrap="square" rtlCol="0">
              <a:spAutoFit/>
            </a:bodyPr>
            <a:lstStyle/>
            <a:p>
              <a:r>
                <a:rPr lang="en-US" sz="1200" b="1" dirty="0">
                  <a:latin typeface="Lato"/>
                </a:rPr>
                <a:t>SETS</a:t>
              </a:r>
            </a:p>
            <a:p>
              <a:r>
                <a:rPr lang="en-US" sz="1333" dirty="0">
                  <a:solidFill>
                    <a:schemeClr val="accent2"/>
                  </a:solidFill>
                  <a:latin typeface="Lato"/>
                </a:rPr>
                <a:t>Unordered collection of values</a:t>
              </a:r>
            </a:p>
            <a:p>
              <a:endParaRPr lang="en-US" sz="1333" dirty="0">
                <a:solidFill>
                  <a:schemeClr val="accent2"/>
                </a:solidFill>
                <a:latin typeface="Lato"/>
              </a:endParaRPr>
            </a:p>
          </p:txBody>
        </p:sp>
        <p:sp>
          <p:nvSpPr>
            <p:cNvPr id="30" name="TextBox 29"/>
            <p:cNvSpPr txBox="1"/>
            <p:nvPr/>
          </p:nvSpPr>
          <p:spPr>
            <a:xfrm>
              <a:off x="4413396" y="3896708"/>
              <a:ext cx="1732547" cy="669270"/>
            </a:xfrm>
            <a:prstGeom prst="rect">
              <a:avLst/>
            </a:prstGeom>
            <a:solidFill>
              <a:schemeClr val="bg1">
                <a:lumMod val="75000"/>
              </a:schemeClr>
            </a:solidFill>
            <a:ln w="3175">
              <a:solidFill>
                <a:schemeClr val="tx1"/>
              </a:solidFill>
            </a:ln>
            <a:effectLst>
              <a:outerShdw blurRad="50800" dist="38100" dir="16200000" rotWithShape="0">
                <a:prstClr val="black">
                  <a:alpha val="40000"/>
                </a:prstClr>
              </a:outerShdw>
            </a:effectLst>
          </p:spPr>
          <p:txBody>
            <a:bodyPr wrap="square" rtlCol="0">
              <a:spAutoFit/>
            </a:bodyPr>
            <a:lstStyle/>
            <a:p>
              <a:r>
                <a:rPr lang="en-US" sz="1333" dirty="0">
                  <a:latin typeface="Lato"/>
                </a:rPr>
                <a:t>Week={‘Mon’, ‘Tue’, ‘Wed’}</a:t>
              </a:r>
            </a:p>
            <a:p>
              <a:endParaRPr lang="en-US" sz="1333" dirty="0">
                <a:latin typeface="Lato"/>
              </a:endParaRPr>
            </a:p>
            <a:p>
              <a:endParaRPr lang="en-US" sz="1333" dirty="0">
                <a:latin typeface="Lato"/>
              </a:endParaRPr>
            </a:p>
            <a:p>
              <a:endParaRPr lang="en-US" sz="1200" dirty="0">
                <a:latin typeface="Lato"/>
              </a:endParaRPr>
            </a:p>
          </p:txBody>
        </p:sp>
        <p:sp>
          <p:nvSpPr>
            <p:cNvPr id="31" name="TextBox 30"/>
            <p:cNvSpPr txBox="1"/>
            <p:nvPr/>
          </p:nvSpPr>
          <p:spPr>
            <a:xfrm>
              <a:off x="6309359" y="3192707"/>
              <a:ext cx="1732547" cy="515429"/>
            </a:xfrm>
            <a:prstGeom prst="rect">
              <a:avLst/>
            </a:prstGeom>
            <a:solidFill>
              <a:schemeClr val="bg1">
                <a:lumMod val="75000"/>
              </a:schemeClr>
            </a:solidFill>
            <a:ln w="3175">
              <a:solidFill>
                <a:schemeClr val="tx1"/>
              </a:solidFill>
            </a:ln>
            <a:effectLst>
              <a:glow rad="63500">
                <a:schemeClr val="accent2">
                  <a:satMod val="175000"/>
                  <a:alpha val="40000"/>
                </a:schemeClr>
              </a:glow>
              <a:outerShdw blurRad="50800" dist="38100" dir="16200000" rotWithShape="0">
                <a:prstClr val="black">
                  <a:alpha val="40000"/>
                </a:prstClr>
              </a:outerShdw>
            </a:effectLst>
          </p:spPr>
          <p:txBody>
            <a:bodyPr wrap="square" rtlCol="0">
              <a:spAutoFit/>
            </a:bodyPr>
            <a:lstStyle/>
            <a:p>
              <a:r>
                <a:rPr lang="en-US" sz="1200" b="1" dirty="0">
                  <a:latin typeface="Lato"/>
                </a:rPr>
                <a:t>DICTIONARIES</a:t>
              </a:r>
            </a:p>
            <a:p>
              <a:r>
                <a:rPr lang="en-US" sz="1333" dirty="0">
                  <a:solidFill>
                    <a:schemeClr val="accent2"/>
                  </a:solidFill>
                  <a:latin typeface="Lato"/>
                </a:rPr>
                <a:t>Unordered collection of Key-Value pairs</a:t>
              </a:r>
            </a:p>
          </p:txBody>
        </p:sp>
        <p:sp>
          <p:nvSpPr>
            <p:cNvPr id="32" name="TextBox 31"/>
            <p:cNvSpPr txBox="1"/>
            <p:nvPr/>
          </p:nvSpPr>
          <p:spPr>
            <a:xfrm>
              <a:off x="6309361" y="3797555"/>
              <a:ext cx="1732546" cy="792428"/>
            </a:xfrm>
            <a:prstGeom prst="rect">
              <a:avLst/>
            </a:prstGeom>
            <a:solidFill>
              <a:schemeClr val="bg1">
                <a:lumMod val="75000"/>
              </a:schemeClr>
            </a:solidFill>
            <a:ln w="3175">
              <a:solidFill>
                <a:schemeClr val="tx1"/>
              </a:solidFill>
            </a:ln>
            <a:effectLst>
              <a:outerShdw blurRad="50800" dist="38100" dir="16200000" rotWithShape="0">
                <a:prstClr val="black">
                  <a:alpha val="40000"/>
                </a:prstClr>
              </a:outerShdw>
            </a:effectLst>
          </p:spPr>
          <p:txBody>
            <a:bodyPr wrap="square" rtlCol="0">
              <a:spAutoFit/>
            </a:bodyPr>
            <a:lstStyle/>
            <a:p>
              <a:r>
                <a:rPr lang="en-US" sz="1333" dirty="0">
                  <a:latin typeface="Lato"/>
                </a:rPr>
                <a:t>Value={‘key’:1,  ‘value’: apple}</a:t>
              </a:r>
            </a:p>
            <a:p>
              <a:endParaRPr lang="en-US" sz="1200" dirty="0">
                <a:latin typeface="Lato"/>
              </a:endParaRPr>
            </a:p>
            <a:p>
              <a:endParaRPr lang="en-US" sz="1200" dirty="0">
                <a:latin typeface="Lato"/>
              </a:endParaRPr>
            </a:p>
            <a:p>
              <a:endParaRPr lang="en-US" sz="1200" dirty="0">
                <a:latin typeface="Lato"/>
              </a:endParaRPr>
            </a:p>
          </p:txBody>
        </p:sp>
      </p:grpSp>
    </p:spTree>
    <p:custDataLst>
      <p:tags r:id="rId1"/>
    </p:custDataLst>
    <p:extLst>
      <p:ext uri="{BB962C8B-B14F-4D97-AF65-F5344CB8AC3E}">
        <p14:creationId xmlns:p14="http://schemas.microsoft.com/office/powerpoint/2010/main" val="1686853589"/>
      </p:ext>
    </p:extLst>
  </p:cSld>
  <p:clrMapOvr>
    <a:masterClrMapping/>
  </p:clrMapOvr>
  <mc:AlternateContent xmlns:mc="http://schemas.openxmlformats.org/markup-compatibility/2006" xmlns:p14="http://schemas.microsoft.com/office/powerpoint/2010/main">
    <mc:Choice Requires="p14">
      <p:transition p14:dur="11">
        <p:fade/>
      </p:transition>
    </mc:Choice>
    <mc:Fallback xmlns="">
      <p:transition>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23.494"/>
  <p:tag name="TIMING" val="|1.212|2.231|1.991|2.252"/>
  <p:tag name="ISPRING_SLIDE_ID_2" val="{A3C520F9-7475-4B2E-B70F-14A0E781063B}"/>
</p:tagLst>
</file>

<file path=ppt/tags/tag10.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107.186"/>
  <p:tag name="TIMING" val="|1.468|3.157|3.74|5.698|5.379|5.17|4.542"/>
  <p:tag name="ISPRING_SLIDE_ID_2" val="{59D529B3-64CC-41DC-9301-0A53D3694069}"/>
</p:tagLst>
</file>

<file path=ppt/tags/tag11.xml><?xml version="1.0" encoding="utf-8"?>
<p:tagLst xmlns:a="http://schemas.openxmlformats.org/drawingml/2006/main" xmlns:r="http://schemas.openxmlformats.org/officeDocument/2006/relationships" xmlns:p="http://schemas.openxmlformats.org/presentationml/2006/main">
  <p:tag name="GENSWF_ADVANCE_TIME" val="57.783"/>
  <p:tag name="ISPRING_CUSTOM_TIMING_USED" val="1"/>
  <p:tag name="TIMING" val="|0.754|2.611|3.125|2.53|2.706"/>
  <p:tag name="ISPRING_SLIDE_ID_2" val="{158CD69C-1911-480E-989D-894009557B67}"/>
</p:tagLst>
</file>

<file path=ppt/tags/tag12.xml><?xml version="1.0" encoding="utf-8"?>
<p:tagLst xmlns:a="http://schemas.openxmlformats.org/drawingml/2006/main" xmlns:r="http://schemas.openxmlformats.org/officeDocument/2006/relationships" xmlns:p="http://schemas.openxmlformats.org/presentationml/2006/main">
  <p:tag name="GENSWF_ADVANCE_TIME" val="51.931"/>
  <p:tag name="ISPRING_CUSTOM_TIMING_USED" val="1"/>
  <p:tag name="TIMING" val="|0.812|2.543|2.375|2.364"/>
  <p:tag name="ISPRING_SLIDE_ID_2" val="{9E94E1A1-88EA-4F6D-897C-86A4F19E1998}"/>
</p:tagLst>
</file>

<file path=ppt/tags/tag13.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13.349"/>
  <p:tag name="TIMING" val="|0.477|1.719"/>
  <p:tag name="ISPRING_SLIDE_ID_2" val="{3E37857A-1FD9-4657-B352-703C4629B771}"/>
</p:tagLst>
</file>

<file path=ppt/tags/tag14.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58.984"/>
  <p:tag name="TIMING" val="|0.447|1.928|2.041|2.312"/>
  <p:tag name="ISPRING_SLIDE_ID_2" val="{3A0D4E5C-1FDB-4756-899D-F0EAAD02BD59}"/>
</p:tagLst>
</file>

<file path=ppt/tags/tag15.xml><?xml version="1.0" encoding="utf-8"?>
<p:tagLst xmlns:a="http://schemas.openxmlformats.org/drawingml/2006/main" xmlns:r="http://schemas.openxmlformats.org/officeDocument/2006/relationships" xmlns:p="http://schemas.openxmlformats.org/presentationml/2006/main">
  <p:tag name="GENSWF_ADVANCE_TIME" val="74.580"/>
  <p:tag name="ISPRING_CUSTOM_TIMING_USED" val="1"/>
  <p:tag name="TIMING" val="|0.519|3.01|2.396|2.651"/>
  <p:tag name="ISPRING_SLIDE_ID_2" val="{D37EE8A4-D819-4B3D-9CDB-4176EC82E99E}"/>
</p:tagLst>
</file>

<file path=ppt/tags/tag16.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27.656"/>
  <p:tag name="TIMING" val="|1.156|3.02|2.385|2.704|3.16"/>
  <p:tag name="ISPRING_SLIDE_ID_2" val="{5A718004-AC5E-4B50-9C05-558F91F18FBE}"/>
</p:tagLst>
</file>

<file path=ppt/tags/tag17.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25.803"/>
  <p:tag name="TIMING" val="|1.209|2.905|2.687"/>
  <p:tag name="ISPRING_SLIDE_ID_2" val="{00D483E5-BFCB-4B55-B08D-F9195AD68254}"/>
</p:tagLst>
</file>

<file path=ppt/tags/tag18.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22.448"/>
  <p:tag name="TIMING" val="|1.825|2.841"/>
  <p:tag name="ISPRING_SLIDE_ID_2" val="{B186B4BD-8856-45F4-9FF7-A46D329C6D1A}"/>
</p:tagLst>
</file>

<file path=ppt/tags/tag19.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15.200"/>
  <p:tag name="TIMING" val="|0.752|3.198|1.437|1.992"/>
  <p:tag name="ISPRING_SLIDE_ID_2" val="{E8A73331-7148-498D-AA70-DFDD843FC600}"/>
</p:tagLst>
</file>

<file path=ppt/tags/tag2.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57.087"/>
  <p:tag name="ISPRING_SLIDE_ID_2" val="{FA48F0E7-80A5-4A89-9963-EBC54BA00F67}"/>
</p:tagLst>
</file>

<file path=ppt/tags/tag20.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22.033"/>
  <p:tag name="TIMING" val="|1.014|3.468|2.206|2.418|2.64"/>
  <p:tag name="ISPRING_SLIDE_ID_2" val="{CEE892C3-A245-4E34-A5B3-0A0B1E028F1E}"/>
</p:tagLst>
</file>

<file path=ppt/tags/tag21.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18.899"/>
  <p:tag name="TIMING" val="|1.109|3.093|2.452|2.401"/>
  <p:tag name="ISPRING_SLIDE_ID_2" val="{20D2F5A9-1221-4E16-B82B-536939F56613}"/>
</p:tagLst>
</file>

<file path=ppt/tags/tag22.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18.899"/>
  <p:tag name="TIMING" val="|1.109|3.093|2.452|2.401"/>
  <p:tag name="ISPRING_SLIDE_ID_2" val="{20D2F5A9-1221-4E16-B82B-536939F56613}"/>
</p:tagLst>
</file>

<file path=ppt/tags/tag23.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18.899"/>
  <p:tag name="TIMING" val="|1.109|3.093|2.452|2.401"/>
  <p:tag name="ISPRING_SLIDE_ID_2" val="{20D2F5A9-1221-4E16-B82B-536939F56613}"/>
</p:tagLst>
</file>

<file path=ppt/tags/tag24.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34.843"/>
  <p:tag name="TIMING" val="|0.982|3.125|3.17|3.173"/>
  <p:tag name="ISPRING_SLIDE_ID_2" val="{25D6F2ED-65E6-47C4-B906-44E17CC20990}"/>
</p:tagLst>
</file>

<file path=ppt/tags/tag25.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26.682"/>
  <p:tag name="TIMING" val="|1.65|3.781|2.707"/>
  <p:tag name="ISPRING_SLIDE_ID_2" val="{BEC16DD1-4527-4197-8BD7-6D5C98E3CCA6}"/>
</p:tagLst>
</file>

<file path=ppt/tags/tag26.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26.682"/>
  <p:tag name="TIMING" val="|1.65|3.781|2.707"/>
  <p:tag name="ISPRING_SLIDE_ID_2" val="{BEC16DD1-4527-4197-8BD7-6D5C98E3CCA6}"/>
</p:tagLst>
</file>

<file path=ppt/tags/tag27.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38.824"/>
  <p:tag name="TIMING" val="|0.77|2.293|2.31|2.31|2.304|2.059|1.644|1.673"/>
  <p:tag name="ISPRING_SLIDE_ID_2" val="{67BF70BA-0CA8-474D-96C6-5A4787B3FA01}"/>
</p:tagLst>
</file>

<file path=ppt/tags/tag28.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42.191"/>
  <p:tag name="TIMING" val="|1.342|1.657|2.07|2.512|2.737|2.319"/>
  <p:tag name="ISPRING_SLIDE_ID_2" val="{69CC6A67-5B2E-4196-983D-A3DF0E83028B}"/>
</p:tagLst>
</file>

<file path=ppt/tags/tag29.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43.786"/>
  <p:tag name="TIMING" val="|1.013|3.341|3.077|3.523|2.967|3.311|2.788|3.476"/>
  <p:tag name="ISPRING_SLIDE_ID_2" val="{1D451401-B80A-466D-8F21-0A6CBF541081}"/>
</p:tagLst>
</file>

<file path=ppt/tags/tag3.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64.946"/>
  <p:tag name="TIMING" val="|1.205|3.312|4.607"/>
  <p:tag name="ISPRING_SLIDE_ID_2" val="{A151D8C2-6EA3-4AC4-87D7-F3ED0DB54C39}"/>
</p:tagLst>
</file>

<file path=ppt/tags/tag30.xml><?xml version="1.0" encoding="utf-8"?>
<p:tagLst xmlns:a="http://schemas.openxmlformats.org/drawingml/2006/main" xmlns:r="http://schemas.openxmlformats.org/officeDocument/2006/relationships" xmlns:p="http://schemas.openxmlformats.org/presentationml/2006/main">
  <p:tag name="ISPRING_CUSTOM_TIMING_USED" val="1"/>
  <p:tag name="TIMING" val="|0.859|3.331|3.124|3.47|2.69|2.531"/>
  <p:tag name="GENSWF_ADVANCE_TIME" val="23.876"/>
  <p:tag name="ISPRING_SLIDE_ID_2" val="{60906E62-D54A-4175-9CF7-1ABFAADFC2A8}"/>
</p:tagLst>
</file>

<file path=ppt/tags/tag31.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9.354"/>
  <p:tag name="TIMING" val="|1.225|1.895|1.575|1.686"/>
  <p:tag name="ISPRING_SLIDE_ID_2" val="{BC87E87B-D8C8-4D45-A7C8-C74A90F43030}"/>
</p:tagLst>
</file>

<file path=ppt/tags/tag32.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16.108"/>
  <p:tag name="TIMING" val="|0.981|2.074|2.217"/>
  <p:tag name="ISPRING_SLIDE_ID_2" val="{277033F4-358A-4507-B50A-45B5BE869450}"/>
</p:tagLst>
</file>

<file path=ppt/tags/tag33.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23.658"/>
  <p:tag name="TIMING" val="|0.883|2.468|2.275|2.447|2.019|2.304"/>
  <p:tag name="ISPRING_SLIDE_ID_2" val="{4AD5BEAB-8BC5-400B-9C8E-91C2B2369CF7}"/>
</p:tagLst>
</file>

<file path=ppt/tags/tag34.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30.672"/>
  <p:tag name="TIMING" val="|0.862|2.322|2.307|2.561|1.863|2.186"/>
  <p:tag name="ISPRING_SLIDE_ID_2" val="{29B001B5-A47C-47D7-9BC2-1071BF7A8C7A}"/>
</p:tagLst>
</file>

<file path=ppt/tags/tag35.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30.672"/>
  <p:tag name="TIMING" val="|1.291|2.322|2.45|2.418|2.435"/>
  <p:tag name="ISPRING_SLIDE_ID_2" val="{61AF23C4-3B5F-4F11-AA66-3163178FFD35}"/>
</p:tagLst>
</file>

<file path=ppt/tags/tag36.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30.969"/>
  <p:tag name="TIMING" val="|1.298|2.313|2.194|2.383|2.378"/>
  <p:tag name="ISPRING_SLIDE_ID_2" val="{3A511520-4E95-45F4-B3E3-9E9D55FCAB96}"/>
</p:tagLst>
</file>

<file path=ppt/tags/tag37.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30.878"/>
  <p:tag name="TIMING" val="|1.223|2.723|2.948|2.415|3.152"/>
  <p:tag name="ISPRING_SLIDE_ID_2" val="{521EABFF-0F1E-4DB7-A06F-CF02F8DB9D4A}"/>
</p:tagLst>
</file>

<file path=ppt/tags/tag38.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30.224"/>
  <p:tag name="TIMING" val="|1.073|2.072|2.169|2.338|2.784|2.909|1.829"/>
  <p:tag name="ISPRING_SLIDE_ID_2" val="{4CAF9A5B-B997-4E62-B2A0-07DE5B12D66F}"/>
</p:tagLst>
</file>

<file path=ppt/tags/tag39.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21.803"/>
  <p:tag name="TIMING" val="|0.81|2.218|2.934|2.079"/>
  <p:tag name="ISPRING_SLIDE_ID_2" val="{D86F5589-94C0-4712-AE8A-B2F86A713096}"/>
</p:tagLst>
</file>

<file path=ppt/tags/tag4.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24.126"/>
  <p:tag name="TIMING" val="|1.204|1.594|1.681|2.224|2.11|2.17|2.078"/>
  <p:tag name="ISPRING_SLIDE_ID_2" val="{8883475D-F799-4E76-AF18-3A9DD74A0A54}"/>
</p:tagLst>
</file>

<file path=ppt/tags/tag40.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5.742"/>
  <p:tag name="TIMING" val="|0.347|1.05|1.089"/>
  <p:tag name="ISPRING_SLIDE_ID_2" val="{F0B30083-9301-422E-8944-EFB42DAF6EFF}"/>
</p:tagLst>
</file>

<file path=ppt/tags/tag41.xml><?xml version="1.0" encoding="utf-8"?>
<p:tagLst xmlns:a="http://schemas.openxmlformats.org/drawingml/2006/main" xmlns:r="http://schemas.openxmlformats.org/officeDocument/2006/relationships" xmlns:p="http://schemas.openxmlformats.org/presentationml/2006/main">
  <p:tag name="ISPRING_CUSTOM_TIMING_USED" val="1"/>
  <p:tag name="TIMING" val="|0.586|2.533|2.573"/>
  <p:tag name="GENSWF_ADVANCE_TIME" val="48.673"/>
  <p:tag name="ISPRING_SLIDE_ID_2" val="{8013AA8B-3602-4FB7-B242-8CDE79028ECF}"/>
</p:tagLst>
</file>

<file path=ppt/tags/tag42.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16.244"/>
  <p:tag name="TIMING" val="|0.847|2.146|2.157|2.154"/>
  <p:tag name="ISPRING_SLIDE_ID_2" val="{3DF3624D-420F-4FA7-87E2-0FC03A100669}"/>
</p:tagLst>
</file>

<file path=ppt/tags/tag43.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19.211"/>
  <p:tag name="TIMING" val="|0.856|2.343|2.469|1.935|2.031|2.364"/>
  <p:tag name="ISPRING_SLIDE_ID_2" val="{51A5107C-FCBB-4A50-A7AA-D0313CE37A3C}"/>
</p:tagLst>
</file>

<file path=ppt/tags/tag44.xml><?xml version="1.0" encoding="utf-8"?>
<p:tagLst xmlns:a="http://schemas.openxmlformats.org/drawingml/2006/main" xmlns:r="http://schemas.openxmlformats.org/officeDocument/2006/relationships" xmlns:p="http://schemas.openxmlformats.org/presentationml/2006/main">
  <p:tag name="ISPRING_CUSTOM_TIMING_USED" val="1"/>
  <p:tag name="TIMING" val="|0.757|2.678|2.542|2.249|2.457"/>
  <p:tag name="GENSWF_ADVANCE_TIME" val="24.159"/>
  <p:tag name="ISPRING_SLIDE_ID_2" val="{8FE52AF5-5B25-4CB3-8E56-351B5E999D40}"/>
</p:tagLst>
</file>

<file path=ppt/tags/tag45.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24.666"/>
  <p:tag name="TIMING" val="|0.598|1.835|2.936|2.473|2.36|2.666"/>
  <p:tag name="ISPRING_SLIDE_ID_2" val="{80BC6342-28BE-4F0C-BF85-C36F8CE0EF4A}"/>
</p:tagLst>
</file>

<file path=ppt/tags/tag46.xml><?xml version="1.0" encoding="utf-8"?>
<p:tagLst xmlns:a="http://schemas.openxmlformats.org/drawingml/2006/main" xmlns:r="http://schemas.openxmlformats.org/officeDocument/2006/relationships" xmlns:p="http://schemas.openxmlformats.org/presentationml/2006/main">
  <p:tag name="ISPRING_CUSTOM_TIMING_USED" val="1"/>
  <p:tag name="TIMING" val="|0.735|3.067|2.154|1.737"/>
  <p:tag name="GENSWF_ADVANCE_TIME" val="13.851"/>
  <p:tag name="ISPRING_SLIDE_ID_2" val="{194F7202-BA17-4AD9-B468-F3AEC17F801B}"/>
</p:tagLst>
</file>

<file path=ppt/tags/tag47.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14.426"/>
  <p:tag name="TIMING" val="|0.908|1.641|2.363|1.792"/>
  <p:tag name="ISPRING_SLIDE_ID_2" val="{ECD5D260-3D9C-48D1-A192-56D95B9ACCC4}"/>
</p:tagLst>
</file>

<file path=ppt/tags/tag48.xml><?xml version="1.0" encoding="utf-8"?>
<p:tagLst xmlns:a="http://schemas.openxmlformats.org/drawingml/2006/main" xmlns:r="http://schemas.openxmlformats.org/officeDocument/2006/relationships" xmlns:p="http://schemas.openxmlformats.org/presentationml/2006/main">
  <p:tag name="ISPRING_CUSTOM_TIMING_USED" val="1"/>
  <p:tag name="TIMING" val="|0.836|2.324|2.002|2.749|2.238|2.95"/>
  <p:tag name="GENSWF_ADVANCE_TIME" val="35.627"/>
  <p:tag name="ISPRING_SLIDE_ID_2" val="{E73FA458-18A0-4E87-A6AD-CFCA622E632C}"/>
</p:tagLst>
</file>

<file path=ppt/tags/tag49.xml><?xml version="1.0" encoding="utf-8"?>
<p:tagLst xmlns:a="http://schemas.openxmlformats.org/drawingml/2006/main" xmlns:r="http://schemas.openxmlformats.org/officeDocument/2006/relationships" xmlns:p="http://schemas.openxmlformats.org/presentationml/2006/main">
  <p:tag name="ISPRING_CUSTOM_TIMING_USED" val="1"/>
  <p:tag name="TIMING" val="|0.759|3.21|2.321|1.97"/>
  <p:tag name="GENSWF_ADVANCE_TIME" val="26.573"/>
  <p:tag name="ISPRING_SLIDE_ID_2" val="{13F19C44-B765-4672-8A5C-3BB25F23F7D9}"/>
</p:tagLst>
</file>

<file path=ppt/tags/tag5.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21.966"/>
  <p:tag name="TIMING" val="|1.194|1.677|1.787|1.629|1.685"/>
  <p:tag name="ISPRING_SLIDE_ID_2" val="{3F584275-4E4A-4793-AD56-2928C4371F18}"/>
</p:tagLst>
</file>

<file path=ppt/tags/tag6.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50.923"/>
  <p:tag name="TIMING" val="|1.187|1.516|1.438|1.449|1.466|1.499|1.521"/>
  <p:tag name="ISPRING_SLIDE_ID_2" val="{1E69BE53-FC49-4CB1-AAB1-A713FFC83537}"/>
</p:tagLst>
</file>

<file path=ppt/tags/tag7.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86.503"/>
  <p:tag name="TIMING" val="|0.987|2.376|2.801|2.605|2.788|3.114"/>
  <p:tag name="ISPRING_SLIDE_ID_2" val="{F0BDD730-E785-442B-A767-31FCF35C1CC9}"/>
</p:tagLst>
</file>

<file path=ppt/tags/tag8.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78.616"/>
  <p:tag name="ISPRING_SLIDE_ID_2" val="{C2908C72-B4BD-42C1-82CA-281436FF7172}"/>
</p:tagLst>
</file>

<file path=ppt/tags/tag9.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161.460"/>
  <p:tag name="TIMING" val="|1.671|5.289|4.868|3.109|4.455|2.875"/>
  <p:tag name="ISPRING_SLIDE_ID_2" val="{BC566B2A-2651-4E3E-BA1D-C57B8946FCA1}"/>
</p:tagLst>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374</TotalTime>
  <Words>10441</Words>
  <Application>Microsoft Office PowerPoint</Application>
  <PresentationFormat>Widescreen</PresentationFormat>
  <Paragraphs>1193</Paragraphs>
  <Slides>78</Slides>
  <Notes>50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78</vt:i4>
      </vt:variant>
    </vt:vector>
  </HeadingPairs>
  <TitlesOfParts>
    <vt:vector size="89" baseType="lpstr">
      <vt:lpstr>Lato</vt:lpstr>
      <vt:lpstr>Lato Black</vt:lpstr>
      <vt:lpstr>Open Sans</vt:lpstr>
      <vt:lpstr>Roboto</vt:lpstr>
      <vt:lpstr>Arial</vt:lpstr>
      <vt:lpstr>Calibri</vt:lpstr>
      <vt:lpstr>Courier New</vt:lpstr>
      <vt:lpstr>Times New Roman</vt:lpstr>
      <vt:lpstr>Tw Cen MT</vt:lpstr>
      <vt:lpstr>Wingdings</vt:lpstr>
      <vt:lpstr>Droplet</vt:lpstr>
      <vt:lpstr>Introduction to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dc:creator>Robin Tan</dc:creator>
  <cp:lastModifiedBy>Dell</cp:lastModifiedBy>
  <cp:revision>10</cp:revision>
  <dcterms:created xsi:type="dcterms:W3CDTF">2020-10-06T06:07:02Z</dcterms:created>
  <dcterms:modified xsi:type="dcterms:W3CDTF">2021-10-07T10:58:07Z</dcterms:modified>
</cp:coreProperties>
</file>