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5" r:id="rId15"/>
    <p:sldId id="277" r:id="rId16"/>
    <p:sldId id="278" r:id="rId17"/>
    <p:sldId id="279" r:id="rId18"/>
    <p:sldId id="280" r:id="rId19"/>
    <p:sldId id="282" r:id="rId20"/>
    <p:sldId id="283" r:id="rId21"/>
    <p:sldId id="284" r:id="rId22"/>
    <p:sldId id="287" r:id="rId23"/>
    <p:sldId id="290" r:id="rId24"/>
    <p:sldId id="289" r:id="rId25"/>
    <p:sldId id="291" r:id="rId26"/>
    <p:sldId id="25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78894" autoAdjust="0"/>
  </p:normalViewPr>
  <p:slideViewPr>
    <p:cSldViewPr snapToGrid="0">
      <p:cViewPr varScale="1">
        <p:scale>
          <a:sx n="67" d="100"/>
          <a:sy n="67" d="100"/>
        </p:scale>
        <p:origin x="14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511FE-6079-4745-A4AE-EC5D259F41F4}" type="datetimeFigureOut">
              <a:rPr lang="en-MY" smtClean="0"/>
              <a:t>24/2/2023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46259-ED4B-470C-922E-367411033CD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330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The lines, not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46259-ED4B-470C-922E-367411033CD1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2456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Introduction to </a:t>
            </a:r>
            <a:br>
              <a:rPr lang="en-US" altLang="en-US" dirty="0"/>
            </a:br>
            <a:r>
              <a:rPr lang="en-MY" dirty="0"/>
              <a:t>Fuzzy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99263"/>
            <a:ext cx="8689976" cy="1371599"/>
          </a:xfrm>
        </p:spPr>
        <p:txBody>
          <a:bodyPr/>
          <a:lstStyle/>
          <a:p>
            <a:r>
              <a:rPr lang="en-MY" dirty="0"/>
              <a:t>Make agent behaving like a human</a:t>
            </a:r>
          </a:p>
        </p:txBody>
      </p:sp>
    </p:spTree>
    <p:extLst>
      <p:ext uri="{BB962C8B-B14F-4D97-AF65-F5344CB8AC3E}">
        <p14:creationId xmlns:p14="http://schemas.microsoft.com/office/powerpoint/2010/main" val="3450509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6AA4-B90A-433D-BBAF-E9DBC86BCE39}" type="slidenum">
              <a:rPr lang="en-US" altLang="en-US"/>
              <a:pPr/>
              <a:t>10</a:t>
            </a:fld>
            <a:endParaRPr lang="en-US" altLang="en-US" dirty="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7832" y="194100"/>
            <a:ext cx="10364451" cy="1596177"/>
          </a:xfrm>
        </p:spPr>
        <p:txBody>
          <a:bodyPr/>
          <a:lstStyle/>
          <a:p>
            <a:r>
              <a:rPr lang="en-US" altLang="en-US" dirty="0"/>
              <a:t>Fuzzy Disjunction, OR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5211" y="1483888"/>
            <a:ext cx="10580915" cy="1676400"/>
          </a:xfrm>
        </p:spPr>
        <p:txBody>
          <a:bodyPr/>
          <a:lstStyle/>
          <a:p>
            <a:r>
              <a:rPr lang="en-US" altLang="en-US" sz="2800" dirty="0"/>
              <a:t>A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B       max(A, B)</a:t>
            </a:r>
          </a:p>
          <a:p>
            <a:r>
              <a:rPr lang="en-US" altLang="en-US" sz="2800" dirty="0"/>
              <a:t>A</a:t>
            </a:r>
            <a:r>
              <a:rPr lang="en-US" altLang="en-US" sz="2800" dirty="0">
                <a:sym typeface="Symbol" panose="05050102010706020507" pitchFamily="18" charset="2"/>
              </a:rPr>
              <a:t></a:t>
            </a:r>
            <a:r>
              <a:rPr lang="en-US" altLang="en-US" sz="2800" dirty="0"/>
              <a:t>B = C   "Quality C is the disjunction of Quality A and B"</a:t>
            </a:r>
          </a:p>
        </p:txBody>
      </p:sp>
      <p:graphicFrame>
        <p:nvGraphicFramePr>
          <p:cNvPr id="87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733064"/>
              </p:ext>
            </p:extLst>
          </p:nvPr>
        </p:nvGraphicFramePr>
        <p:xfrm>
          <a:off x="2106021" y="3124201"/>
          <a:ext cx="6350000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511698" imgH="1933042" progId="Visio.Drawing.11">
                  <p:embed/>
                </p:oleObj>
              </mc:Choice>
              <mc:Fallback>
                <p:oleObj name="Visio" r:id="rId2" imgW="5511698" imgH="1933042" progId="Visio.Drawing.11">
                  <p:embed/>
                  <p:pic>
                    <p:nvPicPr>
                      <p:cNvPr id="870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021" y="3124201"/>
                        <a:ext cx="6350000" cy="222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2131421" y="5334000"/>
            <a:ext cx="6172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/>
              <a:t>(A</a:t>
            </a:r>
            <a:r>
              <a:rPr lang="en-US" altLang="en-US">
                <a:sym typeface="Symbol" panose="05050102010706020507" pitchFamily="18" charset="2"/>
              </a:rPr>
              <a:t></a:t>
            </a:r>
            <a:r>
              <a:rPr lang="en-US" altLang="en-US"/>
              <a:t>B = C) 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 (C = 0.75) </a:t>
            </a:r>
          </a:p>
        </p:txBody>
      </p:sp>
      <p:graphicFrame>
        <p:nvGraphicFramePr>
          <p:cNvPr id="87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03411"/>
              </p:ext>
            </p:extLst>
          </p:nvPr>
        </p:nvGraphicFramePr>
        <p:xfrm>
          <a:off x="1979930" y="1599777"/>
          <a:ext cx="3365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19430" imgH="361798" progId="Visio.Drawing.11">
                  <p:embed/>
                </p:oleObj>
              </mc:Choice>
              <mc:Fallback>
                <p:oleObj name="Visio" r:id="rId4" imgW="319430" imgH="361798" progId="Visio.Drawing.11">
                  <p:embed/>
                  <p:pic>
                    <p:nvPicPr>
                      <p:cNvPr id="870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930" y="1599777"/>
                        <a:ext cx="3365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12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D1C-DC74-4F4D-B67D-1341F8D0587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8974" y="108375"/>
            <a:ext cx="10364451" cy="1596177"/>
          </a:xfrm>
        </p:spPr>
        <p:txBody>
          <a:bodyPr/>
          <a:lstStyle/>
          <a:p>
            <a:r>
              <a:rPr lang="en-US" altLang="en-US" dirty="0"/>
              <a:t>Fuzzy Conjunction, AND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36914" y="1447800"/>
            <a:ext cx="9078686" cy="1676400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A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B       min(A, B)</a:t>
            </a:r>
          </a:p>
          <a:p>
            <a:r>
              <a:rPr lang="en-US" altLang="en-US" sz="2800" dirty="0"/>
              <a:t>A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B = C   "Quality C is the conjunction of Quality A and B"</a:t>
            </a: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544664"/>
              </p:ext>
            </p:extLst>
          </p:nvPr>
        </p:nvGraphicFramePr>
        <p:xfrm>
          <a:off x="2471782" y="3163390"/>
          <a:ext cx="6350000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511698" imgH="1933042" progId="Visio.Drawing.11">
                  <p:embed/>
                </p:oleObj>
              </mc:Choice>
              <mc:Fallback>
                <p:oleObj name="Visio" r:id="rId2" imgW="5511698" imgH="1933042" progId="Visio.Drawing.11">
                  <p:embed/>
                  <p:pic>
                    <p:nvPicPr>
                      <p:cNvPr id="901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82" y="3163390"/>
                        <a:ext cx="6350000" cy="222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2497182" y="5373189"/>
            <a:ext cx="6172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/>
              <a:t>(A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B = C) 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 (C = 0.375) </a:t>
            </a:r>
          </a:p>
        </p:txBody>
      </p:sp>
      <p:graphicFrame>
        <p:nvGraphicFramePr>
          <p:cNvPr id="901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907548"/>
              </p:ext>
            </p:extLst>
          </p:nvPr>
        </p:nvGraphicFramePr>
        <p:xfrm>
          <a:off x="2541633" y="1514052"/>
          <a:ext cx="3365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19430" imgH="361798" progId="Visio.Drawing.11">
                  <p:embed/>
                </p:oleObj>
              </mc:Choice>
              <mc:Fallback>
                <p:oleObj name="Visio" r:id="rId4" imgW="319430" imgH="361798" progId="Visio.Drawing.11">
                  <p:embed/>
                  <p:pic>
                    <p:nvPicPr>
                      <p:cNvPr id="901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633" y="1514052"/>
                        <a:ext cx="3365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505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527A-31B5-4380-A059-8153FE4A3F3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560" y="246996"/>
            <a:ext cx="10364451" cy="1596177"/>
          </a:xfrm>
        </p:spPr>
        <p:txBody>
          <a:bodyPr/>
          <a:lstStyle/>
          <a:p>
            <a:r>
              <a:rPr lang="en-US" altLang="en-US" dirty="0"/>
              <a:t>Example: Fuzzy Conjunction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84268" y="1843173"/>
            <a:ext cx="6925492" cy="533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/>
              <a:t>Calculate A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B given that A is 0.4 and B is 20</a:t>
            </a: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044692"/>
              </p:ext>
            </p:extLst>
          </p:nvPr>
        </p:nvGraphicFramePr>
        <p:xfrm>
          <a:off x="2690948" y="2654710"/>
          <a:ext cx="6096000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95290" imgH="2059229" progId="Visio.Drawing.11">
                  <p:embed/>
                </p:oleObj>
              </mc:Choice>
              <mc:Fallback>
                <p:oleObj name="Visio" r:id="rId2" imgW="5295290" imgH="2059229" progId="Visio.Drawing.11">
                  <p:embed/>
                  <p:pic>
                    <p:nvPicPr>
                      <p:cNvPr id="880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948" y="2654710"/>
                        <a:ext cx="6096000" cy="237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343400" y="4343400"/>
            <a:ext cx="5867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100000"/>
              </a:lnSpc>
            </a:pPr>
            <a:endParaRPr lang="en-US" altLang="en-US" sz="2000"/>
          </a:p>
          <a:p>
            <a:pPr lvl="1">
              <a:lnSpc>
                <a:spcPct val="100000"/>
              </a:lnSpc>
            </a:pPr>
            <a:endParaRPr lang="en-US" altLang="en-US" sz="2000"/>
          </a:p>
          <a:p>
            <a:pPr lvl="1">
              <a:lnSpc>
                <a:spcPct val="100000"/>
              </a:lnSpc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00800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6027-7627-4416-B2A6-D91EE42C3FF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1667" y="0"/>
            <a:ext cx="10364451" cy="1596177"/>
          </a:xfrm>
        </p:spPr>
        <p:txBody>
          <a:bodyPr/>
          <a:lstStyle/>
          <a:p>
            <a:r>
              <a:rPr lang="en-US" altLang="en-US" dirty="0"/>
              <a:t>Example: Fuzzy Conjunction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1095" y="1471757"/>
            <a:ext cx="6742609" cy="533400"/>
          </a:xfrm>
        </p:spPr>
        <p:txBody>
          <a:bodyPr/>
          <a:lstStyle/>
          <a:p>
            <a:pPr algn="r">
              <a:buFontTx/>
              <a:buNone/>
            </a:pPr>
            <a:r>
              <a:rPr lang="en-US" altLang="en-US" sz="2400" dirty="0"/>
              <a:t>Calculate A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B given that A is 0.4 </a:t>
            </a:r>
            <a:r>
              <a:rPr lang="en-US" altLang="en-US" sz="2400" dirty="0">
                <a:solidFill>
                  <a:srgbClr val="FF0000"/>
                </a:solidFill>
              </a:rPr>
              <a:t>and</a:t>
            </a:r>
            <a:r>
              <a:rPr lang="en-US" altLang="en-US" sz="2400" dirty="0"/>
              <a:t> B is 20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439206"/>
              </p:ext>
            </p:extLst>
          </p:nvPr>
        </p:nvGraphicFramePr>
        <p:xfrm>
          <a:off x="2847704" y="2005157"/>
          <a:ext cx="6096000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95290" imgH="2059229" progId="Visio.Drawing.11">
                  <p:embed/>
                </p:oleObj>
              </mc:Choice>
              <mc:Fallback>
                <p:oleObj name="Visio" r:id="rId2" imgW="5295290" imgH="2059229" progId="Visio.Drawing.11">
                  <p:embed/>
                  <p:pic>
                    <p:nvPicPr>
                      <p:cNvPr id="952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704" y="2005157"/>
                        <a:ext cx="6096000" cy="237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923904" y="4451493"/>
            <a:ext cx="6019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altLang="en-US" sz="2400" dirty="0"/>
              <a:t>Determine degrees of membership:</a:t>
            </a:r>
          </a:p>
          <a:p>
            <a:pPr lvl="2">
              <a:lnSpc>
                <a:spcPct val="100000"/>
              </a:lnSpc>
            </a:pPr>
            <a:r>
              <a:rPr lang="en-US" altLang="en-US" dirty="0"/>
              <a:t>A = 0.7    B = 0.9</a:t>
            </a:r>
          </a:p>
          <a:p>
            <a:pPr lvl="1">
              <a:lnSpc>
                <a:spcPct val="100000"/>
              </a:lnSpc>
            </a:pPr>
            <a:r>
              <a:rPr lang="en-US" altLang="en-US" sz="2400" dirty="0"/>
              <a:t>Apply Fuzzy AND</a:t>
            </a:r>
          </a:p>
          <a:p>
            <a:pPr lvl="2">
              <a:lnSpc>
                <a:spcPct val="100000"/>
              </a:lnSpc>
            </a:pPr>
            <a:r>
              <a:rPr lang="en-US" altLang="en-US" dirty="0"/>
              <a:t>A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B = min(A, B) = 0.7</a:t>
            </a:r>
          </a:p>
          <a:p>
            <a:pPr lvl="1">
              <a:lnSpc>
                <a:spcPct val="100000"/>
              </a:lnSpc>
            </a:pPr>
            <a:endParaRPr lang="en-US" altLang="en-US" sz="2400" dirty="0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V="1">
            <a:off x="4143104" y="2927493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V="1">
            <a:off x="7648304" y="2546493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H="1" flipV="1">
            <a:off x="3152504" y="292749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H="1" flipV="1">
            <a:off x="6429104" y="2546493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2650854" y="2819543"/>
            <a:ext cx="5229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2000"/>
              <a:t>0.7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895704" y="2470293"/>
            <a:ext cx="5229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2000"/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26546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3408" y="1893747"/>
            <a:ext cx="9797769" cy="3488150"/>
          </a:xfrm>
        </p:spPr>
        <p:txBody>
          <a:bodyPr/>
          <a:lstStyle/>
          <a:p>
            <a:r>
              <a:rPr lang="en-US" altLang="en-US" sz="3200" dirty="0"/>
              <a:t>Fuzzy Control combines the use of fuzzy linguistic variables with fuzzy logic</a:t>
            </a:r>
          </a:p>
          <a:p>
            <a:endParaRPr lang="en-US" altLang="en-US" sz="3200" dirty="0"/>
          </a:p>
          <a:p>
            <a:r>
              <a:rPr lang="en-US" altLang="en-US" sz="3200" dirty="0"/>
              <a:t>Example: Speed Control</a:t>
            </a:r>
          </a:p>
          <a:p>
            <a:r>
              <a:rPr lang="en-US" altLang="en-US" sz="3200" dirty="0"/>
              <a:t>How fast am I going to drive today?</a:t>
            </a:r>
          </a:p>
          <a:p>
            <a:r>
              <a:rPr lang="en-US" altLang="en-US" sz="3200" dirty="0"/>
              <a:t>It depends on the weather.</a:t>
            </a:r>
          </a:p>
          <a:p>
            <a:r>
              <a:rPr lang="en-US" altLang="en-US" sz="3200" dirty="0"/>
              <a:t>Disjunction of Conjunctions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668-D161-4903-A199-B1558ABB346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Fuzzy Control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996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2823-7F9A-4D12-8964-A843CA5F4C2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39455" y="0"/>
            <a:ext cx="10364451" cy="1596177"/>
          </a:xfrm>
        </p:spPr>
        <p:txBody>
          <a:bodyPr/>
          <a:lstStyle/>
          <a:p>
            <a:r>
              <a:rPr lang="en-US" altLang="en-US" sz="4000" dirty="0"/>
              <a:t>Inputs: Temperature, Cloud Cover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en-US" sz="3000" dirty="0"/>
          </a:p>
          <a:p>
            <a:pPr marL="0" indent="0">
              <a:buNone/>
            </a:pPr>
            <a:endParaRPr lang="en-US" altLang="en-US" sz="3000" dirty="0"/>
          </a:p>
          <a:p>
            <a:pPr marL="0" indent="0">
              <a:buNone/>
            </a:pPr>
            <a:r>
              <a:rPr lang="en-US" altLang="en-US" sz="3000" dirty="0"/>
              <a:t>                 Temp: {Freezing, Cool, Warm, Hot}</a:t>
            </a:r>
          </a:p>
          <a:p>
            <a:endParaRPr lang="en-US" altLang="en-US" sz="3000" dirty="0"/>
          </a:p>
          <a:p>
            <a:endParaRPr lang="en-US" altLang="en-US" sz="3000" dirty="0"/>
          </a:p>
          <a:p>
            <a:pPr marL="0" indent="0">
              <a:buNone/>
            </a:pPr>
            <a:r>
              <a:rPr lang="en-US" altLang="en-US" sz="3000" dirty="0"/>
              <a:t>                 </a:t>
            </a:r>
          </a:p>
          <a:p>
            <a:pPr marL="0" indent="0">
              <a:buNone/>
            </a:pPr>
            <a:r>
              <a:rPr lang="en-US" altLang="en-US" sz="3000" dirty="0"/>
              <a:t>                 Cover: {Sunny, Partly, Overcast}</a:t>
            </a:r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998464"/>
              </p:ext>
            </p:extLst>
          </p:nvPr>
        </p:nvGraphicFramePr>
        <p:xfrm>
          <a:off x="3350622" y="1158372"/>
          <a:ext cx="4425334" cy="2146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575962" imgH="2219858" progId="Visio.Drawing.11">
                  <p:embed/>
                </p:oleObj>
              </mc:Choice>
              <mc:Fallback>
                <p:oleObj name="Visio" r:id="rId2" imgW="4575962" imgH="2219858" progId="Visio.Drawing.11">
                  <p:embed/>
                  <p:pic>
                    <p:nvPicPr>
                      <p:cNvPr id="1013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622" y="1158372"/>
                        <a:ext cx="4425334" cy="2146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011393"/>
              </p:ext>
            </p:extLst>
          </p:nvPr>
        </p:nvGraphicFramePr>
        <p:xfrm>
          <a:off x="6470783" y="3632647"/>
          <a:ext cx="4425335" cy="2158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575962" imgH="2231441" progId="Visio.Drawing.11">
                  <p:embed/>
                </p:oleObj>
              </mc:Choice>
              <mc:Fallback>
                <p:oleObj name="Visio" r:id="rId4" imgW="4575962" imgH="2231441" progId="Visio.Drawing.11">
                  <p:embed/>
                  <p:pic>
                    <p:nvPicPr>
                      <p:cNvPr id="1013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783" y="3632647"/>
                        <a:ext cx="4425335" cy="2158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322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68A26-3D79-4B2C-BAED-E8C06A0293E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Output: Speed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                      Speed: {Slow, Fast}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175014"/>
              </p:ext>
            </p:extLst>
          </p:nvPr>
        </p:nvGraphicFramePr>
        <p:xfrm>
          <a:off x="2220686" y="2657476"/>
          <a:ext cx="6770915" cy="3284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575048" imgH="2219858" progId="Visio.Drawing.11">
                  <p:embed/>
                </p:oleObj>
              </mc:Choice>
              <mc:Fallback>
                <p:oleObj name="Visio" r:id="rId2" imgW="4575048" imgH="2219858" progId="Visio.Drawing.11">
                  <p:embed/>
                  <p:pic>
                    <p:nvPicPr>
                      <p:cNvPr id="983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686" y="2657476"/>
                        <a:ext cx="6770915" cy="3284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771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7A46-3072-4EED-AA1E-4B61B6EF4F3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545771" y="1164134"/>
            <a:ext cx="848650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If it's Sunny and Warm, drive Fast</a:t>
            </a:r>
          </a:p>
          <a:p>
            <a:pPr>
              <a:buFontTx/>
              <a:buNone/>
            </a:pPr>
            <a:r>
              <a:rPr lang="en-US" altLang="en-US" sz="2800" dirty="0"/>
              <a:t>      		Sunny(Cover)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Warm(Temp)</a:t>
            </a:r>
            <a:r>
              <a:rPr lang="en-US" altLang="en-US" sz="2800" dirty="0">
                <a:sym typeface="Symbol" panose="05050102010706020507" pitchFamily="18" charset="2"/>
              </a:rPr>
              <a:t></a:t>
            </a:r>
            <a:r>
              <a:rPr lang="en-US" altLang="en-US" sz="2800" dirty="0"/>
              <a:t> Fast(Speed) 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If it's Cloudy and Cool, drive Slow</a:t>
            </a:r>
          </a:p>
          <a:p>
            <a:pPr>
              <a:buFontTx/>
              <a:buNone/>
            </a:pPr>
            <a:r>
              <a:rPr lang="en-US" altLang="en-US" sz="2800" dirty="0"/>
              <a:t>     		Cloudy(Cover)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Cool(Temp)</a:t>
            </a:r>
            <a:r>
              <a:rPr lang="en-US" altLang="en-US" sz="2800" dirty="0">
                <a:sym typeface="Symbol" panose="05050102010706020507" pitchFamily="18" charset="2"/>
              </a:rPr>
              <a:t></a:t>
            </a:r>
            <a:r>
              <a:rPr lang="en-US" altLang="en-US" sz="2800" dirty="0"/>
              <a:t> Slow(Speed)</a:t>
            </a:r>
          </a:p>
          <a:p>
            <a:endParaRPr lang="en-US" altLang="en-US" sz="2800" dirty="0"/>
          </a:p>
          <a:p>
            <a:r>
              <a:rPr lang="en-US" altLang="en-US" sz="2800" dirty="0"/>
              <a:t>Driving Speed is the combination of output of these rules... </a:t>
            </a:r>
          </a:p>
          <a:p>
            <a:pPr>
              <a:buFontTx/>
              <a:buNone/>
            </a:pPr>
            <a:endParaRPr lang="en-US" altLang="en-US" sz="2800" dirty="0"/>
          </a:p>
          <a:p>
            <a:pPr>
              <a:buFontTx/>
              <a:buNone/>
            </a:pPr>
            <a:endParaRPr lang="en-US" altLang="en-US" sz="2800" dirty="0"/>
          </a:p>
          <a:p>
            <a:pPr>
              <a:buFontTx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447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05659" y="2513058"/>
            <a:ext cx="6672887" cy="1497239"/>
          </a:xfrm>
        </p:spPr>
        <p:txBody>
          <a:bodyPr/>
          <a:lstStyle/>
          <a:p>
            <a:r>
              <a:rPr lang="en-US" altLang="en-US" sz="3200" dirty="0"/>
              <a:t>How fast will I go if it is </a:t>
            </a:r>
          </a:p>
          <a:p>
            <a:pPr lvl="1"/>
            <a:r>
              <a:rPr lang="en-US" altLang="en-US" sz="3200" dirty="0"/>
              <a:t>65 F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</a:p>
          <a:p>
            <a:pPr lvl="1"/>
            <a:r>
              <a:rPr lang="en-US" altLang="en-US" sz="3200" dirty="0"/>
              <a:t>25 % Cloud Cover ?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BE5-D507-4B3E-97D4-039A3203B32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Speed Calculation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3058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62B-1CFB-467A-8682-832E95EC2E9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7020" y="261067"/>
            <a:ext cx="10364451" cy="1596177"/>
          </a:xfrm>
        </p:spPr>
        <p:txBody>
          <a:bodyPr/>
          <a:lstStyle/>
          <a:p>
            <a:r>
              <a:rPr lang="en-US" altLang="en-US" sz="4000" dirty="0" err="1"/>
              <a:t>Fuzzification</a:t>
            </a:r>
            <a:r>
              <a:rPr lang="en-US" altLang="en-US" sz="4000" dirty="0"/>
              <a:t>:</a:t>
            </a:r>
            <a:br>
              <a:rPr lang="en-US" altLang="en-US" sz="4000" dirty="0"/>
            </a:br>
            <a:r>
              <a:rPr lang="en-US" altLang="en-US" sz="2800" dirty="0"/>
              <a:t>Convert Crisp Input values into Membership Levels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79615" y="1944192"/>
            <a:ext cx="7639595" cy="4648200"/>
          </a:xfrm>
          <a:noFill/>
          <a:ln/>
        </p:spPr>
        <p:txBody>
          <a:bodyPr/>
          <a:lstStyle/>
          <a:p>
            <a:r>
              <a:rPr lang="en-US" altLang="en-US" sz="2800" dirty="0"/>
              <a:t>65 F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 </a:t>
            </a:r>
            <a:r>
              <a:rPr lang="en-US" altLang="en-US" sz="2800" dirty="0"/>
              <a:t>Cool = 0.4, Warm=  0.7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dirty="0"/>
          </a:p>
          <a:p>
            <a:r>
              <a:rPr lang="en-US" altLang="en-US" sz="2800" dirty="0"/>
              <a:t>25% Cover </a:t>
            </a:r>
            <a:r>
              <a:rPr lang="en-US" altLang="en-US" sz="2800" dirty="0">
                <a:sym typeface="Symbol" panose="05050102010706020507" pitchFamily="18" charset="2"/>
              </a:rPr>
              <a:t></a:t>
            </a:r>
            <a:r>
              <a:rPr lang="en-US" altLang="en-US" sz="2800" dirty="0"/>
              <a:t>Sunny = 0.8, Cloudy = 0.2</a:t>
            </a:r>
          </a:p>
        </p:txBody>
      </p:sp>
      <p:graphicFrame>
        <p:nvGraphicFramePr>
          <p:cNvPr id="113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0199"/>
              </p:ext>
            </p:extLst>
          </p:nvPr>
        </p:nvGraphicFramePr>
        <p:xfrm>
          <a:off x="3141616" y="2543043"/>
          <a:ext cx="3514410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575962" imgH="2219858" progId="Visio.Drawing.11">
                  <p:embed/>
                </p:oleObj>
              </mc:Choice>
              <mc:Fallback>
                <p:oleObj name="Visio" r:id="rId2" imgW="4575962" imgH="2219858" progId="Visio.Drawing.11">
                  <p:embed/>
                  <p:pic>
                    <p:nvPicPr>
                      <p:cNvPr id="1136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16" y="2543043"/>
                        <a:ext cx="3514410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743501"/>
              </p:ext>
            </p:extLst>
          </p:nvPr>
        </p:nvGraphicFramePr>
        <p:xfrm>
          <a:off x="3141616" y="4895719"/>
          <a:ext cx="351441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575962" imgH="2231441" progId="Visio.Drawing.11">
                  <p:embed/>
                </p:oleObj>
              </mc:Choice>
              <mc:Fallback>
                <p:oleObj name="Visio" r:id="rId4" imgW="4575962" imgH="2231441" progId="Visio.Drawing.11">
                  <p:embed/>
                  <p:pic>
                    <p:nvPicPr>
                      <p:cNvPr id="1136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16" y="4895719"/>
                        <a:ext cx="351441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0" name="Line 6"/>
          <p:cNvSpPr>
            <a:spLocks noChangeShapeType="1"/>
          </p:cNvSpPr>
          <p:nvPr/>
        </p:nvSpPr>
        <p:spPr bwMode="auto">
          <a:xfrm flipV="1">
            <a:off x="5046616" y="310025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 flipH="1">
            <a:off x="3294015" y="3100255"/>
            <a:ext cx="17572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 flipH="1">
            <a:off x="3294015" y="3405055"/>
            <a:ext cx="17572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3673" name="Line 9"/>
          <p:cNvSpPr>
            <a:spLocks noChangeShapeType="1"/>
          </p:cNvSpPr>
          <p:nvPr/>
        </p:nvSpPr>
        <p:spPr bwMode="auto">
          <a:xfrm flipV="1">
            <a:off x="4284616" y="531005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3674" name="Line 10"/>
          <p:cNvSpPr>
            <a:spLocks noChangeShapeType="1"/>
          </p:cNvSpPr>
          <p:nvPr/>
        </p:nvSpPr>
        <p:spPr bwMode="auto">
          <a:xfrm flipH="1">
            <a:off x="3294015" y="5310055"/>
            <a:ext cx="9932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 flipH="1">
            <a:off x="3294015" y="5995855"/>
            <a:ext cx="9932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222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1966" y="431075"/>
            <a:ext cx="10115631" cy="5577840"/>
          </a:xfrm>
        </p:spPr>
        <p:txBody>
          <a:bodyPr/>
          <a:lstStyle/>
          <a:p>
            <a:r>
              <a:rPr lang="en-US" altLang="en-US" sz="2800" dirty="0"/>
              <a:t>Fuzzy logic: </a:t>
            </a:r>
          </a:p>
          <a:p>
            <a:pPr lvl="1"/>
            <a:r>
              <a:rPr lang="en-US" altLang="en-US" sz="2000" dirty="0"/>
              <a:t>A way to represent variation or imprecision in logic</a:t>
            </a:r>
          </a:p>
          <a:p>
            <a:pPr lvl="1"/>
            <a:r>
              <a:rPr lang="en-US" altLang="en-US" sz="2000" dirty="0"/>
              <a:t>A way to make use of natural language in logic</a:t>
            </a:r>
          </a:p>
          <a:p>
            <a:pPr lvl="1"/>
            <a:r>
              <a:rPr lang="en-US" altLang="en-US" sz="2000" dirty="0"/>
              <a:t>Approximate reasoning</a:t>
            </a:r>
          </a:p>
          <a:p>
            <a:pPr lvl="1"/>
            <a:endParaRPr lang="en-US" altLang="en-US" sz="2000" dirty="0"/>
          </a:p>
          <a:p>
            <a:r>
              <a:rPr lang="en-US" altLang="en-US" sz="2800" dirty="0"/>
              <a:t>Humans say things like "If it is sunny and warm today, I will drive fast"</a:t>
            </a:r>
          </a:p>
          <a:p>
            <a:endParaRPr lang="en-US" altLang="en-US" sz="2800" dirty="0"/>
          </a:p>
          <a:p>
            <a:r>
              <a:rPr lang="en-US" altLang="en-US" sz="2800" dirty="0"/>
              <a:t>Linguistic variables:</a:t>
            </a:r>
          </a:p>
          <a:p>
            <a:pPr lvl="1"/>
            <a:r>
              <a:rPr lang="en-US" altLang="en-US" sz="2000" dirty="0"/>
              <a:t>Temp: {freezing, cool, warm, hot}</a:t>
            </a:r>
          </a:p>
          <a:p>
            <a:pPr lvl="1"/>
            <a:r>
              <a:rPr lang="en-US" altLang="en-US" sz="2000" dirty="0"/>
              <a:t>Cloud Cover: {overcast, partly cloudy, sunny}</a:t>
            </a:r>
          </a:p>
          <a:p>
            <a:pPr lvl="1"/>
            <a:r>
              <a:rPr lang="en-US" altLang="en-US" sz="2000" dirty="0"/>
              <a:t>Speed: {slow, fast}</a:t>
            </a:r>
            <a:endParaRPr lang="en-US" altLang="en-US" sz="24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2129-C925-43C8-98F9-D5942F334FC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83146" y="109065"/>
            <a:ext cx="10364451" cy="1596177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8069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1EAE-13BA-4DB4-9403-EAEEDBE4938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-92066" y="188740"/>
            <a:ext cx="10364451" cy="1596177"/>
          </a:xfrm>
        </p:spPr>
        <p:txBody>
          <a:bodyPr/>
          <a:lstStyle/>
          <a:p>
            <a:r>
              <a:rPr lang="en-US" altLang="en-US" dirty="0"/>
              <a:t>Rules Firing</a:t>
            </a: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497721" y="1574709"/>
            <a:ext cx="7630886" cy="5283291"/>
          </a:xfrm>
          <a:noFill/>
          <a:ln/>
        </p:spPr>
        <p:txBody>
          <a:bodyPr/>
          <a:lstStyle/>
          <a:p>
            <a:r>
              <a:rPr lang="en-US" altLang="en-US" dirty="0"/>
              <a:t>If it's Sunny and Warm, drive Fast</a:t>
            </a:r>
          </a:p>
          <a:p>
            <a:pPr>
              <a:buFontTx/>
              <a:buNone/>
            </a:pPr>
            <a:r>
              <a:rPr lang="en-US" altLang="en-US" sz="2400" dirty="0"/>
              <a:t>Sunny(Cover)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Warm(Temp)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Fast(Speed)</a:t>
            </a:r>
          </a:p>
          <a:p>
            <a:pPr>
              <a:buFontTx/>
              <a:buNone/>
            </a:pPr>
            <a:r>
              <a:rPr lang="en-US" altLang="en-US" sz="2800" dirty="0"/>
              <a:t>		0.8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0.7 = 0.7 </a:t>
            </a:r>
          </a:p>
          <a:p>
            <a:pPr>
              <a:buFontTx/>
              <a:buNone/>
            </a:pPr>
            <a:r>
              <a:rPr lang="en-US" altLang="en-US" sz="2800" dirty="0"/>
              <a:t>		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800" dirty="0"/>
              <a:t> </a:t>
            </a:r>
            <a:r>
              <a:rPr lang="en-US" altLang="en-US" sz="2800" b="1" dirty="0">
                <a:solidFill>
                  <a:srgbClr val="F07F02"/>
                </a:solidFill>
              </a:rPr>
              <a:t>Fast = 0.7</a:t>
            </a:r>
            <a:endParaRPr lang="en-US" altLang="en-US" sz="2800" dirty="0"/>
          </a:p>
          <a:p>
            <a:r>
              <a:rPr lang="en-US" altLang="en-US" dirty="0"/>
              <a:t>If it's Cloudy and Cool, drive Slow</a:t>
            </a:r>
          </a:p>
          <a:p>
            <a:pPr>
              <a:buFontTx/>
              <a:buNone/>
            </a:pPr>
            <a:r>
              <a:rPr lang="en-US" altLang="en-US" sz="2400" dirty="0"/>
              <a:t>Cloudy(Cover)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Cool(Temp)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Slow(Speed)</a:t>
            </a:r>
          </a:p>
          <a:p>
            <a:pPr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800" dirty="0"/>
              <a:t>0.2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0.4 = 0.2</a:t>
            </a:r>
          </a:p>
          <a:p>
            <a:pPr>
              <a:buFontTx/>
              <a:buNone/>
            </a:pPr>
            <a:r>
              <a:rPr lang="en-US" altLang="en-US" sz="2800" dirty="0"/>
              <a:t>		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800" dirty="0"/>
              <a:t> </a:t>
            </a:r>
            <a:r>
              <a:rPr lang="en-US" altLang="en-US" sz="2800" b="1" dirty="0">
                <a:solidFill>
                  <a:srgbClr val="33CC33"/>
                </a:solidFill>
              </a:rPr>
              <a:t>Slow = 0.2</a:t>
            </a:r>
            <a:endParaRPr lang="en-US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383005" y="1388847"/>
            <a:ext cx="4274973" cy="871814"/>
          </a:xfrm>
          <a:prstGeom prst="rect">
            <a:avLst/>
          </a:prstGeom>
          <a:solidFill>
            <a:schemeClr val="accent1"/>
          </a:solidFill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/>
              <a:t>65 F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 </a:t>
            </a:r>
            <a:r>
              <a:rPr lang="en-US" altLang="en-US" sz="1600" dirty="0"/>
              <a:t>Cool = 0.4, Warm=  0.7</a:t>
            </a:r>
          </a:p>
          <a:p>
            <a:r>
              <a:rPr lang="en-US" altLang="en-US" sz="1600" dirty="0"/>
              <a:t>25% Cover </a:t>
            </a:r>
            <a:r>
              <a:rPr lang="en-US" altLang="en-US" sz="1600" dirty="0">
                <a:sym typeface="Symbol" panose="05050102010706020507" pitchFamily="18" charset="2"/>
              </a:rPr>
              <a:t></a:t>
            </a:r>
            <a:r>
              <a:rPr lang="en-US" altLang="en-US" sz="1600" dirty="0"/>
              <a:t>Sunny = 0.8, Cloudy = 0.2</a:t>
            </a:r>
          </a:p>
        </p:txBody>
      </p:sp>
    </p:spTree>
    <p:extLst>
      <p:ext uri="{BB962C8B-B14F-4D97-AF65-F5344CB8AC3E}">
        <p14:creationId xmlns:p14="http://schemas.microsoft.com/office/powerpoint/2010/main" val="254963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5EE8-45BE-42C1-960C-440A6FF39EE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Defuzzification</a:t>
            </a:r>
            <a:r>
              <a:rPr lang="en-US" altLang="en-US" dirty="0"/>
              <a:t>: </a:t>
            </a:r>
            <a:br>
              <a:rPr lang="en-US" altLang="en-US" dirty="0"/>
            </a:br>
            <a:r>
              <a:rPr lang="en-US" altLang="en-US" sz="2400" dirty="0"/>
              <a:t>Constructing the Output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0759" y="1126122"/>
            <a:ext cx="9089449" cy="3424107"/>
          </a:xfrm>
        </p:spPr>
        <p:txBody>
          <a:bodyPr>
            <a:noAutofit/>
          </a:bodyPr>
          <a:lstStyle/>
          <a:p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Speed is 20% Slow and 70% Fast</a:t>
            </a:r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	Find centroids: Location where membership is 100% (</a:t>
            </a:r>
            <a:r>
              <a:rPr lang="en-US" altLang="en-US" sz="1800" dirty="0" err="1"/>
              <a:t>Mamdani</a:t>
            </a:r>
            <a:r>
              <a:rPr lang="en-US" altLang="en-US" sz="1800" dirty="0"/>
              <a:t>)</a:t>
            </a: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340214"/>
              </p:ext>
            </p:extLst>
          </p:nvPr>
        </p:nvGraphicFramePr>
        <p:xfrm>
          <a:off x="2579558" y="1829659"/>
          <a:ext cx="6096923" cy="2957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575048" imgH="2219858" progId="Visio.Drawing.11">
                  <p:embed/>
                </p:oleObj>
              </mc:Choice>
              <mc:Fallback>
                <p:oleObj name="Visio" r:id="rId2" imgW="4575048" imgH="2219858" progId="Visio.Drawing.11">
                  <p:embed/>
                  <p:pic>
                    <p:nvPicPr>
                      <p:cNvPr id="1075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558" y="1829659"/>
                        <a:ext cx="6096923" cy="2957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8699863" y="3461657"/>
            <a:ext cx="1371600" cy="901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Freeform 2"/>
          <p:cNvSpPr/>
          <p:nvPr/>
        </p:nvSpPr>
        <p:spPr>
          <a:xfrm>
            <a:off x="8188758" y="4597278"/>
            <a:ext cx="1621448" cy="980562"/>
          </a:xfrm>
          <a:custGeom>
            <a:avLst/>
            <a:gdLst>
              <a:gd name="connsiteX0" fmla="*/ 419665 w 1621448"/>
              <a:gd name="connsiteY0" fmla="*/ 105351 h 980562"/>
              <a:gd name="connsiteX1" fmla="*/ 419665 w 1621448"/>
              <a:gd name="connsiteY1" fmla="*/ 105351 h 980562"/>
              <a:gd name="connsiteX2" fmla="*/ 537231 w 1621448"/>
              <a:gd name="connsiteY2" fmla="*/ 288231 h 980562"/>
              <a:gd name="connsiteX3" fmla="*/ 563356 w 1621448"/>
              <a:gd name="connsiteY3" fmla="*/ 366608 h 980562"/>
              <a:gd name="connsiteX4" fmla="*/ 746236 w 1621448"/>
              <a:gd name="connsiteY4" fmla="*/ 340482 h 980562"/>
              <a:gd name="connsiteX5" fmla="*/ 785425 w 1621448"/>
              <a:gd name="connsiteY5" fmla="*/ 327419 h 980562"/>
              <a:gd name="connsiteX6" fmla="*/ 876865 w 1621448"/>
              <a:gd name="connsiteY6" fmla="*/ 262105 h 980562"/>
              <a:gd name="connsiteX7" fmla="*/ 955242 w 1621448"/>
              <a:gd name="connsiteY7" fmla="*/ 183728 h 980562"/>
              <a:gd name="connsiteX8" fmla="*/ 994431 w 1621448"/>
              <a:gd name="connsiteY8" fmla="*/ 144539 h 980562"/>
              <a:gd name="connsiteX9" fmla="*/ 1059745 w 1621448"/>
              <a:gd name="connsiteY9" fmla="*/ 105351 h 980562"/>
              <a:gd name="connsiteX10" fmla="*/ 1111996 w 1621448"/>
              <a:gd name="connsiteY10" fmla="*/ 66162 h 980562"/>
              <a:gd name="connsiteX11" fmla="*/ 1307939 w 1621448"/>
              <a:gd name="connsiteY11" fmla="*/ 26973 h 980562"/>
              <a:gd name="connsiteX12" fmla="*/ 1360191 w 1621448"/>
              <a:gd name="connsiteY12" fmla="*/ 13911 h 980562"/>
              <a:gd name="connsiteX13" fmla="*/ 1399379 w 1621448"/>
              <a:gd name="connsiteY13" fmla="*/ 848 h 980562"/>
              <a:gd name="connsiteX14" fmla="*/ 1438568 w 1621448"/>
              <a:gd name="connsiteY14" fmla="*/ 40036 h 980562"/>
              <a:gd name="connsiteX15" fmla="*/ 1490819 w 1621448"/>
              <a:gd name="connsiteY15" fmla="*/ 118413 h 980562"/>
              <a:gd name="connsiteX16" fmla="*/ 1516945 w 1621448"/>
              <a:gd name="connsiteY16" fmla="*/ 157602 h 980562"/>
              <a:gd name="connsiteX17" fmla="*/ 1530008 w 1621448"/>
              <a:gd name="connsiteY17" fmla="*/ 196791 h 980562"/>
              <a:gd name="connsiteX18" fmla="*/ 1621448 w 1621448"/>
              <a:gd name="connsiteY18" fmla="*/ 249042 h 980562"/>
              <a:gd name="connsiteX19" fmla="*/ 1608385 w 1621448"/>
              <a:gd name="connsiteY19" fmla="*/ 379671 h 980562"/>
              <a:gd name="connsiteX20" fmla="*/ 1582259 w 1621448"/>
              <a:gd name="connsiteY20" fmla="*/ 431922 h 980562"/>
              <a:gd name="connsiteX21" fmla="*/ 1569196 w 1621448"/>
              <a:gd name="connsiteY21" fmla="*/ 471111 h 980562"/>
              <a:gd name="connsiteX22" fmla="*/ 1582259 w 1621448"/>
              <a:gd name="connsiteY22" fmla="*/ 967499 h 980562"/>
              <a:gd name="connsiteX23" fmla="*/ 1582259 w 1621448"/>
              <a:gd name="connsiteY23" fmla="*/ 967499 h 980562"/>
              <a:gd name="connsiteX24" fmla="*/ 1151185 w 1621448"/>
              <a:gd name="connsiteY24" fmla="*/ 980562 h 980562"/>
              <a:gd name="connsiteX25" fmla="*/ 759299 w 1621448"/>
              <a:gd name="connsiteY25" fmla="*/ 967499 h 980562"/>
              <a:gd name="connsiteX26" fmla="*/ 80031 w 1621448"/>
              <a:gd name="connsiteY26" fmla="*/ 954436 h 980562"/>
              <a:gd name="connsiteX27" fmla="*/ 1653 w 1621448"/>
              <a:gd name="connsiteY27" fmla="*/ 941373 h 980562"/>
              <a:gd name="connsiteX28" fmla="*/ 53905 w 1621448"/>
              <a:gd name="connsiteY28" fmla="*/ 915248 h 980562"/>
              <a:gd name="connsiteX29" fmla="*/ 171471 w 1621448"/>
              <a:gd name="connsiteY29" fmla="*/ 876059 h 980562"/>
              <a:gd name="connsiteX30" fmla="*/ 210659 w 1621448"/>
              <a:gd name="connsiteY30" fmla="*/ 862996 h 980562"/>
              <a:gd name="connsiteX31" fmla="*/ 223722 w 1621448"/>
              <a:gd name="connsiteY31" fmla="*/ 823808 h 980562"/>
              <a:gd name="connsiteX32" fmla="*/ 158408 w 1621448"/>
              <a:gd name="connsiteY32" fmla="*/ 706242 h 980562"/>
              <a:gd name="connsiteX33" fmla="*/ 119219 w 1621448"/>
              <a:gd name="connsiteY33" fmla="*/ 667053 h 980562"/>
              <a:gd name="connsiteX34" fmla="*/ 66968 w 1621448"/>
              <a:gd name="connsiteY34" fmla="*/ 575613 h 980562"/>
              <a:gd name="connsiteX35" fmla="*/ 80031 w 1621448"/>
              <a:gd name="connsiteY35" fmla="*/ 314356 h 980562"/>
              <a:gd name="connsiteX36" fmla="*/ 119219 w 1621448"/>
              <a:gd name="connsiteY36" fmla="*/ 301293 h 980562"/>
              <a:gd name="connsiteX37" fmla="*/ 302099 w 1621448"/>
              <a:gd name="connsiteY37" fmla="*/ 262105 h 980562"/>
              <a:gd name="connsiteX38" fmla="*/ 419665 w 1621448"/>
              <a:gd name="connsiteY38" fmla="*/ 196791 h 980562"/>
              <a:gd name="connsiteX39" fmla="*/ 445791 w 1621448"/>
              <a:gd name="connsiteY39" fmla="*/ 157602 h 980562"/>
              <a:gd name="connsiteX40" fmla="*/ 445791 w 1621448"/>
              <a:gd name="connsiteY40" fmla="*/ 157602 h 980562"/>
              <a:gd name="connsiteX41" fmla="*/ 458853 w 1621448"/>
              <a:gd name="connsiteY41" fmla="*/ 157602 h 98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621448" h="980562">
                <a:moveTo>
                  <a:pt x="419665" y="105351"/>
                </a:moveTo>
                <a:lnTo>
                  <a:pt x="419665" y="105351"/>
                </a:lnTo>
                <a:cubicBezTo>
                  <a:pt x="422490" y="109589"/>
                  <a:pt x="522131" y="255010"/>
                  <a:pt x="537231" y="288231"/>
                </a:cubicBezTo>
                <a:cubicBezTo>
                  <a:pt x="548627" y="313301"/>
                  <a:pt x="563356" y="366608"/>
                  <a:pt x="563356" y="366608"/>
                </a:cubicBezTo>
                <a:cubicBezTo>
                  <a:pt x="624316" y="357899"/>
                  <a:pt x="685594" y="351184"/>
                  <a:pt x="746236" y="340482"/>
                </a:cubicBezTo>
                <a:cubicBezTo>
                  <a:pt x="759796" y="338089"/>
                  <a:pt x="774673" y="336021"/>
                  <a:pt x="785425" y="327419"/>
                </a:cubicBezTo>
                <a:cubicBezTo>
                  <a:pt x="893042" y="241327"/>
                  <a:pt x="694687" y="334977"/>
                  <a:pt x="876865" y="262105"/>
                </a:cubicBezTo>
                <a:cubicBezTo>
                  <a:pt x="922857" y="193117"/>
                  <a:pt x="879629" y="248539"/>
                  <a:pt x="955242" y="183728"/>
                </a:cubicBezTo>
                <a:cubicBezTo>
                  <a:pt x="969268" y="171705"/>
                  <a:pt x="979652" y="155623"/>
                  <a:pt x="994431" y="144539"/>
                </a:cubicBezTo>
                <a:cubicBezTo>
                  <a:pt x="1014743" y="129305"/>
                  <a:pt x="1038620" y="119435"/>
                  <a:pt x="1059745" y="105351"/>
                </a:cubicBezTo>
                <a:cubicBezTo>
                  <a:pt x="1077860" y="93274"/>
                  <a:pt x="1092523" y="75899"/>
                  <a:pt x="1111996" y="66162"/>
                </a:cubicBezTo>
                <a:cubicBezTo>
                  <a:pt x="1178158" y="33081"/>
                  <a:pt x="1234050" y="35183"/>
                  <a:pt x="1307939" y="26973"/>
                </a:cubicBezTo>
                <a:cubicBezTo>
                  <a:pt x="1325356" y="22619"/>
                  <a:pt x="1342928" y="18843"/>
                  <a:pt x="1360191" y="13911"/>
                </a:cubicBezTo>
                <a:cubicBezTo>
                  <a:pt x="1373431" y="10128"/>
                  <a:pt x="1386316" y="-3506"/>
                  <a:pt x="1399379" y="848"/>
                </a:cubicBezTo>
                <a:cubicBezTo>
                  <a:pt x="1416905" y="6690"/>
                  <a:pt x="1427226" y="25454"/>
                  <a:pt x="1438568" y="40036"/>
                </a:cubicBezTo>
                <a:cubicBezTo>
                  <a:pt x="1457845" y="64821"/>
                  <a:pt x="1473402" y="92287"/>
                  <a:pt x="1490819" y="118413"/>
                </a:cubicBezTo>
                <a:cubicBezTo>
                  <a:pt x="1499528" y="131476"/>
                  <a:pt x="1511980" y="142708"/>
                  <a:pt x="1516945" y="157602"/>
                </a:cubicBezTo>
                <a:cubicBezTo>
                  <a:pt x="1521299" y="170665"/>
                  <a:pt x="1521406" y="186039"/>
                  <a:pt x="1530008" y="196791"/>
                </a:cubicBezTo>
                <a:cubicBezTo>
                  <a:pt x="1542316" y="212176"/>
                  <a:pt x="1608593" y="242614"/>
                  <a:pt x="1621448" y="249042"/>
                </a:cubicBezTo>
                <a:cubicBezTo>
                  <a:pt x="1617094" y="292585"/>
                  <a:pt x="1617554" y="336882"/>
                  <a:pt x="1608385" y="379671"/>
                </a:cubicBezTo>
                <a:cubicBezTo>
                  <a:pt x="1604305" y="398712"/>
                  <a:pt x="1589930" y="414024"/>
                  <a:pt x="1582259" y="431922"/>
                </a:cubicBezTo>
                <a:cubicBezTo>
                  <a:pt x="1576835" y="444578"/>
                  <a:pt x="1573550" y="458048"/>
                  <a:pt x="1569196" y="471111"/>
                </a:cubicBezTo>
                <a:cubicBezTo>
                  <a:pt x="1582918" y="923946"/>
                  <a:pt x="1582259" y="758428"/>
                  <a:pt x="1582259" y="967499"/>
                </a:cubicBezTo>
                <a:lnTo>
                  <a:pt x="1582259" y="967499"/>
                </a:lnTo>
                <a:cubicBezTo>
                  <a:pt x="1438568" y="971853"/>
                  <a:pt x="1294942" y="980562"/>
                  <a:pt x="1151185" y="980562"/>
                </a:cubicBezTo>
                <a:cubicBezTo>
                  <a:pt x="1020484" y="980562"/>
                  <a:pt x="889961" y="970686"/>
                  <a:pt x="759299" y="967499"/>
                </a:cubicBezTo>
                <a:lnTo>
                  <a:pt x="80031" y="954436"/>
                </a:lnTo>
                <a:cubicBezTo>
                  <a:pt x="53905" y="950082"/>
                  <a:pt x="16345" y="963411"/>
                  <a:pt x="1653" y="941373"/>
                </a:cubicBezTo>
                <a:cubicBezTo>
                  <a:pt x="-9149" y="925171"/>
                  <a:pt x="35825" y="922480"/>
                  <a:pt x="53905" y="915248"/>
                </a:cubicBezTo>
                <a:cubicBezTo>
                  <a:pt x="53913" y="915245"/>
                  <a:pt x="151873" y="882592"/>
                  <a:pt x="171471" y="876059"/>
                </a:cubicBezTo>
                <a:lnTo>
                  <a:pt x="210659" y="862996"/>
                </a:lnTo>
                <a:cubicBezTo>
                  <a:pt x="215013" y="849933"/>
                  <a:pt x="225430" y="837471"/>
                  <a:pt x="223722" y="823808"/>
                </a:cubicBezTo>
                <a:cubicBezTo>
                  <a:pt x="218446" y="781597"/>
                  <a:pt x="184800" y="737033"/>
                  <a:pt x="158408" y="706242"/>
                </a:cubicBezTo>
                <a:cubicBezTo>
                  <a:pt x="146385" y="692216"/>
                  <a:pt x="131046" y="681245"/>
                  <a:pt x="119219" y="667053"/>
                </a:cubicBezTo>
                <a:cubicBezTo>
                  <a:pt x="96136" y="639354"/>
                  <a:pt x="82941" y="607560"/>
                  <a:pt x="66968" y="575613"/>
                </a:cubicBezTo>
                <a:cubicBezTo>
                  <a:pt x="71322" y="488527"/>
                  <a:pt x="63716" y="400011"/>
                  <a:pt x="80031" y="314356"/>
                </a:cubicBezTo>
                <a:cubicBezTo>
                  <a:pt x="82607" y="300830"/>
                  <a:pt x="106903" y="307451"/>
                  <a:pt x="119219" y="301293"/>
                </a:cubicBezTo>
                <a:cubicBezTo>
                  <a:pt x="230692" y="245557"/>
                  <a:pt x="43928" y="285575"/>
                  <a:pt x="302099" y="262105"/>
                </a:cubicBezTo>
                <a:cubicBezTo>
                  <a:pt x="391933" y="202215"/>
                  <a:pt x="350688" y="219782"/>
                  <a:pt x="419665" y="196791"/>
                </a:cubicBezTo>
                <a:cubicBezTo>
                  <a:pt x="434105" y="153471"/>
                  <a:pt x="418958" y="157602"/>
                  <a:pt x="445791" y="157602"/>
                </a:cubicBezTo>
                <a:lnTo>
                  <a:pt x="445791" y="157602"/>
                </a:lnTo>
                <a:lnTo>
                  <a:pt x="458853" y="15760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5546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5" y="1943688"/>
            <a:ext cx="6672887" cy="4210594"/>
          </a:xfrm>
        </p:spPr>
        <p:txBody>
          <a:bodyPr/>
          <a:lstStyle/>
          <a:p>
            <a:r>
              <a:rPr lang="en-US" altLang="en-US" sz="2800" dirty="0"/>
              <a:t>Speed is 20% Slow and 70% Fast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Speed 	= weighted mean (</a:t>
            </a:r>
            <a:r>
              <a:rPr lang="en-US" altLang="en-US" sz="2800" dirty="0" err="1"/>
              <a:t>sugino</a:t>
            </a:r>
            <a:r>
              <a:rPr lang="en-US" altLang="en-US" sz="2800" dirty="0"/>
              <a:t>)</a:t>
            </a:r>
          </a:p>
          <a:p>
            <a:pPr>
              <a:buFontTx/>
              <a:buNone/>
            </a:pPr>
            <a:r>
              <a:rPr lang="en-US" altLang="en-US" sz="2800" dirty="0"/>
              <a:t>			= (0.2*25+0.7*75)/(0.9)</a:t>
            </a:r>
          </a:p>
          <a:p>
            <a:pPr>
              <a:buFontTx/>
              <a:buNone/>
            </a:pPr>
            <a:r>
              <a:rPr lang="en-US" altLang="en-US" sz="2800" dirty="0"/>
              <a:t>			= 63.8 mph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AB93-1DA5-495D-A606-03F6184392C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Defuzzification</a:t>
            </a:r>
            <a:r>
              <a:rPr lang="en-US" altLang="en-US" dirty="0"/>
              <a:t>: </a:t>
            </a:r>
            <a:br>
              <a:rPr lang="en-US" altLang="en-US" dirty="0"/>
            </a:br>
            <a:r>
              <a:rPr lang="en-US" altLang="en-US" sz="2400" dirty="0"/>
              <a:t>Constructing the Output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271916"/>
              </p:ext>
            </p:extLst>
          </p:nvPr>
        </p:nvGraphicFramePr>
        <p:xfrm>
          <a:off x="3057524" y="2668014"/>
          <a:ext cx="4575175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575048" imgH="2219858" progId="Visio.Drawing.11">
                  <p:embed/>
                </p:oleObj>
              </mc:Choice>
              <mc:Fallback>
                <p:oleObj name="Visio" r:id="rId2" imgW="4575048" imgH="2219858" progId="Visio.Drawing.11">
                  <p:embed/>
                  <p:pic>
                    <p:nvPicPr>
                      <p:cNvPr id="1105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4" y="2668014"/>
                        <a:ext cx="4575175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7" name="Line 5"/>
          <p:cNvSpPr>
            <a:spLocks noChangeShapeType="1"/>
          </p:cNvSpPr>
          <p:nvPr/>
        </p:nvSpPr>
        <p:spPr bwMode="auto">
          <a:xfrm>
            <a:off x="4356098" y="2896613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0598" name="Line 6"/>
          <p:cNvSpPr>
            <a:spLocks noChangeShapeType="1"/>
          </p:cNvSpPr>
          <p:nvPr/>
        </p:nvSpPr>
        <p:spPr bwMode="auto">
          <a:xfrm>
            <a:off x="5803898" y="2896613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0599" name="Line 7"/>
          <p:cNvSpPr>
            <a:spLocks noChangeShapeType="1"/>
          </p:cNvSpPr>
          <p:nvPr/>
        </p:nvSpPr>
        <p:spPr bwMode="auto">
          <a:xfrm>
            <a:off x="3289298" y="4039613"/>
            <a:ext cx="990600" cy="0"/>
          </a:xfrm>
          <a:prstGeom prst="line">
            <a:avLst/>
          </a:prstGeom>
          <a:noFill/>
          <a:ln w="38100">
            <a:solidFill>
              <a:srgbClr val="66FF33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0600" name="Line 8"/>
          <p:cNvSpPr>
            <a:spLocks noChangeShapeType="1"/>
          </p:cNvSpPr>
          <p:nvPr/>
        </p:nvSpPr>
        <p:spPr bwMode="auto">
          <a:xfrm>
            <a:off x="3289298" y="3277613"/>
            <a:ext cx="2438400" cy="0"/>
          </a:xfrm>
          <a:prstGeom prst="line">
            <a:avLst/>
          </a:prstGeom>
          <a:noFill/>
          <a:ln w="38100">
            <a:solidFill>
              <a:srgbClr val="F07F0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4974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1815737"/>
            <a:ext cx="9993712" cy="44326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Fuzzy Logic provides way to calculate with imprecision and vagueness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Fuzzy Logic can be used to represent some kinds of human expertise. A natural way to model some types of human expertise in a computer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Fuzzy Logic Control allows for the smooth interpolation between variable centroids with relatively few rules. This does not work with crisp (traditional Boolean) logic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Properties of Fuzzy logic: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Fuzzy Membership Sets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Fuzzy Linguistic 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Fuzzy AND </a:t>
            </a:r>
            <a:r>
              <a:rPr lang="en-US" altLang="en-US" sz="2400" dirty="0" err="1"/>
              <a:t>and</a:t>
            </a:r>
            <a:r>
              <a:rPr lang="en-US" altLang="en-US" sz="2400" dirty="0"/>
              <a:t> 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Fuzzy Logic Examples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6912" y="6467960"/>
            <a:ext cx="764215" cy="365125"/>
          </a:xfrm>
        </p:spPr>
        <p:txBody>
          <a:bodyPr/>
          <a:lstStyle/>
          <a:p>
            <a:fld id="{EDF43838-9D07-4E86-97B9-6B771B9BCCB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728404" y="0"/>
            <a:ext cx="10364451" cy="1596177"/>
          </a:xfrm>
        </p:spPr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04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1972491"/>
            <a:ext cx="10111277" cy="427590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Requires tuning of membership functions (non-self learning)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Fuzzy Logic control may not scale well to large or complex problems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Deals with imprecision, and vagueness, but not uncertainty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2576-5B62-461C-9858-FD36ABFA3814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Drawbacks of Fuzzy logic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0705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7FE3-6D5D-4B66-ADF5-807B33BDAF5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References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30531" y="1983377"/>
            <a:ext cx="8305800" cy="3320143"/>
          </a:xfrm>
        </p:spPr>
        <p:txBody>
          <a:bodyPr/>
          <a:lstStyle/>
          <a:p>
            <a:r>
              <a:rPr lang="en-US" altLang="en-US" dirty="0"/>
              <a:t>L. </a:t>
            </a:r>
            <a:r>
              <a:rPr lang="en-US" altLang="en-US" dirty="0" err="1"/>
              <a:t>Zadah</a:t>
            </a:r>
            <a:r>
              <a:rPr lang="en-US" altLang="en-US" dirty="0"/>
              <a:t>, “Fuzzy sets as a basis of possibility” Fuzzy Sets Systems, Vol. 1, pp3-28, 1978.</a:t>
            </a:r>
          </a:p>
          <a:p>
            <a:r>
              <a:rPr lang="en-US" altLang="en-US" dirty="0"/>
              <a:t>T. J. Ross, “Fuzzy Logic with Engineering Applications”,  McGraw-Hill, 1995.</a:t>
            </a:r>
          </a:p>
          <a:p>
            <a:r>
              <a:rPr lang="en-US" altLang="en-US" dirty="0"/>
              <a:t>K. M. </a:t>
            </a:r>
            <a:r>
              <a:rPr lang="en-US" altLang="en-US" dirty="0" err="1"/>
              <a:t>Passino</a:t>
            </a:r>
            <a:r>
              <a:rPr lang="en-US" altLang="en-US" dirty="0"/>
              <a:t>, S. </a:t>
            </a:r>
            <a:r>
              <a:rPr lang="en-US" altLang="en-US" dirty="0" err="1"/>
              <a:t>Yurkovich</a:t>
            </a:r>
            <a:r>
              <a:rPr lang="en-US" altLang="en-US" dirty="0"/>
              <a:t>, "Fuzzy Control" Addison Wesley, 1998.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827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248" y="239694"/>
            <a:ext cx="10364451" cy="1596177"/>
          </a:xfrm>
        </p:spPr>
        <p:txBody>
          <a:bodyPr/>
          <a:lstStyle/>
          <a:p>
            <a:r>
              <a:rPr lang="en-US" altLang="en-US" b="1" cap="none" dirty="0">
                <a:solidFill>
                  <a:srgbClr val="333333"/>
                </a:solidFill>
                <a:latin typeface="Arial" panose="020B0604020202020204" pitchFamily="34" charset="0"/>
                <a:ea typeface="Raleway"/>
              </a:rPr>
              <a:t>The Tipping Problem</a:t>
            </a:r>
            <a:br>
              <a:rPr lang="en-US" altLang="en-US" b="1" cap="none" dirty="0">
                <a:solidFill>
                  <a:srgbClr val="333333"/>
                </a:solidFill>
                <a:latin typeface="Arial" panose="020B0604020202020204" pitchFamily="34" charset="0"/>
                <a:ea typeface="Raleway"/>
              </a:rPr>
            </a:br>
            <a:endParaRPr lang="en-MY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287383" y="1287942"/>
            <a:ext cx="11260183" cy="56630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3767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Let’s create a fuzzy control system which models how you might choose to tip at a restaurant. When tipping, you consider the service and food quality, rated between 0 and 10. You use this to leave a tip of between 0 and 25%.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We would formulate this problem as: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Antecedents (Inputs)</a:t>
            </a:r>
          </a:p>
          <a:p>
            <a:pPr marL="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	service</a:t>
            </a:r>
          </a:p>
          <a:p>
            <a:pPr marL="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	Universe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, crisp value range): How good was the service of the wait staff, on a scale of 0 to 10?</a:t>
            </a:r>
          </a:p>
          <a:p>
            <a:pPr marL="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	Fuzzy set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, fuzzy value range): poor, acceptable, amazing</a:t>
            </a:r>
          </a:p>
          <a:p>
            <a:pPr marL="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	food quality</a:t>
            </a:r>
          </a:p>
          <a:p>
            <a:pPr marL="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	Universe: How tasty was the food, on a scale of 0 to 10?</a:t>
            </a:r>
          </a:p>
          <a:p>
            <a:pPr marL="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	Fuzzy set: bad, decent, great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Consequents (Outputs)</a:t>
            </a:r>
          </a:p>
          <a:p>
            <a:pPr marL="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	tip</a:t>
            </a:r>
          </a:p>
          <a:p>
            <a:pPr marL="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	Universe: How much should we tip, on a scale of 0% to 25%</a:t>
            </a:r>
          </a:p>
          <a:p>
            <a:pPr marL="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	Fuzzy set: low, medium, 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Rules</a:t>
            </a:r>
          </a:p>
          <a:p>
            <a:pPr marL="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	IF the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 was good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 the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food quality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 was good, THEN the tip will be high.</a:t>
            </a:r>
          </a:p>
          <a:p>
            <a:pPr marL="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	IF the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 was average, THEN the tip will be medium.</a:t>
            </a:r>
          </a:p>
          <a:p>
            <a:pPr marL="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	IF the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 was poor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 the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food quality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 was poor THEN the tip will be low.</a:t>
            </a:r>
          </a:p>
          <a:p>
            <a:pPr marL="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cap="none" dirty="0" err="1">
                <a:solidFill>
                  <a:srgbClr val="333333"/>
                </a:solidFill>
                <a:ea typeface="Raleway"/>
              </a:rPr>
              <a:t>Domain^variable</a:t>
            </a:r>
            <a:r>
              <a:rPr lang="en-US" altLang="en-US" cap="none" dirty="0">
                <a:solidFill>
                  <a:srgbClr val="333333"/>
                </a:solidFill>
                <a:ea typeface="Raleway"/>
              </a:rPr>
              <a:t>,   </a:t>
            </a:r>
            <a:r>
              <a:rPr lang="en-US" altLang="en-US" cap="none" dirty="0" err="1">
                <a:solidFill>
                  <a:srgbClr val="333333"/>
                </a:solidFill>
                <a:ea typeface="Raleway"/>
              </a:rPr>
              <a:t>fuzzy_set</a:t>
            </a:r>
            <a:r>
              <a:rPr lang="en-US" altLang="en-US" cap="none" dirty="0">
                <a:solidFill>
                  <a:srgbClr val="333333"/>
                </a:solidFill>
                <a:ea typeface="Raleway"/>
              </a:rPr>
              <a:t>^#</a:t>
            </a:r>
            <a:r>
              <a:rPr lang="en-US" altLang="en-US" cap="none" dirty="0" err="1">
                <a:solidFill>
                  <a:srgbClr val="333333"/>
                </a:solidFill>
                <a:ea typeface="Raleway"/>
              </a:rPr>
              <a:t>input+output</a:t>
            </a:r>
            <a:r>
              <a:rPr lang="en-US" altLang="en-US" cap="none" dirty="0">
                <a:solidFill>
                  <a:srgbClr val="333333"/>
                </a:solidFill>
                <a:ea typeface="Raleway"/>
              </a:rPr>
              <a:t>,   3^3 = 27 rules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Ralewa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Usage</a:t>
            </a:r>
          </a:p>
          <a:p>
            <a:pPr marL="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If I tell this agent that I rated:</a:t>
            </a:r>
          </a:p>
          <a:p>
            <a:pPr marL="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	the service as 9.8, and</a:t>
            </a:r>
          </a:p>
          <a:p>
            <a:pPr marL="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	the quality as 6.5,</a:t>
            </a:r>
          </a:p>
          <a:p>
            <a:pPr marL="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it would recommend I leave:</a:t>
            </a:r>
          </a:p>
          <a:p>
            <a:pPr marL="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	a </a:t>
            </a:r>
            <a:r>
              <a:rPr lang="en-US" altLang="en-US" cap="none" dirty="0">
                <a:solidFill>
                  <a:srgbClr val="333333"/>
                </a:solidFill>
                <a:ea typeface="Raleway"/>
              </a:rPr>
              <a:t>?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aleway"/>
              </a:rPr>
              <a:t>% tip.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7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1FC7C-136E-48F8-B031-96332F60CD9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272" y="0"/>
            <a:ext cx="10364451" cy="1596177"/>
          </a:xfrm>
        </p:spPr>
        <p:txBody>
          <a:bodyPr/>
          <a:lstStyle/>
          <a:p>
            <a:r>
              <a:rPr lang="en-US" altLang="en-US" dirty="0"/>
              <a:t>Crisp (Traditional) Variables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4948" y="1112837"/>
            <a:ext cx="8952458" cy="4953000"/>
          </a:xfrm>
        </p:spPr>
        <p:txBody>
          <a:bodyPr/>
          <a:lstStyle/>
          <a:p>
            <a:r>
              <a:rPr lang="en-US" altLang="en-US" sz="3000" dirty="0"/>
              <a:t>Crisp variables represent precise quantities:</a:t>
            </a:r>
          </a:p>
          <a:p>
            <a:pPr lvl="1"/>
            <a:r>
              <a:rPr lang="en-US" altLang="en-US" dirty="0"/>
              <a:t>x = 3.1415296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{0,1}</a:t>
            </a:r>
          </a:p>
          <a:p>
            <a:r>
              <a:rPr lang="en-US" altLang="en-US" sz="3000" dirty="0"/>
              <a:t>A proposition is either True or False</a:t>
            </a:r>
          </a:p>
          <a:p>
            <a:pPr lvl="1"/>
            <a:r>
              <a:rPr lang="en-US" altLang="en-US" sz="2400" b="1" dirty="0"/>
              <a:t>A </a:t>
            </a:r>
            <a:r>
              <a:rPr lang="en-US" altLang="en-US" sz="2400" b="1" dirty="0">
                <a:sym typeface="Symbol" panose="05050102010706020507" pitchFamily="18" charset="2"/>
              </a:rPr>
              <a:t></a:t>
            </a:r>
            <a:r>
              <a:rPr lang="en-US" altLang="en-US" sz="2400" b="1" dirty="0"/>
              <a:t> B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b="1" dirty="0"/>
              <a:t> C</a:t>
            </a:r>
          </a:p>
          <a:p>
            <a:r>
              <a:rPr lang="en-US" altLang="en-US" sz="3000" dirty="0"/>
              <a:t>King(Richard) </a:t>
            </a:r>
            <a:r>
              <a:rPr lang="en-US" altLang="en-US" sz="3000" b="1" dirty="0">
                <a:sym typeface="Symbol" panose="05050102010706020507" pitchFamily="18" charset="2"/>
              </a:rPr>
              <a:t></a:t>
            </a:r>
            <a:r>
              <a:rPr lang="en-US" altLang="en-US" sz="3000" dirty="0">
                <a:sym typeface="Symbol" panose="05050102010706020507" pitchFamily="18" charset="2"/>
              </a:rPr>
              <a:t> </a:t>
            </a:r>
            <a:r>
              <a:rPr lang="en-US" altLang="en-US" sz="3000" dirty="0"/>
              <a:t>Greedy(Richard) </a:t>
            </a:r>
            <a:r>
              <a:rPr lang="en-US" altLang="en-US" sz="3000" dirty="0">
                <a:sym typeface="Symbol" panose="05050102010706020507" pitchFamily="18" charset="2"/>
              </a:rPr>
              <a:t></a:t>
            </a:r>
            <a:r>
              <a:rPr lang="en-US" altLang="en-US" sz="3000" dirty="0"/>
              <a:t> Evil(Richard)</a:t>
            </a:r>
          </a:p>
          <a:p>
            <a:r>
              <a:rPr lang="en-US" altLang="en-US" sz="3000" dirty="0"/>
              <a:t>Richard is either greedy or he isn't:</a:t>
            </a:r>
          </a:p>
          <a:p>
            <a:pPr lvl="1"/>
            <a:r>
              <a:rPr lang="en-US" altLang="en-US" dirty="0"/>
              <a:t>Greedy(Richard)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{0,1}</a:t>
            </a:r>
            <a:endParaRPr lang="en-US" altLang="en-US" sz="3000" dirty="0"/>
          </a:p>
          <a:p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16369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9C6AD-9BD4-49B4-966F-5D3EC2B9503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74" y="135191"/>
            <a:ext cx="10364451" cy="1596177"/>
          </a:xfrm>
        </p:spPr>
        <p:txBody>
          <a:bodyPr/>
          <a:lstStyle/>
          <a:p>
            <a:r>
              <a:rPr lang="en-US" altLang="en-US" dirty="0"/>
              <a:t>Fuzzy Sets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9977" y="1371600"/>
            <a:ext cx="9218023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400" dirty="0"/>
              <a:t>What if Richard is only somewhat greedy?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Fuzzy Sets can represent the degree to which a quality is possessed.</a:t>
            </a:r>
          </a:p>
          <a:p>
            <a:r>
              <a:rPr lang="en-US" altLang="en-US" dirty="0"/>
              <a:t>Fuzzy Sets (Simple Fuzzy Variables) have values in the range of  [0,1]</a:t>
            </a:r>
          </a:p>
          <a:p>
            <a:r>
              <a:rPr lang="en-US" altLang="en-US" dirty="0"/>
              <a:t>Greedy(Richard) = 0.7 </a:t>
            </a:r>
          </a:p>
          <a:p>
            <a:r>
              <a:rPr lang="en-US" altLang="en-US" dirty="0"/>
              <a:t>Question: How evil is Richard?</a:t>
            </a:r>
          </a:p>
        </p:txBody>
      </p:sp>
    </p:spTree>
    <p:extLst>
      <p:ext uri="{BB962C8B-B14F-4D97-AF65-F5344CB8AC3E}">
        <p14:creationId xmlns:p14="http://schemas.microsoft.com/office/powerpoint/2010/main" val="132737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98B6-D3CB-4A4F-90B4-1C23BD401C4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1667" y="0"/>
            <a:ext cx="10364451" cy="1596177"/>
          </a:xfrm>
        </p:spPr>
        <p:txBody>
          <a:bodyPr/>
          <a:lstStyle/>
          <a:p>
            <a:r>
              <a:rPr lang="en-US" altLang="en-US" dirty="0"/>
              <a:t>Fuzzy Linguistic Variables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9715" y="1371600"/>
            <a:ext cx="9688286" cy="4648200"/>
          </a:xfrm>
        </p:spPr>
        <p:txBody>
          <a:bodyPr/>
          <a:lstStyle/>
          <a:p>
            <a:r>
              <a:rPr lang="en-US" altLang="en-US" sz="2800" dirty="0"/>
              <a:t>Fuzzy Linguistic Variables are used to represent qualities spanning a particular spectrum</a:t>
            </a:r>
          </a:p>
          <a:p>
            <a:r>
              <a:rPr lang="en-US" altLang="en-US" sz="2800" dirty="0"/>
              <a:t>Temp: </a:t>
            </a:r>
            <a:r>
              <a:rPr lang="en-US" altLang="en-US" sz="2800" b="1" dirty="0"/>
              <a:t>{</a:t>
            </a:r>
            <a:r>
              <a:rPr lang="en-US" altLang="en-US" sz="2800" b="1" dirty="0">
                <a:solidFill>
                  <a:srgbClr val="0000CC"/>
                </a:solidFill>
              </a:rPr>
              <a:t>Freezing</a:t>
            </a:r>
            <a:r>
              <a:rPr lang="en-US" altLang="en-US" sz="2800" b="1" dirty="0"/>
              <a:t>, </a:t>
            </a:r>
            <a:r>
              <a:rPr lang="en-US" altLang="en-US" sz="2800" b="1" dirty="0">
                <a:solidFill>
                  <a:srgbClr val="00FFFF"/>
                </a:solidFill>
              </a:rPr>
              <a:t>Cool</a:t>
            </a:r>
            <a:r>
              <a:rPr lang="en-US" altLang="en-US" sz="2800" b="1" dirty="0"/>
              <a:t>, </a:t>
            </a:r>
            <a:r>
              <a:rPr lang="en-US" altLang="en-US" sz="2800" b="1" dirty="0">
                <a:solidFill>
                  <a:srgbClr val="EFD301"/>
                </a:solidFill>
              </a:rPr>
              <a:t>Warm</a:t>
            </a:r>
            <a:r>
              <a:rPr lang="en-US" altLang="en-US" sz="2800" b="1" dirty="0"/>
              <a:t>, </a:t>
            </a:r>
            <a:r>
              <a:rPr lang="en-US" altLang="en-US" sz="2800" b="1" dirty="0">
                <a:solidFill>
                  <a:srgbClr val="FF0000"/>
                </a:solidFill>
              </a:rPr>
              <a:t>Hot</a:t>
            </a:r>
            <a:r>
              <a:rPr lang="en-US" altLang="en-US" sz="2800" b="1" dirty="0"/>
              <a:t>}</a:t>
            </a:r>
          </a:p>
          <a:p>
            <a:r>
              <a:rPr lang="en-US" altLang="en-US" sz="2800" dirty="0"/>
              <a:t>Membership Function</a:t>
            </a:r>
          </a:p>
          <a:p>
            <a:r>
              <a:rPr lang="en-US" altLang="en-US" sz="2800" dirty="0"/>
              <a:t>Question: What is the temperature?</a:t>
            </a:r>
          </a:p>
          <a:p>
            <a:r>
              <a:rPr lang="en-US" altLang="en-US" sz="2800" dirty="0"/>
              <a:t>Answer: It is warm.</a:t>
            </a:r>
          </a:p>
          <a:p>
            <a:r>
              <a:rPr lang="en-US" altLang="en-US" sz="2800" dirty="0"/>
              <a:t>Question: How warm is it?</a:t>
            </a:r>
          </a:p>
        </p:txBody>
      </p:sp>
    </p:spTree>
    <p:extLst>
      <p:ext uri="{BB962C8B-B14F-4D97-AF65-F5344CB8AC3E}">
        <p14:creationId xmlns:p14="http://schemas.microsoft.com/office/powerpoint/2010/main" val="4250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D2B07-A174-4F18-9AB0-B29B2089871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9010" y="40110"/>
            <a:ext cx="10364451" cy="1596177"/>
          </a:xfrm>
        </p:spPr>
        <p:txBody>
          <a:bodyPr/>
          <a:lstStyle/>
          <a:p>
            <a:r>
              <a:rPr lang="en-US" altLang="en-US" dirty="0"/>
              <a:t>Membership Functions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61606" y="1313444"/>
            <a:ext cx="6477000" cy="10668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000" dirty="0"/>
              <a:t>Temp: {Freezing, Cool, Warm, Hot}</a:t>
            </a:r>
          </a:p>
          <a:p>
            <a:r>
              <a:rPr lang="en-US" altLang="en-US" sz="3000" dirty="0"/>
              <a:t>Degree of Truth or "Membership"</a:t>
            </a:r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345052"/>
              </p:ext>
            </p:extLst>
          </p:nvPr>
        </p:nvGraphicFramePr>
        <p:xfrm>
          <a:off x="1961606" y="2741180"/>
          <a:ext cx="6582968" cy="331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575962" imgH="2219858" progId="Visio.Drawing.11">
                  <p:embed/>
                </p:oleObj>
              </mc:Choice>
              <mc:Fallback>
                <p:oleObj name="Visio" r:id="rId3" imgW="4575962" imgH="2219858" progId="Visio.Drawing.11">
                  <p:embed/>
                  <p:pic>
                    <p:nvPicPr>
                      <p:cNvPr id="829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606" y="2741180"/>
                        <a:ext cx="6582968" cy="331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094769" y="6056968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solidFill>
                  <a:srgbClr val="222222"/>
                </a:solidFill>
                <a:latin typeface="arial" panose="020B0604020202020204" pitchFamily="34" charset="0"/>
              </a:rPr>
              <a:t>(32</a:t>
            </a:r>
            <a:r>
              <a:rPr lang="en-MY" b="1" dirty="0">
                <a:solidFill>
                  <a:srgbClr val="222222"/>
                </a:solidFill>
                <a:latin typeface="arial" panose="020B0604020202020204" pitchFamily="34" charset="0"/>
              </a:rPr>
              <a:t>°F</a:t>
            </a:r>
            <a:r>
              <a:rPr lang="en-MY" dirty="0">
                <a:solidFill>
                  <a:srgbClr val="222222"/>
                </a:solidFill>
                <a:latin typeface="arial" panose="020B0604020202020204" pitchFamily="34" charset="0"/>
              </a:rPr>
              <a:t> − 32) × 5/9 = 0</a:t>
            </a:r>
            <a:r>
              <a:rPr lang="en-MY" b="1" dirty="0">
                <a:solidFill>
                  <a:srgbClr val="222222"/>
                </a:solidFill>
                <a:latin typeface="arial" panose="020B0604020202020204" pitchFamily="34" charset="0"/>
              </a:rPr>
              <a:t>°C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2771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28B5-D5D5-459A-89DE-02E09F788BE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1667" y="260774"/>
            <a:ext cx="10364451" cy="1596177"/>
          </a:xfrm>
        </p:spPr>
        <p:txBody>
          <a:bodyPr/>
          <a:lstStyle/>
          <a:p>
            <a:r>
              <a:rPr lang="en-US" altLang="en-US" dirty="0"/>
              <a:t>Membership Functions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38600" y="1447800"/>
            <a:ext cx="6477000" cy="1066800"/>
          </a:xfrm>
        </p:spPr>
        <p:txBody>
          <a:bodyPr/>
          <a:lstStyle/>
          <a:p>
            <a:r>
              <a:rPr lang="en-US" altLang="en-US" sz="3000" dirty="0"/>
              <a:t>How cool is 36 F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° </a:t>
            </a:r>
            <a:r>
              <a:rPr lang="en-US" altLang="en-US" dirty="0"/>
              <a:t>?</a:t>
            </a:r>
            <a:endParaRPr lang="en-US" altLang="en-US" sz="3000" dirty="0"/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131139"/>
              </p:ext>
            </p:extLst>
          </p:nvPr>
        </p:nvGraphicFramePr>
        <p:xfrm>
          <a:off x="2497183" y="2514600"/>
          <a:ext cx="6019800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575962" imgH="2219858" progId="Visio.Drawing.11">
                  <p:embed/>
                </p:oleObj>
              </mc:Choice>
              <mc:Fallback>
                <p:oleObj name="Visio" r:id="rId2" imgW="4575962" imgH="2219858" progId="Visio.Drawing.11">
                  <p:embed/>
                  <p:pic>
                    <p:nvPicPr>
                      <p:cNvPr id="839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83" y="2514600"/>
                        <a:ext cx="6019800" cy="303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Line 5"/>
          <p:cNvSpPr>
            <a:spLocks noChangeShapeType="1"/>
          </p:cNvSpPr>
          <p:nvPr/>
        </p:nvSpPr>
        <p:spPr bwMode="auto">
          <a:xfrm flipV="1">
            <a:off x="4456613" y="2422525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214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D1D41-2B8B-4318-91F4-1FC471638B2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9820" y="258964"/>
            <a:ext cx="10364451" cy="1596177"/>
          </a:xfrm>
        </p:spPr>
        <p:txBody>
          <a:bodyPr/>
          <a:lstStyle/>
          <a:p>
            <a:r>
              <a:rPr lang="en-US" altLang="en-US" dirty="0"/>
              <a:t>Membership Functions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48543" y="1353536"/>
            <a:ext cx="6477000" cy="10668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000" dirty="0"/>
              <a:t>How cool is 36 F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° </a:t>
            </a:r>
            <a:r>
              <a:rPr lang="en-US" altLang="en-US" dirty="0"/>
              <a:t>?</a:t>
            </a: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000" dirty="0"/>
              <a:t>It is 30% Cool and 70% Freezing</a:t>
            </a: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198824"/>
              </p:ext>
            </p:extLst>
          </p:nvPr>
        </p:nvGraphicFramePr>
        <p:xfrm>
          <a:off x="2196735" y="3124201"/>
          <a:ext cx="6019800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575962" imgH="2219858" progId="Visio.Drawing.11">
                  <p:embed/>
                </p:oleObj>
              </mc:Choice>
              <mc:Fallback>
                <p:oleObj name="Visio" r:id="rId2" imgW="4575962" imgH="2219858" progId="Visio.Drawing.11">
                  <p:embed/>
                  <p:pic>
                    <p:nvPicPr>
                      <p:cNvPr id="849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735" y="3124201"/>
                        <a:ext cx="6019800" cy="303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Line 5"/>
          <p:cNvSpPr>
            <a:spLocks noChangeShapeType="1"/>
          </p:cNvSpPr>
          <p:nvPr/>
        </p:nvSpPr>
        <p:spPr bwMode="auto">
          <a:xfrm flipV="1">
            <a:off x="4182289" y="2759075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 flipH="1">
            <a:off x="2429689" y="393113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 flipH="1">
            <a:off x="2429689" y="4811486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804069" y="3746472"/>
            <a:ext cx="4892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0.7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739535" y="4572000"/>
            <a:ext cx="4892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0.3</a:t>
            </a:r>
          </a:p>
        </p:txBody>
      </p:sp>
    </p:spTree>
    <p:extLst>
      <p:ext uri="{BB962C8B-B14F-4D97-AF65-F5344CB8AC3E}">
        <p14:creationId xmlns:p14="http://schemas.microsoft.com/office/powerpoint/2010/main" val="149013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9269" y="2214694"/>
            <a:ext cx="11038114" cy="3148148"/>
          </a:xfrm>
        </p:spPr>
        <p:txBody>
          <a:bodyPr/>
          <a:lstStyle/>
          <a:p>
            <a:r>
              <a:rPr lang="en-US" altLang="en-US" sz="3600" dirty="0"/>
              <a:t>How do we use fuzzy membership functions in predicate logic?</a:t>
            </a:r>
          </a:p>
          <a:p>
            <a:r>
              <a:rPr lang="en-US" altLang="en-US" sz="3600" dirty="0"/>
              <a:t>Fuzzy logic Connectives:</a:t>
            </a:r>
          </a:p>
          <a:p>
            <a:pPr lvl="1"/>
            <a:r>
              <a:rPr lang="en-US" altLang="en-US" sz="3600" dirty="0"/>
              <a:t>Fuzzy Conjunction, AND, </a:t>
            </a:r>
            <a:r>
              <a:rPr lang="en-US" altLang="en-US" sz="3600" dirty="0">
                <a:sym typeface="Symbol" panose="05050102010706020507" pitchFamily="18" charset="2"/>
              </a:rPr>
              <a:t></a:t>
            </a:r>
          </a:p>
          <a:p>
            <a:pPr lvl="1"/>
            <a:r>
              <a:rPr lang="en-US" altLang="en-US" sz="3600" dirty="0"/>
              <a:t>Fuzzy Disjunction, OR, </a:t>
            </a:r>
            <a:r>
              <a:rPr lang="en-US" altLang="en-US" sz="3600" dirty="0">
                <a:sym typeface="Symbol" panose="05050102010706020507" pitchFamily="18" charset="2"/>
              </a:rPr>
              <a:t></a:t>
            </a:r>
          </a:p>
          <a:p>
            <a:r>
              <a:rPr lang="en-US" altLang="en-US" sz="3600" dirty="0"/>
              <a:t>Operate on degrees of membership in fuzzy sets</a:t>
            </a:r>
            <a:endParaRPr lang="en-US" altLang="en-US" sz="3600" dirty="0">
              <a:sym typeface="Symbol" panose="05050102010706020507" pitchFamily="18" charset="2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D4EB-F3E2-4144-81D8-8A207BC1AFA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9269" y="358300"/>
            <a:ext cx="10364451" cy="1596177"/>
          </a:xfrm>
        </p:spPr>
        <p:txBody>
          <a:bodyPr/>
          <a:lstStyle/>
          <a:p>
            <a:r>
              <a:rPr lang="en-US" altLang="en-US" dirty="0"/>
              <a:t>Fuzzy Logic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497381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349</TotalTime>
  <Words>1330</Words>
  <Application>Microsoft Office PowerPoint</Application>
  <PresentationFormat>Widescreen</PresentationFormat>
  <Paragraphs>221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</vt:lpstr>
      <vt:lpstr>Calibri</vt:lpstr>
      <vt:lpstr>Times New Roman</vt:lpstr>
      <vt:lpstr>Tw Cen MT</vt:lpstr>
      <vt:lpstr>Droplet</vt:lpstr>
      <vt:lpstr>Visio</vt:lpstr>
      <vt:lpstr>Introduction to  Fuzzy Logic</vt:lpstr>
      <vt:lpstr>Introduction</vt:lpstr>
      <vt:lpstr>Crisp (Traditional) Variables</vt:lpstr>
      <vt:lpstr>Fuzzy Sets</vt:lpstr>
      <vt:lpstr>Fuzzy Linguistic Variables</vt:lpstr>
      <vt:lpstr>Membership Functions</vt:lpstr>
      <vt:lpstr>Membership Functions</vt:lpstr>
      <vt:lpstr>Membership Functions</vt:lpstr>
      <vt:lpstr>Fuzzy Logic</vt:lpstr>
      <vt:lpstr>Fuzzy Disjunction, OR</vt:lpstr>
      <vt:lpstr>Fuzzy Conjunction, AND</vt:lpstr>
      <vt:lpstr>Example: Fuzzy Conjunction</vt:lpstr>
      <vt:lpstr>Example: Fuzzy Conjunction</vt:lpstr>
      <vt:lpstr>Fuzzy Control</vt:lpstr>
      <vt:lpstr>Inputs: Temperature, Cloud Cover</vt:lpstr>
      <vt:lpstr>Output: Speed</vt:lpstr>
      <vt:lpstr>Rules</vt:lpstr>
      <vt:lpstr>Example Speed Calculation</vt:lpstr>
      <vt:lpstr>Fuzzification: Convert Crisp Input values into Membership Levels</vt:lpstr>
      <vt:lpstr>Rules Firing</vt:lpstr>
      <vt:lpstr>Defuzzification:  Constructing the Output</vt:lpstr>
      <vt:lpstr>Defuzzification:  Constructing the Output</vt:lpstr>
      <vt:lpstr>Summary</vt:lpstr>
      <vt:lpstr>Drawbacks of Fuzzy logic</vt:lpstr>
      <vt:lpstr>References</vt:lpstr>
      <vt:lpstr>The Tipping Problem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Logic</dc:title>
  <dc:creator>Robin Tan</dc:creator>
  <cp:lastModifiedBy>0204677 LIM ZHE YUAN</cp:lastModifiedBy>
  <cp:revision>22</cp:revision>
  <dcterms:created xsi:type="dcterms:W3CDTF">2020-10-14T02:43:41Z</dcterms:created>
  <dcterms:modified xsi:type="dcterms:W3CDTF">2023-02-24T07:49:27Z</dcterms:modified>
</cp:coreProperties>
</file>