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1" r:id="rId34"/>
    <p:sldId id="292" r:id="rId35"/>
    <p:sldId id="293" r:id="rId36"/>
    <p:sldId id="295"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13" autoAdjust="0"/>
    <p:restoredTop sz="94660"/>
  </p:normalViewPr>
  <p:slideViewPr>
    <p:cSldViewPr snapToGrid="0">
      <p:cViewPr varScale="1">
        <p:scale>
          <a:sx n="86" d="100"/>
          <a:sy n="86"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2A09E-D008-40C1-9AED-360131A479CA}" type="doc">
      <dgm:prSet loTypeId="urn:microsoft.com/office/officeart/2005/8/layout/cycle3#1" loCatId="cycle" qsTypeId="urn:microsoft.com/office/officeart/2005/8/quickstyle/simple1#3" qsCatId="simple" csTypeId="urn:microsoft.com/office/officeart/2005/8/colors/accent1_1#1" csCatId="accent1" phldr="1"/>
      <dgm:spPr/>
      <dgm:t>
        <a:bodyPr/>
        <a:lstStyle/>
        <a:p>
          <a:endParaRPr lang="en-US"/>
        </a:p>
      </dgm:t>
    </dgm:pt>
    <dgm:pt modelId="{D86C2EF1-1963-4A2A-B95C-55CFFEC0B565}">
      <dgm:prSet phldrT="[Text]" custT="1"/>
      <dgm:spPr>
        <a:solidFill>
          <a:schemeClr val="accent2">
            <a:lumMod val="20000"/>
            <a:lumOff val="80000"/>
          </a:schemeClr>
        </a:solidFill>
      </dgm:spPr>
      <dgm:t>
        <a:bodyPr/>
        <a:lstStyle/>
        <a:p>
          <a:r>
            <a:rPr lang="en-US" sz="1600" dirty="0"/>
            <a:t>Classify </a:t>
          </a:r>
          <a:r>
            <a:rPr lang="en-US" sz="1600" dirty="0">
              <a:latin typeface="Lato"/>
            </a:rPr>
            <a:t>variables</a:t>
          </a:r>
          <a:r>
            <a:rPr lang="en-US" sz="1600" dirty="0"/>
            <a:t> in data</a:t>
          </a:r>
        </a:p>
      </dgm:t>
    </dgm:pt>
    <dgm:pt modelId="{07F98539-4CAC-4EFB-B7E2-AB624299B858}" type="parTrans" cxnId="{2E14D6BC-F878-4480-8C3B-8DBEEE96BC43}">
      <dgm:prSet/>
      <dgm:spPr/>
      <dgm:t>
        <a:bodyPr/>
        <a:lstStyle/>
        <a:p>
          <a:endParaRPr lang="en-US"/>
        </a:p>
      </dgm:t>
    </dgm:pt>
    <dgm:pt modelId="{A436DF5B-74B3-4CFD-A16E-5823DE8D5B4A}" type="sibTrans" cxnId="{2E14D6BC-F878-4480-8C3B-8DBEEE96BC43}">
      <dgm:prSet/>
      <dgm:spPr/>
      <dgm:t>
        <a:bodyPr/>
        <a:lstStyle/>
        <a:p>
          <a:endParaRPr lang="en-US"/>
        </a:p>
      </dgm:t>
    </dgm:pt>
    <dgm:pt modelId="{CB722DF1-B36C-46B9-B625-CE6A1F9A35AB}">
      <dgm:prSet phldrT="[Text]"/>
      <dgm:spPr>
        <a:solidFill>
          <a:schemeClr val="accent2">
            <a:lumMod val="20000"/>
            <a:lumOff val="80000"/>
          </a:schemeClr>
        </a:solidFill>
      </dgm:spPr>
      <dgm:t>
        <a:bodyPr/>
        <a:lstStyle/>
        <a:p>
          <a:r>
            <a:rPr lang="en-US" dirty="0"/>
            <a:t>Derive </a:t>
          </a:r>
          <a:r>
            <a:rPr lang="en-US" dirty="0">
              <a:latin typeface="Lato"/>
            </a:rPr>
            <a:t>metrics</a:t>
          </a:r>
        </a:p>
      </dgm:t>
    </dgm:pt>
    <dgm:pt modelId="{168256F5-60BA-4D7C-82B3-134C6264A70A}" type="parTrans" cxnId="{0C9079C9-6B1D-4A9A-A826-F57112A11FE2}">
      <dgm:prSet/>
      <dgm:spPr/>
      <dgm:t>
        <a:bodyPr/>
        <a:lstStyle/>
        <a:p>
          <a:endParaRPr lang="en-US"/>
        </a:p>
      </dgm:t>
    </dgm:pt>
    <dgm:pt modelId="{9BEA4042-F2A5-4DE3-87BC-395DD81E4731}" type="sibTrans" cxnId="{0C9079C9-6B1D-4A9A-A826-F57112A11FE2}">
      <dgm:prSet/>
      <dgm:spPr/>
      <dgm:t>
        <a:bodyPr/>
        <a:lstStyle/>
        <a:p>
          <a:endParaRPr lang="en-US"/>
        </a:p>
      </dgm:t>
    </dgm:pt>
    <dgm:pt modelId="{029AE52F-D0F7-48EC-8CCB-6BD8E8C0A9DD}">
      <dgm:prSet phldrT="[Text]"/>
      <dgm:spPr>
        <a:solidFill>
          <a:schemeClr val="accent2"/>
        </a:solidFill>
      </dgm:spPr>
      <dgm:t>
        <a:bodyPr/>
        <a:lstStyle/>
        <a:p>
          <a:r>
            <a:rPr lang="en-US" dirty="0"/>
            <a:t>Outlier </a:t>
          </a:r>
          <a:r>
            <a:rPr lang="en-US" dirty="0">
              <a:latin typeface="Lato"/>
            </a:rPr>
            <a:t>treatment</a:t>
          </a:r>
        </a:p>
      </dgm:t>
    </dgm:pt>
    <dgm:pt modelId="{A2F8327F-801E-434D-8275-344011B6FED1}" type="parTrans" cxnId="{D429F7CC-3C06-4611-951A-088AB0FFC4E3}">
      <dgm:prSet/>
      <dgm:spPr/>
      <dgm:t>
        <a:bodyPr/>
        <a:lstStyle/>
        <a:p>
          <a:endParaRPr lang="en-US"/>
        </a:p>
      </dgm:t>
    </dgm:pt>
    <dgm:pt modelId="{E3046E55-773F-440C-A272-030906725A81}" type="sibTrans" cxnId="{D429F7CC-3C06-4611-951A-088AB0FFC4E3}">
      <dgm:prSet/>
      <dgm:spPr/>
      <dgm:t>
        <a:bodyPr/>
        <a:lstStyle/>
        <a:p>
          <a:endParaRPr lang="en-US"/>
        </a:p>
      </dgm:t>
    </dgm:pt>
    <dgm:pt modelId="{A1E5445F-BEFB-48F7-857C-B6DBE7243BA1}">
      <dgm:prSet phldrT="[Text]"/>
      <dgm:spPr>
        <a:solidFill>
          <a:schemeClr val="accent2">
            <a:lumMod val="20000"/>
            <a:lumOff val="80000"/>
          </a:schemeClr>
        </a:solidFill>
      </dgm:spPr>
      <dgm:t>
        <a:bodyPr/>
        <a:lstStyle/>
        <a:p>
          <a:r>
            <a:rPr lang="en-US" dirty="0">
              <a:latin typeface="Lato"/>
            </a:rPr>
            <a:t>Data cleansing</a:t>
          </a:r>
        </a:p>
      </dgm:t>
    </dgm:pt>
    <dgm:pt modelId="{ADF24D08-E26E-4BCC-A7F1-1F874239F437}" type="parTrans" cxnId="{E3AEF2D2-CA37-410E-82CB-8CFB189F0154}">
      <dgm:prSet/>
      <dgm:spPr/>
      <dgm:t>
        <a:bodyPr/>
        <a:lstStyle/>
        <a:p>
          <a:endParaRPr lang="en-US"/>
        </a:p>
      </dgm:t>
    </dgm:pt>
    <dgm:pt modelId="{40A373FE-8016-4124-93A5-813440025AD2}" type="sibTrans" cxnId="{E3AEF2D2-CA37-410E-82CB-8CFB189F0154}">
      <dgm:prSet/>
      <dgm:spPr/>
      <dgm:t>
        <a:bodyPr/>
        <a:lstStyle/>
        <a:p>
          <a:endParaRPr lang="en-US"/>
        </a:p>
      </dgm:t>
    </dgm:pt>
    <dgm:pt modelId="{2ED827EF-6C7F-44BC-BC64-37EC77031BAF}">
      <dgm:prSet phldrT="[Text]"/>
      <dgm:spPr>
        <a:solidFill>
          <a:schemeClr val="accent2">
            <a:lumMod val="20000"/>
            <a:lumOff val="80000"/>
          </a:schemeClr>
        </a:solidFill>
      </dgm:spPr>
      <dgm:t>
        <a:bodyPr/>
        <a:lstStyle/>
        <a:p>
          <a:r>
            <a:rPr lang="en-US" dirty="0">
              <a:latin typeface="Lato"/>
            </a:rPr>
            <a:t>Univariate Analysis</a:t>
          </a:r>
        </a:p>
      </dgm:t>
    </dgm:pt>
    <dgm:pt modelId="{00445579-7227-4A29-B303-5590D74803EB}" type="parTrans" cxnId="{96C452E8-91B7-4CD3-BF24-8D77C73D4A5B}">
      <dgm:prSet/>
      <dgm:spPr/>
      <dgm:t>
        <a:bodyPr/>
        <a:lstStyle/>
        <a:p>
          <a:endParaRPr lang="en-US"/>
        </a:p>
      </dgm:t>
    </dgm:pt>
    <dgm:pt modelId="{6B3B8C3A-8AF8-4945-94C3-BBEE4A97F3A4}" type="sibTrans" cxnId="{96C452E8-91B7-4CD3-BF24-8D77C73D4A5B}">
      <dgm:prSet/>
      <dgm:spPr/>
      <dgm:t>
        <a:bodyPr/>
        <a:lstStyle/>
        <a:p>
          <a:endParaRPr lang="en-US"/>
        </a:p>
      </dgm:t>
    </dgm:pt>
    <dgm:pt modelId="{4E0061C7-82D9-4957-A2B3-1B64BCDDCEFD}">
      <dgm:prSet phldrT="[Text]"/>
      <dgm:spPr>
        <a:solidFill>
          <a:schemeClr val="accent2"/>
        </a:solidFill>
      </dgm:spPr>
      <dgm:t>
        <a:bodyPr/>
        <a:lstStyle/>
        <a:p>
          <a:r>
            <a:rPr lang="en-US" dirty="0">
              <a:latin typeface="Lato"/>
            </a:rPr>
            <a:t>Bivariate Analysis</a:t>
          </a:r>
        </a:p>
      </dgm:t>
    </dgm:pt>
    <dgm:pt modelId="{A79BEC4F-A482-4DA3-9960-AF72DE4FC021}" type="parTrans" cxnId="{40DF7082-CC6C-4AF9-8626-E8588DB56953}">
      <dgm:prSet/>
      <dgm:spPr/>
      <dgm:t>
        <a:bodyPr/>
        <a:lstStyle/>
        <a:p>
          <a:endParaRPr lang="en-US"/>
        </a:p>
      </dgm:t>
    </dgm:pt>
    <dgm:pt modelId="{79E956B9-6063-43AC-BC50-41358E25390D}" type="sibTrans" cxnId="{40DF7082-CC6C-4AF9-8626-E8588DB56953}">
      <dgm:prSet/>
      <dgm:spPr/>
      <dgm:t>
        <a:bodyPr/>
        <a:lstStyle/>
        <a:p>
          <a:endParaRPr lang="en-US"/>
        </a:p>
      </dgm:t>
    </dgm:pt>
    <dgm:pt modelId="{D0F0E300-F51B-4A21-BFF5-0CE9D153D327}">
      <dgm:prSet phldrT="[Text]"/>
      <dgm:spPr>
        <a:solidFill>
          <a:schemeClr val="accent2">
            <a:lumMod val="20000"/>
            <a:lumOff val="80000"/>
          </a:schemeClr>
        </a:solidFill>
      </dgm:spPr>
      <dgm:t>
        <a:bodyPr/>
        <a:lstStyle/>
        <a:p>
          <a:r>
            <a:rPr lang="en-US" dirty="0">
              <a:latin typeface="Lato"/>
            </a:rPr>
            <a:t>Multivariate Analysis</a:t>
          </a:r>
        </a:p>
      </dgm:t>
    </dgm:pt>
    <dgm:pt modelId="{CAA4F366-DC23-46FC-BA46-995CE808B981}" type="parTrans" cxnId="{C26B994A-91F9-44D5-9194-6823834CB671}">
      <dgm:prSet/>
      <dgm:spPr/>
      <dgm:t>
        <a:bodyPr/>
        <a:lstStyle/>
        <a:p>
          <a:endParaRPr lang="en-US"/>
        </a:p>
      </dgm:t>
    </dgm:pt>
    <dgm:pt modelId="{B9CFE377-3BFF-42A7-B5A6-EB726BE45B73}" type="sibTrans" cxnId="{C26B994A-91F9-44D5-9194-6823834CB671}">
      <dgm:prSet/>
      <dgm:spPr/>
      <dgm:t>
        <a:bodyPr/>
        <a:lstStyle/>
        <a:p>
          <a:endParaRPr lang="en-US"/>
        </a:p>
      </dgm:t>
    </dgm:pt>
    <dgm:pt modelId="{34E93C4A-D36E-415D-A1E2-5A7047BFE471}">
      <dgm:prSet phldrT="[Text]" custT="1"/>
      <dgm:spPr>
        <a:solidFill>
          <a:schemeClr val="accent2">
            <a:lumMod val="20000"/>
            <a:lumOff val="80000"/>
          </a:schemeClr>
        </a:solidFill>
      </dgm:spPr>
      <dgm:t>
        <a:bodyPr/>
        <a:lstStyle/>
        <a:p>
          <a:r>
            <a:rPr lang="en-US" sz="1400" dirty="0">
              <a:latin typeface="Lato"/>
            </a:rPr>
            <a:t>Hypothesis</a:t>
          </a:r>
          <a:r>
            <a:rPr lang="en-US" sz="1400" dirty="0"/>
            <a:t> Testing</a:t>
          </a:r>
        </a:p>
      </dgm:t>
    </dgm:pt>
    <dgm:pt modelId="{B1A1270D-F425-478D-ADCE-9DB5A860EA91}" type="parTrans" cxnId="{7AE81400-E2E2-4C21-8510-536909A72A17}">
      <dgm:prSet/>
      <dgm:spPr/>
      <dgm:t>
        <a:bodyPr/>
        <a:lstStyle/>
        <a:p>
          <a:endParaRPr lang="en-US"/>
        </a:p>
      </dgm:t>
    </dgm:pt>
    <dgm:pt modelId="{28479652-A64A-4794-8C85-91334813292A}" type="sibTrans" cxnId="{7AE81400-E2E2-4C21-8510-536909A72A17}">
      <dgm:prSet/>
      <dgm:spPr/>
      <dgm:t>
        <a:bodyPr/>
        <a:lstStyle/>
        <a:p>
          <a:endParaRPr lang="en-US"/>
        </a:p>
      </dgm:t>
    </dgm:pt>
    <dgm:pt modelId="{93228E12-B973-4BE5-B37D-87CB340A7E5F}">
      <dgm:prSet phldrT="[Text]" custT="1"/>
      <dgm:spPr>
        <a:solidFill>
          <a:schemeClr val="accent2"/>
        </a:solidFill>
      </dgm:spPr>
      <dgm:t>
        <a:bodyPr/>
        <a:lstStyle/>
        <a:p>
          <a:r>
            <a:rPr lang="en-US" sz="1400" dirty="0">
              <a:latin typeface="Lato"/>
            </a:rPr>
            <a:t>Visualize and report insights</a:t>
          </a:r>
        </a:p>
      </dgm:t>
    </dgm:pt>
    <dgm:pt modelId="{22102ECF-259D-4F5A-9305-D6C8B5B44023}" type="parTrans" cxnId="{07FDFC96-FA2D-4969-8631-1E286C43F23B}">
      <dgm:prSet/>
      <dgm:spPr/>
      <dgm:t>
        <a:bodyPr/>
        <a:lstStyle/>
        <a:p>
          <a:endParaRPr lang="en-US"/>
        </a:p>
      </dgm:t>
    </dgm:pt>
    <dgm:pt modelId="{03E5D660-4C55-47B3-9F03-3244BD02EC4E}" type="sibTrans" cxnId="{07FDFC96-FA2D-4969-8631-1E286C43F23B}">
      <dgm:prSet/>
      <dgm:spPr/>
      <dgm:t>
        <a:bodyPr/>
        <a:lstStyle/>
        <a:p>
          <a:endParaRPr lang="en-US"/>
        </a:p>
      </dgm:t>
    </dgm:pt>
    <dgm:pt modelId="{B7BAC84F-7532-4DCA-820E-1EEE45968DCE}" type="pres">
      <dgm:prSet presAssocID="{F922A09E-D008-40C1-9AED-360131A479CA}" presName="Name0" presStyleCnt="0">
        <dgm:presLayoutVars>
          <dgm:dir/>
          <dgm:resizeHandles val="exact"/>
        </dgm:presLayoutVars>
      </dgm:prSet>
      <dgm:spPr/>
    </dgm:pt>
    <dgm:pt modelId="{D87EB215-04F3-4ADF-BFB6-31D01AA050F2}" type="pres">
      <dgm:prSet presAssocID="{F922A09E-D008-40C1-9AED-360131A479CA}" presName="cycle" presStyleCnt="0"/>
      <dgm:spPr/>
    </dgm:pt>
    <dgm:pt modelId="{9C9E0422-0E6E-4298-9D77-E64B410FAA18}" type="pres">
      <dgm:prSet presAssocID="{D86C2EF1-1963-4A2A-B95C-55CFFEC0B565}" presName="nodeFirstNode" presStyleLbl="node1" presStyleIdx="0" presStyleCnt="9" custScaleX="123122" custScaleY="141117" custRadScaleRad="97192" custRadScaleInc="18985">
        <dgm:presLayoutVars>
          <dgm:bulletEnabled val="1"/>
        </dgm:presLayoutVars>
      </dgm:prSet>
      <dgm:spPr/>
    </dgm:pt>
    <dgm:pt modelId="{CBB5E6FE-647D-4CD0-A283-8F58EB3E5BCF}" type="pres">
      <dgm:prSet presAssocID="{A436DF5B-74B3-4CFD-A16E-5823DE8D5B4A}" presName="sibTransFirstNode" presStyleLbl="bgShp" presStyleIdx="0" presStyleCnt="1"/>
      <dgm:spPr/>
    </dgm:pt>
    <dgm:pt modelId="{5D10A903-20E0-427C-94EF-25AD93AD0F9D}" type="pres">
      <dgm:prSet presAssocID="{CB722DF1-B36C-46B9-B625-CE6A1F9A35AB}" presName="nodeFollowingNodes" presStyleLbl="node1" presStyleIdx="1" presStyleCnt="9" custRadScaleRad="102259" custRadScaleInc="32982">
        <dgm:presLayoutVars>
          <dgm:bulletEnabled val="1"/>
        </dgm:presLayoutVars>
      </dgm:prSet>
      <dgm:spPr/>
    </dgm:pt>
    <dgm:pt modelId="{9A22AE5E-D83F-40AB-B245-BF2F552DC2ED}" type="pres">
      <dgm:prSet presAssocID="{029AE52F-D0F7-48EC-8CCB-6BD8E8C0A9DD}" presName="nodeFollowingNodes" presStyleLbl="node1" presStyleIdx="2" presStyleCnt="9" custRadScaleRad="101344" custRadScaleInc="4657">
        <dgm:presLayoutVars>
          <dgm:bulletEnabled val="1"/>
        </dgm:presLayoutVars>
      </dgm:prSet>
      <dgm:spPr/>
    </dgm:pt>
    <dgm:pt modelId="{28738CE0-E0C9-43BC-A1F3-C193CEC74A21}" type="pres">
      <dgm:prSet presAssocID="{A1E5445F-BEFB-48F7-857C-B6DBE7243BA1}" presName="nodeFollowingNodes" presStyleLbl="node1" presStyleIdx="3" presStyleCnt="9" custRadScaleRad="101486" custRadScaleInc="-24730">
        <dgm:presLayoutVars>
          <dgm:bulletEnabled val="1"/>
        </dgm:presLayoutVars>
      </dgm:prSet>
      <dgm:spPr/>
    </dgm:pt>
    <dgm:pt modelId="{B3A1294F-13DB-4389-BCEF-4AB71422CC02}" type="pres">
      <dgm:prSet presAssocID="{2ED827EF-6C7F-44BC-BC64-37EC77031BAF}" presName="nodeFollowingNodes" presStyleLbl="node1" presStyleIdx="4" presStyleCnt="9" custRadScaleRad="102888" custRadScaleInc="-37246">
        <dgm:presLayoutVars>
          <dgm:bulletEnabled val="1"/>
        </dgm:presLayoutVars>
      </dgm:prSet>
      <dgm:spPr/>
    </dgm:pt>
    <dgm:pt modelId="{EA40C550-B8A4-4E33-8ED4-D05D9D3B8594}" type="pres">
      <dgm:prSet presAssocID="{4E0061C7-82D9-4957-A2B3-1B64BCDDCEFD}" presName="nodeFollowingNodes" presStyleLbl="node1" presStyleIdx="5" presStyleCnt="9" custRadScaleRad="97396" custRadScaleInc="12677">
        <dgm:presLayoutVars>
          <dgm:bulletEnabled val="1"/>
        </dgm:presLayoutVars>
      </dgm:prSet>
      <dgm:spPr/>
    </dgm:pt>
    <dgm:pt modelId="{BE96C4EC-387E-43E6-9584-12DD60DFE190}" type="pres">
      <dgm:prSet presAssocID="{D0F0E300-F51B-4A21-BFF5-0CE9D153D327}" presName="nodeFollowingNodes" presStyleLbl="node1" presStyleIdx="6" presStyleCnt="9" custRadScaleRad="95407" custRadScaleInc="10935">
        <dgm:presLayoutVars>
          <dgm:bulletEnabled val="1"/>
        </dgm:presLayoutVars>
      </dgm:prSet>
      <dgm:spPr/>
    </dgm:pt>
    <dgm:pt modelId="{C7465142-9D35-4283-AEFC-0D648EE8196A}" type="pres">
      <dgm:prSet presAssocID="{34E93C4A-D36E-415D-A1E2-5A7047BFE471}" presName="nodeFollowingNodes" presStyleLbl="node1" presStyleIdx="7" presStyleCnt="9">
        <dgm:presLayoutVars>
          <dgm:bulletEnabled val="1"/>
        </dgm:presLayoutVars>
      </dgm:prSet>
      <dgm:spPr/>
    </dgm:pt>
    <dgm:pt modelId="{53C76F6E-E191-44A0-A39F-060209DB9DCA}" type="pres">
      <dgm:prSet presAssocID="{93228E12-B973-4BE5-B37D-87CB340A7E5F}" presName="nodeFollowingNodes" presStyleLbl="node1" presStyleIdx="8" presStyleCnt="9" custScaleX="120379" custScaleY="128555" custRadScaleRad="101539" custRadScaleInc="-11175">
        <dgm:presLayoutVars>
          <dgm:bulletEnabled val="1"/>
        </dgm:presLayoutVars>
      </dgm:prSet>
      <dgm:spPr/>
    </dgm:pt>
  </dgm:ptLst>
  <dgm:cxnLst>
    <dgm:cxn modelId="{7AE81400-E2E2-4C21-8510-536909A72A17}" srcId="{F922A09E-D008-40C1-9AED-360131A479CA}" destId="{34E93C4A-D36E-415D-A1E2-5A7047BFE471}" srcOrd="7" destOrd="0" parTransId="{B1A1270D-F425-478D-ADCE-9DB5A860EA91}" sibTransId="{28479652-A64A-4794-8C85-91334813292A}"/>
    <dgm:cxn modelId="{3AA9D119-B1D8-4953-9E25-67C3AF3FC769}" type="presOf" srcId="{2ED827EF-6C7F-44BC-BC64-37EC77031BAF}" destId="{B3A1294F-13DB-4389-BCEF-4AB71422CC02}" srcOrd="0" destOrd="0" presId="urn:microsoft.com/office/officeart/2005/8/layout/cycle3#1"/>
    <dgm:cxn modelId="{DBF22621-9E2D-4A2F-859D-912370EDE311}" type="presOf" srcId="{F922A09E-D008-40C1-9AED-360131A479CA}" destId="{B7BAC84F-7532-4DCA-820E-1EEE45968DCE}" srcOrd="0" destOrd="0" presId="urn:microsoft.com/office/officeart/2005/8/layout/cycle3#1"/>
    <dgm:cxn modelId="{F66CDF35-945B-4D09-B42B-9870F66CDB83}" type="presOf" srcId="{D86C2EF1-1963-4A2A-B95C-55CFFEC0B565}" destId="{9C9E0422-0E6E-4298-9D77-E64B410FAA18}" srcOrd="0" destOrd="0" presId="urn:microsoft.com/office/officeart/2005/8/layout/cycle3#1"/>
    <dgm:cxn modelId="{EECE5462-C381-4DB2-A743-6CE7F2E9254A}" type="presOf" srcId="{A1E5445F-BEFB-48F7-857C-B6DBE7243BA1}" destId="{28738CE0-E0C9-43BC-A1F3-C193CEC74A21}" srcOrd="0" destOrd="0" presId="urn:microsoft.com/office/officeart/2005/8/layout/cycle3#1"/>
    <dgm:cxn modelId="{C26B994A-91F9-44D5-9194-6823834CB671}" srcId="{F922A09E-D008-40C1-9AED-360131A479CA}" destId="{D0F0E300-F51B-4A21-BFF5-0CE9D153D327}" srcOrd="6" destOrd="0" parTransId="{CAA4F366-DC23-46FC-BA46-995CE808B981}" sibTransId="{B9CFE377-3BFF-42A7-B5A6-EB726BE45B73}"/>
    <dgm:cxn modelId="{33BD8A4D-9511-4CD8-A4A2-163DECCACE8C}" type="presOf" srcId="{4E0061C7-82D9-4957-A2B3-1B64BCDDCEFD}" destId="{EA40C550-B8A4-4E33-8ED4-D05D9D3B8594}" srcOrd="0" destOrd="0" presId="urn:microsoft.com/office/officeart/2005/8/layout/cycle3#1"/>
    <dgm:cxn modelId="{40DF7082-CC6C-4AF9-8626-E8588DB56953}" srcId="{F922A09E-D008-40C1-9AED-360131A479CA}" destId="{4E0061C7-82D9-4957-A2B3-1B64BCDDCEFD}" srcOrd="5" destOrd="0" parTransId="{A79BEC4F-A482-4DA3-9960-AF72DE4FC021}" sibTransId="{79E956B9-6063-43AC-BC50-41358E25390D}"/>
    <dgm:cxn modelId="{07FDFC96-FA2D-4969-8631-1E286C43F23B}" srcId="{F922A09E-D008-40C1-9AED-360131A479CA}" destId="{93228E12-B973-4BE5-B37D-87CB340A7E5F}" srcOrd="8" destOrd="0" parTransId="{22102ECF-259D-4F5A-9305-D6C8B5B44023}" sibTransId="{03E5D660-4C55-47B3-9F03-3244BD02EC4E}"/>
    <dgm:cxn modelId="{13D0F2BB-F85F-4BC8-A0DE-66686AD49EF1}" type="presOf" srcId="{D0F0E300-F51B-4A21-BFF5-0CE9D153D327}" destId="{BE96C4EC-387E-43E6-9584-12DD60DFE190}" srcOrd="0" destOrd="0" presId="urn:microsoft.com/office/officeart/2005/8/layout/cycle3#1"/>
    <dgm:cxn modelId="{2E14D6BC-F878-4480-8C3B-8DBEEE96BC43}" srcId="{F922A09E-D008-40C1-9AED-360131A479CA}" destId="{D86C2EF1-1963-4A2A-B95C-55CFFEC0B565}" srcOrd="0" destOrd="0" parTransId="{07F98539-4CAC-4EFB-B7E2-AB624299B858}" sibTransId="{A436DF5B-74B3-4CFD-A16E-5823DE8D5B4A}"/>
    <dgm:cxn modelId="{5CCE44C2-3FC6-4C2A-AEEA-D30230CCABA2}" type="presOf" srcId="{34E93C4A-D36E-415D-A1E2-5A7047BFE471}" destId="{C7465142-9D35-4283-AEFC-0D648EE8196A}" srcOrd="0" destOrd="0" presId="urn:microsoft.com/office/officeart/2005/8/layout/cycle3#1"/>
    <dgm:cxn modelId="{5869E1C4-E33B-4384-9638-C9B27081E7C1}" type="presOf" srcId="{93228E12-B973-4BE5-B37D-87CB340A7E5F}" destId="{53C76F6E-E191-44A0-A39F-060209DB9DCA}" srcOrd="0" destOrd="0" presId="urn:microsoft.com/office/officeart/2005/8/layout/cycle3#1"/>
    <dgm:cxn modelId="{0C9079C9-6B1D-4A9A-A826-F57112A11FE2}" srcId="{F922A09E-D008-40C1-9AED-360131A479CA}" destId="{CB722DF1-B36C-46B9-B625-CE6A1F9A35AB}" srcOrd="1" destOrd="0" parTransId="{168256F5-60BA-4D7C-82B3-134C6264A70A}" sibTransId="{9BEA4042-F2A5-4DE3-87BC-395DD81E4731}"/>
    <dgm:cxn modelId="{D429F7CC-3C06-4611-951A-088AB0FFC4E3}" srcId="{F922A09E-D008-40C1-9AED-360131A479CA}" destId="{029AE52F-D0F7-48EC-8CCB-6BD8E8C0A9DD}" srcOrd="2" destOrd="0" parTransId="{A2F8327F-801E-434D-8275-344011B6FED1}" sibTransId="{E3046E55-773F-440C-A272-030906725A81}"/>
    <dgm:cxn modelId="{E3AEF2D2-CA37-410E-82CB-8CFB189F0154}" srcId="{F922A09E-D008-40C1-9AED-360131A479CA}" destId="{A1E5445F-BEFB-48F7-857C-B6DBE7243BA1}" srcOrd="3" destOrd="0" parTransId="{ADF24D08-E26E-4BCC-A7F1-1F874239F437}" sibTransId="{40A373FE-8016-4124-93A5-813440025AD2}"/>
    <dgm:cxn modelId="{53A9F5D6-D2B6-453B-8A9C-55EEC6B7642A}" type="presOf" srcId="{A436DF5B-74B3-4CFD-A16E-5823DE8D5B4A}" destId="{CBB5E6FE-647D-4CD0-A283-8F58EB3E5BCF}" srcOrd="0" destOrd="0" presId="urn:microsoft.com/office/officeart/2005/8/layout/cycle3#1"/>
    <dgm:cxn modelId="{96C452E8-91B7-4CD3-BF24-8D77C73D4A5B}" srcId="{F922A09E-D008-40C1-9AED-360131A479CA}" destId="{2ED827EF-6C7F-44BC-BC64-37EC77031BAF}" srcOrd="4" destOrd="0" parTransId="{00445579-7227-4A29-B303-5590D74803EB}" sibTransId="{6B3B8C3A-8AF8-4945-94C3-BBEE4A97F3A4}"/>
    <dgm:cxn modelId="{BF4515FC-A57C-40A6-8112-7D1271C0261C}" type="presOf" srcId="{029AE52F-D0F7-48EC-8CCB-6BD8E8C0A9DD}" destId="{9A22AE5E-D83F-40AB-B245-BF2F552DC2ED}" srcOrd="0" destOrd="0" presId="urn:microsoft.com/office/officeart/2005/8/layout/cycle3#1"/>
    <dgm:cxn modelId="{DD0D94FE-25F7-4B92-9EA4-02466F995919}" type="presOf" srcId="{CB722DF1-B36C-46B9-B625-CE6A1F9A35AB}" destId="{5D10A903-20E0-427C-94EF-25AD93AD0F9D}" srcOrd="0" destOrd="0" presId="urn:microsoft.com/office/officeart/2005/8/layout/cycle3#1"/>
    <dgm:cxn modelId="{F2CF61C7-1075-48D9-B061-EEE23F05A437}" type="presParOf" srcId="{B7BAC84F-7532-4DCA-820E-1EEE45968DCE}" destId="{D87EB215-04F3-4ADF-BFB6-31D01AA050F2}" srcOrd="0" destOrd="0" presId="urn:microsoft.com/office/officeart/2005/8/layout/cycle3#1"/>
    <dgm:cxn modelId="{72165DD3-791F-485C-BB4E-F4686C9D771D}" type="presParOf" srcId="{D87EB215-04F3-4ADF-BFB6-31D01AA050F2}" destId="{9C9E0422-0E6E-4298-9D77-E64B410FAA18}" srcOrd="0" destOrd="0" presId="urn:microsoft.com/office/officeart/2005/8/layout/cycle3#1"/>
    <dgm:cxn modelId="{EB1656BB-66A8-401E-9497-2B012872E1D3}" type="presParOf" srcId="{D87EB215-04F3-4ADF-BFB6-31D01AA050F2}" destId="{CBB5E6FE-647D-4CD0-A283-8F58EB3E5BCF}" srcOrd="1" destOrd="0" presId="urn:microsoft.com/office/officeart/2005/8/layout/cycle3#1"/>
    <dgm:cxn modelId="{F87E4EA7-1FC4-4C09-B424-DD0624AF2090}" type="presParOf" srcId="{D87EB215-04F3-4ADF-BFB6-31D01AA050F2}" destId="{5D10A903-20E0-427C-94EF-25AD93AD0F9D}" srcOrd="2" destOrd="0" presId="urn:microsoft.com/office/officeart/2005/8/layout/cycle3#1"/>
    <dgm:cxn modelId="{0E5373A3-BDBA-4DFF-892C-D429FA53A34E}" type="presParOf" srcId="{D87EB215-04F3-4ADF-BFB6-31D01AA050F2}" destId="{9A22AE5E-D83F-40AB-B245-BF2F552DC2ED}" srcOrd="3" destOrd="0" presId="urn:microsoft.com/office/officeart/2005/8/layout/cycle3#1"/>
    <dgm:cxn modelId="{E2B62DC0-C025-445E-BBD9-455EBE0A6C55}" type="presParOf" srcId="{D87EB215-04F3-4ADF-BFB6-31D01AA050F2}" destId="{28738CE0-E0C9-43BC-A1F3-C193CEC74A21}" srcOrd="4" destOrd="0" presId="urn:microsoft.com/office/officeart/2005/8/layout/cycle3#1"/>
    <dgm:cxn modelId="{A9F7C708-5AD5-4029-A9B6-F76E9CAAFDE9}" type="presParOf" srcId="{D87EB215-04F3-4ADF-BFB6-31D01AA050F2}" destId="{B3A1294F-13DB-4389-BCEF-4AB71422CC02}" srcOrd="5" destOrd="0" presId="urn:microsoft.com/office/officeart/2005/8/layout/cycle3#1"/>
    <dgm:cxn modelId="{8771FD7E-744C-4425-AFA9-E8B12FCD5116}" type="presParOf" srcId="{D87EB215-04F3-4ADF-BFB6-31D01AA050F2}" destId="{EA40C550-B8A4-4E33-8ED4-D05D9D3B8594}" srcOrd="6" destOrd="0" presId="urn:microsoft.com/office/officeart/2005/8/layout/cycle3#1"/>
    <dgm:cxn modelId="{F946B2BD-0C88-451A-8B59-4C6B6379E3DE}" type="presParOf" srcId="{D87EB215-04F3-4ADF-BFB6-31D01AA050F2}" destId="{BE96C4EC-387E-43E6-9584-12DD60DFE190}" srcOrd="7" destOrd="0" presId="urn:microsoft.com/office/officeart/2005/8/layout/cycle3#1"/>
    <dgm:cxn modelId="{31F3CF5C-A7CD-4729-8107-D8FAE84B9908}" type="presParOf" srcId="{D87EB215-04F3-4ADF-BFB6-31D01AA050F2}" destId="{C7465142-9D35-4283-AEFC-0D648EE8196A}" srcOrd="8" destOrd="0" presId="urn:microsoft.com/office/officeart/2005/8/layout/cycle3#1"/>
    <dgm:cxn modelId="{F2375A63-7F04-4DE4-B37F-196C2AB71B4C}" type="presParOf" srcId="{D87EB215-04F3-4ADF-BFB6-31D01AA050F2}" destId="{53C76F6E-E191-44A0-A39F-060209DB9DCA}" srcOrd="9" destOrd="0" presId="urn:microsoft.com/office/officeart/2005/8/layout/cycle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B79542-C364-4958-9D3F-C3F3C033AE5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7985A28-C81C-4327-A168-5B73D1B125A5}">
      <dgm:prSet phldrT="[Text]" custT="1"/>
      <dgm:spPr/>
      <dgm:t>
        <a:bodyPr/>
        <a:lstStyle/>
        <a:p>
          <a:r>
            <a:rPr lang="en-US" sz="1200" dirty="0">
              <a:latin typeface="Lato"/>
            </a:rPr>
            <a:t>Data</a:t>
          </a:r>
        </a:p>
      </dgm:t>
    </dgm:pt>
    <dgm:pt modelId="{0ACB4543-BEA7-47D4-83C8-377F94D1B732}" type="parTrans" cxnId="{896CD9B3-F6C7-4D6B-9995-B2C6324AAB40}">
      <dgm:prSet/>
      <dgm:spPr/>
      <dgm:t>
        <a:bodyPr/>
        <a:lstStyle/>
        <a:p>
          <a:endParaRPr lang="en-US" sz="1200"/>
        </a:p>
      </dgm:t>
    </dgm:pt>
    <dgm:pt modelId="{11CB7CCE-51CD-4084-92CF-5E3131AACE31}" type="sibTrans" cxnId="{896CD9B3-F6C7-4D6B-9995-B2C6324AAB40}">
      <dgm:prSet/>
      <dgm:spPr/>
      <dgm:t>
        <a:bodyPr/>
        <a:lstStyle/>
        <a:p>
          <a:endParaRPr lang="en-US" sz="1200"/>
        </a:p>
      </dgm:t>
    </dgm:pt>
    <dgm:pt modelId="{980038E7-97B4-450A-BBD4-07A24545E916}">
      <dgm:prSet phldrT="[Text]" custT="1"/>
      <dgm:spPr/>
      <dgm:t>
        <a:bodyPr/>
        <a:lstStyle/>
        <a:p>
          <a:r>
            <a:rPr lang="en-US" sz="1200" dirty="0">
              <a:latin typeface="Lato"/>
            </a:rPr>
            <a:t>Qualitative (Dimension/ categorical)</a:t>
          </a:r>
        </a:p>
      </dgm:t>
    </dgm:pt>
    <dgm:pt modelId="{E650DE7D-8C44-437E-81D8-AB9772C96E7E}" type="parTrans" cxnId="{E8F6CFDC-3FC4-43AD-9594-67FC6427C9A8}">
      <dgm:prSet/>
      <dgm:spPr/>
      <dgm:t>
        <a:bodyPr/>
        <a:lstStyle/>
        <a:p>
          <a:endParaRPr lang="en-US" sz="1200"/>
        </a:p>
      </dgm:t>
    </dgm:pt>
    <dgm:pt modelId="{AC4A3FB6-8C03-4A86-8654-15550329BE7F}" type="sibTrans" cxnId="{E8F6CFDC-3FC4-43AD-9594-67FC6427C9A8}">
      <dgm:prSet/>
      <dgm:spPr/>
      <dgm:t>
        <a:bodyPr/>
        <a:lstStyle/>
        <a:p>
          <a:endParaRPr lang="en-US" sz="1200"/>
        </a:p>
      </dgm:t>
    </dgm:pt>
    <dgm:pt modelId="{993BCE58-7856-4F75-BF07-4C0DF6A12EF8}">
      <dgm:prSet phldrT="[Text]" custT="1"/>
      <dgm:spPr/>
      <dgm:t>
        <a:bodyPr/>
        <a:lstStyle/>
        <a:p>
          <a:r>
            <a:rPr lang="en-US" sz="1200" dirty="0">
              <a:latin typeface="Lato"/>
            </a:rPr>
            <a:t>Quantitative (Metrics)</a:t>
          </a:r>
        </a:p>
      </dgm:t>
    </dgm:pt>
    <dgm:pt modelId="{B6A6D2A9-6447-4E0E-BDAB-54A33C49681D}" type="parTrans" cxnId="{608A4A38-7A65-4814-991F-CAE50FFC0FBB}">
      <dgm:prSet/>
      <dgm:spPr/>
      <dgm:t>
        <a:bodyPr/>
        <a:lstStyle/>
        <a:p>
          <a:endParaRPr lang="en-US" sz="1200"/>
        </a:p>
      </dgm:t>
    </dgm:pt>
    <dgm:pt modelId="{392F4FD6-B125-4ABA-822E-78E366403830}" type="sibTrans" cxnId="{608A4A38-7A65-4814-991F-CAE50FFC0FBB}">
      <dgm:prSet/>
      <dgm:spPr/>
      <dgm:t>
        <a:bodyPr/>
        <a:lstStyle/>
        <a:p>
          <a:endParaRPr lang="en-US" sz="1200"/>
        </a:p>
      </dgm:t>
    </dgm:pt>
    <dgm:pt modelId="{1E0C3586-1757-40FB-B354-0855D1199907}">
      <dgm:prSet phldrT="[Text]" custT="1"/>
      <dgm:spPr/>
      <dgm:t>
        <a:bodyPr/>
        <a:lstStyle/>
        <a:p>
          <a:r>
            <a:rPr lang="en-US" sz="1200" dirty="0">
              <a:latin typeface="Lato"/>
            </a:rPr>
            <a:t>Location</a:t>
          </a:r>
        </a:p>
      </dgm:t>
    </dgm:pt>
    <dgm:pt modelId="{A91975F5-8BA3-4CD1-A807-233D25E93F26}" type="parTrans" cxnId="{763AAA3A-40D1-47B0-AC4C-6D9981B00061}">
      <dgm:prSet/>
      <dgm:spPr/>
      <dgm:t>
        <a:bodyPr/>
        <a:lstStyle/>
        <a:p>
          <a:endParaRPr lang="en-US" sz="1200"/>
        </a:p>
      </dgm:t>
    </dgm:pt>
    <dgm:pt modelId="{308C37BC-67B5-4471-BAA7-E5F75B22802E}" type="sibTrans" cxnId="{763AAA3A-40D1-47B0-AC4C-6D9981B00061}">
      <dgm:prSet/>
      <dgm:spPr/>
      <dgm:t>
        <a:bodyPr/>
        <a:lstStyle/>
        <a:p>
          <a:endParaRPr lang="en-US" sz="1200"/>
        </a:p>
      </dgm:t>
    </dgm:pt>
    <dgm:pt modelId="{CA6CF646-8F29-4FE9-848E-EE3979B998F8}">
      <dgm:prSet phldrT="[Text]" custT="1"/>
      <dgm:spPr/>
      <dgm:t>
        <a:bodyPr/>
        <a:lstStyle/>
        <a:p>
          <a:r>
            <a:rPr lang="en-US" sz="1200" dirty="0">
              <a:latin typeface="Lato"/>
            </a:rPr>
            <a:t>Text</a:t>
          </a:r>
        </a:p>
      </dgm:t>
    </dgm:pt>
    <dgm:pt modelId="{A3EC95D3-222A-4109-8D39-E170D2333692}" type="parTrans" cxnId="{646398C6-C8FD-4386-A89A-81D549CBF9D9}">
      <dgm:prSet/>
      <dgm:spPr/>
      <dgm:t>
        <a:bodyPr/>
        <a:lstStyle/>
        <a:p>
          <a:endParaRPr lang="en-US" sz="1200"/>
        </a:p>
      </dgm:t>
    </dgm:pt>
    <dgm:pt modelId="{9BBE6631-03E8-49D4-BDDE-A032D3562570}" type="sibTrans" cxnId="{646398C6-C8FD-4386-A89A-81D549CBF9D9}">
      <dgm:prSet/>
      <dgm:spPr/>
      <dgm:t>
        <a:bodyPr/>
        <a:lstStyle/>
        <a:p>
          <a:endParaRPr lang="en-US" sz="1200"/>
        </a:p>
      </dgm:t>
    </dgm:pt>
    <dgm:pt modelId="{52638944-D983-4131-9004-70003AEAB83E}">
      <dgm:prSet phldrT="[Text]" custT="1"/>
      <dgm:spPr/>
      <dgm:t>
        <a:bodyPr/>
        <a:lstStyle/>
        <a:p>
          <a:r>
            <a:rPr lang="en-US" sz="1200" dirty="0">
              <a:latin typeface="Lato"/>
            </a:rPr>
            <a:t>Dates</a:t>
          </a:r>
        </a:p>
      </dgm:t>
    </dgm:pt>
    <dgm:pt modelId="{CAF8393D-916F-4288-9FD0-9B9D827C0C17}" type="parTrans" cxnId="{B1FBD691-F28F-4433-9F7D-16F6BB9AC0FF}">
      <dgm:prSet/>
      <dgm:spPr/>
      <dgm:t>
        <a:bodyPr/>
        <a:lstStyle/>
        <a:p>
          <a:endParaRPr lang="en-US" sz="1200"/>
        </a:p>
      </dgm:t>
    </dgm:pt>
    <dgm:pt modelId="{FE13FE8B-C34F-4E46-A7A5-62399C279BF7}" type="sibTrans" cxnId="{B1FBD691-F28F-4433-9F7D-16F6BB9AC0FF}">
      <dgm:prSet/>
      <dgm:spPr/>
      <dgm:t>
        <a:bodyPr/>
        <a:lstStyle/>
        <a:p>
          <a:endParaRPr lang="en-US" sz="1200"/>
        </a:p>
      </dgm:t>
    </dgm:pt>
    <dgm:pt modelId="{200877EE-8845-4248-A460-A82A87634F87}">
      <dgm:prSet phldrT="[Text]" custT="1"/>
      <dgm:spPr/>
      <dgm:t>
        <a:bodyPr/>
        <a:lstStyle/>
        <a:p>
          <a:r>
            <a:rPr lang="en-US" sz="1200" dirty="0">
              <a:latin typeface="Lato"/>
            </a:rPr>
            <a:t>Continuous</a:t>
          </a:r>
        </a:p>
      </dgm:t>
    </dgm:pt>
    <dgm:pt modelId="{4047906E-EB29-433F-A1AD-FEC167730FA8}" type="parTrans" cxnId="{2EB2223F-F4C4-4FBC-9E19-450B53356BB4}">
      <dgm:prSet/>
      <dgm:spPr/>
      <dgm:t>
        <a:bodyPr/>
        <a:lstStyle/>
        <a:p>
          <a:endParaRPr lang="en-US" sz="1200"/>
        </a:p>
      </dgm:t>
    </dgm:pt>
    <dgm:pt modelId="{E54E7603-B8F1-43CA-A24E-E4D47D2342CC}" type="sibTrans" cxnId="{2EB2223F-F4C4-4FBC-9E19-450B53356BB4}">
      <dgm:prSet/>
      <dgm:spPr/>
      <dgm:t>
        <a:bodyPr/>
        <a:lstStyle/>
        <a:p>
          <a:endParaRPr lang="en-US" sz="1200"/>
        </a:p>
      </dgm:t>
    </dgm:pt>
    <dgm:pt modelId="{82886873-8132-4794-B7AF-8068F02E5549}">
      <dgm:prSet phldrT="[Text]" custT="1"/>
      <dgm:spPr/>
      <dgm:t>
        <a:bodyPr/>
        <a:lstStyle/>
        <a:p>
          <a:r>
            <a:rPr lang="en-US" sz="1200" dirty="0">
              <a:latin typeface="Lato"/>
            </a:rPr>
            <a:t>Discrete</a:t>
          </a:r>
        </a:p>
      </dgm:t>
    </dgm:pt>
    <dgm:pt modelId="{DFFF2BF8-FA0B-4FCE-A84D-692189898917}" type="parTrans" cxnId="{C25434DC-C968-4FB8-AEA0-D18A04C5328A}">
      <dgm:prSet/>
      <dgm:spPr/>
      <dgm:t>
        <a:bodyPr/>
        <a:lstStyle/>
        <a:p>
          <a:endParaRPr lang="en-US" sz="1200"/>
        </a:p>
      </dgm:t>
    </dgm:pt>
    <dgm:pt modelId="{A3EED197-338E-407C-9AA3-F6DD2F1E9C61}" type="sibTrans" cxnId="{C25434DC-C968-4FB8-AEA0-D18A04C5328A}">
      <dgm:prSet/>
      <dgm:spPr/>
      <dgm:t>
        <a:bodyPr/>
        <a:lstStyle/>
        <a:p>
          <a:endParaRPr lang="en-US" sz="1200"/>
        </a:p>
      </dgm:t>
    </dgm:pt>
    <dgm:pt modelId="{AE13B5B4-25BA-4651-B9C0-347FCF4D9BE5}" type="pres">
      <dgm:prSet presAssocID="{6EB79542-C364-4958-9D3F-C3F3C033AE5E}" presName="hierChild1" presStyleCnt="0">
        <dgm:presLayoutVars>
          <dgm:chPref val="1"/>
          <dgm:dir/>
          <dgm:animOne val="branch"/>
          <dgm:animLvl val="lvl"/>
          <dgm:resizeHandles/>
        </dgm:presLayoutVars>
      </dgm:prSet>
      <dgm:spPr/>
    </dgm:pt>
    <dgm:pt modelId="{A787C1F2-B225-49CC-8325-93C19E3950AD}" type="pres">
      <dgm:prSet presAssocID="{C7985A28-C81C-4327-A168-5B73D1B125A5}" presName="hierRoot1" presStyleCnt="0"/>
      <dgm:spPr/>
    </dgm:pt>
    <dgm:pt modelId="{D2604696-7015-4AA0-B9DB-A06B56D89F44}" type="pres">
      <dgm:prSet presAssocID="{C7985A28-C81C-4327-A168-5B73D1B125A5}" presName="composite" presStyleCnt="0"/>
      <dgm:spPr/>
    </dgm:pt>
    <dgm:pt modelId="{ABC08D41-65C4-4F56-AAFC-5FF29CC74476}" type="pres">
      <dgm:prSet presAssocID="{C7985A28-C81C-4327-A168-5B73D1B125A5}" presName="background" presStyleLbl="node0" presStyleIdx="0" presStyleCnt="1"/>
      <dgm:spPr/>
    </dgm:pt>
    <dgm:pt modelId="{0D2B77A9-570A-484D-97E5-2948EA6EABB5}" type="pres">
      <dgm:prSet presAssocID="{C7985A28-C81C-4327-A168-5B73D1B125A5}" presName="text" presStyleLbl="fgAcc0" presStyleIdx="0" presStyleCnt="1">
        <dgm:presLayoutVars>
          <dgm:chPref val="3"/>
        </dgm:presLayoutVars>
      </dgm:prSet>
      <dgm:spPr/>
    </dgm:pt>
    <dgm:pt modelId="{3527EE5E-3E8A-4B85-931A-A6365553CD4F}" type="pres">
      <dgm:prSet presAssocID="{C7985A28-C81C-4327-A168-5B73D1B125A5}" presName="hierChild2" presStyleCnt="0"/>
      <dgm:spPr/>
    </dgm:pt>
    <dgm:pt modelId="{EE513D59-FB1C-4EEC-9F3D-7F034321C70D}" type="pres">
      <dgm:prSet presAssocID="{E650DE7D-8C44-437E-81D8-AB9772C96E7E}" presName="Name10" presStyleLbl="parChTrans1D2" presStyleIdx="0" presStyleCnt="2"/>
      <dgm:spPr/>
    </dgm:pt>
    <dgm:pt modelId="{22527951-BA99-4841-835B-06206E6A7D69}" type="pres">
      <dgm:prSet presAssocID="{980038E7-97B4-450A-BBD4-07A24545E916}" presName="hierRoot2" presStyleCnt="0"/>
      <dgm:spPr/>
    </dgm:pt>
    <dgm:pt modelId="{2A40C2A2-FCF0-49C8-98C9-8462D94E1EAD}" type="pres">
      <dgm:prSet presAssocID="{980038E7-97B4-450A-BBD4-07A24545E916}" presName="composite2" presStyleCnt="0"/>
      <dgm:spPr/>
    </dgm:pt>
    <dgm:pt modelId="{F6D542D8-AC71-4D9E-B99C-CB3F197482FD}" type="pres">
      <dgm:prSet presAssocID="{980038E7-97B4-450A-BBD4-07A24545E916}" presName="background2" presStyleLbl="node2" presStyleIdx="0" presStyleCnt="2"/>
      <dgm:spPr/>
    </dgm:pt>
    <dgm:pt modelId="{CDA69871-E1AB-442C-A82D-6123A69DD877}" type="pres">
      <dgm:prSet presAssocID="{980038E7-97B4-450A-BBD4-07A24545E916}" presName="text2" presStyleLbl="fgAcc2" presStyleIdx="0" presStyleCnt="2">
        <dgm:presLayoutVars>
          <dgm:chPref val="3"/>
        </dgm:presLayoutVars>
      </dgm:prSet>
      <dgm:spPr/>
    </dgm:pt>
    <dgm:pt modelId="{EC60A002-E04A-4F08-9CF5-88554D7B8263}" type="pres">
      <dgm:prSet presAssocID="{980038E7-97B4-450A-BBD4-07A24545E916}" presName="hierChild3" presStyleCnt="0"/>
      <dgm:spPr/>
    </dgm:pt>
    <dgm:pt modelId="{E4A16AE2-9AFC-4F30-8B99-357DBC7D4446}" type="pres">
      <dgm:prSet presAssocID="{A91975F5-8BA3-4CD1-A807-233D25E93F26}" presName="Name17" presStyleLbl="parChTrans1D3" presStyleIdx="0" presStyleCnt="5"/>
      <dgm:spPr/>
    </dgm:pt>
    <dgm:pt modelId="{89237FDC-AA26-4C93-B761-0199102760A3}" type="pres">
      <dgm:prSet presAssocID="{1E0C3586-1757-40FB-B354-0855D1199907}" presName="hierRoot3" presStyleCnt="0"/>
      <dgm:spPr/>
    </dgm:pt>
    <dgm:pt modelId="{B3A32A00-27FA-4195-B8D0-9AD2EBB3C28B}" type="pres">
      <dgm:prSet presAssocID="{1E0C3586-1757-40FB-B354-0855D1199907}" presName="composite3" presStyleCnt="0"/>
      <dgm:spPr/>
    </dgm:pt>
    <dgm:pt modelId="{EA55ECAE-986E-4151-94B3-AA49E848FBD6}" type="pres">
      <dgm:prSet presAssocID="{1E0C3586-1757-40FB-B354-0855D1199907}" presName="background3" presStyleLbl="node3" presStyleIdx="0" presStyleCnt="5"/>
      <dgm:spPr/>
    </dgm:pt>
    <dgm:pt modelId="{41FEFFFD-6CCD-4970-B057-30482DB5ACA6}" type="pres">
      <dgm:prSet presAssocID="{1E0C3586-1757-40FB-B354-0855D1199907}" presName="text3" presStyleLbl="fgAcc3" presStyleIdx="0" presStyleCnt="5">
        <dgm:presLayoutVars>
          <dgm:chPref val="3"/>
        </dgm:presLayoutVars>
      </dgm:prSet>
      <dgm:spPr/>
    </dgm:pt>
    <dgm:pt modelId="{58AD607E-41B3-4C4C-AA57-1EBA269A30FA}" type="pres">
      <dgm:prSet presAssocID="{1E0C3586-1757-40FB-B354-0855D1199907}" presName="hierChild4" presStyleCnt="0"/>
      <dgm:spPr/>
    </dgm:pt>
    <dgm:pt modelId="{119EF9A8-E23B-4EB1-8FDA-DC9D4F0CB440}" type="pres">
      <dgm:prSet presAssocID="{A3EC95D3-222A-4109-8D39-E170D2333692}" presName="Name17" presStyleLbl="parChTrans1D3" presStyleIdx="1" presStyleCnt="5"/>
      <dgm:spPr/>
    </dgm:pt>
    <dgm:pt modelId="{FAE34922-0A54-4451-A282-833A8337DBC3}" type="pres">
      <dgm:prSet presAssocID="{CA6CF646-8F29-4FE9-848E-EE3979B998F8}" presName="hierRoot3" presStyleCnt="0"/>
      <dgm:spPr/>
    </dgm:pt>
    <dgm:pt modelId="{22DE8E30-C93A-4CE6-9F18-CA4D97D8FEF8}" type="pres">
      <dgm:prSet presAssocID="{CA6CF646-8F29-4FE9-848E-EE3979B998F8}" presName="composite3" presStyleCnt="0"/>
      <dgm:spPr/>
    </dgm:pt>
    <dgm:pt modelId="{77B5BC4B-3E07-402A-A9D5-9DAB89FEA892}" type="pres">
      <dgm:prSet presAssocID="{CA6CF646-8F29-4FE9-848E-EE3979B998F8}" presName="background3" presStyleLbl="node3" presStyleIdx="1" presStyleCnt="5"/>
      <dgm:spPr/>
    </dgm:pt>
    <dgm:pt modelId="{4E0F78B4-58DF-4FE8-A5A8-71279C54BD1A}" type="pres">
      <dgm:prSet presAssocID="{CA6CF646-8F29-4FE9-848E-EE3979B998F8}" presName="text3" presStyleLbl="fgAcc3" presStyleIdx="1" presStyleCnt="5">
        <dgm:presLayoutVars>
          <dgm:chPref val="3"/>
        </dgm:presLayoutVars>
      </dgm:prSet>
      <dgm:spPr/>
    </dgm:pt>
    <dgm:pt modelId="{5D25EE4F-085E-4298-BB8B-8BB552D92BEB}" type="pres">
      <dgm:prSet presAssocID="{CA6CF646-8F29-4FE9-848E-EE3979B998F8}" presName="hierChild4" presStyleCnt="0"/>
      <dgm:spPr/>
    </dgm:pt>
    <dgm:pt modelId="{89D09175-39B0-4DC6-9492-FA59D0A29FB9}" type="pres">
      <dgm:prSet presAssocID="{CAF8393D-916F-4288-9FD0-9B9D827C0C17}" presName="Name17" presStyleLbl="parChTrans1D3" presStyleIdx="2" presStyleCnt="5"/>
      <dgm:spPr/>
    </dgm:pt>
    <dgm:pt modelId="{A3354140-8E12-45D9-A76D-5A7DC4853263}" type="pres">
      <dgm:prSet presAssocID="{52638944-D983-4131-9004-70003AEAB83E}" presName="hierRoot3" presStyleCnt="0"/>
      <dgm:spPr/>
    </dgm:pt>
    <dgm:pt modelId="{D3959046-24C1-412D-9D70-EF6BCDE00C97}" type="pres">
      <dgm:prSet presAssocID="{52638944-D983-4131-9004-70003AEAB83E}" presName="composite3" presStyleCnt="0"/>
      <dgm:spPr/>
    </dgm:pt>
    <dgm:pt modelId="{838CD64E-2305-4E0C-B18F-C4C6A889A046}" type="pres">
      <dgm:prSet presAssocID="{52638944-D983-4131-9004-70003AEAB83E}" presName="background3" presStyleLbl="node3" presStyleIdx="2" presStyleCnt="5"/>
      <dgm:spPr/>
    </dgm:pt>
    <dgm:pt modelId="{3659A7A2-1472-4422-BCF1-BB59027E4129}" type="pres">
      <dgm:prSet presAssocID="{52638944-D983-4131-9004-70003AEAB83E}" presName="text3" presStyleLbl="fgAcc3" presStyleIdx="2" presStyleCnt="5">
        <dgm:presLayoutVars>
          <dgm:chPref val="3"/>
        </dgm:presLayoutVars>
      </dgm:prSet>
      <dgm:spPr/>
    </dgm:pt>
    <dgm:pt modelId="{AEB25063-C6A7-4F3C-88E9-3F7B1EEB50FA}" type="pres">
      <dgm:prSet presAssocID="{52638944-D983-4131-9004-70003AEAB83E}" presName="hierChild4" presStyleCnt="0"/>
      <dgm:spPr/>
    </dgm:pt>
    <dgm:pt modelId="{528A657D-BAB0-4F14-99ED-12E0E34255A5}" type="pres">
      <dgm:prSet presAssocID="{B6A6D2A9-6447-4E0E-BDAB-54A33C49681D}" presName="Name10" presStyleLbl="parChTrans1D2" presStyleIdx="1" presStyleCnt="2"/>
      <dgm:spPr/>
    </dgm:pt>
    <dgm:pt modelId="{98443ADE-5DFD-4E9E-925E-95ADE2F5B89C}" type="pres">
      <dgm:prSet presAssocID="{993BCE58-7856-4F75-BF07-4C0DF6A12EF8}" presName="hierRoot2" presStyleCnt="0"/>
      <dgm:spPr/>
    </dgm:pt>
    <dgm:pt modelId="{1DA9EABF-3753-4893-AFC7-63F3334471DA}" type="pres">
      <dgm:prSet presAssocID="{993BCE58-7856-4F75-BF07-4C0DF6A12EF8}" presName="composite2" presStyleCnt="0"/>
      <dgm:spPr/>
    </dgm:pt>
    <dgm:pt modelId="{9023477E-2130-4040-BAB7-95F999AB6930}" type="pres">
      <dgm:prSet presAssocID="{993BCE58-7856-4F75-BF07-4C0DF6A12EF8}" presName="background2" presStyleLbl="node2" presStyleIdx="1" presStyleCnt="2"/>
      <dgm:spPr/>
    </dgm:pt>
    <dgm:pt modelId="{73465761-06BD-465B-9B62-815D6A69BBA6}" type="pres">
      <dgm:prSet presAssocID="{993BCE58-7856-4F75-BF07-4C0DF6A12EF8}" presName="text2" presStyleLbl="fgAcc2" presStyleIdx="1" presStyleCnt="2">
        <dgm:presLayoutVars>
          <dgm:chPref val="3"/>
        </dgm:presLayoutVars>
      </dgm:prSet>
      <dgm:spPr/>
    </dgm:pt>
    <dgm:pt modelId="{A4DA3195-346E-42B2-96BC-BCE7DA5297D1}" type="pres">
      <dgm:prSet presAssocID="{993BCE58-7856-4F75-BF07-4C0DF6A12EF8}" presName="hierChild3" presStyleCnt="0"/>
      <dgm:spPr/>
    </dgm:pt>
    <dgm:pt modelId="{3FE95077-DD25-4684-96F8-658B543492F1}" type="pres">
      <dgm:prSet presAssocID="{4047906E-EB29-433F-A1AD-FEC167730FA8}" presName="Name17" presStyleLbl="parChTrans1D3" presStyleIdx="3" presStyleCnt="5"/>
      <dgm:spPr/>
    </dgm:pt>
    <dgm:pt modelId="{9C97975B-76AF-419F-ADC9-10EBA6921D9E}" type="pres">
      <dgm:prSet presAssocID="{200877EE-8845-4248-A460-A82A87634F87}" presName="hierRoot3" presStyleCnt="0"/>
      <dgm:spPr/>
    </dgm:pt>
    <dgm:pt modelId="{EA595725-BC94-4CC3-98D7-16A1125E4177}" type="pres">
      <dgm:prSet presAssocID="{200877EE-8845-4248-A460-A82A87634F87}" presName="composite3" presStyleCnt="0"/>
      <dgm:spPr/>
    </dgm:pt>
    <dgm:pt modelId="{57ED4C1C-3F75-45EA-887C-5DD41E87C098}" type="pres">
      <dgm:prSet presAssocID="{200877EE-8845-4248-A460-A82A87634F87}" presName="background3" presStyleLbl="node3" presStyleIdx="3" presStyleCnt="5"/>
      <dgm:spPr/>
    </dgm:pt>
    <dgm:pt modelId="{A2C88B8A-33BB-4EB3-973B-BC28985C9882}" type="pres">
      <dgm:prSet presAssocID="{200877EE-8845-4248-A460-A82A87634F87}" presName="text3" presStyleLbl="fgAcc3" presStyleIdx="3" presStyleCnt="5">
        <dgm:presLayoutVars>
          <dgm:chPref val="3"/>
        </dgm:presLayoutVars>
      </dgm:prSet>
      <dgm:spPr/>
    </dgm:pt>
    <dgm:pt modelId="{AE7FBF59-8B6C-444D-89F7-F7560E85D6D8}" type="pres">
      <dgm:prSet presAssocID="{200877EE-8845-4248-A460-A82A87634F87}" presName="hierChild4" presStyleCnt="0"/>
      <dgm:spPr/>
    </dgm:pt>
    <dgm:pt modelId="{AF53FAD7-4956-44C9-854C-D70F904E54CB}" type="pres">
      <dgm:prSet presAssocID="{DFFF2BF8-FA0B-4FCE-A84D-692189898917}" presName="Name17" presStyleLbl="parChTrans1D3" presStyleIdx="4" presStyleCnt="5"/>
      <dgm:spPr/>
    </dgm:pt>
    <dgm:pt modelId="{D61099D3-8A52-47DA-8491-4D05F9D63560}" type="pres">
      <dgm:prSet presAssocID="{82886873-8132-4794-B7AF-8068F02E5549}" presName="hierRoot3" presStyleCnt="0"/>
      <dgm:spPr/>
    </dgm:pt>
    <dgm:pt modelId="{0F2F599D-75BF-4882-97E7-B2E33A413651}" type="pres">
      <dgm:prSet presAssocID="{82886873-8132-4794-B7AF-8068F02E5549}" presName="composite3" presStyleCnt="0"/>
      <dgm:spPr/>
    </dgm:pt>
    <dgm:pt modelId="{7D027C6B-7AFB-4877-B84B-C50DA0525928}" type="pres">
      <dgm:prSet presAssocID="{82886873-8132-4794-B7AF-8068F02E5549}" presName="background3" presStyleLbl="node3" presStyleIdx="4" presStyleCnt="5"/>
      <dgm:spPr/>
    </dgm:pt>
    <dgm:pt modelId="{69EE951E-EA56-4E3D-891B-AAF647983818}" type="pres">
      <dgm:prSet presAssocID="{82886873-8132-4794-B7AF-8068F02E5549}" presName="text3" presStyleLbl="fgAcc3" presStyleIdx="4" presStyleCnt="5">
        <dgm:presLayoutVars>
          <dgm:chPref val="3"/>
        </dgm:presLayoutVars>
      </dgm:prSet>
      <dgm:spPr/>
    </dgm:pt>
    <dgm:pt modelId="{EB232CEF-B71B-43EA-8672-CF762D18C889}" type="pres">
      <dgm:prSet presAssocID="{82886873-8132-4794-B7AF-8068F02E5549}" presName="hierChild4" presStyleCnt="0"/>
      <dgm:spPr/>
    </dgm:pt>
  </dgm:ptLst>
  <dgm:cxnLst>
    <dgm:cxn modelId="{67D9A205-7146-4AA9-8C2D-622349340209}" type="presOf" srcId="{A91975F5-8BA3-4CD1-A807-233D25E93F26}" destId="{E4A16AE2-9AFC-4F30-8B99-357DBC7D4446}" srcOrd="0" destOrd="0" presId="urn:microsoft.com/office/officeart/2005/8/layout/hierarchy1"/>
    <dgm:cxn modelId="{CA339306-A19F-4403-AA3B-28EC0862A6F8}" type="presOf" srcId="{DFFF2BF8-FA0B-4FCE-A84D-692189898917}" destId="{AF53FAD7-4956-44C9-854C-D70F904E54CB}" srcOrd="0" destOrd="0" presId="urn:microsoft.com/office/officeart/2005/8/layout/hierarchy1"/>
    <dgm:cxn modelId="{6576B911-0962-4138-8DBC-4D6EEDC230F6}" type="presOf" srcId="{980038E7-97B4-450A-BBD4-07A24545E916}" destId="{CDA69871-E1AB-442C-A82D-6123A69DD877}" srcOrd="0" destOrd="0" presId="urn:microsoft.com/office/officeart/2005/8/layout/hierarchy1"/>
    <dgm:cxn modelId="{51B7C01E-DDAD-468B-BED0-26C2E9F31837}" type="presOf" srcId="{E650DE7D-8C44-437E-81D8-AB9772C96E7E}" destId="{EE513D59-FB1C-4EEC-9F3D-7F034321C70D}" srcOrd="0" destOrd="0" presId="urn:microsoft.com/office/officeart/2005/8/layout/hierarchy1"/>
    <dgm:cxn modelId="{7314451F-3BCF-4BAB-A1DC-526575D3712F}" type="presOf" srcId="{6EB79542-C364-4958-9D3F-C3F3C033AE5E}" destId="{AE13B5B4-25BA-4651-B9C0-347FCF4D9BE5}" srcOrd="0" destOrd="0" presId="urn:microsoft.com/office/officeart/2005/8/layout/hierarchy1"/>
    <dgm:cxn modelId="{33A3012B-0F7A-4FD0-A70B-09A585F57818}" type="presOf" srcId="{1E0C3586-1757-40FB-B354-0855D1199907}" destId="{41FEFFFD-6CCD-4970-B057-30482DB5ACA6}" srcOrd="0" destOrd="0" presId="urn:microsoft.com/office/officeart/2005/8/layout/hierarchy1"/>
    <dgm:cxn modelId="{8DF5742F-EF2B-4FD9-A584-C0D93DF2EF1A}" type="presOf" srcId="{993BCE58-7856-4F75-BF07-4C0DF6A12EF8}" destId="{73465761-06BD-465B-9B62-815D6A69BBA6}" srcOrd="0" destOrd="0" presId="urn:microsoft.com/office/officeart/2005/8/layout/hierarchy1"/>
    <dgm:cxn modelId="{608A4A38-7A65-4814-991F-CAE50FFC0FBB}" srcId="{C7985A28-C81C-4327-A168-5B73D1B125A5}" destId="{993BCE58-7856-4F75-BF07-4C0DF6A12EF8}" srcOrd="1" destOrd="0" parTransId="{B6A6D2A9-6447-4E0E-BDAB-54A33C49681D}" sibTransId="{392F4FD6-B125-4ABA-822E-78E366403830}"/>
    <dgm:cxn modelId="{65C0723A-DE60-4BE9-8843-F98A4C5D77E3}" type="presOf" srcId="{4047906E-EB29-433F-A1AD-FEC167730FA8}" destId="{3FE95077-DD25-4684-96F8-658B543492F1}" srcOrd="0" destOrd="0" presId="urn:microsoft.com/office/officeart/2005/8/layout/hierarchy1"/>
    <dgm:cxn modelId="{763AAA3A-40D1-47B0-AC4C-6D9981B00061}" srcId="{980038E7-97B4-450A-BBD4-07A24545E916}" destId="{1E0C3586-1757-40FB-B354-0855D1199907}" srcOrd="0" destOrd="0" parTransId="{A91975F5-8BA3-4CD1-A807-233D25E93F26}" sibTransId="{308C37BC-67B5-4471-BAA7-E5F75B22802E}"/>
    <dgm:cxn modelId="{2EB2223F-F4C4-4FBC-9E19-450B53356BB4}" srcId="{993BCE58-7856-4F75-BF07-4C0DF6A12EF8}" destId="{200877EE-8845-4248-A460-A82A87634F87}" srcOrd="0" destOrd="0" parTransId="{4047906E-EB29-433F-A1AD-FEC167730FA8}" sibTransId="{E54E7603-B8F1-43CA-A24E-E4D47D2342CC}"/>
    <dgm:cxn modelId="{8FF33562-E492-4A6E-8C8D-7EE0A6C3925F}" type="presOf" srcId="{200877EE-8845-4248-A460-A82A87634F87}" destId="{A2C88B8A-33BB-4EB3-973B-BC28985C9882}" srcOrd="0" destOrd="0" presId="urn:microsoft.com/office/officeart/2005/8/layout/hierarchy1"/>
    <dgm:cxn modelId="{54F18467-3BB0-4813-9AC2-C16F1312836E}" type="presOf" srcId="{CA6CF646-8F29-4FE9-848E-EE3979B998F8}" destId="{4E0F78B4-58DF-4FE8-A5A8-71279C54BD1A}" srcOrd="0" destOrd="0" presId="urn:microsoft.com/office/officeart/2005/8/layout/hierarchy1"/>
    <dgm:cxn modelId="{0954F973-DC8E-4136-9807-B23585E904A9}" type="presOf" srcId="{52638944-D983-4131-9004-70003AEAB83E}" destId="{3659A7A2-1472-4422-BCF1-BB59027E4129}" srcOrd="0" destOrd="0" presId="urn:microsoft.com/office/officeart/2005/8/layout/hierarchy1"/>
    <dgm:cxn modelId="{14B38979-A3E4-4E0D-815F-A9D7462F4A38}" type="presOf" srcId="{82886873-8132-4794-B7AF-8068F02E5549}" destId="{69EE951E-EA56-4E3D-891B-AAF647983818}" srcOrd="0" destOrd="0" presId="urn:microsoft.com/office/officeart/2005/8/layout/hierarchy1"/>
    <dgm:cxn modelId="{27B12C5A-B9B0-4E87-9FA6-627077AAEA82}" type="presOf" srcId="{B6A6D2A9-6447-4E0E-BDAB-54A33C49681D}" destId="{528A657D-BAB0-4F14-99ED-12E0E34255A5}" srcOrd="0" destOrd="0" presId="urn:microsoft.com/office/officeart/2005/8/layout/hierarchy1"/>
    <dgm:cxn modelId="{B1FBD691-F28F-4433-9F7D-16F6BB9AC0FF}" srcId="{980038E7-97B4-450A-BBD4-07A24545E916}" destId="{52638944-D983-4131-9004-70003AEAB83E}" srcOrd="2" destOrd="0" parTransId="{CAF8393D-916F-4288-9FD0-9B9D827C0C17}" sibTransId="{FE13FE8B-C34F-4E46-A7A5-62399C279BF7}"/>
    <dgm:cxn modelId="{8C2F2892-2CD1-4D41-8AA3-A7F77FA5E0B8}" type="presOf" srcId="{CAF8393D-916F-4288-9FD0-9B9D827C0C17}" destId="{89D09175-39B0-4DC6-9492-FA59D0A29FB9}" srcOrd="0" destOrd="0" presId="urn:microsoft.com/office/officeart/2005/8/layout/hierarchy1"/>
    <dgm:cxn modelId="{896CD9B3-F6C7-4D6B-9995-B2C6324AAB40}" srcId="{6EB79542-C364-4958-9D3F-C3F3C033AE5E}" destId="{C7985A28-C81C-4327-A168-5B73D1B125A5}" srcOrd="0" destOrd="0" parTransId="{0ACB4543-BEA7-47D4-83C8-377F94D1B732}" sibTransId="{11CB7CCE-51CD-4084-92CF-5E3131AACE31}"/>
    <dgm:cxn modelId="{1728A9B9-D3E5-4369-82C7-C095844B807D}" type="presOf" srcId="{A3EC95D3-222A-4109-8D39-E170D2333692}" destId="{119EF9A8-E23B-4EB1-8FDA-DC9D4F0CB440}" srcOrd="0" destOrd="0" presId="urn:microsoft.com/office/officeart/2005/8/layout/hierarchy1"/>
    <dgm:cxn modelId="{646398C6-C8FD-4386-A89A-81D549CBF9D9}" srcId="{980038E7-97B4-450A-BBD4-07A24545E916}" destId="{CA6CF646-8F29-4FE9-848E-EE3979B998F8}" srcOrd="1" destOrd="0" parTransId="{A3EC95D3-222A-4109-8D39-E170D2333692}" sibTransId="{9BBE6631-03E8-49D4-BDDE-A032D3562570}"/>
    <dgm:cxn modelId="{C25434DC-C968-4FB8-AEA0-D18A04C5328A}" srcId="{993BCE58-7856-4F75-BF07-4C0DF6A12EF8}" destId="{82886873-8132-4794-B7AF-8068F02E5549}" srcOrd="1" destOrd="0" parTransId="{DFFF2BF8-FA0B-4FCE-A84D-692189898917}" sibTransId="{A3EED197-338E-407C-9AA3-F6DD2F1E9C61}"/>
    <dgm:cxn modelId="{E8F6CFDC-3FC4-43AD-9594-67FC6427C9A8}" srcId="{C7985A28-C81C-4327-A168-5B73D1B125A5}" destId="{980038E7-97B4-450A-BBD4-07A24545E916}" srcOrd="0" destOrd="0" parTransId="{E650DE7D-8C44-437E-81D8-AB9772C96E7E}" sibTransId="{AC4A3FB6-8C03-4A86-8654-15550329BE7F}"/>
    <dgm:cxn modelId="{548D24F4-43BC-4602-BF7C-440AA2A6B6D2}" type="presOf" srcId="{C7985A28-C81C-4327-A168-5B73D1B125A5}" destId="{0D2B77A9-570A-484D-97E5-2948EA6EABB5}" srcOrd="0" destOrd="0" presId="urn:microsoft.com/office/officeart/2005/8/layout/hierarchy1"/>
    <dgm:cxn modelId="{45414593-3521-42E2-ACA3-1C2167073C9A}" type="presParOf" srcId="{AE13B5B4-25BA-4651-B9C0-347FCF4D9BE5}" destId="{A787C1F2-B225-49CC-8325-93C19E3950AD}" srcOrd="0" destOrd="0" presId="urn:microsoft.com/office/officeart/2005/8/layout/hierarchy1"/>
    <dgm:cxn modelId="{EE98F690-9FB6-434D-B222-111348B4B25C}" type="presParOf" srcId="{A787C1F2-B225-49CC-8325-93C19E3950AD}" destId="{D2604696-7015-4AA0-B9DB-A06B56D89F44}" srcOrd="0" destOrd="0" presId="urn:microsoft.com/office/officeart/2005/8/layout/hierarchy1"/>
    <dgm:cxn modelId="{4B8BEF68-B99B-405A-A336-2EA15D26E5BF}" type="presParOf" srcId="{D2604696-7015-4AA0-B9DB-A06B56D89F44}" destId="{ABC08D41-65C4-4F56-AAFC-5FF29CC74476}" srcOrd="0" destOrd="0" presId="urn:microsoft.com/office/officeart/2005/8/layout/hierarchy1"/>
    <dgm:cxn modelId="{0CAE1436-793D-4BF6-9D20-7D0669D54A7D}" type="presParOf" srcId="{D2604696-7015-4AA0-B9DB-A06B56D89F44}" destId="{0D2B77A9-570A-484D-97E5-2948EA6EABB5}" srcOrd="1" destOrd="0" presId="urn:microsoft.com/office/officeart/2005/8/layout/hierarchy1"/>
    <dgm:cxn modelId="{7950A762-18BB-4F74-9713-C02A6A959903}" type="presParOf" srcId="{A787C1F2-B225-49CC-8325-93C19E3950AD}" destId="{3527EE5E-3E8A-4B85-931A-A6365553CD4F}" srcOrd="1" destOrd="0" presId="urn:microsoft.com/office/officeart/2005/8/layout/hierarchy1"/>
    <dgm:cxn modelId="{5A212EE6-F002-44BA-AC01-F427A92441EA}" type="presParOf" srcId="{3527EE5E-3E8A-4B85-931A-A6365553CD4F}" destId="{EE513D59-FB1C-4EEC-9F3D-7F034321C70D}" srcOrd="0" destOrd="0" presId="urn:microsoft.com/office/officeart/2005/8/layout/hierarchy1"/>
    <dgm:cxn modelId="{56649C4A-0D2F-478C-8C33-5D8964172CF0}" type="presParOf" srcId="{3527EE5E-3E8A-4B85-931A-A6365553CD4F}" destId="{22527951-BA99-4841-835B-06206E6A7D69}" srcOrd="1" destOrd="0" presId="urn:microsoft.com/office/officeart/2005/8/layout/hierarchy1"/>
    <dgm:cxn modelId="{57ABF3BC-8B1F-45A5-9146-0584088EF6E0}" type="presParOf" srcId="{22527951-BA99-4841-835B-06206E6A7D69}" destId="{2A40C2A2-FCF0-49C8-98C9-8462D94E1EAD}" srcOrd="0" destOrd="0" presId="urn:microsoft.com/office/officeart/2005/8/layout/hierarchy1"/>
    <dgm:cxn modelId="{55B6A496-6EE0-4CEC-B0B6-50A1A9597F7E}" type="presParOf" srcId="{2A40C2A2-FCF0-49C8-98C9-8462D94E1EAD}" destId="{F6D542D8-AC71-4D9E-B99C-CB3F197482FD}" srcOrd="0" destOrd="0" presId="urn:microsoft.com/office/officeart/2005/8/layout/hierarchy1"/>
    <dgm:cxn modelId="{84B71DC0-2157-4ACF-95CA-98D50A0FFD45}" type="presParOf" srcId="{2A40C2A2-FCF0-49C8-98C9-8462D94E1EAD}" destId="{CDA69871-E1AB-442C-A82D-6123A69DD877}" srcOrd="1" destOrd="0" presId="urn:microsoft.com/office/officeart/2005/8/layout/hierarchy1"/>
    <dgm:cxn modelId="{4E80AED1-1736-4A42-87CF-8B1F28BD0B8C}" type="presParOf" srcId="{22527951-BA99-4841-835B-06206E6A7D69}" destId="{EC60A002-E04A-4F08-9CF5-88554D7B8263}" srcOrd="1" destOrd="0" presId="urn:microsoft.com/office/officeart/2005/8/layout/hierarchy1"/>
    <dgm:cxn modelId="{F99556B3-8014-4559-84AF-A5887F207DFA}" type="presParOf" srcId="{EC60A002-E04A-4F08-9CF5-88554D7B8263}" destId="{E4A16AE2-9AFC-4F30-8B99-357DBC7D4446}" srcOrd="0" destOrd="0" presId="urn:microsoft.com/office/officeart/2005/8/layout/hierarchy1"/>
    <dgm:cxn modelId="{5D0E4E31-E8B1-4C53-824A-CBD203F17452}" type="presParOf" srcId="{EC60A002-E04A-4F08-9CF5-88554D7B8263}" destId="{89237FDC-AA26-4C93-B761-0199102760A3}" srcOrd="1" destOrd="0" presId="urn:microsoft.com/office/officeart/2005/8/layout/hierarchy1"/>
    <dgm:cxn modelId="{7E615F45-DEC6-48C7-B3D6-2B2F179A3D8B}" type="presParOf" srcId="{89237FDC-AA26-4C93-B761-0199102760A3}" destId="{B3A32A00-27FA-4195-B8D0-9AD2EBB3C28B}" srcOrd="0" destOrd="0" presId="urn:microsoft.com/office/officeart/2005/8/layout/hierarchy1"/>
    <dgm:cxn modelId="{7D643545-19E7-4E15-8F66-71C977F4E99C}" type="presParOf" srcId="{B3A32A00-27FA-4195-B8D0-9AD2EBB3C28B}" destId="{EA55ECAE-986E-4151-94B3-AA49E848FBD6}" srcOrd="0" destOrd="0" presId="urn:microsoft.com/office/officeart/2005/8/layout/hierarchy1"/>
    <dgm:cxn modelId="{52768765-1FE3-4181-A395-9E5C00DE61D0}" type="presParOf" srcId="{B3A32A00-27FA-4195-B8D0-9AD2EBB3C28B}" destId="{41FEFFFD-6CCD-4970-B057-30482DB5ACA6}" srcOrd="1" destOrd="0" presId="urn:microsoft.com/office/officeart/2005/8/layout/hierarchy1"/>
    <dgm:cxn modelId="{0317CDD4-7726-4ACA-8E5E-F3352F37A464}" type="presParOf" srcId="{89237FDC-AA26-4C93-B761-0199102760A3}" destId="{58AD607E-41B3-4C4C-AA57-1EBA269A30FA}" srcOrd="1" destOrd="0" presId="urn:microsoft.com/office/officeart/2005/8/layout/hierarchy1"/>
    <dgm:cxn modelId="{8A99CC3F-B44B-43DF-916E-F6C76361BE66}" type="presParOf" srcId="{EC60A002-E04A-4F08-9CF5-88554D7B8263}" destId="{119EF9A8-E23B-4EB1-8FDA-DC9D4F0CB440}" srcOrd="2" destOrd="0" presId="urn:microsoft.com/office/officeart/2005/8/layout/hierarchy1"/>
    <dgm:cxn modelId="{EB93A187-7EED-4B4F-A039-CA4400F2327F}" type="presParOf" srcId="{EC60A002-E04A-4F08-9CF5-88554D7B8263}" destId="{FAE34922-0A54-4451-A282-833A8337DBC3}" srcOrd="3" destOrd="0" presId="urn:microsoft.com/office/officeart/2005/8/layout/hierarchy1"/>
    <dgm:cxn modelId="{D702CF8D-691C-463D-9EE8-47A38743BD16}" type="presParOf" srcId="{FAE34922-0A54-4451-A282-833A8337DBC3}" destId="{22DE8E30-C93A-4CE6-9F18-CA4D97D8FEF8}" srcOrd="0" destOrd="0" presId="urn:microsoft.com/office/officeart/2005/8/layout/hierarchy1"/>
    <dgm:cxn modelId="{48AC0E11-B810-4E42-A8A9-7F0188B818EF}" type="presParOf" srcId="{22DE8E30-C93A-4CE6-9F18-CA4D97D8FEF8}" destId="{77B5BC4B-3E07-402A-A9D5-9DAB89FEA892}" srcOrd="0" destOrd="0" presId="urn:microsoft.com/office/officeart/2005/8/layout/hierarchy1"/>
    <dgm:cxn modelId="{B49492C1-541E-4B93-AA67-F4C3D21B3E32}" type="presParOf" srcId="{22DE8E30-C93A-4CE6-9F18-CA4D97D8FEF8}" destId="{4E0F78B4-58DF-4FE8-A5A8-71279C54BD1A}" srcOrd="1" destOrd="0" presId="urn:microsoft.com/office/officeart/2005/8/layout/hierarchy1"/>
    <dgm:cxn modelId="{059A6713-F2DC-4FFE-B1D2-A600A6A734A5}" type="presParOf" srcId="{FAE34922-0A54-4451-A282-833A8337DBC3}" destId="{5D25EE4F-085E-4298-BB8B-8BB552D92BEB}" srcOrd="1" destOrd="0" presId="urn:microsoft.com/office/officeart/2005/8/layout/hierarchy1"/>
    <dgm:cxn modelId="{0C3DBDEF-4CD0-46B3-A0EB-19AEE6AF41A3}" type="presParOf" srcId="{EC60A002-E04A-4F08-9CF5-88554D7B8263}" destId="{89D09175-39B0-4DC6-9492-FA59D0A29FB9}" srcOrd="4" destOrd="0" presId="urn:microsoft.com/office/officeart/2005/8/layout/hierarchy1"/>
    <dgm:cxn modelId="{856D250E-6C63-40DB-A5D1-516425F07732}" type="presParOf" srcId="{EC60A002-E04A-4F08-9CF5-88554D7B8263}" destId="{A3354140-8E12-45D9-A76D-5A7DC4853263}" srcOrd="5" destOrd="0" presId="urn:microsoft.com/office/officeart/2005/8/layout/hierarchy1"/>
    <dgm:cxn modelId="{1339C0B2-0B59-4071-9B62-F6E8EC5D208D}" type="presParOf" srcId="{A3354140-8E12-45D9-A76D-5A7DC4853263}" destId="{D3959046-24C1-412D-9D70-EF6BCDE00C97}" srcOrd="0" destOrd="0" presId="urn:microsoft.com/office/officeart/2005/8/layout/hierarchy1"/>
    <dgm:cxn modelId="{9D3F6989-8CA3-423B-9D57-E8A2C7660B94}" type="presParOf" srcId="{D3959046-24C1-412D-9D70-EF6BCDE00C97}" destId="{838CD64E-2305-4E0C-B18F-C4C6A889A046}" srcOrd="0" destOrd="0" presId="urn:microsoft.com/office/officeart/2005/8/layout/hierarchy1"/>
    <dgm:cxn modelId="{3F160F93-9A8F-47F8-BD15-B9C99E8285B9}" type="presParOf" srcId="{D3959046-24C1-412D-9D70-EF6BCDE00C97}" destId="{3659A7A2-1472-4422-BCF1-BB59027E4129}" srcOrd="1" destOrd="0" presId="urn:microsoft.com/office/officeart/2005/8/layout/hierarchy1"/>
    <dgm:cxn modelId="{A1BE6CE5-7950-4475-BFA9-D81925807563}" type="presParOf" srcId="{A3354140-8E12-45D9-A76D-5A7DC4853263}" destId="{AEB25063-C6A7-4F3C-88E9-3F7B1EEB50FA}" srcOrd="1" destOrd="0" presId="urn:microsoft.com/office/officeart/2005/8/layout/hierarchy1"/>
    <dgm:cxn modelId="{2AF28C35-F56C-4039-BB14-B321B7619B74}" type="presParOf" srcId="{3527EE5E-3E8A-4B85-931A-A6365553CD4F}" destId="{528A657D-BAB0-4F14-99ED-12E0E34255A5}" srcOrd="2" destOrd="0" presId="urn:microsoft.com/office/officeart/2005/8/layout/hierarchy1"/>
    <dgm:cxn modelId="{BC93006C-F1EC-42C7-84FE-70215D1E7822}" type="presParOf" srcId="{3527EE5E-3E8A-4B85-931A-A6365553CD4F}" destId="{98443ADE-5DFD-4E9E-925E-95ADE2F5B89C}" srcOrd="3" destOrd="0" presId="urn:microsoft.com/office/officeart/2005/8/layout/hierarchy1"/>
    <dgm:cxn modelId="{166082DC-CF49-4B08-BE3B-605F71C0608B}" type="presParOf" srcId="{98443ADE-5DFD-4E9E-925E-95ADE2F5B89C}" destId="{1DA9EABF-3753-4893-AFC7-63F3334471DA}" srcOrd="0" destOrd="0" presId="urn:microsoft.com/office/officeart/2005/8/layout/hierarchy1"/>
    <dgm:cxn modelId="{0744ADF3-8985-4035-84BE-312801293AA6}" type="presParOf" srcId="{1DA9EABF-3753-4893-AFC7-63F3334471DA}" destId="{9023477E-2130-4040-BAB7-95F999AB6930}" srcOrd="0" destOrd="0" presId="urn:microsoft.com/office/officeart/2005/8/layout/hierarchy1"/>
    <dgm:cxn modelId="{EB119DC5-BB21-408A-B4F3-31AF5D2C1D0E}" type="presParOf" srcId="{1DA9EABF-3753-4893-AFC7-63F3334471DA}" destId="{73465761-06BD-465B-9B62-815D6A69BBA6}" srcOrd="1" destOrd="0" presId="urn:microsoft.com/office/officeart/2005/8/layout/hierarchy1"/>
    <dgm:cxn modelId="{D9E650CE-6970-4082-9C46-C6E16252C16A}" type="presParOf" srcId="{98443ADE-5DFD-4E9E-925E-95ADE2F5B89C}" destId="{A4DA3195-346E-42B2-96BC-BCE7DA5297D1}" srcOrd="1" destOrd="0" presId="urn:microsoft.com/office/officeart/2005/8/layout/hierarchy1"/>
    <dgm:cxn modelId="{5A3B3F1F-37F2-4030-A942-47BCA509DC17}" type="presParOf" srcId="{A4DA3195-346E-42B2-96BC-BCE7DA5297D1}" destId="{3FE95077-DD25-4684-96F8-658B543492F1}" srcOrd="0" destOrd="0" presId="urn:microsoft.com/office/officeart/2005/8/layout/hierarchy1"/>
    <dgm:cxn modelId="{CB6F68B9-6617-49CE-B509-BC4A1F0FC7AA}" type="presParOf" srcId="{A4DA3195-346E-42B2-96BC-BCE7DA5297D1}" destId="{9C97975B-76AF-419F-ADC9-10EBA6921D9E}" srcOrd="1" destOrd="0" presId="urn:microsoft.com/office/officeart/2005/8/layout/hierarchy1"/>
    <dgm:cxn modelId="{9DDE1318-D8DD-47C5-84F4-0245410DDA9C}" type="presParOf" srcId="{9C97975B-76AF-419F-ADC9-10EBA6921D9E}" destId="{EA595725-BC94-4CC3-98D7-16A1125E4177}" srcOrd="0" destOrd="0" presId="urn:microsoft.com/office/officeart/2005/8/layout/hierarchy1"/>
    <dgm:cxn modelId="{8E3104FA-A0FC-4C4E-8281-54B97BA9D21E}" type="presParOf" srcId="{EA595725-BC94-4CC3-98D7-16A1125E4177}" destId="{57ED4C1C-3F75-45EA-887C-5DD41E87C098}" srcOrd="0" destOrd="0" presId="urn:microsoft.com/office/officeart/2005/8/layout/hierarchy1"/>
    <dgm:cxn modelId="{C8C2312A-25F7-4A71-9234-7C54AE8359BE}" type="presParOf" srcId="{EA595725-BC94-4CC3-98D7-16A1125E4177}" destId="{A2C88B8A-33BB-4EB3-973B-BC28985C9882}" srcOrd="1" destOrd="0" presId="urn:microsoft.com/office/officeart/2005/8/layout/hierarchy1"/>
    <dgm:cxn modelId="{183E22D2-DB71-4FA4-B161-58091970C215}" type="presParOf" srcId="{9C97975B-76AF-419F-ADC9-10EBA6921D9E}" destId="{AE7FBF59-8B6C-444D-89F7-F7560E85D6D8}" srcOrd="1" destOrd="0" presId="urn:microsoft.com/office/officeart/2005/8/layout/hierarchy1"/>
    <dgm:cxn modelId="{3F7A3E55-0D0B-41DB-AA29-62DF5E9AD54A}" type="presParOf" srcId="{A4DA3195-346E-42B2-96BC-BCE7DA5297D1}" destId="{AF53FAD7-4956-44C9-854C-D70F904E54CB}" srcOrd="2" destOrd="0" presId="urn:microsoft.com/office/officeart/2005/8/layout/hierarchy1"/>
    <dgm:cxn modelId="{3EB63290-ECAD-402E-8CC4-9E08B524F805}" type="presParOf" srcId="{A4DA3195-346E-42B2-96BC-BCE7DA5297D1}" destId="{D61099D3-8A52-47DA-8491-4D05F9D63560}" srcOrd="3" destOrd="0" presId="urn:microsoft.com/office/officeart/2005/8/layout/hierarchy1"/>
    <dgm:cxn modelId="{DF2E4F92-0D34-44FA-8D7F-ECFF6F572899}" type="presParOf" srcId="{D61099D3-8A52-47DA-8491-4D05F9D63560}" destId="{0F2F599D-75BF-4882-97E7-B2E33A413651}" srcOrd="0" destOrd="0" presId="urn:microsoft.com/office/officeart/2005/8/layout/hierarchy1"/>
    <dgm:cxn modelId="{0D9A3AED-BF7B-4FC3-A5C0-C13D18FE4918}" type="presParOf" srcId="{0F2F599D-75BF-4882-97E7-B2E33A413651}" destId="{7D027C6B-7AFB-4877-B84B-C50DA0525928}" srcOrd="0" destOrd="0" presId="urn:microsoft.com/office/officeart/2005/8/layout/hierarchy1"/>
    <dgm:cxn modelId="{4E4E5611-816B-4654-8350-2E0A1C713369}" type="presParOf" srcId="{0F2F599D-75BF-4882-97E7-B2E33A413651}" destId="{69EE951E-EA56-4E3D-891B-AAF647983818}" srcOrd="1" destOrd="0" presId="urn:microsoft.com/office/officeart/2005/8/layout/hierarchy1"/>
    <dgm:cxn modelId="{EA1CADAF-8609-485F-B1D2-F770C1F57F12}" type="presParOf" srcId="{D61099D3-8A52-47DA-8491-4D05F9D63560}" destId="{EB232CEF-B71B-43EA-8672-CF762D18C88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7FEF6F-A487-4D7B-8AB1-3601F9C840E4}" type="doc">
      <dgm:prSet loTypeId="urn:microsoft.com/office/officeart/2005/8/layout/bList2#1" loCatId="list" qsTypeId="urn:microsoft.com/office/officeart/2005/8/quickstyle/simple1#5" qsCatId="simple" csTypeId="urn:microsoft.com/office/officeart/2005/8/colors/accent1_1" csCatId="accent1" phldr="1"/>
      <dgm:spPr/>
      <dgm:t>
        <a:bodyPr/>
        <a:lstStyle/>
        <a:p>
          <a:endParaRPr lang="en-US"/>
        </a:p>
      </dgm:t>
    </dgm:pt>
    <dgm:pt modelId="{D59C793D-BA26-4D7D-A646-C78121879E8F}">
      <dgm:prSet phldrT="[Text]" custT="1"/>
      <dgm:spPr/>
      <dgm:t>
        <a:bodyPr/>
        <a:lstStyle/>
        <a:p>
          <a:r>
            <a:rPr lang="en-US" sz="1200" dirty="0">
              <a:latin typeface="Lato"/>
              <a:cs typeface="Helvetica" panose="020B0604020202020204" pitchFamily="34" charset="0"/>
            </a:rPr>
            <a:t>Groups</a:t>
          </a:r>
        </a:p>
      </dgm:t>
    </dgm:pt>
    <dgm:pt modelId="{7947984C-CB9C-4148-8EC0-07E99B194CEA}" type="parTrans" cxnId="{F6AF4F2A-8006-424E-95FE-7117AEF2984E}">
      <dgm:prSet/>
      <dgm:spPr/>
      <dgm:t>
        <a:bodyPr/>
        <a:lstStyle/>
        <a:p>
          <a:endParaRPr lang="en-US" sz="1200"/>
        </a:p>
      </dgm:t>
    </dgm:pt>
    <dgm:pt modelId="{6E2F43EA-6EE6-453F-B9BC-F3A937ADCE22}" type="sibTrans" cxnId="{F6AF4F2A-8006-424E-95FE-7117AEF2984E}">
      <dgm:prSet/>
      <dgm:spPr/>
      <dgm:t>
        <a:bodyPr/>
        <a:lstStyle/>
        <a:p>
          <a:endParaRPr lang="en-US" sz="1200"/>
        </a:p>
      </dgm:t>
    </dgm:pt>
    <dgm:pt modelId="{1EBFC697-B836-4EF0-9340-C88CC637D995}">
      <dgm:prSet phldrT="[Text]" custT="1"/>
      <dgm:spPr/>
      <dgm:t>
        <a:bodyPr/>
        <a:lstStyle/>
        <a:p>
          <a:r>
            <a:rPr lang="en-US" sz="1400" dirty="0">
              <a:latin typeface="Lato"/>
              <a:cs typeface="Helvetica" panose="020B0604020202020204" pitchFamily="34" charset="0"/>
            </a:rPr>
            <a:t>Country</a:t>
          </a:r>
        </a:p>
      </dgm:t>
    </dgm:pt>
    <dgm:pt modelId="{25A8A94F-1562-42CD-ADA7-DB828F52711C}" type="parTrans" cxnId="{798E9F01-6072-457D-A87D-9967A04E83E9}">
      <dgm:prSet/>
      <dgm:spPr/>
      <dgm:t>
        <a:bodyPr/>
        <a:lstStyle/>
        <a:p>
          <a:endParaRPr lang="en-US" sz="1200"/>
        </a:p>
      </dgm:t>
    </dgm:pt>
    <dgm:pt modelId="{DE56C878-182B-4ABC-9B63-3B506F21D9CE}" type="sibTrans" cxnId="{798E9F01-6072-457D-A87D-9967A04E83E9}">
      <dgm:prSet/>
      <dgm:spPr/>
      <dgm:t>
        <a:bodyPr/>
        <a:lstStyle/>
        <a:p>
          <a:endParaRPr lang="en-US" sz="1200"/>
        </a:p>
      </dgm:t>
    </dgm:pt>
    <dgm:pt modelId="{FDA18BD0-4A14-4A02-92E5-F0094D039CF6}">
      <dgm:prSet phldrT="[Text]" custT="1"/>
      <dgm:spPr/>
      <dgm:t>
        <a:bodyPr/>
        <a:lstStyle/>
        <a:p>
          <a:r>
            <a:rPr lang="en-US" sz="1200" dirty="0">
              <a:latin typeface="Lato"/>
              <a:cs typeface="Helvetica" panose="020B0604020202020204" pitchFamily="34" charset="0"/>
            </a:rPr>
            <a:t>Metrics</a:t>
          </a:r>
        </a:p>
      </dgm:t>
    </dgm:pt>
    <dgm:pt modelId="{6301C329-8A81-4469-9B63-A2E7C5C9CE40}" type="parTrans" cxnId="{BBF59E1A-FA55-4DEA-B490-BF1BA2BF27D7}">
      <dgm:prSet/>
      <dgm:spPr/>
      <dgm:t>
        <a:bodyPr/>
        <a:lstStyle/>
        <a:p>
          <a:endParaRPr lang="en-US" sz="1200"/>
        </a:p>
      </dgm:t>
    </dgm:pt>
    <dgm:pt modelId="{EA4FECE5-F82E-4C44-9259-60A4941C43D0}" type="sibTrans" cxnId="{BBF59E1A-FA55-4DEA-B490-BF1BA2BF27D7}">
      <dgm:prSet/>
      <dgm:spPr/>
      <dgm:t>
        <a:bodyPr/>
        <a:lstStyle/>
        <a:p>
          <a:endParaRPr lang="en-US" sz="1200"/>
        </a:p>
      </dgm:t>
    </dgm:pt>
    <dgm:pt modelId="{83D95FF3-B62E-4568-9A18-01D2271CC658}">
      <dgm:prSet phldrT="[Text]" custT="1"/>
      <dgm:spPr/>
      <dgm:t>
        <a:bodyPr/>
        <a:lstStyle/>
        <a:p>
          <a:r>
            <a:rPr lang="en-US" sz="1400" dirty="0">
              <a:latin typeface="Lato"/>
              <a:cs typeface="Helvetica" panose="020B0604020202020204" pitchFamily="34" charset="0"/>
            </a:rPr>
            <a:t>Runs</a:t>
          </a:r>
        </a:p>
      </dgm:t>
    </dgm:pt>
    <dgm:pt modelId="{E5EB452C-6DCC-4332-A7A8-C7E17EE25C92}" type="parTrans" cxnId="{FDAA2772-3317-4B9A-BE27-FC961DFB1CE6}">
      <dgm:prSet/>
      <dgm:spPr/>
      <dgm:t>
        <a:bodyPr/>
        <a:lstStyle/>
        <a:p>
          <a:endParaRPr lang="en-US" sz="1200"/>
        </a:p>
      </dgm:t>
    </dgm:pt>
    <dgm:pt modelId="{D39A8F19-AE95-44B6-B585-9F205C4C7A9B}" type="sibTrans" cxnId="{FDAA2772-3317-4B9A-BE27-FC961DFB1CE6}">
      <dgm:prSet/>
      <dgm:spPr/>
      <dgm:t>
        <a:bodyPr/>
        <a:lstStyle/>
        <a:p>
          <a:endParaRPr lang="en-US" sz="1200"/>
        </a:p>
      </dgm:t>
    </dgm:pt>
    <dgm:pt modelId="{1E8E4CFA-ED97-4641-89AE-3E49E819D6BB}">
      <dgm:prSet phldrT="[Text]" custT="1"/>
      <dgm:spPr/>
      <dgm:t>
        <a:bodyPr/>
        <a:lstStyle/>
        <a:p>
          <a:r>
            <a:rPr lang="en-US" sz="1200" dirty="0">
              <a:latin typeface="Lato"/>
              <a:cs typeface="Helvetica" panose="020B0604020202020204" pitchFamily="34" charset="0"/>
            </a:rPr>
            <a:t>Dates</a:t>
          </a:r>
        </a:p>
      </dgm:t>
    </dgm:pt>
    <dgm:pt modelId="{A6428CA2-9E9B-4B03-B84F-EA2F83437046}" type="parTrans" cxnId="{DD21E14E-B5F6-4638-8FCA-54EE27A1CB7C}">
      <dgm:prSet/>
      <dgm:spPr/>
      <dgm:t>
        <a:bodyPr/>
        <a:lstStyle/>
        <a:p>
          <a:endParaRPr lang="en-US" sz="1200"/>
        </a:p>
      </dgm:t>
    </dgm:pt>
    <dgm:pt modelId="{06EC08A2-6FEE-4D74-A892-A639285EE416}" type="sibTrans" cxnId="{DD21E14E-B5F6-4638-8FCA-54EE27A1CB7C}">
      <dgm:prSet/>
      <dgm:spPr/>
      <dgm:t>
        <a:bodyPr/>
        <a:lstStyle/>
        <a:p>
          <a:endParaRPr lang="en-US" sz="1200"/>
        </a:p>
      </dgm:t>
    </dgm:pt>
    <dgm:pt modelId="{B400C23D-EDD3-41D1-8A1F-B44DB0478C72}">
      <dgm:prSet phldrT="[Text]" custT="1"/>
      <dgm:spPr/>
      <dgm:t>
        <a:bodyPr/>
        <a:lstStyle/>
        <a:p>
          <a:r>
            <a:rPr lang="en-US" sz="1400" dirty="0">
              <a:latin typeface="Lato"/>
              <a:cs typeface="Helvetica" panose="020B0604020202020204" pitchFamily="34" charset="0"/>
            </a:rPr>
            <a:t>Country</a:t>
          </a:r>
        </a:p>
      </dgm:t>
    </dgm:pt>
    <dgm:pt modelId="{49EAF663-3056-480D-B2B4-2A563FFF2BB4}" type="parTrans" cxnId="{0A8565A4-2519-46AD-B0CE-9F290DB268B0}">
      <dgm:prSet/>
      <dgm:spPr/>
      <dgm:t>
        <a:bodyPr/>
        <a:lstStyle/>
        <a:p>
          <a:endParaRPr lang="en-US" sz="1200"/>
        </a:p>
      </dgm:t>
    </dgm:pt>
    <dgm:pt modelId="{EF642824-F024-46A0-B704-92BD3C6D3C8E}" type="sibTrans" cxnId="{0A8565A4-2519-46AD-B0CE-9F290DB268B0}">
      <dgm:prSet/>
      <dgm:spPr/>
      <dgm:t>
        <a:bodyPr/>
        <a:lstStyle/>
        <a:p>
          <a:endParaRPr lang="en-US" sz="1200"/>
        </a:p>
      </dgm:t>
    </dgm:pt>
    <dgm:pt modelId="{3A1260D0-243C-43F2-A4D6-33441609A007}">
      <dgm:prSet phldrT="[Text]" custT="1"/>
      <dgm:spPr/>
      <dgm:t>
        <a:bodyPr/>
        <a:lstStyle/>
        <a:p>
          <a:r>
            <a:rPr lang="en-US" sz="1200" dirty="0">
              <a:latin typeface="Lato"/>
              <a:cs typeface="Helvetica" panose="020B0604020202020204" pitchFamily="34" charset="0"/>
            </a:rPr>
            <a:t>Location</a:t>
          </a:r>
        </a:p>
      </dgm:t>
    </dgm:pt>
    <dgm:pt modelId="{6E38AEB8-23EB-4939-8BC0-944E0B7EEA9E}" type="parTrans" cxnId="{32FA5489-2A80-4E5E-A466-A543FB87506C}">
      <dgm:prSet/>
      <dgm:spPr/>
      <dgm:t>
        <a:bodyPr/>
        <a:lstStyle/>
        <a:p>
          <a:endParaRPr lang="en-US" sz="1200"/>
        </a:p>
      </dgm:t>
    </dgm:pt>
    <dgm:pt modelId="{2ED93DBF-F2ED-49A7-9B45-D800F54D463A}" type="sibTrans" cxnId="{32FA5489-2A80-4E5E-A466-A543FB87506C}">
      <dgm:prSet/>
      <dgm:spPr/>
      <dgm:t>
        <a:bodyPr/>
        <a:lstStyle/>
        <a:p>
          <a:endParaRPr lang="en-US" sz="1200"/>
        </a:p>
      </dgm:t>
    </dgm:pt>
    <dgm:pt modelId="{24F8C382-57DE-4C55-BF55-831D758ADE7B}">
      <dgm:prSet phldrT="[Text]" custT="1"/>
      <dgm:spPr/>
      <dgm:t>
        <a:bodyPr/>
        <a:lstStyle/>
        <a:p>
          <a:r>
            <a:rPr lang="en-US" sz="1400" dirty="0">
              <a:latin typeface="Lato"/>
              <a:cs typeface="Helvetica" panose="020B0604020202020204" pitchFamily="34" charset="0"/>
            </a:rPr>
            <a:t>Versus</a:t>
          </a:r>
        </a:p>
      </dgm:t>
    </dgm:pt>
    <dgm:pt modelId="{E492BF18-C247-42B2-97A0-3DBBC1B00624}" type="parTrans" cxnId="{FB08A340-49A2-46E7-9194-35312445B6FE}">
      <dgm:prSet/>
      <dgm:spPr/>
      <dgm:t>
        <a:bodyPr/>
        <a:lstStyle/>
        <a:p>
          <a:endParaRPr lang="en-US" sz="1200"/>
        </a:p>
      </dgm:t>
    </dgm:pt>
    <dgm:pt modelId="{E3130682-EFC4-4094-B057-92A8B018BE91}" type="sibTrans" cxnId="{FB08A340-49A2-46E7-9194-35312445B6FE}">
      <dgm:prSet/>
      <dgm:spPr/>
      <dgm:t>
        <a:bodyPr/>
        <a:lstStyle/>
        <a:p>
          <a:endParaRPr lang="en-US" sz="1200"/>
        </a:p>
      </dgm:t>
    </dgm:pt>
    <dgm:pt modelId="{C2097A53-A62C-4CA8-9AFB-D2654271B283}">
      <dgm:prSet phldrT="[Text]" custT="1"/>
      <dgm:spPr/>
      <dgm:t>
        <a:bodyPr/>
        <a:lstStyle/>
        <a:p>
          <a:r>
            <a:rPr lang="en-US" sz="1400" dirty="0">
              <a:latin typeface="Lato"/>
              <a:cs typeface="Helvetica" panose="020B0604020202020204" pitchFamily="34" charset="0"/>
            </a:rPr>
            <a:t>Match Date</a:t>
          </a:r>
        </a:p>
      </dgm:t>
    </dgm:pt>
    <dgm:pt modelId="{70C302C1-0EF6-44B3-9B69-33635D0DF2F4}" type="parTrans" cxnId="{4531FDE8-5D7D-4418-A641-5C4540021A20}">
      <dgm:prSet/>
      <dgm:spPr/>
      <dgm:t>
        <a:bodyPr/>
        <a:lstStyle/>
        <a:p>
          <a:endParaRPr lang="en-US" sz="1200"/>
        </a:p>
      </dgm:t>
    </dgm:pt>
    <dgm:pt modelId="{61F884BB-7C9C-433E-8DB3-9A8266C96B5D}" type="sibTrans" cxnId="{4531FDE8-5D7D-4418-A641-5C4540021A20}">
      <dgm:prSet/>
      <dgm:spPr/>
      <dgm:t>
        <a:bodyPr/>
        <a:lstStyle/>
        <a:p>
          <a:endParaRPr lang="en-US" sz="1200"/>
        </a:p>
      </dgm:t>
    </dgm:pt>
    <dgm:pt modelId="{E44F6962-AD08-4DBC-A909-CCC29AC89EDE}">
      <dgm:prSet phldrT="[Text]" custT="1"/>
      <dgm:spPr/>
      <dgm:t>
        <a:bodyPr/>
        <a:lstStyle/>
        <a:p>
          <a:r>
            <a:rPr lang="en-US" sz="1400" dirty="0">
              <a:latin typeface="Lato"/>
              <a:cs typeface="Helvetica" panose="020B0604020202020204" pitchFamily="34" charset="0"/>
            </a:rPr>
            <a:t>Player</a:t>
          </a:r>
        </a:p>
      </dgm:t>
    </dgm:pt>
    <dgm:pt modelId="{90BD8A14-9D57-40EF-8EC7-EF54FFDAB627}" type="parTrans" cxnId="{4ADA9455-D40F-4804-93BB-49CDB57E3340}">
      <dgm:prSet/>
      <dgm:spPr/>
      <dgm:t>
        <a:bodyPr/>
        <a:lstStyle/>
        <a:p>
          <a:endParaRPr lang="en-US" sz="1200"/>
        </a:p>
      </dgm:t>
    </dgm:pt>
    <dgm:pt modelId="{D871D811-A211-48A4-A2FE-2A114B51B486}" type="sibTrans" cxnId="{4ADA9455-D40F-4804-93BB-49CDB57E3340}">
      <dgm:prSet/>
      <dgm:spPr/>
      <dgm:t>
        <a:bodyPr/>
        <a:lstStyle/>
        <a:p>
          <a:endParaRPr lang="en-US" sz="1200"/>
        </a:p>
      </dgm:t>
    </dgm:pt>
    <dgm:pt modelId="{AF1EC11B-75FD-48B9-AD58-7ED942504956}">
      <dgm:prSet phldrT="[Text]" custT="1"/>
      <dgm:spPr/>
      <dgm:t>
        <a:bodyPr/>
        <a:lstStyle/>
        <a:p>
          <a:r>
            <a:rPr lang="en-US" sz="1400" dirty="0">
              <a:latin typeface="Lato"/>
              <a:cs typeface="Helvetica" panose="020B0604020202020204" pitchFamily="34" charset="0"/>
            </a:rPr>
            <a:t>Ground</a:t>
          </a:r>
        </a:p>
      </dgm:t>
    </dgm:pt>
    <dgm:pt modelId="{FFBAB10A-DB82-457A-998E-814CDE0CA240}" type="parTrans" cxnId="{BDB9BB33-FD89-4C1E-806C-7908D2E35FEF}">
      <dgm:prSet/>
      <dgm:spPr/>
      <dgm:t>
        <a:bodyPr/>
        <a:lstStyle/>
        <a:p>
          <a:endParaRPr lang="en-US" sz="1200"/>
        </a:p>
      </dgm:t>
    </dgm:pt>
    <dgm:pt modelId="{6A6115FA-627A-47B4-8A76-E6D493C736DB}" type="sibTrans" cxnId="{BDB9BB33-FD89-4C1E-806C-7908D2E35FEF}">
      <dgm:prSet/>
      <dgm:spPr/>
      <dgm:t>
        <a:bodyPr/>
        <a:lstStyle/>
        <a:p>
          <a:endParaRPr lang="en-US" sz="1200"/>
        </a:p>
      </dgm:t>
    </dgm:pt>
    <dgm:pt modelId="{2416D482-79EB-4A7F-8476-7FA42CE4E4B4}">
      <dgm:prSet phldrT="[Text]" custT="1"/>
      <dgm:spPr/>
      <dgm:t>
        <a:bodyPr/>
        <a:lstStyle/>
        <a:p>
          <a:r>
            <a:rPr lang="en-US" sz="1400" dirty="0">
              <a:latin typeface="Lato"/>
              <a:cs typeface="Helvetica" panose="020B0604020202020204" pitchFamily="34" charset="0"/>
            </a:rPr>
            <a:t>Score Rate</a:t>
          </a:r>
        </a:p>
      </dgm:t>
    </dgm:pt>
    <dgm:pt modelId="{B877E504-AA42-4027-9FDC-C00D83781362}" type="parTrans" cxnId="{A1282E4C-0F56-4C95-9F3D-F0B0AA28B0DD}">
      <dgm:prSet/>
      <dgm:spPr/>
      <dgm:t>
        <a:bodyPr/>
        <a:lstStyle/>
        <a:p>
          <a:endParaRPr lang="en-US" sz="1200"/>
        </a:p>
      </dgm:t>
    </dgm:pt>
    <dgm:pt modelId="{67DE5F6D-E956-4E1F-A73B-724C680344E1}" type="sibTrans" cxnId="{A1282E4C-0F56-4C95-9F3D-F0B0AA28B0DD}">
      <dgm:prSet/>
      <dgm:spPr/>
      <dgm:t>
        <a:bodyPr/>
        <a:lstStyle/>
        <a:p>
          <a:endParaRPr lang="en-US" sz="1200"/>
        </a:p>
      </dgm:t>
    </dgm:pt>
    <dgm:pt modelId="{B0E32669-766A-40A0-8C6A-C465E5BDCF53}">
      <dgm:prSet phldrT="[Text]" custT="1"/>
      <dgm:spPr/>
      <dgm:t>
        <a:bodyPr/>
        <a:lstStyle/>
        <a:p>
          <a:r>
            <a:rPr lang="en-US" sz="1400" dirty="0">
              <a:latin typeface="Lato"/>
              <a:cs typeface="Helvetica" panose="020B0604020202020204" pitchFamily="34" charset="0"/>
            </a:rPr>
            <a:t>Match Date</a:t>
          </a:r>
        </a:p>
      </dgm:t>
    </dgm:pt>
    <dgm:pt modelId="{61A01BE4-DDEF-468D-9FA8-895457D95203}" type="parTrans" cxnId="{ABBAA442-2F21-4613-BBCB-FD0FCFF0CAB1}">
      <dgm:prSet/>
      <dgm:spPr/>
      <dgm:t>
        <a:bodyPr/>
        <a:lstStyle/>
        <a:p>
          <a:endParaRPr lang="en-US" sz="1200"/>
        </a:p>
      </dgm:t>
    </dgm:pt>
    <dgm:pt modelId="{A73F6A5B-2977-4688-A880-F12C1D88A9C9}" type="sibTrans" cxnId="{ABBAA442-2F21-4613-BBCB-FD0FCFF0CAB1}">
      <dgm:prSet/>
      <dgm:spPr/>
      <dgm:t>
        <a:bodyPr/>
        <a:lstStyle/>
        <a:p>
          <a:endParaRPr lang="en-US" sz="1200"/>
        </a:p>
      </dgm:t>
    </dgm:pt>
    <dgm:pt modelId="{110B64EE-855C-49D2-B6CD-96D72D46DA6B}">
      <dgm:prSet phldrT="[Text]" custT="1"/>
      <dgm:spPr/>
      <dgm:t>
        <a:bodyPr/>
        <a:lstStyle/>
        <a:p>
          <a:r>
            <a:rPr lang="en-US" sz="1400" dirty="0">
              <a:latin typeface="Lato"/>
              <a:cs typeface="Helvetica" panose="020B0604020202020204" pitchFamily="34" charset="0"/>
            </a:rPr>
            <a:t>Versus</a:t>
          </a:r>
        </a:p>
      </dgm:t>
    </dgm:pt>
    <dgm:pt modelId="{3081FCA4-BE8A-4C89-A835-C98DFDBF16B5}" type="parTrans" cxnId="{AB175EE3-E8BD-4BCF-ACA3-7C4211C0984E}">
      <dgm:prSet/>
      <dgm:spPr/>
      <dgm:t>
        <a:bodyPr/>
        <a:lstStyle/>
        <a:p>
          <a:endParaRPr lang="en-US" sz="1200"/>
        </a:p>
      </dgm:t>
    </dgm:pt>
    <dgm:pt modelId="{EFEAFC5C-40B8-487E-AD81-E6EE38531D11}" type="sibTrans" cxnId="{AB175EE3-E8BD-4BCF-ACA3-7C4211C0984E}">
      <dgm:prSet/>
      <dgm:spPr/>
      <dgm:t>
        <a:bodyPr/>
        <a:lstStyle/>
        <a:p>
          <a:endParaRPr lang="en-US" sz="1200"/>
        </a:p>
      </dgm:t>
    </dgm:pt>
    <dgm:pt modelId="{152531D9-E790-4345-B51F-55DF0B28AB75}">
      <dgm:prSet phldrT="[Text]" custT="1"/>
      <dgm:spPr/>
      <dgm:t>
        <a:bodyPr/>
        <a:lstStyle/>
        <a:p>
          <a:r>
            <a:rPr lang="en-US" sz="1400" dirty="0">
              <a:latin typeface="Lato"/>
              <a:cs typeface="Helvetica" panose="020B0604020202020204" pitchFamily="34" charset="0"/>
            </a:rPr>
            <a:t>Ground</a:t>
          </a:r>
        </a:p>
      </dgm:t>
    </dgm:pt>
    <dgm:pt modelId="{D882CEE8-30BA-420C-B932-F176A400ED34}" type="parTrans" cxnId="{B3E57F20-1869-4FD1-9A20-5737179461AA}">
      <dgm:prSet/>
      <dgm:spPr/>
      <dgm:t>
        <a:bodyPr/>
        <a:lstStyle/>
        <a:p>
          <a:endParaRPr lang="en-US" sz="1200"/>
        </a:p>
      </dgm:t>
    </dgm:pt>
    <dgm:pt modelId="{8C64B02B-02CB-45FB-BCEE-40EEDCE15070}" type="sibTrans" cxnId="{B3E57F20-1869-4FD1-9A20-5737179461AA}">
      <dgm:prSet/>
      <dgm:spPr/>
      <dgm:t>
        <a:bodyPr/>
        <a:lstStyle/>
        <a:p>
          <a:endParaRPr lang="en-US" sz="1200"/>
        </a:p>
      </dgm:t>
    </dgm:pt>
    <dgm:pt modelId="{E617F4E0-2067-407B-8BE5-86F4F55F10C9}">
      <dgm:prSet phldrT="[Text]" custT="1"/>
      <dgm:spPr/>
      <dgm:t>
        <a:bodyPr/>
        <a:lstStyle/>
        <a:p>
          <a:endParaRPr lang="en-US" sz="1400" dirty="0">
            <a:latin typeface="Lato"/>
            <a:cs typeface="Helvetica" panose="020B0604020202020204" pitchFamily="34" charset="0"/>
          </a:endParaRPr>
        </a:p>
      </dgm:t>
    </dgm:pt>
    <dgm:pt modelId="{45967E32-360D-409C-9A6B-4F0AD76C926F}" type="parTrans" cxnId="{2ECC379E-A359-4BB4-8434-84324DB65D40}">
      <dgm:prSet/>
      <dgm:spPr/>
      <dgm:t>
        <a:bodyPr/>
        <a:lstStyle/>
        <a:p>
          <a:endParaRPr lang="en-US" sz="1200"/>
        </a:p>
      </dgm:t>
    </dgm:pt>
    <dgm:pt modelId="{498A2495-ECA4-49BB-A93A-E57DF8A9A8F3}" type="sibTrans" cxnId="{2ECC379E-A359-4BB4-8434-84324DB65D40}">
      <dgm:prSet/>
      <dgm:spPr/>
      <dgm:t>
        <a:bodyPr/>
        <a:lstStyle/>
        <a:p>
          <a:endParaRPr lang="en-US" sz="1200"/>
        </a:p>
      </dgm:t>
    </dgm:pt>
    <dgm:pt modelId="{184FF89C-6D82-42CF-A2AF-3B2ED7A6E386}">
      <dgm:prSet phldrT="[Text]" custT="1"/>
      <dgm:spPr/>
      <dgm:t>
        <a:bodyPr/>
        <a:lstStyle/>
        <a:p>
          <a:endParaRPr lang="en-US" sz="1400" dirty="0">
            <a:latin typeface="Lato"/>
            <a:cs typeface="Helvetica" panose="020B0604020202020204" pitchFamily="34" charset="0"/>
          </a:endParaRPr>
        </a:p>
      </dgm:t>
    </dgm:pt>
    <dgm:pt modelId="{91E88935-F071-4122-B3DC-2BBCD6174A9F}" type="parTrans" cxnId="{7233BEAC-86A5-4CCB-A571-77A46D86837E}">
      <dgm:prSet/>
      <dgm:spPr/>
      <dgm:t>
        <a:bodyPr/>
        <a:lstStyle/>
        <a:p>
          <a:endParaRPr lang="en-US" sz="1200"/>
        </a:p>
      </dgm:t>
    </dgm:pt>
    <dgm:pt modelId="{7DFCCFF9-A287-4B6E-989E-D9A6B3339F9C}" type="sibTrans" cxnId="{7233BEAC-86A5-4CCB-A571-77A46D86837E}">
      <dgm:prSet/>
      <dgm:spPr/>
      <dgm:t>
        <a:bodyPr/>
        <a:lstStyle/>
        <a:p>
          <a:endParaRPr lang="en-US" sz="1200"/>
        </a:p>
      </dgm:t>
    </dgm:pt>
    <dgm:pt modelId="{0F10350B-41E3-4E28-B80C-7D8ABF7661AB}">
      <dgm:prSet phldrT="[Text]" custT="1"/>
      <dgm:spPr/>
      <dgm:t>
        <a:bodyPr/>
        <a:lstStyle/>
        <a:p>
          <a:endParaRPr lang="en-US" sz="1400" dirty="0">
            <a:latin typeface="Lato"/>
            <a:cs typeface="Helvetica" panose="020B0604020202020204" pitchFamily="34" charset="0"/>
          </a:endParaRPr>
        </a:p>
      </dgm:t>
    </dgm:pt>
    <dgm:pt modelId="{FA33904F-3236-4661-A1F4-13A4195494BE}" type="parTrans" cxnId="{B4E81F7F-05D6-4184-BBFD-AC81E6A77356}">
      <dgm:prSet/>
      <dgm:spPr/>
      <dgm:t>
        <a:bodyPr/>
        <a:lstStyle/>
        <a:p>
          <a:endParaRPr lang="en-US" sz="1200"/>
        </a:p>
      </dgm:t>
    </dgm:pt>
    <dgm:pt modelId="{16DC660D-7D55-4EA6-84AE-7A4DE1BE1532}" type="sibTrans" cxnId="{B4E81F7F-05D6-4184-BBFD-AC81E6A77356}">
      <dgm:prSet/>
      <dgm:spPr/>
      <dgm:t>
        <a:bodyPr/>
        <a:lstStyle/>
        <a:p>
          <a:endParaRPr lang="en-US" sz="1200"/>
        </a:p>
      </dgm:t>
    </dgm:pt>
    <dgm:pt modelId="{A21BBA37-CB88-4EEB-BB51-36429BB32B2D}">
      <dgm:prSet phldrT="[Text]" custT="1"/>
      <dgm:spPr/>
      <dgm:t>
        <a:bodyPr/>
        <a:lstStyle/>
        <a:p>
          <a:endParaRPr lang="en-US" sz="1400" dirty="0">
            <a:latin typeface="Lato"/>
            <a:cs typeface="Helvetica" panose="020B0604020202020204" pitchFamily="34" charset="0"/>
          </a:endParaRPr>
        </a:p>
      </dgm:t>
    </dgm:pt>
    <dgm:pt modelId="{AF0DB123-1D55-4275-9D2D-1E48C66E51D7}" type="parTrans" cxnId="{8FDDD038-7889-4F11-A0FB-5B09D166BA30}">
      <dgm:prSet/>
      <dgm:spPr/>
      <dgm:t>
        <a:bodyPr/>
        <a:lstStyle/>
        <a:p>
          <a:endParaRPr lang="en-US" sz="1200"/>
        </a:p>
      </dgm:t>
    </dgm:pt>
    <dgm:pt modelId="{714B0732-648F-4C2B-998D-E068EA36FDB0}" type="sibTrans" cxnId="{8FDDD038-7889-4F11-A0FB-5B09D166BA30}">
      <dgm:prSet/>
      <dgm:spPr/>
      <dgm:t>
        <a:bodyPr/>
        <a:lstStyle/>
        <a:p>
          <a:endParaRPr lang="en-US" sz="1200"/>
        </a:p>
      </dgm:t>
    </dgm:pt>
    <dgm:pt modelId="{E90D6715-4F6B-4491-8334-E4F2F3C9E1EC}" type="pres">
      <dgm:prSet presAssocID="{4F7FEF6F-A487-4D7B-8AB1-3601F9C840E4}" presName="diagram" presStyleCnt="0">
        <dgm:presLayoutVars>
          <dgm:dir/>
          <dgm:animLvl val="lvl"/>
          <dgm:resizeHandles val="exact"/>
        </dgm:presLayoutVars>
      </dgm:prSet>
      <dgm:spPr/>
    </dgm:pt>
    <dgm:pt modelId="{C04CFBBE-9A75-46BD-BFB9-6CD2B9D31E74}" type="pres">
      <dgm:prSet presAssocID="{D59C793D-BA26-4D7D-A646-C78121879E8F}" presName="compNode" presStyleCnt="0"/>
      <dgm:spPr/>
    </dgm:pt>
    <dgm:pt modelId="{7A7A22E2-FC6D-4453-8861-F803D100EE3A}" type="pres">
      <dgm:prSet presAssocID="{D59C793D-BA26-4D7D-A646-C78121879E8F}" presName="childRect" presStyleLbl="bgAcc1" presStyleIdx="0" presStyleCnt="4">
        <dgm:presLayoutVars>
          <dgm:bulletEnabled val="1"/>
        </dgm:presLayoutVars>
      </dgm:prSet>
      <dgm:spPr/>
    </dgm:pt>
    <dgm:pt modelId="{0A3494A2-B8AC-497C-9CDE-FB80C1BB0434}" type="pres">
      <dgm:prSet presAssocID="{D59C793D-BA26-4D7D-A646-C78121879E8F}" presName="parentText" presStyleLbl="node1" presStyleIdx="0" presStyleCnt="0">
        <dgm:presLayoutVars>
          <dgm:chMax val="0"/>
          <dgm:bulletEnabled val="1"/>
        </dgm:presLayoutVars>
      </dgm:prSet>
      <dgm:spPr/>
    </dgm:pt>
    <dgm:pt modelId="{F7E66C91-6014-4F3B-B936-AEB71B1B9042}" type="pres">
      <dgm:prSet presAssocID="{D59C793D-BA26-4D7D-A646-C78121879E8F}" presName="parentRect" presStyleLbl="alignNode1" presStyleIdx="0" presStyleCnt="4"/>
      <dgm:spPr/>
    </dgm:pt>
    <dgm:pt modelId="{F5A6DD9C-AFF7-434D-8440-CE8282825531}" type="pres">
      <dgm:prSet presAssocID="{D59C793D-BA26-4D7D-A646-C78121879E8F}" presName="adorn" presStyleLbl="fgAccFollowNode1" presStyleIdx="0" presStyleCnt="4"/>
      <dgm:spPr>
        <a:blipFill rotWithShape="1">
          <a:blip xmlns:r="http://schemas.openxmlformats.org/officeDocument/2006/relationships" r:embed="rId1"/>
          <a:stretch>
            <a:fillRect/>
          </a:stretch>
        </a:blipFill>
      </dgm:spPr>
    </dgm:pt>
    <dgm:pt modelId="{A76B4DC6-2C9C-484A-BD75-B281D49F8FFD}" type="pres">
      <dgm:prSet presAssocID="{6E2F43EA-6EE6-453F-B9BC-F3A937ADCE22}" presName="sibTrans" presStyleLbl="sibTrans2D1" presStyleIdx="0" presStyleCnt="0"/>
      <dgm:spPr/>
    </dgm:pt>
    <dgm:pt modelId="{B49F3F0A-8388-485B-BA1E-83A71573EE9B}" type="pres">
      <dgm:prSet presAssocID="{FDA18BD0-4A14-4A02-92E5-F0094D039CF6}" presName="compNode" presStyleCnt="0"/>
      <dgm:spPr/>
    </dgm:pt>
    <dgm:pt modelId="{3F9DC497-7E4A-407D-A85D-EE5FD39A5C6A}" type="pres">
      <dgm:prSet presAssocID="{FDA18BD0-4A14-4A02-92E5-F0094D039CF6}" presName="childRect" presStyleLbl="bgAcc1" presStyleIdx="1" presStyleCnt="4">
        <dgm:presLayoutVars>
          <dgm:bulletEnabled val="1"/>
        </dgm:presLayoutVars>
      </dgm:prSet>
      <dgm:spPr/>
    </dgm:pt>
    <dgm:pt modelId="{2BB53648-C035-46C8-A1BF-D7A4023C2299}" type="pres">
      <dgm:prSet presAssocID="{FDA18BD0-4A14-4A02-92E5-F0094D039CF6}" presName="parentText" presStyleLbl="node1" presStyleIdx="0" presStyleCnt="0">
        <dgm:presLayoutVars>
          <dgm:chMax val="0"/>
          <dgm:bulletEnabled val="1"/>
        </dgm:presLayoutVars>
      </dgm:prSet>
      <dgm:spPr/>
    </dgm:pt>
    <dgm:pt modelId="{328066D3-7991-4CAE-95A7-3520F12D6F29}" type="pres">
      <dgm:prSet presAssocID="{FDA18BD0-4A14-4A02-92E5-F0094D039CF6}" presName="parentRect" presStyleLbl="alignNode1" presStyleIdx="1" presStyleCnt="4"/>
      <dgm:spPr/>
    </dgm:pt>
    <dgm:pt modelId="{0E11F66E-103F-4B19-8600-44537D856AF0}" type="pres">
      <dgm:prSet presAssocID="{FDA18BD0-4A14-4A02-92E5-F0094D039CF6}" presName="adorn" presStyleLbl="fgAccFollowNode1" presStyleIdx="1" presStyleCnt="4"/>
      <dgm:spPr>
        <a:blipFill rotWithShape="1">
          <a:blip xmlns:r="http://schemas.openxmlformats.org/officeDocument/2006/relationships" r:embed="rId2"/>
          <a:stretch>
            <a:fillRect/>
          </a:stretch>
        </a:blipFill>
      </dgm:spPr>
    </dgm:pt>
    <dgm:pt modelId="{FDA04AA0-8CC0-4CE8-A927-6A4926681EC7}" type="pres">
      <dgm:prSet presAssocID="{EA4FECE5-F82E-4C44-9259-60A4941C43D0}" presName="sibTrans" presStyleLbl="sibTrans2D1" presStyleIdx="0" presStyleCnt="0"/>
      <dgm:spPr/>
    </dgm:pt>
    <dgm:pt modelId="{6A6ADFFA-63F6-469A-8577-0358E50B7202}" type="pres">
      <dgm:prSet presAssocID="{1E8E4CFA-ED97-4641-89AE-3E49E819D6BB}" presName="compNode" presStyleCnt="0"/>
      <dgm:spPr/>
    </dgm:pt>
    <dgm:pt modelId="{22A4D147-38D6-415E-A546-8131CA969E86}" type="pres">
      <dgm:prSet presAssocID="{1E8E4CFA-ED97-4641-89AE-3E49E819D6BB}" presName="childRect" presStyleLbl="bgAcc1" presStyleIdx="2" presStyleCnt="4">
        <dgm:presLayoutVars>
          <dgm:bulletEnabled val="1"/>
        </dgm:presLayoutVars>
      </dgm:prSet>
      <dgm:spPr/>
    </dgm:pt>
    <dgm:pt modelId="{216CB717-6642-404C-8EB7-FF4FE8B5A165}" type="pres">
      <dgm:prSet presAssocID="{1E8E4CFA-ED97-4641-89AE-3E49E819D6BB}" presName="parentText" presStyleLbl="node1" presStyleIdx="0" presStyleCnt="0">
        <dgm:presLayoutVars>
          <dgm:chMax val="0"/>
          <dgm:bulletEnabled val="1"/>
        </dgm:presLayoutVars>
      </dgm:prSet>
      <dgm:spPr/>
    </dgm:pt>
    <dgm:pt modelId="{A14DB743-46AA-4F95-A0CE-8293AD23723B}" type="pres">
      <dgm:prSet presAssocID="{1E8E4CFA-ED97-4641-89AE-3E49E819D6BB}" presName="parentRect" presStyleLbl="alignNode1" presStyleIdx="2" presStyleCnt="4"/>
      <dgm:spPr/>
    </dgm:pt>
    <dgm:pt modelId="{B38D3708-6DE7-4554-93CC-2D11F8E7B697}" type="pres">
      <dgm:prSet presAssocID="{1E8E4CFA-ED97-4641-89AE-3E49E819D6BB}" presName="adorn" presStyleLbl="fgAccFollowNode1" presStyleIdx="2" presStyleCnt="4"/>
      <dgm:spPr>
        <a:blipFill rotWithShape="1">
          <a:blip xmlns:r="http://schemas.openxmlformats.org/officeDocument/2006/relationships" r:embed="rId3"/>
          <a:stretch>
            <a:fillRect/>
          </a:stretch>
        </a:blipFill>
      </dgm:spPr>
    </dgm:pt>
    <dgm:pt modelId="{1D0AED15-D473-43B2-896E-CFDD422A5E0B}" type="pres">
      <dgm:prSet presAssocID="{06EC08A2-6FEE-4D74-A892-A639285EE416}" presName="sibTrans" presStyleLbl="sibTrans2D1" presStyleIdx="0" presStyleCnt="0"/>
      <dgm:spPr/>
    </dgm:pt>
    <dgm:pt modelId="{052F63A7-22D9-4FF1-844E-05EE7B9B5DBC}" type="pres">
      <dgm:prSet presAssocID="{3A1260D0-243C-43F2-A4D6-33441609A007}" presName="compNode" presStyleCnt="0"/>
      <dgm:spPr/>
    </dgm:pt>
    <dgm:pt modelId="{C3407A29-D9C7-464E-A5E2-1E21A49D5109}" type="pres">
      <dgm:prSet presAssocID="{3A1260D0-243C-43F2-A4D6-33441609A007}" presName="childRect" presStyleLbl="bgAcc1" presStyleIdx="3" presStyleCnt="4">
        <dgm:presLayoutVars>
          <dgm:bulletEnabled val="1"/>
        </dgm:presLayoutVars>
      </dgm:prSet>
      <dgm:spPr/>
    </dgm:pt>
    <dgm:pt modelId="{698574F6-6DCB-41DF-A6CE-B3BC1FBA2FFC}" type="pres">
      <dgm:prSet presAssocID="{3A1260D0-243C-43F2-A4D6-33441609A007}" presName="parentText" presStyleLbl="node1" presStyleIdx="0" presStyleCnt="0">
        <dgm:presLayoutVars>
          <dgm:chMax val="0"/>
          <dgm:bulletEnabled val="1"/>
        </dgm:presLayoutVars>
      </dgm:prSet>
      <dgm:spPr/>
    </dgm:pt>
    <dgm:pt modelId="{D624B04F-7347-49C6-8F53-98D45D8C5721}" type="pres">
      <dgm:prSet presAssocID="{3A1260D0-243C-43F2-A4D6-33441609A007}" presName="parentRect" presStyleLbl="alignNode1" presStyleIdx="3" presStyleCnt="4"/>
      <dgm:spPr/>
    </dgm:pt>
    <dgm:pt modelId="{1974F2F0-4576-437E-AA8F-0DC7EA47247E}" type="pres">
      <dgm:prSet presAssocID="{3A1260D0-243C-43F2-A4D6-33441609A007}" presName="adorn" presStyleLbl="fgAccFollowNode1" presStyleIdx="3" presStyleCnt="4"/>
      <dgm:spPr>
        <a:blipFill rotWithShape="1">
          <a:blip xmlns:r="http://schemas.openxmlformats.org/officeDocument/2006/relationships" r:embed="rId4"/>
          <a:stretch>
            <a:fillRect/>
          </a:stretch>
        </a:blipFill>
      </dgm:spPr>
    </dgm:pt>
  </dgm:ptLst>
  <dgm:cxnLst>
    <dgm:cxn modelId="{798E9F01-6072-457D-A87D-9967A04E83E9}" srcId="{D59C793D-BA26-4D7D-A646-C78121879E8F}" destId="{1EBFC697-B836-4EF0-9340-C88CC637D995}" srcOrd="1" destOrd="0" parTransId="{25A8A94F-1562-42CD-ADA7-DB828F52711C}" sibTransId="{DE56C878-182B-4ABC-9B63-3B506F21D9CE}"/>
    <dgm:cxn modelId="{511D9A0F-A479-4C9A-A5BC-DFA97112DCE7}" type="presOf" srcId="{D59C793D-BA26-4D7D-A646-C78121879E8F}" destId="{0A3494A2-B8AC-497C-9CDE-FB80C1BB0434}" srcOrd="0" destOrd="0" presId="urn:microsoft.com/office/officeart/2005/8/layout/bList2#1"/>
    <dgm:cxn modelId="{EAFD4A18-48C7-47BE-A74E-39A6E10ECDD1}" type="presOf" srcId="{A21BBA37-CB88-4EEB-BB51-36429BB32B2D}" destId="{C3407A29-D9C7-464E-A5E2-1E21A49D5109}" srcOrd="0" destOrd="0" presId="urn:microsoft.com/office/officeart/2005/8/layout/bList2#1"/>
    <dgm:cxn modelId="{BBF59E1A-FA55-4DEA-B490-BF1BA2BF27D7}" srcId="{4F7FEF6F-A487-4D7B-8AB1-3601F9C840E4}" destId="{FDA18BD0-4A14-4A02-92E5-F0094D039CF6}" srcOrd="1" destOrd="0" parTransId="{6301C329-8A81-4469-9B63-A2E7C5C9CE40}" sibTransId="{EA4FECE5-F82E-4C44-9259-60A4941C43D0}"/>
    <dgm:cxn modelId="{B3E57F20-1869-4FD1-9A20-5737179461AA}" srcId="{3A1260D0-243C-43F2-A4D6-33441609A007}" destId="{152531D9-E790-4345-B51F-55DF0B28AB75}" srcOrd="3" destOrd="0" parTransId="{D882CEE8-30BA-420C-B932-F176A400ED34}" sibTransId="{8C64B02B-02CB-45FB-BCEE-40EEDCE15070}"/>
    <dgm:cxn modelId="{9FCC2F25-1963-4785-B7AF-82E4B5C0F0BA}" type="presOf" srcId="{06EC08A2-6FEE-4D74-A892-A639285EE416}" destId="{1D0AED15-D473-43B2-896E-CFDD422A5E0B}" srcOrd="0" destOrd="0" presId="urn:microsoft.com/office/officeart/2005/8/layout/bList2#1"/>
    <dgm:cxn modelId="{F6AF4F2A-8006-424E-95FE-7117AEF2984E}" srcId="{4F7FEF6F-A487-4D7B-8AB1-3601F9C840E4}" destId="{D59C793D-BA26-4D7D-A646-C78121879E8F}" srcOrd="0" destOrd="0" parTransId="{7947984C-CB9C-4148-8EC0-07E99B194CEA}" sibTransId="{6E2F43EA-6EE6-453F-B9BC-F3A937ADCE22}"/>
    <dgm:cxn modelId="{BDB9BB33-FD89-4C1E-806C-7908D2E35FEF}" srcId="{D59C793D-BA26-4D7D-A646-C78121879E8F}" destId="{AF1EC11B-75FD-48B9-AD58-7ED942504956}" srcOrd="5" destOrd="0" parTransId="{FFBAB10A-DB82-457A-998E-814CDE0CA240}" sibTransId="{6A6115FA-627A-47B4-8A76-E6D493C736DB}"/>
    <dgm:cxn modelId="{8FDDD038-7889-4F11-A0FB-5B09D166BA30}" srcId="{3A1260D0-243C-43F2-A4D6-33441609A007}" destId="{A21BBA37-CB88-4EEB-BB51-36429BB32B2D}" srcOrd="0" destOrd="0" parTransId="{AF0DB123-1D55-4275-9D2D-1E48C66E51D7}" sibTransId="{714B0732-648F-4C2B-998D-E068EA36FDB0}"/>
    <dgm:cxn modelId="{AAC2F53E-3E00-4EC9-B6E1-8684FBD58454}" type="presOf" srcId="{6E2F43EA-6EE6-453F-B9BC-F3A937ADCE22}" destId="{A76B4DC6-2C9C-484A-BD75-B281D49F8FFD}" srcOrd="0" destOrd="0" presId="urn:microsoft.com/office/officeart/2005/8/layout/bList2#1"/>
    <dgm:cxn modelId="{C6C75140-8023-4EA3-A80B-DDC2BAB834D6}" type="presOf" srcId="{0F10350B-41E3-4E28-B80C-7D8ABF7661AB}" destId="{22A4D147-38D6-415E-A546-8131CA969E86}" srcOrd="0" destOrd="0" presId="urn:microsoft.com/office/officeart/2005/8/layout/bList2#1"/>
    <dgm:cxn modelId="{FB08A340-49A2-46E7-9194-35312445B6FE}" srcId="{D59C793D-BA26-4D7D-A646-C78121879E8F}" destId="{24F8C382-57DE-4C55-BF55-831D758ADE7B}" srcOrd="2" destOrd="0" parTransId="{E492BF18-C247-42B2-97A0-3DBBC1B00624}" sibTransId="{E3130682-EFC4-4094-B057-92A8B018BE91}"/>
    <dgm:cxn modelId="{0CEA555E-6759-4072-9074-1B657EA4DA1E}" type="presOf" srcId="{C2097A53-A62C-4CA8-9AFB-D2654271B283}" destId="{7A7A22E2-FC6D-4453-8861-F803D100EE3A}" srcOrd="0" destOrd="3" presId="urn:microsoft.com/office/officeart/2005/8/layout/bList2#1"/>
    <dgm:cxn modelId="{AF88E141-1930-4599-9B8C-C1DD842DA924}" type="presOf" srcId="{2416D482-79EB-4A7F-8476-7FA42CE4E4B4}" destId="{3F9DC497-7E4A-407D-A85D-EE5FD39A5C6A}" srcOrd="0" destOrd="2" presId="urn:microsoft.com/office/officeart/2005/8/layout/bList2#1"/>
    <dgm:cxn modelId="{ABBAA442-2F21-4613-BBCB-FD0FCFF0CAB1}" srcId="{1E8E4CFA-ED97-4641-89AE-3E49E819D6BB}" destId="{B0E32669-766A-40A0-8C6A-C465E5BDCF53}" srcOrd="1" destOrd="0" parTransId="{61A01BE4-DDEF-468D-9FA8-895457D95203}" sibTransId="{A73F6A5B-2977-4688-A880-F12C1D88A9C9}"/>
    <dgm:cxn modelId="{DD170D48-2BF8-447F-92E8-7929735AE9BB}" type="presOf" srcId="{3A1260D0-243C-43F2-A4D6-33441609A007}" destId="{D624B04F-7347-49C6-8F53-98D45D8C5721}" srcOrd="1" destOrd="0" presId="urn:microsoft.com/office/officeart/2005/8/layout/bList2#1"/>
    <dgm:cxn modelId="{52BAFB49-1314-4165-8DFB-BEB47142DB16}" type="presOf" srcId="{1EBFC697-B836-4EF0-9340-C88CC637D995}" destId="{7A7A22E2-FC6D-4453-8861-F803D100EE3A}" srcOrd="0" destOrd="1" presId="urn:microsoft.com/office/officeart/2005/8/layout/bList2#1"/>
    <dgm:cxn modelId="{5B546F4B-66B7-4EA2-AE02-4B6E8F751AAA}" type="presOf" srcId="{E617F4E0-2067-407B-8BE5-86F4F55F10C9}" destId="{7A7A22E2-FC6D-4453-8861-F803D100EE3A}" srcOrd="0" destOrd="0" presId="urn:microsoft.com/office/officeart/2005/8/layout/bList2#1"/>
    <dgm:cxn modelId="{A1282E4C-0F56-4C95-9F3D-F0B0AA28B0DD}" srcId="{FDA18BD0-4A14-4A02-92E5-F0094D039CF6}" destId="{2416D482-79EB-4A7F-8476-7FA42CE4E4B4}" srcOrd="2" destOrd="0" parTransId="{B877E504-AA42-4027-9FDC-C00D83781362}" sibTransId="{67DE5F6D-E956-4E1F-A73B-724C680344E1}"/>
    <dgm:cxn modelId="{DD21E14E-B5F6-4638-8FCA-54EE27A1CB7C}" srcId="{4F7FEF6F-A487-4D7B-8AB1-3601F9C840E4}" destId="{1E8E4CFA-ED97-4641-89AE-3E49E819D6BB}" srcOrd="2" destOrd="0" parTransId="{A6428CA2-9E9B-4B03-B84F-EA2F83437046}" sibTransId="{06EC08A2-6FEE-4D74-A892-A639285EE416}"/>
    <dgm:cxn modelId="{FDAA2772-3317-4B9A-BE27-FC961DFB1CE6}" srcId="{FDA18BD0-4A14-4A02-92E5-F0094D039CF6}" destId="{83D95FF3-B62E-4568-9A18-01D2271CC658}" srcOrd="1" destOrd="0" parTransId="{E5EB452C-6DCC-4332-A7A8-C7E17EE25C92}" sibTransId="{D39A8F19-AE95-44B6-B585-9F205C4C7A9B}"/>
    <dgm:cxn modelId="{D8C23255-96AC-43B0-ADC3-A1173F78B12D}" type="presOf" srcId="{AF1EC11B-75FD-48B9-AD58-7ED942504956}" destId="{7A7A22E2-FC6D-4453-8861-F803D100EE3A}" srcOrd="0" destOrd="5" presId="urn:microsoft.com/office/officeart/2005/8/layout/bList2#1"/>
    <dgm:cxn modelId="{4ADA9455-D40F-4804-93BB-49CDB57E3340}" srcId="{D59C793D-BA26-4D7D-A646-C78121879E8F}" destId="{E44F6962-AD08-4DBC-A909-CCC29AC89EDE}" srcOrd="4" destOrd="0" parTransId="{90BD8A14-9D57-40EF-8EC7-EF54FFDAB627}" sibTransId="{D871D811-A211-48A4-A2FE-2A114B51B486}"/>
    <dgm:cxn modelId="{B4E81F7F-05D6-4184-BBFD-AC81E6A77356}" srcId="{1E8E4CFA-ED97-4641-89AE-3E49E819D6BB}" destId="{0F10350B-41E3-4E28-B80C-7D8ABF7661AB}" srcOrd="0" destOrd="0" parTransId="{FA33904F-3236-4661-A1F4-13A4195494BE}" sibTransId="{16DC660D-7D55-4EA6-84AE-7A4DE1BE1532}"/>
    <dgm:cxn modelId="{C9EFDA82-43EC-46F3-9110-FB29154B4AA0}" type="presOf" srcId="{1E8E4CFA-ED97-4641-89AE-3E49E819D6BB}" destId="{A14DB743-46AA-4F95-A0CE-8293AD23723B}" srcOrd="1" destOrd="0" presId="urn:microsoft.com/office/officeart/2005/8/layout/bList2#1"/>
    <dgm:cxn modelId="{19057283-17B8-42D9-8259-AA42E6F077A0}" type="presOf" srcId="{D59C793D-BA26-4D7D-A646-C78121879E8F}" destId="{F7E66C91-6014-4F3B-B936-AEB71B1B9042}" srcOrd="1" destOrd="0" presId="urn:microsoft.com/office/officeart/2005/8/layout/bList2#1"/>
    <dgm:cxn modelId="{55EC4E85-F893-4C41-8DF4-93C223217F36}" type="presOf" srcId="{E44F6962-AD08-4DBC-A909-CCC29AC89EDE}" destId="{7A7A22E2-FC6D-4453-8861-F803D100EE3A}" srcOrd="0" destOrd="4" presId="urn:microsoft.com/office/officeart/2005/8/layout/bList2#1"/>
    <dgm:cxn modelId="{0A0E7185-EFBF-475F-A162-90970B78DFC2}" type="presOf" srcId="{3A1260D0-243C-43F2-A4D6-33441609A007}" destId="{698574F6-6DCB-41DF-A6CE-B3BC1FBA2FFC}" srcOrd="0" destOrd="0" presId="urn:microsoft.com/office/officeart/2005/8/layout/bList2#1"/>
    <dgm:cxn modelId="{73B7B488-6EB3-49A2-9C0A-67106EA507B3}" type="presOf" srcId="{EA4FECE5-F82E-4C44-9259-60A4941C43D0}" destId="{FDA04AA0-8CC0-4CE8-A927-6A4926681EC7}" srcOrd="0" destOrd="0" presId="urn:microsoft.com/office/officeart/2005/8/layout/bList2#1"/>
    <dgm:cxn modelId="{32FA5489-2A80-4E5E-A466-A543FB87506C}" srcId="{4F7FEF6F-A487-4D7B-8AB1-3601F9C840E4}" destId="{3A1260D0-243C-43F2-A4D6-33441609A007}" srcOrd="3" destOrd="0" parTransId="{6E38AEB8-23EB-4939-8BC0-944E0B7EEA9E}" sibTransId="{2ED93DBF-F2ED-49A7-9B45-D800F54D463A}"/>
    <dgm:cxn modelId="{8C0D7A8C-01CE-4452-82A4-FC170D52F982}" type="presOf" srcId="{4F7FEF6F-A487-4D7B-8AB1-3601F9C840E4}" destId="{E90D6715-4F6B-4491-8334-E4F2F3C9E1EC}" srcOrd="0" destOrd="0" presId="urn:microsoft.com/office/officeart/2005/8/layout/bList2#1"/>
    <dgm:cxn modelId="{3650F88E-90DE-4B59-979A-9E098DCAD098}" type="presOf" srcId="{184FF89C-6D82-42CF-A2AF-3B2ED7A6E386}" destId="{3F9DC497-7E4A-407D-A85D-EE5FD39A5C6A}" srcOrd="0" destOrd="0" presId="urn:microsoft.com/office/officeart/2005/8/layout/bList2#1"/>
    <dgm:cxn modelId="{BE569F92-E972-493C-90C5-B50E69C177DC}" type="presOf" srcId="{FDA18BD0-4A14-4A02-92E5-F0094D039CF6}" destId="{328066D3-7991-4CAE-95A7-3520F12D6F29}" srcOrd="1" destOrd="0" presId="urn:microsoft.com/office/officeart/2005/8/layout/bList2#1"/>
    <dgm:cxn modelId="{2ECC379E-A359-4BB4-8434-84324DB65D40}" srcId="{D59C793D-BA26-4D7D-A646-C78121879E8F}" destId="{E617F4E0-2067-407B-8BE5-86F4F55F10C9}" srcOrd="0" destOrd="0" parTransId="{45967E32-360D-409C-9A6B-4F0AD76C926F}" sibTransId="{498A2495-ECA4-49BB-A93A-E57DF8A9A8F3}"/>
    <dgm:cxn modelId="{0A8565A4-2519-46AD-B0CE-9F290DB268B0}" srcId="{3A1260D0-243C-43F2-A4D6-33441609A007}" destId="{B400C23D-EDD3-41D1-8A1F-B44DB0478C72}" srcOrd="1" destOrd="0" parTransId="{49EAF663-3056-480D-B2B4-2A563FFF2BB4}" sibTransId="{EF642824-F024-46A0-B704-92BD3C6D3C8E}"/>
    <dgm:cxn modelId="{7233BEAC-86A5-4CCB-A571-77A46D86837E}" srcId="{FDA18BD0-4A14-4A02-92E5-F0094D039CF6}" destId="{184FF89C-6D82-42CF-A2AF-3B2ED7A6E386}" srcOrd="0" destOrd="0" parTransId="{91E88935-F071-4122-B3DC-2BBCD6174A9F}" sibTransId="{7DFCCFF9-A287-4B6E-989E-D9A6B3339F9C}"/>
    <dgm:cxn modelId="{8E65C1BF-2CEA-4AAE-804E-149247ED3257}" type="presOf" srcId="{B0E32669-766A-40A0-8C6A-C465E5BDCF53}" destId="{22A4D147-38D6-415E-A546-8131CA969E86}" srcOrd="0" destOrd="1" presId="urn:microsoft.com/office/officeart/2005/8/layout/bList2#1"/>
    <dgm:cxn modelId="{5286F0C0-56EA-4096-8157-82013A043110}" type="presOf" srcId="{1E8E4CFA-ED97-4641-89AE-3E49E819D6BB}" destId="{216CB717-6642-404C-8EB7-FF4FE8B5A165}" srcOrd="0" destOrd="0" presId="urn:microsoft.com/office/officeart/2005/8/layout/bList2#1"/>
    <dgm:cxn modelId="{33FBF3C4-40F4-4952-AC01-3F6D402F1128}" type="presOf" srcId="{83D95FF3-B62E-4568-9A18-01D2271CC658}" destId="{3F9DC497-7E4A-407D-A85D-EE5FD39A5C6A}" srcOrd="0" destOrd="1" presId="urn:microsoft.com/office/officeart/2005/8/layout/bList2#1"/>
    <dgm:cxn modelId="{F475CACA-6DD0-40A7-912E-415FB2D6A3E1}" type="presOf" srcId="{110B64EE-855C-49D2-B6CD-96D72D46DA6B}" destId="{C3407A29-D9C7-464E-A5E2-1E21A49D5109}" srcOrd="0" destOrd="2" presId="urn:microsoft.com/office/officeart/2005/8/layout/bList2#1"/>
    <dgm:cxn modelId="{D2FA38D0-1F37-4CAD-A30A-ABE65C1748B3}" type="presOf" srcId="{FDA18BD0-4A14-4A02-92E5-F0094D039CF6}" destId="{2BB53648-C035-46C8-A1BF-D7A4023C2299}" srcOrd="0" destOrd="0" presId="urn:microsoft.com/office/officeart/2005/8/layout/bList2#1"/>
    <dgm:cxn modelId="{2A0076DE-EC8E-4E2E-8804-F62042C551E3}" type="presOf" srcId="{152531D9-E790-4345-B51F-55DF0B28AB75}" destId="{C3407A29-D9C7-464E-A5E2-1E21A49D5109}" srcOrd="0" destOrd="3" presId="urn:microsoft.com/office/officeart/2005/8/layout/bList2#1"/>
    <dgm:cxn modelId="{65C033E2-2689-45E7-9BF0-799EB1C1D412}" type="presOf" srcId="{B400C23D-EDD3-41D1-8A1F-B44DB0478C72}" destId="{C3407A29-D9C7-464E-A5E2-1E21A49D5109}" srcOrd="0" destOrd="1" presId="urn:microsoft.com/office/officeart/2005/8/layout/bList2#1"/>
    <dgm:cxn modelId="{AB175EE3-E8BD-4BCF-ACA3-7C4211C0984E}" srcId="{3A1260D0-243C-43F2-A4D6-33441609A007}" destId="{110B64EE-855C-49D2-B6CD-96D72D46DA6B}" srcOrd="2" destOrd="0" parTransId="{3081FCA4-BE8A-4C89-A835-C98DFDBF16B5}" sibTransId="{EFEAFC5C-40B8-487E-AD81-E6EE38531D11}"/>
    <dgm:cxn modelId="{4531FDE8-5D7D-4418-A641-5C4540021A20}" srcId="{D59C793D-BA26-4D7D-A646-C78121879E8F}" destId="{C2097A53-A62C-4CA8-9AFB-D2654271B283}" srcOrd="3" destOrd="0" parTransId="{70C302C1-0EF6-44B3-9B69-33635D0DF2F4}" sibTransId="{61F884BB-7C9C-433E-8DB3-9A8266C96B5D}"/>
    <dgm:cxn modelId="{3F4131E9-4FCC-459B-B76D-69723C378CFF}" type="presOf" srcId="{24F8C382-57DE-4C55-BF55-831D758ADE7B}" destId="{7A7A22E2-FC6D-4453-8861-F803D100EE3A}" srcOrd="0" destOrd="2" presId="urn:microsoft.com/office/officeart/2005/8/layout/bList2#1"/>
    <dgm:cxn modelId="{5235D53B-709C-424A-93C2-71C5D85794DD}" type="presParOf" srcId="{E90D6715-4F6B-4491-8334-E4F2F3C9E1EC}" destId="{C04CFBBE-9A75-46BD-BFB9-6CD2B9D31E74}" srcOrd="0" destOrd="0" presId="urn:microsoft.com/office/officeart/2005/8/layout/bList2#1"/>
    <dgm:cxn modelId="{2CC80FAA-680F-42C5-902B-BB55B363DB54}" type="presParOf" srcId="{C04CFBBE-9A75-46BD-BFB9-6CD2B9D31E74}" destId="{7A7A22E2-FC6D-4453-8861-F803D100EE3A}" srcOrd="0" destOrd="0" presId="urn:microsoft.com/office/officeart/2005/8/layout/bList2#1"/>
    <dgm:cxn modelId="{F1A1911B-C051-4578-BCDC-FD44C878F8B7}" type="presParOf" srcId="{C04CFBBE-9A75-46BD-BFB9-6CD2B9D31E74}" destId="{0A3494A2-B8AC-497C-9CDE-FB80C1BB0434}" srcOrd="1" destOrd="0" presId="urn:microsoft.com/office/officeart/2005/8/layout/bList2#1"/>
    <dgm:cxn modelId="{21C1017C-E5FD-41EC-9C53-CBC29546DD3B}" type="presParOf" srcId="{C04CFBBE-9A75-46BD-BFB9-6CD2B9D31E74}" destId="{F7E66C91-6014-4F3B-B936-AEB71B1B9042}" srcOrd="2" destOrd="0" presId="urn:microsoft.com/office/officeart/2005/8/layout/bList2#1"/>
    <dgm:cxn modelId="{ECF1516B-1272-4FA7-84D1-40E6604B585C}" type="presParOf" srcId="{C04CFBBE-9A75-46BD-BFB9-6CD2B9D31E74}" destId="{F5A6DD9C-AFF7-434D-8440-CE8282825531}" srcOrd="3" destOrd="0" presId="urn:microsoft.com/office/officeart/2005/8/layout/bList2#1"/>
    <dgm:cxn modelId="{40FE95D8-362D-4506-8960-6EB6928FB44B}" type="presParOf" srcId="{E90D6715-4F6B-4491-8334-E4F2F3C9E1EC}" destId="{A76B4DC6-2C9C-484A-BD75-B281D49F8FFD}" srcOrd="1" destOrd="0" presId="urn:microsoft.com/office/officeart/2005/8/layout/bList2#1"/>
    <dgm:cxn modelId="{EB759D11-7F9B-4F42-8870-0AEEBE778AA4}" type="presParOf" srcId="{E90D6715-4F6B-4491-8334-E4F2F3C9E1EC}" destId="{B49F3F0A-8388-485B-BA1E-83A71573EE9B}" srcOrd="2" destOrd="0" presId="urn:microsoft.com/office/officeart/2005/8/layout/bList2#1"/>
    <dgm:cxn modelId="{A30D06A6-2A95-4117-9E81-39D4DB56A904}" type="presParOf" srcId="{B49F3F0A-8388-485B-BA1E-83A71573EE9B}" destId="{3F9DC497-7E4A-407D-A85D-EE5FD39A5C6A}" srcOrd="0" destOrd="0" presId="urn:microsoft.com/office/officeart/2005/8/layout/bList2#1"/>
    <dgm:cxn modelId="{9610136C-10A5-4744-8D4D-DE94EA4D2D10}" type="presParOf" srcId="{B49F3F0A-8388-485B-BA1E-83A71573EE9B}" destId="{2BB53648-C035-46C8-A1BF-D7A4023C2299}" srcOrd="1" destOrd="0" presId="urn:microsoft.com/office/officeart/2005/8/layout/bList2#1"/>
    <dgm:cxn modelId="{31955FE4-1FE9-4602-901B-5AB5813377C4}" type="presParOf" srcId="{B49F3F0A-8388-485B-BA1E-83A71573EE9B}" destId="{328066D3-7991-4CAE-95A7-3520F12D6F29}" srcOrd="2" destOrd="0" presId="urn:microsoft.com/office/officeart/2005/8/layout/bList2#1"/>
    <dgm:cxn modelId="{FCFD6B16-57C4-4C15-90AE-7657F7708297}" type="presParOf" srcId="{B49F3F0A-8388-485B-BA1E-83A71573EE9B}" destId="{0E11F66E-103F-4B19-8600-44537D856AF0}" srcOrd="3" destOrd="0" presId="urn:microsoft.com/office/officeart/2005/8/layout/bList2#1"/>
    <dgm:cxn modelId="{4C043DB4-59BD-4F7E-A4A9-5D3BA5AF1DCE}" type="presParOf" srcId="{E90D6715-4F6B-4491-8334-E4F2F3C9E1EC}" destId="{FDA04AA0-8CC0-4CE8-A927-6A4926681EC7}" srcOrd="3" destOrd="0" presId="urn:microsoft.com/office/officeart/2005/8/layout/bList2#1"/>
    <dgm:cxn modelId="{719DED4F-2794-4114-9711-F4A9B6E8651F}" type="presParOf" srcId="{E90D6715-4F6B-4491-8334-E4F2F3C9E1EC}" destId="{6A6ADFFA-63F6-469A-8577-0358E50B7202}" srcOrd="4" destOrd="0" presId="urn:microsoft.com/office/officeart/2005/8/layout/bList2#1"/>
    <dgm:cxn modelId="{4AE3E83B-89F4-4988-A9D4-737F27C05302}" type="presParOf" srcId="{6A6ADFFA-63F6-469A-8577-0358E50B7202}" destId="{22A4D147-38D6-415E-A546-8131CA969E86}" srcOrd="0" destOrd="0" presId="urn:microsoft.com/office/officeart/2005/8/layout/bList2#1"/>
    <dgm:cxn modelId="{393EE59E-D208-45E1-929E-536C4546DAFA}" type="presParOf" srcId="{6A6ADFFA-63F6-469A-8577-0358E50B7202}" destId="{216CB717-6642-404C-8EB7-FF4FE8B5A165}" srcOrd="1" destOrd="0" presId="urn:microsoft.com/office/officeart/2005/8/layout/bList2#1"/>
    <dgm:cxn modelId="{56B67CED-EC35-44B9-B389-6FF5093888D8}" type="presParOf" srcId="{6A6ADFFA-63F6-469A-8577-0358E50B7202}" destId="{A14DB743-46AA-4F95-A0CE-8293AD23723B}" srcOrd="2" destOrd="0" presId="urn:microsoft.com/office/officeart/2005/8/layout/bList2#1"/>
    <dgm:cxn modelId="{995C3488-66E8-4CB8-8416-71C1B8293893}" type="presParOf" srcId="{6A6ADFFA-63F6-469A-8577-0358E50B7202}" destId="{B38D3708-6DE7-4554-93CC-2D11F8E7B697}" srcOrd="3" destOrd="0" presId="urn:microsoft.com/office/officeart/2005/8/layout/bList2#1"/>
    <dgm:cxn modelId="{7838B1CB-D311-4CB3-965D-688A310269D2}" type="presParOf" srcId="{E90D6715-4F6B-4491-8334-E4F2F3C9E1EC}" destId="{1D0AED15-D473-43B2-896E-CFDD422A5E0B}" srcOrd="5" destOrd="0" presId="urn:microsoft.com/office/officeart/2005/8/layout/bList2#1"/>
    <dgm:cxn modelId="{0283A5B1-D71F-413C-85E5-A17FDF51CD90}" type="presParOf" srcId="{E90D6715-4F6B-4491-8334-E4F2F3C9E1EC}" destId="{052F63A7-22D9-4FF1-844E-05EE7B9B5DBC}" srcOrd="6" destOrd="0" presId="urn:microsoft.com/office/officeart/2005/8/layout/bList2#1"/>
    <dgm:cxn modelId="{9E44F802-2F61-41A7-801C-FED2E69A20B1}" type="presParOf" srcId="{052F63A7-22D9-4FF1-844E-05EE7B9B5DBC}" destId="{C3407A29-D9C7-464E-A5E2-1E21A49D5109}" srcOrd="0" destOrd="0" presId="urn:microsoft.com/office/officeart/2005/8/layout/bList2#1"/>
    <dgm:cxn modelId="{8FFCF623-AA8C-46C2-A73A-6002B7780B92}" type="presParOf" srcId="{052F63A7-22D9-4FF1-844E-05EE7B9B5DBC}" destId="{698574F6-6DCB-41DF-A6CE-B3BC1FBA2FFC}" srcOrd="1" destOrd="0" presId="urn:microsoft.com/office/officeart/2005/8/layout/bList2#1"/>
    <dgm:cxn modelId="{F91D1716-C09D-4894-9FAB-DEB4EF0C178C}" type="presParOf" srcId="{052F63A7-22D9-4FF1-844E-05EE7B9B5DBC}" destId="{D624B04F-7347-49C6-8F53-98D45D8C5721}" srcOrd="2" destOrd="0" presId="urn:microsoft.com/office/officeart/2005/8/layout/bList2#1"/>
    <dgm:cxn modelId="{C02C62EB-1DD5-4AF5-9C0E-3B571F9D2A62}" type="presParOf" srcId="{052F63A7-22D9-4FF1-844E-05EE7B9B5DBC}" destId="{1974F2F0-4576-437E-AA8F-0DC7EA47247E}" srcOrd="3" destOrd="0" presId="urn:microsoft.com/office/officeart/2005/8/layout/bList2#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AAFB7-E45D-4EA2-BF48-AA7F48DD95B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7EE3EB2-FA33-42BF-AC70-AA6949D6F50A}">
      <dgm:prSet phldrT="[Text]" custT="1"/>
      <dgm:spPr>
        <a:solidFill>
          <a:schemeClr val="accent2"/>
        </a:solidFill>
        <a:ln w="12700">
          <a:solidFill>
            <a:schemeClr val="bg1"/>
          </a:solidFill>
        </a:ln>
      </dgm:spPr>
      <dgm:t>
        <a:bodyPr/>
        <a:lstStyle/>
        <a:p>
          <a:endParaRPr lang="en-US" sz="1000" b="1" dirty="0">
            <a:latin typeface="Lato" panose="020F0502020204030203" pitchFamily="34" charset="0"/>
          </a:endParaRPr>
        </a:p>
      </dgm:t>
    </dgm:pt>
    <dgm:pt modelId="{80D16889-2FBE-413E-B4EF-69A35E1FF184}" type="parTrans" cxnId="{AC6FC7A3-68BB-4C4F-AAAB-F661D796F0B8}">
      <dgm:prSet/>
      <dgm:spPr/>
      <dgm:t>
        <a:bodyPr/>
        <a:lstStyle/>
        <a:p>
          <a:endParaRPr lang="en-US" sz="1000" b="1">
            <a:latin typeface="Lato" panose="020F0502020204030203" pitchFamily="34" charset="0"/>
          </a:endParaRPr>
        </a:p>
      </dgm:t>
    </dgm:pt>
    <dgm:pt modelId="{541C1CBC-D0FC-47B6-BAEF-A2519D2AD5B6}" type="sibTrans" cxnId="{AC6FC7A3-68BB-4C4F-AAAB-F661D796F0B8}">
      <dgm:prSet/>
      <dgm:spPr>
        <a:solidFill>
          <a:schemeClr val="accent6"/>
        </a:solidFill>
      </dgm:spPr>
      <dgm:t>
        <a:bodyPr/>
        <a:lstStyle/>
        <a:p>
          <a:endParaRPr lang="en-US" sz="1000" b="1">
            <a:latin typeface="Lato" panose="020F0502020204030203" pitchFamily="34" charset="0"/>
          </a:endParaRPr>
        </a:p>
      </dgm:t>
    </dgm:pt>
    <dgm:pt modelId="{8B79E1D3-09AD-46EB-A136-02228B3282DF}">
      <dgm:prSet phldrT="[Text]" custT="1"/>
      <dgm:spPr>
        <a:solidFill>
          <a:schemeClr val="accent2"/>
        </a:solidFill>
        <a:ln w="12700">
          <a:solidFill>
            <a:schemeClr val="bg1"/>
          </a:solidFill>
        </a:ln>
      </dgm:spPr>
      <dgm:t>
        <a:bodyPr/>
        <a:lstStyle/>
        <a:p>
          <a:endParaRPr lang="en-US" sz="1000" b="1" dirty="0">
            <a:latin typeface="Lato" panose="020F0502020204030203" pitchFamily="34" charset="0"/>
          </a:endParaRPr>
        </a:p>
      </dgm:t>
    </dgm:pt>
    <dgm:pt modelId="{6D286B5F-728C-4186-9280-A211A70AE8DA}" type="parTrans" cxnId="{6D9A0317-7C99-4BE6-BA3F-33AF34F2E802}">
      <dgm:prSet/>
      <dgm:spPr/>
      <dgm:t>
        <a:bodyPr/>
        <a:lstStyle/>
        <a:p>
          <a:endParaRPr lang="en-US" sz="1000" b="1">
            <a:latin typeface="Lato" panose="020F0502020204030203" pitchFamily="34" charset="0"/>
          </a:endParaRPr>
        </a:p>
      </dgm:t>
    </dgm:pt>
    <dgm:pt modelId="{BEFBFF7B-F11F-44CC-9FE6-21F9BD9416C1}" type="sibTrans" cxnId="{6D9A0317-7C99-4BE6-BA3F-33AF34F2E802}">
      <dgm:prSet/>
      <dgm:spPr/>
      <dgm:t>
        <a:bodyPr/>
        <a:lstStyle/>
        <a:p>
          <a:endParaRPr lang="en-US" sz="1000" b="1">
            <a:latin typeface="Lato" panose="020F0502020204030203" pitchFamily="34" charset="0"/>
          </a:endParaRPr>
        </a:p>
      </dgm:t>
    </dgm:pt>
    <dgm:pt modelId="{33F9E8EE-EC3D-45D9-9DAC-8D074A907E07}">
      <dgm:prSet phldrT="[Text]" custT="1"/>
      <dgm:spPr>
        <a:solidFill>
          <a:schemeClr val="accent2"/>
        </a:solidFill>
        <a:ln w="12700">
          <a:solidFill>
            <a:schemeClr val="bg1"/>
          </a:solidFill>
        </a:ln>
      </dgm:spPr>
      <dgm:t>
        <a:bodyPr/>
        <a:lstStyle/>
        <a:p>
          <a:endParaRPr lang="en-US" sz="1000" b="1" dirty="0">
            <a:latin typeface="Lato" panose="020F0502020204030203" pitchFamily="34" charset="0"/>
          </a:endParaRPr>
        </a:p>
      </dgm:t>
    </dgm:pt>
    <dgm:pt modelId="{EA219A2B-BD28-45FF-934B-ED8AD26A984D}" type="parTrans" cxnId="{65EE49A0-83D0-4392-869A-2FD715791242}">
      <dgm:prSet/>
      <dgm:spPr/>
      <dgm:t>
        <a:bodyPr/>
        <a:lstStyle/>
        <a:p>
          <a:endParaRPr lang="en-US" sz="1000" b="1">
            <a:latin typeface="Lato" panose="020F0502020204030203" pitchFamily="34" charset="0"/>
          </a:endParaRPr>
        </a:p>
      </dgm:t>
    </dgm:pt>
    <dgm:pt modelId="{16208613-4567-4A90-8D6F-835A0C1EC343}" type="sibTrans" cxnId="{65EE49A0-83D0-4392-869A-2FD715791242}">
      <dgm:prSet/>
      <dgm:spPr/>
      <dgm:t>
        <a:bodyPr/>
        <a:lstStyle/>
        <a:p>
          <a:endParaRPr lang="en-US" sz="1000" b="1">
            <a:latin typeface="Lato" panose="020F0502020204030203" pitchFamily="34" charset="0"/>
          </a:endParaRPr>
        </a:p>
      </dgm:t>
    </dgm:pt>
    <dgm:pt modelId="{A76163E6-C1E6-41D8-B1BA-7674BFD4FFB9}">
      <dgm:prSet phldrT="[Text]" custT="1"/>
      <dgm:spPr>
        <a:solidFill>
          <a:schemeClr val="accent2"/>
        </a:solidFill>
        <a:ln w="12700">
          <a:solidFill>
            <a:schemeClr val="bg1"/>
          </a:solidFill>
        </a:ln>
      </dgm:spPr>
      <dgm:t>
        <a:bodyPr/>
        <a:lstStyle/>
        <a:p>
          <a:endParaRPr lang="en-US" sz="1000" b="1" dirty="0">
            <a:latin typeface="Lato" panose="020F0502020204030203" pitchFamily="34" charset="0"/>
          </a:endParaRPr>
        </a:p>
      </dgm:t>
    </dgm:pt>
    <dgm:pt modelId="{A787D483-9405-4146-9F1A-CFE2C9FEBCA6}" type="parTrans" cxnId="{BEEF8F8F-2D4D-48F0-94D5-4D69176F05E7}">
      <dgm:prSet/>
      <dgm:spPr/>
      <dgm:t>
        <a:bodyPr/>
        <a:lstStyle/>
        <a:p>
          <a:endParaRPr lang="en-US" sz="1000" b="1">
            <a:latin typeface="Lato" panose="020F0502020204030203" pitchFamily="34" charset="0"/>
          </a:endParaRPr>
        </a:p>
      </dgm:t>
    </dgm:pt>
    <dgm:pt modelId="{FFED0D5C-0042-4991-8FFF-551400E1DA3A}" type="sibTrans" cxnId="{BEEF8F8F-2D4D-48F0-94D5-4D69176F05E7}">
      <dgm:prSet/>
      <dgm:spPr/>
      <dgm:t>
        <a:bodyPr/>
        <a:lstStyle/>
        <a:p>
          <a:endParaRPr lang="en-US" sz="1000" b="1">
            <a:latin typeface="Lato" panose="020F0502020204030203" pitchFamily="34" charset="0"/>
          </a:endParaRPr>
        </a:p>
      </dgm:t>
    </dgm:pt>
    <dgm:pt modelId="{CF6B19B3-1022-401C-B13E-C28483A5554C}">
      <dgm:prSet phldrT="[Text]" custT="1"/>
      <dgm:spPr>
        <a:solidFill>
          <a:schemeClr val="accent2"/>
        </a:solidFill>
        <a:ln w="12700">
          <a:solidFill>
            <a:schemeClr val="bg1"/>
          </a:solidFill>
        </a:ln>
      </dgm:spPr>
      <dgm:t>
        <a:bodyPr/>
        <a:lstStyle/>
        <a:p>
          <a:endParaRPr lang="en-US" sz="1000" b="1" dirty="0">
            <a:latin typeface="Lato" panose="020F0502020204030203" pitchFamily="34" charset="0"/>
          </a:endParaRPr>
        </a:p>
      </dgm:t>
    </dgm:pt>
    <dgm:pt modelId="{2D2A5703-6B08-422C-9B5B-AEC58B0154C3}" type="parTrans" cxnId="{A0722EF2-E132-44A1-81F7-70C1101FC6C6}">
      <dgm:prSet/>
      <dgm:spPr/>
      <dgm:t>
        <a:bodyPr/>
        <a:lstStyle/>
        <a:p>
          <a:endParaRPr lang="en-US" sz="1000" b="1">
            <a:latin typeface="Lato" panose="020F0502020204030203" pitchFamily="34" charset="0"/>
          </a:endParaRPr>
        </a:p>
      </dgm:t>
    </dgm:pt>
    <dgm:pt modelId="{4AF87E7D-F543-4077-87BA-7B4197C823F3}" type="sibTrans" cxnId="{A0722EF2-E132-44A1-81F7-70C1101FC6C6}">
      <dgm:prSet/>
      <dgm:spPr/>
      <dgm:t>
        <a:bodyPr/>
        <a:lstStyle/>
        <a:p>
          <a:endParaRPr lang="en-US" sz="1000" b="1">
            <a:latin typeface="Lato" panose="020F0502020204030203" pitchFamily="34" charset="0"/>
          </a:endParaRPr>
        </a:p>
      </dgm:t>
    </dgm:pt>
    <dgm:pt modelId="{A3CFA6F2-1A1B-4A49-8459-F42B56906291}" type="pres">
      <dgm:prSet presAssocID="{062AAFB7-E45D-4EA2-BF48-AA7F48DD95BA}" presName="Name0" presStyleCnt="0">
        <dgm:presLayoutVars>
          <dgm:dir/>
          <dgm:resizeHandles val="exact"/>
        </dgm:presLayoutVars>
      </dgm:prSet>
      <dgm:spPr/>
    </dgm:pt>
    <dgm:pt modelId="{FAACAC5C-6C59-415D-8963-FC82510EB046}" type="pres">
      <dgm:prSet presAssocID="{062AAFB7-E45D-4EA2-BF48-AA7F48DD95BA}" presName="cycle" presStyleCnt="0"/>
      <dgm:spPr/>
    </dgm:pt>
    <dgm:pt modelId="{44A40E13-1430-4C21-957F-EACEF859A4A5}" type="pres">
      <dgm:prSet presAssocID="{87EE3EB2-FA33-42BF-AC70-AA6949D6F50A}" presName="nodeFirstNode" presStyleLbl="node1" presStyleIdx="0" presStyleCnt="5" custScaleX="34420" custScaleY="62581">
        <dgm:presLayoutVars>
          <dgm:bulletEnabled val="1"/>
        </dgm:presLayoutVars>
      </dgm:prSet>
      <dgm:spPr>
        <a:prstGeom prst="ellipse">
          <a:avLst/>
        </a:prstGeom>
      </dgm:spPr>
    </dgm:pt>
    <dgm:pt modelId="{9B10BECB-1E04-4D00-8B31-E34F5D8FA12F}" type="pres">
      <dgm:prSet presAssocID="{541C1CBC-D0FC-47B6-BAEF-A2519D2AD5B6}" presName="sibTransFirstNode" presStyleLbl="bgShp" presStyleIdx="0" presStyleCnt="1"/>
      <dgm:spPr/>
    </dgm:pt>
    <dgm:pt modelId="{4D497E3B-91D6-4C19-AE0F-B340E880EAAC}" type="pres">
      <dgm:prSet presAssocID="{8B79E1D3-09AD-46EB-A136-02228B3282DF}" presName="nodeFollowingNodes" presStyleLbl="node1" presStyleIdx="1" presStyleCnt="5" custScaleX="34420" custScaleY="62581">
        <dgm:presLayoutVars>
          <dgm:bulletEnabled val="1"/>
        </dgm:presLayoutVars>
      </dgm:prSet>
      <dgm:spPr>
        <a:prstGeom prst="ellipse">
          <a:avLst/>
        </a:prstGeom>
      </dgm:spPr>
    </dgm:pt>
    <dgm:pt modelId="{101D2CA0-FEA6-438E-8763-DED26068C79B}" type="pres">
      <dgm:prSet presAssocID="{33F9E8EE-EC3D-45D9-9DAC-8D074A907E07}" presName="nodeFollowingNodes" presStyleLbl="node1" presStyleIdx="2" presStyleCnt="5" custScaleX="34420" custScaleY="62581">
        <dgm:presLayoutVars>
          <dgm:bulletEnabled val="1"/>
        </dgm:presLayoutVars>
      </dgm:prSet>
      <dgm:spPr>
        <a:prstGeom prst="ellipse">
          <a:avLst/>
        </a:prstGeom>
      </dgm:spPr>
    </dgm:pt>
    <dgm:pt modelId="{34EE8BE5-F799-4A6E-A6DD-9B727307ABC1}" type="pres">
      <dgm:prSet presAssocID="{A76163E6-C1E6-41D8-B1BA-7674BFD4FFB9}" presName="nodeFollowingNodes" presStyleLbl="node1" presStyleIdx="3" presStyleCnt="5" custScaleX="34420" custScaleY="62581">
        <dgm:presLayoutVars>
          <dgm:bulletEnabled val="1"/>
        </dgm:presLayoutVars>
      </dgm:prSet>
      <dgm:spPr>
        <a:prstGeom prst="ellipse">
          <a:avLst/>
        </a:prstGeom>
      </dgm:spPr>
    </dgm:pt>
    <dgm:pt modelId="{16029BFB-5108-4A99-9623-F8CCBF1D1BF4}" type="pres">
      <dgm:prSet presAssocID="{CF6B19B3-1022-401C-B13E-C28483A5554C}" presName="nodeFollowingNodes" presStyleLbl="node1" presStyleIdx="4" presStyleCnt="5" custScaleX="34420" custScaleY="62581">
        <dgm:presLayoutVars>
          <dgm:bulletEnabled val="1"/>
        </dgm:presLayoutVars>
      </dgm:prSet>
      <dgm:spPr>
        <a:prstGeom prst="ellipse">
          <a:avLst/>
        </a:prstGeom>
      </dgm:spPr>
    </dgm:pt>
  </dgm:ptLst>
  <dgm:cxnLst>
    <dgm:cxn modelId="{6D9A0317-7C99-4BE6-BA3F-33AF34F2E802}" srcId="{062AAFB7-E45D-4EA2-BF48-AA7F48DD95BA}" destId="{8B79E1D3-09AD-46EB-A136-02228B3282DF}" srcOrd="1" destOrd="0" parTransId="{6D286B5F-728C-4186-9280-A211A70AE8DA}" sibTransId="{BEFBFF7B-F11F-44CC-9FE6-21F9BD9416C1}"/>
    <dgm:cxn modelId="{45620339-5210-424D-B066-66A50167C049}" type="presOf" srcId="{33F9E8EE-EC3D-45D9-9DAC-8D074A907E07}" destId="{101D2CA0-FEA6-438E-8763-DED26068C79B}" srcOrd="0" destOrd="0" presId="urn:microsoft.com/office/officeart/2005/8/layout/cycle3"/>
    <dgm:cxn modelId="{A2B9A58A-111D-45C6-AE4C-495262FFEE06}" type="presOf" srcId="{CF6B19B3-1022-401C-B13E-C28483A5554C}" destId="{16029BFB-5108-4A99-9623-F8CCBF1D1BF4}" srcOrd="0" destOrd="0" presId="urn:microsoft.com/office/officeart/2005/8/layout/cycle3"/>
    <dgm:cxn modelId="{BEEF8F8F-2D4D-48F0-94D5-4D69176F05E7}" srcId="{062AAFB7-E45D-4EA2-BF48-AA7F48DD95BA}" destId="{A76163E6-C1E6-41D8-B1BA-7674BFD4FFB9}" srcOrd="3" destOrd="0" parTransId="{A787D483-9405-4146-9F1A-CFE2C9FEBCA6}" sibTransId="{FFED0D5C-0042-4991-8FFF-551400E1DA3A}"/>
    <dgm:cxn modelId="{65EE49A0-83D0-4392-869A-2FD715791242}" srcId="{062AAFB7-E45D-4EA2-BF48-AA7F48DD95BA}" destId="{33F9E8EE-EC3D-45D9-9DAC-8D074A907E07}" srcOrd="2" destOrd="0" parTransId="{EA219A2B-BD28-45FF-934B-ED8AD26A984D}" sibTransId="{16208613-4567-4A90-8D6F-835A0C1EC343}"/>
    <dgm:cxn modelId="{AC6FC7A3-68BB-4C4F-AAAB-F661D796F0B8}" srcId="{062AAFB7-E45D-4EA2-BF48-AA7F48DD95BA}" destId="{87EE3EB2-FA33-42BF-AC70-AA6949D6F50A}" srcOrd="0" destOrd="0" parTransId="{80D16889-2FBE-413E-B4EF-69A35E1FF184}" sibTransId="{541C1CBC-D0FC-47B6-BAEF-A2519D2AD5B6}"/>
    <dgm:cxn modelId="{3BC4E3A8-60E7-436A-BDDE-0EB3B7FE737A}" type="presOf" srcId="{A76163E6-C1E6-41D8-B1BA-7674BFD4FFB9}" destId="{34EE8BE5-F799-4A6E-A6DD-9B727307ABC1}" srcOrd="0" destOrd="0" presId="urn:microsoft.com/office/officeart/2005/8/layout/cycle3"/>
    <dgm:cxn modelId="{7A3AD8BC-A581-4ABE-B7EF-E1662377C580}" type="presOf" srcId="{8B79E1D3-09AD-46EB-A136-02228B3282DF}" destId="{4D497E3B-91D6-4C19-AE0F-B340E880EAAC}" srcOrd="0" destOrd="0" presId="urn:microsoft.com/office/officeart/2005/8/layout/cycle3"/>
    <dgm:cxn modelId="{F51CC9D7-E588-4F7C-AA89-49E8B05B22D4}" type="presOf" srcId="{541C1CBC-D0FC-47B6-BAEF-A2519D2AD5B6}" destId="{9B10BECB-1E04-4D00-8B31-E34F5D8FA12F}" srcOrd="0" destOrd="0" presId="urn:microsoft.com/office/officeart/2005/8/layout/cycle3"/>
    <dgm:cxn modelId="{549BDDE3-7F8E-4297-922F-EED12868B3BB}" type="presOf" srcId="{87EE3EB2-FA33-42BF-AC70-AA6949D6F50A}" destId="{44A40E13-1430-4C21-957F-EACEF859A4A5}" srcOrd="0" destOrd="0" presId="urn:microsoft.com/office/officeart/2005/8/layout/cycle3"/>
    <dgm:cxn modelId="{F8357AEF-44DA-4AD3-A59D-2D76B69B17E7}" type="presOf" srcId="{062AAFB7-E45D-4EA2-BF48-AA7F48DD95BA}" destId="{A3CFA6F2-1A1B-4A49-8459-F42B56906291}" srcOrd="0" destOrd="0" presId="urn:microsoft.com/office/officeart/2005/8/layout/cycle3"/>
    <dgm:cxn modelId="{A0722EF2-E132-44A1-81F7-70C1101FC6C6}" srcId="{062AAFB7-E45D-4EA2-BF48-AA7F48DD95BA}" destId="{CF6B19B3-1022-401C-B13E-C28483A5554C}" srcOrd="4" destOrd="0" parTransId="{2D2A5703-6B08-422C-9B5B-AEC58B0154C3}" sibTransId="{4AF87E7D-F543-4077-87BA-7B4197C823F3}"/>
    <dgm:cxn modelId="{827D6884-3353-4870-A811-50F2A7F3EDEF}" type="presParOf" srcId="{A3CFA6F2-1A1B-4A49-8459-F42B56906291}" destId="{FAACAC5C-6C59-415D-8963-FC82510EB046}" srcOrd="0" destOrd="0" presId="urn:microsoft.com/office/officeart/2005/8/layout/cycle3"/>
    <dgm:cxn modelId="{4F2054C2-EA35-4359-B74F-A2D65AF32A2A}" type="presParOf" srcId="{FAACAC5C-6C59-415D-8963-FC82510EB046}" destId="{44A40E13-1430-4C21-957F-EACEF859A4A5}" srcOrd="0" destOrd="0" presId="urn:microsoft.com/office/officeart/2005/8/layout/cycle3"/>
    <dgm:cxn modelId="{0C31245D-B638-43C7-A057-70B13725936D}" type="presParOf" srcId="{FAACAC5C-6C59-415D-8963-FC82510EB046}" destId="{9B10BECB-1E04-4D00-8B31-E34F5D8FA12F}" srcOrd="1" destOrd="0" presId="urn:microsoft.com/office/officeart/2005/8/layout/cycle3"/>
    <dgm:cxn modelId="{9509D9E8-B700-4E61-9262-30644B100583}" type="presParOf" srcId="{FAACAC5C-6C59-415D-8963-FC82510EB046}" destId="{4D497E3B-91D6-4C19-AE0F-B340E880EAAC}" srcOrd="2" destOrd="0" presId="urn:microsoft.com/office/officeart/2005/8/layout/cycle3"/>
    <dgm:cxn modelId="{07211B31-9367-4FAD-BA22-E113774466E8}" type="presParOf" srcId="{FAACAC5C-6C59-415D-8963-FC82510EB046}" destId="{101D2CA0-FEA6-438E-8763-DED26068C79B}" srcOrd="3" destOrd="0" presId="urn:microsoft.com/office/officeart/2005/8/layout/cycle3"/>
    <dgm:cxn modelId="{707D9EF2-7FB7-44D6-A653-0A9D28F35DFF}" type="presParOf" srcId="{FAACAC5C-6C59-415D-8963-FC82510EB046}" destId="{34EE8BE5-F799-4A6E-A6DD-9B727307ABC1}" srcOrd="4" destOrd="0" presId="urn:microsoft.com/office/officeart/2005/8/layout/cycle3"/>
    <dgm:cxn modelId="{D2E12FD0-9130-4416-8083-592D39B77E65}" type="presParOf" srcId="{FAACAC5C-6C59-415D-8963-FC82510EB046}" destId="{16029BFB-5108-4A99-9623-F8CCBF1D1BF4}"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5E6FE-647D-4CD0-A283-8F58EB3E5BCF}">
      <dsp:nvSpPr>
        <dsp:cNvPr id="0" name=""/>
        <dsp:cNvSpPr/>
      </dsp:nvSpPr>
      <dsp:spPr>
        <a:xfrm>
          <a:off x="1876761" y="34960"/>
          <a:ext cx="4965181" cy="4965181"/>
        </a:xfrm>
        <a:prstGeom prst="circularArrow">
          <a:avLst>
            <a:gd name="adj1" fmla="val 5544"/>
            <a:gd name="adj2" fmla="val 330680"/>
            <a:gd name="adj3" fmla="val 14486275"/>
            <a:gd name="adj4" fmla="val 16967121"/>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E0422-0E6E-4298-9D77-E64B410FAA18}">
      <dsp:nvSpPr>
        <dsp:cNvPr id="0" name=""/>
        <dsp:cNvSpPr/>
      </dsp:nvSpPr>
      <dsp:spPr>
        <a:xfrm>
          <a:off x="3570294" y="9543"/>
          <a:ext cx="1578115" cy="904383"/>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Classify </a:t>
          </a:r>
          <a:r>
            <a:rPr lang="en-US" sz="1600" kern="1200" dirty="0">
              <a:latin typeface="Lato"/>
            </a:rPr>
            <a:t>variables</a:t>
          </a:r>
          <a:r>
            <a:rPr lang="en-US" sz="1600" kern="1200" dirty="0"/>
            <a:t> in data</a:t>
          </a:r>
        </a:p>
      </dsp:txBody>
      <dsp:txXfrm>
        <a:off x="3614442" y="53691"/>
        <a:ext cx="1489819" cy="816087"/>
      </dsp:txXfrm>
    </dsp:sp>
    <dsp:sp modelId="{5D10A903-20E0-427C-94EF-25AD93AD0F9D}">
      <dsp:nvSpPr>
        <dsp:cNvPr id="0" name=""/>
        <dsp:cNvSpPr/>
      </dsp:nvSpPr>
      <dsp:spPr>
        <a:xfrm>
          <a:off x="5176818" y="847787"/>
          <a:ext cx="1281749" cy="640874"/>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Derive </a:t>
          </a:r>
          <a:r>
            <a:rPr lang="en-US" sz="1600" kern="1200" dirty="0">
              <a:latin typeface="Lato"/>
            </a:rPr>
            <a:t>metrics</a:t>
          </a:r>
        </a:p>
      </dsp:txBody>
      <dsp:txXfrm>
        <a:off x="5208103" y="879072"/>
        <a:ext cx="1219179" cy="578304"/>
      </dsp:txXfrm>
    </dsp:sp>
    <dsp:sp modelId="{9A22AE5E-D83F-40AB-B245-BF2F552DC2ED}">
      <dsp:nvSpPr>
        <dsp:cNvPr id="0" name=""/>
        <dsp:cNvSpPr/>
      </dsp:nvSpPr>
      <dsp:spPr>
        <a:xfrm>
          <a:off x="5596783" y="1873937"/>
          <a:ext cx="1281749" cy="640874"/>
        </a:xfrm>
        <a:prstGeom prst="roundRect">
          <a:avLst/>
        </a:prstGeom>
        <a:solidFill>
          <a:schemeClr val="accent2"/>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Outlier </a:t>
          </a:r>
          <a:r>
            <a:rPr lang="en-US" sz="1600" kern="1200" dirty="0">
              <a:latin typeface="Lato"/>
            </a:rPr>
            <a:t>treatment</a:t>
          </a:r>
        </a:p>
      </dsp:txBody>
      <dsp:txXfrm>
        <a:off x="5628068" y="1905222"/>
        <a:ext cx="1219179" cy="578304"/>
      </dsp:txXfrm>
    </dsp:sp>
    <dsp:sp modelId="{28738CE0-E0C9-43BC-A1F3-C193CEC74A21}">
      <dsp:nvSpPr>
        <dsp:cNvPr id="0" name=""/>
        <dsp:cNvSpPr/>
      </dsp:nvSpPr>
      <dsp:spPr>
        <a:xfrm>
          <a:off x="5478360" y="2958035"/>
          <a:ext cx="1281749" cy="640874"/>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Lato"/>
            </a:rPr>
            <a:t>Data cleansing</a:t>
          </a:r>
        </a:p>
      </dsp:txBody>
      <dsp:txXfrm>
        <a:off x="5509645" y="2989320"/>
        <a:ext cx="1219179" cy="578304"/>
      </dsp:txXfrm>
    </dsp:sp>
    <dsp:sp modelId="{B3A1294F-13DB-4389-BCEF-4AB71422CC02}">
      <dsp:nvSpPr>
        <dsp:cNvPr id="0" name=""/>
        <dsp:cNvSpPr/>
      </dsp:nvSpPr>
      <dsp:spPr>
        <a:xfrm>
          <a:off x="4673073" y="4003102"/>
          <a:ext cx="1281749" cy="640874"/>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Lato"/>
            </a:rPr>
            <a:t>Univariate Analysis</a:t>
          </a:r>
        </a:p>
      </dsp:txBody>
      <dsp:txXfrm>
        <a:off x="4704358" y="4034387"/>
        <a:ext cx="1219179" cy="578304"/>
      </dsp:txXfrm>
    </dsp:sp>
    <dsp:sp modelId="{EA40C550-B8A4-4E33-8ED4-D05D9D3B8594}">
      <dsp:nvSpPr>
        <dsp:cNvPr id="0" name=""/>
        <dsp:cNvSpPr/>
      </dsp:nvSpPr>
      <dsp:spPr>
        <a:xfrm>
          <a:off x="2616308" y="4060149"/>
          <a:ext cx="1281749" cy="640874"/>
        </a:xfrm>
        <a:prstGeom prst="roundRect">
          <a:avLst/>
        </a:prstGeom>
        <a:solidFill>
          <a:schemeClr val="accent2"/>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Lato"/>
            </a:rPr>
            <a:t>Bivariate Analysis</a:t>
          </a:r>
        </a:p>
      </dsp:txBody>
      <dsp:txXfrm>
        <a:off x="2647593" y="4091434"/>
        <a:ext cx="1219179" cy="578304"/>
      </dsp:txXfrm>
    </dsp:sp>
    <dsp:sp modelId="{BE96C4EC-387E-43E6-9584-12DD60DFE190}">
      <dsp:nvSpPr>
        <dsp:cNvPr id="0" name=""/>
        <dsp:cNvSpPr/>
      </dsp:nvSpPr>
      <dsp:spPr>
        <a:xfrm>
          <a:off x="1658909" y="3072129"/>
          <a:ext cx="1281749" cy="640874"/>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Lato"/>
            </a:rPr>
            <a:t>Multivariate Analysis</a:t>
          </a:r>
        </a:p>
      </dsp:txBody>
      <dsp:txXfrm>
        <a:off x="1690194" y="3103414"/>
        <a:ext cx="1219179" cy="578304"/>
      </dsp:txXfrm>
    </dsp:sp>
    <dsp:sp modelId="{C7465142-9D35-4283-AEFC-0D648EE8196A}">
      <dsp:nvSpPr>
        <dsp:cNvPr id="0" name=""/>
        <dsp:cNvSpPr/>
      </dsp:nvSpPr>
      <dsp:spPr>
        <a:xfrm>
          <a:off x="1388399" y="1816893"/>
          <a:ext cx="1281749" cy="640874"/>
        </a:xfrm>
        <a:prstGeom prst="roundRect">
          <a:avLst/>
        </a:prstGeom>
        <a:solidFill>
          <a:schemeClr val="accent2">
            <a:lumMod val="20000"/>
            <a:lumOff val="8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Lato"/>
            </a:rPr>
            <a:t>Hypothesis</a:t>
          </a:r>
          <a:r>
            <a:rPr lang="en-US" sz="1400" kern="1200" dirty="0"/>
            <a:t> Testing</a:t>
          </a:r>
        </a:p>
      </dsp:txBody>
      <dsp:txXfrm>
        <a:off x="1419684" y="1848178"/>
        <a:ext cx="1219179" cy="578304"/>
      </dsp:txXfrm>
    </dsp:sp>
    <dsp:sp modelId="{53C76F6E-E191-44A0-A39F-060209DB9DCA}">
      <dsp:nvSpPr>
        <dsp:cNvPr id="0" name=""/>
        <dsp:cNvSpPr/>
      </dsp:nvSpPr>
      <dsp:spPr>
        <a:xfrm>
          <a:off x="1848886" y="547133"/>
          <a:ext cx="1542957" cy="823876"/>
        </a:xfrm>
        <a:prstGeom prst="roundRect">
          <a:avLst/>
        </a:prstGeom>
        <a:solidFill>
          <a:schemeClr val="accent2"/>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Lato"/>
            </a:rPr>
            <a:t>Visualize and report insights</a:t>
          </a:r>
        </a:p>
      </dsp:txBody>
      <dsp:txXfrm>
        <a:off x="1889104" y="587351"/>
        <a:ext cx="1462521" cy="743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3FAD7-4956-44C9-854C-D70F904E54CB}">
      <dsp:nvSpPr>
        <dsp:cNvPr id="0" name=""/>
        <dsp:cNvSpPr/>
      </dsp:nvSpPr>
      <dsp:spPr>
        <a:xfrm>
          <a:off x="5898796" y="1573054"/>
          <a:ext cx="615594" cy="292967"/>
        </a:xfrm>
        <a:custGeom>
          <a:avLst/>
          <a:gdLst/>
          <a:ahLst/>
          <a:cxnLst/>
          <a:rect l="0" t="0" r="0" b="0"/>
          <a:pathLst>
            <a:path>
              <a:moveTo>
                <a:pt x="0" y="0"/>
              </a:moveTo>
              <a:lnTo>
                <a:pt x="0" y="199648"/>
              </a:lnTo>
              <a:lnTo>
                <a:pt x="615594" y="199648"/>
              </a:lnTo>
              <a:lnTo>
                <a:pt x="615594" y="292967"/>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E95077-DD25-4684-96F8-658B543492F1}">
      <dsp:nvSpPr>
        <dsp:cNvPr id="0" name=""/>
        <dsp:cNvSpPr/>
      </dsp:nvSpPr>
      <dsp:spPr>
        <a:xfrm>
          <a:off x="5283202" y="1573054"/>
          <a:ext cx="615594" cy="292967"/>
        </a:xfrm>
        <a:custGeom>
          <a:avLst/>
          <a:gdLst/>
          <a:ahLst/>
          <a:cxnLst/>
          <a:rect l="0" t="0" r="0" b="0"/>
          <a:pathLst>
            <a:path>
              <a:moveTo>
                <a:pt x="615594" y="0"/>
              </a:moveTo>
              <a:lnTo>
                <a:pt x="615594" y="199648"/>
              </a:lnTo>
              <a:lnTo>
                <a:pt x="0" y="199648"/>
              </a:lnTo>
              <a:lnTo>
                <a:pt x="0" y="292967"/>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A657D-BAB0-4F14-99ED-12E0E34255A5}">
      <dsp:nvSpPr>
        <dsp:cNvPr id="0" name=""/>
        <dsp:cNvSpPr/>
      </dsp:nvSpPr>
      <dsp:spPr>
        <a:xfrm>
          <a:off x="4359810" y="640429"/>
          <a:ext cx="1538986" cy="292967"/>
        </a:xfrm>
        <a:custGeom>
          <a:avLst/>
          <a:gdLst/>
          <a:ahLst/>
          <a:cxnLst/>
          <a:rect l="0" t="0" r="0" b="0"/>
          <a:pathLst>
            <a:path>
              <a:moveTo>
                <a:pt x="0" y="0"/>
              </a:moveTo>
              <a:lnTo>
                <a:pt x="0" y="199648"/>
              </a:lnTo>
              <a:lnTo>
                <a:pt x="1538986" y="199648"/>
              </a:lnTo>
              <a:lnTo>
                <a:pt x="1538986" y="29296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09175-39B0-4DC6-9492-FA59D0A29FB9}">
      <dsp:nvSpPr>
        <dsp:cNvPr id="0" name=""/>
        <dsp:cNvSpPr/>
      </dsp:nvSpPr>
      <dsp:spPr>
        <a:xfrm>
          <a:off x="2820823" y="1573054"/>
          <a:ext cx="1231189" cy="292967"/>
        </a:xfrm>
        <a:custGeom>
          <a:avLst/>
          <a:gdLst/>
          <a:ahLst/>
          <a:cxnLst/>
          <a:rect l="0" t="0" r="0" b="0"/>
          <a:pathLst>
            <a:path>
              <a:moveTo>
                <a:pt x="0" y="0"/>
              </a:moveTo>
              <a:lnTo>
                <a:pt x="0" y="199648"/>
              </a:lnTo>
              <a:lnTo>
                <a:pt x="1231189" y="199648"/>
              </a:lnTo>
              <a:lnTo>
                <a:pt x="1231189" y="292967"/>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EF9A8-E23B-4EB1-8FDA-DC9D4F0CB440}">
      <dsp:nvSpPr>
        <dsp:cNvPr id="0" name=""/>
        <dsp:cNvSpPr/>
      </dsp:nvSpPr>
      <dsp:spPr>
        <a:xfrm>
          <a:off x="2775103" y="1573054"/>
          <a:ext cx="91440" cy="292967"/>
        </a:xfrm>
        <a:custGeom>
          <a:avLst/>
          <a:gdLst/>
          <a:ahLst/>
          <a:cxnLst/>
          <a:rect l="0" t="0" r="0" b="0"/>
          <a:pathLst>
            <a:path>
              <a:moveTo>
                <a:pt x="45720" y="0"/>
              </a:moveTo>
              <a:lnTo>
                <a:pt x="45720" y="292967"/>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A16AE2-9AFC-4F30-8B99-357DBC7D4446}">
      <dsp:nvSpPr>
        <dsp:cNvPr id="0" name=""/>
        <dsp:cNvSpPr/>
      </dsp:nvSpPr>
      <dsp:spPr>
        <a:xfrm>
          <a:off x="1589634" y="1573054"/>
          <a:ext cx="1231189" cy="292967"/>
        </a:xfrm>
        <a:custGeom>
          <a:avLst/>
          <a:gdLst/>
          <a:ahLst/>
          <a:cxnLst/>
          <a:rect l="0" t="0" r="0" b="0"/>
          <a:pathLst>
            <a:path>
              <a:moveTo>
                <a:pt x="1231189" y="0"/>
              </a:moveTo>
              <a:lnTo>
                <a:pt x="1231189" y="199648"/>
              </a:lnTo>
              <a:lnTo>
                <a:pt x="0" y="199648"/>
              </a:lnTo>
              <a:lnTo>
                <a:pt x="0" y="292967"/>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513D59-FB1C-4EEC-9F3D-7F034321C70D}">
      <dsp:nvSpPr>
        <dsp:cNvPr id="0" name=""/>
        <dsp:cNvSpPr/>
      </dsp:nvSpPr>
      <dsp:spPr>
        <a:xfrm>
          <a:off x="2820823" y="640429"/>
          <a:ext cx="1538986" cy="292967"/>
        </a:xfrm>
        <a:custGeom>
          <a:avLst/>
          <a:gdLst/>
          <a:ahLst/>
          <a:cxnLst/>
          <a:rect l="0" t="0" r="0" b="0"/>
          <a:pathLst>
            <a:path>
              <a:moveTo>
                <a:pt x="1538986" y="0"/>
              </a:moveTo>
              <a:lnTo>
                <a:pt x="1538986" y="199648"/>
              </a:lnTo>
              <a:lnTo>
                <a:pt x="0" y="199648"/>
              </a:lnTo>
              <a:lnTo>
                <a:pt x="0" y="29296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08D41-65C4-4F56-AAFC-5FF29CC74476}">
      <dsp:nvSpPr>
        <dsp:cNvPr id="0" name=""/>
        <dsp:cNvSpPr/>
      </dsp:nvSpPr>
      <dsp:spPr>
        <a:xfrm>
          <a:off x="3856141" y="770"/>
          <a:ext cx="1007336" cy="6396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B77A9-570A-484D-97E5-2948EA6EABB5}">
      <dsp:nvSpPr>
        <dsp:cNvPr id="0" name=""/>
        <dsp:cNvSpPr/>
      </dsp:nvSpPr>
      <dsp:spPr>
        <a:xfrm>
          <a:off x="3968068" y="107100"/>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Data</a:t>
          </a:r>
        </a:p>
      </dsp:txBody>
      <dsp:txXfrm>
        <a:off x="3986803" y="125835"/>
        <a:ext cx="969866" cy="602188"/>
      </dsp:txXfrm>
    </dsp:sp>
    <dsp:sp modelId="{F6D542D8-AC71-4D9E-B99C-CB3F197482FD}">
      <dsp:nvSpPr>
        <dsp:cNvPr id="0" name=""/>
        <dsp:cNvSpPr/>
      </dsp:nvSpPr>
      <dsp:spPr>
        <a:xfrm>
          <a:off x="2317155" y="933396"/>
          <a:ext cx="1007336" cy="63965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69871-E1AB-442C-A82D-6123A69DD877}">
      <dsp:nvSpPr>
        <dsp:cNvPr id="0" name=""/>
        <dsp:cNvSpPr/>
      </dsp:nvSpPr>
      <dsp:spPr>
        <a:xfrm>
          <a:off x="2429081" y="1039726"/>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Qualitative (Dimension/ categorical)</a:t>
          </a:r>
        </a:p>
      </dsp:txBody>
      <dsp:txXfrm>
        <a:off x="2447816" y="1058461"/>
        <a:ext cx="969866" cy="602188"/>
      </dsp:txXfrm>
    </dsp:sp>
    <dsp:sp modelId="{EA55ECAE-986E-4151-94B3-AA49E848FBD6}">
      <dsp:nvSpPr>
        <dsp:cNvPr id="0" name=""/>
        <dsp:cNvSpPr/>
      </dsp:nvSpPr>
      <dsp:spPr>
        <a:xfrm>
          <a:off x="1085965" y="1866021"/>
          <a:ext cx="1007336" cy="63965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EFFFD-6CCD-4970-B057-30482DB5ACA6}">
      <dsp:nvSpPr>
        <dsp:cNvPr id="0" name=""/>
        <dsp:cNvSpPr/>
      </dsp:nvSpPr>
      <dsp:spPr>
        <a:xfrm>
          <a:off x="1197892" y="1972351"/>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Location</a:t>
          </a:r>
        </a:p>
      </dsp:txBody>
      <dsp:txXfrm>
        <a:off x="1216627" y="1991086"/>
        <a:ext cx="969866" cy="602188"/>
      </dsp:txXfrm>
    </dsp:sp>
    <dsp:sp modelId="{77B5BC4B-3E07-402A-A9D5-9DAB89FEA892}">
      <dsp:nvSpPr>
        <dsp:cNvPr id="0" name=""/>
        <dsp:cNvSpPr/>
      </dsp:nvSpPr>
      <dsp:spPr>
        <a:xfrm>
          <a:off x="2317155" y="1866021"/>
          <a:ext cx="1007336" cy="63965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F78B4-58DF-4FE8-A5A8-71279C54BD1A}">
      <dsp:nvSpPr>
        <dsp:cNvPr id="0" name=""/>
        <dsp:cNvSpPr/>
      </dsp:nvSpPr>
      <dsp:spPr>
        <a:xfrm>
          <a:off x="2429081" y="1972351"/>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Text</a:t>
          </a:r>
        </a:p>
      </dsp:txBody>
      <dsp:txXfrm>
        <a:off x="2447816" y="1991086"/>
        <a:ext cx="969866" cy="602188"/>
      </dsp:txXfrm>
    </dsp:sp>
    <dsp:sp modelId="{838CD64E-2305-4E0C-B18F-C4C6A889A046}">
      <dsp:nvSpPr>
        <dsp:cNvPr id="0" name=""/>
        <dsp:cNvSpPr/>
      </dsp:nvSpPr>
      <dsp:spPr>
        <a:xfrm>
          <a:off x="3548344" y="1866021"/>
          <a:ext cx="1007336" cy="63965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59A7A2-1472-4422-BCF1-BB59027E4129}">
      <dsp:nvSpPr>
        <dsp:cNvPr id="0" name=""/>
        <dsp:cNvSpPr/>
      </dsp:nvSpPr>
      <dsp:spPr>
        <a:xfrm>
          <a:off x="3660270" y="1972351"/>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Dates</a:t>
          </a:r>
        </a:p>
      </dsp:txBody>
      <dsp:txXfrm>
        <a:off x="3679005" y="1991086"/>
        <a:ext cx="969866" cy="602188"/>
      </dsp:txXfrm>
    </dsp:sp>
    <dsp:sp modelId="{9023477E-2130-4040-BAB7-95F999AB6930}">
      <dsp:nvSpPr>
        <dsp:cNvPr id="0" name=""/>
        <dsp:cNvSpPr/>
      </dsp:nvSpPr>
      <dsp:spPr>
        <a:xfrm>
          <a:off x="5395128" y="933396"/>
          <a:ext cx="1007336" cy="63965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465761-06BD-465B-9B62-815D6A69BBA6}">
      <dsp:nvSpPr>
        <dsp:cNvPr id="0" name=""/>
        <dsp:cNvSpPr/>
      </dsp:nvSpPr>
      <dsp:spPr>
        <a:xfrm>
          <a:off x="5507054" y="1039726"/>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Quantitative (Metrics)</a:t>
          </a:r>
        </a:p>
      </dsp:txBody>
      <dsp:txXfrm>
        <a:off x="5525789" y="1058461"/>
        <a:ext cx="969866" cy="602188"/>
      </dsp:txXfrm>
    </dsp:sp>
    <dsp:sp modelId="{57ED4C1C-3F75-45EA-887C-5DD41E87C098}">
      <dsp:nvSpPr>
        <dsp:cNvPr id="0" name=""/>
        <dsp:cNvSpPr/>
      </dsp:nvSpPr>
      <dsp:spPr>
        <a:xfrm>
          <a:off x="4779533" y="1866021"/>
          <a:ext cx="1007336" cy="63965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88B8A-33BB-4EB3-973B-BC28985C9882}">
      <dsp:nvSpPr>
        <dsp:cNvPr id="0" name=""/>
        <dsp:cNvSpPr/>
      </dsp:nvSpPr>
      <dsp:spPr>
        <a:xfrm>
          <a:off x="4891460" y="1972351"/>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Continuous</a:t>
          </a:r>
        </a:p>
      </dsp:txBody>
      <dsp:txXfrm>
        <a:off x="4910195" y="1991086"/>
        <a:ext cx="969866" cy="602188"/>
      </dsp:txXfrm>
    </dsp:sp>
    <dsp:sp modelId="{7D027C6B-7AFB-4877-B84B-C50DA0525928}">
      <dsp:nvSpPr>
        <dsp:cNvPr id="0" name=""/>
        <dsp:cNvSpPr/>
      </dsp:nvSpPr>
      <dsp:spPr>
        <a:xfrm>
          <a:off x="6010723" y="1866021"/>
          <a:ext cx="1007336" cy="63965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EE951E-EA56-4E3D-891B-AAF647983818}">
      <dsp:nvSpPr>
        <dsp:cNvPr id="0" name=""/>
        <dsp:cNvSpPr/>
      </dsp:nvSpPr>
      <dsp:spPr>
        <a:xfrm>
          <a:off x="6122649" y="1972351"/>
          <a:ext cx="1007336" cy="639658"/>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Lato"/>
            </a:rPr>
            <a:t>Discrete</a:t>
          </a:r>
        </a:p>
      </dsp:txBody>
      <dsp:txXfrm>
        <a:off x="6141384" y="1991086"/>
        <a:ext cx="969866" cy="602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A22E2-FC6D-4453-8861-F803D100EE3A}">
      <dsp:nvSpPr>
        <dsp:cNvPr id="0" name=""/>
        <dsp:cNvSpPr/>
      </dsp:nvSpPr>
      <dsp:spPr>
        <a:xfrm>
          <a:off x="285990" y="1899"/>
          <a:ext cx="1845105" cy="1377332"/>
        </a:xfrm>
        <a:prstGeom prst="round2SameRect">
          <a:avLst>
            <a:gd name="adj1" fmla="val 8000"/>
            <a:gd name="adj2" fmla="val 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Lato"/>
            <a:cs typeface="Helvetica"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Country</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Versus</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Match Date</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Player</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Ground</a:t>
          </a:r>
        </a:p>
      </dsp:txBody>
      <dsp:txXfrm>
        <a:off x="318263" y="34172"/>
        <a:ext cx="1780559" cy="1345059"/>
      </dsp:txXfrm>
    </dsp:sp>
    <dsp:sp modelId="{F7E66C91-6014-4F3B-B936-AEB71B1B9042}">
      <dsp:nvSpPr>
        <dsp:cNvPr id="0" name=""/>
        <dsp:cNvSpPr/>
      </dsp:nvSpPr>
      <dsp:spPr>
        <a:xfrm>
          <a:off x="285990" y="1379231"/>
          <a:ext cx="1845105" cy="59225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Lato"/>
              <a:cs typeface="Helvetica" panose="020B0604020202020204" pitchFamily="34" charset="0"/>
            </a:rPr>
            <a:t>Groups</a:t>
          </a:r>
        </a:p>
      </dsp:txBody>
      <dsp:txXfrm>
        <a:off x="285990" y="1379231"/>
        <a:ext cx="1299370" cy="592253"/>
      </dsp:txXfrm>
    </dsp:sp>
    <dsp:sp modelId="{F5A6DD9C-AFF7-434D-8440-CE8282825531}">
      <dsp:nvSpPr>
        <dsp:cNvPr id="0" name=""/>
        <dsp:cNvSpPr/>
      </dsp:nvSpPr>
      <dsp:spPr>
        <a:xfrm>
          <a:off x="1637556" y="1473305"/>
          <a:ext cx="645787" cy="645787"/>
        </a:xfrm>
        <a:prstGeom prst="ellipse">
          <a:avLst/>
        </a:prstGeom>
        <a:blipFill rotWithShape="1">
          <a:blip xmlns:r="http://schemas.openxmlformats.org/officeDocument/2006/relationships" r:embed="rId1"/>
          <a:stretch>
            <a:fillRect/>
          </a:stretch>
        </a:blip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DC497-7E4A-407D-A85D-EE5FD39A5C6A}">
      <dsp:nvSpPr>
        <dsp:cNvPr id="0" name=""/>
        <dsp:cNvSpPr/>
      </dsp:nvSpPr>
      <dsp:spPr>
        <a:xfrm>
          <a:off x="2443333" y="1899"/>
          <a:ext cx="1845105" cy="1377332"/>
        </a:xfrm>
        <a:prstGeom prst="round2SameRect">
          <a:avLst>
            <a:gd name="adj1" fmla="val 8000"/>
            <a:gd name="adj2" fmla="val 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Lato"/>
            <a:cs typeface="Helvetica"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Runs</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Score Rate</a:t>
          </a:r>
        </a:p>
      </dsp:txBody>
      <dsp:txXfrm>
        <a:off x="2475606" y="34172"/>
        <a:ext cx="1780559" cy="1345059"/>
      </dsp:txXfrm>
    </dsp:sp>
    <dsp:sp modelId="{328066D3-7991-4CAE-95A7-3520F12D6F29}">
      <dsp:nvSpPr>
        <dsp:cNvPr id="0" name=""/>
        <dsp:cNvSpPr/>
      </dsp:nvSpPr>
      <dsp:spPr>
        <a:xfrm>
          <a:off x="2443333" y="1379231"/>
          <a:ext cx="1845105" cy="59225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Lato"/>
              <a:cs typeface="Helvetica" panose="020B0604020202020204" pitchFamily="34" charset="0"/>
            </a:rPr>
            <a:t>Metrics</a:t>
          </a:r>
        </a:p>
      </dsp:txBody>
      <dsp:txXfrm>
        <a:off x="2443333" y="1379231"/>
        <a:ext cx="1299370" cy="592253"/>
      </dsp:txXfrm>
    </dsp:sp>
    <dsp:sp modelId="{0E11F66E-103F-4B19-8600-44537D856AF0}">
      <dsp:nvSpPr>
        <dsp:cNvPr id="0" name=""/>
        <dsp:cNvSpPr/>
      </dsp:nvSpPr>
      <dsp:spPr>
        <a:xfrm>
          <a:off x="3794898" y="1473305"/>
          <a:ext cx="645787" cy="645787"/>
        </a:xfrm>
        <a:prstGeom prst="ellipse">
          <a:avLst/>
        </a:prstGeom>
        <a:blipFill rotWithShape="1">
          <a:blip xmlns:r="http://schemas.openxmlformats.org/officeDocument/2006/relationships" r:embed="rId2"/>
          <a:stretch>
            <a:fillRect/>
          </a:stretch>
        </a:blip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A4D147-38D6-415E-A546-8131CA969E86}">
      <dsp:nvSpPr>
        <dsp:cNvPr id="0" name=""/>
        <dsp:cNvSpPr/>
      </dsp:nvSpPr>
      <dsp:spPr>
        <a:xfrm>
          <a:off x="4600675" y="1899"/>
          <a:ext cx="1845105" cy="1377332"/>
        </a:xfrm>
        <a:prstGeom prst="round2SameRect">
          <a:avLst>
            <a:gd name="adj1" fmla="val 8000"/>
            <a:gd name="adj2" fmla="val 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Lato"/>
            <a:cs typeface="Helvetica"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Match Date</a:t>
          </a:r>
        </a:p>
      </dsp:txBody>
      <dsp:txXfrm>
        <a:off x="4632948" y="34172"/>
        <a:ext cx="1780559" cy="1345059"/>
      </dsp:txXfrm>
    </dsp:sp>
    <dsp:sp modelId="{A14DB743-46AA-4F95-A0CE-8293AD23723B}">
      <dsp:nvSpPr>
        <dsp:cNvPr id="0" name=""/>
        <dsp:cNvSpPr/>
      </dsp:nvSpPr>
      <dsp:spPr>
        <a:xfrm>
          <a:off x="4600675" y="1379231"/>
          <a:ext cx="1845105" cy="59225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Lato"/>
              <a:cs typeface="Helvetica" panose="020B0604020202020204" pitchFamily="34" charset="0"/>
            </a:rPr>
            <a:t>Dates</a:t>
          </a:r>
        </a:p>
      </dsp:txBody>
      <dsp:txXfrm>
        <a:off x="4600675" y="1379231"/>
        <a:ext cx="1299370" cy="592253"/>
      </dsp:txXfrm>
    </dsp:sp>
    <dsp:sp modelId="{B38D3708-6DE7-4554-93CC-2D11F8E7B697}">
      <dsp:nvSpPr>
        <dsp:cNvPr id="0" name=""/>
        <dsp:cNvSpPr/>
      </dsp:nvSpPr>
      <dsp:spPr>
        <a:xfrm>
          <a:off x="5952240" y="1473305"/>
          <a:ext cx="645787" cy="645787"/>
        </a:xfrm>
        <a:prstGeom prst="ellipse">
          <a:avLst/>
        </a:prstGeom>
        <a:blipFill rotWithShape="1">
          <a:blip xmlns:r="http://schemas.openxmlformats.org/officeDocument/2006/relationships" r:embed="rId3"/>
          <a:stretch>
            <a:fillRect/>
          </a:stretch>
        </a:blip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07A29-D9C7-464E-A5E2-1E21A49D5109}">
      <dsp:nvSpPr>
        <dsp:cNvPr id="0" name=""/>
        <dsp:cNvSpPr/>
      </dsp:nvSpPr>
      <dsp:spPr>
        <a:xfrm>
          <a:off x="6758017" y="1899"/>
          <a:ext cx="1845105" cy="1377332"/>
        </a:xfrm>
        <a:prstGeom prst="round2SameRect">
          <a:avLst>
            <a:gd name="adj1" fmla="val 8000"/>
            <a:gd name="adj2" fmla="val 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Lato"/>
            <a:cs typeface="Helvetica"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Country</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Versus</a:t>
          </a:r>
        </a:p>
        <a:p>
          <a:pPr marL="114300" lvl="1" indent="-114300" algn="l" defTabSz="622300">
            <a:lnSpc>
              <a:spcPct val="90000"/>
            </a:lnSpc>
            <a:spcBef>
              <a:spcPct val="0"/>
            </a:spcBef>
            <a:spcAft>
              <a:spcPct val="15000"/>
            </a:spcAft>
            <a:buChar char="•"/>
          </a:pPr>
          <a:r>
            <a:rPr lang="en-US" sz="1400" kern="1200" dirty="0">
              <a:latin typeface="Lato"/>
              <a:cs typeface="Helvetica" panose="020B0604020202020204" pitchFamily="34" charset="0"/>
            </a:rPr>
            <a:t>Ground</a:t>
          </a:r>
        </a:p>
      </dsp:txBody>
      <dsp:txXfrm>
        <a:off x="6790290" y="34172"/>
        <a:ext cx="1780559" cy="1345059"/>
      </dsp:txXfrm>
    </dsp:sp>
    <dsp:sp modelId="{D624B04F-7347-49C6-8F53-98D45D8C5721}">
      <dsp:nvSpPr>
        <dsp:cNvPr id="0" name=""/>
        <dsp:cNvSpPr/>
      </dsp:nvSpPr>
      <dsp:spPr>
        <a:xfrm>
          <a:off x="6758017" y="1379231"/>
          <a:ext cx="1845105" cy="59225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Lato"/>
              <a:cs typeface="Helvetica" panose="020B0604020202020204" pitchFamily="34" charset="0"/>
            </a:rPr>
            <a:t>Location</a:t>
          </a:r>
        </a:p>
      </dsp:txBody>
      <dsp:txXfrm>
        <a:off x="6758017" y="1379231"/>
        <a:ext cx="1299370" cy="592253"/>
      </dsp:txXfrm>
    </dsp:sp>
    <dsp:sp modelId="{1974F2F0-4576-437E-AA8F-0DC7EA47247E}">
      <dsp:nvSpPr>
        <dsp:cNvPr id="0" name=""/>
        <dsp:cNvSpPr/>
      </dsp:nvSpPr>
      <dsp:spPr>
        <a:xfrm>
          <a:off x="8109583" y="1473305"/>
          <a:ext cx="645787" cy="645787"/>
        </a:xfrm>
        <a:prstGeom prst="ellipse">
          <a:avLst/>
        </a:prstGeom>
        <a:blipFill rotWithShape="1">
          <a:blip xmlns:r="http://schemas.openxmlformats.org/officeDocument/2006/relationships" r:embed="rId4"/>
          <a:stretch>
            <a:fillRect/>
          </a:stretch>
        </a:blip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0BECB-1E04-4D00-8B31-E34F5D8FA12F}">
      <dsp:nvSpPr>
        <dsp:cNvPr id="0" name=""/>
        <dsp:cNvSpPr/>
      </dsp:nvSpPr>
      <dsp:spPr>
        <a:xfrm>
          <a:off x="1075558" y="175912"/>
          <a:ext cx="3449369" cy="3449369"/>
        </a:xfrm>
        <a:prstGeom prst="circularArrow">
          <a:avLst>
            <a:gd name="adj1" fmla="val 5544"/>
            <a:gd name="adj2" fmla="val 330680"/>
            <a:gd name="adj3" fmla="val 15195992"/>
            <a:gd name="adj4" fmla="val 16568740"/>
            <a:gd name="adj5" fmla="val 5757"/>
          </a:avLst>
        </a:prstGeom>
        <a:solidFill>
          <a:schemeClr val="accent6"/>
        </a:solidFill>
        <a:ln>
          <a:noFill/>
        </a:ln>
        <a:effectLst/>
      </dsp:spPr>
      <dsp:style>
        <a:lnRef idx="0">
          <a:scrgbClr r="0" g="0" b="0"/>
        </a:lnRef>
        <a:fillRef idx="1">
          <a:scrgbClr r="0" g="0" b="0"/>
        </a:fillRef>
        <a:effectRef idx="0">
          <a:scrgbClr r="0" g="0" b="0"/>
        </a:effectRef>
        <a:fontRef idx="minor"/>
      </dsp:style>
    </dsp:sp>
    <dsp:sp modelId="{44A40E13-1430-4C21-957F-EACEF859A4A5}">
      <dsp:nvSpPr>
        <dsp:cNvPr id="0" name=""/>
        <dsp:cNvSpPr/>
      </dsp:nvSpPr>
      <dsp:spPr>
        <a:xfrm>
          <a:off x="2529162" y="148588"/>
          <a:ext cx="542162" cy="492868"/>
        </a:xfrm>
        <a:prstGeom prst="ellipse">
          <a:avLst/>
        </a:prstGeom>
        <a:solidFill>
          <a:schemeClr val="accent2"/>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Lato" panose="020F0502020204030203" pitchFamily="34" charset="0"/>
          </a:endParaRPr>
        </a:p>
      </dsp:txBody>
      <dsp:txXfrm>
        <a:off x="2608560" y="220767"/>
        <a:ext cx="383366" cy="348510"/>
      </dsp:txXfrm>
    </dsp:sp>
    <dsp:sp modelId="{4D497E3B-91D6-4C19-AE0F-B340E880EAAC}">
      <dsp:nvSpPr>
        <dsp:cNvPr id="0" name=""/>
        <dsp:cNvSpPr/>
      </dsp:nvSpPr>
      <dsp:spPr>
        <a:xfrm>
          <a:off x="3928115" y="1164987"/>
          <a:ext cx="542162" cy="492868"/>
        </a:xfrm>
        <a:prstGeom prst="ellipse">
          <a:avLst/>
        </a:prstGeom>
        <a:solidFill>
          <a:schemeClr val="accent2"/>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Lato" panose="020F0502020204030203" pitchFamily="34" charset="0"/>
          </a:endParaRPr>
        </a:p>
      </dsp:txBody>
      <dsp:txXfrm>
        <a:off x="4007513" y="1237166"/>
        <a:ext cx="383366" cy="348510"/>
      </dsp:txXfrm>
    </dsp:sp>
    <dsp:sp modelId="{101D2CA0-FEA6-438E-8763-DED26068C79B}">
      <dsp:nvSpPr>
        <dsp:cNvPr id="0" name=""/>
        <dsp:cNvSpPr/>
      </dsp:nvSpPr>
      <dsp:spPr>
        <a:xfrm>
          <a:off x="3393763" y="2809555"/>
          <a:ext cx="542162" cy="492868"/>
        </a:xfrm>
        <a:prstGeom prst="ellipse">
          <a:avLst/>
        </a:prstGeom>
        <a:solidFill>
          <a:schemeClr val="accent2"/>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Lato" panose="020F0502020204030203" pitchFamily="34" charset="0"/>
          </a:endParaRPr>
        </a:p>
      </dsp:txBody>
      <dsp:txXfrm>
        <a:off x="3473161" y="2881734"/>
        <a:ext cx="383366" cy="348510"/>
      </dsp:txXfrm>
    </dsp:sp>
    <dsp:sp modelId="{34EE8BE5-F799-4A6E-A6DD-9B727307ABC1}">
      <dsp:nvSpPr>
        <dsp:cNvPr id="0" name=""/>
        <dsp:cNvSpPr/>
      </dsp:nvSpPr>
      <dsp:spPr>
        <a:xfrm>
          <a:off x="1664561" y="2809555"/>
          <a:ext cx="542162" cy="492868"/>
        </a:xfrm>
        <a:prstGeom prst="ellipse">
          <a:avLst/>
        </a:prstGeom>
        <a:solidFill>
          <a:schemeClr val="accent2"/>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Lato" panose="020F0502020204030203" pitchFamily="34" charset="0"/>
          </a:endParaRPr>
        </a:p>
      </dsp:txBody>
      <dsp:txXfrm>
        <a:off x="1743959" y="2881734"/>
        <a:ext cx="383366" cy="348510"/>
      </dsp:txXfrm>
    </dsp:sp>
    <dsp:sp modelId="{16029BFB-5108-4A99-9623-F8CCBF1D1BF4}">
      <dsp:nvSpPr>
        <dsp:cNvPr id="0" name=""/>
        <dsp:cNvSpPr/>
      </dsp:nvSpPr>
      <dsp:spPr>
        <a:xfrm>
          <a:off x="1130209" y="1164987"/>
          <a:ext cx="542162" cy="492868"/>
        </a:xfrm>
        <a:prstGeom prst="ellipse">
          <a:avLst/>
        </a:prstGeom>
        <a:solidFill>
          <a:schemeClr val="accent2"/>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Lato" panose="020F0502020204030203" pitchFamily="34" charset="0"/>
          </a:endParaRPr>
        </a:p>
      </dsp:txBody>
      <dsp:txXfrm>
        <a:off x="1209607" y="1237166"/>
        <a:ext cx="383366" cy="348510"/>
      </dsp:txXfrm>
    </dsp:sp>
  </dsp:spTree>
</dsp:drawing>
</file>

<file path=ppt/diagrams/layout1.xml><?xml version="1.0" encoding="utf-8"?>
<dgm:layoutDef xmlns:dgm="http://schemas.openxmlformats.org/drawingml/2006/diagram" xmlns:a="http://schemas.openxmlformats.org/drawingml/2006/main" uniqueId="urn:microsoft.com/office/officeart/2005/8/layout/cycle3#1">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8E620-6B26-4387-BB32-2668B987260C}" type="datetimeFigureOut">
              <a:rPr lang="en-MY" smtClean="0"/>
              <a:t>29/4/2023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6E981-64C9-40FC-8E29-E0A5A6E75866}" type="slidenum">
              <a:rPr lang="en-MY" smtClean="0"/>
              <a:t>‹#›</a:t>
            </a:fld>
            <a:endParaRPr lang="en-MY"/>
          </a:p>
        </p:txBody>
      </p:sp>
    </p:spTree>
    <p:extLst>
      <p:ext uri="{BB962C8B-B14F-4D97-AF65-F5344CB8AC3E}">
        <p14:creationId xmlns:p14="http://schemas.microsoft.com/office/powerpoint/2010/main" val="76273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is one of the first course</a:t>
            </a:r>
            <a:r>
              <a:rPr lang="en-IN" altLang="en-US" dirty="0"/>
              <a:t>s that</a:t>
            </a:r>
            <a:r>
              <a:rPr lang="en-US" dirty="0"/>
              <a:t> one should take while starting their journey on data science after learning the programming language. </a:t>
            </a:r>
          </a:p>
          <a:p>
            <a:r>
              <a:rPr lang="en-US" dirty="0"/>
              <a:t>In statistics, exploratory data analysis is an approach to analyzing data sets to </a:t>
            </a:r>
            <a:r>
              <a:rPr lang="en-US" sz="1200" dirty="0">
                <a:cs typeface="Arial" panose="020B0604020202020204" pitchFamily="34" charset="0"/>
              </a:rPr>
              <a:t>summarize their main characteristics, often with visual methods. </a:t>
            </a:r>
          </a:p>
          <a:p>
            <a:r>
              <a:rPr lang="en-IN" altLang="en-US" sz="1200" dirty="0">
                <a:cs typeface="Arial" panose="020B0604020202020204" pitchFamily="34" charset="0"/>
              </a:rPr>
              <a:t>Whether a </a:t>
            </a:r>
            <a:r>
              <a:rPr lang="en-US" sz="1200" dirty="0">
                <a:cs typeface="Arial" panose="020B0604020202020204" pitchFamily="34" charset="0"/>
              </a:rPr>
              <a:t> statistical mode</a:t>
            </a:r>
            <a:r>
              <a:rPr lang="en-IN" altLang="en-US" sz="1200" dirty="0">
                <a:cs typeface="Arial" panose="020B0604020202020204" pitchFamily="34" charset="0"/>
              </a:rPr>
              <a:t>l is u</a:t>
            </a:r>
            <a:r>
              <a:rPr lang="en-US" sz="1200" dirty="0" err="1">
                <a:cs typeface="Arial" panose="020B0604020202020204" pitchFamily="34" charset="0"/>
              </a:rPr>
              <a:t>sed</a:t>
            </a:r>
            <a:r>
              <a:rPr lang="en-US" sz="1200" dirty="0">
                <a:cs typeface="Arial" panose="020B0604020202020204" pitchFamily="34" charset="0"/>
              </a:rPr>
              <a:t> or not, primarily EDA is for seeing what the data can tell us beyond the formal modeling or hypothesis testing task.</a:t>
            </a:r>
          </a:p>
          <a:p>
            <a:endParaRPr lang="en-US" sz="1200" dirty="0">
              <a:cs typeface="Arial" panose="020B0604020202020204" pitchFamily="34" charset="0"/>
            </a:endParaRPr>
          </a:p>
          <a:p>
            <a:r>
              <a:rPr lang="en-US" sz="1200" dirty="0">
                <a:cs typeface="Arial" panose="020B0604020202020204" pitchFamily="34" charset="0"/>
              </a:rPr>
              <a:t>EDA can be performed </a:t>
            </a:r>
            <a:r>
              <a:rPr lang="en-IN" altLang="en-US" sz="1200" dirty="0">
                <a:cs typeface="Arial" panose="020B0604020202020204" pitchFamily="34" charset="0"/>
              </a:rPr>
              <a:t>for </a:t>
            </a:r>
            <a:r>
              <a:rPr lang="en-US" sz="1200" dirty="0">
                <a:cs typeface="Arial" panose="020B0604020202020204" pitchFamily="34" charset="0"/>
              </a:rPr>
              <a:t>many purpose</a:t>
            </a:r>
            <a:r>
              <a:rPr lang="en-IN" altLang="en-US" sz="1200" dirty="0">
                <a:cs typeface="Arial" panose="020B0604020202020204" pitchFamily="34" charset="0"/>
              </a:rPr>
              <a:t>s</a:t>
            </a:r>
            <a:r>
              <a:rPr lang="en-US" sz="1200" dirty="0">
                <a:cs typeface="Arial" panose="020B0604020202020204" pitchFamily="34" charset="0"/>
              </a:rPr>
              <a:t>. </a:t>
            </a:r>
          </a:p>
          <a:p>
            <a:r>
              <a:rPr lang="en-US" sz="1200" dirty="0">
                <a:cs typeface="Arial" panose="020B0604020202020204" pitchFamily="34" charset="0"/>
              </a:rPr>
              <a:t>We can use it for data discovery using which we can understand the characteristics of our data. </a:t>
            </a:r>
          </a:p>
          <a:p>
            <a:r>
              <a:rPr lang="en-US" sz="1200" dirty="0">
                <a:cs typeface="Arial" panose="020B0604020202020204" pitchFamily="34" charset="0"/>
              </a:rPr>
              <a:t>Using </a:t>
            </a:r>
            <a:r>
              <a:rPr lang="en-IN" altLang="en-US" sz="1200" dirty="0">
                <a:cs typeface="Arial" panose="020B0604020202020204" pitchFamily="34" charset="0"/>
              </a:rPr>
              <a:t>this,</a:t>
            </a:r>
            <a:r>
              <a:rPr lang="en-US" sz="1200" dirty="0">
                <a:cs typeface="Arial" panose="020B0604020202020204" pitchFamily="34" charset="0"/>
              </a:rPr>
              <a:t> we can tell interesting stories, identify </a:t>
            </a:r>
            <a:r>
              <a:rPr lang="en-US" sz="1200" dirty="0" err="1">
                <a:cs typeface="Arial" panose="020B0604020202020204" pitchFamily="34" charset="0"/>
              </a:rPr>
              <a:t>outlers</a:t>
            </a:r>
            <a:r>
              <a:rPr lang="en-US" sz="1200" dirty="0">
                <a:cs typeface="Arial" panose="020B0604020202020204" pitchFamily="34" charset="0"/>
              </a:rPr>
              <a:t>, anomalies and patterns in data. </a:t>
            </a:r>
          </a:p>
          <a:p>
            <a:r>
              <a:rPr lang="en-US" sz="1200" dirty="0">
                <a:cs typeface="Arial" panose="020B0604020202020204" pitchFamily="34" charset="0"/>
              </a:rPr>
              <a:t>We can also understand the relationships between different column</a:t>
            </a:r>
            <a:r>
              <a:rPr lang="en-IN" altLang="en-US" sz="1200" dirty="0">
                <a:cs typeface="Arial" panose="020B0604020202020204" pitchFamily="34" charset="0"/>
              </a:rPr>
              <a:t>s</a:t>
            </a:r>
            <a:r>
              <a:rPr lang="en-US" sz="1200" dirty="0">
                <a:cs typeface="Arial" panose="020B0604020202020204" pitchFamily="34" charset="0"/>
              </a:rPr>
              <a:t> in </a:t>
            </a:r>
            <a:r>
              <a:rPr lang="en-IN" altLang="en-US" sz="1200" dirty="0">
                <a:cs typeface="Arial" panose="020B0604020202020204" pitchFamily="34" charset="0"/>
              </a:rPr>
              <a:t>a dataset</a:t>
            </a:r>
            <a:r>
              <a:rPr lang="en-US" sz="1200" dirty="0">
                <a:cs typeface="Arial" panose="020B0604020202020204" pitchFamily="34" charset="0"/>
              </a:rPr>
              <a:t>. </a:t>
            </a:r>
          </a:p>
          <a:p>
            <a:r>
              <a:rPr lang="en-US" sz="1200" dirty="0">
                <a:cs typeface="Arial" panose="020B0604020202020204" pitchFamily="34" charset="0"/>
              </a:rPr>
              <a:t>We can understand the quality of the data </a:t>
            </a:r>
            <a:r>
              <a:rPr lang="en-IN" altLang="en-US" sz="1200" dirty="0">
                <a:cs typeface="Arial" panose="020B0604020202020204" pitchFamily="34" charset="0"/>
              </a:rPr>
              <a:t>too. </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2</a:t>
            </a:fld>
            <a:endParaRPr lang="en-US"/>
          </a:p>
        </p:txBody>
      </p:sp>
    </p:spTree>
    <p:extLst>
      <p:ext uri="{BB962C8B-B14F-4D97-AF65-F5344CB8AC3E}">
        <p14:creationId xmlns:p14="http://schemas.microsoft.com/office/powerpoint/2010/main" val="3456128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Let us now understand how to drop those rows with missing values. </a:t>
            </a:r>
          </a:p>
          <a:p>
            <a:pPr marL="0" indent="0">
              <a:buFontTx/>
              <a:buNone/>
            </a:pPr>
            <a:r>
              <a:rPr lang="en-US" dirty="0"/>
              <a:t>Multiple ways to</a:t>
            </a:r>
            <a:r>
              <a:rPr lang="en-US" baseline="0" dirty="0"/>
              <a:t> </a:t>
            </a:r>
            <a:r>
              <a:rPr lang="en-US" dirty="0"/>
              <a:t>drop exists. </a:t>
            </a:r>
          </a:p>
          <a:p>
            <a:pPr marL="0" indent="0">
              <a:buFontTx/>
              <a:buNone/>
            </a:pPr>
            <a:r>
              <a:rPr lang="en-IN" dirty="0"/>
              <a:t>In the given example, we are dropping all the rows with missing values using the function - </a:t>
            </a:r>
            <a:r>
              <a:rPr lang="en-IN" dirty="0" err="1"/>
              <a:t>dropna</a:t>
            </a:r>
            <a:r>
              <a:rPr lang="en-IN" dirty="0"/>
              <a:t>(). </a:t>
            </a:r>
          </a:p>
          <a:p>
            <a:pPr marL="0" indent="0">
              <a:buFontTx/>
              <a:buNone/>
            </a:pPr>
            <a:r>
              <a:rPr lang="en-IN" dirty="0"/>
              <a:t>Even if there is only one missing value in a row, the entire row gets dropped. </a:t>
            </a:r>
          </a:p>
          <a:p>
            <a:pPr marL="0" indent="0">
              <a:buFontTx/>
              <a:buNone/>
            </a:pPr>
            <a:r>
              <a:rPr lang="en-IN" dirty="0"/>
              <a:t>From our result,</a:t>
            </a:r>
            <a:r>
              <a:rPr lang="en-IN" baseline="0" dirty="0"/>
              <a:t> </a:t>
            </a:r>
            <a:r>
              <a:rPr lang="en-IN" dirty="0"/>
              <a:t>we can see that - totally 26 rows are dropped on applying </a:t>
            </a:r>
            <a:r>
              <a:rPr lang="en-IN" dirty="0" err="1"/>
              <a:t>dropna</a:t>
            </a:r>
            <a:r>
              <a:rPr lang="en-IN" dirty="0"/>
              <a:t> function. </a:t>
            </a:r>
          </a:p>
          <a:p>
            <a:pPr marL="0" indent="0">
              <a:buFontTx/>
              <a:buNone/>
            </a:pPr>
            <a:r>
              <a:rPr lang="en-IN" dirty="0"/>
              <a:t>We can use the parameter “</a:t>
            </a:r>
            <a:r>
              <a:rPr lang="en-IN" b="1" dirty="0"/>
              <a:t>how”</a:t>
            </a:r>
            <a:r>
              <a:rPr lang="en-IN" b="1" baseline="0" dirty="0"/>
              <a:t> </a:t>
            </a:r>
            <a:r>
              <a:rPr lang="en-IN" b="0" baseline="0" dirty="0"/>
              <a:t>- </a:t>
            </a:r>
            <a:r>
              <a:rPr lang="en-IN" dirty="0"/>
              <a:t>to drop only those rows in which all the values are missing. </a:t>
            </a:r>
          </a:p>
          <a:p>
            <a:pPr marL="0" indent="0">
              <a:buFontTx/>
              <a:buNone/>
            </a:pPr>
            <a:r>
              <a:rPr lang="en-IN" dirty="0"/>
              <a:t>I</a:t>
            </a:r>
            <a:r>
              <a:rPr lang="en-IN" baseline="0" dirty="0"/>
              <a:t> mean, a</a:t>
            </a:r>
            <a:r>
              <a:rPr lang="en-IN" dirty="0"/>
              <a:t> row</a:t>
            </a:r>
            <a:r>
              <a:rPr lang="en-IN" baseline="0" dirty="0"/>
              <a:t> </a:t>
            </a:r>
            <a:r>
              <a:rPr lang="en-IN" dirty="0"/>
              <a:t>will not get dropped if there’s at least</a:t>
            </a:r>
            <a:r>
              <a:rPr lang="en-IN" baseline="0" dirty="0"/>
              <a:t> one value present in it. </a:t>
            </a:r>
            <a:endParaRPr lang="en-IN" dirty="0"/>
          </a:p>
          <a:p>
            <a:pPr marL="0" indent="0">
              <a:buFontTx/>
              <a:buNone/>
            </a:pPr>
            <a:r>
              <a:rPr lang="en-IN" dirty="0"/>
              <a:t>In the given example, since the columns other than Runs and Score rate has values in them, not even a single row gets</a:t>
            </a:r>
            <a:r>
              <a:rPr lang="en-IN" baseline="0" dirty="0"/>
              <a:t> </a:t>
            </a:r>
            <a:r>
              <a:rPr lang="en-IN" dirty="0"/>
              <a:t>dropped.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a:buFontTx/>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172091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Instead of using the </a:t>
            </a:r>
            <a:r>
              <a:rPr lang="en-IN" b="1" dirty="0"/>
              <a:t>“how” </a:t>
            </a:r>
            <a:r>
              <a:rPr lang="en-IN" dirty="0"/>
              <a:t>parameter, we can also use </a:t>
            </a:r>
            <a:r>
              <a:rPr lang="en-IN" b="1" dirty="0"/>
              <a:t>“thresh” </a:t>
            </a:r>
            <a:r>
              <a:rPr lang="en-IN" dirty="0"/>
              <a:t>to keep only those rows with </a:t>
            </a:r>
            <a:r>
              <a:rPr lang="en-IN" dirty="0" err="1"/>
              <a:t>atleast</a:t>
            </a:r>
            <a:r>
              <a:rPr lang="en-IN" dirty="0"/>
              <a:t> certain number of non-null values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the given example, since we are passing thresh</a:t>
            </a:r>
            <a:r>
              <a:rPr lang="en-IN" baseline="0" dirty="0"/>
              <a:t> as </a:t>
            </a:r>
            <a:r>
              <a:rPr lang="en-IN" dirty="0"/>
              <a:t>5, those rows with at least 5 non-null values will be retained.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others will be ignored.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But in the odi data, all rows do have at least five non null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can also specify columns to be considered while dropping rows.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the given</a:t>
            </a:r>
            <a:r>
              <a:rPr lang="en-IN" baseline="0" dirty="0"/>
              <a:t> </a:t>
            </a:r>
            <a:r>
              <a:rPr lang="en-IN" dirty="0"/>
              <a:t>example, we are dropping only those rows in which Runs column is empty.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other columns might or might not have missing values, in this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But we are concentrating only on Runs columns.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hence 26 rows are dropped.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443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Instead of dropping rows, which will reduce the number of observations we have, </a:t>
            </a:r>
            <a:r>
              <a:rPr lang="en-IN" dirty="0"/>
              <a:t>we can impute - that is : fill some number in the place of the missing value.</a:t>
            </a:r>
          </a:p>
          <a:p>
            <a:pPr marL="0" indent="0">
              <a:buFont typeface="Arial" panose="020B0604020202020204" pitchFamily="34" charset="0"/>
              <a:buNone/>
            </a:pPr>
            <a:r>
              <a:rPr lang="en-IN" dirty="0"/>
              <a:t>As mentioned earlier, one of the common practices is to impute the missing values with the average of the non-null values</a:t>
            </a:r>
          </a:p>
          <a:p>
            <a:pPr marL="0" indent="0">
              <a:buFont typeface="Arial" panose="020B0604020202020204" pitchFamily="34" charset="0"/>
              <a:buNone/>
            </a:pPr>
            <a:r>
              <a:rPr lang="en-IN" dirty="0"/>
              <a:t>In the given code, firstly,  we are identifying those rows in which we have missing Runs</a:t>
            </a:r>
          </a:p>
          <a:p>
            <a:pPr marL="0" indent="0">
              <a:buFont typeface="Arial" panose="020B0604020202020204" pitchFamily="34" charset="0"/>
              <a:buNone/>
            </a:pPr>
            <a:r>
              <a:rPr lang="en-IN" dirty="0"/>
              <a:t>Next, we are calculating the average of non-null values in the</a:t>
            </a:r>
            <a:r>
              <a:rPr lang="en-IN" baseline="0" dirty="0"/>
              <a:t> Runs column</a:t>
            </a:r>
            <a:r>
              <a:rPr lang="en-IN" dirty="0"/>
              <a:t> using </a:t>
            </a:r>
            <a:r>
              <a:rPr lang="en-IN" b="1" dirty="0"/>
              <a:t>.mean(). </a:t>
            </a:r>
          </a:p>
          <a:p>
            <a:pPr marL="0" indent="0">
              <a:buFont typeface="Arial" panose="020B0604020202020204" pitchFamily="34" charset="0"/>
              <a:buNone/>
            </a:pPr>
            <a:r>
              <a:rPr lang="en-IN" dirty="0"/>
              <a:t>Please, note that the mean function will ignore the missing values while computing the average</a:t>
            </a:r>
            <a:endParaRPr lang="en-IN" b="1"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50282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Instead of manually identifying those rows which has missing values, we can use .fillna() method to automatically fill a constant value in those places</a:t>
            </a:r>
            <a:r>
              <a:rPr lang="en-IN" baseline="0" dirty="0"/>
              <a:t> </a:t>
            </a:r>
            <a:r>
              <a:rPr lang="en-IN" dirty="0"/>
              <a:t>where there are missing values.</a:t>
            </a:r>
          </a:p>
          <a:p>
            <a:pPr marL="0" indent="0">
              <a:buFont typeface="Arial" panose="020B0604020202020204" pitchFamily="34" charset="0"/>
              <a:buNone/>
            </a:pPr>
            <a:r>
              <a:rPr lang="en-IN" dirty="0"/>
              <a:t>The Runs values after imputation, is saved in a new column called ‘</a:t>
            </a:r>
            <a:r>
              <a:rPr lang="en-IN" dirty="0" err="1"/>
              <a:t>Runs_clean</a:t>
            </a:r>
            <a:r>
              <a:rPr lang="en-IN" dirty="0"/>
              <a:t>’.</a:t>
            </a:r>
          </a:p>
          <a:p>
            <a:pPr marL="0" indent="0">
              <a:buFont typeface="Arial" panose="020B0604020202020204" pitchFamily="34" charset="0"/>
              <a:buNone/>
            </a:pPr>
            <a:r>
              <a:rPr lang="en-IN" dirty="0"/>
              <a:t>We can use .iloc method to specifically filter for those indexes where we had missing values in the Runs column.</a:t>
            </a:r>
          </a:p>
          <a:p>
            <a:pPr marL="0" indent="0">
              <a:buFont typeface="Arial" panose="020B0604020202020204" pitchFamily="34" charset="0"/>
              <a:buNone/>
            </a:pPr>
            <a:r>
              <a:rPr lang="en-IN" dirty="0"/>
              <a:t>From the output we can observe that the missing values are imputed with the average value, which is approximately 22.24.</a:t>
            </a:r>
          </a:p>
          <a:p>
            <a:pPr marL="0" indent="0">
              <a:buFont typeface="Arial" panose="020B0604020202020204" pitchFamily="34" charset="0"/>
              <a:buNone/>
            </a:pPr>
            <a:r>
              <a:rPr lang="en-IN" dirty="0"/>
              <a:t>We can see that irrespective of who the player is, we are imputing the missing values</a:t>
            </a:r>
            <a:r>
              <a:rPr lang="en-IN" baseline="0" dirty="0"/>
              <a:t> </a:t>
            </a:r>
            <a:r>
              <a:rPr lang="en-IN" dirty="0"/>
              <a:t>with the same value. </a:t>
            </a:r>
          </a:p>
          <a:p>
            <a:pPr marL="0" indent="0">
              <a:buFont typeface="Arial" panose="020B0604020202020204" pitchFamily="34" charset="0"/>
              <a:buNone/>
            </a:pPr>
            <a:r>
              <a:rPr lang="en-IN" dirty="0"/>
              <a:t>However, this</a:t>
            </a:r>
            <a:r>
              <a:rPr lang="en-IN" baseline="0" dirty="0"/>
              <a:t> </a:t>
            </a:r>
            <a:r>
              <a:rPr lang="en-IN" dirty="0"/>
              <a:t>is logically not correct.</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62116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Instead of filling missing values using a single constant value, we can do missing value treatment by each player too. </a:t>
            </a:r>
          </a:p>
          <a:p>
            <a:pPr marL="0" indent="0">
              <a:buFont typeface="Arial" panose="020B0604020202020204" pitchFamily="34" charset="0"/>
              <a:buNone/>
            </a:pPr>
            <a:r>
              <a:rPr lang="en-IN" dirty="0"/>
              <a:t>We can group data by each player and then identify the average of runs specific to each player.</a:t>
            </a:r>
          </a:p>
          <a:p>
            <a:pPr marL="0" indent="0">
              <a:buFont typeface="Arial" panose="020B0604020202020204" pitchFamily="34" charset="0"/>
              <a:buNone/>
            </a:pPr>
            <a:r>
              <a:rPr lang="en-IN" dirty="0"/>
              <a:t>In the given example, after grouping by Player, we are considering the Runs column in the grouped object and are passing each group’s runs (in</a:t>
            </a:r>
            <a:r>
              <a:rPr lang="en-IN" baseline="0" dirty="0"/>
              <a:t> other words -</a:t>
            </a:r>
            <a:r>
              <a:rPr lang="en-IN" dirty="0"/>
              <a:t> each player’s runs) individually - to the </a:t>
            </a:r>
            <a:r>
              <a:rPr lang="en-IN" b="1" dirty="0"/>
              <a:t>impute_mean</a:t>
            </a:r>
            <a:r>
              <a:rPr lang="en-IN" dirty="0"/>
              <a:t> function.</a:t>
            </a:r>
          </a:p>
          <a:p>
            <a:pPr marL="0" indent="0">
              <a:buFont typeface="Arial" panose="020B0604020202020204" pitchFamily="34" charset="0"/>
              <a:buNone/>
            </a:pPr>
            <a:r>
              <a:rPr lang="en-IN" dirty="0"/>
              <a:t>Impute_mean() function will take up only one player’s runs at a time. </a:t>
            </a:r>
          </a:p>
          <a:p>
            <a:pPr marL="0" indent="0">
              <a:buFont typeface="Arial" panose="020B0604020202020204" pitchFamily="34" charset="0"/>
              <a:buNone/>
            </a:pPr>
            <a:r>
              <a:rPr lang="en-IN" dirty="0"/>
              <a:t>We can calculate the average run for that player inside this function.</a:t>
            </a:r>
          </a:p>
          <a:p>
            <a:pPr marL="0" indent="0">
              <a:buFont typeface="Arial" panose="020B0604020202020204" pitchFamily="34" charset="0"/>
              <a:buNone/>
            </a:pPr>
            <a:r>
              <a:rPr lang="en-IN" dirty="0"/>
              <a:t>While returning runs values, we can impute the missing values with the average run</a:t>
            </a:r>
            <a:r>
              <a:rPr lang="en-IN" baseline="0" dirty="0"/>
              <a:t> </a:t>
            </a:r>
            <a:r>
              <a:rPr lang="en-IN" dirty="0"/>
              <a:t>scored by that specific player,</a:t>
            </a:r>
            <a:r>
              <a:rPr lang="en-IN" baseline="0" dirty="0"/>
              <a:t> considering his</a:t>
            </a:r>
            <a:r>
              <a:rPr lang="en-IN" dirty="0"/>
              <a:t> other matches.</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151883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From the result,</a:t>
            </a:r>
            <a:r>
              <a:rPr lang="en-IN" baseline="0" dirty="0"/>
              <a:t> </a:t>
            </a:r>
            <a:r>
              <a:rPr lang="en-IN" dirty="0"/>
              <a:t>we can observe that each player’s missing runs is imputed with different values, based on their averages in other matches</a:t>
            </a:r>
          </a:p>
          <a:p>
            <a:pPr marL="0" indent="0">
              <a:buFont typeface="Arial" panose="020B0604020202020204" pitchFamily="34" charset="0"/>
              <a:buNone/>
            </a:pPr>
            <a:r>
              <a:rPr lang="en-IN" dirty="0"/>
              <a:t>For example, a missing record from Mark E Waugh is 36.01, whereas for Shahadat Hossain, it is just 3.16</a:t>
            </a:r>
          </a:p>
          <a:p>
            <a:pPr marL="0" indent="0">
              <a:buFont typeface="Arial" panose="020B0604020202020204" pitchFamily="34" charset="0"/>
              <a:buNone/>
            </a:pPr>
            <a:r>
              <a:rPr lang="en-IN" dirty="0"/>
              <a:t>This makes sense, because Shahadat Hossain is a bowler, where as Mark E Waugh is a batsman</a:t>
            </a:r>
          </a:p>
          <a:p>
            <a:pPr marL="0" indent="0">
              <a:buFont typeface="Arial" panose="020B0604020202020204" pitchFamily="34" charset="0"/>
              <a:buNone/>
            </a:pPr>
            <a:r>
              <a:rPr lang="en-IN" dirty="0"/>
              <a:t>A batsman will ideally have more average run than a</a:t>
            </a:r>
            <a:r>
              <a:rPr lang="en-IN" baseline="0" dirty="0"/>
              <a:t> </a:t>
            </a:r>
            <a:r>
              <a:rPr lang="en-IN" dirty="0"/>
              <a:t>bowler</a:t>
            </a:r>
          </a:p>
          <a:p>
            <a:pPr marL="0" indent="0">
              <a:buFont typeface="Arial" panose="020B0604020202020204" pitchFamily="34" charset="0"/>
              <a:buNone/>
            </a:pPr>
            <a:r>
              <a:rPr lang="en-IN" dirty="0"/>
              <a:t>Hence it is better to group the values using other columns,</a:t>
            </a:r>
            <a:r>
              <a:rPr lang="en-IN" baseline="0" dirty="0"/>
              <a:t> meaningfully </a:t>
            </a:r>
            <a:r>
              <a:rPr lang="en-IN" dirty="0"/>
              <a:t>and then impute the missing values</a:t>
            </a:r>
            <a:r>
              <a:rPr lang="en-IN" baseline="0" dirty="0"/>
              <a:t> - </a:t>
            </a:r>
            <a:r>
              <a:rPr lang="en-IN" dirty="0"/>
              <a:t>group-wise.</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599019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One has to be very careful while filling the missing values. </a:t>
            </a:r>
          </a:p>
          <a:p>
            <a:pPr marL="0" indent="0">
              <a:buFont typeface="Arial" panose="020B0604020202020204" pitchFamily="34" charset="0"/>
              <a:buNone/>
            </a:pPr>
            <a:r>
              <a:rPr lang="en-IN" dirty="0"/>
              <a:t>In the earlier exercise,</a:t>
            </a:r>
            <a:r>
              <a:rPr lang="en-IN" baseline="0" dirty="0"/>
              <a:t> we had seen that </a:t>
            </a:r>
            <a:r>
              <a:rPr lang="en-IN" dirty="0"/>
              <a:t>the missing values are in decimals for Runs columns. </a:t>
            </a:r>
          </a:p>
          <a:p>
            <a:pPr marL="0" indent="0">
              <a:buFont typeface="Arial" panose="020B0604020202020204" pitchFamily="34" charset="0"/>
              <a:buNone/>
            </a:pPr>
            <a:r>
              <a:rPr lang="en-IN" dirty="0"/>
              <a:t>In cricket, 36.01 runs is not a proper value. </a:t>
            </a:r>
          </a:p>
          <a:p>
            <a:pPr marL="0" indent="0">
              <a:buFont typeface="Arial" panose="020B0604020202020204" pitchFamily="34" charset="0"/>
              <a:buNone/>
            </a:pPr>
            <a:r>
              <a:rPr lang="en-IN" dirty="0"/>
              <a:t>Ideally, we have to round the values before filling - as shown in the slide. </a:t>
            </a:r>
          </a:p>
          <a:p>
            <a:pPr marL="0" indent="0">
              <a:buFont typeface="Arial" panose="020B0604020202020204" pitchFamily="34" charset="0"/>
              <a:buNone/>
            </a:pPr>
            <a:r>
              <a:rPr lang="en-IN" dirty="0"/>
              <a:t>And for few players whose values are missing, we might not have their other matches records - if they have not played one before.</a:t>
            </a:r>
          </a:p>
          <a:p>
            <a:pPr marL="0" indent="0">
              <a:buFont typeface="Arial" panose="020B0604020202020204" pitchFamily="34" charset="0"/>
              <a:buNone/>
            </a:pPr>
            <a:r>
              <a:rPr lang="en-IN" dirty="0"/>
              <a:t>In such cases, we can call the fillna() method to fill the missing values</a:t>
            </a:r>
            <a:r>
              <a:rPr lang="en-IN" baseline="0" dirty="0"/>
              <a:t> with </a:t>
            </a:r>
            <a:r>
              <a:rPr lang="en-IN" dirty="0"/>
              <a:t>either 0 or with the overall average values (which is approximately 22)</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955334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were trying to understand how to manage the missing values in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a:t>
            </a:r>
            <a:r>
              <a:rPr lang="en-US" dirty="0"/>
              <a:t>important data cleaning that we have to do is - detecting outliers.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discussed earlier, </a:t>
            </a:r>
            <a:r>
              <a:rPr lang="en-US" dirty="0">
                <a:cs typeface="Helvetica" panose="020B0604020202020204" pitchFamily="34" charset="0"/>
              </a:rPr>
              <a:t>Boxplot can be used to detect outliers.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Helvetica" panose="020B0604020202020204" pitchFamily="34" charset="0"/>
              </a:rPr>
              <a:t>If you remember, we can identify outliers using inter quartile range.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Helvetica" panose="020B0604020202020204" pitchFamily="34" charset="0"/>
              </a:rPr>
              <a:t>Any observation whose value is below Q1 – 1.5 x IQR can be considered as an outlier.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Helvetica" panose="020B0604020202020204" pitchFamily="34" charset="0"/>
              </a:rPr>
              <a:t>Likewise, any observation whose value is above Q3 + 1.5 x IQR can also be considered an outlier.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Helvetica" panose="020B0604020202020204" pitchFamily="34" charset="0"/>
              </a:rPr>
              <a:t>Though, this is the standard formula to calculate the presence of outliers, there are also other types of outliers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Helvetica"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962872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a:t>
            </a:r>
            <a:r>
              <a:rPr lang="en-US" baseline="0" dirty="0"/>
              <a:t> us</a:t>
            </a:r>
            <a:r>
              <a:rPr lang="en-US" dirty="0"/>
              <a:t> see how we can identify the outliers in the age column of the banking data 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Firstly,  </a:t>
            </a:r>
            <a:r>
              <a:rPr lang="en-IN" dirty="0"/>
              <a:t>calculate IQR by subtracting the third quartile from the first quartile.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our data, IQR for age column is 15.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Calculate the upper whisker and the lower whisker value using the formula mentioned in the slide.</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46901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Filter those rows which are below the lower whisker and those rows which are above the upper whisker values.</a:t>
            </a:r>
          </a:p>
          <a:p>
            <a:pPr marL="0" indent="0">
              <a:buFont typeface="Arial" panose="020B0604020202020204" pitchFamily="34" charset="0"/>
              <a:buNone/>
            </a:pPr>
            <a:r>
              <a:rPr lang="en-IN" dirty="0"/>
              <a:t>We can see that - totally 487 values in the age column should be treated as outliers as per the formula.</a:t>
            </a:r>
          </a:p>
          <a:p>
            <a:pPr marL="0" indent="0">
              <a:buFont typeface="Arial" panose="020B0604020202020204" pitchFamily="34" charset="0"/>
              <a:buNone/>
            </a:pPr>
            <a:r>
              <a:rPr lang="en-IN" dirty="0"/>
              <a:t>Compute the percentage of outliers by dividing</a:t>
            </a:r>
            <a:r>
              <a:rPr lang="en-IN" baseline="0" dirty="0"/>
              <a:t> the </a:t>
            </a:r>
            <a:r>
              <a:rPr lang="en-IN" dirty="0"/>
              <a:t>number of outlier values with the total number</a:t>
            </a:r>
            <a:r>
              <a:rPr lang="en-IN" baseline="0" dirty="0"/>
              <a:t> </a:t>
            </a:r>
            <a:r>
              <a:rPr lang="en-IN" dirty="0"/>
              <a:t>of values present.</a:t>
            </a:r>
          </a:p>
          <a:p>
            <a:pPr marL="0" indent="0">
              <a:buFont typeface="Arial" panose="020B0604020202020204" pitchFamily="34" charset="0"/>
              <a:buNone/>
            </a:pPr>
            <a:r>
              <a:rPr lang="en-IN" dirty="0"/>
              <a:t>For the age column, we have 1.1% of outliers, in total. </a:t>
            </a:r>
          </a:p>
          <a:p>
            <a:pPr marL="0" indent="0">
              <a:buFont typeface="Arial" panose="020B0604020202020204" pitchFamily="34" charset="0"/>
              <a:buNone/>
            </a:pPr>
            <a:r>
              <a:rPr lang="en-US" dirty="0"/>
              <a:t>Note that - one can choose to impute null for those values which are identified as outliers and perform missing value treatment for these null values.</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57078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earlier</a:t>
            </a:r>
            <a:r>
              <a:rPr lang="en-IN" altLang="en-US" dirty="0"/>
              <a:t>, there are</a:t>
            </a:r>
            <a:r>
              <a:rPr lang="en-US" dirty="0"/>
              <a:t> many types of data </a:t>
            </a:r>
            <a:r>
              <a:rPr lang="en-IN" altLang="en-US" dirty="0"/>
              <a:t>that </a:t>
            </a:r>
            <a:r>
              <a:rPr lang="en-US" dirty="0"/>
              <a:t>exist. </a:t>
            </a:r>
          </a:p>
          <a:p>
            <a:r>
              <a:rPr lang="en-US" dirty="0"/>
              <a:t>One of the main classification</a:t>
            </a:r>
            <a:r>
              <a:rPr lang="en-IN" altLang="en-US" dirty="0"/>
              <a:t>s</a:t>
            </a:r>
            <a:r>
              <a:rPr lang="en-US" dirty="0"/>
              <a:t> of these data is whether they are structured or unstructured. </a:t>
            </a:r>
          </a:p>
          <a:p>
            <a:r>
              <a:rPr lang="en-US" dirty="0"/>
              <a:t>Structured data are those which are in the form of tables </a:t>
            </a:r>
            <a:r>
              <a:rPr lang="en-IN" altLang="en-US" dirty="0"/>
              <a:t>-</a:t>
            </a:r>
            <a:r>
              <a:rPr lang="en-US" dirty="0"/>
              <a:t> that reside in data bases, flat files, excel sheets etc. </a:t>
            </a:r>
          </a:p>
          <a:p>
            <a:r>
              <a:rPr lang="en-US" dirty="0"/>
              <a:t>Typical examples are financial data, transactional data in super markets</a:t>
            </a:r>
            <a:r>
              <a:rPr lang="en-IN" altLang="en-US" dirty="0"/>
              <a:t>, </a:t>
            </a:r>
            <a:r>
              <a:rPr lang="en-US" dirty="0"/>
              <a:t>Sensor data from IoT devices, web log data, click stream data and customer master data</a:t>
            </a:r>
          </a:p>
          <a:p>
            <a:endParaRPr lang="en-US" dirty="0"/>
          </a:p>
          <a:p>
            <a:r>
              <a:rPr lang="en-US" dirty="0"/>
              <a:t>On the other hand unstructured data are quite complex in nature which are mostly not in the form of rows and columns and cannot be directly used for analysis. </a:t>
            </a:r>
          </a:p>
          <a:p>
            <a:r>
              <a:rPr lang="en-IN" altLang="en-US" dirty="0"/>
              <a:t>D</a:t>
            </a:r>
            <a:r>
              <a:rPr lang="en-US" dirty="0" err="1"/>
              <a:t>ata</a:t>
            </a:r>
            <a:r>
              <a:rPr lang="en-US" dirty="0"/>
              <a:t> like email content, multimedia message</a:t>
            </a:r>
            <a:r>
              <a:rPr lang="en-IN" altLang="en-US" dirty="0"/>
              <a:t>s </a:t>
            </a:r>
            <a:r>
              <a:rPr lang="en-US" dirty="0"/>
              <a:t>like audio</a:t>
            </a:r>
            <a:r>
              <a:rPr lang="en-IN" altLang="en-US" dirty="0"/>
              <a:t>s</a:t>
            </a:r>
            <a:r>
              <a:rPr lang="en-US" dirty="0"/>
              <a:t>, videos. Transcripts, web chat</a:t>
            </a:r>
            <a:r>
              <a:rPr lang="en-IN" altLang="en-US" dirty="0"/>
              <a:t>s</a:t>
            </a:r>
            <a:r>
              <a:rPr lang="en-US" dirty="0"/>
              <a:t>, blogs, web pages </a:t>
            </a:r>
            <a:r>
              <a:rPr lang="en-US" dirty="0" err="1"/>
              <a:t>etc</a:t>
            </a:r>
            <a:r>
              <a:rPr lang="en-US" dirty="0"/>
              <a:t> are typical examples of unstructured data</a:t>
            </a:r>
            <a:r>
              <a:rPr lang="en-IN" altLang="en-US" dirty="0"/>
              <a:t>.</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3</a:t>
            </a:fld>
            <a:endParaRPr lang="en-US"/>
          </a:p>
        </p:txBody>
      </p:sp>
    </p:spTree>
    <p:extLst>
      <p:ext uri="{BB962C8B-B14F-4D97-AF65-F5344CB8AC3E}">
        <p14:creationId xmlns:p14="http://schemas.microsoft.com/office/powerpoint/2010/main" val="256080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Real life data has</a:t>
            </a:r>
            <a:r>
              <a:rPr lang="en-US" baseline="0" dirty="0"/>
              <a:t> the</a:t>
            </a:r>
            <a:r>
              <a:rPr lang="en-US" dirty="0"/>
              <a:t> following types of input features:</a:t>
            </a:r>
          </a:p>
          <a:p>
            <a:pPr marL="0" lvl="0" indent="0">
              <a:lnSpc>
                <a:spcPct val="150000"/>
              </a:lnSpc>
              <a:buFont typeface="Arial" panose="020B0604020202020204" pitchFamily="34" charset="0"/>
              <a:buNone/>
            </a:pPr>
            <a:r>
              <a:rPr lang="en-US" dirty="0"/>
              <a:t>Numerical features. Example: Salary, Sales, Age etc.</a:t>
            </a:r>
          </a:p>
          <a:p>
            <a:pPr marL="0" lvl="0" indent="0">
              <a:lnSpc>
                <a:spcPct val="150000"/>
              </a:lnSpc>
              <a:buFont typeface="Arial" panose="020B0604020202020204" pitchFamily="34" charset="0"/>
              <a:buNone/>
            </a:pPr>
            <a:r>
              <a:rPr lang="en-US" dirty="0"/>
              <a:t>Categorical features: Example: Department, Product type, Qualification, etc.</a:t>
            </a:r>
          </a:p>
          <a:p>
            <a:pPr marL="0" lvl="0" indent="0">
              <a:lnSpc>
                <a:spcPct val="150000"/>
              </a:lnSpc>
              <a:buFont typeface="Arial" panose="020B0604020202020204" pitchFamily="34" charset="0"/>
              <a:buNone/>
            </a:pPr>
            <a:r>
              <a:rPr lang="en-US" dirty="0"/>
              <a:t>Text features: Reviews, product description etc.</a:t>
            </a:r>
          </a:p>
          <a:p>
            <a:pPr marL="0" lvl="0" indent="0">
              <a:lnSpc>
                <a:spcPct val="150000"/>
              </a:lnSpc>
              <a:buFont typeface="Arial" panose="020B0604020202020204" pitchFamily="34" charset="0"/>
              <a:buNone/>
            </a:pPr>
            <a:r>
              <a:rPr lang="en-US" dirty="0"/>
              <a:t>Date features: Transaction date, Date of birth etc.</a:t>
            </a:r>
          </a:p>
          <a:p>
            <a:pPr marL="0" lvl="0" indent="0">
              <a:lnSpc>
                <a:spcPct val="150000"/>
              </a:lnSpc>
              <a:buFont typeface="Arial" panose="020B0604020202020204" pitchFamily="34" charset="0"/>
              <a:buNone/>
            </a:pPr>
            <a:endParaRPr lang="en-US" dirty="0"/>
          </a:p>
          <a:p>
            <a:pPr marL="0" indent="0">
              <a:lnSpc>
                <a:spcPct val="150000"/>
              </a:lnSpc>
              <a:buFont typeface="Arial" panose="020B0604020202020204" pitchFamily="34" charset="0"/>
              <a:buNone/>
            </a:pPr>
            <a:r>
              <a:rPr lang="en-US" dirty="0"/>
              <a:t>In Python, we will be using a library called Scikit Learn for machine learning.</a:t>
            </a:r>
          </a:p>
          <a:p>
            <a:pPr marL="0" indent="0">
              <a:lnSpc>
                <a:spcPct val="150000"/>
              </a:lnSpc>
              <a:buFont typeface="Arial" panose="020B0604020202020204" pitchFamily="34" charset="0"/>
              <a:buNone/>
            </a:pPr>
            <a:r>
              <a:rPr lang="en-US" dirty="0"/>
              <a:t>Scikit learn, can take only numerical columns as input. We cannot pass categorical, dates or text features.</a:t>
            </a:r>
          </a:p>
          <a:p>
            <a:pPr marL="0" indent="0">
              <a:lnSpc>
                <a:spcPct val="150000"/>
              </a:lnSpc>
              <a:buFont typeface="Arial" panose="020B0604020202020204" pitchFamily="34" charset="0"/>
              <a:buNone/>
            </a:pPr>
            <a:r>
              <a:rPr lang="en-US" dirty="0"/>
              <a:t>There are different ways of converting categorical columns to numerical columns: Label Encoding  and One Hot Encoding.</a:t>
            </a:r>
          </a:p>
          <a:p>
            <a:pPr marL="0" indent="0">
              <a:lnSpc>
                <a:spcPct val="150000"/>
              </a:lnSpc>
              <a:buFont typeface="Arial" panose="020B0604020202020204" pitchFamily="34" charset="0"/>
              <a:buNone/>
            </a:pPr>
            <a:endParaRPr lang="en-US" dirty="0"/>
          </a:p>
          <a:p>
            <a:pPr marL="0" indent="0">
              <a:lnSpc>
                <a:spcPct val="150000"/>
              </a:lnSpc>
              <a:buFont typeface="Arial" panose="020B0604020202020204" pitchFamily="34" charset="0"/>
              <a:buNone/>
            </a:pPr>
            <a:r>
              <a:rPr lang="en-US" dirty="0"/>
              <a:t>For dates and text columns, we need to derive new columns to utilize them in model building.</a:t>
            </a:r>
          </a:p>
          <a:p>
            <a:pPr marL="0" indent="0">
              <a:lnSpc>
                <a:spcPct val="150000"/>
              </a:lnSpc>
              <a:buFont typeface="Arial" panose="020B0604020202020204" pitchFamily="34" charset="0"/>
              <a:buNone/>
            </a:pPr>
            <a:r>
              <a:rPr lang="en-US" dirty="0"/>
              <a:t>For Example: From a date column, we can extract, the day of the month, month, year, etc.</a:t>
            </a:r>
          </a:p>
          <a:p>
            <a:pPr marL="0" indent="0">
              <a:buFont typeface="Arial"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21</a:t>
            </a:fld>
            <a:endParaRPr lang="en-US"/>
          </a:p>
        </p:txBody>
      </p:sp>
    </p:spTree>
    <p:extLst>
      <p:ext uri="{BB962C8B-B14F-4D97-AF65-F5344CB8AC3E}">
        <p14:creationId xmlns:p14="http://schemas.microsoft.com/office/powerpoint/2010/main" val="2175240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First let us understand about label encoding. In this type of encoding, assume we have a categorical column like</a:t>
            </a:r>
            <a:r>
              <a:rPr lang="en-US" baseline="0" dirty="0"/>
              <a:t> a</a:t>
            </a:r>
            <a:r>
              <a:rPr lang="en-US" dirty="0"/>
              <a:t> department as shown in this table. We have various categories like sales executive, human resources etc..  For each unique category we will assign an integer like: 1, 2, 3 in no specific order.</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Here is the preview of the same department column after label encoding.</a:t>
            </a:r>
          </a:p>
          <a:p>
            <a:pPr marL="285750" indent="-285750">
              <a:lnSpc>
                <a:spcPct val="150000"/>
              </a:lnSpc>
              <a:buFont typeface="Arial" panose="020B0604020202020204" pitchFamily="34" charset="0"/>
              <a:buChar char="•"/>
            </a:pPr>
            <a:endParaRPr lang="en-US"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t>Label encoding is generally avoided. If we change the numbers assigned to each department, results might change for many algorithms which are distance based. </a:t>
            </a:r>
          </a:p>
          <a:p>
            <a:pPr marL="285750" indent="-285750">
              <a:lnSpc>
                <a:spcPct val="150000"/>
              </a:lnSpc>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22</a:t>
            </a:fld>
            <a:endParaRPr lang="en-US"/>
          </a:p>
        </p:txBody>
      </p:sp>
    </p:spTree>
    <p:extLst>
      <p:ext uri="{BB962C8B-B14F-4D97-AF65-F5344CB8AC3E}">
        <p14:creationId xmlns:p14="http://schemas.microsoft.com/office/powerpoint/2010/main" val="2719724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dirty="0"/>
              <a:t>Instead of label encoding, very often one hot encoding is used.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t>For each unique category, create a new column. In each new column assign the value 1 if the row belongs to that category. Else assign 0. This process is also called as creation of Dummy Variables</a:t>
            </a:r>
          </a:p>
          <a:p>
            <a:pPr marL="285750" indent="-285750">
              <a:lnSpc>
                <a:spcPct val="150000"/>
              </a:lnSpc>
              <a:buFont typeface="Arial" panose="020B0604020202020204" pitchFamily="34" charset="0"/>
              <a:buChar char="•"/>
            </a:pPr>
            <a:r>
              <a:rPr lang="en-US" dirty="0"/>
              <a:t>For example, here we have five unique department. Hence five new columns will be created. One for each department.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the first row, we have sales. Hence for the sales</a:t>
            </a:r>
            <a:r>
              <a:rPr lang="en-US" baseline="0" dirty="0"/>
              <a:t> </a:t>
            </a:r>
            <a:r>
              <a:rPr lang="en-US" dirty="0"/>
              <a:t>column in the right hand side table, we will fill it with 1. For other columns in row one, we will fill zero. Like wise for other categories, the respective columns will be filled with 1</a:t>
            </a:r>
            <a:r>
              <a:rPr lang="en-US" baseline="0" dirty="0"/>
              <a:t> or 0.</a:t>
            </a: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Advantage of one hot encoding is Even if we change the order of the departments, still the final output from the algorithms will not change.</a:t>
            </a:r>
          </a:p>
          <a:p>
            <a:pPr marL="285750" indent="-285750">
              <a:lnSpc>
                <a:spcPct val="150000"/>
              </a:lnSpc>
              <a:buFont typeface="Arial" panose="020B0604020202020204" pitchFamily="34" charset="0"/>
              <a:buChar char="•"/>
            </a:pPr>
            <a:r>
              <a:rPr lang="en-US" dirty="0"/>
              <a:t>But the Drawback is: If we have too many categories in a column, we need to group less frequently appearing categories in OTHERS category.</a:t>
            </a:r>
          </a:p>
          <a:p>
            <a:pPr marL="285750" indent="-285750">
              <a:lnSpc>
                <a:spcPct val="150000"/>
              </a:lnSpc>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23</a:t>
            </a:fld>
            <a:endParaRPr lang="en-US"/>
          </a:p>
        </p:txBody>
      </p:sp>
    </p:spTree>
    <p:extLst>
      <p:ext uri="{BB962C8B-B14F-4D97-AF65-F5344CB8AC3E}">
        <p14:creationId xmlns:p14="http://schemas.microsoft.com/office/powerpoint/2010/main" val="1325451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can use both Pandas and Scikit Learn to create one hot encoded columns.</a:t>
            </a:r>
          </a:p>
          <a:p>
            <a:pPr marL="0" indent="0">
              <a:buFont typeface="Arial" panose="020B0604020202020204" pitchFamily="34" charset="0"/>
              <a:buNone/>
            </a:pPr>
            <a:r>
              <a:rPr lang="en-US" dirty="0"/>
              <a:t>In pandas, we can pass a single or multiple categorical columns to pd.get_dummies() function.</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24</a:t>
            </a:fld>
            <a:endParaRPr lang="en-US"/>
          </a:p>
        </p:txBody>
      </p:sp>
    </p:spTree>
    <p:extLst>
      <p:ext uri="{BB962C8B-B14F-4D97-AF65-F5344CB8AC3E}">
        <p14:creationId xmlns:p14="http://schemas.microsoft.com/office/powerpoint/2010/main" val="10492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Numerical columns will not be converted to dummy variables in pd.get_dummies() function.</a:t>
            </a:r>
          </a:p>
          <a:p>
            <a:pPr marL="0" indent="0">
              <a:buFont typeface="Arial" panose="020B0604020202020204" pitchFamily="34" charset="0"/>
              <a:buNone/>
            </a:pPr>
            <a:r>
              <a:rPr lang="en-US" dirty="0"/>
              <a:t>During model building, ignoring the target column, we can pass all the columns to this function.</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25</a:t>
            </a:fld>
            <a:endParaRPr lang="en-US"/>
          </a:p>
        </p:txBody>
      </p:sp>
    </p:spTree>
    <p:extLst>
      <p:ext uri="{BB962C8B-B14F-4D97-AF65-F5344CB8AC3E}">
        <p14:creationId xmlns:p14="http://schemas.microsoft.com/office/powerpoint/2010/main" val="4190258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Lets create dummy variables for all categorical columns in the data except for the target variable</a:t>
            </a:r>
          </a:p>
          <a:p>
            <a:pPr marL="285750" indent="-285750">
              <a:buFont typeface="Arial" panose="020B0604020202020204" pitchFamily="34" charset="0"/>
              <a:buChar char="•"/>
            </a:pPr>
            <a:r>
              <a:rPr lang="en-US" dirty="0"/>
              <a:t>This is a credit default dataset, in which we would like to predict if a customer will default credit card payment</a:t>
            </a:r>
          </a:p>
          <a:p>
            <a:pPr marL="285750" indent="-285750">
              <a:buFont typeface="Arial" panose="020B0604020202020204" pitchFamily="34" charset="0"/>
              <a:buChar char="•"/>
            </a:pPr>
            <a:r>
              <a:rPr lang="en-US" dirty="0"/>
              <a:t>We have totally 21 columns. In which ”default” column is a target column to which we should not use dummy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conversion we have totally 61 columns. Numerical columns will not be converted. Only categorical columns will be encoded using one hot encoding.</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26</a:t>
            </a:fld>
            <a:endParaRPr lang="en-US"/>
          </a:p>
        </p:txBody>
      </p:sp>
    </p:spTree>
    <p:extLst>
      <p:ext uri="{BB962C8B-B14F-4D97-AF65-F5344CB8AC3E}">
        <p14:creationId xmlns:p14="http://schemas.microsoft.com/office/powerpoint/2010/main" val="1851033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handle missing values. Few techniques which are commonly used are: </a:t>
            </a:r>
          </a:p>
          <a:p>
            <a:endParaRPr lang="en-US" dirty="0"/>
          </a:p>
          <a:p>
            <a:pPr marL="742950" lvl="1" indent="-285750">
              <a:lnSpc>
                <a:spcPct val="150000"/>
              </a:lnSpc>
              <a:buFont typeface="Arial" panose="020B0604020202020204" pitchFamily="34" charset="0"/>
              <a:buChar char="•"/>
            </a:pPr>
            <a:r>
              <a:rPr lang="en-US" dirty="0"/>
              <a:t>Impute mean or median for numerical columns, mode for categorical columns</a:t>
            </a:r>
          </a:p>
          <a:p>
            <a:pPr marL="742950" lvl="1" indent="-285750">
              <a:lnSpc>
                <a:spcPct val="150000"/>
              </a:lnSpc>
              <a:buFont typeface="Arial" panose="020B0604020202020204" pitchFamily="34" charset="0"/>
              <a:buChar char="•"/>
            </a:pPr>
            <a:r>
              <a:rPr lang="en-US" dirty="0"/>
              <a:t>Use predictive techniques like KNN or regression to predict new values for missing rows</a:t>
            </a:r>
          </a:p>
          <a:p>
            <a:pPr marL="457200" lvl="1" indent="0">
              <a:lnSpc>
                <a:spcPct val="150000"/>
              </a:lnSpc>
              <a:buFont typeface="Arial" panose="020B0604020202020204" pitchFamily="34" charset="0"/>
              <a:buNone/>
            </a:pPr>
            <a:endParaRPr lang="en-US" dirty="0"/>
          </a:p>
          <a:p>
            <a:pPr marL="0" indent="0">
              <a:lnSpc>
                <a:spcPct val="150000"/>
              </a:lnSpc>
              <a:buFont typeface="Arial" panose="020B0604020202020204" pitchFamily="34" charset="0"/>
              <a:buNone/>
            </a:pPr>
            <a:r>
              <a:rPr lang="en-US" dirty="0"/>
              <a:t>Scikit SimpleImputer is used to fill missing values using respective column mean.</a:t>
            </a:r>
          </a:p>
          <a:p>
            <a:pPr marL="0" indent="0">
              <a:lnSpc>
                <a:spcPct val="150000"/>
              </a:lnSpc>
              <a:buFont typeface="Arial" panose="020B0604020202020204" pitchFamily="34" charset="0"/>
              <a:buNone/>
            </a:pPr>
            <a:r>
              <a:rPr lang="en-US" dirty="0"/>
              <a:t>Example: In the following sample dataframe, two columns, namely Age and Income have missing values.</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27</a:t>
            </a:fld>
            <a:endParaRPr lang="en-US"/>
          </a:p>
        </p:txBody>
      </p:sp>
    </p:spTree>
    <p:extLst>
      <p:ext uri="{BB962C8B-B14F-4D97-AF65-F5344CB8AC3E}">
        <p14:creationId xmlns:p14="http://schemas.microsoft.com/office/powerpoint/2010/main" val="230255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scikit</a:t>
            </a:r>
            <a:r>
              <a:rPr lang="en-US" dirty="0"/>
              <a:t>-learn has a powerful function called as Imputer. </a:t>
            </a:r>
          </a:p>
          <a:p>
            <a:endParaRPr lang="en-US" dirty="0"/>
          </a:p>
          <a:p>
            <a:pPr marL="285750" indent="-285750">
              <a:lnSpc>
                <a:spcPct val="150000"/>
              </a:lnSpc>
              <a:buFont typeface="Arial" panose="020B0604020202020204" pitchFamily="34" charset="0"/>
              <a:buChar char="•"/>
            </a:pPr>
            <a:r>
              <a:rPr lang="en-US" dirty="0"/>
              <a:t>It will Impute values using the respective column means</a:t>
            </a:r>
          </a:p>
          <a:p>
            <a:pPr marL="285750" indent="-285750">
              <a:lnSpc>
                <a:spcPct val="150000"/>
              </a:lnSpc>
              <a:buFont typeface="Arial" panose="020B0604020202020204" pitchFamily="34" charset="0"/>
              <a:buChar char="•"/>
            </a:pPr>
            <a:r>
              <a:rPr lang="en-US" dirty="0"/>
              <a:t>Example: impute any missing value in the age column with the value 16.5 (average age)</a:t>
            </a:r>
          </a:p>
          <a:p>
            <a:pPr marL="285750" indent="-285750">
              <a:lnSpc>
                <a:spcPct val="150000"/>
              </a:lnSpc>
              <a:buFont typeface="Arial" panose="020B0604020202020204" pitchFamily="34" charset="0"/>
              <a:buChar char="•"/>
            </a:pPr>
            <a:r>
              <a:rPr lang="en-US" dirty="0"/>
              <a:t>let us understand Imputer Method</a:t>
            </a:r>
          </a:p>
          <a:p>
            <a:pPr marL="742950" lvl="1" indent="-285750">
              <a:lnSpc>
                <a:spcPct val="150000"/>
              </a:lnSpc>
              <a:buFont typeface="Arial" panose="020B0604020202020204" pitchFamily="34" charset="0"/>
              <a:buChar char="•"/>
            </a:pPr>
            <a:r>
              <a:rPr lang="en-US" dirty="0"/>
              <a:t>First Declare the Imputer() class</a:t>
            </a:r>
          </a:p>
          <a:p>
            <a:pPr marL="742950" lvl="1" indent="-285750">
              <a:lnSpc>
                <a:spcPct val="150000"/>
              </a:lnSpc>
              <a:buFont typeface="Arial" panose="020B0604020202020204" pitchFamily="34" charset="0"/>
              <a:buChar char="•"/>
            </a:pPr>
            <a:r>
              <a:rPr lang="en-US" dirty="0"/>
              <a:t>Use .fit() to pass the data with missing values. It will calculate column-wise mean</a:t>
            </a:r>
          </a:p>
          <a:p>
            <a:pPr marL="742950" lvl="1" indent="-285750">
              <a:lnSpc>
                <a:spcPct val="150000"/>
              </a:lnSpc>
              <a:buFont typeface="Arial" panose="020B0604020202020204" pitchFamily="34" charset="0"/>
              <a:buChar char="•"/>
            </a:pPr>
            <a:r>
              <a:rPr lang="en-US" dirty="0"/>
              <a:t>Use .transform() to pass the data again to fill the missing values using mean values which were calculated during fit. If required, we can convert the results back to pandas data frame</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28</a:t>
            </a:fld>
            <a:endParaRPr lang="en-US"/>
          </a:p>
        </p:txBody>
      </p:sp>
    </p:spTree>
    <p:extLst>
      <p:ext uri="{BB962C8B-B14F-4D97-AF65-F5344CB8AC3E}">
        <p14:creationId xmlns:p14="http://schemas.microsoft.com/office/powerpoint/2010/main" val="2475389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dirty="0"/>
              <a:t>All machine learning models should be tested with a new data to understand the performance of the model</a:t>
            </a:r>
          </a:p>
          <a:p>
            <a:pPr marL="285750" indent="-285750">
              <a:lnSpc>
                <a:spcPct val="150000"/>
              </a:lnSpc>
              <a:buFont typeface="Arial" panose="020B0604020202020204" pitchFamily="34" charset="0"/>
              <a:buChar char="•"/>
            </a:pPr>
            <a:r>
              <a:rPr lang="en-US" dirty="0"/>
              <a:t>Also to compare performance of multiple models to choose the best model</a:t>
            </a:r>
          </a:p>
          <a:p>
            <a:pPr marL="285750" indent="-285750">
              <a:lnSpc>
                <a:spcPct val="150000"/>
              </a:lnSpc>
              <a:buFont typeface="Arial" panose="020B0604020202020204" pitchFamily="34" charset="0"/>
              <a:buChar char="•"/>
            </a:pPr>
            <a:r>
              <a:rPr lang="en-US" dirty="0"/>
              <a:t>In many real time examples, we will not be given multiple data sets to test our model</a:t>
            </a:r>
          </a:p>
          <a:p>
            <a:pPr marL="285750" indent="-285750">
              <a:lnSpc>
                <a:spcPct val="150000"/>
              </a:lnSpc>
              <a:buFont typeface="Arial" panose="020B0604020202020204" pitchFamily="34" charset="0"/>
              <a:buChar char="•"/>
            </a:pPr>
            <a:r>
              <a:rPr lang="en-US" dirty="0"/>
              <a:t>Using the available data set, we need to train our model and also test our model</a:t>
            </a:r>
          </a:p>
          <a:p>
            <a:pPr marL="285750" indent="-285750">
              <a:lnSpc>
                <a:spcPct val="150000"/>
              </a:lnSpc>
              <a:buFont typeface="Arial" panose="020B0604020202020204" pitchFamily="34" charset="0"/>
              <a:buChar char="•"/>
            </a:pPr>
            <a:r>
              <a:rPr lang="en-US" dirty="0"/>
              <a:t>We need to split the available data in training data and test data</a:t>
            </a:r>
          </a:p>
          <a:p>
            <a:pPr marL="742950" lvl="1" indent="-285750">
              <a:lnSpc>
                <a:spcPct val="150000"/>
              </a:lnSpc>
              <a:buFont typeface="Arial" panose="020B0604020202020204" pitchFamily="34" charset="0"/>
              <a:buChar char="•"/>
            </a:pPr>
            <a:r>
              <a:rPr lang="en-US" dirty="0"/>
              <a:t>Build one or multiple models using training data</a:t>
            </a:r>
          </a:p>
          <a:p>
            <a:pPr marL="742950" lvl="1" indent="-285750">
              <a:lnSpc>
                <a:spcPct val="150000"/>
              </a:lnSpc>
              <a:buFont typeface="Arial" panose="020B0604020202020204" pitchFamily="34" charset="0"/>
              <a:buChar char="•"/>
            </a:pPr>
            <a:r>
              <a:rPr lang="en-US" dirty="0"/>
              <a:t>Evaluate the performance of the model(s) using test data</a:t>
            </a:r>
          </a:p>
          <a:p>
            <a:pPr marL="285750" indent="-285750">
              <a:lnSpc>
                <a:spcPct val="150000"/>
              </a:lnSpc>
              <a:buFont typeface="Arial" panose="020B0604020202020204" pitchFamily="34" charset="0"/>
              <a:buChar char="•"/>
            </a:pPr>
            <a:r>
              <a:rPr lang="en-US" dirty="0"/>
              <a:t>Generally we split the data into 70% for training and 30% for testing</a:t>
            </a:r>
          </a:p>
          <a:p>
            <a:pPr marL="285750" indent="-285750">
              <a:lnSpc>
                <a:spcPct val="150000"/>
              </a:lnSpc>
              <a:buFont typeface="Arial" panose="020B0604020202020204" pitchFamily="34" charset="0"/>
              <a:buChar char="•"/>
            </a:pPr>
            <a:r>
              <a:rPr lang="en-US" dirty="0"/>
              <a:t>At times, people also go for 80%-20% split, if they have very small data</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29</a:t>
            </a:fld>
            <a:endParaRPr lang="en-US"/>
          </a:p>
        </p:txBody>
      </p:sp>
    </p:spTree>
    <p:extLst>
      <p:ext uri="{BB962C8B-B14F-4D97-AF65-F5344CB8AC3E}">
        <p14:creationId xmlns:p14="http://schemas.microsoft.com/office/powerpoint/2010/main" val="1405554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To divide any dataframe into two sets</a:t>
            </a:r>
            <a:r>
              <a:rPr lang="en-US" baseline="0" dirty="0"/>
              <a:t> -  train data and test data; w</a:t>
            </a:r>
            <a:r>
              <a:rPr lang="en-US" dirty="0"/>
              <a:t>e can use the ‘</a:t>
            </a:r>
            <a:r>
              <a:rPr lang="en-US" dirty="0" err="1"/>
              <a:t>train_test_split</a:t>
            </a:r>
            <a:r>
              <a:rPr lang="en-US" dirty="0"/>
              <a:t>()’ method in the scikit learn.  </a:t>
            </a:r>
          </a:p>
          <a:p>
            <a:pPr marL="0" indent="0">
              <a:buFont typeface="Arial" panose="020B0604020202020204" pitchFamily="34" charset="0"/>
              <a:buNone/>
            </a:pPr>
            <a:r>
              <a:rPr lang="en-US" dirty="0"/>
              <a:t>Rows are randomly sampled from the actual data to create training and testing data. </a:t>
            </a:r>
          </a:p>
          <a:p>
            <a:pPr marL="285750" indent="-285750">
              <a:buFont typeface="Arial" panose="020B0604020202020204" pitchFamily="34" charset="0"/>
              <a:buChar char="•"/>
            </a:pPr>
            <a:endParaRPr lang="en-US" b="1" dirty="0"/>
          </a:p>
          <a:p>
            <a:pPr marL="0" indent="0">
              <a:buFont typeface="Arial" panose="020B0604020202020204" pitchFamily="34" charset="0"/>
              <a:buNone/>
            </a:pPr>
            <a:r>
              <a:rPr lang="en-US" b="0" dirty="0"/>
              <a:t>The parameter</a:t>
            </a:r>
            <a:r>
              <a:rPr lang="en-US" b="0" baseline="0" dirty="0"/>
              <a:t> </a:t>
            </a:r>
            <a:r>
              <a:rPr lang="en-US" b="1" baseline="0" dirty="0"/>
              <a:t>‘</a:t>
            </a:r>
            <a:r>
              <a:rPr lang="en-US" b="1" dirty="0" err="1"/>
              <a:t>test_size</a:t>
            </a:r>
            <a:r>
              <a:rPr lang="en-US" b="1" dirty="0"/>
              <a:t>’ </a:t>
            </a:r>
            <a:r>
              <a:rPr lang="en-US" dirty="0"/>
              <a:t>represents the size of the test data. In the given example, 20% is for test and remaining 80% will be used for training the model.</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b="0" dirty="0"/>
              <a:t>The parameter</a:t>
            </a:r>
            <a:r>
              <a:rPr lang="en-US" b="1" dirty="0"/>
              <a:t> ‘</a:t>
            </a:r>
            <a:r>
              <a:rPr lang="en-US" b="1" dirty="0" err="1"/>
              <a:t>random_state</a:t>
            </a:r>
            <a:r>
              <a:rPr lang="en-US" dirty="0"/>
              <a:t>: is set to any integer to regenerate the same split when we run this function multiple times. Since rows are randomly selected, every time different rows will be selected between training and testing. If random_state is fixed, we get the same set of training and testing data every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 of 1000 rows, 800 rows are randomly selected for training and 200 rows are selected for testing. No. of columns will remain the same.</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30</a:t>
            </a:fld>
            <a:endParaRPr lang="en-US"/>
          </a:p>
        </p:txBody>
      </p:sp>
    </p:spTree>
    <p:extLst>
      <p:ext uri="{BB962C8B-B14F-4D97-AF65-F5344CB8AC3E}">
        <p14:creationId xmlns:p14="http://schemas.microsoft.com/office/powerpoint/2010/main" val="363716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there are three types of data analysis namely descriptive, predictive and prescriptive. </a:t>
            </a:r>
          </a:p>
          <a:p>
            <a:r>
              <a:rPr lang="en-US" dirty="0"/>
              <a:t>Assume a HR wants to use data science to reduce the attrition in the company. i.e. reduce the number of employees who leave the organization. </a:t>
            </a:r>
          </a:p>
          <a:p>
            <a:r>
              <a:rPr lang="en-US" dirty="0"/>
              <a:t>Different stages exist to perform data analysis to solve this problem</a:t>
            </a:r>
          </a:p>
          <a:p>
            <a:endParaRPr lang="en-US" dirty="0"/>
          </a:p>
          <a:p>
            <a:r>
              <a:rPr lang="en-US" dirty="0"/>
              <a:t>One we have understood the characteristics of our data using descriptive analysis, we will be in a better edge to start predicting the future values using the past data. </a:t>
            </a:r>
          </a:p>
          <a:p>
            <a:r>
              <a:rPr lang="en-US" dirty="0"/>
              <a:t>Predictive analytics is mainly used to forecast what could happen in future. </a:t>
            </a:r>
          </a:p>
          <a:p>
            <a:r>
              <a:rPr lang="en-US" dirty="0"/>
              <a:t>Techniques like regression analysis, clustering analysis, classification analysis, time series forecasting are typically used in predictive analytics. </a:t>
            </a:r>
          </a:p>
          <a:p>
            <a:r>
              <a:rPr lang="en-US" dirty="0"/>
              <a:t>In our HR problem statement, we can predict how many employees will be leaving the organization by next month</a:t>
            </a:r>
            <a:r>
              <a:rPr lang="en-IN" altLang="en-US" dirty="0"/>
              <a:t>, possibly.</a:t>
            </a:r>
          </a:p>
          <a:p>
            <a:endParaRPr lang="en-US" dirty="0"/>
          </a:p>
          <a:p>
            <a:r>
              <a:rPr lang="en-US" dirty="0"/>
              <a:t>Descriptive analysis is one of the first analysis we will be doing before we start predicting something using our data. </a:t>
            </a:r>
          </a:p>
          <a:p>
            <a:r>
              <a:rPr lang="en-US" dirty="0"/>
              <a:t>Descriptive analysis helps us to discover patterns and they try to answer the question </a:t>
            </a:r>
            <a:r>
              <a:rPr lang="en-IN" altLang="en-US" dirty="0"/>
              <a:t>-</a:t>
            </a:r>
            <a:r>
              <a:rPr lang="en-US" dirty="0"/>
              <a:t>“What happened in the past” </a:t>
            </a:r>
          </a:p>
          <a:p>
            <a:r>
              <a:rPr lang="en-IN" altLang="en-US" dirty="0" err="1"/>
              <a:t>Te</a:t>
            </a:r>
            <a:r>
              <a:rPr lang="en-US" dirty="0" err="1"/>
              <a:t>chniques</a:t>
            </a:r>
            <a:r>
              <a:rPr lang="en-US" dirty="0"/>
              <a:t> like trending analysis, correlation analysis, distribution analysis are the ones which are typically used under descriptive analysis. </a:t>
            </a:r>
          </a:p>
          <a:p>
            <a:r>
              <a:rPr lang="en-US" dirty="0"/>
              <a:t>In the HR example, we will understand the characteristics of employees who leave the organization and try to understand if </a:t>
            </a:r>
            <a:r>
              <a:rPr lang="en-IN" altLang="en-US" dirty="0"/>
              <a:t>it has </a:t>
            </a:r>
            <a:r>
              <a:rPr lang="en-US" dirty="0"/>
              <a:t> any correlation with processes like percentage of hikes, culture, years of experience under current manager etc. </a:t>
            </a:r>
          </a:p>
          <a:p>
            <a:endParaRPr lang="en-US" dirty="0"/>
          </a:p>
          <a:p>
            <a:endParaRPr lang="en-US" dirty="0"/>
          </a:p>
          <a:p>
            <a:r>
              <a:rPr lang="en-US" dirty="0"/>
              <a:t>The HR business problem does not get solved </a:t>
            </a:r>
            <a:r>
              <a:rPr lang="en-IN" altLang="en-US" dirty="0"/>
              <a:t>just </a:t>
            </a:r>
            <a:r>
              <a:rPr lang="en-US" dirty="0"/>
              <a:t>by predicting how many employees will be leaving the organization. Ideally one should suggest actions to prevent loss to the company because of attrition. </a:t>
            </a:r>
          </a:p>
          <a:p>
            <a:r>
              <a:rPr lang="en-US" dirty="0"/>
              <a:t>Prescriptive analysis go</a:t>
            </a:r>
            <a:r>
              <a:rPr lang="en-IN" altLang="en-US" dirty="0" err="1"/>
              <a:t>es</a:t>
            </a:r>
            <a:r>
              <a:rPr lang="en-US" dirty="0"/>
              <a:t> one step further and suggest</a:t>
            </a:r>
            <a:r>
              <a:rPr lang="en-IN" altLang="en-US" dirty="0"/>
              <a:t>s us on</a:t>
            </a:r>
            <a:r>
              <a:rPr lang="en-US" dirty="0"/>
              <a:t> what should be done. </a:t>
            </a:r>
          </a:p>
          <a:p>
            <a:r>
              <a:rPr lang="en-US" dirty="0"/>
              <a:t>Techniques like recommendation systems, artificial intelligence </a:t>
            </a:r>
            <a:r>
              <a:rPr lang="en-US" dirty="0" err="1"/>
              <a:t>etc</a:t>
            </a:r>
            <a:r>
              <a:rPr lang="en-US" dirty="0"/>
              <a:t> are widely used for this purpose. </a:t>
            </a:r>
          </a:p>
          <a:p>
            <a:r>
              <a:rPr lang="en-US" dirty="0"/>
              <a:t>In our HR business problem statement, may be the algorithm </a:t>
            </a:r>
            <a:r>
              <a:rPr lang="en-IN" altLang="en-US" dirty="0"/>
              <a:t>will</a:t>
            </a:r>
            <a:r>
              <a:rPr lang="en-US" dirty="0"/>
              <a:t> suggest </a:t>
            </a:r>
            <a:r>
              <a:rPr lang="en-IN" altLang="en-US" dirty="0"/>
              <a:t>us that we</a:t>
            </a:r>
            <a:r>
              <a:rPr lang="en-US" dirty="0"/>
              <a:t> give some additional benefits or switch teams </a:t>
            </a:r>
            <a:r>
              <a:rPr lang="en-IN" altLang="en-US" dirty="0"/>
              <a:t>of</a:t>
            </a:r>
            <a:r>
              <a:rPr lang="en-US" dirty="0"/>
              <a:t> certain employees who are likely to leave the organization. </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4</a:t>
            </a:fld>
            <a:endParaRPr lang="en-US"/>
          </a:p>
        </p:txBody>
      </p:sp>
    </p:spTree>
    <p:extLst>
      <p:ext uri="{BB962C8B-B14F-4D97-AF65-F5344CB8AC3E}">
        <p14:creationId xmlns:p14="http://schemas.microsoft.com/office/powerpoint/2010/main" val="142494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is a cyclic process. </a:t>
            </a:r>
          </a:p>
          <a:p>
            <a:r>
              <a:rPr lang="en-US" dirty="0"/>
              <a:t>Everything starts with </a:t>
            </a:r>
            <a:r>
              <a:rPr lang="en-IN" altLang="en-US" dirty="0"/>
              <a:t>the</a:t>
            </a:r>
            <a:r>
              <a:rPr lang="en-US" dirty="0"/>
              <a:t> raw data which is collected real time. </a:t>
            </a:r>
          </a:p>
          <a:p>
            <a:r>
              <a:rPr lang="en-US" dirty="0"/>
              <a:t>These data should be processed so that they are in the right format to </a:t>
            </a:r>
            <a:r>
              <a:rPr lang="en-IN" altLang="en-US" dirty="0"/>
              <a:t>get </a:t>
            </a:r>
            <a:r>
              <a:rPr lang="en-US" dirty="0"/>
              <a:t>load</a:t>
            </a:r>
            <a:r>
              <a:rPr lang="en-IN" altLang="en-US" dirty="0" err="1"/>
              <a:t>ed</a:t>
            </a:r>
            <a:r>
              <a:rPr lang="en-US" dirty="0"/>
              <a:t> in statistical or BI tools. </a:t>
            </a:r>
          </a:p>
          <a:p>
            <a:r>
              <a:rPr lang="en-US" dirty="0"/>
              <a:t>At times we need to clean the data sets. </a:t>
            </a:r>
          </a:p>
          <a:p>
            <a:r>
              <a:rPr lang="en-US" dirty="0"/>
              <a:t>After </a:t>
            </a:r>
            <a:r>
              <a:rPr lang="en-IN" altLang="en-US" dirty="0"/>
              <a:t>which</a:t>
            </a:r>
            <a:r>
              <a:rPr lang="en-US" dirty="0"/>
              <a:t> either we can directly start applying predictive </a:t>
            </a:r>
            <a:r>
              <a:rPr lang="en-US" dirty="0" err="1"/>
              <a:t>modelling</a:t>
            </a:r>
            <a:r>
              <a:rPr lang="en-US" dirty="0"/>
              <a:t> algorithms if we have complete understanding about our data. </a:t>
            </a:r>
          </a:p>
          <a:p>
            <a:r>
              <a:rPr lang="en-IN" altLang="en-US" dirty="0"/>
              <a:t>This</a:t>
            </a:r>
            <a:r>
              <a:rPr lang="en-US" dirty="0"/>
              <a:t> is not easy for most of the people. </a:t>
            </a:r>
          </a:p>
          <a:p>
            <a:r>
              <a:rPr lang="en-US" dirty="0"/>
              <a:t>Hence it is mandatory to do Exploratory data analysis before we apply predictive </a:t>
            </a:r>
            <a:r>
              <a:rPr lang="en-US" dirty="0" err="1"/>
              <a:t>modelling</a:t>
            </a:r>
            <a:r>
              <a:rPr lang="en-US" dirty="0"/>
              <a:t>. Once we create algorithms we can communicate to stake holders or end customers in the form of visualization reports or we can come up with a real time data science product. </a:t>
            </a:r>
          </a:p>
          <a:p>
            <a:r>
              <a:rPr lang="en-US" dirty="0"/>
              <a:t>This product can be made live and we can again start colleting data from the customers, product etc. </a:t>
            </a:r>
          </a:p>
          <a:p>
            <a:r>
              <a:rPr lang="en-US" dirty="0"/>
              <a:t>Which is again fed in to the process to further understand the customer behavior. </a:t>
            </a:r>
          </a:p>
          <a:p>
            <a:r>
              <a:rPr lang="en-US" dirty="0"/>
              <a:t>Hence data science is a cyclic process and every step in this is equally </a:t>
            </a:r>
            <a:r>
              <a:rPr lang="en-US" dirty="0" err="1"/>
              <a:t>impor</a:t>
            </a:r>
            <a:r>
              <a:rPr lang="en-IN" altLang="en-US" dirty="0" err="1"/>
              <a:t>tant</a:t>
            </a:r>
            <a:r>
              <a:rPr lang="en-US" dirty="0"/>
              <a:t>. </a:t>
            </a:r>
            <a:endParaRPr lang="en-IN"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5</a:t>
            </a:fld>
            <a:endParaRPr lang="en-US"/>
          </a:p>
        </p:txBody>
      </p:sp>
    </p:spTree>
    <p:extLst>
      <p:ext uri="{BB962C8B-B14F-4D97-AF65-F5344CB8AC3E}">
        <p14:creationId xmlns:p14="http://schemas.microsoft.com/office/powerpoint/2010/main" val="119583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understand different steps that exist while performing exploratory data analysis. </a:t>
            </a:r>
          </a:p>
          <a:p>
            <a:r>
              <a:rPr lang="en-US" dirty="0"/>
              <a:t>And this is not the only way to do EDA. </a:t>
            </a:r>
          </a:p>
          <a:p>
            <a:r>
              <a:rPr lang="en-US" dirty="0"/>
              <a:t>This is one of the process</a:t>
            </a:r>
            <a:r>
              <a:rPr lang="en-IN" altLang="en-US" dirty="0" err="1"/>
              <a:t>es</a:t>
            </a:r>
            <a:r>
              <a:rPr lang="en-IN" altLang="en-US" dirty="0"/>
              <a:t> </a:t>
            </a:r>
            <a:r>
              <a:rPr lang="en-US" dirty="0"/>
              <a:t>which is widely used in industry</a:t>
            </a:r>
          </a:p>
          <a:p>
            <a:r>
              <a:rPr lang="en-US" dirty="0"/>
              <a:t>First step is to classify the different variables </a:t>
            </a:r>
            <a:r>
              <a:rPr lang="en-US" dirty="0" err="1"/>
              <a:t>i.e</a:t>
            </a:r>
            <a:r>
              <a:rPr lang="en-US" dirty="0"/>
              <a:t> different columns in our data. </a:t>
            </a:r>
          </a:p>
          <a:p>
            <a:r>
              <a:rPr lang="en-US" dirty="0"/>
              <a:t>For example we need identify how many quantitative columns and how many qualitative columns are there in our data. </a:t>
            </a:r>
          </a:p>
          <a:p>
            <a:r>
              <a:rPr lang="en-US" dirty="0"/>
              <a:t>Once we have classified our columns, we can create many new metrics </a:t>
            </a:r>
            <a:r>
              <a:rPr lang="en-US" dirty="0" err="1"/>
              <a:t>i.e</a:t>
            </a:r>
            <a:r>
              <a:rPr lang="en-US" dirty="0"/>
              <a:t> new columns using the existing columns. </a:t>
            </a:r>
          </a:p>
          <a:p>
            <a:r>
              <a:rPr lang="en-US" dirty="0"/>
              <a:t>For example we can create a age column using date of birth column. </a:t>
            </a:r>
          </a:p>
          <a:p>
            <a:r>
              <a:rPr lang="en-US" dirty="0"/>
              <a:t>We can extract latitude and longitudes from geographical columns. </a:t>
            </a:r>
          </a:p>
          <a:p>
            <a:r>
              <a:rPr lang="en-US" dirty="0" err="1"/>
              <a:t>Deriv</a:t>
            </a:r>
            <a:r>
              <a:rPr lang="en-IN" altLang="en-US" dirty="0" err="1"/>
              <a:t>ing</a:t>
            </a:r>
            <a:r>
              <a:rPr lang="en-US" dirty="0"/>
              <a:t> metrics is one of the crucial steps in EDA. </a:t>
            </a:r>
          </a:p>
          <a:p>
            <a:r>
              <a:rPr lang="en-US" dirty="0"/>
              <a:t>Usually the raw data might will not reveal all the important patterns. </a:t>
            </a:r>
          </a:p>
          <a:p>
            <a:r>
              <a:rPr lang="en-US" dirty="0"/>
              <a:t>We can extract hidden insights by creating new variables. </a:t>
            </a:r>
          </a:p>
          <a:p>
            <a:r>
              <a:rPr lang="en-US" dirty="0"/>
              <a:t>We are not inventing any</a:t>
            </a:r>
            <a:r>
              <a:rPr lang="en-IN" altLang="en-US" dirty="0"/>
              <a:t>thing </a:t>
            </a:r>
            <a:r>
              <a:rPr lang="en-US" dirty="0"/>
              <a:t>new but we are making the hidden data easily available for the algorithms. </a:t>
            </a:r>
          </a:p>
          <a:p>
            <a:r>
              <a:rPr lang="en-US" dirty="0"/>
              <a:t>Just like how </a:t>
            </a:r>
            <a:r>
              <a:rPr lang="en-IN" altLang="en-US" dirty="0"/>
              <a:t>we </a:t>
            </a:r>
            <a:r>
              <a:rPr lang="en-US" dirty="0"/>
              <a:t>mine the gold from its raw structure. </a:t>
            </a:r>
          </a:p>
          <a:p>
            <a:r>
              <a:rPr lang="en-US" dirty="0"/>
              <a:t>And that </a:t>
            </a:r>
            <a:r>
              <a:rPr lang="en-IN" altLang="en-US" dirty="0"/>
              <a:t>is</a:t>
            </a:r>
            <a:r>
              <a:rPr lang="en-US" dirty="0"/>
              <a:t> why many call this process as data mining. </a:t>
            </a:r>
          </a:p>
          <a:p>
            <a:r>
              <a:rPr lang="en-IN" altLang="en-US" dirty="0"/>
              <a:t>Because this</a:t>
            </a:r>
            <a:r>
              <a:rPr lang="en-US" dirty="0"/>
              <a:t> </a:t>
            </a:r>
            <a:r>
              <a:rPr lang="en-US" dirty="0" err="1"/>
              <a:t>unturns</a:t>
            </a:r>
            <a:r>
              <a:rPr lang="en-US" dirty="0"/>
              <a:t> the hidden insights</a:t>
            </a:r>
          </a:p>
          <a:p>
            <a:r>
              <a:rPr lang="en-US" dirty="0"/>
              <a:t>After deriving new metrics we can </a:t>
            </a:r>
            <a:r>
              <a:rPr lang="en-IN" altLang="en-US" dirty="0"/>
              <a:t>see </a:t>
            </a:r>
            <a:r>
              <a:rPr lang="en-US" dirty="0"/>
              <a:t>if there is any outliers in our data. </a:t>
            </a:r>
          </a:p>
          <a:p>
            <a:r>
              <a:rPr lang="en-US" dirty="0"/>
              <a:t>If so either we can treat them by removing or altering the values </a:t>
            </a:r>
            <a:r>
              <a:rPr lang="en-IN" altLang="en-US" dirty="0"/>
              <a:t>or</a:t>
            </a:r>
            <a:r>
              <a:rPr lang="en-US" dirty="0"/>
              <a:t> just </a:t>
            </a:r>
            <a:r>
              <a:rPr lang="en-IN" altLang="en-US" dirty="0"/>
              <a:t>by </a:t>
            </a:r>
            <a:r>
              <a:rPr lang="en-US" dirty="0"/>
              <a:t>report</a:t>
            </a:r>
            <a:r>
              <a:rPr lang="en-IN" altLang="en-US" dirty="0" err="1"/>
              <a:t>ing</a:t>
            </a:r>
            <a:r>
              <a:rPr lang="en-IN" altLang="en-US" dirty="0"/>
              <a:t> </a:t>
            </a:r>
            <a:r>
              <a:rPr lang="en-US" dirty="0"/>
              <a:t>them. </a:t>
            </a:r>
          </a:p>
          <a:p>
            <a:r>
              <a:rPr lang="en-US" dirty="0"/>
              <a:t>It is not </a:t>
            </a:r>
            <a:r>
              <a:rPr lang="en-US" dirty="0" err="1"/>
              <a:t>adviceable</a:t>
            </a:r>
            <a:r>
              <a:rPr lang="en-US" dirty="0"/>
              <a:t> to remove outliers just like that. </a:t>
            </a:r>
          </a:p>
          <a:p>
            <a:r>
              <a:rPr lang="en-US" dirty="0"/>
              <a:t>We need to carefully process them using various data cleaning techniques. </a:t>
            </a:r>
          </a:p>
          <a:p>
            <a:r>
              <a:rPr lang="en-US" dirty="0"/>
              <a:t>Once we are ready with clean data, we can start doing analysis like </a:t>
            </a:r>
            <a:r>
              <a:rPr lang="en-US" dirty="0" err="1"/>
              <a:t>univariate</a:t>
            </a:r>
            <a:r>
              <a:rPr lang="en-US" dirty="0"/>
              <a:t> analysis in which we take one column at a time and understand its characteristics. </a:t>
            </a:r>
          </a:p>
          <a:p>
            <a:r>
              <a:rPr lang="en-US" dirty="0"/>
              <a:t>For example we can identify the distribution of customer age from age column. </a:t>
            </a:r>
          </a:p>
          <a:p>
            <a:r>
              <a:rPr lang="en-US" dirty="0"/>
              <a:t>We can extent the analysis by including more columns at a time and </a:t>
            </a:r>
            <a:r>
              <a:rPr lang="en-IN" altLang="en-US" dirty="0"/>
              <a:t>thereby </a:t>
            </a:r>
            <a:r>
              <a:rPr lang="en-US" dirty="0"/>
              <a:t>perform</a:t>
            </a:r>
            <a:r>
              <a:rPr lang="en-IN" altLang="en-US" dirty="0" err="1"/>
              <a:t>ing</a:t>
            </a:r>
            <a:r>
              <a:rPr lang="en-US" dirty="0"/>
              <a:t> bivariate and multi </a:t>
            </a:r>
            <a:r>
              <a:rPr lang="en-US" dirty="0" err="1"/>
              <a:t>variate</a:t>
            </a:r>
            <a:r>
              <a:rPr lang="en-US" dirty="0"/>
              <a:t> analysis. </a:t>
            </a:r>
          </a:p>
          <a:p>
            <a:r>
              <a:rPr lang="en-US" dirty="0"/>
              <a:t>Before presenting our results, we can perform hypothesis testing to statistically validate our interpretations and finally we </a:t>
            </a:r>
            <a:r>
              <a:rPr lang="en-IN" altLang="en-US" dirty="0"/>
              <a:t>c</a:t>
            </a:r>
            <a:r>
              <a:rPr lang="en-US" dirty="0"/>
              <a:t>an visualize the results using charts or dashboards. </a:t>
            </a:r>
          </a:p>
          <a:p>
            <a:r>
              <a:rPr lang="en-US" dirty="0"/>
              <a:t>While visualizing, we will get new questions or patterns from data. </a:t>
            </a:r>
          </a:p>
          <a:p>
            <a:r>
              <a:rPr lang="en-US" dirty="0"/>
              <a:t>We have to again start the process from the beginning. </a:t>
            </a:r>
          </a:p>
          <a:p>
            <a:r>
              <a:rPr lang="en-US" dirty="0"/>
              <a:t>Hence EDA is also a cyclic process. </a:t>
            </a:r>
          </a:p>
          <a:p>
            <a:r>
              <a:rPr lang="en-IN" altLang="en-US" dirty="0"/>
              <a:t>And t</a:t>
            </a:r>
            <a:r>
              <a:rPr lang="en-US" dirty="0"/>
              <a:t>ha</a:t>
            </a:r>
            <a:r>
              <a:rPr lang="en-IN" altLang="en-US" dirty="0"/>
              <a:t>t</a:t>
            </a:r>
            <a:r>
              <a:rPr lang="en-US" dirty="0"/>
              <a:t>s how we will torture our data to confess</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6</a:t>
            </a:fld>
            <a:endParaRPr lang="en-US"/>
          </a:p>
        </p:txBody>
      </p:sp>
    </p:spTree>
    <p:extLst>
      <p:ext uri="{BB962C8B-B14F-4D97-AF65-F5344CB8AC3E}">
        <p14:creationId xmlns:p14="http://schemas.microsoft.com/office/powerpoint/2010/main" val="180221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widely used classification</a:t>
            </a:r>
            <a:r>
              <a:rPr lang="en-IN" altLang="en-US" dirty="0"/>
              <a:t>s</a:t>
            </a:r>
            <a:r>
              <a:rPr lang="en-US" dirty="0"/>
              <a:t> is to divide the columns either as qualitative or quantitative </a:t>
            </a:r>
            <a:r>
              <a:rPr lang="en-IN" altLang="en-US" dirty="0"/>
              <a:t>columns</a:t>
            </a:r>
            <a:r>
              <a:rPr lang="en-US" dirty="0"/>
              <a:t>. </a:t>
            </a:r>
          </a:p>
          <a:p>
            <a:r>
              <a:rPr lang="en-US" dirty="0"/>
              <a:t>Qualitative columns are those columns which are non numeric. </a:t>
            </a:r>
          </a:p>
          <a:p>
            <a:r>
              <a:rPr lang="en-US" dirty="0"/>
              <a:t>Typically categorical or dimensions. </a:t>
            </a:r>
          </a:p>
          <a:p>
            <a:r>
              <a:rPr lang="en-US" dirty="0"/>
              <a:t>Columns like Country name, product name, department, </a:t>
            </a:r>
            <a:r>
              <a:rPr lang="en-US" dirty="0" err="1"/>
              <a:t>etc</a:t>
            </a:r>
            <a:r>
              <a:rPr lang="en-US" dirty="0"/>
              <a:t> are typical examples of qualitative columns. </a:t>
            </a:r>
          </a:p>
          <a:p>
            <a:r>
              <a:rPr lang="en-US" dirty="0"/>
              <a:t>Values in these types of columns will mostly </a:t>
            </a:r>
            <a:r>
              <a:rPr lang="en-IN" altLang="en-US" dirty="0"/>
              <a:t>get </a:t>
            </a:r>
            <a:r>
              <a:rPr lang="en-US" dirty="0"/>
              <a:t>repeat</a:t>
            </a:r>
            <a:r>
              <a:rPr lang="en-IN" altLang="en-US" dirty="0" err="1"/>
              <a:t>ed</a:t>
            </a:r>
            <a:r>
              <a:rPr lang="en-US" dirty="0"/>
              <a:t>. </a:t>
            </a:r>
          </a:p>
          <a:p>
            <a:r>
              <a:rPr lang="en-US" dirty="0"/>
              <a:t>On the other hand quantitative columns are the numerical columns in our data. </a:t>
            </a:r>
          </a:p>
          <a:p>
            <a:r>
              <a:rPr lang="en-US" dirty="0"/>
              <a:t>They can also be called as metrics. </a:t>
            </a:r>
          </a:p>
          <a:p>
            <a:r>
              <a:rPr lang="en-US" dirty="0"/>
              <a:t>In a data set few important columns can be called as KPI stands for Key point indicators. </a:t>
            </a:r>
          </a:p>
          <a:p>
            <a:r>
              <a:rPr lang="en-US" dirty="0"/>
              <a:t>KPIs are the ones which are highly important. </a:t>
            </a:r>
          </a:p>
          <a:p>
            <a:r>
              <a:rPr lang="en-US" dirty="0"/>
              <a:t>Most of the analysis should be done using those columns. </a:t>
            </a:r>
          </a:p>
          <a:p>
            <a:r>
              <a:rPr lang="en-US" dirty="0"/>
              <a:t>Columns like revenue, profit, runs, marks. TRP rating, volumes </a:t>
            </a:r>
            <a:r>
              <a:rPr lang="en-US" dirty="0" err="1"/>
              <a:t>etc</a:t>
            </a:r>
            <a:r>
              <a:rPr lang="en-US" dirty="0"/>
              <a:t> are typical examples of quantitative columns or KPI metrics</a:t>
            </a:r>
          </a:p>
          <a:p>
            <a:r>
              <a:rPr lang="en-US" dirty="0"/>
              <a:t>Though this classification is crucial for any analysis</a:t>
            </a:r>
            <a:r>
              <a:rPr lang="en-IN" altLang="en-US" dirty="0"/>
              <a:t>, t</a:t>
            </a:r>
            <a:r>
              <a:rPr lang="en-US" dirty="0"/>
              <a:t>his one </a:t>
            </a:r>
            <a:r>
              <a:rPr lang="en-IN" altLang="en-US" dirty="0"/>
              <a:t>type of </a:t>
            </a:r>
            <a:r>
              <a:rPr lang="en-US" dirty="0"/>
              <a:t>classification alone is not enough for exploratory data analysis. We need to further classify our columns like we have </a:t>
            </a:r>
            <a:r>
              <a:rPr lang="en-US" dirty="0" err="1"/>
              <a:t>identif</a:t>
            </a:r>
            <a:r>
              <a:rPr lang="en-IN" altLang="en-US" dirty="0" err="1"/>
              <a:t>ied</a:t>
            </a:r>
            <a:r>
              <a:rPr lang="en-IN" altLang="en-US" dirty="0"/>
              <a:t> earlier - like</a:t>
            </a:r>
            <a:r>
              <a:rPr lang="en-US" dirty="0"/>
              <a:t> </a:t>
            </a:r>
            <a:r>
              <a:rPr lang="en-IN" altLang="en-US" dirty="0"/>
              <a:t>if</a:t>
            </a:r>
            <a:r>
              <a:rPr lang="en-US" dirty="0"/>
              <a:t> there </a:t>
            </a:r>
            <a:r>
              <a:rPr lang="en-IN" altLang="en-US" dirty="0"/>
              <a:t>are </a:t>
            </a:r>
            <a:r>
              <a:rPr lang="en-US" dirty="0"/>
              <a:t>any dates columns, text columns, location columns </a:t>
            </a:r>
            <a:r>
              <a:rPr lang="en-US" dirty="0" err="1"/>
              <a:t>i.e</a:t>
            </a:r>
            <a:r>
              <a:rPr lang="en-US" dirty="0"/>
              <a:t> geographical columns in our data</a:t>
            </a:r>
          </a:p>
          <a:p>
            <a:r>
              <a:rPr lang="en-US" dirty="0"/>
              <a:t>Inclusion or exclusion of analysis are mainly driven by these additional columns. </a:t>
            </a:r>
          </a:p>
          <a:p>
            <a:r>
              <a:rPr lang="en-US" dirty="0"/>
              <a:t>For example we can </a:t>
            </a:r>
            <a:r>
              <a:rPr lang="en-IN" altLang="en-US" dirty="0"/>
              <a:t>d</a:t>
            </a:r>
            <a:r>
              <a:rPr lang="en-US" dirty="0"/>
              <a:t>o trending analysis if we have date columns. </a:t>
            </a:r>
          </a:p>
          <a:p>
            <a:r>
              <a:rPr lang="en-US" dirty="0"/>
              <a:t>On the other hand we cannot do any geographical analysis if we do not have any location columns. </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7</a:t>
            </a:fld>
            <a:endParaRPr lang="en-US"/>
          </a:p>
        </p:txBody>
      </p:sp>
    </p:spTree>
    <p:extLst>
      <p:ext uri="{BB962C8B-B14F-4D97-AF65-F5344CB8AC3E}">
        <p14:creationId xmlns:p14="http://schemas.microsoft.com/office/powerpoint/2010/main" val="199690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important stages before getting in algorithms is to have a proper data for modeling. There are different types of data preprocessing that we generally do.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Among them the first one is imputing missing values. That is filling missing values using various techniques like Mean</a:t>
            </a:r>
            <a:r>
              <a:rPr lang="en-US" baseline="0" dirty="0"/>
              <a:t> or </a:t>
            </a:r>
            <a:r>
              <a:rPr lang="en-US" dirty="0"/>
              <a:t>Median</a:t>
            </a:r>
            <a:r>
              <a:rPr lang="en-US" baseline="0" dirty="0"/>
              <a:t> or </a:t>
            </a:r>
            <a:r>
              <a:rPr lang="en-US" dirty="0"/>
              <a:t>Mode imputation, prediction using KNN,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data processing is treating outliers. We need to identify outliers using exploratory data analysis (boxplot, histogram, scatter plots, bar charts). Once identified, we can Replace outliers with missing values and impute them using missing value treatment.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Python, all input features should be of type numerical. Other types of features should be converted to numerical features. This process of converting non-numerical columns to numerical columns is called encoding. There are various types of encoding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need to Split data in training and test data. We will Build models using training data and evaluate them using test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understand each one of these data processing in detail.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8</a:t>
            </a:fld>
            <a:endParaRPr lang="en-US"/>
          </a:p>
        </p:txBody>
      </p:sp>
    </p:spTree>
    <p:extLst>
      <p:ext uri="{BB962C8B-B14F-4D97-AF65-F5344CB8AC3E}">
        <p14:creationId xmlns:p14="http://schemas.microsoft.com/office/powerpoint/2010/main" val="101436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Tx/>
              <a:buNone/>
            </a:pPr>
            <a:r>
              <a:rPr lang="en-US" dirty="0"/>
              <a:t>One of the most important issues to look for is -</a:t>
            </a:r>
            <a:r>
              <a:rPr lang="en-US" baseline="0" dirty="0"/>
              <a:t>  i</a:t>
            </a:r>
            <a:r>
              <a:rPr lang="en-US" dirty="0"/>
              <a:t>f  there are</a:t>
            </a:r>
            <a:r>
              <a:rPr lang="en-US" baseline="0" dirty="0"/>
              <a:t> </a:t>
            </a:r>
            <a:r>
              <a:rPr lang="en-US" dirty="0"/>
              <a:t>missing values in the data.</a:t>
            </a:r>
          </a:p>
          <a:p>
            <a:pPr marL="0" indent="0">
              <a:lnSpc>
                <a:spcPct val="150000"/>
              </a:lnSpc>
              <a:buFontTx/>
              <a:buNone/>
            </a:pPr>
            <a:r>
              <a:rPr lang="en-US" dirty="0"/>
              <a:t>This can be achieved by using the function </a:t>
            </a:r>
            <a:r>
              <a:rPr lang="en-US" dirty="0" err="1"/>
              <a:t>pd.isnull</a:t>
            </a:r>
            <a:r>
              <a:rPr lang="en-US" dirty="0"/>
              <a:t>(). </a:t>
            </a:r>
          </a:p>
          <a:p>
            <a:pPr marL="0" indent="0">
              <a:lnSpc>
                <a:spcPct val="150000"/>
              </a:lnSpc>
              <a:buFontTx/>
              <a:buNone/>
            </a:pPr>
            <a:r>
              <a:rPr lang="en-US" dirty="0"/>
              <a:t>It can take up a data frame and for each column in it, the function will check for the presence of missing</a:t>
            </a:r>
            <a:r>
              <a:rPr lang="en-US" baseline="0" dirty="0"/>
              <a:t> values. </a:t>
            </a:r>
            <a:endParaRPr lang="en-US" dirty="0"/>
          </a:p>
          <a:p>
            <a:pPr marL="0" indent="0">
              <a:lnSpc>
                <a:spcPct val="150000"/>
              </a:lnSpc>
              <a:buFontTx/>
              <a:buNone/>
            </a:pPr>
            <a:r>
              <a:rPr lang="en-US" dirty="0"/>
              <a:t>For</a:t>
            </a:r>
            <a:r>
              <a:rPr lang="en-US" baseline="0" dirty="0"/>
              <a:t> those </a:t>
            </a:r>
            <a:r>
              <a:rPr lang="en-US" dirty="0"/>
              <a:t>rows,  in which we have missing values, the function will return True.</a:t>
            </a:r>
          </a:p>
          <a:p>
            <a:pPr marL="0" indent="0">
              <a:lnSpc>
                <a:spcPct val="150000"/>
              </a:lnSpc>
              <a:buFontTx/>
              <a:buNone/>
            </a:pPr>
            <a:r>
              <a:rPr lang="en-US" dirty="0"/>
              <a:t>If not, False. </a:t>
            </a:r>
          </a:p>
          <a:p>
            <a:pPr marL="0" indent="0">
              <a:lnSpc>
                <a:spcPct val="150000"/>
              </a:lnSpc>
              <a:buFontTx/>
              <a:buNone/>
            </a:pPr>
            <a:r>
              <a:rPr lang="en-US" dirty="0"/>
              <a:t>If we apply sum operation on the result, it will count the True values from each column.</a:t>
            </a:r>
          </a:p>
          <a:p>
            <a:pPr marL="0" indent="0">
              <a:lnSpc>
                <a:spcPct val="150000"/>
              </a:lnSpc>
              <a:buFontTx/>
              <a:buNone/>
            </a:pPr>
            <a:r>
              <a:rPr lang="en-US" dirty="0"/>
              <a:t>This is nothing but the total number of missing values in each column. </a:t>
            </a:r>
          </a:p>
          <a:p>
            <a:pPr marL="0" indent="0">
              <a:lnSpc>
                <a:spcPct val="150000"/>
              </a:lnSpc>
              <a:buFontTx/>
              <a:buNone/>
            </a:pPr>
            <a:endParaRPr lang="en-IN" dirty="0"/>
          </a:p>
          <a:p>
            <a:pPr marL="0" indent="0">
              <a:lnSpc>
                <a:spcPct val="150000"/>
              </a:lnSpc>
              <a:buFontTx/>
              <a:buNone/>
            </a:pPr>
            <a:r>
              <a:rPr lang="en-IN" dirty="0"/>
              <a:t>For example, for the odi data set, there are 26 rows in all, with null values in Runs &amp; ScoreRate columns. </a:t>
            </a:r>
          </a:p>
          <a:p>
            <a:pPr marL="0" indent="0">
              <a:lnSpc>
                <a:spcPct val="150000"/>
              </a:lnSpc>
              <a:buFontTx/>
              <a:buNone/>
            </a:pPr>
            <a:r>
              <a:rPr lang="en-IN" dirty="0"/>
              <a:t>One can further compute the percentage of missing values in a specific column by taking the ratio of null values against total number of rows in that column. </a:t>
            </a:r>
          </a:p>
          <a:p>
            <a:pPr marL="0" indent="0">
              <a:lnSpc>
                <a:spcPct val="150000"/>
              </a:lnSpc>
              <a:buFontTx/>
              <a:buNone/>
            </a:pPr>
            <a:r>
              <a:rPr lang="en-IN" dirty="0"/>
              <a:t>In the given</a:t>
            </a:r>
            <a:r>
              <a:rPr lang="en-IN" baseline="0" dirty="0"/>
              <a:t> </a:t>
            </a:r>
            <a:r>
              <a:rPr lang="en-IN" dirty="0"/>
              <a:t>example, we take the total number of missing values in the runs column and</a:t>
            </a:r>
            <a:r>
              <a:rPr lang="en-IN" baseline="0" dirty="0"/>
              <a:t> we store</a:t>
            </a:r>
            <a:r>
              <a:rPr lang="en-IN" dirty="0"/>
              <a:t> the</a:t>
            </a:r>
            <a:r>
              <a:rPr lang="en-IN" baseline="0" dirty="0"/>
              <a:t> same</a:t>
            </a:r>
            <a:r>
              <a:rPr lang="en-IN" dirty="0"/>
              <a:t> in a variable called </a:t>
            </a:r>
            <a:r>
              <a:rPr lang="en-IN" dirty="0" err="1"/>
              <a:t>runs_missing</a:t>
            </a:r>
            <a:r>
              <a:rPr lang="en-IN" dirty="0"/>
              <a:t>. </a:t>
            </a:r>
          </a:p>
          <a:p>
            <a:pPr marL="0" indent="0">
              <a:lnSpc>
                <a:spcPct val="150000"/>
              </a:lnSpc>
              <a:buFontTx/>
              <a:buNone/>
            </a:pPr>
            <a:r>
              <a:rPr lang="en-IN" dirty="0"/>
              <a:t>This value is divided by</a:t>
            </a:r>
            <a:r>
              <a:rPr lang="en-IN" baseline="0" dirty="0"/>
              <a:t> the</a:t>
            </a:r>
            <a:r>
              <a:rPr lang="en-IN" dirty="0"/>
              <a:t> total number of rows</a:t>
            </a:r>
            <a:r>
              <a:rPr lang="en-IN" baseline="0" dirty="0"/>
              <a:t> and its result could be</a:t>
            </a:r>
            <a:r>
              <a:rPr lang="en-IN" dirty="0"/>
              <a:t> obtained from </a:t>
            </a:r>
            <a:r>
              <a:rPr lang="en-IN" dirty="0" err="1"/>
              <a:t>odi.shape</a:t>
            </a:r>
            <a:r>
              <a:rPr lang="en-IN" dirty="0"/>
              <a:t>[0].</a:t>
            </a:r>
          </a:p>
          <a:p>
            <a:pPr>
              <a:buFontTx/>
              <a:buNone/>
            </a:pPr>
            <a:r>
              <a:rPr lang="en-US" dirty="0"/>
              <a:t>We can see that only 0.05% values are missing in the runs columns.</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t>9</a:t>
            </a:fld>
            <a:endParaRPr lang="en-US"/>
          </a:p>
        </p:txBody>
      </p:sp>
    </p:spTree>
    <p:extLst>
      <p:ext uri="{BB962C8B-B14F-4D97-AF65-F5344CB8AC3E}">
        <p14:creationId xmlns:p14="http://schemas.microsoft.com/office/powerpoint/2010/main" val="299597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Many algorithms will not perform well, if the data contain missing values</a:t>
            </a:r>
          </a:p>
          <a:p>
            <a:r>
              <a:rPr lang="en-IN" dirty="0"/>
              <a:t>There are many ways in which we can handle missing values</a:t>
            </a:r>
          </a:p>
          <a:p>
            <a:r>
              <a:rPr lang="en-IN" dirty="0"/>
              <a:t>Few are listed below</a:t>
            </a:r>
          </a:p>
          <a:p>
            <a:endParaRPr lang="en-US" dirty="0"/>
          </a:p>
          <a:p>
            <a:pPr>
              <a:lnSpc>
                <a:spcPts val="1700"/>
              </a:lnSpc>
              <a:spcAft>
                <a:spcPts val="600"/>
              </a:spcAft>
            </a:pPr>
            <a:r>
              <a:rPr lang="en-US" sz="1200" b="1" cap="all" spc="20" dirty="0">
                <a:solidFill>
                  <a:schemeClr val="accent1"/>
                </a:solidFill>
                <a:latin typeface="Lato" panose="020F0502020204030203" pitchFamily="34" charset="0"/>
              </a:rPr>
              <a:t>Drop rows</a:t>
            </a:r>
          </a:p>
          <a:p>
            <a:pPr marL="0" lvl="1" algn="just">
              <a:lnSpc>
                <a:spcPts val="1300"/>
              </a:lnSpc>
              <a:spcAft>
                <a:spcPts val="600"/>
              </a:spcAft>
            </a:pPr>
            <a:r>
              <a:rPr lang="en-IN" sz="800" dirty="0">
                <a:solidFill>
                  <a:schemeClr val="accent4"/>
                </a:solidFill>
                <a:latin typeface="Lato" panose="020F0502020204030203" pitchFamily="34" charset="0"/>
              </a:rPr>
              <a:t>Drop those rows which have missing values</a:t>
            </a:r>
          </a:p>
          <a:p>
            <a:pPr algn="just">
              <a:lnSpc>
                <a:spcPts val="1300"/>
              </a:lnSpc>
              <a:spcAft>
                <a:spcPts val="600"/>
              </a:spcAft>
            </a:pPr>
            <a:endParaRPr lang="en-US" sz="800" dirty="0">
              <a:solidFill>
                <a:schemeClr val="accent4"/>
              </a:solidFill>
              <a:latin typeface="Lato" panose="020F0502020204030203" pitchFamily="34" charset="0"/>
            </a:endParaRPr>
          </a:p>
          <a:p>
            <a:pPr>
              <a:lnSpc>
                <a:spcPts val="1700"/>
              </a:lnSpc>
              <a:spcAft>
                <a:spcPts val="600"/>
              </a:spcAft>
            </a:pPr>
            <a:r>
              <a:rPr lang="en-US" sz="1200" b="1" cap="all" spc="20" dirty="0">
                <a:solidFill>
                  <a:schemeClr val="accent1"/>
                </a:solidFill>
                <a:latin typeface="Lato" panose="020F0502020204030203" pitchFamily="34" charset="0"/>
              </a:rPr>
              <a:t>Impute mean</a:t>
            </a:r>
          </a:p>
          <a:p>
            <a:pPr marL="0" lvl="1" algn="just">
              <a:lnSpc>
                <a:spcPts val="1300"/>
              </a:lnSpc>
              <a:spcAft>
                <a:spcPts val="600"/>
              </a:spcAft>
            </a:pPr>
            <a:r>
              <a:rPr lang="en-IN" sz="800" dirty="0">
                <a:solidFill>
                  <a:schemeClr val="accent4"/>
                </a:solidFill>
                <a:latin typeface="Lato" panose="020F0502020204030203" pitchFamily="34" charset="0"/>
              </a:rPr>
              <a:t>Impute a constant  value instead of a null value. Most frequently used method is to fill the missing values with the column mean. At times, median is also used if the data has outliers because mean is very sensitive to outliers, where as median isn’t</a:t>
            </a:r>
          </a:p>
          <a:p>
            <a:pPr algn="just">
              <a:lnSpc>
                <a:spcPts val="1300"/>
              </a:lnSpc>
              <a:spcAft>
                <a:spcPts val="600"/>
              </a:spcAft>
            </a:pPr>
            <a:endParaRPr lang="en-US" sz="800" dirty="0">
              <a:solidFill>
                <a:schemeClr val="accent4"/>
              </a:solidFill>
              <a:latin typeface="Lato" panose="020F0502020204030203" pitchFamily="34" charset="0"/>
            </a:endParaRPr>
          </a:p>
          <a:p>
            <a:pPr>
              <a:lnSpc>
                <a:spcPts val="1700"/>
              </a:lnSpc>
              <a:spcAft>
                <a:spcPts val="600"/>
              </a:spcAft>
            </a:pPr>
            <a:r>
              <a:rPr lang="en-US" sz="1200" b="1" cap="all" spc="20" dirty="0">
                <a:solidFill>
                  <a:schemeClr val="accent1"/>
                </a:solidFill>
                <a:latin typeface="Lato" panose="020F0502020204030203" pitchFamily="34" charset="0"/>
              </a:rPr>
              <a:t>Impute mode</a:t>
            </a:r>
          </a:p>
          <a:p>
            <a:pPr marL="0" marR="0" lvl="1" indent="0" algn="l" defTabSz="914400" rtl="0" eaLnBrk="1" fontAlgn="auto" latinLnBrk="0" hangingPunct="1">
              <a:lnSpc>
                <a:spcPts val="1700"/>
              </a:lnSpc>
              <a:spcBef>
                <a:spcPts val="0"/>
              </a:spcBef>
              <a:spcAft>
                <a:spcPts val="600"/>
              </a:spcAft>
              <a:buClrTx/>
              <a:buSzTx/>
              <a:buFontTx/>
              <a:buNone/>
              <a:tabLst/>
              <a:defRPr/>
            </a:pPr>
            <a:r>
              <a:rPr lang="en-IN" sz="800" dirty="0">
                <a:solidFill>
                  <a:schemeClr val="accent4"/>
                </a:solidFill>
                <a:latin typeface="Lato" panose="020F0502020204030203" pitchFamily="34" charset="0"/>
              </a:rPr>
              <a:t>If it is a categorical column that has missing values, instead of mean, one can use mode. Mode is the most frequently appearing category</a:t>
            </a:r>
          </a:p>
          <a:p>
            <a:pPr>
              <a:lnSpc>
                <a:spcPts val="1700"/>
              </a:lnSpc>
              <a:spcAft>
                <a:spcPts val="600"/>
              </a:spcAft>
            </a:pPr>
            <a:endParaRPr lang="en-US" sz="1200" b="1" cap="all" spc="20" dirty="0">
              <a:solidFill>
                <a:schemeClr val="accent1"/>
              </a:solidFill>
              <a:latin typeface="Lato" panose="020F0502020204030203" pitchFamily="34" charset="0"/>
            </a:endParaRPr>
          </a:p>
          <a:p>
            <a:pPr marL="0" marR="0" indent="0" algn="l" defTabSz="914400" rtl="0" eaLnBrk="1" fontAlgn="auto" latinLnBrk="0" hangingPunct="1">
              <a:lnSpc>
                <a:spcPts val="1700"/>
              </a:lnSpc>
              <a:spcBef>
                <a:spcPts val="0"/>
              </a:spcBef>
              <a:spcAft>
                <a:spcPts val="600"/>
              </a:spcAft>
              <a:buClrTx/>
              <a:buSzTx/>
              <a:buFontTx/>
              <a:buNone/>
              <a:tabLst/>
              <a:defRPr/>
            </a:pPr>
            <a:r>
              <a:rPr lang="en-US" sz="1200" b="1" cap="all" spc="20" dirty="0">
                <a:solidFill>
                  <a:schemeClr val="accent1"/>
                </a:solidFill>
                <a:latin typeface="Lato" panose="020F0502020204030203" pitchFamily="34" charset="0"/>
              </a:rPr>
              <a:t>Segmented mean / mode </a:t>
            </a:r>
          </a:p>
          <a:p>
            <a:pPr>
              <a:lnSpc>
                <a:spcPts val="1700"/>
              </a:lnSpc>
              <a:spcAft>
                <a:spcPts val="600"/>
              </a:spcAft>
            </a:pPr>
            <a:endParaRPr lang="en-US" sz="1200" b="1" cap="all" spc="20" dirty="0">
              <a:solidFill>
                <a:schemeClr val="accent1"/>
              </a:solidFill>
              <a:latin typeface="Lato" panose="020F0502020204030203" pitchFamily="34" charset="0"/>
            </a:endParaRPr>
          </a:p>
          <a:p>
            <a:pPr marL="0" lvl="1" algn="just">
              <a:lnSpc>
                <a:spcPts val="1300"/>
              </a:lnSpc>
              <a:spcAft>
                <a:spcPts val="600"/>
              </a:spcAft>
            </a:pPr>
            <a:r>
              <a:rPr lang="en-IN" sz="800" dirty="0">
                <a:solidFill>
                  <a:schemeClr val="accent4"/>
                </a:solidFill>
                <a:latin typeface="Lato" panose="020F0502020204030203" pitchFamily="34" charset="0"/>
              </a:rPr>
              <a:t>Instead of taking mean/mode based on the entire column, one can perform a group wise imputation. For example, in the case of cricket data, missing values can be imputed after grouping the data by </a:t>
            </a:r>
            <a:r>
              <a:rPr lang="en-IN" sz="800" dirty="0" err="1">
                <a:solidFill>
                  <a:schemeClr val="accent4"/>
                </a:solidFill>
                <a:latin typeface="Lato" panose="020F0502020204030203" pitchFamily="34" charset="0"/>
              </a:rPr>
              <a:t>Player.This</a:t>
            </a:r>
            <a:r>
              <a:rPr lang="en-IN" sz="800" dirty="0">
                <a:solidFill>
                  <a:schemeClr val="accent4"/>
                </a:solidFill>
                <a:latin typeface="Lato" panose="020F0502020204030203" pitchFamily="34" charset="0"/>
              </a:rPr>
              <a:t> might be a better approximation.</a:t>
            </a:r>
          </a:p>
          <a:p>
            <a:pPr algn="just">
              <a:lnSpc>
                <a:spcPts val="1300"/>
              </a:lnSpc>
              <a:spcAft>
                <a:spcPts val="600"/>
              </a:spcAft>
            </a:pPr>
            <a:endParaRPr lang="en-US" sz="800" dirty="0">
              <a:solidFill>
                <a:schemeClr val="accent4"/>
              </a:solidFill>
              <a:latin typeface="Lato" panose="020F0502020204030203" pitchFamily="34" charset="0"/>
            </a:endParaRPr>
          </a:p>
          <a:p>
            <a:pPr>
              <a:lnSpc>
                <a:spcPts val="1700"/>
              </a:lnSpc>
              <a:spcAft>
                <a:spcPts val="600"/>
              </a:spcAft>
            </a:pPr>
            <a:r>
              <a:rPr lang="en-US" sz="1200" b="1" cap="all" spc="20" dirty="0">
                <a:solidFill>
                  <a:schemeClr val="accent1"/>
                </a:solidFill>
                <a:latin typeface="Lato" panose="020F0502020204030203" pitchFamily="34" charset="0"/>
              </a:rPr>
              <a:t>Prediction based imputing</a:t>
            </a:r>
          </a:p>
          <a:p>
            <a:pPr marL="0" lvl="2" algn="just">
              <a:lnSpc>
                <a:spcPts val="1300"/>
              </a:lnSpc>
              <a:spcAft>
                <a:spcPts val="600"/>
              </a:spcAft>
            </a:pPr>
            <a:r>
              <a:rPr lang="en-IN" sz="800" dirty="0">
                <a:solidFill>
                  <a:schemeClr val="accent4"/>
                </a:solidFill>
                <a:latin typeface="Lato" panose="020F0502020204030203" pitchFamily="34" charset="0"/>
              </a:rPr>
              <a:t>KNN: Nearest </a:t>
            </a:r>
            <a:r>
              <a:rPr lang="en-IN" sz="800" dirty="0" err="1">
                <a:solidFill>
                  <a:schemeClr val="accent4"/>
                </a:solidFill>
                <a:latin typeface="Lato" panose="020F0502020204030203" pitchFamily="34" charset="0"/>
              </a:rPr>
              <a:t>neighbor</a:t>
            </a:r>
            <a:r>
              <a:rPr lang="en-IN" sz="800" dirty="0">
                <a:solidFill>
                  <a:schemeClr val="accent4"/>
                </a:solidFill>
                <a:latin typeface="Lato" panose="020F0502020204030203" pitchFamily="34" charset="0"/>
              </a:rPr>
              <a:t> imputations</a:t>
            </a:r>
          </a:p>
          <a:p>
            <a:pPr marL="0" lvl="2" algn="just">
              <a:lnSpc>
                <a:spcPts val="1300"/>
              </a:lnSpc>
              <a:spcAft>
                <a:spcPts val="600"/>
              </a:spcAft>
            </a:pPr>
            <a:r>
              <a:rPr lang="en-IN" sz="800" dirty="0">
                <a:solidFill>
                  <a:schemeClr val="accent4"/>
                </a:solidFill>
                <a:latin typeface="Lato" panose="020F0502020204030203" pitchFamily="34" charset="0"/>
              </a:rPr>
              <a:t>SoftImpute: Iterative soft thresholding of SVD decompositions</a:t>
            </a:r>
          </a:p>
          <a:p>
            <a:pPr marL="0" lvl="2" algn="just">
              <a:lnSpc>
                <a:spcPts val="1300"/>
              </a:lnSpc>
              <a:spcAft>
                <a:spcPts val="600"/>
              </a:spcAft>
            </a:pPr>
            <a:r>
              <a:rPr lang="en-IN" sz="800" dirty="0">
                <a:solidFill>
                  <a:schemeClr val="accent4"/>
                </a:solidFill>
                <a:latin typeface="Lato" panose="020F0502020204030203" pitchFamily="34" charset="0"/>
              </a:rPr>
              <a:t>MICE: Multiple imputation by chained equations</a:t>
            </a:r>
          </a:p>
          <a:p>
            <a:pPr marL="0" lvl="2" algn="just">
              <a:lnSpc>
                <a:spcPts val="1300"/>
              </a:lnSpc>
              <a:spcAft>
                <a:spcPts val="600"/>
              </a:spcAft>
            </a:pPr>
            <a:endParaRPr lang="en-IN" dirty="0"/>
          </a:p>
          <a:p>
            <a:pPr algn="just">
              <a:lnSpc>
                <a:spcPts val="1300"/>
              </a:lnSpc>
              <a:spcAft>
                <a:spcPts val="600"/>
              </a:spcAft>
            </a:pPr>
            <a:endParaRPr lang="en-US" sz="800" dirty="0">
              <a:solidFill>
                <a:schemeClr val="accent4"/>
              </a:solidFill>
              <a:latin typeface="Lato" panose="020F0502020204030203" pitchFamily="34" charset="0"/>
            </a:endParaRPr>
          </a:p>
        </p:txBody>
      </p:sp>
      <p:sp>
        <p:nvSpPr>
          <p:cNvPr id="4" name="Slide Number Placeholder 3"/>
          <p:cNvSpPr>
            <a:spLocks noGrp="1"/>
          </p:cNvSpPr>
          <p:nvPr>
            <p:ph type="sldNum" sz="quarter" idx="10"/>
          </p:nvPr>
        </p:nvSpPr>
        <p:spPr/>
        <p:txBody>
          <a:bodyPr/>
          <a:lstStyle/>
          <a:p>
            <a:fld id="{FA5D1758-ED3D-4611-B861-63A1DF032208}" type="slidenum">
              <a:rPr lang="en-US" smtClean="0"/>
              <a:t>10</a:t>
            </a:fld>
            <a:endParaRPr lang="en-US"/>
          </a:p>
        </p:txBody>
      </p:sp>
    </p:spTree>
    <p:extLst>
      <p:ext uri="{BB962C8B-B14F-4D97-AF65-F5344CB8AC3E}">
        <p14:creationId xmlns:p14="http://schemas.microsoft.com/office/powerpoint/2010/main" val="607124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73583"/>
      </p:ext>
    </p:extLst>
  </p:cSld>
  <p:clrMapOvr>
    <a:masterClrMapping/>
  </p:clrMapOvr>
  <p:transition spd="slow">
    <p:cover/>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778937" y="767788"/>
            <a:ext cx="4441457"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 name="Text Placeholder 9"/>
          <p:cNvSpPr>
            <a:spLocks noGrp="1"/>
          </p:cNvSpPr>
          <p:nvPr>
            <p:ph type="body" sz="quarter" idx="12"/>
          </p:nvPr>
        </p:nvSpPr>
        <p:spPr>
          <a:xfrm>
            <a:off x="791634" y="1278801"/>
            <a:ext cx="4441457"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1893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1409701" y="2362200"/>
            <a:ext cx="9372601" cy="4495801"/>
          </a:xfrm>
          <a:prstGeom prst="rect">
            <a:avLst/>
          </a:prstGeom>
        </p:spPr>
        <p:txBody>
          <a:bodyPr/>
          <a:lstStyle>
            <a:lvl1pPr>
              <a:defRPr sz="16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204408"/>
      </p:ext>
    </p:extLst>
  </p:cSld>
  <p:clrMapOvr>
    <a:masterClrMapping/>
  </p:clrMapOvr>
  <p:transition spd="slow">
    <p:cover/>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imple Portfolio Single Show">
    <p:spTree>
      <p:nvGrpSpPr>
        <p:cNvPr id="1" name=""/>
        <p:cNvGrpSpPr/>
        <p:nvPr/>
      </p:nvGrpSpPr>
      <p:grpSpPr>
        <a:xfrm>
          <a:off x="0" y="0"/>
          <a:ext cx="0" cy="0"/>
          <a:chOff x="0" y="0"/>
          <a:chExt cx="0" cy="0"/>
        </a:xfrm>
      </p:grpSpPr>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791633" y="2057399"/>
            <a:ext cx="5315656" cy="3675047"/>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3635165975"/>
      </p:ext>
    </p:extLst>
  </p:cSld>
  <p:clrMapOvr>
    <a:masterClrMapping/>
  </p:clrMapOvr>
  <p:transition spd="slow">
    <p:cover/>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5230495" y="2248959"/>
            <a:ext cx="6131772" cy="3561292"/>
          </a:xfrm>
          <a:prstGeom prst="rect">
            <a:avLst/>
          </a:prstGeom>
        </p:spPr>
        <p:txBody>
          <a:bodyPr/>
          <a:lstStyle>
            <a:lvl1pPr>
              <a:defRPr sz="16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709358"/>
      </p:ext>
    </p:extLst>
  </p:cSld>
  <p:clrMapOvr>
    <a:masterClrMapping/>
  </p:clrMapOvr>
  <p:transition spd="slow">
    <p:cover/>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Pad Portfolio Showcase at right">
    <p:spTree>
      <p:nvGrpSpPr>
        <p:cNvPr id="1" name=""/>
        <p:cNvGrpSpPr/>
        <p:nvPr/>
      </p:nvGrpSpPr>
      <p:grpSpPr>
        <a:xfrm>
          <a:off x="0" y="0"/>
          <a:ext cx="0" cy="0"/>
          <a:chOff x="0" y="0"/>
          <a:chExt cx="0" cy="0"/>
        </a:xfrm>
      </p:grpSpPr>
      <p:sp>
        <p:nvSpPr>
          <p:cNvPr id="15" name="Picture Placeholder 3"/>
          <p:cNvSpPr>
            <a:spLocks noGrp="1"/>
          </p:cNvSpPr>
          <p:nvPr>
            <p:ph type="pic" sz="quarter" idx="13"/>
          </p:nvPr>
        </p:nvSpPr>
        <p:spPr>
          <a:xfrm>
            <a:off x="8864064" y="2406203"/>
            <a:ext cx="2098433" cy="2800796"/>
          </a:xfrm>
          <a:prstGeom prst="rect">
            <a:avLst/>
          </a:prstGeom>
          <a:noFill/>
        </p:spPr>
        <p:txBody>
          <a:bodyPr/>
          <a:lstStyle>
            <a:lvl1pPr>
              <a:defRPr sz="1600">
                <a:solidFill>
                  <a:schemeClr val="accent4"/>
                </a:solidFill>
                <a:latin typeface="Lato" panose="020F0502020204030203" pitchFamily="34" charset="0"/>
              </a:defRPr>
            </a:lvl1pPr>
          </a:lstStyle>
          <a:p>
            <a:endParaRPr lang="en-US" dirty="0"/>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6230688" y="3250141"/>
            <a:ext cx="2809875" cy="2109259"/>
          </a:xfrm>
          <a:prstGeom prst="rect">
            <a:avLst/>
          </a:prstGeom>
          <a:noFill/>
        </p:spPr>
        <p:txBody>
          <a:bodyPr/>
          <a:lstStyle>
            <a:lvl1pPr>
              <a:defRPr sz="1600">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2410926369"/>
      </p:ext>
    </p:extLst>
  </p:cSld>
  <p:clrMapOvr>
    <a:masterClrMapping/>
  </p:clrMapOvr>
  <p:transition spd="slow">
    <p:cover/>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5">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 id="2147483672" r:id="rId21"/>
    <p:sldLayoutId id="2147483673" r:id="rId22"/>
    <p:sldLayoutId id="2147483674" r:id="rId23"/>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888/notebooks/MetWeather.ipynb" TargetMode="External"/><Relationship Id="rId2" Type="http://schemas.openxmlformats.org/officeDocument/2006/relationships/hyperlink" Target="http://localhost:8888/notebooks/WebScrapAastock.ipynb"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Supervised and Unsupervised ML Algorithms - Implementation</a:t>
            </a:r>
            <a:endParaRPr lang="en-IN" dirty="0"/>
          </a:p>
        </p:txBody>
      </p:sp>
      <p:sp>
        <p:nvSpPr>
          <p:cNvPr id="3" name="Subtitle 2"/>
          <p:cNvSpPr>
            <a:spLocks noGrp="1"/>
          </p:cNvSpPr>
          <p:nvPr>
            <p:ph type="subTitle" idx="1"/>
          </p:nvPr>
        </p:nvSpPr>
        <p:spPr/>
        <p:txBody>
          <a:bodyPr>
            <a:normAutofit/>
          </a:bodyPr>
          <a:lstStyle/>
          <a:p>
            <a:pPr algn="just"/>
            <a:r>
              <a:rPr lang="en-US" dirty="0">
                <a:solidFill>
                  <a:schemeClr val="tx1"/>
                </a:solidFill>
                <a:latin typeface="Lato" panose="020F0502020204030203"/>
              </a:rPr>
              <a:t>Exploratory Data Analysis</a:t>
            </a:r>
          </a:p>
          <a:p>
            <a:endParaRPr lang="en-IN" dirty="0">
              <a:solidFill>
                <a:schemeClr val="tx1"/>
              </a:solidFill>
              <a:latin typeface="Lato" panose="020F0502020204030203"/>
            </a:endParaRPr>
          </a:p>
        </p:txBody>
      </p:sp>
    </p:spTree>
    <p:extLst>
      <p:ext uri="{BB962C8B-B14F-4D97-AF65-F5344CB8AC3E}">
        <p14:creationId xmlns:p14="http://schemas.microsoft.com/office/powerpoint/2010/main" val="2872131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Handling </a:t>
            </a:r>
            <a:r>
              <a:rPr lang="en-US" dirty="0">
                <a:solidFill>
                  <a:schemeClr val="accent2"/>
                </a:solidFill>
              </a:rPr>
              <a:t>missing values</a:t>
            </a:r>
          </a:p>
        </p:txBody>
      </p:sp>
      <p:sp>
        <p:nvSpPr>
          <p:cNvPr id="3" name="Text Placeholder 2"/>
          <p:cNvSpPr>
            <a:spLocks noGrp="1"/>
          </p:cNvSpPr>
          <p:nvPr>
            <p:ph type="body" sz="quarter" idx="11"/>
          </p:nvPr>
        </p:nvSpPr>
        <p:spPr>
          <a:xfrm>
            <a:off x="791633" y="1364773"/>
            <a:ext cx="10604499" cy="833305"/>
          </a:xfrm>
        </p:spPr>
        <p:txBody>
          <a:bodyPr>
            <a:normAutofit/>
          </a:bodyPr>
          <a:lstStyle/>
          <a:p>
            <a:pPr>
              <a:lnSpc>
                <a:spcPct val="100000"/>
              </a:lnSpc>
            </a:pPr>
            <a:r>
              <a:rPr lang="en-IN" sz="2000" dirty="0">
                <a:solidFill>
                  <a:schemeClr val="tx1"/>
                </a:solidFill>
              </a:rPr>
              <a:t>Many algorithms will not perform well, if the data contain missing values.  There are many ways in which we can handle missing values.  Few are listed below:</a:t>
            </a:r>
          </a:p>
          <a:p>
            <a:pPr>
              <a:lnSpc>
                <a:spcPct val="100000"/>
              </a:lnSpc>
            </a:pPr>
            <a:endParaRPr lang="en-US" sz="2000" dirty="0">
              <a:solidFill>
                <a:schemeClr val="tx1"/>
              </a:solidFill>
            </a:endParaRPr>
          </a:p>
        </p:txBody>
      </p:sp>
      <p:grpSp>
        <p:nvGrpSpPr>
          <p:cNvPr id="13" name="Group 12"/>
          <p:cNvGrpSpPr/>
          <p:nvPr/>
        </p:nvGrpSpPr>
        <p:grpSpPr>
          <a:xfrm>
            <a:off x="1725314" y="2185736"/>
            <a:ext cx="3837677" cy="824471"/>
            <a:chOff x="1290469" y="1543051"/>
            <a:chExt cx="2878258" cy="618353"/>
          </a:xfrm>
        </p:grpSpPr>
        <p:sp>
          <p:nvSpPr>
            <p:cNvPr id="5" name="TextBox 4"/>
            <p:cNvSpPr txBox="1"/>
            <p:nvPr/>
          </p:nvSpPr>
          <p:spPr>
            <a:xfrm>
              <a:off x="1293985" y="1757447"/>
              <a:ext cx="2872076" cy="403957"/>
            </a:xfrm>
            <a:prstGeom prst="rect">
              <a:avLst/>
            </a:prstGeom>
            <a:noFill/>
          </p:spPr>
          <p:txBody>
            <a:bodyPr wrap="square" lIns="0" tIns="0" rIns="0" bIns="0" rtlCol="0">
              <a:spAutoFit/>
            </a:bodyPr>
            <a:lstStyle/>
            <a:p>
              <a:pPr marL="0" lvl="1" algn="just">
                <a:lnSpc>
                  <a:spcPts val="1733"/>
                </a:lnSpc>
                <a:spcAft>
                  <a:spcPts val="800"/>
                </a:spcAft>
              </a:pPr>
              <a:r>
                <a:rPr lang="en-IN" sz="1467" dirty="0">
                  <a:latin typeface="Lato" panose="020F0502020204030203" pitchFamily="34" charset="0"/>
                </a:rPr>
                <a:t>Drop those rows which have missing values</a:t>
              </a:r>
            </a:p>
            <a:p>
              <a:pPr algn="just">
                <a:lnSpc>
                  <a:spcPts val="1733"/>
                </a:lnSpc>
                <a:spcAft>
                  <a:spcPts val="800"/>
                </a:spcAft>
              </a:pPr>
              <a:endParaRPr lang="en-US" sz="1467" dirty="0">
                <a:latin typeface="Lato" panose="020F0502020204030203" pitchFamily="34" charset="0"/>
              </a:endParaRPr>
            </a:p>
          </p:txBody>
        </p:sp>
        <p:sp>
          <p:nvSpPr>
            <p:cNvPr id="6" name="TextBox 5"/>
            <p:cNvSpPr txBox="1"/>
            <p:nvPr/>
          </p:nvSpPr>
          <p:spPr>
            <a:xfrm>
              <a:off x="1290469" y="1543051"/>
              <a:ext cx="2878258" cy="221215"/>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Drop rows</a:t>
              </a:r>
            </a:p>
          </p:txBody>
        </p:sp>
      </p:grpSp>
      <p:grpSp>
        <p:nvGrpSpPr>
          <p:cNvPr id="14" name="Group 13"/>
          <p:cNvGrpSpPr/>
          <p:nvPr/>
        </p:nvGrpSpPr>
        <p:grpSpPr>
          <a:xfrm>
            <a:off x="1720626" y="3020745"/>
            <a:ext cx="4249869" cy="1696504"/>
            <a:chOff x="1290469" y="2544683"/>
            <a:chExt cx="2878258" cy="1272378"/>
          </a:xfrm>
        </p:grpSpPr>
        <p:sp>
          <p:nvSpPr>
            <p:cNvPr id="41" name="TextBox 40"/>
            <p:cNvSpPr txBox="1"/>
            <p:nvPr/>
          </p:nvSpPr>
          <p:spPr>
            <a:xfrm>
              <a:off x="1293985" y="2759079"/>
              <a:ext cx="2872076" cy="1057982"/>
            </a:xfrm>
            <a:prstGeom prst="rect">
              <a:avLst/>
            </a:prstGeom>
            <a:noFill/>
          </p:spPr>
          <p:txBody>
            <a:bodyPr wrap="square" lIns="0" tIns="0" rIns="0" bIns="0" rtlCol="0">
              <a:spAutoFit/>
            </a:bodyPr>
            <a:lstStyle/>
            <a:p>
              <a:pPr marL="0" lvl="1" algn="just">
                <a:lnSpc>
                  <a:spcPts val="1733"/>
                </a:lnSpc>
                <a:spcAft>
                  <a:spcPts val="800"/>
                </a:spcAft>
              </a:pPr>
              <a:r>
                <a:rPr lang="en-IN" sz="1467" dirty="0">
                  <a:latin typeface="Lato" panose="020F0502020204030203" pitchFamily="34" charset="0"/>
                </a:rPr>
                <a:t>Impute a constant  value instead of a null value. Most frequently used method is to fill the missing values with the column mean. At times, median is also used if the data has outliers because mean is very sensitive to outliers, where as median isn’t</a:t>
              </a:r>
            </a:p>
            <a:p>
              <a:pPr algn="just">
                <a:lnSpc>
                  <a:spcPts val="1733"/>
                </a:lnSpc>
                <a:spcAft>
                  <a:spcPts val="800"/>
                </a:spcAft>
              </a:pPr>
              <a:endParaRPr lang="en-US" sz="1467" dirty="0">
                <a:latin typeface="Lato" panose="020F0502020204030203" pitchFamily="34" charset="0"/>
              </a:endParaRPr>
            </a:p>
          </p:txBody>
        </p:sp>
        <p:sp>
          <p:nvSpPr>
            <p:cNvPr id="42" name="TextBox 41"/>
            <p:cNvSpPr txBox="1"/>
            <p:nvPr/>
          </p:nvSpPr>
          <p:spPr>
            <a:xfrm>
              <a:off x="1290469" y="2544683"/>
              <a:ext cx="2878258" cy="221215"/>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Impute mean</a:t>
              </a:r>
            </a:p>
          </p:txBody>
        </p:sp>
      </p:grpSp>
      <p:grpSp>
        <p:nvGrpSpPr>
          <p:cNvPr id="15" name="Group 14"/>
          <p:cNvGrpSpPr/>
          <p:nvPr/>
        </p:nvGrpSpPr>
        <p:grpSpPr>
          <a:xfrm>
            <a:off x="1717071" y="4803221"/>
            <a:ext cx="4253424" cy="1260488"/>
            <a:chOff x="1290469" y="3546316"/>
            <a:chExt cx="2878258" cy="945366"/>
          </a:xfrm>
        </p:grpSpPr>
        <p:sp>
          <p:nvSpPr>
            <p:cNvPr id="45" name="TextBox 44"/>
            <p:cNvSpPr txBox="1"/>
            <p:nvPr/>
          </p:nvSpPr>
          <p:spPr>
            <a:xfrm>
              <a:off x="1293985" y="3760712"/>
              <a:ext cx="2872076" cy="730970"/>
            </a:xfrm>
            <a:prstGeom prst="rect">
              <a:avLst/>
            </a:prstGeom>
            <a:noFill/>
          </p:spPr>
          <p:txBody>
            <a:bodyPr wrap="square" lIns="0" tIns="0" rIns="0" bIns="0" rtlCol="0">
              <a:spAutoFit/>
            </a:bodyPr>
            <a:lstStyle/>
            <a:p>
              <a:pPr marL="0" lvl="1" algn="just">
                <a:lnSpc>
                  <a:spcPts val="1733"/>
                </a:lnSpc>
                <a:spcAft>
                  <a:spcPts val="800"/>
                </a:spcAft>
              </a:pPr>
              <a:r>
                <a:rPr lang="en-IN" sz="1467" dirty="0">
                  <a:latin typeface="Lato" panose="020F0502020204030203" pitchFamily="34" charset="0"/>
                </a:rPr>
                <a:t>If it is a categorical column that has missing values, instead of mean, one can use mode. Mode is the most frequently appearing category</a:t>
              </a:r>
            </a:p>
            <a:p>
              <a:pPr algn="just">
                <a:lnSpc>
                  <a:spcPts val="1733"/>
                </a:lnSpc>
                <a:spcAft>
                  <a:spcPts val="800"/>
                </a:spcAft>
              </a:pPr>
              <a:endParaRPr lang="en-US" sz="1467" dirty="0">
                <a:latin typeface="Lato" panose="020F0502020204030203" pitchFamily="34" charset="0"/>
              </a:endParaRPr>
            </a:p>
          </p:txBody>
        </p:sp>
        <p:sp>
          <p:nvSpPr>
            <p:cNvPr id="46" name="TextBox 45"/>
            <p:cNvSpPr txBox="1"/>
            <p:nvPr/>
          </p:nvSpPr>
          <p:spPr>
            <a:xfrm>
              <a:off x="1290469" y="3546316"/>
              <a:ext cx="2878258" cy="200921"/>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Impute mode</a:t>
              </a:r>
            </a:p>
          </p:txBody>
        </p:sp>
      </p:grpSp>
      <p:grpSp>
        <p:nvGrpSpPr>
          <p:cNvPr id="18" name="Group 17"/>
          <p:cNvGrpSpPr/>
          <p:nvPr/>
        </p:nvGrpSpPr>
        <p:grpSpPr>
          <a:xfrm>
            <a:off x="7550446" y="2185736"/>
            <a:ext cx="3837677" cy="1914512"/>
            <a:chOff x="5659318" y="1543051"/>
            <a:chExt cx="2878258" cy="1435884"/>
          </a:xfrm>
        </p:grpSpPr>
        <p:sp>
          <p:nvSpPr>
            <p:cNvPr id="60" name="TextBox 59"/>
            <p:cNvSpPr txBox="1"/>
            <p:nvPr/>
          </p:nvSpPr>
          <p:spPr>
            <a:xfrm>
              <a:off x="5662834" y="1757447"/>
              <a:ext cx="2872076" cy="1221488"/>
            </a:xfrm>
            <a:prstGeom prst="rect">
              <a:avLst/>
            </a:prstGeom>
            <a:noFill/>
          </p:spPr>
          <p:txBody>
            <a:bodyPr wrap="square" lIns="0" tIns="0" rIns="0" bIns="0" rtlCol="0">
              <a:spAutoFit/>
            </a:bodyPr>
            <a:lstStyle/>
            <a:p>
              <a:pPr marL="0" lvl="1" algn="just">
                <a:lnSpc>
                  <a:spcPts val="1733"/>
                </a:lnSpc>
                <a:spcAft>
                  <a:spcPts val="800"/>
                </a:spcAft>
              </a:pPr>
              <a:r>
                <a:rPr lang="en-IN" sz="1467" dirty="0">
                  <a:latin typeface="Lato" panose="020F0502020204030203" pitchFamily="34" charset="0"/>
                </a:rPr>
                <a:t>Instead of taking mean/mode based on the entire column, one can perform a group wise imputation. For example, in the case of cricket data, missing values can be imputed after grouping the data by Player. This might be a better approximation.</a:t>
              </a:r>
            </a:p>
            <a:p>
              <a:pPr algn="just">
                <a:lnSpc>
                  <a:spcPts val="1733"/>
                </a:lnSpc>
                <a:spcAft>
                  <a:spcPts val="800"/>
                </a:spcAft>
              </a:pPr>
              <a:endParaRPr lang="en-US" sz="1467" dirty="0">
                <a:latin typeface="Lato" panose="020F0502020204030203" pitchFamily="34" charset="0"/>
              </a:endParaRPr>
            </a:p>
          </p:txBody>
        </p:sp>
        <p:sp>
          <p:nvSpPr>
            <p:cNvPr id="61" name="TextBox 60"/>
            <p:cNvSpPr txBox="1"/>
            <p:nvPr/>
          </p:nvSpPr>
          <p:spPr>
            <a:xfrm>
              <a:off x="5659318" y="1543051"/>
              <a:ext cx="2878258" cy="221215"/>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Segmented mean / mode </a:t>
              </a:r>
            </a:p>
          </p:txBody>
        </p:sp>
      </p:grpSp>
      <p:grpSp>
        <p:nvGrpSpPr>
          <p:cNvPr id="17" name="Group 16"/>
          <p:cNvGrpSpPr/>
          <p:nvPr/>
        </p:nvGrpSpPr>
        <p:grpSpPr>
          <a:xfrm>
            <a:off x="7558688" y="4187213"/>
            <a:ext cx="3842365" cy="1683678"/>
            <a:chOff x="5659318" y="2544684"/>
            <a:chExt cx="2881774" cy="1262759"/>
          </a:xfrm>
        </p:grpSpPr>
        <p:sp>
          <p:nvSpPr>
            <p:cNvPr id="63" name="TextBox 62"/>
            <p:cNvSpPr txBox="1"/>
            <p:nvPr/>
          </p:nvSpPr>
          <p:spPr>
            <a:xfrm>
              <a:off x="5669016" y="2759079"/>
              <a:ext cx="2872076" cy="1048364"/>
            </a:xfrm>
            <a:prstGeom prst="rect">
              <a:avLst/>
            </a:prstGeom>
            <a:noFill/>
          </p:spPr>
          <p:txBody>
            <a:bodyPr wrap="square" lIns="0" tIns="0" rIns="0" bIns="0" rtlCol="0">
              <a:spAutoFit/>
            </a:bodyPr>
            <a:lstStyle/>
            <a:p>
              <a:pPr marL="0" lvl="2" algn="just">
                <a:lnSpc>
                  <a:spcPts val="1733"/>
                </a:lnSpc>
                <a:spcAft>
                  <a:spcPts val="800"/>
                </a:spcAft>
              </a:pPr>
              <a:r>
                <a:rPr lang="en-IN" sz="1467" dirty="0">
                  <a:latin typeface="Lato"/>
                </a:rPr>
                <a:t>KNN: Nearest neighbour imputations  SoftImpute: Iterative soft thresholding of SVD decompositions.</a:t>
              </a:r>
            </a:p>
            <a:p>
              <a:pPr marL="0" lvl="2" algn="just">
                <a:lnSpc>
                  <a:spcPts val="1733"/>
                </a:lnSpc>
                <a:spcAft>
                  <a:spcPts val="800"/>
                </a:spcAft>
              </a:pPr>
              <a:r>
                <a:rPr lang="en-IN" sz="1467" dirty="0">
                  <a:latin typeface="Lato"/>
                </a:rPr>
                <a:t>MICE: Multiple imputation by chained equations</a:t>
              </a:r>
            </a:p>
            <a:p>
              <a:pPr marL="0" lvl="2" algn="just">
                <a:lnSpc>
                  <a:spcPts val="1733"/>
                </a:lnSpc>
                <a:spcAft>
                  <a:spcPts val="800"/>
                </a:spcAft>
              </a:pPr>
              <a:endParaRPr lang="en-IN" sz="1467" dirty="0">
                <a:latin typeface="Lato"/>
              </a:endParaRPr>
            </a:p>
            <a:p>
              <a:pPr algn="just">
                <a:lnSpc>
                  <a:spcPts val="1733"/>
                </a:lnSpc>
                <a:spcAft>
                  <a:spcPts val="800"/>
                </a:spcAft>
              </a:pPr>
              <a:endParaRPr lang="en-US" sz="1467" dirty="0">
                <a:latin typeface="Lato"/>
              </a:endParaRPr>
            </a:p>
          </p:txBody>
        </p:sp>
        <p:sp>
          <p:nvSpPr>
            <p:cNvPr id="64" name="TextBox 63"/>
            <p:cNvSpPr txBox="1"/>
            <p:nvPr/>
          </p:nvSpPr>
          <p:spPr>
            <a:xfrm>
              <a:off x="5659318" y="2544684"/>
              <a:ext cx="2878258" cy="206499"/>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Prediction based imputing</a:t>
              </a:r>
            </a:p>
          </p:txBody>
        </p:sp>
      </p:grpSp>
      <p:sp>
        <p:nvSpPr>
          <p:cNvPr id="62" name="Oval 61"/>
          <p:cNvSpPr/>
          <p:nvPr/>
        </p:nvSpPr>
        <p:spPr>
          <a:xfrm>
            <a:off x="6621455" y="4388724"/>
            <a:ext cx="671405" cy="67140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Oval 3"/>
          <p:cNvSpPr/>
          <p:nvPr/>
        </p:nvSpPr>
        <p:spPr>
          <a:xfrm>
            <a:off x="796323" y="2185735"/>
            <a:ext cx="671405" cy="67140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4" name="Oval 43"/>
          <p:cNvSpPr/>
          <p:nvPr/>
        </p:nvSpPr>
        <p:spPr>
          <a:xfrm>
            <a:off x="804627" y="4755332"/>
            <a:ext cx="671405" cy="67140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59" name="Oval 58"/>
          <p:cNvSpPr/>
          <p:nvPr/>
        </p:nvSpPr>
        <p:spPr>
          <a:xfrm>
            <a:off x="6621455" y="2185735"/>
            <a:ext cx="671405" cy="67140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0" name="Oval 39"/>
          <p:cNvSpPr/>
          <p:nvPr/>
        </p:nvSpPr>
        <p:spPr>
          <a:xfrm>
            <a:off x="804627" y="3201740"/>
            <a:ext cx="671405" cy="67140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Tree>
    <p:extLst>
      <p:ext uri="{BB962C8B-B14F-4D97-AF65-F5344CB8AC3E}">
        <p14:creationId xmlns:p14="http://schemas.microsoft.com/office/powerpoint/2010/main" val="1870833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dropping</a:t>
            </a:r>
            <a:r>
              <a:rPr lang="en-US" b="1" dirty="0">
                <a:solidFill>
                  <a:schemeClr val="accent2"/>
                </a:solidFill>
              </a:rPr>
              <a:t> </a:t>
            </a:r>
            <a:r>
              <a:rPr lang="en-US" dirty="0">
                <a:solidFill>
                  <a:schemeClr val="accent2"/>
                </a:solidFill>
              </a:rPr>
              <a:t>rows</a:t>
            </a:r>
          </a:p>
        </p:txBody>
      </p:sp>
      <p:sp>
        <p:nvSpPr>
          <p:cNvPr id="12" name="Text Placeholder 2"/>
          <p:cNvSpPr txBox="1">
            <a:spLocks/>
          </p:cNvSpPr>
          <p:nvPr/>
        </p:nvSpPr>
        <p:spPr>
          <a:xfrm>
            <a:off x="777773" y="1278802"/>
            <a:ext cx="9149998" cy="1377770"/>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IN" sz="1800" dirty="0">
                <a:solidFill>
                  <a:schemeClr val="tx1"/>
                </a:solidFill>
              </a:rPr>
              <a:t>Multiple ways of dropping rows exists. </a:t>
            </a:r>
          </a:p>
          <a:p>
            <a:pPr marL="285750" indent="-285750">
              <a:lnSpc>
                <a:spcPct val="150000"/>
              </a:lnSpc>
              <a:buFont typeface="Arial" panose="020B0604020202020204" pitchFamily="34" charset="0"/>
              <a:buChar char="•"/>
            </a:pPr>
            <a:r>
              <a:rPr lang="en-IN" sz="1800" dirty="0">
                <a:solidFill>
                  <a:schemeClr val="tx1"/>
                </a:solidFill>
              </a:rPr>
              <a:t>In the given code snippets, it drops all the rows  which has missing values even if there is only one missing value in a row, the entire row will get dropped</a:t>
            </a:r>
          </a:p>
        </p:txBody>
      </p:sp>
      <p:pic>
        <p:nvPicPr>
          <p:cNvPr id="8" name="Picture 7">
            <a:extLst>
              <a:ext uri="{FF2B5EF4-FFF2-40B4-BE49-F238E27FC236}">
                <a16:creationId xmlns:a16="http://schemas.microsoft.com/office/drawing/2014/main" id="{A0E86E9B-A4B7-447A-806A-EBEAEB054336}"/>
              </a:ext>
            </a:extLst>
          </p:cNvPr>
          <p:cNvPicPr>
            <a:picLocks noChangeAspect="1"/>
          </p:cNvPicPr>
          <p:nvPr/>
        </p:nvPicPr>
        <p:blipFill>
          <a:blip r:embed="rId3"/>
          <a:stretch>
            <a:fillRect/>
          </a:stretch>
        </p:blipFill>
        <p:spPr>
          <a:xfrm>
            <a:off x="777772" y="2837604"/>
            <a:ext cx="9441595" cy="965625"/>
          </a:xfrm>
          <a:prstGeom prst="rect">
            <a:avLst/>
          </a:prstGeom>
          <a:ln>
            <a:solidFill>
              <a:schemeClr val="accent2"/>
            </a:solidFill>
          </a:ln>
        </p:spPr>
      </p:pic>
      <p:sp>
        <p:nvSpPr>
          <p:cNvPr id="9" name="Text Placeholder 2"/>
          <p:cNvSpPr txBox="1">
            <a:spLocks/>
          </p:cNvSpPr>
          <p:nvPr/>
        </p:nvSpPr>
        <p:spPr>
          <a:xfrm>
            <a:off x="777773" y="3984261"/>
            <a:ext cx="9441595" cy="875122"/>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IN" sz="1600" dirty="0">
                <a:solidFill>
                  <a:schemeClr val="tx1"/>
                </a:solidFill>
              </a:rPr>
              <a:t>   Use  the parameter</a:t>
            </a:r>
            <a:r>
              <a:rPr lang="en-IN" sz="1600" i="1" dirty="0">
                <a:solidFill>
                  <a:schemeClr val="tx1"/>
                </a:solidFill>
              </a:rPr>
              <a:t> “</a:t>
            </a:r>
            <a:r>
              <a:rPr lang="en-IN" sz="1600" b="1" i="1" dirty="0">
                <a:solidFill>
                  <a:schemeClr val="tx1"/>
                </a:solidFill>
              </a:rPr>
              <a:t>how</a:t>
            </a:r>
            <a:r>
              <a:rPr lang="en-IN" sz="1600" b="1" dirty="0">
                <a:solidFill>
                  <a:schemeClr val="tx1"/>
                </a:solidFill>
              </a:rPr>
              <a:t>” - </a:t>
            </a:r>
            <a:r>
              <a:rPr lang="en-IN" sz="1600" dirty="0">
                <a:solidFill>
                  <a:schemeClr val="tx1"/>
                </a:solidFill>
              </a:rPr>
              <a:t>to drop only those rows in which all the values are missing. A row will not</a:t>
            </a:r>
          </a:p>
          <a:p>
            <a:pPr>
              <a:lnSpc>
                <a:spcPct val="150000"/>
              </a:lnSpc>
            </a:pPr>
            <a:r>
              <a:rPr lang="en-IN" sz="1600" dirty="0">
                <a:solidFill>
                  <a:schemeClr val="tx1"/>
                </a:solidFill>
              </a:rPr>
              <a:t>   get dropped if there’s at least one value present in it</a:t>
            </a:r>
          </a:p>
          <a:p>
            <a:pPr>
              <a:lnSpc>
                <a:spcPct val="150000"/>
              </a:lnSpc>
            </a:pPr>
            <a:endParaRPr lang="en-IN" sz="1600" dirty="0">
              <a:solidFill>
                <a:schemeClr val="tx1"/>
              </a:solidFill>
            </a:endParaRPr>
          </a:p>
        </p:txBody>
      </p:sp>
      <p:pic>
        <p:nvPicPr>
          <p:cNvPr id="10" name="Picture 9">
            <a:extLst>
              <a:ext uri="{FF2B5EF4-FFF2-40B4-BE49-F238E27FC236}">
                <a16:creationId xmlns:a16="http://schemas.microsoft.com/office/drawing/2014/main" id="{986C315C-8E49-4751-B208-F5DF7BE5BEBB}"/>
              </a:ext>
            </a:extLst>
          </p:cNvPr>
          <p:cNvPicPr>
            <a:picLocks noChangeAspect="1"/>
          </p:cNvPicPr>
          <p:nvPr/>
        </p:nvPicPr>
        <p:blipFill>
          <a:blip r:embed="rId4"/>
          <a:stretch>
            <a:fillRect/>
          </a:stretch>
        </p:blipFill>
        <p:spPr>
          <a:xfrm>
            <a:off x="777773" y="4977048"/>
            <a:ext cx="9441596" cy="1118952"/>
          </a:xfrm>
          <a:prstGeom prst="rect">
            <a:avLst/>
          </a:prstGeom>
          <a:ln>
            <a:solidFill>
              <a:schemeClr val="accent2"/>
            </a:solidFill>
          </a:ln>
        </p:spPr>
      </p:pic>
    </p:spTree>
    <p:extLst>
      <p:ext uri="{BB962C8B-B14F-4D97-AF65-F5344CB8AC3E}">
        <p14:creationId xmlns:p14="http://schemas.microsoft.com/office/powerpoint/2010/main" val="408703488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dropping</a:t>
            </a:r>
            <a:r>
              <a:rPr lang="en-US" b="1" dirty="0">
                <a:solidFill>
                  <a:schemeClr val="accent2"/>
                </a:solidFill>
              </a:rPr>
              <a:t> </a:t>
            </a:r>
            <a:r>
              <a:rPr lang="en-US" dirty="0">
                <a:solidFill>
                  <a:schemeClr val="accent2"/>
                </a:solidFill>
              </a:rPr>
              <a:t>rows</a:t>
            </a:r>
          </a:p>
        </p:txBody>
      </p:sp>
      <p:sp>
        <p:nvSpPr>
          <p:cNvPr id="12" name="Text Placeholder 2"/>
          <p:cNvSpPr txBox="1">
            <a:spLocks/>
          </p:cNvSpPr>
          <p:nvPr/>
        </p:nvSpPr>
        <p:spPr>
          <a:xfrm>
            <a:off x="777773" y="1506072"/>
            <a:ext cx="10605662" cy="1129553"/>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IN" sz="1600" dirty="0">
                <a:solidFill>
                  <a:schemeClr val="tx1"/>
                </a:solidFill>
              </a:rPr>
              <a:t>Instead of using </a:t>
            </a:r>
            <a:r>
              <a:rPr lang="en-IN" sz="1600" b="1" i="1" dirty="0">
                <a:solidFill>
                  <a:schemeClr val="tx1"/>
                </a:solidFill>
              </a:rPr>
              <a:t>“how</a:t>
            </a:r>
            <a:r>
              <a:rPr lang="en-IN" sz="1600" b="1" dirty="0">
                <a:solidFill>
                  <a:schemeClr val="tx1"/>
                </a:solidFill>
              </a:rPr>
              <a:t>” </a:t>
            </a:r>
            <a:r>
              <a:rPr lang="en-IN" sz="1600" dirty="0">
                <a:solidFill>
                  <a:schemeClr val="tx1"/>
                </a:solidFill>
              </a:rPr>
              <a:t>parameter, use </a:t>
            </a:r>
            <a:r>
              <a:rPr lang="en-IN" sz="1600" b="1" dirty="0">
                <a:solidFill>
                  <a:schemeClr val="tx1"/>
                </a:solidFill>
              </a:rPr>
              <a:t>“</a:t>
            </a:r>
            <a:r>
              <a:rPr lang="en-IN" sz="1600" b="1" i="1" dirty="0">
                <a:solidFill>
                  <a:schemeClr val="tx1"/>
                </a:solidFill>
              </a:rPr>
              <a:t>thresh</a:t>
            </a:r>
            <a:r>
              <a:rPr lang="en-IN" sz="1600" b="1" dirty="0">
                <a:solidFill>
                  <a:schemeClr val="tx1"/>
                </a:solidFill>
              </a:rPr>
              <a:t>”</a:t>
            </a:r>
            <a:r>
              <a:rPr lang="en-IN" sz="1600" dirty="0">
                <a:solidFill>
                  <a:schemeClr val="tx1"/>
                </a:solidFill>
              </a:rPr>
              <a:t> parameter to keep only those rows which has at least certain number of non-null values.</a:t>
            </a:r>
          </a:p>
          <a:p>
            <a:pPr marL="285750" indent="-285750">
              <a:lnSpc>
                <a:spcPct val="100000"/>
              </a:lnSpc>
              <a:buFont typeface="Arial" panose="020B0604020202020204" pitchFamily="34" charset="0"/>
              <a:buChar char="•"/>
            </a:pPr>
            <a:r>
              <a:rPr lang="en-IN" sz="1600" dirty="0">
                <a:solidFill>
                  <a:schemeClr val="tx1"/>
                </a:solidFill>
              </a:rPr>
              <a:t>In the given example, since the ‘thresh’ parameter set as 5 (t</a:t>
            </a:r>
            <a:r>
              <a:rPr lang="en-IN" sz="1600" b="1" dirty="0">
                <a:solidFill>
                  <a:schemeClr val="tx1"/>
                </a:solidFill>
              </a:rPr>
              <a:t>hresh=5</a:t>
            </a:r>
            <a:r>
              <a:rPr lang="en-IN" sz="1600" dirty="0">
                <a:solidFill>
                  <a:schemeClr val="tx1"/>
                </a:solidFill>
              </a:rPr>
              <a:t>), those rows which have at least 5 non-null values will be retained.  Others will be ignored. But in the odi data, all rows have at least five non null values</a:t>
            </a:r>
          </a:p>
          <a:p>
            <a:pPr marL="285750" indent="-285750">
              <a:lnSpc>
                <a:spcPct val="100000"/>
              </a:lnSpc>
              <a:buFont typeface="Arial" panose="020B0604020202020204" pitchFamily="34" charset="0"/>
              <a:buChar char="•"/>
            </a:pPr>
            <a:endParaRPr lang="en-IN" sz="1600" dirty="0">
              <a:solidFill>
                <a:schemeClr val="tx1"/>
              </a:solidFill>
            </a:endParaRPr>
          </a:p>
        </p:txBody>
      </p:sp>
      <p:sp>
        <p:nvSpPr>
          <p:cNvPr id="9" name="Text Placeholder 2"/>
          <p:cNvSpPr txBox="1">
            <a:spLocks/>
          </p:cNvSpPr>
          <p:nvPr/>
        </p:nvSpPr>
        <p:spPr>
          <a:xfrm>
            <a:off x="777771" y="3940361"/>
            <a:ext cx="10428111" cy="972299"/>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IN" sz="1600" dirty="0">
                <a:solidFill>
                  <a:schemeClr val="tx1"/>
                </a:solidFill>
              </a:rPr>
              <a:t> </a:t>
            </a:r>
            <a:r>
              <a:rPr lang="en-IN" sz="1600" b="1" dirty="0">
                <a:solidFill>
                  <a:schemeClr val="tx1"/>
                </a:solidFill>
              </a:rPr>
              <a:t>The ‘subset’’ parameter is to  specify the columns to be considered while dropping rows.</a:t>
            </a:r>
          </a:p>
          <a:p>
            <a:pPr>
              <a:lnSpc>
                <a:spcPct val="100000"/>
              </a:lnSpc>
            </a:pPr>
            <a:r>
              <a:rPr lang="en-IN" sz="1600" dirty="0">
                <a:solidFill>
                  <a:schemeClr val="tx1"/>
                </a:solidFill>
              </a:rPr>
              <a:t>The given sample code depict how to drop those rows in which ‘Runs’ column is empty. The other columns might or might not have missing values but consider only on Runs columns</a:t>
            </a:r>
          </a:p>
          <a:p>
            <a:pPr>
              <a:lnSpc>
                <a:spcPct val="100000"/>
              </a:lnSpc>
            </a:pPr>
            <a:endParaRPr lang="en-IN" sz="1600" dirty="0">
              <a:solidFill>
                <a:schemeClr val="tx1"/>
              </a:solidFill>
            </a:endParaRPr>
          </a:p>
        </p:txBody>
      </p:sp>
      <p:pic>
        <p:nvPicPr>
          <p:cNvPr id="11" name="Picture 10">
            <a:extLst>
              <a:ext uri="{FF2B5EF4-FFF2-40B4-BE49-F238E27FC236}">
                <a16:creationId xmlns:a16="http://schemas.microsoft.com/office/drawing/2014/main" id="{9029C32F-5118-455E-B3E0-050841ECE34E}"/>
              </a:ext>
            </a:extLst>
          </p:cNvPr>
          <p:cNvPicPr>
            <a:picLocks noChangeAspect="1"/>
          </p:cNvPicPr>
          <p:nvPr/>
        </p:nvPicPr>
        <p:blipFill>
          <a:blip r:embed="rId3"/>
          <a:stretch>
            <a:fillRect/>
          </a:stretch>
        </p:blipFill>
        <p:spPr>
          <a:xfrm>
            <a:off x="777772" y="2635624"/>
            <a:ext cx="10428109" cy="1148885"/>
          </a:xfrm>
          <a:prstGeom prst="rect">
            <a:avLst/>
          </a:prstGeom>
          <a:ln>
            <a:solidFill>
              <a:schemeClr val="accent2"/>
            </a:solidFill>
          </a:ln>
        </p:spPr>
      </p:pic>
      <p:pic>
        <p:nvPicPr>
          <p:cNvPr id="13" name="Picture 12">
            <a:extLst>
              <a:ext uri="{FF2B5EF4-FFF2-40B4-BE49-F238E27FC236}">
                <a16:creationId xmlns:a16="http://schemas.microsoft.com/office/drawing/2014/main" id="{1F77662E-3A22-4532-9BCA-6D478259B847}"/>
              </a:ext>
            </a:extLst>
          </p:cNvPr>
          <p:cNvPicPr>
            <a:picLocks noChangeAspect="1"/>
          </p:cNvPicPr>
          <p:nvPr/>
        </p:nvPicPr>
        <p:blipFill>
          <a:blip r:embed="rId4"/>
          <a:stretch>
            <a:fillRect/>
          </a:stretch>
        </p:blipFill>
        <p:spPr>
          <a:xfrm>
            <a:off x="848443" y="5027413"/>
            <a:ext cx="10357440" cy="1196537"/>
          </a:xfrm>
          <a:prstGeom prst="rect">
            <a:avLst/>
          </a:prstGeom>
          <a:ln>
            <a:solidFill>
              <a:schemeClr val="accent2"/>
            </a:solidFill>
          </a:ln>
        </p:spPr>
      </p:pic>
    </p:spTree>
    <p:extLst>
      <p:ext uri="{BB962C8B-B14F-4D97-AF65-F5344CB8AC3E}">
        <p14:creationId xmlns:p14="http://schemas.microsoft.com/office/powerpoint/2010/main" val="72378943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imputing</a:t>
            </a:r>
            <a:r>
              <a:rPr lang="en-US" b="1" dirty="0">
                <a:solidFill>
                  <a:schemeClr val="accent2"/>
                </a:solidFill>
              </a:rPr>
              <a:t> </a:t>
            </a:r>
            <a:endParaRPr lang="en-US" dirty="0">
              <a:solidFill>
                <a:schemeClr val="accent2"/>
              </a:solidFill>
            </a:endParaRPr>
          </a:p>
        </p:txBody>
      </p:sp>
      <p:sp>
        <p:nvSpPr>
          <p:cNvPr id="12" name="Text Placeholder 2"/>
          <p:cNvSpPr txBox="1">
            <a:spLocks/>
          </p:cNvSpPr>
          <p:nvPr/>
        </p:nvSpPr>
        <p:spPr>
          <a:xfrm>
            <a:off x="795909" y="1775012"/>
            <a:ext cx="9890228" cy="2008093"/>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IN" sz="1600" dirty="0">
                <a:solidFill>
                  <a:schemeClr val="tx1"/>
                </a:solidFill>
              </a:rPr>
              <a:t>Instead of dropping the column value, impute some number in the place of missing values</a:t>
            </a:r>
          </a:p>
          <a:p>
            <a:pPr marL="228594" indent="-228594">
              <a:lnSpc>
                <a:spcPct val="100000"/>
              </a:lnSpc>
              <a:buFont typeface="Arial" pitchFamily="34" charset="0"/>
              <a:buChar char="•"/>
            </a:pPr>
            <a:r>
              <a:rPr lang="en-IN" sz="1600" dirty="0">
                <a:solidFill>
                  <a:schemeClr val="tx1"/>
                </a:solidFill>
              </a:rPr>
              <a:t>As mentioned earlier, one of the common practices is to impute the missing values with the average of  non-null values</a:t>
            </a:r>
          </a:p>
          <a:p>
            <a:pPr>
              <a:lnSpc>
                <a:spcPct val="100000"/>
              </a:lnSpc>
            </a:pPr>
            <a:r>
              <a:rPr lang="en-IN" sz="1600" dirty="0">
                <a:solidFill>
                  <a:schemeClr val="tx1"/>
                </a:solidFill>
              </a:rPr>
              <a:t>  </a:t>
            </a:r>
          </a:p>
          <a:p>
            <a:pPr>
              <a:lnSpc>
                <a:spcPct val="100000"/>
              </a:lnSpc>
            </a:pPr>
            <a:r>
              <a:rPr lang="en-IN" sz="1600" dirty="0">
                <a:solidFill>
                  <a:schemeClr val="tx1"/>
                </a:solidFill>
              </a:rPr>
              <a:t>   In the following code, firstly, it identifies those rows in which have missing Runs then it calculates the </a:t>
            </a:r>
          </a:p>
          <a:p>
            <a:pPr>
              <a:lnSpc>
                <a:spcPct val="100000"/>
              </a:lnSpc>
            </a:pPr>
            <a:r>
              <a:rPr lang="en-IN" sz="1600" dirty="0">
                <a:solidFill>
                  <a:schemeClr val="tx1"/>
                </a:solidFill>
              </a:rPr>
              <a:t>   average of non-null values in the Runs column using </a:t>
            </a:r>
            <a:r>
              <a:rPr lang="en-IN" sz="1600" b="1" dirty="0">
                <a:solidFill>
                  <a:schemeClr val="tx1"/>
                </a:solidFill>
              </a:rPr>
              <a:t>.mean(). </a:t>
            </a:r>
          </a:p>
          <a:p>
            <a:pPr>
              <a:lnSpc>
                <a:spcPct val="100000"/>
              </a:lnSpc>
            </a:pPr>
            <a:r>
              <a:rPr lang="en-IN" sz="1600" b="1" dirty="0">
                <a:solidFill>
                  <a:schemeClr val="tx1"/>
                </a:solidFill>
              </a:rPr>
              <a:t>  </a:t>
            </a:r>
          </a:p>
          <a:p>
            <a:pPr>
              <a:lnSpc>
                <a:spcPct val="100000"/>
              </a:lnSpc>
            </a:pPr>
            <a:r>
              <a:rPr lang="en-IN" sz="1600" b="1" dirty="0">
                <a:solidFill>
                  <a:schemeClr val="tx1"/>
                </a:solidFill>
              </a:rPr>
              <a:t>   Note: </a:t>
            </a:r>
            <a:r>
              <a:rPr lang="en-IN" sz="1600" b="1" i="1" dirty="0">
                <a:solidFill>
                  <a:schemeClr val="tx1"/>
                </a:solidFill>
              </a:rPr>
              <a:t>mean() </a:t>
            </a:r>
            <a:r>
              <a:rPr lang="en-IN" sz="1600" dirty="0">
                <a:solidFill>
                  <a:schemeClr val="tx1"/>
                </a:solidFill>
              </a:rPr>
              <a:t>function will ignore the missing values while computing the average</a:t>
            </a:r>
            <a:endParaRPr lang="en-IN" sz="1200" dirty="0">
              <a:solidFill>
                <a:schemeClr val="tx1"/>
              </a:solidFill>
            </a:endParaRPr>
          </a:p>
        </p:txBody>
      </p:sp>
      <p:pic>
        <p:nvPicPr>
          <p:cNvPr id="8" name="Picture 7">
            <a:extLst>
              <a:ext uri="{FF2B5EF4-FFF2-40B4-BE49-F238E27FC236}">
                <a16:creationId xmlns:a16="http://schemas.microsoft.com/office/drawing/2014/main" id="{517B527A-899B-47F8-824C-3EED6E12C7CA}"/>
              </a:ext>
            </a:extLst>
          </p:cNvPr>
          <p:cNvPicPr>
            <a:picLocks noChangeAspect="1"/>
          </p:cNvPicPr>
          <p:nvPr/>
        </p:nvPicPr>
        <p:blipFill>
          <a:blip r:embed="rId3"/>
          <a:stretch>
            <a:fillRect/>
          </a:stretch>
        </p:blipFill>
        <p:spPr>
          <a:xfrm>
            <a:off x="795908" y="3980332"/>
            <a:ext cx="10087659" cy="1667435"/>
          </a:xfrm>
          <a:prstGeom prst="rect">
            <a:avLst/>
          </a:prstGeom>
          <a:ln>
            <a:solidFill>
              <a:schemeClr val="accent2"/>
            </a:solidFill>
          </a:ln>
        </p:spPr>
      </p:pic>
    </p:spTree>
    <p:extLst>
      <p:ext uri="{BB962C8B-B14F-4D97-AF65-F5344CB8AC3E}">
        <p14:creationId xmlns:p14="http://schemas.microsoft.com/office/powerpoint/2010/main" val="76818754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imputing</a:t>
            </a:r>
            <a:endParaRPr lang="en-US" dirty="0">
              <a:solidFill>
                <a:schemeClr val="accent2"/>
              </a:solidFill>
            </a:endParaRPr>
          </a:p>
        </p:txBody>
      </p:sp>
      <p:sp>
        <p:nvSpPr>
          <p:cNvPr id="3" name="Text Placeholder 2"/>
          <p:cNvSpPr>
            <a:spLocks noGrp="1"/>
          </p:cNvSpPr>
          <p:nvPr>
            <p:ph type="body" sz="quarter" idx="11"/>
          </p:nvPr>
        </p:nvSpPr>
        <p:spPr>
          <a:xfrm>
            <a:off x="791633" y="1278801"/>
            <a:ext cx="10604499" cy="444491"/>
          </a:xfrm>
        </p:spPr>
        <p:txBody>
          <a:bodyPr/>
          <a:lstStyle/>
          <a:p>
            <a:pPr>
              <a:lnSpc>
                <a:spcPct val="150000"/>
              </a:lnSpc>
            </a:pPr>
            <a:endParaRPr lang="en-US" dirty="0"/>
          </a:p>
        </p:txBody>
      </p:sp>
      <p:sp>
        <p:nvSpPr>
          <p:cNvPr id="12" name="Text Placeholder 2"/>
          <p:cNvSpPr txBox="1">
            <a:spLocks/>
          </p:cNvSpPr>
          <p:nvPr/>
        </p:nvSpPr>
        <p:spPr>
          <a:xfrm>
            <a:off x="679163" y="1330179"/>
            <a:ext cx="10275709" cy="2004693"/>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ts val="1500"/>
              </a:lnSpc>
            </a:pPr>
            <a:endParaRPr lang="en-IN" sz="1600" dirty="0">
              <a:solidFill>
                <a:schemeClr val="tx1"/>
              </a:solidFill>
            </a:endParaRPr>
          </a:p>
          <a:p>
            <a:pPr marL="228594" indent="-228594">
              <a:lnSpc>
                <a:spcPts val="1500"/>
              </a:lnSpc>
              <a:buFont typeface="Arial" pitchFamily="34" charset="0"/>
              <a:buChar char="•"/>
            </a:pPr>
            <a:r>
              <a:rPr lang="en-IN" sz="1600" dirty="0">
                <a:solidFill>
                  <a:schemeClr val="tx1"/>
                </a:solidFill>
              </a:rPr>
              <a:t>Use .</a:t>
            </a:r>
            <a:r>
              <a:rPr lang="en-IN" sz="1600" b="1" i="1" dirty="0">
                <a:solidFill>
                  <a:schemeClr val="tx1"/>
                </a:solidFill>
              </a:rPr>
              <a:t>fillna() </a:t>
            </a:r>
            <a:r>
              <a:rPr lang="en-IN" sz="1600" dirty="0">
                <a:solidFill>
                  <a:schemeClr val="tx1"/>
                </a:solidFill>
              </a:rPr>
              <a:t>method to fill a constant value in those places where it has missing values</a:t>
            </a:r>
          </a:p>
          <a:p>
            <a:pPr marL="228594" indent="-228594">
              <a:lnSpc>
                <a:spcPts val="1500"/>
              </a:lnSpc>
              <a:buFont typeface="Arial" pitchFamily="34" charset="0"/>
              <a:buChar char="•"/>
            </a:pPr>
            <a:endParaRPr lang="en-IN" sz="1600" dirty="0">
              <a:solidFill>
                <a:schemeClr val="tx1"/>
              </a:solidFill>
            </a:endParaRPr>
          </a:p>
          <a:p>
            <a:pPr>
              <a:lnSpc>
                <a:spcPts val="1500"/>
              </a:lnSpc>
            </a:pPr>
            <a:r>
              <a:rPr lang="en-IN" sz="1600" dirty="0">
                <a:solidFill>
                  <a:schemeClr val="tx1"/>
                </a:solidFill>
              </a:rPr>
              <a:t>    In given sample code, the Runs values after imputation, is saved in a new column called ‘Runs_clean’.</a:t>
            </a:r>
          </a:p>
          <a:p>
            <a:pPr>
              <a:lnSpc>
                <a:spcPts val="1500"/>
              </a:lnSpc>
            </a:pPr>
            <a:endParaRPr lang="en-IN" sz="1600" dirty="0">
              <a:solidFill>
                <a:schemeClr val="tx1"/>
              </a:solidFill>
            </a:endParaRPr>
          </a:p>
          <a:p>
            <a:pPr marL="228594" indent="-228594">
              <a:lnSpc>
                <a:spcPts val="1500"/>
              </a:lnSpc>
              <a:buFont typeface="Arial" pitchFamily="34" charset="0"/>
              <a:buChar char="•"/>
            </a:pPr>
            <a:r>
              <a:rPr lang="en-IN" sz="1600" dirty="0">
                <a:solidFill>
                  <a:schemeClr val="tx1"/>
                </a:solidFill>
              </a:rPr>
              <a:t>Use </a:t>
            </a:r>
            <a:r>
              <a:rPr lang="en-IN" sz="1600" b="1" i="1" dirty="0">
                <a:solidFill>
                  <a:schemeClr val="tx1"/>
                </a:solidFill>
              </a:rPr>
              <a:t>.iloc </a:t>
            </a:r>
            <a:r>
              <a:rPr lang="en-IN" sz="1600" dirty="0">
                <a:solidFill>
                  <a:schemeClr val="tx1"/>
                </a:solidFill>
              </a:rPr>
              <a:t>method to specifically filter those indexes where we had missing values in the Runs column</a:t>
            </a:r>
          </a:p>
          <a:p>
            <a:pPr>
              <a:lnSpc>
                <a:spcPts val="1500"/>
              </a:lnSpc>
            </a:pPr>
            <a:r>
              <a:rPr lang="en-IN" sz="1600" dirty="0">
                <a:solidFill>
                  <a:schemeClr val="tx1"/>
                </a:solidFill>
              </a:rPr>
              <a:t>    </a:t>
            </a:r>
          </a:p>
          <a:p>
            <a:pPr>
              <a:lnSpc>
                <a:spcPts val="1500"/>
              </a:lnSpc>
            </a:pPr>
            <a:r>
              <a:rPr lang="en-IN" sz="1600" dirty="0">
                <a:solidFill>
                  <a:schemeClr val="tx1"/>
                </a:solidFill>
              </a:rPr>
              <a:t>    In the output, it shows the missing values are imputed with the average value, which is approximately 22.24</a:t>
            </a:r>
          </a:p>
          <a:p>
            <a:pPr>
              <a:lnSpc>
                <a:spcPts val="1500"/>
              </a:lnSpc>
            </a:pPr>
            <a:r>
              <a:rPr lang="en-IN" sz="1600" dirty="0">
                <a:solidFill>
                  <a:schemeClr val="tx1"/>
                </a:solidFill>
              </a:rPr>
              <a:t>    Irrespective who the player is, it imputes the missing values with the same value.</a:t>
            </a:r>
          </a:p>
        </p:txBody>
      </p:sp>
      <p:pic>
        <p:nvPicPr>
          <p:cNvPr id="6" name="Picture 5">
            <a:extLst>
              <a:ext uri="{FF2B5EF4-FFF2-40B4-BE49-F238E27FC236}">
                <a16:creationId xmlns:a16="http://schemas.microsoft.com/office/drawing/2014/main" id="{66C3DF0B-A026-467C-BD3A-4C2138CFADAA}"/>
              </a:ext>
            </a:extLst>
          </p:cNvPr>
          <p:cNvPicPr>
            <a:picLocks noChangeAspect="1"/>
          </p:cNvPicPr>
          <p:nvPr/>
        </p:nvPicPr>
        <p:blipFill>
          <a:blip r:embed="rId3"/>
          <a:stretch>
            <a:fillRect/>
          </a:stretch>
        </p:blipFill>
        <p:spPr>
          <a:xfrm>
            <a:off x="777772" y="3588258"/>
            <a:ext cx="10356392" cy="2687036"/>
          </a:xfrm>
          <a:prstGeom prst="rect">
            <a:avLst/>
          </a:prstGeom>
          <a:ln>
            <a:solidFill>
              <a:schemeClr val="accent2"/>
            </a:solidFill>
          </a:ln>
        </p:spPr>
      </p:pic>
    </p:spTree>
    <p:extLst>
      <p:ext uri="{BB962C8B-B14F-4D97-AF65-F5344CB8AC3E}">
        <p14:creationId xmlns:p14="http://schemas.microsoft.com/office/powerpoint/2010/main" val="123044966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Impute </a:t>
            </a:r>
            <a:r>
              <a:rPr lang="en-US" dirty="0">
                <a:solidFill>
                  <a:schemeClr val="accent2"/>
                </a:solidFill>
              </a:rPr>
              <a:t>group</a:t>
            </a:r>
            <a:r>
              <a:rPr lang="en-US" dirty="0"/>
              <a:t> </a:t>
            </a:r>
            <a:r>
              <a:rPr lang="en-US" dirty="0">
                <a:solidFill>
                  <a:schemeClr val="accent2"/>
                </a:solidFill>
              </a:rPr>
              <a:t>wise</a:t>
            </a:r>
          </a:p>
        </p:txBody>
      </p:sp>
      <p:sp>
        <p:nvSpPr>
          <p:cNvPr id="12" name="Text Placeholder 2"/>
          <p:cNvSpPr txBox="1">
            <a:spLocks/>
          </p:cNvSpPr>
          <p:nvPr/>
        </p:nvSpPr>
        <p:spPr>
          <a:xfrm>
            <a:off x="777773" y="1706695"/>
            <a:ext cx="10571544" cy="2220412"/>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600" dirty="0">
              <a:solidFill>
                <a:schemeClr val="tx1"/>
              </a:solidFill>
            </a:endParaRPr>
          </a:p>
          <a:p>
            <a:pPr marL="228594" indent="-228594">
              <a:lnSpc>
                <a:spcPts val="1600"/>
              </a:lnSpc>
              <a:buFont typeface="Arial" pitchFamily="34" charset="0"/>
              <a:buChar char="•"/>
            </a:pPr>
            <a:r>
              <a:rPr lang="en-IN" sz="1600" dirty="0">
                <a:solidFill>
                  <a:schemeClr val="tx1"/>
                </a:solidFill>
              </a:rPr>
              <a:t>Instead of filling missing values using a single constant value,  do missing value treatment by each player</a:t>
            </a:r>
          </a:p>
          <a:p>
            <a:pPr marL="228594" indent="-228594">
              <a:lnSpc>
                <a:spcPts val="1600"/>
              </a:lnSpc>
              <a:buFont typeface="Arial" pitchFamily="34" charset="0"/>
              <a:buChar char="•"/>
            </a:pPr>
            <a:r>
              <a:rPr lang="en-IN" sz="1600" dirty="0">
                <a:solidFill>
                  <a:schemeClr val="tx1"/>
                </a:solidFill>
              </a:rPr>
              <a:t>Group data based on each player and then identify the average of runs specific to each player</a:t>
            </a:r>
          </a:p>
          <a:p>
            <a:pPr>
              <a:lnSpc>
                <a:spcPts val="1600"/>
              </a:lnSpc>
            </a:pPr>
            <a:r>
              <a:rPr lang="en-IN" sz="1600" dirty="0">
                <a:solidFill>
                  <a:schemeClr val="tx1"/>
                </a:solidFill>
              </a:rPr>
              <a:t>    </a:t>
            </a:r>
          </a:p>
          <a:p>
            <a:pPr>
              <a:lnSpc>
                <a:spcPts val="1600"/>
              </a:lnSpc>
            </a:pPr>
            <a:r>
              <a:rPr lang="en-IN" sz="1600" dirty="0">
                <a:solidFill>
                  <a:schemeClr val="tx1"/>
                </a:solidFill>
              </a:rPr>
              <a:t>    In the following code, after grouping by  Player column based on their ‘runs’ and  passing each group’s runs </a:t>
            </a:r>
          </a:p>
          <a:p>
            <a:pPr>
              <a:lnSpc>
                <a:spcPts val="1600"/>
              </a:lnSpc>
            </a:pPr>
            <a:r>
              <a:rPr lang="en-IN" sz="1600" dirty="0">
                <a:solidFill>
                  <a:schemeClr val="tx1"/>
                </a:solidFill>
              </a:rPr>
              <a:t>    individually - to the </a:t>
            </a:r>
            <a:r>
              <a:rPr lang="en-IN" sz="1600" b="1" dirty="0">
                <a:solidFill>
                  <a:schemeClr val="tx1"/>
                </a:solidFill>
              </a:rPr>
              <a:t>impute_mean()</a:t>
            </a:r>
            <a:r>
              <a:rPr lang="en-IN" sz="1600" dirty="0">
                <a:solidFill>
                  <a:schemeClr val="tx1"/>
                </a:solidFill>
              </a:rPr>
              <a:t> function.</a:t>
            </a:r>
          </a:p>
          <a:p>
            <a:pPr>
              <a:lnSpc>
                <a:spcPts val="1600"/>
              </a:lnSpc>
            </a:pPr>
            <a:r>
              <a:rPr lang="en-IN" sz="1600" dirty="0">
                <a:solidFill>
                  <a:schemeClr val="tx1"/>
                </a:solidFill>
              </a:rPr>
              <a:t> </a:t>
            </a:r>
          </a:p>
          <a:p>
            <a:pPr marL="228594" indent="-228594">
              <a:lnSpc>
                <a:spcPts val="1600"/>
              </a:lnSpc>
              <a:buFont typeface="Arial" pitchFamily="34" charset="0"/>
              <a:buChar char="•"/>
            </a:pPr>
            <a:r>
              <a:rPr lang="en-IN" sz="1600" b="1" i="1" dirty="0">
                <a:solidFill>
                  <a:schemeClr val="tx1"/>
                </a:solidFill>
              </a:rPr>
              <a:t>impute_mean() </a:t>
            </a:r>
            <a:r>
              <a:rPr lang="en-IN" sz="1600" dirty="0">
                <a:solidFill>
                  <a:schemeClr val="tx1"/>
                </a:solidFill>
              </a:rPr>
              <a:t>function will take up only one player’s runs at a time and calculate the average run for that payer.</a:t>
            </a:r>
          </a:p>
          <a:p>
            <a:pPr>
              <a:lnSpc>
                <a:spcPts val="1600"/>
              </a:lnSpc>
            </a:pPr>
            <a:r>
              <a:rPr lang="en-IN" sz="1600" dirty="0">
                <a:solidFill>
                  <a:schemeClr val="tx1"/>
                </a:solidFill>
              </a:rPr>
              <a:t>    While returning runs values, it  imputes the missing values with the average run scored by that specific player, </a:t>
            </a:r>
          </a:p>
          <a:p>
            <a:pPr>
              <a:lnSpc>
                <a:spcPts val="1600"/>
              </a:lnSpc>
            </a:pPr>
            <a:r>
              <a:rPr lang="en-IN" sz="1600" dirty="0">
                <a:solidFill>
                  <a:schemeClr val="tx1"/>
                </a:solidFill>
              </a:rPr>
              <a:t>    considering his other matches.</a:t>
            </a:r>
          </a:p>
        </p:txBody>
      </p:sp>
      <p:pic>
        <p:nvPicPr>
          <p:cNvPr id="7" name="Picture 6">
            <a:extLst>
              <a:ext uri="{FF2B5EF4-FFF2-40B4-BE49-F238E27FC236}">
                <a16:creationId xmlns:a16="http://schemas.microsoft.com/office/drawing/2014/main" id="{A860960A-8CAD-4523-89DA-1B359B127688}"/>
              </a:ext>
            </a:extLst>
          </p:cNvPr>
          <p:cNvPicPr>
            <a:picLocks noChangeAspect="1"/>
          </p:cNvPicPr>
          <p:nvPr/>
        </p:nvPicPr>
        <p:blipFill>
          <a:blip r:embed="rId3"/>
          <a:stretch>
            <a:fillRect/>
          </a:stretch>
        </p:blipFill>
        <p:spPr>
          <a:xfrm>
            <a:off x="903280" y="4185657"/>
            <a:ext cx="10446037" cy="1520876"/>
          </a:xfrm>
          <a:prstGeom prst="rect">
            <a:avLst/>
          </a:prstGeom>
          <a:ln>
            <a:solidFill>
              <a:schemeClr val="accent2"/>
            </a:solidFill>
          </a:ln>
        </p:spPr>
      </p:pic>
    </p:spTree>
    <p:extLst>
      <p:ext uri="{BB962C8B-B14F-4D97-AF65-F5344CB8AC3E}">
        <p14:creationId xmlns:p14="http://schemas.microsoft.com/office/powerpoint/2010/main" val="124328879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Impute </a:t>
            </a:r>
            <a:r>
              <a:rPr lang="en-US" dirty="0">
                <a:solidFill>
                  <a:schemeClr val="accent2"/>
                </a:solidFill>
              </a:rPr>
              <a:t>group</a:t>
            </a:r>
            <a:r>
              <a:rPr lang="en-US" dirty="0"/>
              <a:t> </a:t>
            </a:r>
            <a:r>
              <a:rPr lang="en-US" dirty="0">
                <a:solidFill>
                  <a:schemeClr val="accent2"/>
                </a:solidFill>
              </a:rPr>
              <a:t>wise</a:t>
            </a:r>
          </a:p>
        </p:txBody>
      </p:sp>
      <p:sp>
        <p:nvSpPr>
          <p:cNvPr id="12" name="Text Placeholder 2"/>
          <p:cNvSpPr txBox="1">
            <a:spLocks/>
          </p:cNvSpPr>
          <p:nvPr/>
        </p:nvSpPr>
        <p:spPr>
          <a:xfrm>
            <a:off x="777772" y="1410789"/>
            <a:ext cx="10481897" cy="2158857"/>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14000"/>
              </a:lnSpc>
              <a:buFont typeface="Arial" panose="020B0604020202020204" pitchFamily="34" charset="0"/>
              <a:buChar char="•"/>
            </a:pPr>
            <a:r>
              <a:rPr lang="en-IN" sz="1600" dirty="0">
                <a:solidFill>
                  <a:schemeClr val="tx1"/>
                </a:solidFill>
              </a:rPr>
              <a:t>In the given output, each player’s missing runs are imputed with different values, based on their averages in other matches</a:t>
            </a:r>
          </a:p>
          <a:p>
            <a:pPr marL="285750" indent="-285750">
              <a:lnSpc>
                <a:spcPct val="114000"/>
              </a:lnSpc>
              <a:buFont typeface="Arial" panose="020B0604020202020204" pitchFamily="34" charset="0"/>
              <a:buChar char="•"/>
            </a:pPr>
            <a:r>
              <a:rPr lang="en-IN" sz="1600" dirty="0">
                <a:solidFill>
                  <a:schemeClr val="tx1"/>
                </a:solidFill>
              </a:rPr>
              <a:t>For example, a missing record from ‘Mark E Waugh’ is 36.01, whereas for Shahadat Hossain , it is just 3.16. This makes sense, because Shahadat Hossain is a bowler, where as Mark E Waugh is a batsman </a:t>
            </a:r>
          </a:p>
          <a:p>
            <a:pPr marL="285750" indent="-285750">
              <a:lnSpc>
                <a:spcPct val="114000"/>
              </a:lnSpc>
              <a:buFont typeface="Arial" panose="020B0604020202020204" pitchFamily="34" charset="0"/>
              <a:buChar char="•"/>
            </a:pPr>
            <a:r>
              <a:rPr lang="en-IN" sz="1600" dirty="0">
                <a:solidFill>
                  <a:schemeClr val="tx1"/>
                </a:solidFill>
              </a:rPr>
              <a:t>A batsman will ideally have more average run than a bowler</a:t>
            </a:r>
          </a:p>
          <a:p>
            <a:pPr marL="285750" indent="-285750">
              <a:lnSpc>
                <a:spcPct val="114000"/>
              </a:lnSpc>
              <a:buFont typeface="Arial" panose="020B0604020202020204" pitchFamily="34" charset="0"/>
              <a:buChar char="•"/>
            </a:pPr>
            <a:r>
              <a:rPr lang="en-IN" sz="1600" dirty="0">
                <a:solidFill>
                  <a:schemeClr val="tx1"/>
                </a:solidFill>
              </a:rPr>
              <a:t>Hence it is better to group the values using other columns, meaningfully and then impute the missing values - group-wise</a:t>
            </a:r>
          </a:p>
        </p:txBody>
      </p:sp>
      <p:pic>
        <p:nvPicPr>
          <p:cNvPr id="6" name="Picture 5">
            <a:extLst>
              <a:ext uri="{FF2B5EF4-FFF2-40B4-BE49-F238E27FC236}">
                <a16:creationId xmlns:a16="http://schemas.microsoft.com/office/drawing/2014/main" id="{6BF6943D-D763-4B60-A33F-6AF9804F6F50}"/>
              </a:ext>
            </a:extLst>
          </p:cNvPr>
          <p:cNvPicPr>
            <a:picLocks noChangeAspect="1"/>
          </p:cNvPicPr>
          <p:nvPr/>
        </p:nvPicPr>
        <p:blipFill>
          <a:blip r:embed="rId3"/>
          <a:stretch>
            <a:fillRect/>
          </a:stretch>
        </p:blipFill>
        <p:spPr>
          <a:xfrm>
            <a:off x="777773" y="3719051"/>
            <a:ext cx="10481896" cy="2556244"/>
          </a:xfrm>
          <a:prstGeom prst="rect">
            <a:avLst/>
          </a:prstGeom>
          <a:ln>
            <a:solidFill>
              <a:schemeClr val="accent2"/>
            </a:solidFill>
          </a:ln>
        </p:spPr>
      </p:pic>
    </p:spTree>
    <p:extLst>
      <p:ext uri="{BB962C8B-B14F-4D97-AF65-F5344CB8AC3E}">
        <p14:creationId xmlns:p14="http://schemas.microsoft.com/office/powerpoint/2010/main" val="380053088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Impute </a:t>
            </a:r>
            <a:r>
              <a:rPr lang="en-US" dirty="0">
                <a:solidFill>
                  <a:schemeClr val="accent2"/>
                </a:solidFill>
              </a:rPr>
              <a:t>group</a:t>
            </a:r>
            <a:r>
              <a:rPr lang="en-US" dirty="0"/>
              <a:t> </a:t>
            </a:r>
            <a:r>
              <a:rPr lang="en-US" dirty="0">
                <a:solidFill>
                  <a:schemeClr val="accent2"/>
                </a:solidFill>
              </a:rPr>
              <a:t>wise</a:t>
            </a:r>
          </a:p>
        </p:txBody>
      </p:sp>
      <p:sp>
        <p:nvSpPr>
          <p:cNvPr id="12" name="Text Placeholder 2"/>
          <p:cNvSpPr txBox="1">
            <a:spLocks/>
          </p:cNvSpPr>
          <p:nvPr/>
        </p:nvSpPr>
        <p:spPr>
          <a:xfrm>
            <a:off x="777774" y="1658570"/>
            <a:ext cx="10427038" cy="1505874"/>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gn="just">
              <a:lnSpc>
                <a:spcPct val="114000"/>
              </a:lnSpc>
              <a:buFont typeface="Arial" panose="020B0604020202020204" pitchFamily="34" charset="0"/>
              <a:buChar char="•"/>
            </a:pPr>
            <a:r>
              <a:rPr lang="en-IN" sz="1600" dirty="0">
                <a:solidFill>
                  <a:schemeClr val="tx1"/>
                </a:solidFill>
              </a:rPr>
              <a:t>In the earlier exercise, the missing values are in decimals for Runs columns  (in cricket, 36.01 runs )  which is not a proper value.  </a:t>
            </a:r>
          </a:p>
          <a:p>
            <a:pPr marL="285750" indent="-285750" algn="just">
              <a:lnSpc>
                <a:spcPct val="114000"/>
              </a:lnSpc>
              <a:buFont typeface="Arial" panose="020B0604020202020204" pitchFamily="34" charset="0"/>
              <a:buChar char="•"/>
            </a:pPr>
            <a:r>
              <a:rPr lang="en-IN" sz="1600" dirty="0">
                <a:solidFill>
                  <a:schemeClr val="tx1"/>
                </a:solidFill>
              </a:rPr>
              <a:t>To round the values before filling - as shown below and  for few players whose values are missing. </a:t>
            </a:r>
          </a:p>
          <a:p>
            <a:pPr marL="285750" indent="-285750" algn="just">
              <a:lnSpc>
                <a:spcPct val="114000"/>
              </a:lnSpc>
              <a:buFont typeface="Arial" panose="020B0604020202020204" pitchFamily="34" charset="0"/>
              <a:buChar char="•"/>
            </a:pPr>
            <a:r>
              <a:rPr lang="en-IN" sz="1600" dirty="0">
                <a:solidFill>
                  <a:schemeClr val="tx1"/>
                </a:solidFill>
              </a:rPr>
              <a:t>In such case, use the </a:t>
            </a:r>
            <a:r>
              <a:rPr lang="en-IN" sz="1600" b="1" i="1" dirty="0">
                <a:solidFill>
                  <a:schemeClr val="tx1"/>
                </a:solidFill>
              </a:rPr>
              <a:t>fillna()</a:t>
            </a:r>
            <a:r>
              <a:rPr lang="en-IN" sz="1600" dirty="0">
                <a:solidFill>
                  <a:schemeClr val="tx1"/>
                </a:solidFill>
              </a:rPr>
              <a:t> method to fill the missing values with either </a:t>
            </a:r>
            <a:r>
              <a:rPr lang="en-IN" sz="1600" b="1" dirty="0">
                <a:solidFill>
                  <a:schemeClr val="tx1"/>
                </a:solidFill>
              </a:rPr>
              <a:t>0</a:t>
            </a:r>
            <a:r>
              <a:rPr lang="en-IN" sz="1600" dirty="0">
                <a:solidFill>
                  <a:schemeClr val="tx1"/>
                </a:solidFill>
              </a:rPr>
              <a:t> or with </a:t>
            </a:r>
            <a:r>
              <a:rPr lang="en-IN" sz="1600" b="1" dirty="0">
                <a:solidFill>
                  <a:schemeClr val="tx1"/>
                </a:solidFill>
              </a:rPr>
              <a:t>the overall average values </a:t>
            </a:r>
            <a:r>
              <a:rPr lang="en-IN" sz="1600" dirty="0">
                <a:solidFill>
                  <a:schemeClr val="tx1"/>
                </a:solidFill>
              </a:rPr>
              <a:t>(which is approximately 22).</a:t>
            </a:r>
            <a:endParaRPr lang="en-IN" sz="1200" dirty="0">
              <a:solidFill>
                <a:schemeClr val="tx1"/>
              </a:solidFill>
            </a:endParaRPr>
          </a:p>
        </p:txBody>
      </p:sp>
      <p:pic>
        <p:nvPicPr>
          <p:cNvPr id="7" name="Picture 6">
            <a:extLst>
              <a:ext uri="{FF2B5EF4-FFF2-40B4-BE49-F238E27FC236}">
                <a16:creationId xmlns:a16="http://schemas.microsoft.com/office/drawing/2014/main" id="{6BB1CD4E-09B6-44C8-9D68-1FF5B7EB4A90}"/>
              </a:ext>
            </a:extLst>
          </p:cNvPr>
          <p:cNvPicPr>
            <a:picLocks noChangeAspect="1"/>
          </p:cNvPicPr>
          <p:nvPr/>
        </p:nvPicPr>
        <p:blipFill>
          <a:blip r:embed="rId3"/>
          <a:stretch>
            <a:fillRect/>
          </a:stretch>
        </p:blipFill>
        <p:spPr>
          <a:xfrm>
            <a:off x="848116" y="3299013"/>
            <a:ext cx="9909531" cy="1427361"/>
          </a:xfrm>
          <a:prstGeom prst="rect">
            <a:avLst/>
          </a:prstGeom>
          <a:ln>
            <a:solidFill>
              <a:schemeClr val="accent2"/>
            </a:solidFill>
          </a:ln>
        </p:spPr>
      </p:pic>
      <p:sp>
        <p:nvSpPr>
          <p:cNvPr id="9" name="Rectangle: Diagonal Corners Rounded 6">
            <a:extLst>
              <a:ext uri="{FF2B5EF4-FFF2-40B4-BE49-F238E27FC236}">
                <a16:creationId xmlns:a16="http://schemas.microsoft.com/office/drawing/2014/main" id="{94D3F960-0235-4677-866A-7456D4F8996A}"/>
              </a:ext>
            </a:extLst>
          </p:cNvPr>
          <p:cNvSpPr/>
          <p:nvPr/>
        </p:nvSpPr>
        <p:spPr>
          <a:xfrm>
            <a:off x="777774" y="4995512"/>
            <a:ext cx="10682561" cy="1039528"/>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n w="0"/>
                <a:solidFill>
                  <a:schemeClr val="tx1"/>
                </a:solidFill>
                <a:effectLst>
                  <a:outerShdw blurRad="38100" dist="19050" dir="2700000" algn="tl" rotWithShape="0">
                    <a:schemeClr val="dk1">
                      <a:alpha val="40000"/>
                    </a:schemeClr>
                  </a:outerShdw>
                </a:effectLst>
              </a:rPr>
              <a:t>    M</a:t>
            </a:r>
            <a:r>
              <a:rPr lang="en-IN" sz="1600" dirty="0">
                <a:ln w="0"/>
                <a:solidFill>
                  <a:schemeClr val="tx1"/>
                </a:solidFill>
                <a:effectLst>
                  <a:outerShdw blurRad="38100" dist="19050" dir="2700000" algn="tl" rotWithShape="0">
                    <a:schemeClr val="dk1">
                      <a:alpha val="40000"/>
                    </a:schemeClr>
                  </a:outerShdw>
                </a:effectLst>
                <a:latin typeface="Lato"/>
              </a:rPr>
              <a:t>issing value treatment is very subjective to every data and its domain. The same process can be </a:t>
            </a:r>
          </a:p>
          <a:p>
            <a:r>
              <a:rPr lang="en-IN" sz="1600" dirty="0">
                <a:ln w="0"/>
                <a:solidFill>
                  <a:schemeClr val="tx1"/>
                </a:solidFill>
                <a:effectLst>
                  <a:outerShdw blurRad="38100" dist="19050" dir="2700000" algn="tl" rotWithShape="0">
                    <a:schemeClr val="dk1">
                      <a:alpha val="40000"/>
                    </a:schemeClr>
                  </a:outerShdw>
                </a:effectLst>
                <a:latin typeface="Lato"/>
              </a:rPr>
              <a:t>    universally applied to any data set. </a:t>
            </a:r>
          </a:p>
          <a:p>
            <a:r>
              <a:rPr lang="en-IN" sz="1600" dirty="0">
                <a:ln w="0"/>
                <a:solidFill>
                  <a:schemeClr val="tx1"/>
                </a:solidFill>
                <a:effectLst>
                  <a:outerShdw blurRad="38100" dist="19050" dir="2700000" algn="tl" rotWithShape="0">
                    <a:schemeClr val="dk1">
                      <a:alpha val="40000"/>
                    </a:schemeClr>
                  </a:outerShdw>
                </a:effectLst>
                <a:latin typeface="Lato"/>
              </a:rPr>
              <a:t>    One has to carefully understand the domain and also should pay attention to the results after imputing.</a:t>
            </a:r>
          </a:p>
        </p:txBody>
      </p:sp>
      <p:sp>
        <p:nvSpPr>
          <p:cNvPr id="4" name="Isosceles Triangle 3"/>
          <p:cNvSpPr/>
          <p:nvPr/>
        </p:nvSpPr>
        <p:spPr>
          <a:xfrm>
            <a:off x="623774" y="5184809"/>
            <a:ext cx="338757" cy="330467"/>
          </a:xfrm>
          <a:prstGeom prst="triangle">
            <a:avLst>
              <a:gd name="adj" fmla="val 463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3170120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detecting </a:t>
            </a:r>
            <a:r>
              <a:rPr lang="en-US" dirty="0">
                <a:solidFill>
                  <a:schemeClr val="accent2"/>
                </a:solidFill>
              </a:rPr>
              <a:t>outliers</a:t>
            </a:r>
          </a:p>
        </p:txBody>
      </p:sp>
      <p:sp>
        <p:nvSpPr>
          <p:cNvPr id="12" name="Text Placeholder 2"/>
          <p:cNvSpPr txBox="1">
            <a:spLocks/>
          </p:cNvSpPr>
          <p:nvPr/>
        </p:nvSpPr>
        <p:spPr>
          <a:xfrm>
            <a:off x="777771" y="1354668"/>
            <a:ext cx="10750839" cy="1591733"/>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8594" indent="-228594">
              <a:lnSpc>
                <a:spcPct val="150000"/>
              </a:lnSpc>
              <a:buFont typeface="Arial" pitchFamily="34" charset="0"/>
              <a:buChar char="•"/>
            </a:pPr>
            <a:r>
              <a:rPr lang="en-US" sz="1600" dirty="0">
                <a:solidFill>
                  <a:schemeClr val="tx1"/>
                </a:solidFill>
                <a:cs typeface="Helvetica" panose="020B0604020202020204" pitchFamily="34" charset="0"/>
              </a:rPr>
              <a:t>Boxplot can be used to detect outliers as well</a:t>
            </a:r>
          </a:p>
          <a:p>
            <a:pPr marL="228594" indent="-228594">
              <a:lnSpc>
                <a:spcPct val="150000"/>
              </a:lnSpc>
              <a:buFont typeface="Arial" pitchFamily="34" charset="0"/>
              <a:buChar char="•"/>
            </a:pPr>
            <a:r>
              <a:rPr lang="en-US" sz="1600" dirty="0">
                <a:solidFill>
                  <a:schemeClr val="tx1"/>
                </a:solidFill>
                <a:cs typeface="Helvetica" panose="020B0604020202020204" pitchFamily="34" charset="0"/>
              </a:rPr>
              <a:t> Any observation whose value is below Q1 – 1.5 x IQR can be considered as an outlier</a:t>
            </a:r>
          </a:p>
          <a:p>
            <a:pPr marL="228594" indent="-228594">
              <a:lnSpc>
                <a:spcPct val="150000"/>
              </a:lnSpc>
              <a:buFont typeface="Arial" pitchFamily="34" charset="0"/>
              <a:buChar char="•"/>
            </a:pPr>
            <a:r>
              <a:rPr lang="en-US" sz="1600" dirty="0">
                <a:solidFill>
                  <a:schemeClr val="tx1"/>
                </a:solidFill>
                <a:cs typeface="Helvetica" panose="020B0604020202020204" pitchFamily="34" charset="0"/>
              </a:rPr>
              <a:t>Likewise, any observation whose value is above Q3 + 1.5 x IQR can also be considered an outlier though this is the standard formula to calculate the presence of outliers, variance of this is also used across packages.</a:t>
            </a:r>
            <a:endParaRPr lang="en-US" sz="1600" dirty="0">
              <a:cs typeface="Helvetica" panose="020B0604020202020204" pitchFamily="34" charset="0"/>
            </a:endParaRPr>
          </a:p>
        </p:txBody>
      </p:sp>
      <p:pic>
        <p:nvPicPr>
          <p:cNvPr id="7" name="Picture 2" descr="https://upload.wikimedia.org/wikipedia/commons/thumb/1/1a/Boxplot_vs_PDF.svg/598px-Boxplot_vs_PD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b="60191"/>
          <a:stretch/>
        </p:blipFill>
        <p:spPr bwMode="auto">
          <a:xfrm>
            <a:off x="777771" y="3339063"/>
            <a:ext cx="6657543" cy="2889623"/>
          </a:xfrm>
          <a:prstGeom prst="rect">
            <a:avLst/>
          </a:prstGeom>
          <a:solidFill>
            <a:schemeClr val="accent2">
              <a:lumMod val="20000"/>
              <a:lumOff val="80000"/>
            </a:schemeClr>
          </a:solidFill>
          <a:ln>
            <a:solidFill>
              <a:schemeClr val="accent2"/>
            </a:solidFill>
          </a:ln>
          <a:effectLst>
            <a:glow rad="63500">
              <a:schemeClr val="accent1">
                <a:satMod val="175000"/>
                <a:alpha val="40000"/>
              </a:schemeClr>
            </a:glow>
          </a:effectLst>
        </p:spPr>
      </p:pic>
      <p:grpSp>
        <p:nvGrpSpPr>
          <p:cNvPr id="3" name="Group 2"/>
          <p:cNvGrpSpPr/>
          <p:nvPr/>
        </p:nvGrpSpPr>
        <p:grpSpPr>
          <a:xfrm>
            <a:off x="7435314" y="3022268"/>
            <a:ext cx="4660892" cy="3585781"/>
            <a:chOff x="7885612" y="3484257"/>
            <a:chExt cx="3854250" cy="2428273"/>
          </a:xfrm>
        </p:grpSpPr>
        <p:sp>
          <p:nvSpPr>
            <p:cNvPr id="5" name="TextBox 4"/>
            <p:cNvSpPr txBox="1"/>
            <p:nvPr/>
          </p:nvSpPr>
          <p:spPr>
            <a:xfrm>
              <a:off x="7901393" y="3484257"/>
              <a:ext cx="3838469" cy="291795"/>
            </a:xfrm>
            <a:prstGeom prst="rect">
              <a:avLst/>
            </a:prstGeom>
            <a:solidFill>
              <a:schemeClr val="accent2">
                <a:lumMod val="40000"/>
                <a:lumOff val="60000"/>
              </a:schemeClr>
            </a:solidFill>
            <a:ln>
              <a:solidFill>
                <a:schemeClr val="tx1"/>
              </a:solidFill>
            </a:ln>
          </p:spPr>
          <p:txBody>
            <a:bodyPr wrap="square" lIns="0" tIns="0" rIns="0" bIns="0" rtlCol="0">
              <a:spAutoFit/>
            </a:bodyPr>
            <a:lstStyle/>
            <a:p>
              <a:pPr algn="ctr"/>
              <a:r>
                <a:rPr lang="en-US" sz="1400" dirty="0">
                  <a:latin typeface="Lato" panose="020F0502020204030203" pitchFamily="34" charset="0"/>
                  <a:ea typeface="Roboto" panose="02000000000000000000" pitchFamily="2" charset="0"/>
                  <a:cs typeface="Open Sans" panose="020B0606030504020204" pitchFamily="34" charset="0"/>
                </a:rPr>
                <a:t>   Summarizes  the distribution of quantitative values</a:t>
              </a:r>
            </a:p>
            <a:p>
              <a:pPr algn="ctr"/>
              <a:r>
                <a:rPr lang="en-US" sz="1400" dirty="0">
                  <a:latin typeface="Lato" panose="020F0502020204030203" pitchFamily="34" charset="0"/>
                  <a:ea typeface="Roboto" panose="02000000000000000000" pitchFamily="2" charset="0"/>
                  <a:cs typeface="Open Sans" panose="020B0606030504020204" pitchFamily="34" charset="0"/>
                </a:rPr>
                <a:t>    using the five point summary.</a:t>
              </a:r>
            </a:p>
          </p:txBody>
        </p:sp>
        <p:sp>
          <p:nvSpPr>
            <p:cNvPr id="22" name="TextBox 21"/>
            <p:cNvSpPr txBox="1"/>
            <p:nvPr/>
          </p:nvSpPr>
          <p:spPr>
            <a:xfrm>
              <a:off x="7885612" y="3961296"/>
              <a:ext cx="3830578" cy="246506"/>
            </a:xfrm>
            <a:prstGeom prst="rect">
              <a:avLst/>
            </a:prstGeom>
            <a:solidFill>
              <a:schemeClr val="accent2">
                <a:lumMod val="40000"/>
                <a:lumOff val="60000"/>
              </a:schemeClr>
            </a:solidFill>
            <a:ln>
              <a:solidFill>
                <a:schemeClr val="tx1"/>
              </a:solidFill>
            </a:ln>
          </p:spPr>
          <p:txBody>
            <a:bodyPr wrap="square" lIns="0" tIns="0" rIns="0" bIns="0" rtlCol="0">
              <a:spAutoFit/>
            </a:bodyPr>
            <a:lstStyle/>
            <a:p>
              <a:pPr algn="ctr">
                <a:lnSpc>
                  <a:spcPct val="200000"/>
                </a:lnSpc>
              </a:pPr>
              <a:r>
                <a:rPr lang="en-US" sz="1400" dirty="0">
                  <a:latin typeface="Lato" panose="020F0502020204030203" pitchFamily="34" charset="0"/>
                  <a:ea typeface="Roboto" panose="02000000000000000000" pitchFamily="2" charset="0"/>
                  <a:cs typeface="Open Sans" panose="020B0606030504020204" pitchFamily="34" charset="0"/>
                </a:rPr>
                <a:t>  Boxplot represents the </a:t>
              </a:r>
              <a:r>
                <a:rPr lang="en-US" sz="1400" b="1" dirty="0">
                  <a:latin typeface="Lato" panose="020F0502020204030203" pitchFamily="34" charset="0"/>
                  <a:ea typeface="Roboto" panose="02000000000000000000" pitchFamily="2" charset="0"/>
                  <a:cs typeface="Open Sans" panose="020B0606030504020204" pitchFamily="34" charset="0"/>
                </a:rPr>
                <a:t>IQR (Q3 – Q1</a:t>
              </a:r>
              <a:r>
                <a:rPr lang="en-US" sz="1400" dirty="0">
                  <a:latin typeface="Lato" panose="020F0502020204030203" pitchFamily="34" charset="0"/>
                  <a:ea typeface="Roboto" panose="02000000000000000000" pitchFamily="2" charset="0"/>
                  <a:cs typeface="Open Sans" panose="020B0606030504020204" pitchFamily="34" charset="0"/>
                </a:rPr>
                <a:t>) using </a:t>
              </a:r>
              <a:r>
                <a:rPr lang="en-US" sz="1400" b="1" dirty="0">
                  <a:latin typeface="Lato" panose="020F0502020204030203" pitchFamily="34" charset="0"/>
                  <a:ea typeface="Roboto" panose="02000000000000000000" pitchFamily="2" charset="0"/>
                  <a:cs typeface="Open Sans" panose="020B0606030504020204" pitchFamily="34" charset="0"/>
                </a:rPr>
                <a:t>box</a:t>
              </a:r>
            </a:p>
          </p:txBody>
        </p:sp>
        <p:sp>
          <p:nvSpPr>
            <p:cNvPr id="23" name="TextBox 22"/>
            <p:cNvSpPr txBox="1"/>
            <p:nvPr/>
          </p:nvSpPr>
          <p:spPr>
            <a:xfrm>
              <a:off x="7885612" y="4916290"/>
              <a:ext cx="3822688" cy="437692"/>
            </a:xfrm>
            <a:prstGeom prst="rect">
              <a:avLst/>
            </a:prstGeom>
            <a:solidFill>
              <a:schemeClr val="accent2">
                <a:lumMod val="40000"/>
                <a:lumOff val="60000"/>
              </a:schemeClr>
            </a:solidFill>
            <a:ln>
              <a:solidFill>
                <a:schemeClr val="tx1"/>
              </a:solidFill>
            </a:ln>
          </p:spPr>
          <p:txBody>
            <a:bodyPr wrap="square" lIns="0" tIns="0" rIns="0" bIns="0" rtlCol="0">
              <a:spAutoFit/>
            </a:bodyPr>
            <a:lstStyle/>
            <a:p>
              <a:r>
                <a:rPr lang="en-US" sz="1400" dirty="0">
                  <a:latin typeface="Lato" panose="020F0502020204030203" pitchFamily="34" charset="0"/>
                  <a:ea typeface="Roboto" panose="02000000000000000000" pitchFamily="2" charset="0"/>
                  <a:cs typeface="Open Sans" panose="020B0606030504020204" pitchFamily="34" charset="0"/>
                </a:rPr>
                <a:t>  Minimum &amp; maximum values are represented using</a:t>
              </a:r>
            </a:p>
            <a:p>
              <a:pPr algn="ctr"/>
              <a:r>
                <a:rPr lang="en-US" sz="1400" b="1" dirty="0">
                  <a:latin typeface="Lato" panose="020F0502020204030203" pitchFamily="34" charset="0"/>
                  <a:ea typeface="Roboto" panose="02000000000000000000" pitchFamily="2" charset="0"/>
                  <a:cs typeface="Open Sans" panose="020B0606030504020204" pitchFamily="34" charset="0"/>
                </a:rPr>
                <a:t>  lines or whiskers</a:t>
              </a:r>
              <a:r>
                <a:rPr lang="en-US" sz="1400" dirty="0">
                  <a:latin typeface="Lato" panose="020F0502020204030203" pitchFamily="34" charset="0"/>
                  <a:ea typeface="Roboto" panose="02000000000000000000" pitchFamily="2" charset="0"/>
                  <a:cs typeface="Open Sans" panose="020B0606030504020204" pitchFamily="34" charset="0"/>
                </a:rPr>
                <a:t>.  For this reason, box plot is also called as </a:t>
              </a:r>
              <a:r>
                <a:rPr lang="en-US" sz="1400" b="1" dirty="0">
                  <a:latin typeface="Lato" panose="020F0502020204030203" pitchFamily="34" charset="0"/>
                  <a:ea typeface="Roboto" panose="02000000000000000000" pitchFamily="2" charset="0"/>
                  <a:cs typeface="Open Sans" panose="020B0606030504020204" pitchFamily="34" charset="0"/>
                </a:rPr>
                <a:t>box </a:t>
              </a:r>
              <a:r>
                <a:rPr lang="en-US" sz="1400" dirty="0">
                  <a:latin typeface="Lato" panose="020F0502020204030203" pitchFamily="34" charset="0"/>
                  <a:ea typeface="Roboto" panose="02000000000000000000" pitchFamily="2" charset="0"/>
                  <a:cs typeface="Open Sans" panose="020B0606030504020204" pitchFamily="34" charset="0"/>
                </a:rPr>
                <a:t>and </a:t>
              </a:r>
              <a:r>
                <a:rPr lang="en-US" sz="1400" b="1" dirty="0">
                  <a:latin typeface="Lato" panose="020F0502020204030203" pitchFamily="34" charset="0"/>
                  <a:ea typeface="Roboto" panose="02000000000000000000" pitchFamily="2" charset="0"/>
                  <a:cs typeface="Open Sans" panose="020B0606030504020204" pitchFamily="34" charset="0"/>
                </a:rPr>
                <a:t>whisker plot</a:t>
              </a:r>
            </a:p>
          </p:txBody>
        </p:sp>
        <p:sp>
          <p:nvSpPr>
            <p:cNvPr id="24" name="Rectangle 23"/>
            <p:cNvSpPr/>
            <p:nvPr/>
          </p:nvSpPr>
          <p:spPr>
            <a:xfrm>
              <a:off x="7893503" y="5558208"/>
              <a:ext cx="3838469" cy="354322"/>
            </a:xfrm>
            <a:prstGeom prst="rect">
              <a:avLst/>
            </a:prstGeom>
            <a:solidFill>
              <a:schemeClr val="accent2">
                <a:lumMod val="40000"/>
                <a:lumOff val="60000"/>
              </a:schemeClr>
            </a:solidFill>
            <a:ln>
              <a:solidFill>
                <a:schemeClr val="tx1"/>
              </a:solidFill>
            </a:ln>
          </p:spPr>
          <p:txBody>
            <a:bodyPr wrap="square">
              <a:spAutoFit/>
            </a:bodyPr>
            <a:lstStyle/>
            <a:p>
              <a:pPr algn="ctr"/>
              <a:r>
                <a:rPr lang="en-US" sz="1400" dirty="0">
                  <a:latin typeface="Lato" panose="020F0502020204030203" pitchFamily="34" charset="0"/>
                  <a:ea typeface="Roboto" panose="02000000000000000000" pitchFamily="2" charset="0"/>
                  <a:cs typeface="Open Sans" panose="020B0606030504020204" pitchFamily="34" charset="0"/>
                </a:rPr>
                <a:t>Few packages also report outliers using dots above and below, upper &amp; lower whiskers respectively </a:t>
              </a:r>
            </a:p>
          </p:txBody>
        </p:sp>
        <p:sp>
          <p:nvSpPr>
            <p:cNvPr id="25" name="TextBox 24"/>
            <p:cNvSpPr txBox="1"/>
            <p:nvPr/>
          </p:nvSpPr>
          <p:spPr>
            <a:xfrm>
              <a:off x="7901393" y="4418225"/>
              <a:ext cx="3822688" cy="291795"/>
            </a:xfrm>
            <a:prstGeom prst="rect">
              <a:avLst/>
            </a:prstGeom>
            <a:solidFill>
              <a:schemeClr val="accent2">
                <a:lumMod val="40000"/>
                <a:lumOff val="60000"/>
              </a:schemeClr>
            </a:solidFill>
            <a:ln>
              <a:solidFill>
                <a:schemeClr val="tx1"/>
              </a:solidFill>
            </a:ln>
          </p:spPr>
          <p:txBody>
            <a:bodyPr wrap="square" lIns="0" tIns="0" rIns="0" bIns="0" rtlCol="0">
              <a:spAutoFit/>
            </a:bodyPr>
            <a:lstStyle/>
            <a:p>
              <a:pPr algn="ctr"/>
              <a:r>
                <a:rPr lang="en-US" sz="1400" dirty="0">
                  <a:latin typeface="Lato" panose="020F0502020204030203" pitchFamily="34" charset="0"/>
                  <a:ea typeface="Roboto" panose="02000000000000000000" pitchFamily="2" charset="0"/>
                  <a:cs typeface="Open Sans" panose="020B0606030504020204" pitchFamily="34" charset="0"/>
                </a:rPr>
                <a:t>  Median (Q2) is represented using a thick line </a:t>
              </a:r>
            </a:p>
            <a:p>
              <a:pPr algn="ctr"/>
              <a:r>
                <a:rPr lang="en-US" sz="1400" dirty="0">
                  <a:latin typeface="Lato" panose="020F0502020204030203" pitchFamily="34" charset="0"/>
                  <a:ea typeface="Roboto" panose="02000000000000000000" pitchFamily="2" charset="0"/>
                  <a:cs typeface="Open Sans" panose="020B0606030504020204" pitchFamily="34" charset="0"/>
                </a:rPr>
                <a:t>within  the </a:t>
              </a:r>
              <a:r>
                <a:rPr lang="en-US" sz="1400" b="1" dirty="0">
                  <a:latin typeface="Lato" panose="020F0502020204030203" pitchFamily="34" charset="0"/>
                  <a:ea typeface="Roboto" panose="02000000000000000000" pitchFamily="2" charset="0"/>
                  <a:cs typeface="Open Sans" panose="020B0606030504020204" pitchFamily="34" charset="0"/>
                </a:rPr>
                <a:t>box</a:t>
              </a:r>
            </a:p>
          </p:txBody>
        </p:sp>
      </p:grpSp>
    </p:spTree>
    <p:extLst>
      <p:ext uri="{BB962C8B-B14F-4D97-AF65-F5344CB8AC3E}">
        <p14:creationId xmlns:p14="http://schemas.microsoft.com/office/powerpoint/2010/main" val="144602657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Percentage </a:t>
            </a:r>
            <a:r>
              <a:rPr lang="en-US" b="1" dirty="0">
                <a:solidFill>
                  <a:schemeClr val="accent2"/>
                </a:solidFill>
              </a:rPr>
              <a:t> </a:t>
            </a:r>
            <a:r>
              <a:rPr lang="en-US" dirty="0">
                <a:solidFill>
                  <a:schemeClr val="accent2"/>
                </a:solidFill>
              </a:rPr>
              <a:t>of outliers</a:t>
            </a:r>
          </a:p>
        </p:txBody>
      </p:sp>
      <p:sp>
        <p:nvSpPr>
          <p:cNvPr id="12" name="Text Placeholder 2"/>
          <p:cNvSpPr txBox="1">
            <a:spLocks/>
          </p:cNvSpPr>
          <p:nvPr/>
        </p:nvSpPr>
        <p:spPr>
          <a:xfrm>
            <a:off x="777773" y="1486449"/>
            <a:ext cx="8617239" cy="621215"/>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600" dirty="0">
              <a:solidFill>
                <a:schemeClr val="tx1"/>
              </a:solidFill>
            </a:endParaRPr>
          </a:p>
          <a:p>
            <a:r>
              <a:rPr lang="en-IN" sz="1600" dirty="0">
                <a:solidFill>
                  <a:schemeClr val="tx1"/>
                </a:solidFill>
              </a:rPr>
              <a:t>   Calculate IQR by subtracting third quartile from first quartile</a:t>
            </a:r>
          </a:p>
          <a:p>
            <a:endParaRPr lang="en-IN" sz="1600" dirty="0">
              <a:solidFill>
                <a:schemeClr val="tx1"/>
              </a:solidFill>
            </a:endParaRPr>
          </a:p>
        </p:txBody>
      </p:sp>
      <p:sp>
        <p:nvSpPr>
          <p:cNvPr id="9" name="Text Placeholder 2"/>
          <p:cNvSpPr txBox="1">
            <a:spLocks/>
          </p:cNvSpPr>
          <p:nvPr/>
        </p:nvSpPr>
        <p:spPr>
          <a:xfrm>
            <a:off x="852641" y="4054260"/>
            <a:ext cx="8580872" cy="618392"/>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600" dirty="0">
              <a:solidFill>
                <a:schemeClr val="tx1"/>
              </a:solidFill>
            </a:endParaRPr>
          </a:p>
          <a:p>
            <a:r>
              <a:rPr lang="en-IN" sz="1600" dirty="0">
                <a:solidFill>
                  <a:schemeClr val="tx1"/>
                </a:solidFill>
              </a:rPr>
              <a:t>   Calculate the upper whisker and the lower whisker value using the below mentioned formula:</a:t>
            </a:r>
          </a:p>
          <a:p>
            <a:endParaRPr lang="en-IN" sz="1600" dirty="0">
              <a:solidFill>
                <a:schemeClr val="tx1"/>
              </a:solidFill>
            </a:endParaRPr>
          </a:p>
        </p:txBody>
      </p:sp>
      <p:pic>
        <p:nvPicPr>
          <p:cNvPr id="11" name="Picture 10">
            <a:extLst>
              <a:ext uri="{FF2B5EF4-FFF2-40B4-BE49-F238E27FC236}">
                <a16:creationId xmlns:a16="http://schemas.microsoft.com/office/drawing/2014/main" id="{50DE136E-E110-4F3E-8346-6B3C7E487C0C}"/>
              </a:ext>
            </a:extLst>
          </p:cNvPr>
          <p:cNvPicPr>
            <a:picLocks noChangeAspect="1"/>
          </p:cNvPicPr>
          <p:nvPr/>
        </p:nvPicPr>
        <p:blipFill>
          <a:blip r:embed="rId3"/>
          <a:stretch>
            <a:fillRect/>
          </a:stretch>
        </p:blipFill>
        <p:spPr>
          <a:xfrm>
            <a:off x="815206" y="2121472"/>
            <a:ext cx="8579805" cy="1502261"/>
          </a:xfrm>
          <a:prstGeom prst="rect">
            <a:avLst/>
          </a:prstGeom>
          <a:ln>
            <a:solidFill>
              <a:schemeClr val="accent2"/>
            </a:solidFill>
          </a:ln>
        </p:spPr>
      </p:pic>
      <p:pic>
        <p:nvPicPr>
          <p:cNvPr id="13" name="Picture 12">
            <a:extLst>
              <a:ext uri="{FF2B5EF4-FFF2-40B4-BE49-F238E27FC236}">
                <a16:creationId xmlns:a16="http://schemas.microsoft.com/office/drawing/2014/main" id="{DEAF5E9A-5E2B-4668-A34E-C71187A5BE3E}"/>
              </a:ext>
            </a:extLst>
          </p:cNvPr>
          <p:cNvPicPr>
            <a:picLocks noChangeAspect="1"/>
          </p:cNvPicPr>
          <p:nvPr/>
        </p:nvPicPr>
        <p:blipFill>
          <a:blip r:embed="rId4"/>
          <a:stretch>
            <a:fillRect/>
          </a:stretch>
        </p:blipFill>
        <p:spPr>
          <a:xfrm>
            <a:off x="852641" y="4804141"/>
            <a:ext cx="8580872" cy="1410392"/>
          </a:xfrm>
          <a:prstGeom prst="rect">
            <a:avLst/>
          </a:prstGeom>
          <a:ln>
            <a:solidFill>
              <a:schemeClr val="accent2"/>
            </a:solidFill>
          </a:ln>
        </p:spPr>
      </p:pic>
    </p:spTree>
    <p:extLst>
      <p:ext uri="{BB962C8B-B14F-4D97-AF65-F5344CB8AC3E}">
        <p14:creationId xmlns:p14="http://schemas.microsoft.com/office/powerpoint/2010/main" val="316898474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a:t>INTRODUCTION</a:t>
            </a:r>
            <a:endParaRPr lang="en-US" dirty="0">
              <a:solidFill>
                <a:schemeClr val="accent2"/>
              </a:solidFill>
            </a:endParaRPr>
          </a:p>
        </p:txBody>
      </p:sp>
      <p:grpSp>
        <p:nvGrpSpPr>
          <p:cNvPr id="3" name="Group 2"/>
          <p:cNvGrpSpPr/>
          <p:nvPr/>
        </p:nvGrpSpPr>
        <p:grpSpPr>
          <a:xfrm>
            <a:off x="923221" y="2751742"/>
            <a:ext cx="5868201" cy="3197941"/>
            <a:chOff x="594361" y="2308285"/>
            <a:chExt cx="3330457" cy="831204"/>
          </a:xfrm>
        </p:grpSpPr>
        <p:sp>
          <p:nvSpPr>
            <p:cNvPr id="15" name="Rectangle 14"/>
            <p:cNvSpPr/>
            <p:nvPr/>
          </p:nvSpPr>
          <p:spPr>
            <a:xfrm>
              <a:off x="594361" y="2308285"/>
              <a:ext cx="3330457" cy="8312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p:cNvSpPr txBox="1"/>
            <p:nvPr/>
          </p:nvSpPr>
          <p:spPr>
            <a:xfrm>
              <a:off x="779839" y="2427673"/>
              <a:ext cx="3010765" cy="66664"/>
            </a:xfrm>
            <a:prstGeom prst="rect">
              <a:avLst/>
            </a:prstGeom>
            <a:noFill/>
          </p:spPr>
          <p:txBody>
            <a:bodyPr wrap="square" lIns="0" tIns="0" rIns="0" bIns="0" rtlCol="0">
              <a:spAutoFit/>
            </a:bodyPr>
            <a:lstStyle/>
            <a:p>
              <a:pPr>
                <a:lnSpc>
                  <a:spcPts val="2000"/>
                </a:lnSpc>
                <a:spcAft>
                  <a:spcPts val="800"/>
                </a:spcAft>
              </a:pPr>
              <a:endParaRPr lang="en-US" sz="1200" b="1" spc="27" dirty="0">
                <a:solidFill>
                  <a:schemeClr val="bg1"/>
                </a:solidFill>
                <a:latin typeface="Lato" panose="020F0502020204030203" pitchFamily="34" charset="0"/>
              </a:endParaRPr>
            </a:p>
          </p:txBody>
        </p:sp>
      </p:grpSp>
      <p:sp>
        <p:nvSpPr>
          <p:cNvPr id="30" name="TextBox 29"/>
          <p:cNvSpPr txBox="1"/>
          <p:nvPr/>
        </p:nvSpPr>
        <p:spPr>
          <a:xfrm>
            <a:off x="778937" y="1373529"/>
            <a:ext cx="10278880" cy="1231106"/>
          </a:xfrm>
          <a:prstGeom prst="rect">
            <a:avLst/>
          </a:prstGeom>
          <a:noFill/>
        </p:spPr>
        <p:txBody>
          <a:bodyPr wrap="square" lIns="0" tIns="0" rIns="0" bIns="0" rtlCol="0">
            <a:spAutoFit/>
          </a:bodyPr>
          <a:lstStyle/>
          <a:p>
            <a:r>
              <a:rPr lang="en-US" sz="2000" dirty="0">
                <a:latin typeface="Lato" panose="020F0502020204030203" pitchFamily="34" charset="0"/>
                <a:ea typeface="Roboto" panose="02000000000000000000" pitchFamily="2" charset="0"/>
                <a:cs typeface="Open Sans" panose="020B0606030504020204" pitchFamily="34" charset="0"/>
              </a:rPr>
              <a:t>Exploratory data analysis (EDA) is an approach to analyzing data sets to summarize their main characteristics, often with visual methods. </a:t>
            </a:r>
            <a:r>
              <a:rPr lang="en-IN" altLang="en-US" sz="2000" dirty="0">
                <a:latin typeface="Lato" panose="020F0502020204030203" pitchFamily="34" charset="0"/>
                <a:ea typeface="Roboto" panose="02000000000000000000" pitchFamily="2" charset="0"/>
                <a:cs typeface="Open Sans" panose="020B0606030504020204" pitchFamily="34" charset="0"/>
                <a:sym typeface="+mn-ea"/>
              </a:rPr>
              <a:t>Whether a </a:t>
            </a:r>
            <a:r>
              <a:rPr lang="en-US" sz="2000" dirty="0">
                <a:latin typeface="Lato" panose="020F0502020204030203" pitchFamily="34" charset="0"/>
                <a:ea typeface="Roboto" panose="02000000000000000000" pitchFamily="2" charset="0"/>
                <a:cs typeface="Open Sans" panose="020B0606030504020204" pitchFamily="34" charset="0"/>
                <a:sym typeface="+mn-ea"/>
              </a:rPr>
              <a:t>statistical mode</a:t>
            </a:r>
            <a:r>
              <a:rPr lang="en-IN" altLang="en-US" sz="2000" dirty="0">
                <a:latin typeface="Lato" panose="020F0502020204030203" pitchFamily="34" charset="0"/>
                <a:ea typeface="Roboto" panose="02000000000000000000" pitchFamily="2" charset="0"/>
                <a:cs typeface="Open Sans" panose="020B0606030504020204" pitchFamily="34" charset="0"/>
                <a:sym typeface="+mn-ea"/>
              </a:rPr>
              <a:t>l is u</a:t>
            </a:r>
            <a:r>
              <a:rPr lang="en-US" sz="2000" dirty="0">
                <a:latin typeface="Lato" panose="020F0502020204030203" pitchFamily="34" charset="0"/>
                <a:ea typeface="Roboto" panose="02000000000000000000" pitchFamily="2" charset="0"/>
                <a:cs typeface="Open Sans" panose="020B0606030504020204" pitchFamily="34" charset="0"/>
                <a:sym typeface="+mn-ea"/>
              </a:rPr>
              <a:t>sed or not, primarily EDA is for seeing what data can reveal beyond the formal modeling or hypothesis testing task.</a:t>
            </a:r>
            <a:endParaRPr lang="en-US" sz="2000" dirty="0">
              <a:latin typeface="Lato" panose="020F0502020204030203" pitchFamily="34" charset="0"/>
              <a:ea typeface="Roboto" panose="02000000000000000000" pitchFamily="2" charset="0"/>
              <a:cs typeface="Open Sans" panose="020B0606030504020204" pitchFamily="34" charset="0"/>
            </a:endParaRPr>
          </a:p>
        </p:txBody>
      </p:sp>
      <p:sp>
        <p:nvSpPr>
          <p:cNvPr id="5" name="Rectangle 4"/>
          <p:cNvSpPr/>
          <p:nvPr/>
        </p:nvSpPr>
        <p:spPr>
          <a:xfrm>
            <a:off x="975619" y="2418373"/>
            <a:ext cx="824265" cy="431015"/>
          </a:xfrm>
          <a:prstGeom prst="rect">
            <a:avLst/>
          </a:prstGeom>
        </p:spPr>
        <p:txBody>
          <a:bodyPr wrap="none">
            <a:spAutoFit/>
          </a:bodyPr>
          <a:lstStyle/>
          <a:p>
            <a:pPr>
              <a:lnSpc>
                <a:spcPct val="150000"/>
              </a:lnSpc>
            </a:pPr>
            <a:r>
              <a:rPr lang="en-US" sz="1467" b="1" dirty="0">
                <a:solidFill>
                  <a:schemeClr val="bg1"/>
                </a:solidFill>
                <a:latin typeface="Lato"/>
                <a:ea typeface="Tahoma" panose="020B0604030504040204" pitchFamily="34" charset="0"/>
                <a:cs typeface="Tahoma" panose="020B0604030504040204" pitchFamily="34" charset="0"/>
              </a:rPr>
              <a:t>Purpose</a:t>
            </a:r>
          </a:p>
        </p:txBody>
      </p:sp>
      <p:sp>
        <p:nvSpPr>
          <p:cNvPr id="7" name="Rectangle 6"/>
          <p:cNvSpPr/>
          <p:nvPr/>
        </p:nvSpPr>
        <p:spPr>
          <a:xfrm>
            <a:off x="1250029" y="2996495"/>
            <a:ext cx="4980954" cy="2585323"/>
          </a:xfrm>
          <a:prstGeom prst="rect">
            <a:avLst/>
          </a:prstGeom>
        </p:spPr>
        <p:txBody>
          <a:bodyPr wrap="square">
            <a:spAutoFit/>
          </a:bodyPr>
          <a:lstStyle/>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Data discovery</a:t>
            </a:r>
          </a:p>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Tell stories</a:t>
            </a:r>
          </a:p>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Data mining</a:t>
            </a:r>
          </a:p>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Detect outliers/patterns</a:t>
            </a:r>
          </a:p>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Understand relationships between metrics</a:t>
            </a:r>
          </a:p>
          <a:p>
            <a:pPr marL="380990" indent="-380990">
              <a:lnSpc>
                <a:spcPct val="150000"/>
              </a:lnSpc>
              <a:buFont typeface="Arial" panose="020B0604020202020204" pitchFamily="34" charset="0"/>
              <a:buChar char="•"/>
            </a:pPr>
            <a:r>
              <a:rPr lang="en-US" dirty="0">
                <a:latin typeface="Lato"/>
                <a:ea typeface="Tahoma" panose="020B0604030504040204" pitchFamily="34" charset="0"/>
                <a:cs typeface="Tahoma" panose="020B0604030504040204" pitchFamily="34" charset="0"/>
              </a:rPr>
              <a:t>Understand data quality/sanity</a:t>
            </a:r>
          </a:p>
        </p:txBody>
      </p:sp>
    </p:spTree>
    <p:extLst>
      <p:ext uri="{BB962C8B-B14F-4D97-AF65-F5344CB8AC3E}">
        <p14:creationId xmlns:p14="http://schemas.microsoft.com/office/powerpoint/2010/main" val="18376239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Percentage </a:t>
            </a:r>
            <a:r>
              <a:rPr lang="en-US" b="1" dirty="0">
                <a:solidFill>
                  <a:schemeClr val="accent2"/>
                </a:solidFill>
              </a:rPr>
              <a:t> </a:t>
            </a:r>
            <a:r>
              <a:rPr lang="en-US" dirty="0">
                <a:solidFill>
                  <a:schemeClr val="accent2"/>
                </a:solidFill>
              </a:rPr>
              <a:t>of outliers</a:t>
            </a:r>
          </a:p>
        </p:txBody>
      </p:sp>
      <p:sp>
        <p:nvSpPr>
          <p:cNvPr id="12" name="Text Placeholder 2"/>
          <p:cNvSpPr txBox="1">
            <a:spLocks/>
          </p:cNvSpPr>
          <p:nvPr/>
        </p:nvSpPr>
        <p:spPr>
          <a:xfrm>
            <a:off x="777774" y="1437197"/>
            <a:ext cx="9531639" cy="839839"/>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pPr>
            <a:r>
              <a:rPr lang="en-IN" sz="1800" dirty="0">
                <a:solidFill>
                  <a:schemeClr val="tx1"/>
                </a:solidFill>
              </a:rPr>
              <a:t>   Filter those rows which are below the lower whisker and also for those rows which are above the upper whisker values.   Totally 487 values in age column should be treated as outliers as per  the formula</a:t>
            </a:r>
          </a:p>
        </p:txBody>
      </p:sp>
      <p:sp>
        <p:nvSpPr>
          <p:cNvPr id="9" name="Text Placeholder 2"/>
          <p:cNvSpPr txBox="1">
            <a:spLocks/>
          </p:cNvSpPr>
          <p:nvPr/>
        </p:nvSpPr>
        <p:spPr>
          <a:xfrm>
            <a:off x="777772" y="3532096"/>
            <a:ext cx="9531640" cy="809901"/>
          </a:xfrm>
          <a:prstGeom prst="rect">
            <a:avLst/>
          </a:prstGeom>
          <a:solidFill>
            <a:schemeClr val="accent2">
              <a:lumMod val="40000"/>
              <a:lumOff val="60000"/>
            </a:schemeClr>
          </a:solidFill>
          <a:ln>
            <a:solidFill>
              <a:schemeClr val="accent2">
                <a:lumMod val="20000"/>
                <a:lumOff val="80000"/>
              </a:schemeClr>
            </a:solidFill>
          </a:ln>
          <a:effectLst>
            <a:outerShdw blurRad="50800" dist="38100" dir="2700000" algn="tl" rotWithShape="0">
              <a:prstClr val="black">
                <a:alpha val="40000"/>
              </a:prstClr>
            </a:outerShdw>
          </a:effectLst>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pPr>
            <a:r>
              <a:rPr lang="en-IN" sz="1800" dirty="0">
                <a:solidFill>
                  <a:schemeClr val="tx1"/>
                </a:solidFill>
              </a:rPr>
              <a:t>  Compute percentage of outliers by dividing number of outlier values with the total number of</a:t>
            </a:r>
          </a:p>
          <a:p>
            <a:pPr algn="ctr">
              <a:lnSpc>
                <a:spcPct val="100000"/>
              </a:lnSpc>
            </a:pPr>
            <a:r>
              <a:rPr lang="en-IN" sz="1800" dirty="0">
                <a:solidFill>
                  <a:schemeClr val="tx1"/>
                </a:solidFill>
              </a:rPr>
              <a:t> values present. For the age column, we have totally 1.1% of outliers</a:t>
            </a:r>
          </a:p>
          <a:p>
            <a:pPr>
              <a:lnSpc>
                <a:spcPct val="100000"/>
              </a:lnSpc>
            </a:pPr>
            <a:endParaRPr lang="en-IN" sz="1800" dirty="0">
              <a:solidFill>
                <a:schemeClr val="tx1"/>
              </a:solidFill>
            </a:endParaRPr>
          </a:p>
        </p:txBody>
      </p:sp>
      <p:pic>
        <p:nvPicPr>
          <p:cNvPr id="8" name="Picture 7">
            <a:extLst>
              <a:ext uri="{FF2B5EF4-FFF2-40B4-BE49-F238E27FC236}">
                <a16:creationId xmlns:a16="http://schemas.microsoft.com/office/drawing/2014/main" id="{85A2638B-C0F7-4E73-9B3D-46C814F8E309}"/>
              </a:ext>
            </a:extLst>
          </p:cNvPr>
          <p:cNvPicPr>
            <a:picLocks noChangeAspect="1"/>
          </p:cNvPicPr>
          <p:nvPr/>
        </p:nvPicPr>
        <p:blipFill>
          <a:blip r:embed="rId3"/>
          <a:stretch>
            <a:fillRect/>
          </a:stretch>
        </p:blipFill>
        <p:spPr>
          <a:xfrm>
            <a:off x="777774" y="2277035"/>
            <a:ext cx="9531639" cy="1093388"/>
          </a:xfrm>
          <a:prstGeom prst="rect">
            <a:avLst/>
          </a:prstGeom>
          <a:ln>
            <a:solidFill>
              <a:schemeClr val="accent2"/>
            </a:solidFill>
          </a:ln>
        </p:spPr>
      </p:pic>
      <p:pic>
        <p:nvPicPr>
          <p:cNvPr id="10" name="Picture 9">
            <a:extLst>
              <a:ext uri="{FF2B5EF4-FFF2-40B4-BE49-F238E27FC236}">
                <a16:creationId xmlns:a16="http://schemas.microsoft.com/office/drawing/2014/main" id="{1EFC9108-885F-4E1C-82BB-8165FAE9E95F}"/>
              </a:ext>
            </a:extLst>
          </p:cNvPr>
          <p:cNvPicPr>
            <a:picLocks noChangeAspect="1"/>
          </p:cNvPicPr>
          <p:nvPr/>
        </p:nvPicPr>
        <p:blipFill>
          <a:blip r:embed="rId4"/>
          <a:stretch>
            <a:fillRect/>
          </a:stretch>
        </p:blipFill>
        <p:spPr>
          <a:xfrm>
            <a:off x="831988" y="4374068"/>
            <a:ext cx="9477425" cy="1144408"/>
          </a:xfrm>
          <a:prstGeom prst="rect">
            <a:avLst/>
          </a:prstGeom>
          <a:ln>
            <a:solidFill>
              <a:schemeClr val="accent2"/>
            </a:solidFill>
          </a:ln>
        </p:spPr>
      </p:pic>
      <p:sp>
        <p:nvSpPr>
          <p:cNvPr id="14" name="Rectangle: Diagonal Corners Rounded 6">
            <a:extLst>
              <a:ext uri="{FF2B5EF4-FFF2-40B4-BE49-F238E27FC236}">
                <a16:creationId xmlns:a16="http://schemas.microsoft.com/office/drawing/2014/main" id="{94D3F960-0235-4677-866A-7456D4F8996A}"/>
              </a:ext>
            </a:extLst>
          </p:cNvPr>
          <p:cNvSpPr/>
          <p:nvPr/>
        </p:nvSpPr>
        <p:spPr>
          <a:xfrm>
            <a:off x="777774" y="5518476"/>
            <a:ext cx="9531639" cy="1039528"/>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n w="0"/>
                <a:solidFill>
                  <a:schemeClr val="tx1"/>
                </a:solidFill>
                <a:effectLst>
                  <a:outerShdw blurRad="38100" dist="19050" dir="2700000" algn="tl" rotWithShape="0">
                    <a:schemeClr val="dk1">
                      <a:alpha val="40000"/>
                    </a:schemeClr>
                  </a:outerShdw>
                </a:effectLst>
                <a:latin typeface="Lato"/>
              </a:rPr>
              <a:t>   </a:t>
            </a:r>
            <a:r>
              <a:rPr lang="en-IN" sz="1600" dirty="0">
                <a:ln w="0"/>
                <a:solidFill>
                  <a:schemeClr val="tx1"/>
                </a:solidFill>
                <a:effectLst>
                  <a:outerShdw blurRad="38100" dist="19050" dir="2700000" algn="tl" rotWithShape="0">
                    <a:schemeClr val="dk1">
                      <a:alpha val="40000"/>
                    </a:schemeClr>
                  </a:outerShdw>
                </a:effectLst>
                <a:latin typeface="Lato"/>
              </a:rPr>
              <a:t>One can choose to impute null for those values which are identified as outliers and perform missing</a:t>
            </a:r>
          </a:p>
          <a:p>
            <a:r>
              <a:rPr lang="en-IN" sz="1600" dirty="0">
                <a:ln w="0"/>
                <a:solidFill>
                  <a:schemeClr val="tx1"/>
                </a:solidFill>
                <a:effectLst>
                  <a:outerShdw blurRad="38100" dist="19050" dir="2700000" algn="tl" rotWithShape="0">
                    <a:schemeClr val="dk1">
                      <a:alpha val="40000"/>
                    </a:schemeClr>
                  </a:outerShdw>
                </a:effectLst>
                <a:latin typeface="Lato"/>
              </a:rPr>
              <a:t>    value treatment for these null values</a:t>
            </a:r>
            <a:r>
              <a:rPr lang="en-IN" sz="2400" dirty="0">
                <a:ln w="0"/>
                <a:solidFill>
                  <a:schemeClr val="tx1"/>
                </a:solidFill>
                <a:effectLst>
                  <a:outerShdw blurRad="38100" dist="19050" dir="2700000" algn="tl" rotWithShape="0">
                    <a:schemeClr val="dk1">
                      <a:alpha val="40000"/>
                    </a:schemeClr>
                  </a:outerShdw>
                </a:effectLst>
                <a:latin typeface="Lato"/>
              </a:rPr>
              <a:t>.</a:t>
            </a:r>
          </a:p>
        </p:txBody>
      </p:sp>
      <p:sp>
        <p:nvSpPr>
          <p:cNvPr id="15" name="Isosceles Triangle 14"/>
          <p:cNvSpPr/>
          <p:nvPr/>
        </p:nvSpPr>
        <p:spPr>
          <a:xfrm>
            <a:off x="572440" y="5518476"/>
            <a:ext cx="338757" cy="330467"/>
          </a:xfrm>
          <a:prstGeom prst="triangle">
            <a:avLst>
              <a:gd name="adj" fmla="val 463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992674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Input  </a:t>
            </a:r>
            <a:r>
              <a:rPr lang="en-US" dirty="0">
                <a:solidFill>
                  <a:schemeClr val="accent2"/>
                </a:solidFill>
              </a:rPr>
              <a:t>feature types</a:t>
            </a:r>
          </a:p>
        </p:txBody>
      </p:sp>
      <p:sp>
        <p:nvSpPr>
          <p:cNvPr id="6" name="TextBox 5"/>
          <p:cNvSpPr txBox="1"/>
          <p:nvPr/>
        </p:nvSpPr>
        <p:spPr>
          <a:xfrm>
            <a:off x="1046283" y="1859242"/>
            <a:ext cx="3855917" cy="553998"/>
          </a:xfrm>
          <a:prstGeom prst="rect">
            <a:avLst/>
          </a:prstGeom>
          <a:noFill/>
        </p:spPr>
        <p:txBody>
          <a:bodyPr wrap="square" lIns="0" tIns="0" rIns="0" bIns="0" rtlCol="0">
            <a:spAutoFit/>
          </a:bodyPr>
          <a:lstStyle/>
          <a:p>
            <a:r>
              <a:rPr lang="en-US" dirty="0">
                <a:latin typeface="Lato" panose="020F0502020204030203"/>
                <a:ea typeface="Roboto" panose="02000000000000000000" pitchFamily="2" charset="0"/>
                <a:cs typeface="Open Sans" panose="020B0606030504020204" pitchFamily="34" charset="0"/>
              </a:rPr>
              <a:t>Real life data will have the following types of input features</a:t>
            </a:r>
          </a:p>
        </p:txBody>
      </p:sp>
      <p:sp>
        <p:nvSpPr>
          <p:cNvPr id="32" name="TextBox 31"/>
          <p:cNvSpPr txBox="1"/>
          <p:nvPr/>
        </p:nvSpPr>
        <p:spPr>
          <a:xfrm>
            <a:off x="1483361" y="2538206"/>
            <a:ext cx="3152140" cy="553998"/>
          </a:xfrm>
          <a:prstGeom prst="rect">
            <a:avLst/>
          </a:prstGeom>
          <a:noFill/>
          <a:ln>
            <a:noFill/>
          </a:ln>
        </p:spPr>
        <p:txBody>
          <a:bodyPr wrap="square" lIns="0" tIns="0" rIns="0" bIns="0" rtlCol="0">
            <a:spAutoFit/>
          </a:bodyPr>
          <a:lstStyle/>
          <a:p>
            <a:pPr marL="0" lvl="1"/>
            <a:r>
              <a:rPr lang="en-US" dirty="0">
                <a:latin typeface="Lato" panose="020F0502020204030203"/>
              </a:rPr>
              <a:t>Numerical features. Example: Salary, Sales, Age etc.</a:t>
            </a:r>
          </a:p>
        </p:txBody>
      </p:sp>
      <p:sp>
        <p:nvSpPr>
          <p:cNvPr id="33" name="Oval 32"/>
          <p:cNvSpPr/>
          <p:nvPr/>
        </p:nvSpPr>
        <p:spPr>
          <a:xfrm>
            <a:off x="1026813" y="2696888"/>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35" name="Oval 34"/>
          <p:cNvSpPr/>
          <p:nvPr/>
        </p:nvSpPr>
        <p:spPr>
          <a:xfrm>
            <a:off x="1046283" y="3354353"/>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37" name="TextBox 36"/>
          <p:cNvSpPr txBox="1"/>
          <p:nvPr/>
        </p:nvSpPr>
        <p:spPr>
          <a:xfrm>
            <a:off x="1483360" y="3260761"/>
            <a:ext cx="3356272" cy="830997"/>
          </a:xfrm>
          <a:prstGeom prst="rect">
            <a:avLst/>
          </a:prstGeom>
          <a:noFill/>
          <a:ln>
            <a:noFill/>
          </a:ln>
        </p:spPr>
        <p:txBody>
          <a:bodyPr wrap="square" lIns="0" tIns="0" rIns="0" bIns="0" rtlCol="0">
            <a:spAutoFit/>
          </a:bodyPr>
          <a:lstStyle/>
          <a:p>
            <a:pPr marL="0" lvl="1"/>
            <a:r>
              <a:rPr lang="en-US" dirty="0">
                <a:latin typeface="Lato" panose="020F0502020204030203"/>
              </a:rPr>
              <a:t>Categorical features: </a:t>
            </a:r>
          </a:p>
          <a:p>
            <a:pPr marL="0" lvl="1"/>
            <a:r>
              <a:rPr lang="en-US" dirty="0">
                <a:latin typeface="Lato" panose="020F0502020204030203"/>
              </a:rPr>
              <a:t>Example: Department, Product type, Qualification etc.</a:t>
            </a:r>
          </a:p>
        </p:txBody>
      </p:sp>
      <p:sp>
        <p:nvSpPr>
          <p:cNvPr id="38" name="Oval 37"/>
          <p:cNvSpPr/>
          <p:nvPr/>
        </p:nvSpPr>
        <p:spPr>
          <a:xfrm>
            <a:off x="1026813" y="4287600"/>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40" name="TextBox 39"/>
          <p:cNvSpPr txBox="1"/>
          <p:nvPr/>
        </p:nvSpPr>
        <p:spPr>
          <a:xfrm>
            <a:off x="1483361" y="4264686"/>
            <a:ext cx="3418839" cy="553998"/>
          </a:xfrm>
          <a:prstGeom prst="rect">
            <a:avLst/>
          </a:prstGeom>
          <a:noFill/>
          <a:ln>
            <a:noFill/>
          </a:ln>
        </p:spPr>
        <p:txBody>
          <a:bodyPr wrap="square" lIns="0" tIns="0" rIns="0" bIns="0" rtlCol="0">
            <a:spAutoFit/>
          </a:bodyPr>
          <a:lstStyle/>
          <a:p>
            <a:pPr marL="0" lvl="1"/>
            <a:r>
              <a:rPr lang="en-US" dirty="0">
                <a:latin typeface="Lato" panose="020F0502020204030203"/>
              </a:rPr>
              <a:t>Text features: Reviews, product description etc.</a:t>
            </a:r>
          </a:p>
        </p:txBody>
      </p:sp>
      <p:sp>
        <p:nvSpPr>
          <p:cNvPr id="43" name="TextBox 42"/>
          <p:cNvSpPr txBox="1"/>
          <p:nvPr/>
        </p:nvSpPr>
        <p:spPr>
          <a:xfrm>
            <a:off x="1457698" y="4936102"/>
            <a:ext cx="3444501" cy="553998"/>
          </a:xfrm>
          <a:prstGeom prst="rect">
            <a:avLst/>
          </a:prstGeom>
          <a:noFill/>
          <a:ln>
            <a:noFill/>
          </a:ln>
        </p:spPr>
        <p:txBody>
          <a:bodyPr wrap="square" lIns="0" tIns="0" rIns="0" bIns="0" rtlCol="0">
            <a:spAutoFit/>
          </a:bodyPr>
          <a:lstStyle/>
          <a:p>
            <a:pPr marL="0" lvl="1"/>
            <a:r>
              <a:rPr lang="en-US" dirty="0">
                <a:latin typeface="Lato" panose="020F0502020204030203"/>
              </a:rPr>
              <a:t>Date features: Transaction date, Date of birth etc.</a:t>
            </a:r>
          </a:p>
        </p:txBody>
      </p:sp>
      <p:sp>
        <p:nvSpPr>
          <p:cNvPr id="41" name="Oval 40"/>
          <p:cNvSpPr/>
          <p:nvPr/>
        </p:nvSpPr>
        <p:spPr>
          <a:xfrm>
            <a:off x="1028894" y="4981932"/>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11" name="Text Placeholder 10"/>
          <p:cNvSpPr>
            <a:spLocks noGrp="1"/>
          </p:cNvSpPr>
          <p:nvPr>
            <p:ph type="body" sz="quarter" idx="11"/>
          </p:nvPr>
        </p:nvSpPr>
        <p:spPr/>
        <p:txBody>
          <a:bodyPr>
            <a:normAutofit/>
          </a:bodyPr>
          <a:lstStyle/>
          <a:p>
            <a:endParaRPr lang="en-US"/>
          </a:p>
        </p:txBody>
      </p:sp>
      <p:sp>
        <p:nvSpPr>
          <p:cNvPr id="42" name="TextBox 41"/>
          <p:cNvSpPr txBox="1"/>
          <p:nvPr/>
        </p:nvSpPr>
        <p:spPr>
          <a:xfrm>
            <a:off x="5807331" y="1859242"/>
            <a:ext cx="5411653" cy="553998"/>
          </a:xfrm>
          <a:prstGeom prst="rect">
            <a:avLst/>
          </a:prstGeom>
          <a:noFill/>
        </p:spPr>
        <p:txBody>
          <a:bodyPr wrap="square" lIns="0" tIns="0" rIns="0" bIns="0" rtlCol="0">
            <a:spAutoFit/>
          </a:bodyPr>
          <a:lstStyle/>
          <a:p>
            <a:r>
              <a:rPr lang="en-US" dirty="0">
                <a:latin typeface="Lato" panose="020F0502020204030203"/>
                <a:ea typeface="Roboto" panose="02000000000000000000" pitchFamily="2" charset="0"/>
                <a:cs typeface="Open Sans" panose="020B0606030504020204" pitchFamily="34" charset="0"/>
              </a:rPr>
              <a:t>In Python, we will be using a library called  scikit-learn for machine learning</a:t>
            </a:r>
          </a:p>
        </p:txBody>
      </p:sp>
      <p:sp>
        <p:nvSpPr>
          <p:cNvPr id="45" name="Oval 44"/>
          <p:cNvSpPr/>
          <p:nvPr/>
        </p:nvSpPr>
        <p:spPr>
          <a:xfrm>
            <a:off x="5344746" y="1912740"/>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46" name="TextBox 45"/>
          <p:cNvSpPr txBox="1"/>
          <p:nvPr/>
        </p:nvSpPr>
        <p:spPr>
          <a:xfrm>
            <a:off x="5807331" y="2605625"/>
            <a:ext cx="5052317" cy="830997"/>
          </a:xfrm>
          <a:prstGeom prst="rect">
            <a:avLst/>
          </a:prstGeom>
          <a:noFill/>
        </p:spPr>
        <p:txBody>
          <a:bodyPr wrap="square" lIns="0" tIns="0" rIns="0" bIns="0" rtlCol="0">
            <a:spAutoFit/>
          </a:bodyPr>
          <a:lstStyle/>
          <a:p>
            <a:r>
              <a:rPr lang="en-US" dirty="0" err="1">
                <a:solidFill>
                  <a:srgbClr val="FF0000"/>
                </a:solidFill>
                <a:latin typeface="Lato" panose="020F0502020204030203"/>
                <a:ea typeface="Roboto" panose="02000000000000000000" pitchFamily="2" charset="0"/>
                <a:cs typeface="Open Sans" panose="020B0606030504020204" pitchFamily="34" charset="0"/>
              </a:rPr>
              <a:t>scikit</a:t>
            </a:r>
            <a:r>
              <a:rPr lang="en-US" dirty="0">
                <a:solidFill>
                  <a:srgbClr val="FF0000"/>
                </a:solidFill>
                <a:latin typeface="Lato" panose="020F0502020204030203"/>
                <a:ea typeface="Roboto" panose="02000000000000000000" pitchFamily="2" charset="0"/>
                <a:cs typeface="Open Sans" panose="020B0606030504020204" pitchFamily="34" charset="0"/>
              </a:rPr>
              <a:t>-learn</a:t>
            </a:r>
            <a:r>
              <a:rPr lang="en-US" dirty="0">
                <a:latin typeface="Lato" panose="020F0502020204030203"/>
                <a:ea typeface="Roboto" panose="02000000000000000000" pitchFamily="2" charset="0"/>
                <a:cs typeface="Open Sans" panose="020B0606030504020204" pitchFamily="34" charset="0"/>
              </a:rPr>
              <a:t>, can take only numerical columns as input. We cannot pass categorical, dates or text features</a:t>
            </a:r>
          </a:p>
        </p:txBody>
      </p:sp>
      <p:sp>
        <p:nvSpPr>
          <p:cNvPr id="47" name="Oval 46"/>
          <p:cNvSpPr/>
          <p:nvPr/>
        </p:nvSpPr>
        <p:spPr>
          <a:xfrm>
            <a:off x="5375802" y="2663381"/>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55" name="TextBox 54"/>
          <p:cNvSpPr txBox="1"/>
          <p:nvPr/>
        </p:nvSpPr>
        <p:spPr>
          <a:xfrm>
            <a:off x="5807331" y="3354352"/>
            <a:ext cx="5052317" cy="1523494"/>
          </a:xfrm>
          <a:prstGeom prst="rect">
            <a:avLst/>
          </a:prstGeom>
          <a:noFill/>
        </p:spPr>
        <p:txBody>
          <a:bodyPr wrap="square" lIns="0" tIns="0" rIns="0" bIns="0" rtlCol="0">
            <a:spAutoFit/>
          </a:bodyPr>
          <a:lstStyle/>
          <a:p>
            <a:r>
              <a:rPr lang="en-US" dirty="0">
                <a:latin typeface="Lato" panose="020F0502020204030203"/>
                <a:ea typeface="Roboto" panose="02000000000000000000" pitchFamily="2" charset="0"/>
                <a:cs typeface="Open Sans" panose="020B0606030504020204" pitchFamily="34" charset="0"/>
              </a:rPr>
              <a:t>There are different ways of </a:t>
            </a:r>
            <a:r>
              <a:rPr lang="en-US" dirty="0">
                <a:solidFill>
                  <a:srgbClr val="FF0000"/>
                </a:solidFill>
                <a:latin typeface="Lato" panose="020F0502020204030203"/>
                <a:ea typeface="Roboto" panose="02000000000000000000" pitchFamily="2" charset="0"/>
                <a:cs typeface="Open Sans" panose="020B0606030504020204" pitchFamily="34" charset="0"/>
              </a:rPr>
              <a:t>converting categorical columns to numerical columns</a:t>
            </a:r>
            <a:r>
              <a:rPr lang="en-US" dirty="0">
                <a:latin typeface="Lato" panose="020F0502020204030203"/>
                <a:ea typeface="Roboto" panose="02000000000000000000" pitchFamily="2" charset="0"/>
                <a:cs typeface="Open Sans" panose="020B0606030504020204" pitchFamily="34" charset="0"/>
              </a:rPr>
              <a:t>:</a:t>
            </a:r>
          </a:p>
          <a:p>
            <a:pPr marL="990575" lvl="1" indent="-380990">
              <a:buFont typeface="Arial" panose="020B0604020202020204" pitchFamily="34" charset="0"/>
              <a:buChar char="•"/>
            </a:pPr>
            <a:r>
              <a:rPr lang="en-US" dirty="0">
                <a:solidFill>
                  <a:srgbClr val="FF0000"/>
                </a:solidFill>
                <a:latin typeface="Lato" panose="020F0502020204030203"/>
                <a:ea typeface="Roboto" panose="02000000000000000000" pitchFamily="2" charset="0"/>
                <a:cs typeface="Open Sans" panose="020B0606030504020204" pitchFamily="34" charset="0"/>
              </a:rPr>
              <a:t>Label Encoding</a:t>
            </a:r>
          </a:p>
          <a:p>
            <a:pPr marL="990575" lvl="1" indent="-380990">
              <a:buFont typeface="Arial" panose="020B0604020202020204" pitchFamily="34" charset="0"/>
              <a:buChar char="•"/>
            </a:pPr>
            <a:r>
              <a:rPr lang="en-US" dirty="0">
                <a:solidFill>
                  <a:srgbClr val="FF0000"/>
                </a:solidFill>
                <a:latin typeface="Lato" panose="020F0502020204030203"/>
                <a:ea typeface="Roboto" panose="02000000000000000000" pitchFamily="2" charset="0"/>
                <a:cs typeface="Open Sans" panose="020B0606030504020204" pitchFamily="34" charset="0"/>
              </a:rPr>
              <a:t>One Hot Encoding</a:t>
            </a:r>
          </a:p>
          <a:p>
            <a:pPr>
              <a:lnSpc>
                <a:spcPct val="150000"/>
              </a:lnSpc>
            </a:pPr>
            <a:endParaRPr lang="en-US" dirty="0">
              <a:latin typeface="Lato" panose="020F0502020204030203"/>
              <a:ea typeface="Roboto" panose="02000000000000000000" pitchFamily="2" charset="0"/>
              <a:cs typeface="Open Sans" panose="020B0606030504020204" pitchFamily="34" charset="0"/>
            </a:endParaRPr>
          </a:p>
        </p:txBody>
      </p:sp>
      <p:sp>
        <p:nvSpPr>
          <p:cNvPr id="56" name="Oval 55"/>
          <p:cNvSpPr/>
          <p:nvPr/>
        </p:nvSpPr>
        <p:spPr>
          <a:xfrm>
            <a:off x="5346597" y="3444289"/>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57" name="TextBox 56"/>
          <p:cNvSpPr txBox="1"/>
          <p:nvPr/>
        </p:nvSpPr>
        <p:spPr>
          <a:xfrm>
            <a:off x="5807331" y="4512918"/>
            <a:ext cx="5052317" cy="553998"/>
          </a:xfrm>
          <a:prstGeom prst="rect">
            <a:avLst/>
          </a:prstGeom>
          <a:noFill/>
        </p:spPr>
        <p:txBody>
          <a:bodyPr wrap="square" lIns="0" tIns="0" rIns="0" bIns="0" rtlCol="0">
            <a:spAutoFit/>
          </a:bodyPr>
          <a:lstStyle/>
          <a:p>
            <a:r>
              <a:rPr lang="en-US" dirty="0">
                <a:latin typeface="Lato" panose="020F0502020204030203"/>
                <a:ea typeface="Roboto" panose="02000000000000000000" pitchFamily="2" charset="0"/>
                <a:cs typeface="Open Sans" panose="020B0606030504020204" pitchFamily="34" charset="0"/>
              </a:rPr>
              <a:t>For dates and text columns, we need to derive new columns to utilize them in model building</a:t>
            </a:r>
          </a:p>
        </p:txBody>
      </p:sp>
      <p:sp>
        <p:nvSpPr>
          <p:cNvPr id="58" name="Oval 57"/>
          <p:cNvSpPr/>
          <p:nvPr/>
        </p:nvSpPr>
        <p:spPr>
          <a:xfrm>
            <a:off x="5386651" y="4553913"/>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
        <p:nvSpPr>
          <p:cNvPr id="59" name="TextBox 58"/>
          <p:cNvSpPr txBox="1"/>
          <p:nvPr/>
        </p:nvSpPr>
        <p:spPr>
          <a:xfrm>
            <a:off x="5807331" y="5176174"/>
            <a:ext cx="5052317" cy="553998"/>
          </a:xfrm>
          <a:prstGeom prst="rect">
            <a:avLst/>
          </a:prstGeom>
          <a:noFill/>
        </p:spPr>
        <p:txBody>
          <a:bodyPr wrap="square" lIns="0" tIns="0" rIns="0" bIns="0" rtlCol="0">
            <a:spAutoFit/>
          </a:bodyPr>
          <a:lstStyle/>
          <a:p>
            <a:r>
              <a:rPr lang="en-US" dirty="0">
                <a:latin typeface="Lato" panose="020F0502020204030203"/>
                <a:ea typeface="Roboto" panose="02000000000000000000" pitchFamily="2" charset="0"/>
                <a:cs typeface="Open Sans" panose="020B0606030504020204" pitchFamily="34" charset="0"/>
              </a:rPr>
              <a:t>Example: From a date column, we can extract, day of the month, month, year etc.</a:t>
            </a:r>
          </a:p>
        </p:txBody>
      </p:sp>
      <p:sp>
        <p:nvSpPr>
          <p:cNvPr id="60" name="Oval 59"/>
          <p:cNvSpPr/>
          <p:nvPr/>
        </p:nvSpPr>
        <p:spPr>
          <a:xfrm>
            <a:off x="5375801" y="5297570"/>
            <a:ext cx="197860" cy="1798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a:endParaRPr>
          </a:p>
        </p:txBody>
      </p:sp>
    </p:spTree>
    <p:extLst>
      <p:ext uri="{BB962C8B-B14F-4D97-AF65-F5344CB8AC3E}">
        <p14:creationId xmlns:p14="http://schemas.microsoft.com/office/powerpoint/2010/main" val="36506937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40" grpId="0"/>
      <p:bldP spid="43" grpId="0"/>
      <p:bldP spid="42" grpId="0"/>
      <p:bldP spid="46" grpId="0"/>
      <p:bldP spid="55" grpId="0"/>
      <p:bldP spid="57"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Label </a:t>
            </a:r>
            <a:r>
              <a:rPr lang="en-US" dirty="0">
                <a:solidFill>
                  <a:schemeClr val="accent2"/>
                </a:solidFill>
              </a:rPr>
              <a:t>encoding</a:t>
            </a:r>
          </a:p>
        </p:txBody>
      </p:sp>
      <p:sp>
        <p:nvSpPr>
          <p:cNvPr id="4" name="Text Placeholder 3"/>
          <p:cNvSpPr>
            <a:spLocks noGrp="1"/>
          </p:cNvSpPr>
          <p:nvPr>
            <p:ph type="body" sz="quarter" idx="11"/>
          </p:nvPr>
        </p:nvSpPr>
        <p:spPr/>
        <p:txBody>
          <a:bodyPr>
            <a:normAutofit/>
          </a:bodyPr>
          <a:lstStyle/>
          <a:p>
            <a:endParaRPr lang="en-US" dirty="0"/>
          </a:p>
        </p:txBody>
      </p:sp>
      <p:sp>
        <p:nvSpPr>
          <p:cNvPr id="44" name="TextBox 43"/>
          <p:cNvSpPr txBox="1"/>
          <p:nvPr/>
        </p:nvSpPr>
        <p:spPr>
          <a:xfrm>
            <a:off x="737039" y="2241886"/>
            <a:ext cx="4501167" cy="756617"/>
          </a:xfrm>
          <a:prstGeom prst="rect">
            <a:avLst/>
          </a:prstGeom>
          <a:noFill/>
        </p:spPr>
        <p:txBody>
          <a:bodyPr wrap="square" lIns="0" tIns="0" rIns="0" bIns="0" rtlCol="0">
            <a:spAutoFit/>
          </a:bodyPr>
          <a:lstStyle/>
          <a:p>
            <a:pPr algn="just">
              <a:lnSpc>
                <a:spcPts val="1733"/>
              </a:lnSpc>
              <a:spcAft>
                <a:spcPts val="800"/>
              </a:spcAft>
            </a:pPr>
            <a:r>
              <a:rPr lang="en-US" sz="1600" dirty="0">
                <a:latin typeface="Lato" panose="020F0502020204030203" pitchFamily="34" charset="0"/>
              </a:rPr>
              <a:t>Assign integer values to each unique category</a:t>
            </a:r>
          </a:p>
          <a:p>
            <a:pPr algn="just">
              <a:lnSpc>
                <a:spcPts val="1733"/>
              </a:lnSpc>
              <a:spcAft>
                <a:spcPts val="800"/>
              </a:spcAft>
            </a:pPr>
            <a:r>
              <a:rPr lang="en-US" sz="1600" b="1" dirty="0">
                <a:latin typeface="Lato" panose="020F0502020204030203" pitchFamily="34" charset="0"/>
              </a:rPr>
              <a:t>Example</a:t>
            </a:r>
            <a:r>
              <a:rPr lang="en-US" sz="1600" dirty="0">
                <a:latin typeface="Lato" panose="020F0502020204030203" pitchFamily="34" charset="0"/>
              </a:rPr>
              <a:t>: Each department is assigned a unique number without any specific order</a:t>
            </a:r>
          </a:p>
        </p:txBody>
      </p:sp>
      <p:sp>
        <p:nvSpPr>
          <p:cNvPr id="45" name="TextBox 44"/>
          <p:cNvSpPr txBox="1"/>
          <p:nvPr/>
        </p:nvSpPr>
        <p:spPr>
          <a:xfrm>
            <a:off x="743378" y="1853462"/>
            <a:ext cx="3990939" cy="294953"/>
          </a:xfrm>
          <a:prstGeom prst="rect">
            <a:avLst/>
          </a:prstGeom>
          <a:noFill/>
        </p:spPr>
        <p:txBody>
          <a:bodyPr wrap="square" lIns="0" tIns="0" rIns="0" bIns="0" rtlCol="0">
            <a:spAutoFit/>
          </a:bodyPr>
          <a:lstStyle/>
          <a:p>
            <a:pPr>
              <a:lnSpc>
                <a:spcPts val="2267"/>
              </a:lnSpc>
              <a:spcAft>
                <a:spcPts val="800"/>
              </a:spcAft>
            </a:pPr>
            <a:r>
              <a:rPr lang="en-US" sz="1600" b="1" cap="all" spc="27" dirty="0">
                <a:solidFill>
                  <a:schemeClr val="accent1"/>
                </a:solidFill>
                <a:latin typeface="Lato" panose="020F0502020204030203" pitchFamily="34" charset="0"/>
              </a:rPr>
              <a:t>Label encoding </a:t>
            </a:r>
            <a:endParaRPr lang="en-US" sz="1600" b="1" cap="all" spc="27" dirty="0">
              <a:solidFill>
                <a:schemeClr val="accent2"/>
              </a:solidFill>
              <a:latin typeface="Lato" panose="020F0502020204030203" pitchFamily="34" charset="0"/>
            </a:endParaRPr>
          </a:p>
        </p:txBody>
      </p:sp>
      <p:sp>
        <p:nvSpPr>
          <p:cNvPr id="52" name="Oval 51"/>
          <p:cNvSpPr/>
          <p:nvPr/>
        </p:nvSpPr>
        <p:spPr>
          <a:xfrm>
            <a:off x="6623645" y="2407678"/>
            <a:ext cx="220061" cy="1978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TextBox 53"/>
          <p:cNvSpPr txBox="1"/>
          <p:nvPr/>
        </p:nvSpPr>
        <p:spPr>
          <a:xfrm>
            <a:off x="6910252" y="2366181"/>
            <a:ext cx="4788934" cy="820738"/>
          </a:xfrm>
          <a:prstGeom prst="rect">
            <a:avLst/>
          </a:prstGeom>
          <a:noFill/>
        </p:spPr>
        <p:txBody>
          <a:bodyPr wrap="square" lIns="0" tIns="0" rIns="0" bIns="0" rtlCol="0">
            <a:spAutoFit/>
          </a:bodyPr>
          <a:lstStyle/>
          <a:p>
            <a:pPr algn="just">
              <a:lnSpc>
                <a:spcPts val="1600"/>
              </a:lnSpc>
              <a:spcAft>
                <a:spcPts val="800"/>
              </a:spcAft>
            </a:pPr>
            <a:r>
              <a:rPr lang="en-US" sz="1600" dirty="0">
                <a:latin typeface="Lato" panose="020F0502020204030203" pitchFamily="34" charset="0"/>
              </a:rPr>
              <a:t> Label encoding is generally avoided. If we change the numbers assigned to each departments, results might change for many algorithms which </a:t>
            </a:r>
            <a:r>
              <a:rPr lang="en-US" sz="1600">
                <a:latin typeface="Lato" panose="020F0502020204030203" pitchFamily="34" charset="0"/>
              </a:rPr>
              <a:t>are index </a:t>
            </a:r>
            <a:r>
              <a:rPr lang="en-US" sz="1600" dirty="0">
                <a:latin typeface="Lato" panose="020F0502020204030203" pitchFamily="34" charset="0"/>
              </a:rPr>
              <a:t>based</a:t>
            </a:r>
          </a:p>
        </p:txBody>
      </p:sp>
      <p:graphicFrame>
        <p:nvGraphicFramePr>
          <p:cNvPr id="21" name="Table 20">
            <a:extLst>
              <a:ext uri="{FF2B5EF4-FFF2-40B4-BE49-F238E27FC236}">
                <a16:creationId xmlns:a16="http://schemas.microsoft.com/office/drawing/2014/main" id="{61E2F2A6-5531-4D4D-BF64-BAFA80471820}"/>
              </a:ext>
            </a:extLst>
          </p:cNvPr>
          <p:cNvGraphicFramePr>
            <a:graphicFrameLocks noGrp="1"/>
          </p:cNvGraphicFramePr>
          <p:nvPr/>
        </p:nvGraphicFramePr>
        <p:xfrm>
          <a:off x="885057" y="3639705"/>
          <a:ext cx="2267940" cy="2194560"/>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2267940">
                  <a:extLst>
                    <a:ext uri="{9D8B030D-6E8A-4147-A177-3AD203B41FA5}">
                      <a16:colId xmlns:a16="http://schemas.microsoft.com/office/drawing/2014/main" val="2729493253"/>
                    </a:ext>
                  </a:extLst>
                </a:gridCol>
              </a:tblGrid>
              <a:tr h="303926">
                <a:tc>
                  <a:txBody>
                    <a:bodyPr/>
                    <a:lstStyle/>
                    <a:p>
                      <a:r>
                        <a:rPr lang="en-US" sz="1600" dirty="0"/>
                        <a:t>Department</a:t>
                      </a:r>
                    </a:p>
                  </a:txBody>
                  <a:tcPr marL="121920" marR="121920" marT="60960" marB="60960"/>
                </a:tc>
                <a:extLst>
                  <a:ext uri="{0D108BD9-81ED-4DB2-BD59-A6C34878D82A}">
                    <a16:rowId xmlns:a16="http://schemas.microsoft.com/office/drawing/2014/main" val="2990372050"/>
                  </a:ext>
                </a:extLst>
              </a:tr>
              <a:tr h="303926">
                <a:tc>
                  <a:txBody>
                    <a:bodyPr/>
                    <a:lstStyle/>
                    <a:p>
                      <a:r>
                        <a:rPr lang="en-US" sz="1600" dirty="0"/>
                        <a:t>Sales  Executive</a:t>
                      </a:r>
                    </a:p>
                  </a:txBody>
                  <a:tcPr marL="121920" marR="121920" marT="60960" marB="60960">
                    <a:solidFill>
                      <a:schemeClr val="accent2">
                        <a:lumMod val="40000"/>
                        <a:lumOff val="60000"/>
                      </a:schemeClr>
                    </a:solidFill>
                  </a:tcPr>
                </a:tc>
                <a:extLst>
                  <a:ext uri="{0D108BD9-81ED-4DB2-BD59-A6C34878D82A}">
                    <a16:rowId xmlns:a16="http://schemas.microsoft.com/office/drawing/2014/main" val="1638285166"/>
                  </a:ext>
                </a:extLst>
              </a:tr>
              <a:tr h="303926">
                <a:tc>
                  <a:txBody>
                    <a:bodyPr/>
                    <a:lstStyle/>
                    <a:p>
                      <a:r>
                        <a:rPr lang="en-US" sz="1600" dirty="0"/>
                        <a:t>Human Resources</a:t>
                      </a:r>
                    </a:p>
                  </a:txBody>
                  <a:tcPr marL="121920" marR="121920" marT="60960" marB="60960">
                    <a:solidFill>
                      <a:schemeClr val="bg1"/>
                    </a:solidFill>
                  </a:tcPr>
                </a:tc>
                <a:extLst>
                  <a:ext uri="{0D108BD9-81ED-4DB2-BD59-A6C34878D82A}">
                    <a16:rowId xmlns:a16="http://schemas.microsoft.com/office/drawing/2014/main" val="468716147"/>
                  </a:ext>
                </a:extLst>
              </a:tr>
              <a:tr h="303926">
                <a:tc>
                  <a:txBody>
                    <a:bodyPr/>
                    <a:lstStyle/>
                    <a:p>
                      <a:r>
                        <a:rPr lang="en-US" sz="1600" dirty="0"/>
                        <a:t>Research Scientist</a:t>
                      </a:r>
                    </a:p>
                  </a:txBody>
                  <a:tcPr marL="121920" marR="121920" marT="60960" marB="60960">
                    <a:solidFill>
                      <a:schemeClr val="accent2">
                        <a:lumMod val="20000"/>
                        <a:lumOff val="80000"/>
                      </a:schemeClr>
                    </a:solidFill>
                  </a:tcPr>
                </a:tc>
                <a:extLst>
                  <a:ext uri="{0D108BD9-81ED-4DB2-BD59-A6C34878D82A}">
                    <a16:rowId xmlns:a16="http://schemas.microsoft.com/office/drawing/2014/main" val="368005255"/>
                  </a:ext>
                </a:extLst>
              </a:tr>
              <a:tr h="303926">
                <a:tc>
                  <a:txBody>
                    <a:bodyPr/>
                    <a:lstStyle/>
                    <a:p>
                      <a:r>
                        <a:rPr lang="en-US" sz="1600" dirty="0"/>
                        <a:t>Manager</a:t>
                      </a:r>
                    </a:p>
                  </a:txBody>
                  <a:tcPr marL="121920" marR="121920" marT="60960" marB="60960">
                    <a:solidFill>
                      <a:schemeClr val="bg1"/>
                    </a:solidFill>
                  </a:tcPr>
                </a:tc>
                <a:extLst>
                  <a:ext uri="{0D108BD9-81ED-4DB2-BD59-A6C34878D82A}">
                    <a16:rowId xmlns:a16="http://schemas.microsoft.com/office/drawing/2014/main" val="2369033089"/>
                  </a:ext>
                </a:extLst>
              </a:tr>
              <a:tr h="219549">
                <a:tc>
                  <a:txBody>
                    <a:bodyPr/>
                    <a:lstStyle/>
                    <a:p>
                      <a:r>
                        <a:rPr lang="en-US" sz="1600" dirty="0"/>
                        <a:t>Department Head</a:t>
                      </a:r>
                    </a:p>
                  </a:txBody>
                  <a:tcPr marL="121920" marR="121920" marT="60960" marB="60960">
                    <a:solidFill>
                      <a:schemeClr val="accent2"/>
                    </a:solidFill>
                  </a:tcPr>
                </a:tc>
                <a:extLst>
                  <a:ext uri="{0D108BD9-81ED-4DB2-BD59-A6C34878D82A}">
                    <a16:rowId xmlns:a16="http://schemas.microsoft.com/office/drawing/2014/main" val="1984080165"/>
                  </a:ext>
                </a:extLst>
              </a:tr>
            </a:tbl>
          </a:graphicData>
        </a:graphic>
      </p:graphicFrame>
      <p:cxnSp>
        <p:nvCxnSpPr>
          <p:cNvPr id="22" name="Straight Arrow Connector 21">
            <a:extLst>
              <a:ext uri="{FF2B5EF4-FFF2-40B4-BE49-F238E27FC236}">
                <a16:creationId xmlns:a16="http://schemas.microsoft.com/office/drawing/2014/main" id="{A2064D62-337E-DA42-9597-618573896BA4}"/>
              </a:ext>
            </a:extLst>
          </p:cNvPr>
          <p:cNvCxnSpPr>
            <a:cxnSpLocks/>
          </p:cNvCxnSpPr>
          <p:nvPr/>
        </p:nvCxnSpPr>
        <p:spPr>
          <a:xfrm>
            <a:off x="3153506" y="4798040"/>
            <a:ext cx="2366196"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EFC6F54A-CE11-0347-B288-B85AFEDD6466}"/>
              </a:ext>
            </a:extLst>
          </p:cNvPr>
          <p:cNvGraphicFramePr>
            <a:graphicFrameLocks noGrp="1"/>
          </p:cNvGraphicFramePr>
          <p:nvPr/>
        </p:nvGraphicFramePr>
        <p:xfrm>
          <a:off x="5577098" y="3639705"/>
          <a:ext cx="2098431" cy="2194560"/>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2098431">
                  <a:extLst>
                    <a:ext uri="{9D8B030D-6E8A-4147-A177-3AD203B41FA5}">
                      <a16:colId xmlns:a16="http://schemas.microsoft.com/office/drawing/2014/main" val="2729493253"/>
                    </a:ext>
                  </a:extLst>
                </a:gridCol>
              </a:tblGrid>
              <a:tr h="320568">
                <a:tc>
                  <a:txBody>
                    <a:bodyPr/>
                    <a:lstStyle/>
                    <a:p>
                      <a:pPr marL="0" algn="l" defTabSz="914400" rtl="0" eaLnBrk="1" latinLnBrk="0" hangingPunct="1"/>
                      <a:r>
                        <a:rPr lang="en-US" sz="1600" kern="1200" dirty="0">
                          <a:solidFill>
                            <a:schemeClr val="bg1"/>
                          </a:solidFill>
                          <a:latin typeface="+mn-lt"/>
                          <a:ea typeface="+mn-ea"/>
                          <a:cs typeface="+mn-cs"/>
                        </a:rPr>
                        <a:t>Department</a:t>
                      </a:r>
                    </a:p>
                  </a:txBody>
                  <a:tcPr marL="121920" marR="121920" marT="60960" marB="60960"/>
                </a:tc>
                <a:extLst>
                  <a:ext uri="{0D108BD9-81ED-4DB2-BD59-A6C34878D82A}">
                    <a16:rowId xmlns:a16="http://schemas.microsoft.com/office/drawing/2014/main" val="2990372050"/>
                  </a:ext>
                </a:extLst>
              </a:tr>
              <a:tr h="355550">
                <a:tc>
                  <a:txBody>
                    <a:bodyPr/>
                    <a:lstStyle/>
                    <a:p>
                      <a:pPr marL="0" algn="l" defTabSz="914400" rtl="0" eaLnBrk="1" latinLnBrk="0" hangingPunct="1"/>
                      <a:r>
                        <a:rPr lang="en-US" sz="1600" kern="1200" dirty="0">
                          <a:solidFill>
                            <a:schemeClr val="dk1"/>
                          </a:solidFill>
                          <a:latin typeface="+mn-lt"/>
                          <a:ea typeface="+mn-ea"/>
                          <a:cs typeface="+mn-cs"/>
                        </a:rPr>
                        <a:t>1</a:t>
                      </a:r>
                    </a:p>
                  </a:txBody>
                  <a:tcPr marL="121920" marR="121920" marT="60960" marB="60960">
                    <a:solidFill>
                      <a:schemeClr val="accent2">
                        <a:lumMod val="40000"/>
                        <a:lumOff val="60000"/>
                      </a:schemeClr>
                    </a:solidFill>
                  </a:tcPr>
                </a:tc>
                <a:extLst>
                  <a:ext uri="{0D108BD9-81ED-4DB2-BD59-A6C34878D82A}">
                    <a16:rowId xmlns:a16="http://schemas.microsoft.com/office/drawing/2014/main" val="1638285166"/>
                  </a:ext>
                </a:extLst>
              </a:tr>
              <a:tr h="355550">
                <a:tc>
                  <a:txBody>
                    <a:bodyPr/>
                    <a:lstStyle/>
                    <a:p>
                      <a:pPr marL="0" algn="l" defTabSz="914400" rtl="0" eaLnBrk="1" latinLnBrk="0" hangingPunct="1"/>
                      <a:r>
                        <a:rPr lang="en-US" sz="1600" kern="1200" dirty="0">
                          <a:solidFill>
                            <a:schemeClr val="dk1"/>
                          </a:solidFill>
                          <a:latin typeface="+mn-lt"/>
                          <a:ea typeface="+mn-ea"/>
                          <a:cs typeface="+mn-cs"/>
                        </a:rPr>
                        <a:t>2</a:t>
                      </a:r>
                    </a:p>
                  </a:txBody>
                  <a:tcPr marL="121920" marR="121920" marT="60960" marB="60960">
                    <a:solidFill>
                      <a:schemeClr val="bg1"/>
                    </a:solidFill>
                  </a:tcPr>
                </a:tc>
                <a:extLst>
                  <a:ext uri="{0D108BD9-81ED-4DB2-BD59-A6C34878D82A}">
                    <a16:rowId xmlns:a16="http://schemas.microsoft.com/office/drawing/2014/main" val="468716147"/>
                  </a:ext>
                </a:extLst>
              </a:tr>
              <a:tr h="355550">
                <a:tc>
                  <a:txBody>
                    <a:bodyPr/>
                    <a:lstStyle/>
                    <a:p>
                      <a:pPr marL="0" algn="l" defTabSz="914400" rtl="0" eaLnBrk="1" latinLnBrk="0" hangingPunct="1"/>
                      <a:r>
                        <a:rPr lang="en-US" sz="1600" kern="1200" dirty="0">
                          <a:solidFill>
                            <a:schemeClr val="dk1"/>
                          </a:solidFill>
                          <a:latin typeface="+mn-lt"/>
                          <a:ea typeface="+mn-ea"/>
                          <a:cs typeface="+mn-cs"/>
                        </a:rPr>
                        <a:t>3</a:t>
                      </a:r>
                    </a:p>
                  </a:txBody>
                  <a:tcPr marL="121920" marR="121920" marT="60960" marB="60960">
                    <a:solidFill>
                      <a:schemeClr val="accent2">
                        <a:lumMod val="20000"/>
                        <a:lumOff val="80000"/>
                      </a:schemeClr>
                    </a:solidFill>
                  </a:tcPr>
                </a:tc>
                <a:extLst>
                  <a:ext uri="{0D108BD9-81ED-4DB2-BD59-A6C34878D82A}">
                    <a16:rowId xmlns:a16="http://schemas.microsoft.com/office/drawing/2014/main" val="368005255"/>
                  </a:ext>
                </a:extLst>
              </a:tr>
              <a:tr h="355550">
                <a:tc>
                  <a:txBody>
                    <a:bodyPr/>
                    <a:lstStyle/>
                    <a:p>
                      <a:pPr marL="0" algn="l" defTabSz="914400" rtl="0" eaLnBrk="1" latinLnBrk="0" hangingPunct="1"/>
                      <a:r>
                        <a:rPr lang="en-US" sz="1600" kern="1200" dirty="0">
                          <a:solidFill>
                            <a:schemeClr val="dk1"/>
                          </a:solidFill>
                          <a:latin typeface="+mn-lt"/>
                          <a:ea typeface="+mn-ea"/>
                          <a:cs typeface="+mn-cs"/>
                        </a:rPr>
                        <a:t>4</a:t>
                      </a:r>
                    </a:p>
                  </a:txBody>
                  <a:tcPr marL="121920" marR="121920" marT="60960" marB="60960">
                    <a:solidFill>
                      <a:schemeClr val="bg1"/>
                    </a:solidFill>
                  </a:tcPr>
                </a:tc>
                <a:extLst>
                  <a:ext uri="{0D108BD9-81ED-4DB2-BD59-A6C34878D82A}">
                    <a16:rowId xmlns:a16="http://schemas.microsoft.com/office/drawing/2014/main" val="2369033089"/>
                  </a:ext>
                </a:extLst>
              </a:tr>
              <a:tr h="355550">
                <a:tc>
                  <a:txBody>
                    <a:bodyPr/>
                    <a:lstStyle/>
                    <a:p>
                      <a:pPr marL="0" algn="l" defTabSz="914400" rtl="0" eaLnBrk="1" latinLnBrk="0" hangingPunct="1"/>
                      <a:r>
                        <a:rPr lang="en-US" sz="1600" kern="1200" dirty="0">
                          <a:solidFill>
                            <a:schemeClr val="dk1"/>
                          </a:solidFill>
                          <a:latin typeface="+mn-lt"/>
                          <a:ea typeface="+mn-ea"/>
                          <a:cs typeface="+mn-cs"/>
                        </a:rPr>
                        <a:t>5</a:t>
                      </a:r>
                    </a:p>
                  </a:txBody>
                  <a:tcPr marL="121920" marR="121920" marT="60960" marB="60960">
                    <a:solidFill>
                      <a:schemeClr val="accent2"/>
                    </a:solidFill>
                  </a:tcPr>
                </a:tc>
                <a:extLst>
                  <a:ext uri="{0D108BD9-81ED-4DB2-BD59-A6C34878D82A}">
                    <a16:rowId xmlns:a16="http://schemas.microsoft.com/office/drawing/2014/main" val="1984080165"/>
                  </a:ext>
                </a:extLst>
              </a:tr>
            </a:tbl>
          </a:graphicData>
        </a:graphic>
      </p:graphicFrame>
      <p:sp>
        <p:nvSpPr>
          <p:cNvPr id="24" name="TextBox 23"/>
          <p:cNvSpPr txBox="1"/>
          <p:nvPr/>
        </p:nvSpPr>
        <p:spPr>
          <a:xfrm>
            <a:off x="791786" y="6056533"/>
            <a:ext cx="2114631" cy="294953"/>
          </a:xfrm>
          <a:prstGeom prst="rect">
            <a:avLst/>
          </a:prstGeom>
          <a:noFill/>
        </p:spPr>
        <p:txBody>
          <a:bodyPr wrap="square" lIns="0" tIns="0" rIns="0" bIns="0" rtlCol="0">
            <a:spAutoFit/>
          </a:bodyPr>
          <a:lstStyle/>
          <a:p>
            <a:pPr algn="ctr">
              <a:lnSpc>
                <a:spcPts val="2267"/>
              </a:lnSpc>
              <a:spcAft>
                <a:spcPts val="800"/>
              </a:spcAft>
            </a:pPr>
            <a:r>
              <a:rPr lang="en-US" sz="1333" b="1" cap="all" spc="27" dirty="0">
                <a:latin typeface="Lato" panose="020F0502020204030203" pitchFamily="34" charset="0"/>
              </a:rPr>
              <a:t>Original column </a:t>
            </a:r>
          </a:p>
        </p:txBody>
      </p:sp>
      <p:sp>
        <p:nvSpPr>
          <p:cNvPr id="25" name="TextBox 24"/>
          <p:cNvSpPr txBox="1"/>
          <p:nvPr/>
        </p:nvSpPr>
        <p:spPr>
          <a:xfrm>
            <a:off x="5394005" y="6056533"/>
            <a:ext cx="2464617" cy="294953"/>
          </a:xfrm>
          <a:prstGeom prst="rect">
            <a:avLst/>
          </a:prstGeom>
          <a:noFill/>
        </p:spPr>
        <p:txBody>
          <a:bodyPr wrap="square" lIns="0" tIns="0" rIns="0" bIns="0" rtlCol="0">
            <a:spAutoFit/>
          </a:bodyPr>
          <a:lstStyle/>
          <a:p>
            <a:pPr algn="ctr">
              <a:lnSpc>
                <a:spcPts val="2267"/>
              </a:lnSpc>
              <a:spcAft>
                <a:spcPts val="800"/>
              </a:spcAft>
            </a:pPr>
            <a:r>
              <a:rPr lang="en-US" sz="1333" b="1" cap="all" spc="27" dirty="0">
                <a:latin typeface="Lato" panose="020F0502020204030203" pitchFamily="34" charset="0"/>
              </a:rPr>
              <a:t>Label encoded column </a:t>
            </a:r>
          </a:p>
        </p:txBody>
      </p:sp>
    </p:spTree>
    <p:extLst>
      <p:ext uri="{BB962C8B-B14F-4D97-AF65-F5344CB8AC3E}">
        <p14:creationId xmlns:p14="http://schemas.microsoft.com/office/powerpoint/2010/main" val="2716064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4"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One hot </a:t>
            </a:r>
            <a:r>
              <a:rPr lang="en-US" dirty="0">
                <a:solidFill>
                  <a:schemeClr val="accent2"/>
                </a:solidFill>
              </a:rPr>
              <a:t>encoding </a:t>
            </a:r>
          </a:p>
        </p:txBody>
      </p:sp>
      <p:sp>
        <p:nvSpPr>
          <p:cNvPr id="4" name="Text Placeholder 3"/>
          <p:cNvSpPr>
            <a:spLocks noGrp="1"/>
          </p:cNvSpPr>
          <p:nvPr>
            <p:ph type="body" sz="quarter" idx="11"/>
          </p:nvPr>
        </p:nvSpPr>
        <p:spPr>
          <a:xfrm>
            <a:off x="842433" y="1431201"/>
            <a:ext cx="10604499" cy="670099"/>
          </a:xfrm>
        </p:spPr>
        <p:txBody>
          <a:bodyPr/>
          <a:lstStyle/>
          <a:p>
            <a:pPr>
              <a:lnSpc>
                <a:spcPct val="100000"/>
              </a:lnSpc>
            </a:pPr>
            <a:r>
              <a:rPr lang="en-US" sz="1467" dirty="0">
                <a:solidFill>
                  <a:schemeClr val="tx1"/>
                </a:solidFill>
              </a:rPr>
              <a:t>For each unique category, create a new column. In each new column assign the value 1 if the row belongs to that category. Else assign 0. This process is also called as creation of Dummy Variables</a:t>
            </a:r>
          </a:p>
        </p:txBody>
      </p:sp>
      <p:sp>
        <p:nvSpPr>
          <p:cNvPr id="28" name="TextBox 27"/>
          <p:cNvSpPr txBox="1"/>
          <p:nvPr/>
        </p:nvSpPr>
        <p:spPr>
          <a:xfrm>
            <a:off x="2164931" y="4596621"/>
            <a:ext cx="5074069" cy="451534"/>
          </a:xfrm>
          <a:prstGeom prst="rect">
            <a:avLst/>
          </a:prstGeom>
          <a:noFill/>
        </p:spPr>
        <p:txBody>
          <a:bodyPr wrap="square" lIns="0" tIns="0" rIns="0" bIns="0" rtlCol="0">
            <a:spAutoFit/>
          </a:bodyPr>
          <a:lstStyle/>
          <a:p>
            <a:r>
              <a:rPr lang="en-US" sz="1467" dirty="0">
                <a:latin typeface="Lato" panose="020F0502020204030203" pitchFamily="34" charset="0"/>
              </a:rPr>
              <a:t>Even if we change the order of the departments, still the final output from the algorithms will not change</a:t>
            </a:r>
          </a:p>
        </p:txBody>
      </p:sp>
      <p:grpSp>
        <p:nvGrpSpPr>
          <p:cNvPr id="2" name="Group 1"/>
          <p:cNvGrpSpPr/>
          <p:nvPr/>
        </p:nvGrpSpPr>
        <p:grpSpPr>
          <a:xfrm>
            <a:off x="1672061" y="4678267"/>
            <a:ext cx="358419" cy="296220"/>
            <a:chOff x="624772" y="1597270"/>
            <a:chExt cx="295694" cy="295694"/>
          </a:xfrm>
        </p:grpSpPr>
        <p:sp>
          <p:nvSpPr>
            <p:cNvPr id="30" name="Oval 29"/>
            <p:cNvSpPr/>
            <p:nvPr/>
          </p:nvSpPr>
          <p:spPr>
            <a:xfrm>
              <a:off x="624772" y="1597270"/>
              <a:ext cx="295694" cy="29569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p:cNvSpPr txBox="1"/>
            <p:nvPr/>
          </p:nvSpPr>
          <p:spPr>
            <a:xfrm>
              <a:off x="652265" y="1637431"/>
              <a:ext cx="255276" cy="204757"/>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01</a:t>
              </a:r>
            </a:p>
          </p:txBody>
        </p:sp>
      </p:grpSp>
      <p:sp>
        <p:nvSpPr>
          <p:cNvPr id="32" name="TextBox 31"/>
          <p:cNvSpPr txBox="1"/>
          <p:nvPr/>
        </p:nvSpPr>
        <p:spPr>
          <a:xfrm>
            <a:off x="2164932" y="5537775"/>
            <a:ext cx="5696369" cy="451534"/>
          </a:xfrm>
          <a:prstGeom prst="rect">
            <a:avLst/>
          </a:prstGeom>
          <a:noFill/>
        </p:spPr>
        <p:txBody>
          <a:bodyPr wrap="square" lIns="0" tIns="0" rIns="0" bIns="0" rtlCol="0">
            <a:spAutoFit/>
          </a:bodyPr>
          <a:lstStyle/>
          <a:p>
            <a:r>
              <a:rPr lang="en-US" sz="1467" dirty="0">
                <a:latin typeface="Lato" panose="020F0502020204030203" pitchFamily="34" charset="0"/>
              </a:rPr>
              <a:t>Drawback: If we have too many categories in a column, we need to group less frequently appearing categories in OTHERS category</a:t>
            </a:r>
          </a:p>
        </p:txBody>
      </p:sp>
      <p:grpSp>
        <p:nvGrpSpPr>
          <p:cNvPr id="5" name="Group 4"/>
          <p:cNvGrpSpPr/>
          <p:nvPr/>
        </p:nvGrpSpPr>
        <p:grpSpPr>
          <a:xfrm>
            <a:off x="1652220" y="5628538"/>
            <a:ext cx="358419" cy="325834"/>
            <a:chOff x="593725" y="2329939"/>
            <a:chExt cx="357790" cy="357790"/>
          </a:xfrm>
        </p:grpSpPr>
        <p:sp>
          <p:nvSpPr>
            <p:cNvPr id="34" name="Oval 33"/>
            <p:cNvSpPr/>
            <p:nvPr/>
          </p:nvSpPr>
          <p:spPr>
            <a:xfrm>
              <a:off x="593725" y="2329939"/>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34"/>
            <p:cNvSpPr txBox="1"/>
            <p:nvPr/>
          </p:nvSpPr>
          <p:spPr>
            <a:xfrm>
              <a:off x="653393" y="2401276"/>
              <a:ext cx="232071" cy="225238"/>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02</a:t>
              </a:r>
            </a:p>
          </p:txBody>
        </p:sp>
      </p:grpSp>
      <p:sp>
        <p:nvSpPr>
          <p:cNvPr id="38" name="Rectangle 7"/>
          <p:cNvSpPr/>
          <p:nvPr/>
        </p:nvSpPr>
        <p:spPr>
          <a:xfrm>
            <a:off x="6369052" y="3250141"/>
            <a:ext cx="2675889" cy="2109259"/>
          </a:xfrm>
          <a:custGeom>
            <a:avLst/>
            <a:gdLst>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2014537 h 2014537"/>
              <a:gd name="connsiteX4" fmla="*/ 0 w 3243262"/>
              <a:gd name="connsiteY4" fmla="*/ 0 h 2014537"/>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0 h 2014537"/>
            </a:gdLst>
            <a:ahLst/>
            <a:cxnLst>
              <a:cxn ang="0">
                <a:pos x="connsiteX0" y="connsiteY0"/>
              </a:cxn>
              <a:cxn ang="0">
                <a:pos x="connsiteX1" y="connsiteY1"/>
              </a:cxn>
              <a:cxn ang="0">
                <a:pos x="connsiteX2" y="connsiteY2"/>
              </a:cxn>
              <a:cxn ang="0">
                <a:pos x="connsiteX3" y="connsiteY3"/>
              </a:cxn>
            </a:cxnLst>
            <a:rect l="l" t="t" r="r" b="b"/>
            <a:pathLst>
              <a:path w="3243262" h="2014537">
                <a:moveTo>
                  <a:pt x="0" y="0"/>
                </a:moveTo>
                <a:lnTo>
                  <a:pt x="3243262" y="0"/>
                </a:lnTo>
                <a:lnTo>
                  <a:pt x="3243262" y="201453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23" name="Table 22">
            <a:extLst>
              <a:ext uri="{FF2B5EF4-FFF2-40B4-BE49-F238E27FC236}">
                <a16:creationId xmlns:a16="http://schemas.microsoft.com/office/drawing/2014/main" id="{61E2F2A6-5531-4D4D-BF64-BAFA80471820}"/>
              </a:ext>
            </a:extLst>
          </p:cNvPr>
          <p:cNvGraphicFramePr>
            <a:graphicFrameLocks noGrp="1"/>
          </p:cNvGraphicFramePr>
          <p:nvPr/>
        </p:nvGraphicFramePr>
        <p:xfrm>
          <a:off x="1172308" y="2168769"/>
          <a:ext cx="2133600" cy="1993801"/>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133600">
                  <a:extLst>
                    <a:ext uri="{9D8B030D-6E8A-4147-A177-3AD203B41FA5}">
                      <a16:colId xmlns:a16="http://schemas.microsoft.com/office/drawing/2014/main" val="2729493253"/>
                    </a:ext>
                  </a:extLst>
                </a:gridCol>
              </a:tblGrid>
              <a:tr h="368201">
                <a:tc>
                  <a:txBody>
                    <a:bodyPr/>
                    <a:lstStyle/>
                    <a:p>
                      <a:r>
                        <a:rPr lang="en-US" sz="1300" dirty="0"/>
                        <a:t>Department</a:t>
                      </a:r>
                    </a:p>
                  </a:txBody>
                  <a:tcPr marL="121920" marR="121920" marT="60960" marB="60960"/>
                </a:tc>
                <a:extLst>
                  <a:ext uri="{0D108BD9-81ED-4DB2-BD59-A6C34878D82A}">
                    <a16:rowId xmlns:a16="http://schemas.microsoft.com/office/drawing/2014/main" val="2990372050"/>
                  </a:ext>
                </a:extLst>
              </a:tr>
              <a:tr h="325120">
                <a:tc>
                  <a:txBody>
                    <a:bodyPr/>
                    <a:lstStyle/>
                    <a:p>
                      <a:r>
                        <a:rPr lang="en-US" sz="1300" dirty="0"/>
                        <a:t>Sales  Executive</a:t>
                      </a:r>
                    </a:p>
                  </a:txBody>
                  <a:tcPr marL="121920" marR="121920" marT="60960" marB="60960">
                    <a:solidFill>
                      <a:schemeClr val="accent2">
                        <a:lumMod val="40000"/>
                        <a:lumOff val="60000"/>
                      </a:schemeClr>
                    </a:solidFill>
                  </a:tcPr>
                </a:tc>
                <a:extLst>
                  <a:ext uri="{0D108BD9-81ED-4DB2-BD59-A6C34878D82A}">
                    <a16:rowId xmlns:a16="http://schemas.microsoft.com/office/drawing/2014/main" val="1638285166"/>
                  </a:ext>
                </a:extLst>
              </a:tr>
              <a:tr h="325120">
                <a:tc>
                  <a:txBody>
                    <a:bodyPr/>
                    <a:lstStyle/>
                    <a:p>
                      <a:r>
                        <a:rPr lang="en-US" sz="1300" dirty="0"/>
                        <a:t>Human Resources</a:t>
                      </a:r>
                    </a:p>
                  </a:txBody>
                  <a:tcPr marL="121920" marR="121920" marT="60960" marB="60960">
                    <a:solidFill>
                      <a:schemeClr val="bg1"/>
                    </a:solidFill>
                  </a:tcPr>
                </a:tc>
                <a:extLst>
                  <a:ext uri="{0D108BD9-81ED-4DB2-BD59-A6C34878D82A}">
                    <a16:rowId xmlns:a16="http://schemas.microsoft.com/office/drawing/2014/main" val="468716147"/>
                  </a:ext>
                </a:extLst>
              </a:tr>
              <a:tr h="325120">
                <a:tc>
                  <a:txBody>
                    <a:bodyPr/>
                    <a:lstStyle/>
                    <a:p>
                      <a:r>
                        <a:rPr lang="en-US" sz="1300" dirty="0"/>
                        <a:t>Research Scientist</a:t>
                      </a:r>
                    </a:p>
                  </a:txBody>
                  <a:tcPr marL="121920" marR="121920" marT="60960" marB="60960">
                    <a:solidFill>
                      <a:schemeClr val="accent2"/>
                    </a:solidFill>
                  </a:tcPr>
                </a:tc>
                <a:extLst>
                  <a:ext uri="{0D108BD9-81ED-4DB2-BD59-A6C34878D82A}">
                    <a16:rowId xmlns:a16="http://schemas.microsoft.com/office/drawing/2014/main" val="368005255"/>
                  </a:ext>
                </a:extLst>
              </a:tr>
              <a:tr h="325120">
                <a:tc>
                  <a:txBody>
                    <a:bodyPr/>
                    <a:lstStyle/>
                    <a:p>
                      <a:r>
                        <a:rPr lang="en-US" sz="1300" dirty="0"/>
                        <a:t>Manager</a:t>
                      </a:r>
                    </a:p>
                  </a:txBody>
                  <a:tcPr marL="121920" marR="121920" marT="60960" marB="60960">
                    <a:solidFill>
                      <a:schemeClr val="bg1"/>
                    </a:solidFill>
                  </a:tcPr>
                </a:tc>
                <a:extLst>
                  <a:ext uri="{0D108BD9-81ED-4DB2-BD59-A6C34878D82A}">
                    <a16:rowId xmlns:a16="http://schemas.microsoft.com/office/drawing/2014/main" val="2369033089"/>
                  </a:ext>
                </a:extLst>
              </a:tr>
              <a:tr h="325120">
                <a:tc>
                  <a:txBody>
                    <a:bodyPr/>
                    <a:lstStyle/>
                    <a:p>
                      <a:r>
                        <a:rPr lang="en-US" sz="1300" dirty="0"/>
                        <a:t>Department Head</a:t>
                      </a:r>
                    </a:p>
                  </a:txBody>
                  <a:tcPr marL="121920" marR="121920" marT="60960" marB="60960">
                    <a:solidFill>
                      <a:schemeClr val="accent2">
                        <a:lumMod val="40000"/>
                        <a:lumOff val="60000"/>
                      </a:schemeClr>
                    </a:solidFill>
                  </a:tcPr>
                </a:tc>
                <a:extLst>
                  <a:ext uri="{0D108BD9-81ED-4DB2-BD59-A6C34878D82A}">
                    <a16:rowId xmlns:a16="http://schemas.microsoft.com/office/drawing/2014/main" val="1984080165"/>
                  </a:ext>
                </a:extLst>
              </a:tr>
            </a:tbl>
          </a:graphicData>
        </a:graphic>
      </p:graphicFrame>
      <p:graphicFrame>
        <p:nvGraphicFramePr>
          <p:cNvPr id="25" name="Table 24">
            <a:extLst>
              <a:ext uri="{FF2B5EF4-FFF2-40B4-BE49-F238E27FC236}">
                <a16:creationId xmlns:a16="http://schemas.microsoft.com/office/drawing/2014/main" id="{EFC6F54A-CE11-0347-B288-B85AFEDD6466}"/>
              </a:ext>
            </a:extLst>
          </p:cNvPr>
          <p:cNvGraphicFramePr>
            <a:graphicFrameLocks noGrp="1"/>
          </p:cNvGraphicFramePr>
          <p:nvPr/>
        </p:nvGraphicFramePr>
        <p:xfrm>
          <a:off x="4024499" y="2001710"/>
          <a:ext cx="6971745" cy="2359155"/>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1394349">
                  <a:extLst>
                    <a:ext uri="{9D8B030D-6E8A-4147-A177-3AD203B41FA5}">
                      <a16:colId xmlns:a16="http://schemas.microsoft.com/office/drawing/2014/main" val="2729493253"/>
                    </a:ext>
                  </a:extLst>
                </a:gridCol>
                <a:gridCol w="1394349">
                  <a:extLst>
                    <a:ext uri="{9D8B030D-6E8A-4147-A177-3AD203B41FA5}">
                      <a16:colId xmlns:a16="http://schemas.microsoft.com/office/drawing/2014/main" val="4214314696"/>
                    </a:ext>
                  </a:extLst>
                </a:gridCol>
                <a:gridCol w="1394349">
                  <a:extLst>
                    <a:ext uri="{9D8B030D-6E8A-4147-A177-3AD203B41FA5}">
                      <a16:colId xmlns:a16="http://schemas.microsoft.com/office/drawing/2014/main" val="3159333026"/>
                    </a:ext>
                  </a:extLst>
                </a:gridCol>
                <a:gridCol w="1394349">
                  <a:extLst>
                    <a:ext uri="{9D8B030D-6E8A-4147-A177-3AD203B41FA5}">
                      <a16:colId xmlns:a16="http://schemas.microsoft.com/office/drawing/2014/main" val="2600826437"/>
                    </a:ext>
                  </a:extLst>
                </a:gridCol>
                <a:gridCol w="1394349">
                  <a:extLst>
                    <a:ext uri="{9D8B030D-6E8A-4147-A177-3AD203B41FA5}">
                      <a16:colId xmlns:a16="http://schemas.microsoft.com/office/drawing/2014/main" val="1550686876"/>
                    </a:ext>
                  </a:extLst>
                </a:gridCol>
              </a:tblGrid>
              <a:tr h="528320">
                <a:tc>
                  <a:txBody>
                    <a:bodyPr/>
                    <a:lstStyle/>
                    <a:p>
                      <a:pPr marL="0" algn="l" defTabSz="685800" rtl="0" eaLnBrk="1" latinLnBrk="0" hangingPunct="1"/>
                      <a:r>
                        <a:rPr lang="en-US" sz="1300" b="1" kern="1200" dirty="0">
                          <a:solidFill>
                            <a:schemeClr val="lt1"/>
                          </a:solidFill>
                          <a:latin typeface="+mn-lt"/>
                          <a:ea typeface="+mn-ea"/>
                          <a:cs typeface="+mn-cs"/>
                        </a:rPr>
                        <a:t>Sales  Executive</a:t>
                      </a:r>
                    </a:p>
                  </a:txBody>
                  <a:tcPr marL="121920" marR="121920" marT="60960" marB="60960"/>
                </a:tc>
                <a:tc>
                  <a:txBody>
                    <a:bodyPr/>
                    <a:lstStyle/>
                    <a:p>
                      <a:pPr marL="0" algn="l" defTabSz="685800" rtl="0" eaLnBrk="1" latinLnBrk="0" hangingPunct="1"/>
                      <a:r>
                        <a:rPr lang="en-US" sz="1300" b="1" kern="1200" dirty="0">
                          <a:solidFill>
                            <a:schemeClr val="lt1"/>
                          </a:solidFill>
                          <a:latin typeface="+mn-lt"/>
                          <a:ea typeface="+mn-ea"/>
                          <a:cs typeface="+mn-cs"/>
                        </a:rPr>
                        <a:t>Human Resources</a:t>
                      </a:r>
                    </a:p>
                  </a:txBody>
                  <a:tcPr marL="121920" marR="121920" marT="60960" marB="60960"/>
                </a:tc>
                <a:tc>
                  <a:txBody>
                    <a:bodyPr/>
                    <a:lstStyle/>
                    <a:p>
                      <a:pPr marL="0" algn="l" defTabSz="685800" rtl="0" eaLnBrk="1" latinLnBrk="0" hangingPunct="1"/>
                      <a:r>
                        <a:rPr lang="en-US" sz="1300" b="1" kern="1200" dirty="0">
                          <a:solidFill>
                            <a:schemeClr val="lt1"/>
                          </a:solidFill>
                          <a:latin typeface="+mn-lt"/>
                          <a:ea typeface="+mn-ea"/>
                          <a:cs typeface="+mn-cs"/>
                        </a:rPr>
                        <a:t>Research Scientist</a:t>
                      </a:r>
                    </a:p>
                  </a:txBody>
                  <a:tcPr marL="121920" marR="121920" marT="60960" marB="60960"/>
                </a:tc>
                <a:tc>
                  <a:txBody>
                    <a:bodyPr/>
                    <a:lstStyle/>
                    <a:p>
                      <a:pPr marL="0" algn="l" defTabSz="685800" rtl="0" eaLnBrk="1" latinLnBrk="0" hangingPunct="1"/>
                      <a:r>
                        <a:rPr lang="en-US" sz="1300" b="1" kern="1200" dirty="0">
                          <a:solidFill>
                            <a:schemeClr val="lt1"/>
                          </a:solidFill>
                          <a:latin typeface="+mn-lt"/>
                          <a:ea typeface="+mn-ea"/>
                          <a:cs typeface="+mn-cs"/>
                        </a:rPr>
                        <a:t>Manager</a:t>
                      </a:r>
                    </a:p>
                  </a:txBody>
                  <a:tcPr marL="121920" marR="121920" marT="60960" marB="60960"/>
                </a:tc>
                <a:tc>
                  <a:txBody>
                    <a:bodyPr/>
                    <a:lstStyle/>
                    <a:p>
                      <a:pPr marL="0" algn="l" defTabSz="685800" rtl="0" eaLnBrk="1" latinLnBrk="0" hangingPunct="1"/>
                      <a:r>
                        <a:rPr lang="en-US" sz="1300" b="1" kern="1200" dirty="0">
                          <a:solidFill>
                            <a:schemeClr val="lt1"/>
                          </a:solidFill>
                          <a:latin typeface="+mn-lt"/>
                          <a:ea typeface="+mn-ea"/>
                          <a:cs typeface="+mn-cs"/>
                        </a:rPr>
                        <a:t>Department Head</a:t>
                      </a:r>
                    </a:p>
                  </a:txBody>
                  <a:tcPr marL="121920" marR="121920" marT="60960" marB="60960"/>
                </a:tc>
                <a:extLst>
                  <a:ext uri="{0D108BD9-81ED-4DB2-BD59-A6C34878D82A}">
                    <a16:rowId xmlns:a16="http://schemas.microsoft.com/office/drawing/2014/main" val="2990372050"/>
                  </a:ext>
                </a:extLst>
              </a:tr>
              <a:tr h="366167">
                <a:tc>
                  <a:txBody>
                    <a:bodyPr/>
                    <a:lstStyle/>
                    <a:p>
                      <a:pPr marL="0" algn="l" defTabSz="685800" rtl="0" eaLnBrk="1" latinLnBrk="0" hangingPunct="1"/>
                      <a:r>
                        <a:rPr lang="en-US" sz="1300" kern="1200" dirty="0">
                          <a:solidFill>
                            <a:schemeClr val="dk1"/>
                          </a:solidFill>
                          <a:latin typeface="+mn-lt"/>
                          <a:ea typeface="+mn-ea"/>
                          <a:cs typeface="+mn-cs"/>
                        </a:rPr>
                        <a:t>1</a:t>
                      </a:r>
                    </a:p>
                  </a:txBody>
                  <a:tcPr marL="121920" marR="121920" marT="60960" marB="60960">
                    <a:solidFill>
                      <a:schemeClr val="accent2">
                        <a:lumMod val="20000"/>
                        <a:lumOff val="8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20000"/>
                        <a:lumOff val="8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20000"/>
                        <a:lumOff val="8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20000"/>
                        <a:lumOff val="8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20000"/>
                        <a:lumOff val="80000"/>
                      </a:schemeClr>
                    </a:solidFill>
                  </a:tcPr>
                </a:tc>
                <a:extLst>
                  <a:ext uri="{0D108BD9-81ED-4DB2-BD59-A6C34878D82A}">
                    <a16:rowId xmlns:a16="http://schemas.microsoft.com/office/drawing/2014/main" val="1638285166"/>
                  </a:ext>
                </a:extLst>
              </a:tr>
              <a:tr h="366167">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1</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extLst>
                  <a:ext uri="{0D108BD9-81ED-4DB2-BD59-A6C34878D82A}">
                    <a16:rowId xmlns:a16="http://schemas.microsoft.com/office/drawing/2014/main" val="468716147"/>
                  </a:ext>
                </a:extLst>
              </a:tr>
              <a:tr h="366167">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60000"/>
                        <a:lumOff val="4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60000"/>
                        <a:lumOff val="4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1</a:t>
                      </a:r>
                    </a:p>
                  </a:txBody>
                  <a:tcPr marL="121920" marR="121920" marT="60960" marB="60960">
                    <a:solidFill>
                      <a:schemeClr val="accent2">
                        <a:lumMod val="60000"/>
                        <a:lumOff val="4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60000"/>
                        <a:lumOff val="40000"/>
                      </a:schemeClr>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lumMod val="60000"/>
                        <a:lumOff val="40000"/>
                      </a:schemeClr>
                    </a:solidFill>
                  </a:tcPr>
                </a:tc>
                <a:extLst>
                  <a:ext uri="{0D108BD9-81ED-4DB2-BD59-A6C34878D82A}">
                    <a16:rowId xmlns:a16="http://schemas.microsoft.com/office/drawing/2014/main" val="368005255"/>
                  </a:ext>
                </a:extLst>
              </a:tr>
              <a:tr h="366167">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1</a:t>
                      </a:r>
                    </a:p>
                  </a:txBody>
                  <a:tcPr marL="121920" marR="121920" marT="60960" marB="60960">
                    <a:solidFill>
                      <a:schemeClr val="bg1"/>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bg1"/>
                    </a:solidFill>
                  </a:tcPr>
                </a:tc>
                <a:extLst>
                  <a:ext uri="{0D108BD9-81ED-4DB2-BD59-A6C34878D82A}">
                    <a16:rowId xmlns:a16="http://schemas.microsoft.com/office/drawing/2014/main" val="2369033089"/>
                  </a:ext>
                </a:extLst>
              </a:tr>
              <a:tr h="366167">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solidFill>
                  </a:tcPr>
                </a:tc>
                <a:tc>
                  <a:txBody>
                    <a:bodyPr/>
                    <a:lstStyle/>
                    <a:p>
                      <a:pPr marL="0" algn="l" defTabSz="685800" rtl="0" eaLnBrk="1" latinLnBrk="0" hangingPunct="1"/>
                      <a:r>
                        <a:rPr lang="en-US" sz="1300" kern="1200" dirty="0">
                          <a:solidFill>
                            <a:schemeClr val="dk1"/>
                          </a:solidFill>
                          <a:latin typeface="+mn-lt"/>
                          <a:ea typeface="+mn-ea"/>
                          <a:cs typeface="+mn-cs"/>
                        </a:rPr>
                        <a:t>0</a:t>
                      </a:r>
                    </a:p>
                  </a:txBody>
                  <a:tcPr marL="121920" marR="121920" marT="60960" marB="60960">
                    <a:solidFill>
                      <a:schemeClr val="accent2"/>
                    </a:solidFill>
                  </a:tcPr>
                </a:tc>
                <a:tc>
                  <a:txBody>
                    <a:bodyPr/>
                    <a:lstStyle/>
                    <a:p>
                      <a:pPr marL="0" algn="l" defTabSz="685800" rtl="0" eaLnBrk="1" latinLnBrk="0" hangingPunct="1"/>
                      <a:r>
                        <a:rPr lang="en-US" sz="1300" kern="1200" dirty="0">
                          <a:solidFill>
                            <a:schemeClr val="dk1"/>
                          </a:solidFill>
                          <a:latin typeface="+mn-lt"/>
                          <a:ea typeface="+mn-ea"/>
                          <a:cs typeface="+mn-cs"/>
                        </a:rPr>
                        <a:t>1</a:t>
                      </a:r>
                    </a:p>
                  </a:txBody>
                  <a:tcPr marL="121920" marR="121920" marT="60960" marB="60960">
                    <a:solidFill>
                      <a:schemeClr val="accent2"/>
                    </a:solidFill>
                  </a:tcPr>
                </a:tc>
                <a:extLst>
                  <a:ext uri="{0D108BD9-81ED-4DB2-BD59-A6C34878D82A}">
                    <a16:rowId xmlns:a16="http://schemas.microsoft.com/office/drawing/2014/main" val="1984080165"/>
                  </a:ext>
                </a:extLst>
              </a:tr>
            </a:tbl>
          </a:graphicData>
        </a:graphic>
      </p:graphicFrame>
      <p:cxnSp>
        <p:nvCxnSpPr>
          <p:cNvPr id="26" name="Straight Arrow Connector 25">
            <a:extLst>
              <a:ext uri="{FF2B5EF4-FFF2-40B4-BE49-F238E27FC236}">
                <a16:creationId xmlns:a16="http://schemas.microsoft.com/office/drawing/2014/main" id="{EC0272F5-0EEB-E44E-95D0-E5C0808638F7}"/>
              </a:ext>
            </a:extLst>
          </p:cNvPr>
          <p:cNvCxnSpPr/>
          <p:nvPr/>
        </p:nvCxnSpPr>
        <p:spPr>
          <a:xfrm>
            <a:off x="3376250" y="3248123"/>
            <a:ext cx="566191" cy="20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8432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p:txBody>
          <a:bodyPr/>
          <a:lstStyle/>
          <a:p>
            <a:r>
              <a:rPr lang="en-US" dirty="0"/>
              <a:t>One hot  </a:t>
            </a:r>
            <a:r>
              <a:rPr lang="en-US" dirty="0">
                <a:solidFill>
                  <a:schemeClr val="accent2"/>
                </a:solidFill>
              </a:rPr>
              <a:t>encoding in python</a:t>
            </a:r>
          </a:p>
        </p:txBody>
      </p:sp>
      <p:sp>
        <p:nvSpPr>
          <p:cNvPr id="24" name="Text Placeholder 23"/>
          <p:cNvSpPr>
            <a:spLocks noGrp="1"/>
          </p:cNvSpPr>
          <p:nvPr>
            <p:ph type="body" sz="quarter" idx="11"/>
          </p:nvPr>
        </p:nvSpPr>
        <p:spPr>
          <a:xfrm>
            <a:off x="702467" y="1540610"/>
            <a:ext cx="7941080" cy="514829"/>
          </a:xfrm>
        </p:spPr>
        <p:txBody>
          <a:bodyPr/>
          <a:lstStyle/>
          <a:p>
            <a:r>
              <a:rPr lang="en-US" sz="1467" dirty="0">
                <a:solidFill>
                  <a:schemeClr val="tx1"/>
                </a:solidFill>
              </a:rPr>
              <a:t>Use both pandas and scikit-learn to create one hot encoded columns.  </a:t>
            </a:r>
          </a:p>
          <a:p>
            <a:r>
              <a:rPr lang="en-US" sz="1467" dirty="0">
                <a:solidFill>
                  <a:schemeClr val="tx1"/>
                </a:solidFill>
              </a:rPr>
              <a:t>For this, pass a single or multiple categorical columns to pd.get_dummies() function</a:t>
            </a:r>
          </a:p>
        </p:txBody>
      </p:sp>
      <p:pic>
        <p:nvPicPr>
          <p:cNvPr id="12" name="Picture 11" descr="A screenshot of a cell phone&#10;&#10;Description automatically generated">
            <a:extLst>
              <a:ext uri="{FF2B5EF4-FFF2-40B4-BE49-F238E27FC236}">
                <a16:creationId xmlns:a16="http://schemas.microsoft.com/office/drawing/2014/main" id="{76C67F58-5219-3946-90C3-7900E40F1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468" y="2286001"/>
            <a:ext cx="8532297" cy="3378199"/>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9451497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p:txBody>
          <a:bodyPr/>
          <a:lstStyle/>
          <a:p>
            <a:r>
              <a:rPr lang="en-US" dirty="0"/>
              <a:t>One hot  </a:t>
            </a:r>
            <a:r>
              <a:rPr lang="en-US" dirty="0">
                <a:solidFill>
                  <a:schemeClr val="accent2"/>
                </a:solidFill>
              </a:rPr>
              <a:t>encoding in python</a:t>
            </a:r>
          </a:p>
        </p:txBody>
      </p:sp>
      <p:sp>
        <p:nvSpPr>
          <p:cNvPr id="24" name="Text Placeholder 23"/>
          <p:cNvSpPr>
            <a:spLocks noGrp="1"/>
          </p:cNvSpPr>
          <p:nvPr>
            <p:ph type="body" sz="quarter" idx="11"/>
          </p:nvPr>
        </p:nvSpPr>
        <p:spPr>
          <a:xfrm>
            <a:off x="765780" y="1624623"/>
            <a:ext cx="8219501" cy="514829"/>
          </a:xfrm>
        </p:spPr>
        <p:txBody>
          <a:bodyPr>
            <a:normAutofit fontScale="92500"/>
          </a:bodyPr>
          <a:lstStyle/>
          <a:p>
            <a:r>
              <a:rPr lang="en-US" sz="1467" dirty="0">
                <a:solidFill>
                  <a:schemeClr val="tx1"/>
                </a:solidFill>
              </a:rPr>
              <a:t>Numerical columns will not be converted to dummy variables in </a:t>
            </a:r>
            <a:r>
              <a:rPr lang="en-US" sz="1467" b="1" dirty="0">
                <a:solidFill>
                  <a:schemeClr val="tx1"/>
                </a:solidFill>
              </a:rPr>
              <a:t>pd.get_dummies() </a:t>
            </a:r>
            <a:r>
              <a:rPr lang="en-US" sz="1467" dirty="0">
                <a:solidFill>
                  <a:schemeClr val="tx1"/>
                </a:solidFill>
              </a:rPr>
              <a:t>function</a:t>
            </a:r>
          </a:p>
          <a:p>
            <a:r>
              <a:rPr lang="en-US" sz="1467" dirty="0">
                <a:solidFill>
                  <a:schemeClr val="tx1"/>
                </a:solidFill>
              </a:rPr>
              <a:t>During model building, </a:t>
            </a:r>
            <a:r>
              <a:rPr lang="en-US" sz="2000" dirty="0">
                <a:solidFill>
                  <a:srgbClr val="FF0000"/>
                </a:solidFill>
              </a:rPr>
              <a:t>ignoring the target column</a:t>
            </a:r>
            <a:r>
              <a:rPr lang="en-US" sz="1467" dirty="0">
                <a:solidFill>
                  <a:schemeClr val="tx1"/>
                </a:solidFill>
              </a:rPr>
              <a:t>, we can pass all the columns to this function</a:t>
            </a:r>
          </a:p>
        </p:txBody>
      </p:sp>
      <p:pic>
        <p:nvPicPr>
          <p:cNvPr id="5" name="Picture 4" descr="A screenshot of a social media post&#10;&#10;Description automatically generated">
            <a:extLst>
              <a:ext uri="{FF2B5EF4-FFF2-40B4-BE49-F238E27FC236}">
                <a16:creationId xmlns:a16="http://schemas.microsoft.com/office/drawing/2014/main" id="{9684AD19-9474-4E49-9CE4-DD7426DABD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780" y="2345618"/>
            <a:ext cx="8489597" cy="3026481"/>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03267433"/>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p:txBody>
          <a:bodyPr/>
          <a:lstStyle/>
          <a:p>
            <a:r>
              <a:rPr lang="en-US" dirty="0"/>
              <a:t>One hot  </a:t>
            </a:r>
            <a:r>
              <a:rPr lang="en-US" dirty="0">
                <a:solidFill>
                  <a:schemeClr val="accent2"/>
                </a:solidFill>
              </a:rPr>
              <a:t>encoding in python</a:t>
            </a:r>
          </a:p>
        </p:txBody>
      </p:sp>
      <p:sp>
        <p:nvSpPr>
          <p:cNvPr id="24" name="Text Placeholder 23"/>
          <p:cNvSpPr>
            <a:spLocks noGrp="1"/>
          </p:cNvSpPr>
          <p:nvPr>
            <p:ph type="body" sz="quarter" idx="11"/>
          </p:nvPr>
        </p:nvSpPr>
        <p:spPr>
          <a:xfrm>
            <a:off x="823550" y="1278801"/>
            <a:ext cx="9535296" cy="1101658"/>
          </a:xfrm>
        </p:spPr>
        <p:txBody>
          <a:bodyPr>
            <a:noAutofit/>
          </a:bodyPr>
          <a:lstStyle/>
          <a:p>
            <a:pPr algn="just">
              <a:lnSpc>
                <a:spcPct val="100000"/>
              </a:lnSpc>
            </a:pPr>
            <a:r>
              <a:rPr lang="en-US" sz="1600" dirty="0">
                <a:solidFill>
                  <a:schemeClr val="tx1"/>
                </a:solidFill>
              </a:rPr>
              <a:t>Lets create dummy variables for all categorical columns in a data except for the target variable.</a:t>
            </a:r>
          </a:p>
          <a:p>
            <a:pPr algn="just">
              <a:lnSpc>
                <a:spcPct val="100000"/>
              </a:lnSpc>
            </a:pPr>
            <a:r>
              <a:rPr lang="en-US" sz="1600" dirty="0">
                <a:solidFill>
                  <a:schemeClr val="tx1"/>
                </a:solidFill>
              </a:rPr>
              <a:t>This is a credit default dataset, in which we would like to predict if a customer will default credit card payment.</a:t>
            </a:r>
          </a:p>
          <a:p>
            <a:pPr algn="just">
              <a:lnSpc>
                <a:spcPct val="100000"/>
              </a:lnSpc>
            </a:pPr>
            <a:r>
              <a:rPr lang="en-US" sz="1600" dirty="0">
                <a:solidFill>
                  <a:schemeClr val="tx1"/>
                </a:solidFill>
              </a:rPr>
              <a:t>We have totally 21 columns. In which ”default” column is a target column to which we should not be using dummy variables</a:t>
            </a:r>
          </a:p>
        </p:txBody>
      </p:sp>
      <p:pic>
        <p:nvPicPr>
          <p:cNvPr id="6" name="Picture 5" descr="A screenshot of a cell phone&#10;&#10;Description automatically generated">
            <a:extLst>
              <a:ext uri="{FF2B5EF4-FFF2-40B4-BE49-F238E27FC236}">
                <a16:creationId xmlns:a16="http://schemas.microsoft.com/office/drawing/2014/main" id="{3D25B4FD-DDD2-2F41-89AE-15931293B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49" y="2514034"/>
            <a:ext cx="9085383" cy="2309601"/>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
        <p:nvSpPr>
          <p:cNvPr id="7" name="Text Placeholder 23"/>
          <p:cNvSpPr txBox="1">
            <a:spLocks/>
          </p:cNvSpPr>
          <p:nvPr/>
        </p:nvSpPr>
        <p:spPr>
          <a:xfrm>
            <a:off x="823549" y="4924429"/>
            <a:ext cx="9085380" cy="329959"/>
          </a:xfrm>
          <a:prstGeom prst="rect">
            <a:avLst/>
          </a:prstGeom>
        </p:spPr>
        <p:txBody>
          <a:bodyPr lIns="0" tIns="0" rIns="0" bIns="0"/>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467" dirty="0">
                <a:solidFill>
                  <a:schemeClr val="tx1"/>
                </a:solidFill>
              </a:rPr>
              <a:t>After conversion we have totally 61 columns. Numerical columns will not converted. Only categorical columns will be encoded using one hot encoding</a:t>
            </a:r>
          </a:p>
        </p:txBody>
      </p:sp>
      <p:pic>
        <p:nvPicPr>
          <p:cNvPr id="8" name="Picture 7" descr="A screenshot of a cell phone&#10;&#10;Description automatically generated">
            <a:extLst>
              <a:ext uri="{FF2B5EF4-FFF2-40B4-BE49-F238E27FC236}">
                <a16:creationId xmlns:a16="http://schemas.microsoft.com/office/drawing/2014/main" id="{1A8CE727-7242-E640-844E-2FBE42F4CC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46" y="5381141"/>
            <a:ext cx="9085383" cy="990499"/>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727715152"/>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a:xfrm>
            <a:off x="778936" y="861574"/>
            <a:ext cx="10604499" cy="511013"/>
          </a:xfrm>
        </p:spPr>
        <p:txBody>
          <a:bodyPr/>
          <a:lstStyle/>
          <a:p>
            <a:r>
              <a:rPr lang="en-US" dirty="0"/>
              <a:t>Imputing  </a:t>
            </a:r>
            <a:r>
              <a:rPr lang="en-US" dirty="0">
                <a:solidFill>
                  <a:schemeClr val="accent2"/>
                </a:solidFill>
              </a:rPr>
              <a:t>missing values</a:t>
            </a:r>
          </a:p>
        </p:txBody>
      </p:sp>
      <p:sp>
        <p:nvSpPr>
          <p:cNvPr id="24" name="Text Placeholder 23"/>
          <p:cNvSpPr>
            <a:spLocks noGrp="1"/>
          </p:cNvSpPr>
          <p:nvPr>
            <p:ph type="body" sz="quarter" idx="11"/>
          </p:nvPr>
        </p:nvSpPr>
        <p:spPr>
          <a:xfrm>
            <a:off x="733021" y="1254035"/>
            <a:ext cx="9743390" cy="1805688"/>
          </a:xfrm>
        </p:spPr>
        <p:txBody>
          <a:bodyPr>
            <a:noAutofit/>
          </a:bodyPr>
          <a:lstStyle/>
          <a:p>
            <a:pPr>
              <a:lnSpc>
                <a:spcPct val="150000"/>
              </a:lnSpc>
            </a:pPr>
            <a:r>
              <a:rPr lang="en-US" sz="1600" dirty="0">
                <a:solidFill>
                  <a:schemeClr val="tx1"/>
                </a:solidFill>
              </a:rPr>
              <a:t>Techniques to impute missing values</a:t>
            </a:r>
          </a:p>
          <a:p>
            <a:pPr marL="228594" lvl="1">
              <a:lnSpc>
                <a:spcPct val="150000"/>
              </a:lnSpc>
              <a:spcBef>
                <a:spcPts val="0"/>
              </a:spcBef>
            </a:pPr>
            <a:r>
              <a:rPr lang="en-US" sz="1600" cap="none" dirty="0">
                <a:latin typeface="Lato" panose="020F0502020204030203" pitchFamily="34" charset="0"/>
                <a:ea typeface="Roboto" panose="02000000000000000000" pitchFamily="2" charset="0"/>
                <a:cs typeface="Open Sans" panose="020B0606030504020204" pitchFamily="34" charset="0"/>
              </a:rPr>
              <a:t>Impute mean or median for numerical columns, mode for categorical columns</a:t>
            </a:r>
          </a:p>
          <a:p>
            <a:pPr marL="228594" lvl="1">
              <a:lnSpc>
                <a:spcPct val="150000"/>
              </a:lnSpc>
              <a:spcBef>
                <a:spcPts val="0"/>
              </a:spcBef>
            </a:pPr>
            <a:r>
              <a:rPr lang="en-US" sz="1600" cap="none" dirty="0">
                <a:latin typeface="Lato" panose="020F0502020204030203" pitchFamily="34" charset="0"/>
                <a:ea typeface="Roboto" panose="02000000000000000000" pitchFamily="2" charset="0"/>
                <a:cs typeface="Open Sans" panose="020B0606030504020204" pitchFamily="34" charset="0"/>
              </a:rPr>
              <a:t>Use predictive techniques like KNN or regression to predict new values for missing rows</a:t>
            </a:r>
          </a:p>
          <a:p>
            <a:pPr>
              <a:lnSpc>
                <a:spcPct val="150000"/>
              </a:lnSpc>
            </a:pPr>
            <a:r>
              <a:rPr lang="en-US" sz="1600" dirty="0">
                <a:solidFill>
                  <a:srgbClr val="FF0000"/>
                </a:solidFill>
              </a:rPr>
              <a:t>Scikit SimpleImputer is used to fill missing values using respective column mean</a:t>
            </a:r>
          </a:p>
          <a:p>
            <a:pPr>
              <a:lnSpc>
                <a:spcPct val="150000"/>
              </a:lnSpc>
            </a:pPr>
            <a:r>
              <a:rPr lang="en-US" sz="1600" dirty="0">
                <a:solidFill>
                  <a:schemeClr val="tx1"/>
                </a:solidFill>
              </a:rPr>
              <a:t>Example: In the following sample dataframe, two columns, namely Age and Income have missing values</a:t>
            </a:r>
          </a:p>
          <a:p>
            <a:pPr>
              <a:lnSpc>
                <a:spcPct val="150000"/>
              </a:lnSpc>
            </a:pPr>
            <a:endParaRPr lang="en-US" sz="1600"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4F1BB5F9-9B2F-7245-A0F4-8E5C23E2AF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021" y="3201245"/>
            <a:ext cx="9494523" cy="3343245"/>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251244562"/>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a:xfrm>
            <a:off x="778936" y="861574"/>
            <a:ext cx="10604499" cy="511013"/>
          </a:xfrm>
        </p:spPr>
        <p:txBody>
          <a:bodyPr/>
          <a:lstStyle/>
          <a:p>
            <a:r>
              <a:rPr lang="en-US" dirty="0"/>
              <a:t>Missing  </a:t>
            </a:r>
            <a:r>
              <a:rPr lang="en-US" dirty="0">
                <a:solidFill>
                  <a:schemeClr val="accent2"/>
                </a:solidFill>
              </a:rPr>
              <a:t>value imputer</a:t>
            </a:r>
          </a:p>
        </p:txBody>
      </p:sp>
      <p:sp>
        <p:nvSpPr>
          <p:cNvPr id="24" name="Text Placeholder 23"/>
          <p:cNvSpPr>
            <a:spLocks noGrp="1"/>
          </p:cNvSpPr>
          <p:nvPr>
            <p:ph type="body" sz="quarter" idx="11"/>
          </p:nvPr>
        </p:nvSpPr>
        <p:spPr>
          <a:xfrm>
            <a:off x="778227" y="1506637"/>
            <a:ext cx="8639580" cy="2179515"/>
          </a:xfrm>
        </p:spPr>
        <p:txBody>
          <a:bodyPr>
            <a:normAutofit/>
          </a:bodyPr>
          <a:lstStyle/>
          <a:p>
            <a:pPr marL="380990" indent="-380990">
              <a:lnSpc>
                <a:spcPct val="100000"/>
              </a:lnSpc>
              <a:buFont typeface="Arial" panose="020B0604020202020204" pitchFamily="34" charset="0"/>
              <a:buChar char="•"/>
            </a:pPr>
            <a:r>
              <a:rPr lang="en-US" sz="1600" dirty="0">
                <a:solidFill>
                  <a:schemeClr val="tx1"/>
                </a:solidFill>
              </a:rPr>
              <a:t>Impute values using the respective column means</a:t>
            </a:r>
          </a:p>
          <a:p>
            <a:pPr marL="380990" indent="-380990">
              <a:lnSpc>
                <a:spcPct val="100000"/>
              </a:lnSpc>
              <a:buFont typeface="Arial" panose="020B0604020202020204" pitchFamily="34" charset="0"/>
              <a:buChar char="•"/>
            </a:pPr>
            <a:r>
              <a:rPr lang="en-US" sz="1600" dirty="0">
                <a:solidFill>
                  <a:schemeClr val="tx1"/>
                </a:solidFill>
              </a:rPr>
              <a:t>Example: impute any missing value in age column with the value  16.5 (average age)</a:t>
            </a:r>
          </a:p>
          <a:p>
            <a:pPr marL="380990" indent="-380990">
              <a:lnSpc>
                <a:spcPct val="100000"/>
              </a:lnSpc>
              <a:buFont typeface="Arial" panose="020B0604020202020204" pitchFamily="34" charset="0"/>
              <a:buChar char="•"/>
            </a:pPr>
            <a:r>
              <a:rPr lang="en-US" sz="1600" dirty="0">
                <a:solidFill>
                  <a:schemeClr val="tx1"/>
                </a:solidFill>
              </a:rPr>
              <a:t>Imputer Method</a:t>
            </a:r>
          </a:p>
          <a:p>
            <a:pPr marL="990575" lvl="1" indent="-380990">
              <a:lnSpc>
                <a:spcPct val="100000"/>
              </a:lnSpc>
            </a:pPr>
            <a:r>
              <a:rPr lang="en-US" sz="1600" cap="none" dirty="0">
                <a:latin typeface="Lato" panose="020F0502020204030203" pitchFamily="34" charset="0"/>
                <a:ea typeface="Roboto" panose="02000000000000000000" pitchFamily="2" charset="0"/>
                <a:cs typeface="Open Sans" panose="020B0606030504020204" pitchFamily="34" charset="0"/>
              </a:rPr>
              <a:t>Declare the Imputer() class</a:t>
            </a:r>
          </a:p>
          <a:p>
            <a:pPr marL="990575" lvl="1" indent="-380990">
              <a:lnSpc>
                <a:spcPct val="100000"/>
              </a:lnSpc>
            </a:pPr>
            <a:r>
              <a:rPr lang="en-US" sz="1600" cap="none" dirty="0">
                <a:latin typeface="Lato" panose="020F0502020204030203" pitchFamily="34" charset="0"/>
                <a:ea typeface="Roboto" panose="02000000000000000000" pitchFamily="2" charset="0"/>
                <a:cs typeface="Open Sans" panose="020B0606030504020204" pitchFamily="34" charset="0"/>
              </a:rPr>
              <a:t>Use .fit() to pass the data with missing values. It will calculate column wise </a:t>
            </a:r>
            <a:r>
              <a:rPr lang="en-US" sz="1600" cap="none" dirty="0">
                <a:solidFill>
                  <a:srgbClr val="FF0000"/>
                </a:solidFill>
                <a:latin typeface="Lato" panose="020F0502020204030203" pitchFamily="34" charset="0"/>
                <a:ea typeface="Roboto" panose="02000000000000000000" pitchFamily="2" charset="0"/>
                <a:cs typeface="Open Sans" panose="020B0606030504020204" pitchFamily="34" charset="0"/>
              </a:rPr>
              <a:t>mean</a:t>
            </a:r>
          </a:p>
          <a:p>
            <a:pPr marL="990575" lvl="1" indent="-380990">
              <a:lnSpc>
                <a:spcPct val="100000"/>
              </a:lnSpc>
            </a:pPr>
            <a:r>
              <a:rPr lang="en-US" sz="1600" cap="none" dirty="0">
                <a:latin typeface="Lato" panose="020F0502020204030203" pitchFamily="34" charset="0"/>
                <a:ea typeface="Roboto" panose="02000000000000000000" pitchFamily="2" charset="0"/>
                <a:cs typeface="Open Sans" panose="020B0606030504020204" pitchFamily="34" charset="0"/>
              </a:rPr>
              <a:t>Use .transform() to pass the data again to fill the missing values using </a:t>
            </a:r>
            <a:r>
              <a:rPr lang="en-US" sz="1600" cap="none" dirty="0">
                <a:solidFill>
                  <a:srgbClr val="FF0000"/>
                </a:solidFill>
                <a:latin typeface="Lato" panose="020F0502020204030203" pitchFamily="34" charset="0"/>
                <a:ea typeface="Roboto" panose="02000000000000000000" pitchFamily="2" charset="0"/>
                <a:cs typeface="Open Sans" panose="020B0606030504020204" pitchFamily="34" charset="0"/>
              </a:rPr>
              <a:t>mean</a:t>
            </a:r>
            <a:r>
              <a:rPr lang="en-US" sz="1600" cap="none" dirty="0">
                <a:latin typeface="Lato" panose="020F0502020204030203" pitchFamily="34" charset="0"/>
                <a:ea typeface="Roboto" panose="02000000000000000000" pitchFamily="2" charset="0"/>
                <a:cs typeface="Open Sans" panose="020B0606030504020204" pitchFamily="34" charset="0"/>
              </a:rPr>
              <a:t> values which were calculated during fit. If required, we can convert the results back to pandas data frame</a:t>
            </a:r>
          </a:p>
          <a:p>
            <a:pPr marL="380990" indent="-380990">
              <a:lnSpc>
                <a:spcPct val="150000"/>
              </a:lnSpc>
              <a:buFont typeface="Arial" panose="020B0604020202020204" pitchFamily="34" charset="0"/>
              <a:buChar char="•"/>
            </a:pPr>
            <a:endParaRPr lang="en-US" sz="1600" dirty="0">
              <a:solidFill>
                <a:schemeClr val="tx1"/>
              </a:solidFill>
            </a:endParaRPr>
          </a:p>
        </p:txBody>
      </p:sp>
      <p:pic>
        <p:nvPicPr>
          <p:cNvPr id="6" name="Picture 5" descr="A screenshot of a cell phone&#10;&#10;Description automatically generated">
            <a:extLst>
              <a:ext uri="{FF2B5EF4-FFF2-40B4-BE49-F238E27FC236}">
                <a16:creationId xmlns:a16="http://schemas.microsoft.com/office/drawing/2014/main" id="{CA66B7B7-A299-C744-8C2D-B769CBE44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333" y="3820202"/>
            <a:ext cx="10507965" cy="2913017"/>
          </a:xfrm>
          <a:prstGeom prst="rect">
            <a:avLst/>
          </a:prstGeom>
          <a:ln>
            <a:solidFill>
              <a:schemeClr val="accent2">
                <a:lumMod val="20000"/>
                <a:lumOff val="8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55067488"/>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Train vs. </a:t>
            </a:r>
            <a:r>
              <a:rPr lang="en-US" dirty="0">
                <a:solidFill>
                  <a:schemeClr val="accent2"/>
                </a:solidFill>
              </a:rPr>
              <a:t>test data</a:t>
            </a:r>
          </a:p>
        </p:txBody>
      </p:sp>
      <p:grpSp>
        <p:nvGrpSpPr>
          <p:cNvPr id="11" name="Group 10"/>
          <p:cNvGrpSpPr/>
          <p:nvPr/>
        </p:nvGrpSpPr>
        <p:grpSpPr>
          <a:xfrm>
            <a:off x="3217438" y="2180314"/>
            <a:ext cx="5600487" cy="3451013"/>
            <a:chOff x="2413079" y="1625600"/>
            <a:chExt cx="4200365" cy="2588260"/>
          </a:xfrm>
        </p:grpSpPr>
        <p:graphicFrame>
          <p:nvGraphicFramePr>
            <p:cNvPr id="4" name="Diagram 3"/>
            <p:cNvGraphicFramePr/>
            <p:nvPr/>
          </p:nvGraphicFramePr>
          <p:xfrm>
            <a:off x="2413079" y="1625600"/>
            <a:ext cx="4200365" cy="2588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Oval 11"/>
            <p:cNvSpPr/>
            <p:nvPr/>
          </p:nvSpPr>
          <p:spPr>
            <a:xfrm>
              <a:off x="3970971" y="2476500"/>
              <a:ext cx="1084580" cy="1084580"/>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267"/>
                </a:lnSpc>
              </a:pPr>
              <a:r>
                <a:rPr lang="en-US" sz="1333" b="1" dirty="0">
                  <a:latin typeface="Lato" panose="020F0502020204030203" pitchFamily="34" charset="0"/>
                </a:rPr>
                <a:t>TRAIN vs. </a:t>
              </a:r>
            </a:p>
            <a:p>
              <a:pPr algn="ctr">
                <a:lnSpc>
                  <a:spcPts val="2267"/>
                </a:lnSpc>
              </a:pPr>
              <a:r>
                <a:rPr lang="en-US" sz="1333" b="1" dirty="0">
                  <a:latin typeface="Lato" panose="020F0502020204030203" pitchFamily="34" charset="0"/>
                </a:rPr>
                <a:t>TEST DATA</a:t>
              </a:r>
            </a:p>
          </p:txBody>
        </p:sp>
      </p:grpSp>
      <p:sp>
        <p:nvSpPr>
          <p:cNvPr id="20" name="TextBox 19"/>
          <p:cNvSpPr txBox="1"/>
          <p:nvPr/>
        </p:nvSpPr>
        <p:spPr>
          <a:xfrm>
            <a:off x="644769" y="1629636"/>
            <a:ext cx="3958263" cy="1693284"/>
          </a:xfrm>
          <a:prstGeom prst="rect">
            <a:avLst/>
          </a:prstGeom>
          <a:noFill/>
        </p:spPr>
        <p:txBody>
          <a:bodyPr wrap="square" lIns="0" tIns="0" rIns="0" bIns="0" rtlCol="0">
            <a:spAutoFit/>
          </a:bodyPr>
          <a:lstStyle/>
          <a:p>
            <a:r>
              <a:rPr lang="en-US" sz="1467" dirty="0">
                <a:latin typeface="Lato" panose="020F0502020204030203" pitchFamily="34" charset="0"/>
              </a:rPr>
              <a:t>We need to split the available data in training data and test data </a:t>
            </a:r>
          </a:p>
          <a:p>
            <a:pPr marL="990575" lvl="1" indent="-380990">
              <a:buFont typeface="Arial" panose="020B0604020202020204" pitchFamily="34" charset="0"/>
              <a:buChar char="•"/>
            </a:pPr>
            <a:r>
              <a:rPr lang="en-US" sz="1467" dirty="0">
                <a:latin typeface="Lato" panose="020F0502020204030203" pitchFamily="34" charset="0"/>
              </a:rPr>
              <a:t>Build one or multiple models using training data</a:t>
            </a:r>
          </a:p>
          <a:p>
            <a:pPr marL="990575" lvl="1" indent="-380990">
              <a:buFont typeface="Arial" panose="020B0604020202020204" pitchFamily="34" charset="0"/>
              <a:buChar char="•"/>
            </a:pPr>
            <a:r>
              <a:rPr lang="en-US" sz="1467" dirty="0">
                <a:latin typeface="Lato" panose="020F0502020204030203" pitchFamily="34" charset="0"/>
              </a:rPr>
              <a:t>Evaluate the performance of the model(s) using test data</a:t>
            </a:r>
          </a:p>
          <a:p>
            <a:pPr>
              <a:lnSpc>
                <a:spcPct val="150000"/>
              </a:lnSpc>
            </a:pPr>
            <a:endParaRPr lang="en-US" sz="1467" dirty="0">
              <a:latin typeface="Lato" panose="020F0502020204030203" pitchFamily="34" charset="0"/>
            </a:endParaRPr>
          </a:p>
        </p:txBody>
      </p:sp>
      <p:sp>
        <p:nvSpPr>
          <p:cNvPr id="22" name="TextBox 21"/>
          <p:cNvSpPr txBox="1"/>
          <p:nvPr/>
        </p:nvSpPr>
        <p:spPr>
          <a:xfrm>
            <a:off x="7851340" y="3116873"/>
            <a:ext cx="3288451" cy="451534"/>
          </a:xfrm>
          <a:prstGeom prst="rect">
            <a:avLst/>
          </a:prstGeom>
          <a:noFill/>
        </p:spPr>
        <p:txBody>
          <a:bodyPr wrap="square" lIns="0" tIns="0" rIns="0" bIns="0" rtlCol="0">
            <a:spAutoFit/>
          </a:bodyPr>
          <a:lstStyle/>
          <a:p>
            <a:r>
              <a:rPr lang="en-US" sz="1467" dirty="0">
                <a:latin typeface="Lato" panose="020F0502020204030203" pitchFamily="34" charset="0"/>
              </a:rPr>
              <a:t>Also to compare performance of multiple models to choose the best model</a:t>
            </a:r>
          </a:p>
        </p:txBody>
      </p:sp>
      <p:sp>
        <p:nvSpPr>
          <p:cNvPr id="24" name="TextBox 23"/>
          <p:cNvSpPr txBox="1"/>
          <p:nvPr/>
        </p:nvSpPr>
        <p:spPr>
          <a:xfrm>
            <a:off x="7370757" y="5065074"/>
            <a:ext cx="3288451" cy="451534"/>
          </a:xfrm>
          <a:prstGeom prst="rect">
            <a:avLst/>
          </a:prstGeom>
          <a:noFill/>
        </p:spPr>
        <p:txBody>
          <a:bodyPr wrap="square" lIns="0" tIns="0" rIns="0" bIns="0" rtlCol="0">
            <a:spAutoFit/>
          </a:bodyPr>
          <a:lstStyle/>
          <a:p>
            <a:r>
              <a:rPr lang="en-US" sz="1467" dirty="0">
                <a:latin typeface="Lato" panose="020F0502020204030203" pitchFamily="34" charset="0"/>
              </a:rPr>
              <a:t>In many real time examples, we will not be given multiple data sets to test our model</a:t>
            </a:r>
          </a:p>
        </p:txBody>
      </p:sp>
      <p:sp>
        <p:nvSpPr>
          <p:cNvPr id="26" name="TextBox 25"/>
          <p:cNvSpPr txBox="1"/>
          <p:nvPr/>
        </p:nvSpPr>
        <p:spPr>
          <a:xfrm>
            <a:off x="1314580" y="5230838"/>
            <a:ext cx="3288451" cy="436017"/>
          </a:xfrm>
          <a:prstGeom prst="rect">
            <a:avLst/>
          </a:prstGeom>
          <a:noFill/>
        </p:spPr>
        <p:txBody>
          <a:bodyPr wrap="square" lIns="0" tIns="0" rIns="0" bIns="0" rtlCol="0">
            <a:spAutoFit/>
          </a:bodyPr>
          <a:lstStyle/>
          <a:p>
            <a:pPr algn="r">
              <a:lnSpc>
                <a:spcPts val="1733"/>
              </a:lnSpc>
              <a:spcAft>
                <a:spcPts val="800"/>
              </a:spcAft>
            </a:pPr>
            <a:r>
              <a:rPr lang="en-US" sz="1467" dirty="0">
                <a:latin typeface="Lato" panose="020F0502020204030203" pitchFamily="34" charset="0"/>
              </a:rPr>
              <a:t>Using the available data set, we need to train our model and also test our model</a:t>
            </a:r>
          </a:p>
        </p:txBody>
      </p:sp>
      <p:sp>
        <p:nvSpPr>
          <p:cNvPr id="28" name="TextBox 27"/>
          <p:cNvSpPr txBox="1"/>
          <p:nvPr/>
        </p:nvSpPr>
        <p:spPr>
          <a:xfrm>
            <a:off x="6312483" y="1652941"/>
            <a:ext cx="4035288" cy="677301"/>
          </a:xfrm>
          <a:prstGeom prst="rect">
            <a:avLst/>
          </a:prstGeom>
          <a:noFill/>
        </p:spPr>
        <p:txBody>
          <a:bodyPr wrap="square" lIns="0" tIns="0" rIns="0" bIns="0" rtlCol="0">
            <a:spAutoFit/>
          </a:bodyPr>
          <a:lstStyle/>
          <a:p>
            <a:r>
              <a:rPr lang="en-US" sz="1467" dirty="0">
                <a:latin typeface="Lato" panose="020F0502020204030203" pitchFamily="34" charset="0"/>
              </a:rPr>
              <a:t>All machine learning models should be tested with a new data to understand the performance of the model</a:t>
            </a:r>
          </a:p>
        </p:txBody>
      </p:sp>
      <p:sp>
        <p:nvSpPr>
          <p:cNvPr id="30" name="TextBox 29"/>
          <p:cNvSpPr txBox="1"/>
          <p:nvPr/>
        </p:nvSpPr>
        <p:spPr>
          <a:xfrm>
            <a:off x="228600" y="3455427"/>
            <a:ext cx="4006419" cy="974626"/>
          </a:xfrm>
          <a:prstGeom prst="rect">
            <a:avLst/>
          </a:prstGeom>
          <a:noFill/>
        </p:spPr>
        <p:txBody>
          <a:bodyPr wrap="square" lIns="0" tIns="0" rIns="0" bIns="0" rtlCol="0">
            <a:spAutoFit/>
          </a:bodyPr>
          <a:lstStyle/>
          <a:p>
            <a:pPr algn="r">
              <a:lnSpc>
                <a:spcPts val="1733"/>
              </a:lnSpc>
              <a:spcAft>
                <a:spcPts val="800"/>
              </a:spcAft>
            </a:pPr>
            <a:r>
              <a:rPr lang="en-US" sz="1467" dirty="0">
                <a:latin typeface="Lato" panose="020F0502020204030203" pitchFamily="34" charset="0"/>
              </a:rPr>
              <a:t>Generally we split the data into 70% for training and 30% for testing</a:t>
            </a:r>
          </a:p>
          <a:p>
            <a:pPr algn="r">
              <a:lnSpc>
                <a:spcPts val="1733"/>
              </a:lnSpc>
              <a:spcAft>
                <a:spcPts val="800"/>
              </a:spcAft>
            </a:pPr>
            <a:r>
              <a:rPr lang="en-US" sz="1467" dirty="0">
                <a:latin typeface="Lato" panose="020F0502020204030203" pitchFamily="34" charset="0"/>
              </a:rPr>
              <a:t>At times, people also go for 80%-20% split, if they have very small data</a:t>
            </a:r>
          </a:p>
        </p:txBody>
      </p:sp>
      <p:sp>
        <p:nvSpPr>
          <p:cNvPr id="31" name="Text Placeholder 30"/>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42000837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330907" y="2574703"/>
            <a:ext cx="3758816" cy="331415"/>
            <a:chOff x="1392264" y="2127534"/>
            <a:chExt cx="2819112" cy="248561"/>
          </a:xfrm>
        </p:grpSpPr>
        <p:sp>
          <p:nvSpPr>
            <p:cNvPr id="37" name="Arc 36"/>
            <p:cNvSpPr/>
            <p:nvPr/>
          </p:nvSpPr>
          <p:spPr>
            <a:xfrm flipH="1">
              <a:off x="1392264" y="21275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38" name="Straight Connector 37"/>
            <p:cNvCxnSpPr/>
            <p:nvPr/>
          </p:nvCxnSpPr>
          <p:spPr>
            <a:xfrm>
              <a:off x="1392264" y="2245465"/>
              <a:ext cx="0" cy="5324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0"/>
            </p:cNvCxnSpPr>
            <p:nvPr/>
          </p:nvCxnSpPr>
          <p:spPr>
            <a:xfrm>
              <a:off x="1516545" y="2127534"/>
              <a:ext cx="26948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flipV="1">
            <a:off x="6177689" y="2392419"/>
            <a:ext cx="1" cy="17901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flipH="1">
            <a:off x="6082836" y="2574703"/>
            <a:ext cx="3754573" cy="331415"/>
            <a:chOff x="1392264" y="2127534"/>
            <a:chExt cx="2819112" cy="248561"/>
          </a:xfrm>
        </p:grpSpPr>
        <p:sp>
          <p:nvSpPr>
            <p:cNvPr id="52" name="Arc 51"/>
            <p:cNvSpPr/>
            <p:nvPr/>
          </p:nvSpPr>
          <p:spPr>
            <a:xfrm flipH="1">
              <a:off x="1392264" y="21275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53" name="Straight Connector 52"/>
            <p:cNvCxnSpPr/>
            <p:nvPr/>
          </p:nvCxnSpPr>
          <p:spPr>
            <a:xfrm>
              <a:off x="1392264" y="2245465"/>
              <a:ext cx="0" cy="5324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0"/>
            </p:cNvCxnSpPr>
            <p:nvPr/>
          </p:nvCxnSpPr>
          <p:spPr>
            <a:xfrm>
              <a:off x="1516545" y="2127534"/>
              <a:ext cx="26948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p:cNvSpPr/>
          <p:nvPr/>
        </p:nvSpPr>
        <p:spPr>
          <a:xfrm>
            <a:off x="7877362" y="3198914"/>
            <a:ext cx="3708509" cy="3153759"/>
          </a:xfrm>
          <a:prstGeom prst="roundRect">
            <a:avLst>
              <a:gd name="adj" fmla="val 4989"/>
            </a:avLst>
          </a:prstGeom>
          <a:no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 Placeholder 1"/>
          <p:cNvSpPr>
            <a:spLocks noGrp="1"/>
          </p:cNvSpPr>
          <p:nvPr>
            <p:ph type="body" sz="quarter" idx="10"/>
          </p:nvPr>
        </p:nvSpPr>
        <p:spPr/>
        <p:txBody>
          <a:bodyPr/>
          <a:lstStyle/>
          <a:p>
            <a:r>
              <a:rPr lang="en-US" dirty="0"/>
              <a:t>Types of </a:t>
            </a:r>
            <a:r>
              <a:rPr lang="en-US" dirty="0">
                <a:solidFill>
                  <a:schemeClr val="accent2"/>
                </a:solidFill>
              </a:rPr>
              <a:t>data</a:t>
            </a:r>
          </a:p>
        </p:txBody>
      </p:sp>
      <p:sp>
        <p:nvSpPr>
          <p:cNvPr id="75" name="Rounded Rectangle 74"/>
          <p:cNvSpPr/>
          <p:nvPr/>
        </p:nvSpPr>
        <p:spPr>
          <a:xfrm>
            <a:off x="745185" y="3198915"/>
            <a:ext cx="3425764" cy="3024719"/>
          </a:xfrm>
          <a:prstGeom prst="roundRect">
            <a:avLst>
              <a:gd name="adj" fmla="val 4989"/>
            </a:avLst>
          </a:prstGeom>
          <a:no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Oval 31"/>
          <p:cNvSpPr/>
          <p:nvPr/>
        </p:nvSpPr>
        <p:spPr>
          <a:xfrm>
            <a:off x="1988867" y="2764833"/>
            <a:ext cx="695960" cy="695960"/>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a:t>
            </a:r>
          </a:p>
        </p:txBody>
      </p:sp>
      <p:sp>
        <p:nvSpPr>
          <p:cNvPr id="82" name="Oval 81"/>
          <p:cNvSpPr/>
          <p:nvPr/>
        </p:nvSpPr>
        <p:spPr>
          <a:xfrm>
            <a:off x="9490239" y="2764833"/>
            <a:ext cx="695960" cy="695960"/>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a:t>
            </a:r>
          </a:p>
        </p:txBody>
      </p:sp>
      <p:sp>
        <p:nvSpPr>
          <p:cNvPr id="98" name="TextBox 97"/>
          <p:cNvSpPr txBox="1"/>
          <p:nvPr/>
        </p:nvSpPr>
        <p:spPr>
          <a:xfrm>
            <a:off x="1379944" y="3970027"/>
            <a:ext cx="2614408" cy="2434000"/>
          </a:xfrm>
          <a:prstGeom prst="rect">
            <a:avLst/>
          </a:prstGeom>
          <a:noFill/>
        </p:spPr>
        <p:txBody>
          <a:bodyPr wrap="square" lIns="0" tIns="0" rIns="0" bIns="0" rtlCol="0">
            <a:spAutoFit/>
          </a:bodyPr>
          <a:lstStyle/>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Finance data</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Transactional data</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Sensor data (IoT)</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Web log data</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Click stream data</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Customer master data</a:t>
            </a:r>
          </a:p>
          <a:p>
            <a:pPr algn="ctr">
              <a:lnSpc>
                <a:spcPts val="1733"/>
              </a:lnSpc>
              <a:spcAft>
                <a:spcPts val="800"/>
              </a:spcAft>
            </a:pPr>
            <a:endParaRPr lang="en-US" sz="1600" dirty="0">
              <a:solidFill>
                <a:schemeClr val="accent4"/>
              </a:solidFill>
              <a:latin typeface="Lato"/>
            </a:endParaRPr>
          </a:p>
        </p:txBody>
      </p:sp>
      <p:sp>
        <p:nvSpPr>
          <p:cNvPr id="99" name="TextBox 98"/>
          <p:cNvSpPr txBox="1"/>
          <p:nvPr/>
        </p:nvSpPr>
        <p:spPr>
          <a:xfrm>
            <a:off x="806267" y="3672877"/>
            <a:ext cx="2709244" cy="294953"/>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STRUCTURED DATA </a:t>
            </a:r>
          </a:p>
        </p:txBody>
      </p:sp>
      <p:sp>
        <p:nvSpPr>
          <p:cNvPr id="105" name="Freeform 69"/>
          <p:cNvSpPr>
            <a:spLocks noEditPoints="1"/>
          </p:cNvSpPr>
          <p:nvPr/>
        </p:nvSpPr>
        <p:spPr bwMode="auto">
          <a:xfrm>
            <a:off x="5948891" y="3629705"/>
            <a:ext cx="289984" cy="289984"/>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2" name="TextBox 121"/>
          <p:cNvSpPr txBox="1"/>
          <p:nvPr/>
        </p:nvSpPr>
        <p:spPr>
          <a:xfrm>
            <a:off x="8435371" y="3672877"/>
            <a:ext cx="2709244" cy="294953"/>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UNSTRUCTURED DATA </a:t>
            </a:r>
          </a:p>
        </p:txBody>
      </p:sp>
      <p:sp>
        <p:nvSpPr>
          <p:cNvPr id="124" name="TextBox 123"/>
          <p:cNvSpPr txBox="1"/>
          <p:nvPr/>
        </p:nvSpPr>
        <p:spPr>
          <a:xfrm>
            <a:off x="8708046" y="3970027"/>
            <a:ext cx="2703425" cy="2803332"/>
          </a:xfrm>
          <a:prstGeom prst="rect">
            <a:avLst/>
          </a:prstGeom>
          <a:noFill/>
        </p:spPr>
        <p:txBody>
          <a:bodyPr wrap="square" lIns="0" tIns="0" rIns="0" bIns="0" rtlCol="0">
            <a:spAutoFit/>
          </a:bodyPr>
          <a:lstStyle/>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Emails</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Multimedia</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Forms</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Transcripts</a:t>
            </a:r>
          </a:p>
          <a:p>
            <a:pPr marL="380990" indent="-380990">
              <a:lnSpc>
                <a:spcPct val="150000"/>
              </a:lnSpc>
              <a:buFont typeface="Arial" panose="020B0604020202020204" pitchFamily="34" charset="0"/>
              <a:buChar char="•"/>
            </a:pPr>
            <a:r>
              <a:rPr lang="en-US" sz="1600" dirty="0">
                <a:latin typeface="Lato"/>
                <a:cs typeface="Arial" panose="020B0604020202020204" pitchFamily="34" charset="0"/>
              </a:rPr>
              <a:t>Web chats, blogs, web pages</a:t>
            </a:r>
          </a:p>
          <a:p>
            <a:pPr marL="380990" indent="-380990">
              <a:lnSpc>
                <a:spcPct val="150000"/>
              </a:lnSpc>
              <a:buFont typeface="Arial" panose="020B0604020202020204" pitchFamily="34" charset="0"/>
              <a:buChar char="•"/>
            </a:pPr>
            <a:r>
              <a:rPr lang="en-US" sz="1600">
                <a:latin typeface="Lato"/>
                <a:cs typeface="Arial" panose="020B0604020202020204" pitchFamily="34" charset="0"/>
              </a:rPr>
              <a:t>Date</a:t>
            </a:r>
            <a:endParaRPr lang="en-US" sz="1600" dirty="0">
              <a:latin typeface="Lato"/>
              <a:cs typeface="Arial" panose="020B0604020202020204" pitchFamily="34" charset="0"/>
            </a:endParaRPr>
          </a:p>
          <a:p>
            <a:pPr algn="ctr">
              <a:lnSpc>
                <a:spcPts val="1733"/>
              </a:lnSpc>
              <a:spcAft>
                <a:spcPts val="800"/>
              </a:spcAft>
            </a:pPr>
            <a:endParaRPr lang="en-US" sz="1600" dirty="0">
              <a:solidFill>
                <a:schemeClr val="accent4"/>
              </a:solidFill>
              <a:latin typeface="Lato"/>
            </a:endParaRPr>
          </a:p>
        </p:txBody>
      </p:sp>
      <p:sp>
        <p:nvSpPr>
          <p:cNvPr id="69" name="Oval 68"/>
          <p:cNvSpPr/>
          <p:nvPr/>
        </p:nvSpPr>
        <p:spPr>
          <a:xfrm>
            <a:off x="5404513" y="1637731"/>
            <a:ext cx="1330933" cy="789524"/>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Tree>
    <p:extLst>
      <p:ext uri="{BB962C8B-B14F-4D97-AF65-F5344CB8AC3E}">
        <p14:creationId xmlns:p14="http://schemas.microsoft.com/office/powerpoint/2010/main" val="33921542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wipe(up)">
                                      <p:cBhvr>
                                        <p:cTn id="13" dur="500"/>
                                        <p:tgtEl>
                                          <p:spTgt spid="8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500"/>
                                        <p:tgtEl>
                                          <p:spTgt spid="7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up)">
                                      <p:cBhvr>
                                        <p:cTn id="41" dur="500"/>
                                        <p:tgtEl>
                                          <p:spTgt spid="5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5000"/>
                            </p:stCondLst>
                            <p:childTnLst>
                              <p:par>
                                <p:cTn id="47" presetID="22" presetClass="entr" presetSubtype="1" fill="hold" grpId="0" nodeType="after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wipe(up)">
                                      <p:cBhvr>
                                        <p:cTn id="49" dur="500"/>
                                        <p:tgtEl>
                                          <p:spTgt spid="113"/>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22"/>
                                        </p:tgtEl>
                                        <p:attrNameLst>
                                          <p:attrName>style.visibility</p:attrName>
                                        </p:attrNameLst>
                                      </p:cBhvr>
                                      <p:to>
                                        <p:strVal val="visible"/>
                                      </p:to>
                                    </p:set>
                                    <p:animEffect transition="in" filter="fade">
                                      <p:cBhvr>
                                        <p:cTn id="53" dur="500"/>
                                        <p:tgtEl>
                                          <p:spTgt spid="122"/>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fade">
                                      <p:cBhvr>
                                        <p:cTn id="5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75" grpId="0" animBg="1"/>
      <p:bldP spid="32" grpId="0" animBg="1"/>
      <p:bldP spid="82" grpId="0" animBg="1"/>
      <p:bldP spid="98" grpId="0"/>
      <p:bldP spid="99" grpId="0"/>
      <p:bldP spid="105" grpId="0" animBg="1"/>
      <p:bldP spid="122" grpId="0"/>
      <p:bldP spid="124" grpId="0"/>
      <p:bldP spid="6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Split data </a:t>
            </a:r>
            <a:r>
              <a:rPr lang="en-US" dirty="0">
                <a:solidFill>
                  <a:schemeClr val="accent2"/>
                </a:solidFill>
              </a:rPr>
              <a:t>using scikit</a:t>
            </a:r>
          </a:p>
        </p:txBody>
      </p:sp>
      <p:sp>
        <p:nvSpPr>
          <p:cNvPr id="46" name="TextBox 45"/>
          <p:cNvSpPr txBox="1"/>
          <p:nvPr/>
        </p:nvSpPr>
        <p:spPr>
          <a:xfrm>
            <a:off x="1297072" y="1988504"/>
            <a:ext cx="3897227" cy="451534"/>
          </a:xfrm>
          <a:prstGeom prst="rect">
            <a:avLst/>
          </a:prstGeom>
          <a:noFill/>
        </p:spPr>
        <p:txBody>
          <a:bodyPr wrap="square" lIns="0" tIns="0" rIns="0" bIns="0" rtlCol="0">
            <a:spAutoFit/>
          </a:bodyPr>
          <a:lstStyle/>
          <a:p>
            <a:pPr algn="just"/>
            <a:r>
              <a:rPr lang="en-US" sz="1467" dirty="0">
                <a:latin typeface="Lato" panose="020F0502020204030203" pitchFamily="34" charset="0"/>
              </a:rPr>
              <a:t>Use train_test_split() function to divide any data frame into two sets</a:t>
            </a:r>
          </a:p>
        </p:txBody>
      </p:sp>
      <p:sp>
        <p:nvSpPr>
          <p:cNvPr id="47" name="Oval 46"/>
          <p:cNvSpPr/>
          <p:nvPr/>
        </p:nvSpPr>
        <p:spPr>
          <a:xfrm>
            <a:off x="858800" y="2003535"/>
            <a:ext cx="263352" cy="2394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Oval 48"/>
          <p:cNvSpPr/>
          <p:nvPr/>
        </p:nvSpPr>
        <p:spPr>
          <a:xfrm>
            <a:off x="858800" y="2709721"/>
            <a:ext cx="263352" cy="2394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50"/>
          <p:cNvSpPr txBox="1"/>
          <p:nvPr/>
        </p:nvSpPr>
        <p:spPr>
          <a:xfrm>
            <a:off x="1324843" y="2709722"/>
            <a:ext cx="3897228" cy="451534"/>
          </a:xfrm>
          <a:prstGeom prst="rect">
            <a:avLst/>
          </a:prstGeom>
          <a:noFill/>
        </p:spPr>
        <p:txBody>
          <a:bodyPr wrap="square" lIns="0" tIns="0" rIns="0" bIns="0" rtlCol="0">
            <a:spAutoFit/>
          </a:bodyPr>
          <a:lstStyle/>
          <a:p>
            <a:pPr algn="just"/>
            <a:r>
              <a:rPr lang="en-US" sz="1467" dirty="0">
                <a:latin typeface="Lato" panose="020F0502020204030203" pitchFamily="34" charset="0"/>
              </a:rPr>
              <a:t>Randomly, rows are sampled from the actual data to create training and testing data </a:t>
            </a:r>
          </a:p>
        </p:txBody>
      </p:sp>
      <p:sp>
        <p:nvSpPr>
          <p:cNvPr id="52" name="Oval 51"/>
          <p:cNvSpPr/>
          <p:nvPr/>
        </p:nvSpPr>
        <p:spPr>
          <a:xfrm>
            <a:off x="858800" y="3396529"/>
            <a:ext cx="263352" cy="2394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TextBox 53"/>
          <p:cNvSpPr txBox="1"/>
          <p:nvPr/>
        </p:nvSpPr>
        <p:spPr>
          <a:xfrm>
            <a:off x="1271671" y="3335987"/>
            <a:ext cx="3897228" cy="677301"/>
          </a:xfrm>
          <a:prstGeom prst="rect">
            <a:avLst/>
          </a:prstGeom>
          <a:noFill/>
        </p:spPr>
        <p:txBody>
          <a:bodyPr wrap="square" lIns="0" tIns="0" rIns="0" bIns="0" rtlCol="0">
            <a:spAutoFit/>
          </a:bodyPr>
          <a:lstStyle/>
          <a:p>
            <a:pPr algn="just"/>
            <a:r>
              <a:rPr lang="en-US" sz="1467" dirty="0">
                <a:latin typeface="Lato" panose="020F0502020204030203" pitchFamily="34" charset="0"/>
              </a:rPr>
              <a:t>test_size represents the size of the test data. In the following example, 20% is for test and remaining 80% will be used for training the model</a:t>
            </a:r>
          </a:p>
        </p:txBody>
      </p:sp>
      <p:sp>
        <p:nvSpPr>
          <p:cNvPr id="8" name="Text Placeholder 7"/>
          <p:cNvSpPr>
            <a:spLocks noGrp="1"/>
          </p:cNvSpPr>
          <p:nvPr>
            <p:ph type="body" sz="quarter" idx="11"/>
          </p:nvPr>
        </p:nvSpPr>
        <p:spPr/>
        <p:txBody>
          <a:bodyPr>
            <a:normAutofit/>
          </a:bodyPr>
          <a:lstStyle/>
          <a:p>
            <a:endParaRPr lang="en-US"/>
          </a:p>
        </p:txBody>
      </p:sp>
      <p:sp>
        <p:nvSpPr>
          <p:cNvPr id="23" name="Oval 22"/>
          <p:cNvSpPr/>
          <p:nvPr/>
        </p:nvSpPr>
        <p:spPr>
          <a:xfrm>
            <a:off x="848475" y="4508089"/>
            <a:ext cx="263352" cy="2394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p:cNvSpPr txBox="1"/>
          <p:nvPr/>
        </p:nvSpPr>
        <p:spPr>
          <a:xfrm>
            <a:off x="1271671" y="4421567"/>
            <a:ext cx="3988501" cy="1354602"/>
          </a:xfrm>
          <a:prstGeom prst="rect">
            <a:avLst/>
          </a:prstGeom>
          <a:noFill/>
        </p:spPr>
        <p:txBody>
          <a:bodyPr wrap="square" lIns="0" tIns="0" rIns="0" bIns="0" rtlCol="0">
            <a:spAutoFit/>
          </a:bodyPr>
          <a:lstStyle/>
          <a:p>
            <a:pPr algn="just"/>
            <a:r>
              <a:rPr lang="en-US" sz="1467" dirty="0">
                <a:latin typeface="Lato" panose="020F0502020204030203" pitchFamily="34" charset="0"/>
              </a:rPr>
              <a:t>random_state: is set to any integer to regenerate the same split when we run this function multiple times. Since rows are randomly selected, every time different rows will be selected between training and testing. If random_state is fixed, we get the same set of training and testing data every time</a:t>
            </a:r>
          </a:p>
        </p:txBody>
      </p:sp>
      <p:pic>
        <p:nvPicPr>
          <p:cNvPr id="27" name="Picture 26" descr="A screenshot of a cell phone&#10;&#10;Description automatically generated">
            <a:extLst>
              <a:ext uri="{FF2B5EF4-FFF2-40B4-BE49-F238E27FC236}">
                <a16:creationId xmlns:a16="http://schemas.microsoft.com/office/drawing/2014/main" id="{FBC19E34-238F-6E44-9012-21D6801650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418" y="1903401"/>
            <a:ext cx="6395336" cy="1771139"/>
          </a:xfrm>
          <a:prstGeom prst="rect">
            <a:avLst/>
          </a:prstGeom>
          <a:ln>
            <a:solidFill>
              <a:schemeClr val="accent2">
                <a:lumMod val="20000"/>
                <a:lumOff val="80000"/>
              </a:schemeClr>
            </a:solidFill>
          </a:ln>
          <a:effectLst>
            <a:outerShdw blurRad="50800" dist="38100" dir="10800000" algn="r" rotWithShape="0">
              <a:prstClr val="black">
                <a:alpha val="40000"/>
              </a:prstClr>
            </a:outerShdw>
          </a:effectLst>
        </p:spPr>
      </p:pic>
      <p:sp>
        <p:nvSpPr>
          <p:cNvPr id="29" name="TextBox 28"/>
          <p:cNvSpPr txBox="1"/>
          <p:nvPr/>
        </p:nvSpPr>
        <p:spPr>
          <a:xfrm>
            <a:off x="5992951" y="3674540"/>
            <a:ext cx="5165972" cy="1128835"/>
          </a:xfrm>
          <a:prstGeom prst="rect">
            <a:avLst/>
          </a:prstGeom>
          <a:solidFill>
            <a:schemeClr val="accent2"/>
          </a:solidFill>
        </p:spPr>
        <p:txBody>
          <a:bodyPr wrap="square" lIns="0" tIns="0" rIns="0" bIns="0" rtlCol="0">
            <a:spAutoFit/>
          </a:bodyPr>
          <a:lstStyle/>
          <a:p>
            <a:endParaRPr lang="en-US" sz="1467" dirty="0">
              <a:solidFill>
                <a:schemeClr val="bg1"/>
              </a:solidFill>
              <a:latin typeface="Lato" panose="020F0502020204030203" pitchFamily="34" charset="0"/>
            </a:endParaRPr>
          </a:p>
          <a:p>
            <a:pPr algn="ctr"/>
            <a:r>
              <a:rPr lang="en-US" sz="1467" dirty="0">
                <a:solidFill>
                  <a:schemeClr val="bg1"/>
                </a:solidFill>
                <a:latin typeface="Lato" panose="020F0502020204030203" pitchFamily="34" charset="0"/>
              </a:rPr>
              <a:t>Out of 1000 rows, 800 rows are randomly selected for </a:t>
            </a:r>
          </a:p>
          <a:p>
            <a:pPr algn="ctr"/>
            <a:r>
              <a:rPr lang="en-US" sz="1467" dirty="0">
                <a:solidFill>
                  <a:schemeClr val="bg1"/>
                </a:solidFill>
                <a:latin typeface="Lato" panose="020F0502020204030203" pitchFamily="34" charset="0"/>
              </a:rPr>
              <a:t>training and 200 rows are selected for testing. </a:t>
            </a:r>
          </a:p>
          <a:p>
            <a:pPr algn="ctr"/>
            <a:r>
              <a:rPr lang="en-US" sz="1467" dirty="0">
                <a:solidFill>
                  <a:schemeClr val="bg1"/>
                </a:solidFill>
                <a:latin typeface="Lato" panose="020F0502020204030203" pitchFamily="34" charset="0"/>
              </a:rPr>
              <a:t>No. of columns will remain the same</a:t>
            </a:r>
          </a:p>
          <a:p>
            <a:endParaRPr lang="en-US" sz="1467" dirty="0">
              <a:solidFill>
                <a:schemeClr val="bg1"/>
              </a:solidFill>
              <a:latin typeface="Lato" panose="020F0502020204030203" pitchFamily="34" charset="0"/>
            </a:endParaRPr>
          </a:p>
        </p:txBody>
      </p:sp>
    </p:spTree>
    <p:extLst>
      <p:ext uri="{BB962C8B-B14F-4D97-AF65-F5344CB8AC3E}">
        <p14:creationId xmlns:p14="http://schemas.microsoft.com/office/powerpoint/2010/main" val="3454866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P spid="54" grpId="0"/>
      <p:bldP spid="25" grpId="0"/>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r>
              <a:rPr lang="en-US" sz="4000" dirty="0"/>
              <a:t>HANDS-ON PRACTICE</a:t>
            </a:r>
            <a:endParaRPr lang="en-IN" sz="4000" dirty="0"/>
          </a:p>
        </p:txBody>
      </p:sp>
      <p:sp>
        <p:nvSpPr>
          <p:cNvPr id="4" name="Text Placeholder 3"/>
          <p:cNvSpPr>
            <a:spLocks noGrp="1"/>
          </p:cNvSpPr>
          <p:nvPr>
            <p:ph type="body" sz="quarter" idx="11"/>
          </p:nvPr>
        </p:nvSpPr>
        <p:spPr>
          <a:xfrm>
            <a:off x="778936" y="1674586"/>
            <a:ext cx="10604499" cy="1983014"/>
          </a:xfrm>
        </p:spPr>
        <p:txBody>
          <a:bodyPr>
            <a:noAutofit/>
          </a:bodyPr>
          <a:lstStyle/>
          <a:p>
            <a:pPr>
              <a:lnSpc>
                <a:spcPct val="150000"/>
              </a:lnSpc>
            </a:pPr>
            <a:r>
              <a:rPr lang="en-US" sz="3600" dirty="0"/>
              <a:t>Lets Try </a:t>
            </a:r>
            <a:r>
              <a:rPr lang="en-MY" sz="3600" dirty="0"/>
              <a:t>Python programming on:</a:t>
            </a:r>
          </a:p>
          <a:p>
            <a:pPr marL="285750" indent="-285750">
              <a:lnSpc>
                <a:spcPct val="150000"/>
              </a:lnSpc>
              <a:buFont typeface="Arial" panose="020B0604020202020204" pitchFamily="34" charset="0"/>
              <a:buChar char="•"/>
            </a:pPr>
            <a:r>
              <a:rPr lang="en-MY" sz="3600" dirty="0"/>
              <a:t>Series and </a:t>
            </a:r>
            <a:r>
              <a:rPr lang="en-MY" sz="3600" dirty="0" err="1"/>
              <a:t>DataFrame</a:t>
            </a:r>
            <a:endParaRPr lang="en-MY" sz="3600" dirty="0"/>
          </a:p>
          <a:p>
            <a:pPr marL="285750" indent="-285750">
              <a:lnSpc>
                <a:spcPct val="150000"/>
              </a:lnSpc>
              <a:buFont typeface="Arial" panose="020B0604020202020204" pitchFamily="34" charset="0"/>
              <a:buChar char="•"/>
            </a:pPr>
            <a:r>
              <a:rPr lang="en-MY" sz="3600" dirty="0"/>
              <a:t>EDA </a:t>
            </a:r>
            <a:r>
              <a:rPr lang="en-MY" sz="3600" dirty="0" err="1"/>
              <a:t>OdiBatting</a:t>
            </a:r>
            <a:endParaRPr lang="en-MY" sz="3600" dirty="0"/>
          </a:p>
          <a:p>
            <a:endParaRPr lang="en-IN" sz="2000" dirty="0"/>
          </a:p>
        </p:txBody>
      </p:sp>
    </p:spTree>
    <p:extLst>
      <p:ext uri="{BB962C8B-B14F-4D97-AF65-F5344CB8AC3E}">
        <p14:creationId xmlns:p14="http://schemas.microsoft.com/office/powerpoint/2010/main" val="3321701083"/>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2157" y="848809"/>
            <a:ext cx="5569348" cy="681950"/>
          </a:xfrm>
          <a:prstGeom prst="rect">
            <a:avLst/>
          </a:prstGeom>
        </p:spPr>
        <p:txBody>
          <a:bodyPr vert="horz" wrap="square" lIns="0" tIns="11526" rIns="0" bIns="0" rtlCol="0" anchor="ctr">
            <a:spAutoFit/>
          </a:bodyPr>
          <a:lstStyle/>
          <a:p>
            <a:pPr>
              <a:lnSpc>
                <a:spcPct val="100000"/>
              </a:lnSpc>
              <a:spcBef>
                <a:spcPts val="91"/>
              </a:spcBef>
            </a:pPr>
            <a:r>
              <a:rPr sz="4356" spc="681" dirty="0">
                <a:latin typeface="Lato Black"/>
                <a:cs typeface="Georgia"/>
              </a:rPr>
              <a:t>WEB</a:t>
            </a:r>
            <a:r>
              <a:rPr sz="4356" spc="300" dirty="0">
                <a:latin typeface="Lato Black"/>
                <a:cs typeface="Georgia"/>
              </a:rPr>
              <a:t> </a:t>
            </a:r>
            <a:r>
              <a:rPr sz="4356" spc="417" dirty="0">
                <a:latin typeface="Lato Black"/>
                <a:cs typeface="Georgia"/>
              </a:rPr>
              <a:t>SCRAPING</a:t>
            </a:r>
            <a:endParaRPr sz="4356" dirty="0">
              <a:latin typeface="Lato Black"/>
              <a:cs typeface="Georgia"/>
            </a:endParaRPr>
          </a:p>
        </p:txBody>
      </p:sp>
      <p:sp>
        <p:nvSpPr>
          <p:cNvPr id="3" name="object 3"/>
          <p:cNvSpPr txBox="1"/>
          <p:nvPr/>
        </p:nvSpPr>
        <p:spPr>
          <a:xfrm>
            <a:off x="824249" y="2189950"/>
            <a:ext cx="9285666" cy="2089130"/>
          </a:xfrm>
          <a:prstGeom prst="rect">
            <a:avLst/>
          </a:prstGeom>
        </p:spPr>
        <p:txBody>
          <a:bodyPr vert="horz" wrap="square" lIns="0" tIns="11526" rIns="0" bIns="0" rtlCol="0">
            <a:spAutoFit/>
          </a:bodyPr>
          <a:lstStyle/>
          <a:p>
            <a:pPr marL="457200" indent="-457200">
              <a:lnSpc>
                <a:spcPts val="3036"/>
              </a:lnSpc>
              <a:spcBef>
                <a:spcPts val="91"/>
              </a:spcBef>
              <a:buFont typeface="Arial" panose="020B0604020202020204" pitchFamily="34" charset="0"/>
              <a:buChar char="•"/>
            </a:pPr>
            <a:r>
              <a:rPr sz="2800" spc="-18" dirty="0">
                <a:latin typeface="Lato Black"/>
                <a:cs typeface="Liberation Sans"/>
              </a:rPr>
              <a:t>Web </a:t>
            </a:r>
            <a:r>
              <a:rPr sz="2800" spc="-5" dirty="0">
                <a:latin typeface="Lato Black"/>
                <a:cs typeface="Liberation Sans"/>
              </a:rPr>
              <a:t>Scraping is </a:t>
            </a:r>
            <a:r>
              <a:rPr sz="2800" dirty="0">
                <a:latin typeface="Lato Black"/>
                <a:cs typeface="Liberation Sans"/>
              </a:rPr>
              <a:t>a </a:t>
            </a:r>
            <a:r>
              <a:rPr sz="2800" spc="-5" dirty="0">
                <a:latin typeface="Lato Black"/>
                <a:cs typeface="Liberation Sans"/>
              </a:rPr>
              <a:t>technique </a:t>
            </a:r>
            <a:r>
              <a:rPr sz="2800" dirty="0">
                <a:latin typeface="Lato Black"/>
                <a:cs typeface="Liberation Sans"/>
              </a:rPr>
              <a:t>to</a:t>
            </a:r>
            <a:r>
              <a:rPr sz="2800" spc="41" dirty="0">
                <a:latin typeface="Lato Black"/>
                <a:cs typeface="Liberation Sans"/>
              </a:rPr>
              <a:t> </a:t>
            </a:r>
            <a:r>
              <a:rPr sz="2800" spc="100" dirty="0">
                <a:latin typeface="Lato Black"/>
                <a:cs typeface="Trebuchet MS"/>
              </a:rPr>
              <a:t>fetch</a:t>
            </a:r>
            <a:r>
              <a:rPr lang="en-US" sz="2800" spc="100" dirty="0">
                <a:latin typeface="Lato Black"/>
                <a:cs typeface="Trebuchet MS"/>
              </a:rPr>
              <a:t> </a:t>
            </a:r>
            <a:r>
              <a:rPr sz="2800" spc="100" dirty="0">
                <a:latin typeface="Lato Black"/>
                <a:cs typeface="Trebuchet MS"/>
              </a:rPr>
              <a:t>data</a:t>
            </a:r>
            <a:r>
              <a:rPr lang="en-US" sz="2800" spc="100" dirty="0">
                <a:latin typeface="Lato Black"/>
                <a:cs typeface="Trebuchet MS"/>
              </a:rPr>
              <a:t> </a:t>
            </a:r>
            <a:r>
              <a:rPr sz="2800" spc="100" dirty="0">
                <a:latin typeface="Lato Black"/>
                <a:cs typeface="Liberation Sans"/>
              </a:rPr>
              <a:t>and</a:t>
            </a:r>
            <a:r>
              <a:rPr lang="en-US" sz="2800" dirty="0">
                <a:latin typeface="Lato Black"/>
                <a:cs typeface="Liberation Sans"/>
              </a:rPr>
              <a:t> i</a:t>
            </a:r>
            <a:r>
              <a:rPr sz="2800" spc="50" dirty="0">
                <a:latin typeface="Lato Black"/>
                <a:cs typeface="Trebuchet MS"/>
              </a:rPr>
              <a:t>nformation</a:t>
            </a:r>
            <a:r>
              <a:rPr lang="en-US" sz="2800" spc="50" dirty="0">
                <a:latin typeface="Lato Black"/>
                <a:cs typeface="Trebuchet MS"/>
              </a:rPr>
              <a:t> </a:t>
            </a:r>
            <a:r>
              <a:rPr sz="2800" spc="50" dirty="0">
                <a:latin typeface="Lato Black"/>
                <a:cs typeface="Liberation Sans"/>
              </a:rPr>
              <a:t>from</a:t>
            </a:r>
            <a:r>
              <a:rPr sz="2800" spc="18" dirty="0">
                <a:latin typeface="Lato Black"/>
                <a:cs typeface="Liberation Sans"/>
              </a:rPr>
              <a:t> </a:t>
            </a:r>
            <a:r>
              <a:rPr sz="2800" spc="-18" dirty="0">
                <a:latin typeface="Lato Black"/>
                <a:cs typeface="Trebuchet MS"/>
              </a:rPr>
              <a:t>websites</a:t>
            </a:r>
            <a:r>
              <a:rPr sz="2800" spc="-18" dirty="0">
                <a:latin typeface="Lato Black"/>
                <a:cs typeface="Liberation Sans"/>
              </a:rPr>
              <a:t>.</a:t>
            </a:r>
            <a:r>
              <a:rPr lang="en-US" sz="2800" spc="-18" dirty="0">
                <a:latin typeface="Lato Black"/>
                <a:cs typeface="Liberation Sans"/>
              </a:rPr>
              <a:t> </a:t>
            </a:r>
            <a:r>
              <a:rPr sz="2800" spc="82" dirty="0">
                <a:latin typeface="Lato Black"/>
                <a:cs typeface="Trebuchet MS"/>
              </a:rPr>
              <a:t>Everything</a:t>
            </a:r>
            <a:r>
              <a:rPr lang="en-US" sz="2800" spc="82" dirty="0">
                <a:latin typeface="Lato Black"/>
                <a:cs typeface="Trebuchet MS"/>
              </a:rPr>
              <a:t> </a:t>
            </a:r>
            <a:r>
              <a:rPr sz="2800" spc="82" dirty="0">
                <a:latin typeface="Lato Black"/>
                <a:cs typeface="Liberation Sans"/>
              </a:rPr>
              <a:t>you </a:t>
            </a:r>
            <a:r>
              <a:rPr sz="2800" dirty="0">
                <a:latin typeface="Lato Black"/>
                <a:cs typeface="Liberation Sans"/>
              </a:rPr>
              <a:t>see </a:t>
            </a:r>
            <a:r>
              <a:rPr sz="2800" spc="-5" dirty="0">
                <a:latin typeface="Lato Black"/>
                <a:cs typeface="Liberation Sans"/>
              </a:rPr>
              <a:t>on </a:t>
            </a:r>
            <a:r>
              <a:rPr sz="2800" dirty="0">
                <a:latin typeface="Lato Black"/>
                <a:cs typeface="Liberation Sans"/>
              </a:rPr>
              <a:t>a </a:t>
            </a:r>
            <a:r>
              <a:rPr sz="2800" spc="-9" dirty="0">
                <a:latin typeface="Lato Black"/>
                <a:cs typeface="Liberation Sans"/>
              </a:rPr>
              <a:t>webpage</a:t>
            </a:r>
            <a:r>
              <a:rPr sz="2800" spc="-50" dirty="0">
                <a:latin typeface="Lato Black"/>
                <a:cs typeface="Liberation Sans"/>
              </a:rPr>
              <a:t> </a:t>
            </a:r>
            <a:r>
              <a:rPr sz="2800" spc="363" dirty="0">
                <a:latin typeface="Lato Black"/>
                <a:cs typeface="Trebuchet MS"/>
              </a:rPr>
              <a:t>can</a:t>
            </a:r>
            <a:r>
              <a:rPr lang="en-US" sz="2800" spc="363" dirty="0">
                <a:latin typeface="Lato Black"/>
                <a:cs typeface="Trebuchet MS"/>
              </a:rPr>
              <a:t> </a:t>
            </a:r>
            <a:r>
              <a:rPr sz="2800" spc="363" dirty="0">
                <a:latin typeface="Lato Black"/>
                <a:cs typeface="Trebuchet MS"/>
              </a:rPr>
              <a:t>be</a:t>
            </a:r>
            <a:r>
              <a:rPr lang="en-US" sz="2800" dirty="0">
                <a:latin typeface="Lato Black"/>
                <a:cs typeface="Trebuchet MS"/>
              </a:rPr>
              <a:t> </a:t>
            </a:r>
            <a:r>
              <a:rPr sz="2800" spc="-9" dirty="0">
                <a:latin typeface="Lato Black"/>
                <a:cs typeface="Trebuchet MS"/>
              </a:rPr>
              <a:t>scraped</a:t>
            </a:r>
            <a:r>
              <a:rPr sz="2800" spc="-9" dirty="0">
                <a:latin typeface="Lato Black"/>
                <a:cs typeface="Liberation Sans"/>
              </a:rPr>
              <a:t>.</a:t>
            </a:r>
            <a:endParaRPr sz="2800" dirty="0">
              <a:latin typeface="Lato Black"/>
              <a:cs typeface="Liberation Sans"/>
            </a:endParaRPr>
          </a:p>
          <a:p>
            <a:pPr marL="471608" marR="19019" indent="-457200">
              <a:lnSpc>
                <a:spcPts val="2922"/>
              </a:lnSpc>
              <a:spcBef>
                <a:spcPts val="1366"/>
              </a:spcBef>
              <a:buFont typeface="Arial" panose="020B0604020202020204" pitchFamily="34" charset="0"/>
              <a:buChar char="•"/>
            </a:pPr>
            <a:r>
              <a:rPr sz="2800" spc="-9" dirty="0">
                <a:latin typeface="Lato Black"/>
                <a:cs typeface="Liberation Sans"/>
              </a:rPr>
              <a:t>Can </a:t>
            </a:r>
            <a:r>
              <a:rPr sz="2800" spc="-5" dirty="0">
                <a:latin typeface="Lato Black"/>
                <a:cs typeface="Liberation Sans"/>
              </a:rPr>
              <a:t>be done </a:t>
            </a:r>
            <a:r>
              <a:rPr sz="2800" dirty="0">
                <a:latin typeface="Lato Black"/>
                <a:cs typeface="Liberation Sans"/>
              </a:rPr>
              <a:t>in most programming </a:t>
            </a:r>
            <a:r>
              <a:rPr sz="2800" spc="-5" dirty="0">
                <a:latin typeface="Lato Black"/>
                <a:cs typeface="Liberation Sans"/>
              </a:rPr>
              <a:t>languages,  </a:t>
            </a:r>
            <a:r>
              <a:rPr sz="2800" spc="-9" dirty="0">
                <a:latin typeface="Lato Black"/>
                <a:cs typeface="Liberation Sans"/>
              </a:rPr>
              <a:t>we’ll </a:t>
            </a:r>
            <a:r>
              <a:rPr sz="2800" dirty="0">
                <a:latin typeface="Lato Black"/>
                <a:cs typeface="Liberation Sans"/>
              </a:rPr>
              <a:t>use </a:t>
            </a:r>
            <a:r>
              <a:rPr sz="2800" spc="103" dirty="0">
                <a:latin typeface="Lato Black"/>
                <a:cs typeface="Trebuchet MS"/>
              </a:rPr>
              <a:t>Python</a:t>
            </a:r>
            <a:r>
              <a:rPr lang="en-US" sz="2800" spc="103" dirty="0">
                <a:latin typeface="Lato Black"/>
                <a:cs typeface="Trebuchet MS"/>
              </a:rPr>
              <a:t> later.</a:t>
            </a:r>
            <a:endParaRPr sz="2800" dirty="0">
              <a:latin typeface="Lato Black"/>
              <a:cs typeface="Liberation Sans"/>
            </a:endParaRPr>
          </a:p>
        </p:txBody>
      </p:sp>
      <p:sp>
        <p:nvSpPr>
          <p:cNvPr id="4" name="Rectangle 3"/>
          <p:cNvSpPr/>
          <p:nvPr/>
        </p:nvSpPr>
        <p:spPr>
          <a:xfrm>
            <a:off x="935864" y="5399936"/>
            <a:ext cx="10655121" cy="369332"/>
          </a:xfrm>
          <a:prstGeom prst="rect">
            <a:avLst/>
          </a:prstGeom>
        </p:spPr>
        <p:txBody>
          <a:bodyPr wrap="square">
            <a:spAutoFit/>
          </a:bodyPr>
          <a:lstStyle/>
          <a:p>
            <a:r>
              <a:rPr lang="en-MY" dirty="0"/>
              <a:t>https://www.uipath.com/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64" y="3985771"/>
            <a:ext cx="1905000" cy="1905000"/>
          </a:xfrm>
          <a:prstGeom prst="rect">
            <a:avLst/>
          </a:prstGeom>
        </p:spPr>
      </p:pic>
    </p:spTree>
    <p:extLst>
      <p:ext uri="{BB962C8B-B14F-4D97-AF65-F5344CB8AC3E}">
        <p14:creationId xmlns:p14="http://schemas.microsoft.com/office/powerpoint/2010/main" val="6703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038" y="959729"/>
            <a:ext cx="9406393" cy="626102"/>
          </a:xfrm>
          <a:prstGeom prst="rect">
            <a:avLst/>
          </a:prstGeom>
        </p:spPr>
        <p:txBody>
          <a:bodyPr vert="horz" wrap="square" lIns="0" tIns="11526" rIns="0" bIns="0" rtlCol="0" anchor="ctr">
            <a:spAutoFit/>
          </a:bodyPr>
          <a:lstStyle/>
          <a:p>
            <a:pPr>
              <a:lnSpc>
                <a:spcPct val="100000"/>
              </a:lnSpc>
              <a:spcBef>
                <a:spcPts val="91"/>
              </a:spcBef>
            </a:pPr>
            <a:r>
              <a:rPr sz="3993" spc="340" dirty="0">
                <a:latin typeface="Lato Black"/>
                <a:cs typeface="Georgia"/>
              </a:rPr>
              <a:t>NEED </a:t>
            </a:r>
            <a:r>
              <a:rPr sz="3993" spc="309" dirty="0">
                <a:latin typeface="Lato Black"/>
                <a:cs typeface="Georgia"/>
              </a:rPr>
              <a:t>OF </a:t>
            </a:r>
            <a:r>
              <a:rPr sz="3993" spc="631" dirty="0">
                <a:latin typeface="Lato Black"/>
                <a:cs typeface="Georgia"/>
              </a:rPr>
              <a:t>WEB</a:t>
            </a:r>
            <a:r>
              <a:rPr sz="3993" spc="313" dirty="0">
                <a:latin typeface="Lato Black"/>
                <a:cs typeface="Georgia"/>
              </a:rPr>
              <a:t> </a:t>
            </a:r>
            <a:r>
              <a:rPr sz="3993" spc="386" dirty="0">
                <a:latin typeface="Lato Black"/>
                <a:cs typeface="Georgia"/>
              </a:rPr>
              <a:t>SCRAPING</a:t>
            </a:r>
            <a:endParaRPr sz="3993" dirty="0">
              <a:latin typeface="Lato Black"/>
              <a:cs typeface="Georgia"/>
            </a:endParaRPr>
          </a:p>
        </p:txBody>
      </p:sp>
      <p:sp>
        <p:nvSpPr>
          <p:cNvPr id="3" name="object 3"/>
          <p:cNvSpPr txBox="1"/>
          <p:nvPr/>
        </p:nvSpPr>
        <p:spPr>
          <a:xfrm>
            <a:off x="1506828" y="1949055"/>
            <a:ext cx="8188182" cy="2603183"/>
          </a:xfrm>
          <a:prstGeom prst="rect">
            <a:avLst/>
          </a:prstGeom>
        </p:spPr>
        <p:txBody>
          <a:bodyPr vert="horz" wrap="square" lIns="0" tIns="171738" rIns="0" bIns="0" rtlCol="0">
            <a:spAutoFit/>
          </a:bodyPr>
          <a:lstStyle/>
          <a:p>
            <a:pPr marL="457200" marR="4611" indent="-457200">
              <a:spcBef>
                <a:spcPts val="1352"/>
              </a:spcBef>
              <a:buFont typeface="Arial" panose="020B0604020202020204" pitchFamily="34" charset="0"/>
              <a:buChar char="•"/>
            </a:pPr>
            <a:r>
              <a:rPr sz="2541" spc="-5" dirty="0">
                <a:latin typeface="Lato Black"/>
                <a:cs typeface="Liberation Sans"/>
              </a:rPr>
              <a:t>What about </a:t>
            </a:r>
            <a:r>
              <a:rPr sz="2541" dirty="0">
                <a:latin typeface="Lato Black"/>
                <a:cs typeface="Liberation Sans"/>
              </a:rPr>
              <a:t>a </a:t>
            </a:r>
            <a:r>
              <a:rPr sz="2541" spc="77" dirty="0">
                <a:latin typeface="Lato Black"/>
                <a:cs typeface="Trebuchet MS"/>
              </a:rPr>
              <a:t>thousand</a:t>
            </a:r>
            <a:r>
              <a:rPr lang="en-US" sz="2541" spc="77" dirty="0">
                <a:latin typeface="Lato Black"/>
                <a:cs typeface="Trebuchet MS"/>
              </a:rPr>
              <a:t> </a:t>
            </a:r>
            <a:r>
              <a:rPr sz="2541" spc="77" dirty="0">
                <a:latin typeface="Lato Black"/>
                <a:cs typeface="Trebuchet MS"/>
              </a:rPr>
              <a:t>webpages</a:t>
            </a:r>
            <a:r>
              <a:rPr lang="en-US" sz="2541" spc="77" dirty="0">
                <a:latin typeface="Lato Black"/>
                <a:cs typeface="Trebuchet MS"/>
              </a:rPr>
              <a:t> </a:t>
            </a:r>
            <a:r>
              <a:rPr sz="2541" spc="77" dirty="0">
                <a:latin typeface="Lato Black"/>
                <a:cs typeface="Liberation Sans"/>
              </a:rPr>
              <a:t>or </a:t>
            </a:r>
            <a:r>
              <a:rPr sz="2541" spc="-5" dirty="0">
                <a:latin typeface="Lato Black"/>
                <a:cs typeface="Liberation Sans"/>
              </a:rPr>
              <a:t>even</a:t>
            </a:r>
            <a:r>
              <a:rPr sz="2541" spc="-82" dirty="0">
                <a:latin typeface="Lato Black"/>
                <a:cs typeface="Liberation Sans"/>
              </a:rPr>
              <a:t> </a:t>
            </a:r>
            <a:r>
              <a:rPr sz="2541" dirty="0">
                <a:latin typeface="Lato Black"/>
                <a:cs typeface="Liberation Sans"/>
              </a:rPr>
              <a:t>more</a:t>
            </a:r>
            <a:r>
              <a:rPr lang="en-US" sz="2541" dirty="0">
                <a:latin typeface="Lato Black"/>
                <a:cs typeface="Liberation Sans"/>
              </a:rPr>
              <a:t>?</a:t>
            </a:r>
            <a:endParaRPr sz="2541" dirty="0">
              <a:latin typeface="Lato Black"/>
              <a:cs typeface="Liberation Sans"/>
            </a:endParaRPr>
          </a:p>
          <a:p>
            <a:pPr marL="479100" marR="4611" indent="-457200">
              <a:lnSpc>
                <a:spcPts val="3013"/>
              </a:lnSpc>
              <a:spcBef>
                <a:spcPts val="1389"/>
              </a:spcBef>
              <a:buFont typeface="Arial" panose="020B0604020202020204" pitchFamily="34" charset="0"/>
              <a:buChar char="•"/>
            </a:pPr>
            <a:r>
              <a:rPr sz="2541" spc="-5" dirty="0">
                <a:latin typeface="Lato Black"/>
                <a:cs typeface="Liberation Sans"/>
              </a:rPr>
              <a:t>When </a:t>
            </a:r>
            <a:r>
              <a:rPr sz="2541" spc="313" dirty="0">
                <a:latin typeface="Lato Black"/>
                <a:cs typeface="Trebuchet MS"/>
              </a:rPr>
              <a:t>no</a:t>
            </a:r>
            <a:r>
              <a:rPr lang="en-US" sz="2541" spc="313" dirty="0">
                <a:latin typeface="Lato Black"/>
                <a:cs typeface="Trebuchet MS"/>
              </a:rPr>
              <a:t> </a:t>
            </a:r>
            <a:r>
              <a:rPr sz="2541" spc="313" dirty="0">
                <a:latin typeface="Lato Black"/>
                <a:cs typeface="Trebuchet MS"/>
              </a:rPr>
              <a:t>API</a:t>
            </a:r>
            <a:r>
              <a:rPr lang="en-US" sz="2541" spc="313" dirty="0">
                <a:latin typeface="Lato Black"/>
                <a:cs typeface="Trebuchet MS"/>
              </a:rPr>
              <a:t> </a:t>
            </a:r>
            <a:r>
              <a:rPr sz="2541" spc="313" dirty="0">
                <a:latin typeface="Lato Black"/>
                <a:cs typeface="Liberation Sans"/>
              </a:rPr>
              <a:t>is </a:t>
            </a:r>
            <a:r>
              <a:rPr sz="2541" spc="-5" dirty="0">
                <a:latin typeface="Lato Black"/>
                <a:cs typeface="Liberation Sans"/>
              </a:rPr>
              <a:t>provided or there is only</a:t>
            </a:r>
            <a:r>
              <a:rPr sz="2541" spc="-227" dirty="0">
                <a:latin typeface="Lato Black"/>
                <a:cs typeface="Liberation Sans"/>
              </a:rPr>
              <a:t> </a:t>
            </a:r>
            <a:r>
              <a:rPr sz="2541" spc="127" dirty="0">
                <a:latin typeface="Lato Black"/>
                <a:cs typeface="Trebuchet MS"/>
              </a:rPr>
              <a:t>limited  </a:t>
            </a:r>
            <a:r>
              <a:rPr sz="2541" spc="77" dirty="0">
                <a:latin typeface="Lato Black"/>
                <a:cs typeface="Trebuchet MS"/>
              </a:rPr>
              <a:t>number</a:t>
            </a:r>
            <a:r>
              <a:rPr lang="en-US" sz="2541" spc="77" dirty="0">
                <a:latin typeface="Lato Black"/>
                <a:cs typeface="Trebuchet MS"/>
              </a:rPr>
              <a:t> </a:t>
            </a:r>
            <a:r>
              <a:rPr sz="2541" spc="77" dirty="0">
                <a:latin typeface="Lato Black"/>
                <a:cs typeface="Trebuchet MS"/>
              </a:rPr>
              <a:t>of</a:t>
            </a:r>
            <a:r>
              <a:rPr lang="en-US" sz="2541" spc="77" dirty="0">
                <a:latin typeface="Lato Black"/>
                <a:cs typeface="Trebuchet MS"/>
              </a:rPr>
              <a:t> </a:t>
            </a:r>
            <a:r>
              <a:rPr sz="2541" spc="77" dirty="0">
                <a:latin typeface="Lato Black"/>
                <a:cs typeface="Trebuchet MS"/>
              </a:rPr>
              <a:t>requests</a:t>
            </a:r>
            <a:r>
              <a:rPr sz="2541" spc="77" dirty="0">
                <a:latin typeface="Lato Black"/>
                <a:cs typeface="Liberation Sans"/>
              </a:rPr>
              <a:t>.</a:t>
            </a:r>
            <a:endParaRPr sz="2541" dirty="0">
              <a:latin typeface="Lato Black"/>
              <a:cs typeface="Liberation Sans"/>
            </a:endParaRPr>
          </a:p>
          <a:p>
            <a:pPr marL="457200" marR="123910" indent="-457200">
              <a:spcBef>
                <a:spcPts val="1162"/>
              </a:spcBef>
              <a:buFont typeface="Arial" panose="020B0604020202020204" pitchFamily="34" charset="0"/>
              <a:buChar char="•"/>
            </a:pPr>
            <a:r>
              <a:rPr sz="2541" spc="-5" dirty="0">
                <a:latin typeface="Lato Black"/>
                <a:cs typeface="Liberation Sans"/>
              </a:rPr>
              <a:t>Online tools with</a:t>
            </a:r>
            <a:r>
              <a:rPr sz="2541" spc="36" dirty="0">
                <a:latin typeface="Lato Black"/>
                <a:cs typeface="Liberation Sans"/>
              </a:rPr>
              <a:t> </a:t>
            </a:r>
            <a:r>
              <a:rPr sz="2541" spc="41" dirty="0">
                <a:latin typeface="Lato Black"/>
                <a:cs typeface="Trebuchet MS"/>
              </a:rPr>
              <a:t>less</a:t>
            </a:r>
            <a:r>
              <a:rPr lang="en-US" sz="2541" spc="41" dirty="0">
                <a:latin typeface="Lato Black"/>
                <a:cs typeface="Trebuchet MS"/>
              </a:rPr>
              <a:t> </a:t>
            </a:r>
            <a:r>
              <a:rPr sz="2541" spc="41" dirty="0">
                <a:latin typeface="Lato Black"/>
                <a:cs typeface="Trebuchet MS"/>
              </a:rPr>
              <a:t>customizations</a:t>
            </a:r>
            <a:r>
              <a:rPr sz="2541" spc="41" dirty="0">
                <a:latin typeface="Lato Black"/>
                <a:cs typeface="Liberation Sans"/>
              </a:rPr>
              <a:t>.</a:t>
            </a:r>
            <a:endParaRPr sz="2541" dirty="0">
              <a:latin typeface="Lato Black"/>
              <a:cs typeface="Liberation Sans"/>
            </a:endParaRPr>
          </a:p>
          <a:p>
            <a:pPr marL="457200" marR="133708" indent="-457200">
              <a:spcBef>
                <a:spcPts val="1171"/>
              </a:spcBef>
              <a:buFont typeface="Arial" panose="020B0604020202020204" pitchFamily="34" charset="0"/>
              <a:buChar char="•"/>
            </a:pPr>
            <a:r>
              <a:rPr sz="2541" spc="-5" dirty="0">
                <a:latin typeface="Lato Black"/>
                <a:cs typeface="Liberation Sans"/>
              </a:rPr>
              <a:t>Learn </a:t>
            </a:r>
            <a:r>
              <a:rPr sz="2541" dirty="0">
                <a:latin typeface="Lato Black"/>
                <a:cs typeface="Liberation Sans"/>
              </a:rPr>
              <a:t>something </a:t>
            </a:r>
            <a:r>
              <a:rPr sz="2541" spc="-5" dirty="0">
                <a:latin typeface="Lato Black"/>
                <a:cs typeface="Liberation Sans"/>
              </a:rPr>
              <a:t>new and be </a:t>
            </a:r>
            <a:r>
              <a:rPr sz="2541" spc="-9" dirty="0">
                <a:latin typeface="Lato Black"/>
                <a:cs typeface="Liberation Sans"/>
              </a:rPr>
              <a:t>your own</a:t>
            </a:r>
            <a:r>
              <a:rPr sz="2541" spc="-27" dirty="0">
                <a:latin typeface="Lato Black"/>
                <a:cs typeface="Liberation Sans"/>
              </a:rPr>
              <a:t> </a:t>
            </a:r>
            <a:r>
              <a:rPr sz="2541" spc="-5" dirty="0">
                <a:latin typeface="Lato Black"/>
                <a:cs typeface="Liberation Sans"/>
              </a:rPr>
              <a:t>boss!</a:t>
            </a:r>
            <a:endParaRPr sz="2541" dirty="0">
              <a:latin typeface="Lato Black"/>
              <a:cs typeface="Liberation Sans"/>
            </a:endParaRPr>
          </a:p>
        </p:txBody>
      </p:sp>
      <p:sp>
        <p:nvSpPr>
          <p:cNvPr id="4" name="Rectangle 3"/>
          <p:cNvSpPr/>
          <p:nvPr/>
        </p:nvSpPr>
        <p:spPr>
          <a:xfrm>
            <a:off x="1093659" y="1764389"/>
            <a:ext cx="6366871" cy="369332"/>
          </a:xfrm>
          <a:prstGeom prst="rect">
            <a:avLst/>
          </a:prstGeom>
        </p:spPr>
        <p:txBody>
          <a:bodyPr wrap="none">
            <a:spAutoFit/>
          </a:bodyPr>
          <a:lstStyle/>
          <a:p>
            <a:r>
              <a:rPr lang="en-US" spc="204" dirty="0">
                <a:solidFill>
                  <a:srgbClr val="FF6600"/>
                </a:solidFill>
                <a:latin typeface="Lato Black"/>
                <a:cs typeface="Georgia"/>
              </a:rPr>
              <a:t>But </a:t>
            </a:r>
            <a:r>
              <a:rPr lang="en-US" spc="218" dirty="0">
                <a:solidFill>
                  <a:srgbClr val="FF6600"/>
                </a:solidFill>
                <a:latin typeface="Lato Black"/>
                <a:cs typeface="Georgia"/>
              </a:rPr>
              <a:t>I </a:t>
            </a:r>
            <a:r>
              <a:rPr lang="en-US" spc="132" dirty="0">
                <a:solidFill>
                  <a:srgbClr val="FF6600"/>
                </a:solidFill>
                <a:latin typeface="Lato Black"/>
                <a:cs typeface="Georgia"/>
              </a:rPr>
              <a:t>Can </a:t>
            </a:r>
            <a:r>
              <a:rPr lang="en-US" spc="145" dirty="0">
                <a:solidFill>
                  <a:srgbClr val="FF6600"/>
                </a:solidFill>
                <a:latin typeface="Lato Black"/>
                <a:cs typeface="Georgia"/>
              </a:rPr>
              <a:t>Just Copy/Paste </a:t>
            </a:r>
            <a:r>
              <a:rPr lang="en-US" spc="118" dirty="0">
                <a:solidFill>
                  <a:srgbClr val="FF6600"/>
                </a:solidFill>
                <a:latin typeface="Lato Black"/>
                <a:cs typeface="Georgia"/>
              </a:rPr>
              <a:t>the</a:t>
            </a:r>
            <a:r>
              <a:rPr lang="en-US" spc="145" dirty="0">
                <a:solidFill>
                  <a:srgbClr val="FF6600"/>
                </a:solidFill>
                <a:latin typeface="Lato Black"/>
                <a:cs typeface="Georgia"/>
              </a:rPr>
              <a:t> </a:t>
            </a:r>
            <a:r>
              <a:rPr lang="en-US" spc="177" dirty="0">
                <a:solidFill>
                  <a:srgbClr val="FF6600"/>
                </a:solidFill>
                <a:latin typeface="Lato Black"/>
                <a:cs typeface="Georgia"/>
              </a:rPr>
              <a:t>Data… why border?</a:t>
            </a:r>
            <a:endParaRPr lang="en-MY" dirty="0"/>
          </a:p>
        </p:txBody>
      </p:sp>
    </p:spTree>
    <p:extLst>
      <p:ext uri="{BB962C8B-B14F-4D97-AF65-F5344CB8AC3E}">
        <p14:creationId xmlns:p14="http://schemas.microsoft.com/office/powerpoint/2010/main" val="3644469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7401" y="710924"/>
            <a:ext cx="5897613" cy="681950"/>
          </a:xfrm>
          <a:prstGeom prst="rect">
            <a:avLst/>
          </a:prstGeom>
        </p:spPr>
        <p:txBody>
          <a:bodyPr vert="horz" wrap="square" lIns="0" tIns="11526" rIns="0" bIns="0" rtlCol="0" anchor="ctr">
            <a:spAutoFit/>
          </a:bodyPr>
          <a:lstStyle/>
          <a:p>
            <a:pPr marL="2882">
              <a:lnSpc>
                <a:spcPct val="100000"/>
              </a:lnSpc>
              <a:spcBef>
                <a:spcPts val="91"/>
              </a:spcBef>
            </a:pPr>
            <a:r>
              <a:rPr lang="en-US" sz="4356" spc="631" dirty="0">
                <a:latin typeface="Lato Black"/>
              </a:rPr>
              <a:t>Where to Use?</a:t>
            </a:r>
            <a:endParaRPr sz="1997" dirty="0">
              <a:latin typeface="Lato Black"/>
            </a:endParaRPr>
          </a:p>
        </p:txBody>
      </p:sp>
      <p:sp>
        <p:nvSpPr>
          <p:cNvPr id="3" name="object 3"/>
          <p:cNvSpPr txBox="1">
            <a:spLocks noGrp="1"/>
          </p:cNvSpPr>
          <p:nvPr>
            <p:ph type="body" idx="4294967295"/>
          </p:nvPr>
        </p:nvSpPr>
        <p:spPr>
          <a:xfrm>
            <a:off x="1671826" y="1735023"/>
            <a:ext cx="8013086" cy="3438455"/>
          </a:xfrm>
          <a:prstGeom prst="rect">
            <a:avLst/>
          </a:prstGeom>
        </p:spPr>
        <p:txBody>
          <a:bodyPr vert="horz" wrap="square" lIns="0" tIns="146381" rIns="0" bIns="0" rtlCol="0">
            <a:spAutoFit/>
          </a:bodyPr>
          <a:lstStyle/>
          <a:p>
            <a:pPr>
              <a:lnSpc>
                <a:spcPct val="100000"/>
              </a:lnSpc>
              <a:spcBef>
                <a:spcPts val="1153"/>
              </a:spcBef>
            </a:pPr>
            <a:r>
              <a:rPr sz="2800" cap="none" spc="-18" dirty="0">
                <a:latin typeface="Lato Black"/>
              </a:rPr>
              <a:t>Web</a:t>
            </a:r>
            <a:r>
              <a:rPr sz="2800" cap="none" spc="-5" dirty="0">
                <a:latin typeface="Lato Black"/>
              </a:rPr>
              <a:t> Crawlers</a:t>
            </a:r>
          </a:p>
          <a:p>
            <a:pPr>
              <a:lnSpc>
                <a:spcPct val="100000"/>
              </a:lnSpc>
              <a:spcBef>
                <a:spcPts val="1062"/>
              </a:spcBef>
            </a:pPr>
            <a:r>
              <a:rPr sz="2800" cap="none" spc="-5" dirty="0">
                <a:latin typeface="Lato Black"/>
              </a:rPr>
              <a:t>E-Commerce </a:t>
            </a:r>
            <a:r>
              <a:rPr sz="2800" cap="none" dirty="0">
                <a:latin typeface="Lato Black"/>
              </a:rPr>
              <a:t>price</a:t>
            </a:r>
            <a:r>
              <a:rPr sz="2800" cap="none" spc="-14" dirty="0">
                <a:latin typeface="Lato Black"/>
              </a:rPr>
              <a:t> </a:t>
            </a:r>
            <a:r>
              <a:rPr sz="2800" cap="none" spc="-18" dirty="0">
                <a:latin typeface="Lato Black"/>
              </a:rPr>
              <a:t>comparer.</a:t>
            </a:r>
          </a:p>
          <a:p>
            <a:pPr>
              <a:lnSpc>
                <a:spcPct val="100000"/>
              </a:lnSpc>
              <a:spcBef>
                <a:spcPts val="1053"/>
              </a:spcBef>
            </a:pPr>
            <a:r>
              <a:rPr sz="2800" cap="none" dirty="0">
                <a:latin typeface="Lato Black"/>
              </a:rPr>
              <a:t>Preparing dataset </a:t>
            </a:r>
            <a:r>
              <a:rPr sz="2800" cap="none" spc="-5" dirty="0">
                <a:latin typeface="Lato Black"/>
              </a:rPr>
              <a:t>for </a:t>
            </a:r>
            <a:r>
              <a:rPr sz="2800" cap="none" dirty="0">
                <a:latin typeface="Lato Black"/>
              </a:rPr>
              <a:t>your ML</a:t>
            </a:r>
            <a:r>
              <a:rPr sz="2800" cap="none" spc="-172" dirty="0">
                <a:latin typeface="Lato Black"/>
              </a:rPr>
              <a:t> </a:t>
            </a:r>
            <a:r>
              <a:rPr sz="2800" cap="none" spc="-5" dirty="0">
                <a:latin typeface="Lato Black"/>
              </a:rPr>
              <a:t>model.</a:t>
            </a:r>
          </a:p>
          <a:p>
            <a:pPr>
              <a:lnSpc>
                <a:spcPct val="100000"/>
              </a:lnSpc>
              <a:spcBef>
                <a:spcPts val="1062"/>
              </a:spcBef>
            </a:pPr>
            <a:r>
              <a:rPr sz="2800" cap="none" dirty="0">
                <a:latin typeface="Lato Black"/>
              </a:rPr>
              <a:t>Scraping Social Media</a:t>
            </a:r>
            <a:r>
              <a:rPr sz="2800" cap="none" spc="-45" dirty="0">
                <a:latin typeface="Lato Black"/>
              </a:rPr>
              <a:t> </a:t>
            </a:r>
            <a:r>
              <a:rPr sz="2800" cap="none" spc="-5" dirty="0">
                <a:latin typeface="Lato Black"/>
              </a:rPr>
              <a:t>Profiles.</a:t>
            </a:r>
          </a:p>
          <a:p>
            <a:pPr>
              <a:lnSpc>
                <a:spcPct val="100000"/>
              </a:lnSpc>
              <a:spcBef>
                <a:spcPts val="1053"/>
              </a:spcBef>
            </a:pPr>
            <a:r>
              <a:rPr sz="2800" cap="none" spc="-9" dirty="0">
                <a:latin typeface="Lato Black"/>
              </a:rPr>
              <a:t>Weather </a:t>
            </a:r>
            <a:r>
              <a:rPr sz="2800" cap="none" dirty="0">
                <a:latin typeface="Lato Black"/>
              </a:rPr>
              <a:t>Data.</a:t>
            </a:r>
            <a:endParaRPr lang="en-US" sz="2800" cap="none" dirty="0">
              <a:latin typeface="Lato Black"/>
            </a:endParaRPr>
          </a:p>
          <a:p>
            <a:pPr>
              <a:lnSpc>
                <a:spcPct val="100000"/>
              </a:lnSpc>
              <a:spcBef>
                <a:spcPts val="1053"/>
              </a:spcBef>
            </a:pPr>
            <a:r>
              <a:rPr lang="en-US" sz="2800" cap="none" dirty="0">
                <a:latin typeface="Lato Black"/>
              </a:rPr>
              <a:t>To your imagination!</a:t>
            </a:r>
            <a:endParaRPr sz="2800" cap="none" dirty="0">
              <a:latin typeface="Lato Black"/>
            </a:endParaRPr>
          </a:p>
        </p:txBody>
      </p:sp>
    </p:spTree>
    <p:extLst>
      <p:ext uri="{BB962C8B-B14F-4D97-AF65-F5344CB8AC3E}">
        <p14:creationId xmlns:p14="http://schemas.microsoft.com/office/powerpoint/2010/main" val="995435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2797" y="823418"/>
            <a:ext cx="9406393" cy="872965"/>
          </a:xfrm>
          <a:prstGeom prst="rect">
            <a:avLst/>
          </a:prstGeom>
        </p:spPr>
        <p:txBody>
          <a:bodyPr vert="horz" wrap="square" lIns="0" tIns="11526" rIns="0" bIns="0" rtlCol="0" anchor="ctr">
            <a:spAutoFit/>
          </a:bodyPr>
          <a:lstStyle/>
          <a:p>
            <a:pPr>
              <a:lnSpc>
                <a:spcPct val="100000"/>
              </a:lnSpc>
              <a:spcBef>
                <a:spcPts val="91"/>
              </a:spcBef>
            </a:pPr>
            <a:r>
              <a:rPr lang="en-US" spc="912" dirty="0"/>
              <a:t>SOP &amp; tools</a:t>
            </a:r>
            <a:endParaRPr spc="930" dirty="0"/>
          </a:p>
          <a:p>
            <a:pPr>
              <a:lnSpc>
                <a:spcPct val="100000"/>
              </a:lnSpc>
              <a:spcBef>
                <a:spcPts val="45"/>
              </a:spcBef>
            </a:pPr>
            <a:endParaRPr sz="1997" dirty="0"/>
          </a:p>
        </p:txBody>
      </p:sp>
      <p:sp>
        <p:nvSpPr>
          <p:cNvPr id="3" name="object 3"/>
          <p:cNvSpPr txBox="1"/>
          <p:nvPr/>
        </p:nvSpPr>
        <p:spPr>
          <a:xfrm>
            <a:off x="1653984" y="2140788"/>
            <a:ext cx="8208682" cy="2932631"/>
          </a:xfrm>
          <a:prstGeom prst="rect">
            <a:avLst/>
          </a:prstGeom>
        </p:spPr>
        <p:txBody>
          <a:bodyPr vert="horz" wrap="square" lIns="0" tIns="11526" rIns="0" bIns="0" rtlCol="0">
            <a:spAutoFit/>
          </a:bodyPr>
          <a:lstStyle/>
          <a:p>
            <a:pPr marL="468727" marR="4611" indent="-457200">
              <a:lnSpc>
                <a:spcPct val="133300"/>
              </a:lnSpc>
              <a:spcBef>
                <a:spcPts val="91"/>
              </a:spcBef>
              <a:buFont typeface="Arial" panose="020B0604020202020204" pitchFamily="34" charset="0"/>
              <a:buChar char="•"/>
            </a:pPr>
            <a:r>
              <a:rPr sz="2904" dirty="0">
                <a:latin typeface="Liberation Sans"/>
                <a:cs typeface="Liberation Sans"/>
              </a:rPr>
              <a:t>Send </a:t>
            </a:r>
            <a:r>
              <a:rPr sz="2904" spc="91" dirty="0">
                <a:latin typeface="Trebuchet MS"/>
                <a:cs typeface="Trebuchet MS"/>
              </a:rPr>
              <a:t>Request</a:t>
            </a:r>
            <a:r>
              <a:rPr lang="en-US" sz="2904" spc="91" dirty="0">
                <a:latin typeface="Trebuchet MS"/>
                <a:cs typeface="Trebuchet MS"/>
              </a:rPr>
              <a:t> </a:t>
            </a:r>
            <a:r>
              <a:rPr sz="2904" spc="91" dirty="0">
                <a:latin typeface="Liberation Sans"/>
                <a:cs typeface="Liberation Sans"/>
              </a:rPr>
              <a:t>and </a:t>
            </a:r>
            <a:r>
              <a:rPr sz="2904" spc="150" dirty="0">
                <a:latin typeface="Trebuchet MS"/>
                <a:cs typeface="Trebuchet MS"/>
              </a:rPr>
              <a:t>Load</a:t>
            </a:r>
            <a:r>
              <a:rPr lang="en-US" sz="2904" spc="150" dirty="0">
                <a:latin typeface="Trebuchet MS"/>
                <a:cs typeface="Trebuchet MS"/>
              </a:rPr>
              <a:t> </a:t>
            </a:r>
            <a:r>
              <a:rPr sz="2904" spc="150" dirty="0">
                <a:latin typeface="Liberation Sans"/>
                <a:cs typeface="Liberation Sans"/>
              </a:rPr>
              <a:t>the</a:t>
            </a:r>
            <a:r>
              <a:rPr sz="2904" spc="-103" dirty="0">
                <a:latin typeface="Liberation Sans"/>
                <a:cs typeface="Liberation Sans"/>
              </a:rPr>
              <a:t> </a:t>
            </a:r>
            <a:r>
              <a:rPr sz="2904" dirty="0">
                <a:latin typeface="Liberation Sans"/>
                <a:cs typeface="Liberation Sans"/>
              </a:rPr>
              <a:t>webpage.  (Requests, </a:t>
            </a:r>
            <a:r>
              <a:rPr sz="2904" spc="-5" dirty="0">
                <a:latin typeface="Liberation Sans"/>
                <a:cs typeface="Liberation Sans"/>
              </a:rPr>
              <a:t>urllib,</a:t>
            </a:r>
            <a:r>
              <a:rPr sz="2904" spc="-32" dirty="0">
                <a:latin typeface="Liberation Sans"/>
                <a:cs typeface="Liberation Sans"/>
              </a:rPr>
              <a:t> </a:t>
            </a:r>
            <a:r>
              <a:rPr sz="2904" spc="-5" dirty="0" err="1">
                <a:latin typeface="Liberation Sans"/>
                <a:cs typeface="Liberation Sans"/>
              </a:rPr>
              <a:t>httplib</a:t>
            </a:r>
            <a:r>
              <a:rPr sz="2904" spc="-5" dirty="0">
                <a:latin typeface="Liberation Sans"/>
                <a:cs typeface="Liberation Sans"/>
              </a:rPr>
              <a:t>)</a:t>
            </a:r>
            <a:endParaRPr lang="en-US" sz="2904" dirty="0">
              <a:latin typeface="Liberation Sans"/>
              <a:cs typeface="Liberation Sans"/>
            </a:endParaRPr>
          </a:p>
          <a:p>
            <a:pPr marL="468727" marR="4611" indent="-457200">
              <a:lnSpc>
                <a:spcPct val="133300"/>
              </a:lnSpc>
              <a:spcBef>
                <a:spcPts val="91"/>
              </a:spcBef>
              <a:buFont typeface="Arial" panose="020B0604020202020204" pitchFamily="34" charset="0"/>
              <a:buChar char="•"/>
            </a:pPr>
            <a:r>
              <a:rPr sz="2904" spc="127" dirty="0">
                <a:latin typeface="Trebuchet MS"/>
                <a:cs typeface="Trebuchet MS"/>
              </a:rPr>
              <a:t>Parse</a:t>
            </a:r>
            <a:r>
              <a:rPr lang="en-US" sz="2904" spc="127" dirty="0">
                <a:latin typeface="Trebuchet MS"/>
                <a:cs typeface="Trebuchet MS"/>
              </a:rPr>
              <a:t> </a:t>
            </a:r>
            <a:r>
              <a:rPr sz="2904" spc="127" dirty="0">
                <a:latin typeface="Liberation Sans"/>
                <a:cs typeface="Liberation Sans"/>
              </a:rPr>
              <a:t>the </a:t>
            </a:r>
            <a:r>
              <a:rPr sz="2904" dirty="0">
                <a:latin typeface="Liberation Sans"/>
                <a:cs typeface="Liberation Sans"/>
              </a:rPr>
              <a:t>content </a:t>
            </a:r>
            <a:r>
              <a:rPr sz="2904" spc="-5" dirty="0">
                <a:latin typeface="Liberation Sans"/>
                <a:cs typeface="Liberation Sans"/>
              </a:rPr>
              <a:t>for </a:t>
            </a:r>
            <a:r>
              <a:rPr sz="2904" dirty="0">
                <a:latin typeface="Liberation Sans"/>
                <a:cs typeface="Liberation Sans"/>
              </a:rPr>
              <a:t>desired</a:t>
            </a:r>
            <a:r>
              <a:rPr sz="2904" spc="-191" dirty="0">
                <a:latin typeface="Liberation Sans"/>
                <a:cs typeface="Liberation Sans"/>
              </a:rPr>
              <a:t> </a:t>
            </a:r>
            <a:r>
              <a:rPr sz="2904" dirty="0">
                <a:latin typeface="Liberation Sans"/>
                <a:cs typeface="Liberation Sans"/>
              </a:rPr>
              <a:t>data.  (Beautiful Soup, </a:t>
            </a:r>
            <a:r>
              <a:rPr sz="2904" spc="-5" dirty="0">
                <a:latin typeface="Liberation Sans"/>
                <a:cs typeface="Liberation Sans"/>
              </a:rPr>
              <a:t>re, </a:t>
            </a:r>
            <a:r>
              <a:rPr sz="2904" dirty="0">
                <a:latin typeface="Liberation Sans"/>
                <a:cs typeface="Liberation Sans"/>
              </a:rPr>
              <a:t>Scrapy)  </a:t>
            </a:r>
            <a:endParaRPr lang="en-US" sz="2904" dirty="0">
              <a:latin typeface="Liberation Sans"/>
              <a:cs typeface="Liberation Sans"/>
            </a:endParaRPr>
          </a:p>
          <a:p>
            <a:pPr marL="468727" marR="4611" indent="-457200">
              <a:lnSpc>
                <a:spcPct val="133300"/>
              </a:lnSpc>
              <a:spcBef>
                <a:spcPts val="91"/>
              </a:spcBef>
              <a:buFont typeface="Arial" panose="020B0604020202020204" pitchFamily="34" charset="0"/>
              <a:buChar char="•"/>
            </a:pPr>
            <a:r>
              <a:rPr sz="2904" spc="132" dirty="0">
                <a:latin typeface="Trebuchet MS"/>
                <a:cs typeface="Trebuchet MS"/>
              </a:rPr>
              <a:t>Store</a:t>
            </a:r>
            <a:r>
              <a:rPr lang="en-US" sz="2904" spc="132" dirty="0">
                <a:latin typeface="Trebuchet MS"/>
                <a:cs typeface="Trebuchet MS"/>
              </a:rPr>
              <a:t> </a:t>
            </a:r>
            <a:r>
              <a:rPr sz="2904" spc="132" dirty="0">
                <a:latin typeface="Liberation Sans"/>
                <a:cs typeface="Liberation Sans"/>
              </a:rPr>
              <a:t>the </a:t>
            </a:r>
            <a:r>
              <a:rPr sz="2904" dirty="0">
                <a:latin typeface="Liberation Sans"/>
                <a:cs typeface="Liberation Sans"/>
              </a:rPr>
              <a:t>data </a:t>
            </a:r>
            <a:r>
              <a:rPr lang="en-US" sz="2904" spc="-5" dirty="0">
                <a:latin typeface="Liberation Sans"/>
                <a:cs typeface="Liberation Sans"/>
              </a:rPr>
              <a:t>in the format </a:t>
            </a:r>
            <a:r>
              <a:rPr sz="2904" dirty="0">
                <a:latin typeface="Liberation Sans"/>
                <a:cs typeface="Liberation Sans"/>
              </a:rPr>
              <a:t>you</a:t>
            </a:r>
            <a:r>
              <a:rPr sz="2904" spc="-172" dirty="0">
                <a:latin typeface="Liberation Sans"/>
                <a:cs typeface="Liberation Sans"/>
              </a:rPr>
              <a:t> </a:t>
            </a:r>
            <a:r>
              <a:rPr lang="en-US" sz="2904" dirty="0">
                <a:latin typeface="Liberation Sans"/>
                <a:cs typeface="Liberation Sans"/>
              </a:rPr>
              <a:t>need</a:t>
            </a:r>
            <a:r>
              <a:rPr sz="2904" dirty="0">
                <a:latin typeface="Liberation Sans"/>
                <a:cs typeface="Liberation Sans"/>
              </a:rPr>
              <a:t>.</a:t>
            </a:r>
          </a:p>
        </p:txBody>
      </p:sp>
    </p:spTree>
    <p:extLst>
      <p:ext uri="{BB962C8B-B14F-4D97-AF65-F5344CB8AC3E}">
        <p14:creationId xmlns:p14="http://schemas.microsoft.com/office/powerpoint/2010/main" val="3353922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481" y="1175868"/>
            <a:ext cx="7088521" cy="677312"/>
          </a:xfrm>
          <a:prstGeom prst="rect">
            <a:avLst/>
          </a:prstGeom>
        </p:spPr>
        <p:txBody>
          <a:bodyPr vert="horz" wrap="square" lIns="0" tIns="62241" rIns="0" bIns="0" rtlCol="0" anchor="ctr">
            <a:spAutoFit/>
          </a:bodyPr>
          <a:lstStyle/>
          <a:p>
            <a:pPr>
              <a:lnSpc>
                <a:spcPct val="100000"/>
              </a:lnSpc>
              <a:spcBef>
                <a:spcPts val="490"/>
              </a:spcBef>
            </a:pPr>
            <a:r>
              <a:rPr lang="en-MY" sz="3993" spc="-5" dirty="0">
                <a:latin typeface="Liberation Serif"/>
                <a:cs typeface="Liberation Serif"/>
              </a:rPr>
              <a:t>Ethical</a:t>
            </a:r>
            <a:r>
              <a:rPr sz="3993" spc="-5" dirty="0">
                <a:latin typeface="Liberation Serif"/>
                <a:cs typeface="Liberation Serif"/>
              </a:rPr>
              <a:t> WEB</a:t>
            </a:r>
            <a:r>
              <a:rPr sz="3993" spc="-141" dirty="0">
                <a:latin typeface="Liberation Serif"/>
                <a:cs typeface="Liberation Serif"/>
              </a:rPr>
              <a:t> </a:t>
            </a:r>
            <a:r>
              <a:rPr sz="3993" spc="-5" dirty="0">
                <a:latin typeface="Liberation Serif"/>
                <a:cs typeface="Liberation Serif"/>
              </a:rPr>
              <a:t>SCRAPING</a:t>
            </a:r>
            <a:endParaRPr sz="3993" dirty="0">
              <a:latin typeface="Liberation Serif"/>
              <a:cs typeface="Liberation Serif"/>
            </a:endParaRPr>
          </a:p>
        </p:txBody>
      </p:sp>
      <p:sp>
        <p:nvSpPr>
          <p:cNvPr id="3" name="object 3"/>
          <p:cNvSpPr txBox="1"/>
          <p:nvPr/>
        </p:nvSpPr>
        <p:spPr>
          <a:xfrm>
            <a:off x="2847042" y="2529969"/>
            <a:ext cx="6415401" cy="1862743"/>
          </a:xfrm>
          <a:prstGeom prst="rect">
            <a:avLst/>
          </a:prstGeom>
        </p:spPr>
        <p:txBody>
          <a:bodyPr vert="horz" wrap="square" lIns="0" tIns="174043" rIns="0" bIns="0" rtlCol="0">
            <a:spAutoFit/>
          </a:bodyPr>
          <a:lstStyle/>
          <a:p>
            <a:pPr marL="427058" indent="-414955">
              <a:spcBef>
                <a:spcPts val="1370"/>
              </a:spcBef>
              <a:buFont typeface="Arial" panose="020B0604020202020204" pitchFamily="34" charset="0"/>
              <a:buChar char="•"/>
            </a:pPr>
            <a:r>
              <a:rPr sz="2904" dirty="0">
                <a:latin typeface="Arial" panose="020B0604020202020204" pitchFamily="34" charset="0"/>
                <a:cs typeface="Arial" panose="020B0604020202020204" pitchFamily="34" charset="0"/>
              </a:rPr>
              <a:t>Don’t crawl at</a:t>
            </a:r>
            <a:r>
              <a:rPr sz="2904" spc="-9" dirty="0">
                <a:latin typeface="Arial" panose="020B0604020202020204" pitchFamily="34" charset="0"/>
                <a:cs typeface="Arial" panose="020B0604020202020204" pitchFamily="34" charset="0"/>
              </a:rPr>
              <a:t> </a:t>
            </a:r>
            <a:r>
              <a:rPr sz="2904" spc="32" dirty="0">
                <a:latin typeface="Arial" panose="020B0604020202020204" pitchFamily="34" charset="0"/>
                <a:cs typeface="Arial" panose="020B0604020202020204" pitchFamily="34" charset="0"/>
              </a:rPr>
              <a:t>disruptive</a:t>
            </a:r>
            <a:r>
              <a:rPr lang="en-MY" sz="2904" spc="32" dirty="0">
                <a:latin typeface="Arial" panose="020B0604020202020204" pitchFamily="34" charset="0"/>
                <a:cs typeface="Arial" panose="020B0604020202020204" pitchFamily="34" charset="0"/>
              </a:rPr>
              <a:t> </a:t>
            </a:r>
            <a:r>
              <a:rPr sz="2904" spc="32" dirty="0">
                <a:latin typeface="Arial" panose="020B0604020202020204" pitchFamily="34" charset="0"/>
                <a:cs typeface="Arial" panose="020B0604020202020204" pitchFamily="34" charset="0"/>
              </a:rPr>
              <a:t>rate.</a:t>
            </a:r>
            <a:endParaRPr lang="en-MY" sz="2904" dirty="0">
              <a:latin typeface="Arial" panose="020B0604020202020204" pitchFamily="34" charset="0"/>
              <a:cs typeface="Arial" panose="020B0604020202020204" pitchFamily="34" charset="0"/>
            </a:endParaRPr>
          </a:p>
          <a:p>
            <a:pPr marL="427058" indent="-414955">
              <a:spcBef>
                <a:spcPts val="1370"/>
              </a:spcBef>
              <a:buFont typeface="Arial" panose="020B0604020202020204" pitchFamily="34" charset="0"/>
              <a:buChar char="•"/>
            </a:pPr>
            <a:r>
              <a:rPr sz="2904" dirty="0">
                <a:latin typeface="Arial" panose="020B0604020202020204" pitchFamily="34" charset="0"/>
                <a:cs typeface="Arial" panose="020B0604020202020204" pitchFamily="34" charset="0"/>
              </a:rPr>
              <a:t>Read</a:t>
            </a:r>
            <a:r>
              <a:rPr sz="2904" spc="5" dirty="0">
                <a:latin typeface="Arial" panose="020B0604020202020204" pitchFamily="34" charset="0"/>
                <a:cs typeface="Arial" panose="020B0604020202020204" pitchFamily="34" charset="0"/>
              </a:rPr>
              <a:t> </a:t>
            </a:r>
            <a:r>
              <a:rPr sz="2904" spc="467" dirty="0">
                <a:latin typeface="Arial" panose="020B0604020202020204" pitchFamily="34" charset="0"/>
                <a:cs typeface="Arial" panose="020B0604020202020204" pitchFamily="34" charset="0"/>
              </a:rPr>
              <a:t>T&amp;C</a:t>
            </a:r>
            <a:r>
              <a:rPr lang="en-MY" sz="2904" spc="467" dirty="0">
                <a:latin typeface="Arial" panose="020B0604020202020204" pitchFamily="34" charset="0"/>
                <a:cs typeface="Arial" panose="020B0604020202020204" pitchFamily="34" charset="0"/>
              </a:rPr>
              <a:t> </a:t>
            </a:r>
            <a:r>
              <a:rPr sz="2904" spc="467" dirty="0">
                <a:latin typeface="Arial" panose="020B0604020202020204" pitchFamily="34" charset="0"/>
                <a:cs typeface="Arial" panose="020B0604020202020204" pitchFamily="34" charset="0"/>
              </a:rPr>
              <a:t>of</a:t>
            </a:r>
            <a:r>
              <a:rPr lang="en-MY" sz="2904" spc="467" dirty="0">
                <a:latin typeface="Arial" panose="020B0604020202020204" pitchFamily="34" charset="0"/>
                <a:cs typeface="Arial" panose="020B0604020202020204" pitchFamily="34" charset="0"/>
              </a:rPr>
              <a:t> u</a:t>
            </a:r>
            <a:r>
              <a:rPr sz="2904" spc="467" dirty="0">
                <a:latin typeface="Arial" panose="020B0604020202020204" pitchFamily="34" charset="0"/>
                <a:cs typeface="Arial" panose="020B0604020202020204" pitchFamily="34" charset="0"/>
              </a:rPr>
              <a:t>se.</a:t>
            </a:r>
            <a:endParaRPr sz="2904" dirty="0">
              <a:latin typeface="Arial" panose="020B0604020202020204" pitchFamily="34" charset="0"/>
              <a:cs typeface="Arial" panose="020B0604020202020204" pitchFamily="34" charset="0"/>
            </a:endParaRPr>
          </a:p>
          <a:p>
            <a:pPr marL="426481" indent="-414955">
              <a:spcBef>
                <a:spcPts val="1271"/>
              </a:spcBef>
              <a:buFont typeface="Arial" panose="020B0604020202020204" pitchFamily="34" charset="0"/>
              <a:buChar char="•"/>
            </a:pPr>
            <a:r>
              <a:rPr sz="2904" dirty="0">
                <a:latin typeface="Arial" panose="020B0604020202020204" pitchFamily="34" charset="0"/>
                <a:cs typeface="Arial" panose="020B0604020202020204" pitchFamily="34" charset="0"/>
              </a:rPr>
              <a:t>Data </a:t>
            </a:r>
            <a:r>
              <a:rPr sz="2904" spc="-5" dirty="0">
                <a:latin typeface="Arial" panose="020B0604020202020204" pitchFamily="34" charset="0"/>
                <a:cs typeface="Arial" panose="020B0604020202020204" pitchFamily="34" charset="0"/>
              </a:rPr>
              <a:t>is </a:t>
            </a:r>
            <a:r>
              <a:rPr sz="2904" dirty="0">
                <a:latin typeface="Arial" panose="020B0604020202020204" pitchFamily="34" charset="0"/>
                <a:cs typeface="Arial" panose="020B0604020202020204" pitchFamily="34" charset="0"/>
              </a:rPr>
              <a:t>valuable</a:t>
            </a:r>
            <a:r>
              <a:rPr sz="2904" spc="-23" dirty="0">
                <a:latin typeface="Arial" panose="020B0604020202020204" pitchFamily="34" charset="0"/>
                <a:cs typeface="Arial" panose="020B0604020202020204" pitchFamily="34" charset="0"/>
              </a:rPr>
              <a:t> </a:t>
            </a:r>
            <a:r>
              <a:rPr sz="2904" spc="118" dirty="0">
                <a:latin typeface="Arial" panose="020B0604020202020204" pitchFamily="34" charset="0"/>
                <a:cs typeface="Arial" panose="020B0604020202020204" pitchFamily="34" charset="0"/>
              </a:rPr>
              <a:t>use</a:t>
            </a:r>
            <a:r>
              <a:rPr lang="en-MY" sz="2904" spc="118" dirty="0">
                <a:latin typeface="Arial" panose="020B0604020202020204" pitchFamily="34" charset="0"/>
                <a:cs typeface="Arial" panose="020B0604020202020204" pitchFamily="34" charset="0"/>
              </a:rPr>
              <a:t> </a:t>
            </a:r>
            <a:r>
              <a:rPr sz="2904" spc="118" dirty="0">
                <a:latin typeface="Arial" panose="020B0604020202020204" pitchFamily="34" charset="0"/>
                <a:cs typeface="Arial" panose="020B0604020202020204" pitchFamily="34" charset="0"/>
              </a:rPr>
              <a:t>it</a:t>
            </a:r>
            <a:r>
              <a:rPr lang="en-MY" sz="2904" spc="118" dirty="0">
                <a:latin typeface="Arial" panose="020B0604020202020204" pitchFamily="34" charset="0"/>
                <a:cs typeface="Arial" panose="020B0604020202020204" pitchFamily="34" charset="0"/>
              </a:rPr>
              <a:t> </a:t>
            </a:r>
            <a:r>
              <a:rPr sz="2904" spc="118" dirty="0">
                <a:latin typeface="Arial" panose="020B0604020202020204" pitchFamily="34" charset="0"/>
                <a:cs typeface="Arial" panose="020B0604020202020204" pitchFamily="34" charset="0"/>
              </a:rPr>
              <a:t>wisely.</a:t>
            </a:r>
            <a:endParaRPr sz="2904"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047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0297" y="1212418"/>
            <a:ext cx="8203090" cy="681950"/>
          </a:xfrm>
          <a:prstGeom prst="rect">
            <a:avLst/>
          </a:prstGeom>
        </p:spPr>
        <p:txBody>
          <a:bodyPr vert="horz" wrap="square" lIns="0" tIns="11526" rIns="0" bIns="0" rtlCol="0" anchor="ctr">
            <a:spAutoFit/>
          </a:bodyPr>
          <a:lstStyle/>
          <a:p>
            <a:pPr marL="11527">
              <a:lnSpc>
                <a:spcPct val="100000"/>
              </a:lnSpc>
              <a:spcBef>
                <a:spcPts val="91"/>
              </a:spcBef>
            </a:pPr>
            <a:r>
              <a:rPr sz="4356" spc="390" dirty="0">
                <a:latin typeface="Georgia"/>
                <a:cs typeface="Georgia"/>
              </a:rPr>
              <a:t>LET’S </a:t>
            </a:r>
            <a:r>
              <a:rPr lang="en-US" sz="4356" spc="476" dirty="0">
                <a:latin typeface="Georgia"/>
                <a:cs typeface="Georgia"/>
              </a:rPr>
              <a:t>try in python</a:t>
            </a:r>
            <a:endParaRPr sz="4356" dirty="0">
              <a:latin typeface="Georgia"/>
              <a:cs typeface="Georgia"/>
            </a:endParaRPr>
          </a:p>
        </p:txBody>
      </p:sp>
      <p:sp>
        <p:nvSpPr>
          <p:cNvPr id="3" name="Rectangle 2"/>
          <p:cNvSpPr/>
          <p:nvPr/>
        </p:nvSpPr>
        <p:spPr>
          <a:xfrm>
            <a:off x="2069205" y="2127040"/>
            <a:ext cx="6096000" cy="1200329"/>
          </a:xfrm>
          <a:prstGeom prst="rect">
            <a:avLst/>
          </a:prstGeom>
        </p:spPr>
        <p:txBody>
          <a:bodyPr>
            <a:spAutoFit/>
          </a:bodyPr>
          <a:lstStyle/>
          <a:p>
            <a:r>
              <a:rPr lang="en-MY" sz="3600" dirty="0" err="1">
                <a:hlinkClick r:id="rId2"/>
              </a:rPr>
              <a:t>WebScrapAastock.ipynb</a:t>
            </a:r>
            <a:br>
              <a:rPr lang="en-MY" sz="3600" dirty="0"/>
            </a:br>
            <a:r>
              <a:rPr lang="en-MY" sz="3600" dirty="0" err="1">
                <a:hlinkClick r:id="rId3"/>
              </a:rPr>
              <a:t>MetWeather.ipynb</a:t>
            </a:r>
            <a:endParaRPr lang="en-MY" sz="3600" dirty="0"/>
          </a:p>
        </p:txBody>
      </p:sp>
    </p:spTree>
    <p:extLst>
      <p:ext uri="{BB962C8B-B14F-4D97-AF65-F5344CB8AC3E}">
        <p14:creationId xmlns:p14="http://schemas.microsoft.com/office/powerpoint/2010/main" val="172076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920240" y="2721171"/>
            <a:ext cx="3758816" cy="331415"/>
            <a:chOff x="1392264" y="2127534"/>
            <a:chExt cx="2819112" cy="248561"/>
          </a:xfrm>
        </p:grpSpPr>
        <p:sp>
          <p:nvSpPr>
            <p:cNvPr id="37" name="Arc 36"/>
            <p:cNvSpPr/>
            <p:nvPr/>
          </p:nvSpPr>
          <p:spPr>
            <a:xfrm flipH="1">
              <a:off x="1392264" y="21275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38" name="Straight Connector 37"/>
            <p:cNvCxnSpPr/>
            <p:nvPr/>
          </p:nvCxnSpPr>
          <p:spPr>
            <a:xfrm>
              <a:off x="1392264" y="2245465"/>
              <a:ext cx="0" cy="5324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0"/>
            </p:cNvCxnSpPr>
            <p:nvPr/>
          </p:nvCxnSpPr>
          <p:spPr>
            <a:xfrm>
              <a:off x="1516545" y="2127534"/>
              <a:ext cx="26948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a:endCxn id="69" idx="4"/>
          </p:cNvCxnSpPr>
          <p:nvPr/>
        </p:nvCxnSpPr>
        <p:spPr>
          <a:xfrm flipV="1">
            <a:off x="5685333" y="2542154"/>
            <a:ext cx="0" cy="1790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flipH="1">
            <a:off x="5672170" y="2721171"/>
            <a:ext cx="3754573" cy="331415"/>
            <a:chOff x="1392264" y="2127534"/>
            <a:chExt cx="2819112" cy="248561"/>
          </a:xfrm>
        </p:grpSpPr>
        <p:sp>
          <p:nvSpPr>
            <p:cNvPr id="52" name="Arc 51"/>
            <p:cNvSpPr/>
            <p:nvPr/>
          </p:nvSpPr>
          <p:spPr>
            <a:xfrm flipH="1">
              <a:off x="1392264" y="21275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53" name="Straight Connector 52"/>
            <p:cNvCxnSpPr/>
            <p:nvPr/>
          </p:nvCxnSpPr>
          <p:spPr>
            <a:xfrm>
              <a:off x="1392264" y="2245465"/>
              <a:ext cx="0" cy="5324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0"/>
            </p:cNvCxnSpPr>
            <p:nvPr/>
          </p:nvCxnSpPr>
          <p:spPr>
            <a:xfrm>
              <a:off x="1516545" y="2127534"/>
              <a:ext cx="26948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6" name="Rounded Rectangle 115"/>
          <p:cNvSpPr/>
          <p:nvPr/>
        </p:nvSpPr>
        <p:spPr>
          <a:xfrm>
            <a:off x="4140119" y="3334634"/>
            <a:ext cx="3090431" cy="2716941"/>
          </a:xfrm>
          <a:prstGeom prst="roundRect">
            <a:avLst>
              <a:gd name="adj" fmla="val 4989"/>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3" name="Rounded Rectangle 112"/>
          <p:cNvSpPr/>
          <p:nvPr/>
        </p:nvSpPr>
        <p:spPr>
          <a:xfrm>
            <a:off x="7882338" y="3334634"/>
            <a:ext cx="3261913" cy="2716941"/>
          </a:xfrm>
          <a:prstGeom prst="roundRect">
            <a:avLst>
              <a:gd name="adj" fmla="val 4989"/>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 Placeholder 1"/>
          <p:cNvSpPr>
            <a:spLocks noGrp="1"/>
          </p:cNvSpPr>
          <p:nvPr>
            <p:ph type="body" sz="quarter" idx="10"/>
          </p:nvPr>
        </p:nvSpPr>
        <p:spPr/>
        <p:txBody>
          <a:bodyPr/>
          <a:lstStyle/>
          <a:p>
            <a:r>
              <a:rPr lang="en-US" dirty="0"/>
              <a:t>Types of </a:t>
            </a:r>
            <a:r>
              <a:rPr lang="en-US" dirty="0">
                <a:solidFill>
                  <a:schemeClr val="accent2"/>
                </a:solidFill>
              </a:rPr>
              <a:t> data  analysis</a:t>
            </a:r>
          </a:p>
        </p:txBody>
      </p:sp>
      <p:sp>
        <p:nvSpPr>
          <p:cNvPr id="3" name="Text Placeholder 2"/>
          <p:cNvSpPr>
            <a:spLocks noGrp="1"/>
          </p:cNvSpPr>
          <p:nvPr>
            <p:ph type="body" sz="quarter" idx="11"/>
          </p:nvPr>
        </p:nvSpPr>
        <p:spPr/>
        <p:txBody>
          <a:bodyPr>
            <a:normAutofit/>
          </a:bodyPr>
          <a:lstStyle/>
          <a:p>
            <a:endParaRPr lang="en-US" dirty="0"/>
          </a:p>
        </p:txBody>
      </p:sp>
      <p:sp>
        <p:nvSpPr>
          <p:cNvPr id="75" name="Rounded Rectangle 74"/>
          <p:cNvSpPr/>
          <p:nvPr/>
        </p:nvSpPr>
        <p:spPr>
          <a:xfrm>
            <a:off x="380966" y="3334633"/>
            <a:ext cx="3090431" cy="2716943"/>
          </a:xfrm>
          <a:prstGeom prst="roundRect">
            <a:avLst>
              <a:gd name="adj" fmla="val 4989"/>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Oval 31"/>
          <p:cNvSpPr/>
          <p:nvPr/>
        </p:nvSpPr>
        <p:spPr>
          <a:xfrm>
            <a:off x="1578200" y="2902835"/>
            <a:ext cx="695960" cy="695960"/>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80" name="Oval 79"/>
          <p:cNvSpPr/>
          <p:nvPr/>
        </p:nvSpPr>
        <p:spPr>
          <a:xfrm>
            <a:off x="5337355" y="2902835"/>
            <a:ext cx="695960" cy="695960"/>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sp>
        <p:nvSpPr>
          <p:cNvPr id="82" name="Oval 81"/>
          <p:cNvSpPr/>
          <p:nvPr/>
        </p:nvSpPr>
        <p:spPr>
          <a:xfrm>
            <a:off x="9079572" y="2902835"/>
            <a:ext cx="695960" cy="695960"/>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sp>
        <p:nvSpPr>
          <p:cNvPr id="98" name="TextBox 97"/>
          <p:cNvSpPr txBox="1"/>
          <p:nvPr/>
        </p:nvSpPr>
        <p:spPr>
          <a:xfrm>
            <a:off x="574468" y="4105744"/>
            <a:ext cx="2896928" cy="1941557"/>
          </a:xfrm>
          <a:prstGeom prst="rect">
            <a:avLst/>
          </a:prstGeom>
          <a:noFill/>
        </p:spPr>
        <p:txBody>
          <a:bodyPr wrap="square" lIns="0" tIns="0" rIns="0" bIns="0" rtlCol="0">
            <a:spAutoFit/>
          </a:bodyPr>
          <a:lstStyle/>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Discover patterns</a:t>
            </a:r>
          </a:p>
          <a:p>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“What happened?”</a:t>
            </a:r>
          </a:p>
          <a:p>
            <a:pPr marL="457189" indent="-457189">
              <a:buFont typeface="Wingdings" panose="05000000000000000000" pitchFamily="2" charset="2"/>
              <a:buChar char="Ø"/>
            </a:pPr>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Trending Analysis, Correlations, crosstabs, outliers, distribution etc.</a:t>
            </a:r>
          </a:p>
          <a:p>
            <a:pPr algn="ctr">
              <a:lnSpc>
                <a:spcPts val="1733"/>
              </a:lnSpc>
              <a:spcAft>
                <a:spcPts val="800"/>
              </a:spcAft>
            </a:pPr>
            <a:endParaRPr lang="en-US" sz="1600" dirty="0">
              <a:latin typeface="Lato" panose="020F0502020204030203" pitchFamily="34" charset="0"/>
              <a:ea typeface="Roboto" panose="02000000000000000000" pitchFamily="2" charset="0"/>
              <a:cs typeface="Open Sans" panose="020B0606030504020204" pitchFamily="34" charset="0"/>
            </a:endParaRPr>
          </a:p>
        </p:txBody>
      </p:sp>
      <p:sp>
        <p:nvSpPr>
          <p:cNvPr id="99" name="TextBox 98"/>
          <p:cNvSpPr txBox="1"/>
          <p:nvPr/>
        </p:nvSpPr>
        <p:spPr>
          <a:xfrm>
            <a:off x="569781" y="3808594"/>
            <a:ext cx="2709244" cy="294953"/>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descriptive</a:t>
            </a:r>
          </a:p>
        </p:txBody>
      </p:sp>
      <p:sp>
        <p:nvSpPr>
          <p:cNvPr id="120" name="TextBox 119"/>
          <p:cNvSpPr txBox="1"/>
          <p:nvPr/>
        </p:nvSpPr>
        <p:spPr>
          <a:xfrm>
            <a:off x="4328933" y="3808594"/>
            <a:ext cx="2709244" cy="294953"/>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predictive</a:t>
            </a:r>
          </a:p>
        </p:txBody>
      </p:sp>
      <p:sp>
        <p:nvSpPr>
          <p:cNvPr id="122" name="TextBox 121"/>
          <p:cNvSpPr txBox="1"/>
          <p:nvPr/>
        </p:nvSpPr>
        <p:spPr>
          <a:xfrm>
            <a:off x="8071153" y="3808594"/>
            <a:ext cx="2709244" cy="294953"/>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prescriptive</a:t>
            </a:r>
          </a:p>
        </p:txBody>
      </p:sp>
      <p:sp>
        <p:nvSpPr>
          <p:cNvPr id="123" name="TextBox 122"/>
          <p:cNvSpPr txBox="1"/>
          <p:nvPr/>
        </p:nvSpPr>
        <p:spPr>
          <a:xfrm>
            <a:off x="4318806" y="4105744"/>
            <a:ext cx="2703425" cy="1695336"/>
          </a:xfrm>
          <a:prstGeom prst="rect">
            <a:avLst/>
          </a:prstGeom>
          <a:noFill/>
        </p:spPr>
        <p:txBody>
          <a:bodyPr wrap="square" lIns="0" tIns="0" rIns="0" bIns="0" rtlCol="0">
            <a:spAutoFit/>
          </a:bodyPr>
          <a:lstStyle/>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Forecast future</a:t>
            </a:r>
          </a:p>
          <a:p>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“What could happen?”</a:t>
            </a:r>
          </a:p>
          <a:p>
            <a:pPr marL="457189" indent="-457189">
              <a:buFont typeface="Wingdings" panose="05000000000000000000" pitchFamily="2" charset="2"/>
              <a:buChar char="Ø"/>
            </a:pPr>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Regression, clustering, time series forecasting etc.</a:t>
            </a:r>
          </a:p>
          <a:p>
            <a:pPr algn="ctr">
              <a:lnSpc>
                <a:spcPts val="1733"/>
              </a:lnSpc>
              <a:spcAft>
                <a:spcPts val="800"/>
              </a:spcAft>
            </a:pPr>
            <a:endParaRPr lang="en-US" sz="1600" dirty="0">
              <a:solidFill>
                <a:schemeClr val="accent4"/>
              </a:solidFill>
              <a:latin typeface="Lato" panose="020F0502020204030203" pitchFamily="34" charset="0"/>
            </a:endParaRPr>
          </a:p>
        </p:txBody>
      </p:sp>
      <p:sp>
        <p:nvSpPr>
          <p:cNvPr id="124" name="TextBox 123"/>
          <p:cNvSpPr txBox="1"/>
          <p:nvPr/>
        </p:nvSpPr>
        <p:spPr>
          <a:xfrm>
            <a:off x="8076972" y="4105744"/>
            <a:ext cx="2703425" cy="1477328"/>
          </a:xfrm>
          <a:prstGeom prst="rect">
            <a:avLst/>
          </a:prstGeom>
          <a:noFill/>
        </p:spPr>
        <p:txBody>
          <a:bodyPr wrap="square" lIns="0" tIns="0" rIns="0" bIns="0" rtlCol="0">
            <a:spAutoFit/>
          </a:bodyPr>
          <a:lstStyle/>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Suggest actions</a:t>
            </a:r>
          </a:p>
          <a:p>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“What should be done?”</a:t>
            </a:r>
          </a:p>
          <a:p>
            <a:pPr marL="457189" indent="-457189">
              <a:buFont typeface="Wingdings" panose="05000000000000000000" pitchFamily="2" charset="2"/>
              <a:buChar char="Ø"/>
            </a:pPr>
            <a:endParaRPr lang="en-US" sz="1600" dirty="0">
              <a:latin typeface="Lato" panose="020F0502020204030203" pitchFamily="34" charset="0"/>
              <a:ea typeface="Roboto" panose="02000000000000000000" pitchFamily="2" charset="0"/>
              <a:cs typeface="Open Sans" panose="020B0606030504020204" pitchFamily="34" charset="0"/>
            </a:endParaRPr>
          </a:p>
          <a:p>
            <a:pPr marL="457189" indent="-457189">
              <a:buFont typeface="Wingdings" panose="05000000000000000000" pitchFamily="2" charset="2"/>
              <a:buChar char="Ø"/>
            </a:pPr>
            <a:r>
              <a:rPr lang="en-US" sz="1600" dirty="0">
                <a:latin typeface="Lato" panose="020F0502020204030203" pitchFamily="34" charset="0"/>
                <a:ea typeface="Roboto" panose="02000000000000000000" pitchFamily="2" charset="0"/>
                <a:cs typeface="Open Sans" panose="020B0606030504020204" pitchFamily="34" charset="0"/>
              </a:rPr>
              <a:t>Recommendation systems, artificial intelligence etc.</a:t>
            </a:r>
          </a:p>
        </p:txBody>
      </p:sp>
      <p:sp>
        <p:nvSpPr>
          <p:cNvPr id="69" name="Oval 68"/>
          <p:cNvSpPr/>
          <p:nvPr/>
        </p:nvSpPr>
        <p:spPr>
          <a:xfrm>
            <a:off x="5179873" y="1531233"/>
            <a:ext cx="1010920" cy="1010920"/>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cxnSp>
        <p:nvCxnSpPr>
          <p:cNvPr id="33" name="Straight Connector 32"/>
          <p:cNvCxnSpPr>
            <a:stCxn id="80" idx="0"/>
          </p:cNvCxnSpPr>
          <p:nvPr/>
        </p:nvCxnSpPr>
        <p:spPr>
          <a:xfrm flipH="1" flipV="1">
            <a:off x="5685334" y="2721173"/>
            <a:ext cx="1" cy="1816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8141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wipe(up)">
                                      <p:cBhvr>
                                        <p:cTn id="13" dur="500"/>
                                        <p:tgtEl>
                                          <p:spTgt spid="8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500"/>
                                        <p:tgtEl>
                                          <p:spTgt spid="7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fade">
                                      <p:cBhvr>
                                        <p:cTn id="41" dur="500"/>
                                        <p:tgtEl>
                                          <p:spTgt spid="80"/>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up)">
                                      <p:cBhvr>
                                        <p:cTn id="45" dur="500"/>
                                        <p:tgtEl>
                                          <p:spTgt spid="116"/>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fade">
                                      <p:cBhvr>
                                        <p:cTn id="49" dur="500"/>
                                        <p:tgtEl>
                                          <p:spTgt spid="120"/>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fade">
                                      <p:cBhvr>
                                        <p:cTn id="53" dur="500"/>
                                        <p:tgtEl>
                                          <p:spTgt spid="123"/>
                                        </p:tgtEl>
                                      </p:cBhvr>
                                    </p:animEffect>
                                  </p:childTnLst>
                                </p:cTn>
                              </p:par>
                            </p:childTnLst>
                          </p:cTn>
                        </p:par>
                        <p:par>
                          <p:cTn id="54" fill="hold">
                            <p:stCondLst>
                              <p:cond delay="6000"/>
                            </p:stCondLst>
                            <p:childTnLst>
                              <p:par>
                                <p:cTn id="55" presetID="22" presetClass="entr" presetSubtype="1" fill="hold"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up)">
                                      <p:cBhvr>
                                        <p:cTn id="65" dur="500"/>
                                        <p:tgtEl>
                                          <p:spTgt spid="113"/>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122"/>
                                        </p:tgtEl>
                                        <p:attrNameLst>
                                          <p:attrName>style.visibility</p:attrName>
                                        </p:attrNameLst>
                                      </p:cBhvr>
                                      <p:to>
                                        <p:strVal val="visible"/>
                                      </p:to>
                                    </p:set>
                                    <p:animEffect transition="in" filter="fade">
                                      <p:cBhvr>
                                        <p:cTn id="69" dur="500"/>
                                        <p:tgtEl>
                                          <p:spTgt spid="122"/>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fade">
                                      <p:cBhvr>
                                        <p:cTn id="73"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3" grpId="0" animBg="1"/>
      <p:bldP spid="75" grpId="0" animBg="1"/>
      <p:bldP spid="32" grpId="0" animBg="1"/>
      <p:bldP spid="80" grpId="0" animBg="1"/>
      <p:bldP spid="82" grpId="0" animBg="1"/>
      <p:bldP spid="98" grpId="0"/>
      <p:bldP spid="99" grpId="0"/>
      <p:bldP spid="120" grpId="0"/>
      <p:bldP spid="122" grpId="0"/>
      <p:bldP spid="123" grpId="0"/>
      <p:bldP spid="124" grpId="0"/>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778936" y="767788"/>
            <a:ext cx="4932053" cy="511013"/>
          </a:xfrm>
        </p:spPr>
        <p:txBody>
          <a:bodyPr/>
          <a:lstStyle/>
          <a:p>
            <a:r>
              <a:rPr lang="en-US" dirty="0"/>
              <a:t>Data science</a:t>
            </a:r>
            <a:r>
              <a:rPr lang="en-US" dirty="0">
                <a:solidFill>
                  <a:schemeClr val="accent2"/>
                </a:solidFill>
              </a:rPr>
              <a:t> PROCESS</a:t>
            </a:r>
          </a:p>
        </p:txBody>
      </p:sp>
      <p:sp>
        <p:nvSpPr>
          <p:cNvPr id="10" name="Text Placeholder 9"/>
          <p:cNvSpPr>
            <a:spLocks noGrp="1"/>
          </p:cNvSpPr>
          <p:nvPr>
            <p:ph type="body" sz="quarter" idx="12"/>
          </p:nvPr>
        </p:nvSpPr>
        <p:spPr/>
        <p:txBody>
          <a:bodyPr>
            <a:normAutofit/>
          </a:bodyPr>
          <a:lstStyle/>
          <a:p>
            <a:endParaRPr lang="en-US" dirty="0"/>
          </a:p>
        </p:txBody>
      </p:sp>
      <p:pic>
        <p:nvPicPr>
          <p:cNvPr id="5" name="Picture 2" descr="https://upload.wikimedia.org/wikipedia/commons/thumb/b/ba/Data_visualization_process_v1.png/800px-Data_visualization_process_v1.png"/>
          <p:cNvPicPr>
            <a:picLocks noChangeAspect="1" noChangeArrowheads="1"/>
          </p:cNvPicPr>
          <p:nvPr/>
        </p:nvPicPr>
        <p:blipFill rotWithShape="1">
          <a:blip r:embed="rId3">
            <a:extLst>
              <a:ext uri="{28A0092B-C50C-407E-A947-70E740481C1C}">
                <a14:useLocalDpi xmlns:a14="http://schemas.microsoft.com/office/drawing/2010/main" val="0"/>
              </a:ext>
            </a:extLst>
          </a:blip>
          <a:srcRect t="8239"/>
          <a:stretch>
            <a:fillRect/>
          </a:stretch>
        </p:blipFill>
        <p:spPr bwMode="auto">
          <a:xfrm>
            <a:off x="955044" y="1501573"/>
            <a:ext cx="7007859" cy="4822872"/>
          </a:xfrm>
          <a:prstGeom prst="rect">
            <a:avLst/>
          </a:prstGeom>
          <a:noFill/>
          <a:ln>
            <a:solidFill>
              <a:schemeClr val="accent2"/>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2404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778936" y="767788"/>
            <a:ext cx="4932053" cy="511013"/>
          </a:xfrm>
        </p:spPr>
        <p:txBody>
          <a:bodyPr/>
          <a:lstStyle/>
          <a:p>
            <a:r>
              <a:rPr lang="en-US" dirty="0"/>
              <a:t>STEPS IN </a:t>
            </a:r>
            <a:r>
              <a:rPr lang="en-US" dirty="0">
                <a:solidFill>
                  <a:schemeClr val="accent2"/>
                </a:solidFill>
              </a:rPr>
              <a:t>EDA</a:t>
            </a:r>
          </a:p>
        </p:txBody>
      </p:sp>
      <p:sp>
        <p:nvSpPr>
          <p:cNvPr id="10" name="Text Placeholder 9"/>
          <p:cNvSpPr>
            <a:spLocks noGrp="1"/>
          </p:cNvSpPr>
          <p:nvPr>
            <p:ph type="body" sz="quarter" idx="12"/>
          </p:nvPr>
        </p:nvSpPr>
        <p:spPr/>
        <p:txBody>
          <a:bodyPr>
            <a:normAutofit/>
          </a:bodyPr>
          <a:lstStyle/>
          <a:p>
            <a:endParaRPr lang="en-US" dirty="0"/>
          </a:p>
        </p:txBody>
      </p:sp>
      <p:graphicFrame>
        <p:nvGraphicFramePr>
          <p:cNvPr id="6" name="Diagram 5"/>
          <p:cNvGraphicFramePr/>
          <p:nvPr>
            <p:extLst>
              <p:ext uri="{D42A27DB-BD31-4B8C-83A1-F6EECF244321}">
                <p14:modId xmlns:p14="http://schemas.microsoft.com/office/powerpoint/2010/main" val="3548493114"/>
              </p:ext>
            </p:extLst>
          </p:nvPr>
        </p:nvGraphicFramePr>
        <p:xfrm>
          <a:off x="1010339" y="1269237"/>
          <a:ext cx="8228911" cy="4750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593516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p:txBody>
          <a:bodyPr/>
          <a:lstStyle/>
          <a:p>
            <a:r>
              <a:rPr lang="en-US" dirty="0"/>
              <a:t>Classification of  </a:t>
            </a:r>
            <a:r>
              <a:rPr lang="en-US" dirty="0">
                <a:solidFill>
                  <a:schemeClr val="accent2"/>
                </a:solidFill>
              </a:rPr>
              <a:t>variable types</a:t>
            </a:r>
          </a:p>
        </p:txBody>
      </p:sp>
      <p:graphicFrame>
        <p:nvGraphicFramePr>
          <p:cNvPr id="9" name="Diagram 8"/>
          <p:cNvGraphicFramePr/>
          <p:nvPr>
            <p:extLst>
              <p:ext uri="{D42A27DB-BD31-4B8C-83A1-F6EECF244321}">
                <p14:modId xmlns:p14="http://schemas.microsoft.com/office/powerpoint/2010/main" val="1883812159"/>
              </p:ext>
            </p:extLst>
          </p:nvPr>
        </p:nvGraphicFramePr>
        <p:xfrm>
          <a:off x="4080680" y="1631673"/>
          <a:ext cx="8215952" cy="2612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194899000"/>
              </p:ext>
            </p:extLst>
          </p:nvPr>
        </p:nvGraphicFramePr>
        <p:xfrm>
          <a:off x="409433" y="4626592"/>
          <a:ext cx="9041361" cy="21209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le 1"/>
          <p:cNvSpPr/>
          <p:nvPr/>
        </p:nvSpPr>
        <p:spPr>
          <a:xfrm>
            <a:off x="6081185" y="1793607"/>
            <a:ext cx="1700850" cy="369332"/>
          </a:xfrm>
          <a:prstGeom prst="rect">
            <a:avLst/>
          </a:prstGeom>
        </p:spPr>
        <p:txBody>
          <a:bodyPr wrap="none">
            <a:spAutoFit/>
          </a:bodyPr>
          <a:lstStyle/>
          <a:p>
            <a:r>
              <a:rPr lang="en-US" dirty="0">
                <a:solidFill>
                  <a:schemeClr val="accent2"/>
                </a:solidFill>
              </a:rPr>
              <a:t>VARIABLE TYPES</a:t>
            </a:r>
          </a:p>
        </p:txBody>
      </p:sp>
      <p:sp>
        <p:nvSpPr>
          <p:cNvPr id="3" name="Rectangle 2"/>
          <p:cNvSpPr/>
          <p:nvPr/>
        </p:nvSpPr>
        <p:spPr>
          <a:xfrm>
            <a:off x="591688" y="4186030"/>
            <a:ext cx="2500043" cy="369332"/>
          </a:xfrm>
          <a:prstGeom prst="rect">
            <a:avLst/>
          </a:prstGeom>
        </p:spPr>
        <p:txBody>
          <a:bodyPr wrap="none">
            <a:spAutoFit/>
          </a:bodyPr>
          <a:lstStyle/>
          <a:p>
            <a:r>
              <a:rPr lang="en-US" dirty="0">
                <a:solidFill>
                  <a:schemeClr val="accent2"/>
                </a:solidFill>
              </a:rPr>
              <a:t>EXAMPLE: CRICKET DATA</a:t>
            </a:r>
          </a:p>
        </p:txBody>
      </p:sp>
    </p:spTree>
    <p:extLst>
      <p:ext uri="{BB962C8B-B14F-4D97-AF65-F5344CB8AC3E}">
        <p14:creationId xmlns:p14="http://schemas.microsoft.com/office/powerpoint/2010/main" val="45833175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PREPROCESSING</a:t>
            </a:r>
            <a:endParaRPr lang="en-US" dirty="0">
              <a:solidFill>
                <a:schemeClr val="accent2"/>
              </a:solidFill>
            </a:endParaRPr>
          </a:p>
        </p:txBody>
      </p:sp>
      <p:sp>
        <p:nvSpPr>
          <p:cNvPr id="16" name="TextBox 15"/>
          <p:cNvSpPr txBox="1"/>
          <p:nvPr/>
        </p:nvSpPr>
        <p:spPr>
          <a:xfrm>
            <a:off x="474051" y="3052749"/>
            <a:ext cx="2432213" cy="2032095"/>
          </a:xfrm>
          <a:prstGeom prst="rect">
            <a:avLst/>
          </a:prstGeom>
          <a:noFill/>
        </p:spPr>
        <p:txBody>
          <a:bodyPr wrap="square" lIns="0" tIns="0" rIns="0" bIns="0" rtlCol="0">
            <a:spAutoFit/>
          </a:bodyPr>
          <a:lstStyle/>
          <a:p>
            <a:pPr marL="609585" lvl="1">
              <a:lnSpc>
                <a:spcPct val="150000"/>
              </a:lnSpc>
            </a:pPr>
            <a:r>
              <a:rPr lang="en-US" sz="1467" dirty="0">
                <a:latin typeface="Lato" panose="020F0502020204030203" pitchFamily="34" charset="0"/>
              </a:rPr>
              <a:t>Fill missing  values using various techniques like Mean/Median/Mode imputation, prediction using KNN etc.</a:t>
            </a:r>
          </a:p>
        </p:txBody>
      </p:sp>
      <p:sp>
        <p:nvSpPr>
          <p:cNvPr id="17" name="TextBox 16"/>
          <p:cNvSpPr txBox="1"/>
          <p:nvPr/>
        </p:nvSpPr>
        <p:spPr>
          <a:xfrm>
            <a:off x="793904" y="2331443"/>
            <a:ext cx="2279813" cy="589905"/>
          </a:xfrm>
          <a:prstGeom prst="rect">
            <a:avLst/>
          </a:prstGeom>
          <a:noFill/>
        </p:spPr>
        <p:txBody>
          <a:bodyPr wrap="square" lIns="0" tIns="0" rIns="0" bIns="0" rtlCol="0">
            <a:spAutoFit/>
          </a:bodyPr>
          <a:lstStyle/>
          <a:p>
            <a:pPr algn="ctr">
              <a:lnSpc>
                <a:spcPts val="2267"/>
              </a:lnSpc>
              <a:spcAft>
                <a:spcPts val="800"/>
              </a:spcAft>
            </a:pPr>
            <a:r>
              <a:rPr lang="en-US" b="1" cap="all" spc="27" dirty="0">
                <a:solidFill>
                  <a:schemeClr val="accent1"/>
                </a:solidFill>
                <a:latin typeface="Lato" panose="020F0502020204030203" pitchFamily="34" charset="0"/>
              </a:rPr>
              <a:t>Imputing missing values</a:t>
            </a:r>
          </a:p>
        </p:txBody>
      </p:sp>
      <p:cxnSp>
        <p:nvCxnSpPr>
          <p:cNvPr id="6" name="Straight Connector 5"/>
          <p:cNvCxnSpPr/>
          <p:nvPr/>
        </p:nvCxnSpPr>
        <p:spPr>
          <a:xfrm>
            <a:off x="791634" y="2897976"/>
            <a:ext cx="21146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260675" y="3069425"/>
            <a:ext cx="2827995" cy="2370777"/>
          </a:xfrm>
          <a:prstGeom prst="rect">
            <a:avLst/>
          </a:prstGeom>
          <a:noFill/>
        </p:spPr>
        <p:txBody>
          <a:bodyPr wrap="square" lIns="0" tIns="0" rIns="0" bIns="0" rtlCol="0">
            <a:spAutoFit/>
          </a:bodyPr>
          <a:lstStyle/>
          <a:p>
            <a:pPr marL="609585" lvl="1">
              <a:lnSpc>
                <a:spcPct val="150000"/>
              </a:lnSpc>
            </a:pPr>
            <a:r>
              <a:rPr lang="en-US" sz="1467" dirty="0">
                <a:latin typeface="Lato" panose="020F0502020204030203" pitchFamily="34" charset="0"/>
              </a:rPr>
              <a:t>Identify outliers using exploratory data analysis (boxplot, histogram, scatter plots, bar charts)</a:t>
            </a:r>
          </a:p>
          <a:p>
            <a:pPr marL="609585" lvl="1">
              <a:lnSpc>
                <a:spcPct val="150000"/>
              </a:lnSpc>
            </a:pPr>
            <a:r>
              <a:rPr lang="en-US" sz="1467" dirty="0">
                <a:latin typeface="Lato" panose="020F0502020204030203" pitchFamily="34" charset="0"/>
              </a:rPr>
              <a:t>Replace outliers with missing values</a:t>
            </a:r>
          </a:p>
          <a:p>
            <a:pPr marL="609585" lvl="1">
              <a:lnSpc>
                <a:spcPct val="150000"/>
              </a:lnSpc>
            </a:pPr>
            <a:r>
              <a:rPr lang="en-US" sz="1467" dirty="0">
                <a:latin typeface="Lato" panose="020F0502020204030203" pitchFamily="34" charset="0"/>
              </a:rPr>
              <a:t>Impute missing values.</a:t>
            </a:r>
          </a:p>
        </p:txBody>
      </p:sp>
      <p:sp>
        <p:nvSpPr>
          <p:cNvPr id="63" name="TextBox 62"/>
          <p:cNvSpPr txBox="1"/>
          <p:nvPr/>
        </p:nvSpPr>
        <p:spPr>
          <a:xfrm>
            <a:off x="3617358" y="2334542"/>
            <a:ext cx="2114631" cy="562846"/>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Treating outliers</a:t>
            </a:r>
          </a:p>
        </p:txBody>
      </p:sp>
      <p:cxnSp>
        <p:nvCxnSpPr>
          <p:cNvPr id="66" name="Straight Connector 65"/>
          <p:cNvCxnSpPr/>
          <p:nvPr/>
        </p:nvCxnSpPr>
        <p:spPr>
          <a:xfrm>
            <a:off x="3617358" y="2897976"/>
            <a:ext cx="21146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239972" y="3069424"/>
            <a:ext cx="2520848" cy="2032095"/>
          </a:xfrm>
          <a:prstGeom prst="rect">
            <a:avLst/>
          </a:prstGeom>
          <a:noFill/>
        </p:spPr>
        <p:txBody>
          <a:bodyPr wrap="square" lIns="0" tIns="0" rIns="0" bIns="0" rtlCol="0">
            <a:spAutoFit/>
          </a:bodyPr>
          <a:lstStyle/>
          <a:p>
            <a:pPr marL="609585" lvl="1">
              <a:lnSpc>
                <a:spcPct val="150000"/>
              </a:lnSpc>
            </a:pPr>
            <a:r>
              <a:rPr lang="en-US" sz="1467" dirty="0">
                <a:latin typeface="Lato" panose="020F0502020204030203" pitchFamily="34" charset="0"/>
              </a:rPr>
              <a:t>In Python, all input features should be of </a:t>
            </a:r>
            <a:r>
              <a:rPr lang="en-US" sz="1467">
                <a:latin typeface="Lato" panose="020F0502020204030203" pitchFamily="34" charset="0"/>
              </a:rPr>
              <a:t>type numerical</a:t>
            </a:r>
          </a:p>
          <a:p>
            <a:pPr marL="609585" lvl="1">
              <a:lnSpc>
                <a:spcPct val="150000"/>
              </a:lnSpc>
            </a:pPr>
            <a:r>
              <a:rPr lang="en-US" sz="1467">
                <a:latin typeface="Lato" panose="020F0502020204030203" pitchFamily="34" charset="0"/>
              </a:rPr>
              <a:t>Other types of features should be converted to numerical features.</a:t>
            </a:r>
            <a:endParaRPr lang="en-US" sz="1467" dirty="0">
              <a:latin typeface="Lato" panose="020F0502020204030203" pitchFamily="34" charset="0"/>
            </a:endParaRPr>
          </a:p>
        </p:txBody>
      </p:sp>
      <p:sp>
        <p:nvSpPr>
          <p:cNvPr id="69" name="TextBox 68"/>
          <p:cNvSpPr txBox="1"/>
          <p:nvPr/>
        </p:nvSpPr>
        <p:spPr>
          <a:xfrm>
            <a:off x="6642374" y="2363763"/>
            <a:ext cx="2114631" cy="267894"/>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encoding</a:t>
            </a:r>
          </a:p>
        </p:txBody>
      </p:sp>
      <p:cxnSp>
        <p:nvCxnSpPr>
          <p:cNvPr id="71" name="Straight Connector 70"/>
          <p:cNvCxnSpPr/>
          <p:nvPr/>
        </p:nvCxnSpPr>
        <p:spPr>
          <a:xfrm>
            <a:off x="6443082" y="2897976"/>
            <a:ext cx="21146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067876" y="3069425"/>
            <a:ext cx="2313289" cy="1354730"/>
          </a:xfrm>
          <a:prstGeom prst="rect">
            <a:avLst/>
          </a:prstGeom>
          <a:noFill/>
        </p:spPr>
        <p:txBody>
          <a:bodyPr wrap="square" lIns="0" tIns="0" rIns="0" bIns="0" rtlCol="0">
            <a:spAutoFit/>
          </a:bodyPr>
          <a:lstStyle/>
          <a:p>
            <a:pPr marL="609585" lvl="1">
              <a:lnSpc>
                <a:spcPct val="150000"/>
              </a:lnSpc>
            </a:pPr>
            <a:r>
              <a:rPr lang="en-US" sz="1467" dirty="0">
                <a:latin typeface="Lato" panose="020F0502020204030203" pitchFamily="34" charset="0"/>
              </a:rPr>
              <a:t>Build models using training data</a:t>
            </a:r>
          </a:p>
          <a:p>
            <a:pPr marL="609585" lvl="1">
              <a:lnSpc>
                <a:spcPct val="150000"/>
              </a:lnSpc>
            </a:pPr>
            <a:r>
              <a:rPr lang="en-US" sz="1467" dirty="0">
                <a:latin typeface="Lato" panose="020F0502020204030203" pitchFamily="34" charset="0"/>
              </a:rPr>
              <a:t>Evaluate models using test data.</a:t>
            </a:r>
          </a:p>
        </p:txBody>
      </p:sp>
      <p:sp>
        <p:nvSpPr>
          <p:cNvPr id="75" name="TextBox 74"/>
          <p:cNvSpPr txBox="1"/>
          <p:nvPr/>
        </p:nvSpPr>
        <p:spPr>
          <a:xfrm>
            <a:off x="9266534" y="2334542"/>
            <a:ext cx="2114631" cy="562846"/>
          </a:xfrm>
          <a:prstGeom prst="rect">
            <a:avLst/>
          </a:prstGeom>
          <a:noFill/>
        </p:spPr>
        <p:txBody>
          <a:bodyPr wrap="square" lIns="0" tIns="0" rIns="0" bIns="0" rtlCol="0">
            <a:spAutoFit/>
          </a:bodyPr>
          <a:lstStyle/>
          <a:p>
            <a:pPr algn="ctr">
              <a:lnSpc>
                <a:spcPts val="2267"/>
              </a:lnSpc>
              <a:spcAft>
                <a:spcPts val="800"/>
              </a:spcAft>
            </a:pPr>
            <a:r>
              <a:rPr lang="en-US" sz="1600" b="1" cap="all" spc="27" dirty="0">
                <a:solidFill>
                  <a:schemeClr val="accent1"/>
                </a:solidFill>
                <a:latin typeface="Lato" panose="020F0502020204030203" pitchFamily="34" charset="0"/>
              </a:rPr>
              <a:t>Split data &amp; test data </a:t>
            </a:r>
          </a:p>
        </p:txBody>
      </p:sp>
      <p:cxnSp>
        <p:nvCxnSpPr>
          <p:cNvPr id="77" name="Straight Connector 76"/>
          <p:cNvCxnSpPr/>
          <p:nvPr/>
        </p:nvCxnSpPr>
        <p:spPr>
          <a:xfrm>
            <a:off x="9268805" y="2897976"/>
            <a:ext cx="21146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657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62" grpId="0"/>
      <p:bldP spid="63" grpId="0"/>
      <p:bldP spid="68" grpId="0"/>
      <p:bldP spid="69" grpId="0"/>
      <p:bldP spid="74"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778936" y="767788"/>
            <a:ext cx="4970555" cy="511013"/>
          </a:xfrm>
        </p:spPr>
        <p:txBody>
          <a:bodyPr/>
          <a:lstStyle/>
          <a:p>
            <a:r>
              <a:rPr lang="en-US" dirty="0"/>
              <a:t>Identify  </a:t>
            </a:r>
            <a:r>
              <a:rPr lang="en-US" dirty="0">
                <a:solidFill>
                  <a:schemeClr val="accent2"/>
                </a:solidFill>
              </a:rPr>
              <a:t>missing data </a:t>
            </a:r>
          </a:p>
        </p:txBody>
      </p:sp>
      <p:sp>
        <p:nvSpPr>
          <p:cNvPr id="10" name="Text Placeholder 9"/>
          <p:cNvSpPr>
            <a:spLocks noGrp="1"/>
          </p:cNvSpPr>
          <p:nvPr>
            <p:ph type="body" sz="quarter" idx="12"/>
          </p:nvPr>
        </p:nvSpPr>
        <p:spPr/>
        <p:txBody>
          <a:bodyPr>
            <a:normAutofit/>
          </a:bodyPr>
          <a:lstStyle/>
          <a:p>
            <a:endParaRPr lang="en-US" dirty="0"/>
          </a:p>
        </p:txBody>
      </p:sp>
      <p:sp>
        <p:nvSpPr>
          <p:cNvPr id="15" name="Rectangle 14"/>
          <p:cNvSpPr/>
          <p:nvPr/>
        </p:nvSpPr>
        <p:spPr>
          <a:xfrm>
            <a:off x="792480" y="1367154"/>
            <a:ext cx="7293685" cy="3514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lnSpc>
                <a:spcPct val="150000"/>
              </a:lnSpc>
              <a:buFont typeface="Arial" pitchFamily="34" charset="0"/>
              <a:buChar char="•"/>
            </a:pPr>
            <a:r>
              <a:rPr lang="en-IN" sz="1600" b="1" spc="27" dirty="0">
                <a:solidFill>
                  <a:schemeClr val="tx1"/>
                </a:solidFill>
                <a:latin typeface="Lato" panose="020F0502020204030203" pitchFamily="34" charset="0"/>
              </a:rPr>
              <a:t>Using pd.isnull() </a:t>
            </a:r>
            <a:r>
              <a:rPr lang="en-IN" sz="1600" spc="27" dirty="0">
                <a:solidFill>
                  <a:schemeClr val="tx1"/>
                </a:solidFill>
                <a:latin typeface="Lato" panose="020F0502020204030203" pitchFamily="34" charset="0"/>
              </a:rPr>
              <a:t>method, we can identify the total number of null values in each column in a data frame.  For example, in the odi data set, there are 26 rows with null values  in Runs &amp; ScoreRate columns</a:t>
            </a:r>
          </a:p>
          <a:p>
            <a:pPr>
              <a:lnSpc>
                <a:spcPct val="150000"/>
              </a:lnSpc>
            </a:pPr>
            <a:endParaRPr lang="en-IN" sz="1467" b="1" spc="27" dirty="0">
              <a:solidFill>
                <a:schemeClr val="tx1"/>
              </a:solidFill>
              <a:latin typeface="Lato" panose="020F0502020204030203" pitchFamily="34" charset="0"/>
            </a:endParaRPr>
          </a:p>
          <a:p>
            <a:pPr marL="228594" indent="-228594">
              <a:lnSpc>
                <a:spcPct val="150000"/>
              </a:lnSpc>
              <a:buFont typeface="Arial" pitchFamily="34" charset="0"/>
              <a:buChar char="•"/>
            </a:pPr>
            <a:r>
              <a:rPr lang="en-IN" sz="1600" spc="27" dirty="0">
                <a:solidFill>
                  <a:schemeClr val="tx1"/>
                </a:solidFill>
                <a:latin typeface="Lato" panose="020F0502020204030203" pitchFamily="34" charset="0"/>
              </a:rPr>
              <a:t>One can further compute the percentage of missing values in a specific column by taking the ratio of null values against the total number of rows in that column.  </a:t>
            </a:r>
            <a:r>
              <a:rPr lang="en-IN" sz="1467" b="1" spc="27" dirty="0">
                <a:solidFill>
                  <a:schemeClr val="tx1"/>
                </a:solidFill>
                <a:latin typeface="Lato" panose="020F0502020204030203" pitchFamily="34" charset="0"/>
              </a:rPr>
              <a:t>As shown below, only 0.05% of values are missing in the Runs column.</a:t>
            </a:r>
          </a:p>
        </p:txBody>
      </p:sp>
      <p:pic>
        <p:nvPicPr>
          <p:cNvPr id="18" name="Picture 17">
            <a:extLst>
              <a:ext uri="{FF2B5EF4-FFF2-40B4-BE49-F238E27FC236}">
                <a16:creationId xmlns:a16="http://schemas.microsoft.com/office/drawing/2014/main" id="{B791AF45-2E3C-47D0-942A-04E67EC35E05}"/>
              </a:ext>
            </a:extLst>
          </p:cNvPr>
          <p:cNvPicPr>
            <a:picLocks noChangeAspect="1"/>
          </p:cNvPicPr>
          <p:nvPr/>
        </p:nvPicPr>
        <p:blipFill>
          <a:blip r:embed="rId3"/>
          <a:stretch>
            <a:fillRect/>
          </a:stretch>
        </p:blipFill>
        <p:spPr>
          <a:xfrm>
            <a:off x="8266605" y="1367154"/>
            <a:ext cx="2696336" cy="3469269"/>
          </a:xfrm>
          <a:prstGeom prst="rect">
            <a:avLst/>
          </a:prstGeom>
          <a:ln>
            <a:solidFill>
              <a:schemeClr val="accent2"/>
            </a:solidFill>
          </a:ln>
          <a:effectLst>
            <a:glow rad="63500">
              <a:schemeClr val="accent1">
                <a:satMod val="175000"/>
                <a:alpha val="40000"/>
              </a:schemeClr>
            </a:glow>
          </a:effectLst>
        </p:spPr>
      </p:pic>
      <p:pic>
        <p:nvPicPr>
          <p:cNvPr id="19" name="Picture 18">
            <a:extLst>
              <a:ext uri="{FF2B5EF4-FFF2-40B4-BE49-F238E27FC236}">
                <a16:creationId xmlns:a16="http://schemas.microsoft.com/office/drawing/2014/main" id="{4E86B806-38FD-40F9-8AA7-D92011339002}"/>
              </a:ext>
            </a:extLst>
          </p:cNvPr>
          <p:cNvPicPr>
            <a:picLocks noChangeAspect="1"/>
          </p:cNvPicPr>
          <p:nvPr/>
        </p:nvPicPr>
        <p:blipFill>
          <a:blip r:embed="rId4"/>
          <a:stretch>
            <a:fillRect/>
          </a:stretch>
        </p:blipFill>
        <p:spPr>
          <a:xfrm>
            <a:off x="959238" y="5060704"/>
            <a:ext cx="10165068" cy="1205625"/>
          </a:xfrm>
          <a:prstGeom prst="rect">
            <a:avLst/>
          </a:prstGeom>
          <a:ln>
            <a:solidFill>
              <a:schemeClr val="accent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78460041"/>
      </p:ext>
    </p:extLst>
  </p:cSld>
  <p:clrMapOvr>
    <a:masterClrMapping/>
  </p:clrMapOvr>
  <p:transition spd="slow">
    <p:cover/>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1207</TotalTime>
  <Words>7245</Words>
  <Application>Microsoft Office PowerPoint</Application>
  <PresentationFormat>Widescreen</PresentationFormat>
  <Paragraphs>641</Paragraphs>
  <Slides>37</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Liberation Sans</vt:lpstr>
      <vt:lpstr>Liberation Serif</vt:lpstr>
      <vt:lpstr>Arial</vt:lpstr>
      <vt:lpstr>Calibri</vt:lpstr>
      <vt:lpstr>Georgia</vt:lpstr>
      <vt:lpstr>Lato</vt:lpstr>
      <vt:lpstr>Lato Black</vt:lpstr>
      <vt:lpstr>Trebuchet MS</vt:lpstr>
      <vt:lpstr>Tw Cen MT</vt:lpstr>
      <vt:lpstr>Wingdings</vt:lpstr>
      <vt:lpstr>Droplet</vt:lpstr>
      <vt:lpstr>Supervised and Unsupervised ML Algorithms -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SCRAPING</vt:lpstr>
      <vt:lpstr>NEED OF WEB SCRAPING</vt:lpstr>
      <vt:lpstr>Where to Use?</vt:lpstr>
      <vt:lpstr>SOP &amp; tools </vt:lpstr>
      <vt:lpstr>Ethical WEB SCRAPING</vt:lpstr>
      <vt:lpstr>LET’S try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and Unsupervised ML Algorithms - Implementation</dc:title>
  <dc:creator>Robin Tan</dc:creator>
  <cp:lastModifiedBy>0204677 LIM ZHE YUAN</cp:lastModifiedBy>
  <cp:revision>26</cp:revision>
  <dcterms:created xsi:type="dcterms:W3CDTF">2020-10-12T10:53:54Z</dcterms:created>
  <dcterms:modified xsi:type="dcterms:W3CDTF">2023-04-29T05:02:12Z</dcterms:modified>
</cp:coreProperties>
</file>