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9" r:id="rId5"/>
    <p:sldId id="271" r:id="rId6"/>
    <p:sldId id="260" r:id="rId7"/>
    <p:sldId id="261" r:id="rId8"/>
    <p:sldId id="269" r:id="rId9"/>
    <p:sldId id="262" r:id="rId10"/>
    <p:sldId id="270" r:id="rId11"/>
    <p:sldId id="263" r:id="rId12"/>
    <p:sldId id="264" r:id="rId13"/>
    <p:sldId id="268" r:id="rId14"/>
    <p:sldId id="267" r:id="rId15"/>
    <p:sldId id="266" r:id="rId1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4" autoAdjust="0"/>
    <p:restoredTop sz="93993" autoAdjust="0"/>
  </p:normalViewPr>
  <p:slideViewPr>
    <p:cSldViewPr>
      <p:cViewPr varScale="1">
        <p:scale>
          <a:sx n="75" d="100"/>
          <a:sy n="75" d="100"/>
        </p:scale>
        <p:origin x="101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04813" y="179388"/>
            <a:ext cx="410368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/>
              <a:t>CG052 Social &amp; Current Issues in Computing</a:t>
            </a:r>
          </a:p>
          <a:p>
            <a:pPr>
              <a:spcBef>
                <a:spcPct val="50000"/>
              </a:spcBef>
            </a:pPr>
            <a:r>
              <a:rPr lang="en-GB" sz="1400"/>
              <a:t>Establishing your perspective</a:t>
            </a:r>
          </a:p>
        </p:txBody>
      </p:sp>
      <p:pic>
        <p:nvPicPr>
          <p:cNvPr id="29704" name="Picture 8" descr="shad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8213" y="0"/>
            <a:ext cx="2109787" cy="611188"/>
          </a:xfrm>
          <a:prstGeom prst="rect">
            <a:avLst/>
          </a:prstGeom>
          <a:solidFill>
            <a:srgbClr val="84CFDE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E81927-157B-4D71-BDFB-84593315B7D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7105C-E1E0-422A-982F-0C2F87984867}" type="slidenum">
              <a:rPr lang="en-GB"/>
              <a:pPr/>
              <a:t>1</a:t>
            </a:fld>
            <a:endParaRPr lang="en-GB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98C68-2EA8-4822-8770-5C83CE9172D7}" type="slidenum">
              <a:rPr lang="en-GB"/>
              <a:pPr/>
              <a:t>13</a:t>
            </a:fld>
            <a:endParaRPr lang="en-GB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E016D-76A3-46FB-A8B1-248BC43E8705}" type="slidenum">
              <a:rPr lang="en-GB"/>
              <a:pPr/>
              <a:t>14</a:t>
            </a:fld>
            <a:endParaRPr lang="en-GB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94BC-4BC8-48B6-B0A1-066EE8321731}" type="slidenum">
              <a:rPr lang="en-GB"/>
              <a:pPr/>
              <a:t>2</a:t>
            </a:fld>
            <a:endParaRPr lang="en-GB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7D30E-8CED-406C-9224-FE2A761D374F}" type="slidenum">
              <a:rPr lang="en-GB"/>
              <a:pPr/>
              <a:t>3</a:t>
            </a:fld>
            <a:endParaRPr lang="en-GB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6DC79-4F8C-4E2E-AEB7-8D889462DA8A}" type="slidenum">
              <a:rPr lang="en-GB"/>
              <a:pPr/>
              <a:t>5</a:t>
            </a:fld>
            <a:endParaRPr lang="en-GB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06425"/>
            <a:ext cx="4545012" cy="3408363"/>
          </a:xfrm>
          <a:ln/>
        </p:spPr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4076E-FCC7-4D23-87BB-E01B80EF68A2}" type="slidenum">
              <a:rPr lang="en-GB"/>
              <a:pPr/>
              <a:t>6</a:t>
            </a:fld>
            <a:endParaRPr lang="en-GB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A7F33-A30F-4826-8EFC-51021316B6C8}" type="slidenum">
              <a:rPr lang="en-GB"/>
              <a:pPr/>
              <a:t>8</a:t>
            </a:fld>
            <a:endParaRPr lang="en-GB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227013"/>
            <a:ext cx="4545012" cy="3408362"/>
          </a:xfrm>
          <a:ln/>
        </p:spPr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9F3DE-31AC-4894-A9F0-0B8FEFFD06E8}" type="slidenum">
              <a:rPr lang="en-GB"/>
              <a:pPr/>
              <a:t>10</a:t>
            </a:fld>
            <a:endParaRPr lang="en-GB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B1D64-80E8-47F9-85C8-8221B80700F9}" type="slidenum">
              <a:rPr lang="en-GB"/>
              <a:pPr/>
              <a:t>11</a:t>
            </a:fld>
            <a:endParaRPr lang="en-GB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B5197-EF93-4C2E-BD25-5626A579D220}" type="slidenum">
              <a:rPr lang="en-GB"/>
              <a:pPr/>
              <a:t>12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6B89CB0-2E3A-4470-BE66-87967CDAA89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1B03A-3506-47B1-B2D9-D1430095D5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C1AB0-ACBE-4F9D-ABE1-B1A172A964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0A6F-535D-4B83-A36A-8EF4FF4BFE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7" grpId="0" build="p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6E98-E954-40E4-94D0-FBA1804979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1ECF-B648-42E5-8A43-AA9BF937E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C419-E3BE-4F5F-A1C9-FD06F2557D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1FD-D841-4AA7-A2F5-6B599057F3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0EF3B2-BB46-44A4-9A9A-85B908E9758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C6F6-33CE-4D13-8857-D798261D87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62B7596-501D-47AA-AD59-1C67A452D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5ACC8-D5E8-4CAA-A2A3-2D5454BD9D4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2AED-E2C4-417D-A37B-6A2C59929C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E55F-8AE7-4057-A177-A33F49DC20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A80-7DCA-497D-BDCE-A3C8BE665C8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742E1-7512-4A25-A65D-33A40CF0D4C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665-5E42-4A58-9D29-9379503F0EF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6A3696-6904-40A6-9BF1-1C6C1A07B44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25170-45DD-4C3A-9172-616D08220B6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08BEE-BC6C-4682-8752-68243CDFBC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16946-68BB-4FAE-8C95-CFAD618064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7B513-F65F-494A-8613-D6993B33BD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30D7E37-549D-4841-9264-4090072BAE7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30D7E37-549D-4841-9264-4090072BAE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38413" y="1525588"/>
            <a:ext cx="5818187" cy="1074737"/>
          </a:xfrm>
        </p:spPr>
        <p:txBody>
          <a:bodyPr>
            <a:normAutofit fontScale="90000"/>
          </a:bodyPr>
          <a:lstStyle/>
          <a:p>
            <a:r>
              <a:rPr lang="en-GB" sz="4800"/>
              <a:t>Social &amp; Current Issues in Computing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500438"/>
            <a:ext cx="5256212" cy="1584325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467600" cy="1143000"/>
          </a:xfrm>
        </p:spPr>
        <p:txBody>
          <a:bodyPr/>
          <a:lstStyle/>
          <a:p>
            <a:r>
              <a:rPr lang="en-GB" dirty="0"/>
              <a:t>Lecturer’s Responsibility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1196752"/>
            <a:ext cx="8424168" cy="551839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Encourage ethical, social and professional behaviour</a:t>
            </a:r>
          </a:p>
          <a:p>
            <a:pPr>
              <a:lnSpc>
                <a:spcPct val="90000"/>
              </a:lnSpc>
            </a:pPr>
            <a:r>
              <a:rPr lang="en-GB" dirty="0"/>
              <a:t>Facilitate the development of academic arguments</a:t>
            </a:r>
          </a:p>
          <a:p>
            <a:pPr>
              <a:lnSpc>
                <a:spcPct val="90000"/>
              </a:lnSpc>
            </a:pPr>
            <a:r>
              <a:rPr lang="en-GB" dirty="0"/>
              <a:t>Help make students aware of actual and potential social </a:t>
            </a:r>
            <a:r>
              <a:rPr lang="en-GB" dirty="0" smtClean="0"/>
              <a:t>problems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Start thinking about the future - now!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/>
              <a:t>To sensitise </a:t>
            </a:r>
            <a:r>
              <a:rPr lang="en-GB" dirty="0"/>
              <a:t>students to </a:t>
            </a:r>
            <a:r>
              <a:rPr lang="en-GB" dirty="0" smtClean="0"/>
              <a:t>the moral </a:t>
            </a:r>
            <a:r>
              <a:rPr lang="en-GB" dirty="0"/>
              <a:t>dilemmas </a:t>
            </a:r>
            <a:r>
              <a:rPr lang="en-GB" dirty="0" smtClean="0"/>
              <a:t>they will face as </a:t>
            </a:r>
            <a:r>
              <a:rPr lang="en-GB" dirty="0"/>
              <a:t>part of their professional lives. 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b="1" u="sng" dirty="0" smtClean="0"/>
              <a:t>NOT</a:t>
            </a:r>
            <a:r>
              <a:rPr lang="en-GB" dirty="0" smtClean="0"/>
              <a:t> to teach you what I think (or what to think)...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But to encourage you to develop what </a:t>
            </a:r>
            <a:r>
              <a:rPr lang="en-GB" b="1" u="sng" dirty="0" smtClean="0"/>
              <a:t>YOU</a:t>
            </a:r>
            <a:r>
              <a:rPr lang="en-GB" dirty="0" smtClean="0"/>
              <a:t> think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And to support/justify your arguments</a:t>
            </a: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So….what now?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6793"/>
            <a:ext cx="8064500" cy="5029746"/>
          </a:xfrm>
        </p:spPr>
        <p:txBody>
          <a:bodyPr/>
          <a:lstStyle/>
          <a:p>
            <a:r>
              <a:rPr lang="en-GB" dirty="0"/>
              <a:t>Where does computing and its impact on society issues sit </a:t>
            </a:r>
            <a:r>
              <a:rPr lang="en-GB" dirty="0" smtClean="0"/>
              <a:t>in the grand scheme of things, for example</a:t>
            </a:r>
            <a:endParaRPr lang="en-GB" dirty="0"/>
          </a:p>
          <a:p>
            <a:pPr lvl="1"/>
            <a:r>
              <a:rPr lang="en-GB" dirty="0"/>
              <a:t>In relation to world poverty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The current global recession? </a:t>
            </a:r>
            <a:endParaRPr lang="en-GB" dirty="0"/>
          </a:p>
          <a:p>
            <a:pPr lvl="1"/>
            <a:r>
              <a:rPr lang="en-GB" dirty="0"/>
              <a:t>Compared to lack of stability as </a:t>
            </a:r>
            <a:r>
              <a:rPr lang="en-GB" dirty="0" smtClean="0"/>
              <a:t>a </a:t>
            </a:r>
            <a:r>
              <a:rPr lang="en-GB" dirty="0"/>
              <a:t>result of war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Natural disasters – the Penang floods on 15 September and 5 November 2017?</a:t>
            </a:r>
            <a:endParaRPr lang="en-GB" dirty="0"/>
          </a:p>
          <a:p>
            <a:pPr lvl="1"/>
            <a:r>
              <a:rPr lang="en-GB" dirty="0"/>
              <a:t>When measured against repression?</a:t>
            </a:r>
          </a:p>
          <a:p>
            <a:pPr lvl="1"/>
            <a:r>
              <a:rPr lang="en-GB" dirty="0"/>
              <a:t>When considering illness?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Typical Social Computing Issues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820150" cy="4648200"/>
          </a:xfrm>
        </p:spPr>
        <p:txBody>
          <a:bodyPr/>
          <a:lstStyle/>
          <a:p>
            <a:r>
              <a:rPr lang="en-GB" dirty="0"/>
              <a:t>Use of computers alters the relationship between people</a:t>
            </a:r>
          </a:p>
          <a:p>
            <a:pPr lvl="1"/>
            <a:r>
              <a:rPr lang="en-GB" dirty="0"/>
              <a:t>e-mail policy for an organisation </a:t>
            </a:r>
          </a:p>
          <a:p>
            <a:pPr lvl="1"/>
            <a:r>
              <a:rPr lang="en-GB" dirty="0"/>
              <a:t>lack of face to face </a:t>
            </a:r>
            <a:r>
              <a:rPr lang="en-GB" dirty="0" smtClean="0"/>
              <a:t>contact between people</a:t>
            </a:r>
            <a:endParaRPr lang="en-GB" dirty="0"/>
          </a:p>
          <a:p>
            <a:r>
              <a:rPr lang="en-GB" dirty="0"/>
              <a:t>Information in electronic format is more ‘fragile’</a:t>
            </a:r>
          </a:p>
          <a:p>
            <a:pPr lvl="1"/>
            <a:r>
              <a:rPr lang="en-GB" dirty="0"/>
              <a:t>hacking, viruses, </a:t>
            </a:r>
          </a:p>
          <a:p>
            <a:pPr lvl="1"/>
            <a:r>
              <a:rPr lang="en-GB" dirty="0"/>
              <a:t>example </a:t>
            </a:r>
            <a:r>
              <a:rPr lang="en-GB" dirty="0" smtClean="0"/>
              <a:t>- </a:t>
            </a:r>
            <a:r>
              <a:rPr lang="en-GB" dirty="0"/>
              <a:t>alteration of hospital waiting lists</a:t>
            </a:r>
          </a:p>
          <a:p>
            <a:r>
              <a:rPr lang="en-GB" dirty="0"/>
              <a:t>society is at greater risk as a result of computing</a:t>
            </a:r>
          </a:p>
          <a:p>
            <a:pPr lvl="1"/>
            <a:r>
              <a:rPr lang="en-GB" dirty="0"/>
              <a:t>dependency</a:t>
            </a:r>
          </a:p>
          <a:p>
            <a:endParaRPr lang="en-GB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Typical Social Computing Issues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7989887" cy="4648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Attempts to “do the right thing” might not improve the life of everyone </a:t>
            </a:r>
          </a:p>
          <a:p>
            <a:pPr lvl="1"/>
            <a:r>
              <a:rPr lang="en-GB" dirty="0" smtClean="0"/>
              <a:t>Example: </a:t>
            </a:r>
            <a:r>
              <a:rPr lang="en-GB" dirty="0"/>
              <a:t>efforts to protect </a:t>
            </a:r>
            <a:r>
              <a:rPr lang="en-GB" dirty="0" smtClean="0"/>
              <a:t>integrity may </a:t>
            </a:r>
            <a:r>
              <a:rPr lang="en-GB" dirty="0"/>
              <a:t>conflict with the benefits of information sharing</a:t>
            </a:r>
          </a:p>
          <a:p>
            <a:pPr lvl="1"/>
            <a:r>
              <a:rPr lang="en-GB" dirty="0" err="1"/>
              <a:t>Dataveillance</a:t>
            </a:r>
            <a:r>
              <a:rPr lang="en-GB" dirty="0" smtClean="0"/>
              <a:t>, is this a </a:t>
            </a:r>
            <a:r>
              <a:rPr lang="en-GB" dirty="0"/>
              <a:t>protector of society or a the beginning of a police </a:t>
            </a:r>
            <a:r>
              <a:rPr lang="en-GB" dirty="0" smtClean="0"/>
              <a:t>state?</a:t>
            </a:r>
          </a:p>
          <a:p>
            <a:pPr lvl="2"/>
            <a:r>
              <a:rPr lang="en-GB" dirty="0" smtClean="0"/>
              <a:t>What might be the next step? </a:t>
            </a:r>
            <a:r>
              <a:rPr lang="en-GB" dirty="0" err="1" smtClean="0"/>
              <a:t>Uberveillance</a:t>
            </a:r>
            <a:r>
              <a:rPr lang="en-GB" dirty="0" smtClean="0"/>
              <a:t>? </a:t>
            </a:r>
            <a:endParaRPr lang="en-GB" dirty="0"/>
          </a:p>
          <a:p>
            <a:r>
              <a:rPr lang="en-GB" dirty="0"/>
              <a:t>Lack of control in systems being developed</a:t>
            </a:r>
          </a:p>
          <a:p>
            <a:pPr lvl="1"/>
            <a:r>
              <a:rPr lang="en-GB" dirty="0"/>
              <a:t>Where is the software crisis </a:t>
            </a:r>
            <a:r>
              <a:rPr lang="en-GB" dirty="0" smtClean="0"/>
              <a:t>going? </a:t>
            </a:r>
          </a:p>
          <a:p>
            <a:pPr lvl="2"/>
            <a:r>
              <a:rPr lang="en-GB" dirty="0" smtClean="0"/>
              <a:t>Any sign of improvements?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Societal </a:t>
            </a:r>
            <a:r>
              <a:rPr lang="en-GB" dirty="0" smtClean="0"/>
              <a:t>Changes?</a:t>
            </a:r>
            <a:endParaRPr lang="en-GB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628775"/>
            <a:ext cx="8286808" cy="482441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dirty="0"/>
              <a:t>Opportunities for change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Global village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On-line communities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Removal of gender bias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Removal of ethnic bias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Incorporation of Disabilities Act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Discussion point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What impact is IT having on society ?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What societal changes have come about as a result of IT ?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What IT changes have come about as a result of society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557338"/>
            <a:ext cx="6477000" cy="1365250"/>
          </a:xfrm>
        </p:spPr>
        <p:txBody>
          <a:bodyPr>
            <a:normAutofit fontScale="90000"/>
          </a:bodyPr>
          <a:lstStyle/>
          <a:p>
            <a:r>
              <a:rPr lang="en-GB"/>
              <a:t>Introduction to Module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2492896"/>
            <a:ext cx="6480048" cy="1752600"/>
          </a:xfrm>
        </p:spPr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2300" dirty="0" smtClean="0"/>
              <a:t>The </a:t>
            </a:r>
            <a:r>
              <a:rPr lang="en-GB" sz="2300" dirty="0"/>
              <a:t>Development of </a:t>
            </a:r>
            <a:r>
              <a:rPr lang="en-GB" sz="2300" dirty="0" smtClean="0"/>
              <a:t>Social Issues in Computing  </a:t>
            </a:r>
            <a:endParaRPr lang="en-GB" sz="2300" dirty="0"/>
          </a:p>
          <a:p>
            <a:endParaRPr lang="en-GB" sz="2300" dirty="0"/>
          </a:p>
          <a:p>
            <a:r>
              <a:rPr lang="en-GB" sz="2300" dirty="0" smtClean="0"/>
              <a:t>Social </a:t>
            </a:r>
            <a:r>
              <a:rPr lang="en-GB" sz="2300" dirty="0"/>
              <a:t>Impact of </a:t>
            </a:r>
            <a:r>
              <a:rPr lang="en-GB" sz="2300" dirty="0" smtClean="0"/>
              <a:t>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600"/>
              <a:t>Objectives of this session: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7772400" cy="4465637"/>
          </a:xfrm>
        </p:spPr>
        <p:txBody>
          <a:bodyPr/>
          <a:lstStyle/>
          <a:p>
            <a:r>
              <a:rPr lang="en-GB" dirty="0"/>
              <a:t>To introduce the module</a:t>
            </a:r>
          </a:p>
          <a:p>
            <a:pPr lvl="1"/>
            <a:r>
              <a:rPr lang="en-GB" dirty="0"/>
              <a:t>What’s it all about?</a:t>
            </a:r>
          </a:p>
          <a:p>
            <a:r>
              <a:rPr lang="en-GB" dirty="0" smtClean="0"/>
              <a:t>What is the lecturer’s role in your learning </a:t>
            </a:r>
            <a:r>
              <a:rPr lang="en-GB" dirty="0"/>
              <a:t>process of this </a:t>
            </a:r>
            <a:r>
              <a:rPr lang="en-GB" dirty="0" smtClean="0"/>
              <a:t>subject?</a:t>
            </a:r>
            <a:endParaRPr lang="en-GB" dirty="0"/>
          </a:p>
          <a:p>
            <a:pPr lvl="1"/>
            <a:r>
              <a:rPr lang="en-GB" dirty="0" smtClean="0"/>
              <a:t>Tutor role</a:t>
            </a:r>
            <a:r>
              <a:rPr lang="en-GB" dirty="0"/>
              <a:t>…</a:t>
            </a:r>
          </a:p>
          <a:p>
            <a:pPr lvl="1"/>
            <a:r>
              <a:rPr lang="en-GB" dirty="0"/>
              <a:t>Your role!</a:t>
            </a:r>
          </a:p>
          <a:p>
            <a:r>
              <a:rPr lang="en-GB" dirty="0"/>
              <a:t>To introduce the relationship between computing technology and society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module: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Is not an easy option</a:t>
            </a:r>
          </a:p>
          <a:p>
            <a:pPr lvl="1"/>
            <a:r>
              <a:rPr lang="en-GB" dirty="0" smtClean="0"/>
              <a:t>No programming, but </a:t>
            </a:r>
            <a:r>
              <a:rPr lang="en-GB" dirty="0" smtClean="0"/>
              <a:t>it has final exam....</a:t>
            </a:r>
            <a:endParaRPr lang="en-GB" dirty="0" smtClean="0"/>
          </a:p>
          <a:p>
            <a:r>
              <a:rPr lang="en-GB" dirty="0" smtClean="0"/>
              <a:t>Requires a lot of:</a:t>
            </a:r>
          </a:p>
          <a:p>
            <a:pPr lvl="1"/>
            <a:r>
              <a:rPr lang="en-GB" dirty="0" smtClean="0"/>
              <a:t>Reading</a:t>
            </a:r>
          </a:p>
          <a:p>
            <a:pPr lvl="1"/>
            <a:r>
              <a:rPr lang="en-GB" dirty="0" smtClean="0"/>
              <a:t>Academic writing</a:t>
            </a:r>
          </a:p>
          <a:p>
            <a:pPr lvl="1"/>
            <a:r>
              <a:rPr lang="en-GB" dirty="0" smtClean="0"/>
              <a:t>Thinking</a:t>
            </a:r>
          </a:p>
          <a:p>
            <a:pPr lvl="1"/>
            <a:r>
              <a:rPr lang="en-GB" dirty="0" smtClean="0"/>
              <a:t>Research</a:t>
            </a:r>
          </a:p>
          <a:p>
            <a:pPr lvl="1"/>
            <a:r>
              <a:rPr lang="en-GB" dirty="0" smtClean="0"/>
              <a:t>Substantiation</a:t>
            </a:r>
          </a:p>
          <a:p>
            <a:pPr lvl="1"/>
            <a:r>
              <a:rPr lang="en-GB" dirty="0" smtClean="0"/>
              <a:t>Justification</a:t>
            </a:r>
          </a:p>
          <a:p>
            <a:pPr lvl="1"/>
            <a:r>
              <a:rPr lang="en-GB" dirty="0" smtClean="0"/>
              <a:t>Critical discussion</a:t>
            </a:r>
          </a:p>
          <a:p>
            <a:pPr lvl="1"/>
            <a:r>
              <a:rPr lang="en-GB" dirty="0" smtClean="0"/>
              <a:t>Evaluation</a:t>
            </a:r>
          </a:p>
          <a:p>
            <a:pPr lvl="1"/>
            <a:r>
              <a:rPr lang="en-GB" dirty="0" smtClean="0"/>
              <a:t>Reasoned argument</a:t>
            </a:r>
          </a:p>
          <a:p>
            <a:pPr lvl="1"/>
            <a:r>
              <a:rPr lang="en-GB" dirty="0" smtClean="0"/>
              <a:t>Alternative perspectives/ view points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301625"/>
            <a:ext cx="6394450" cy="979488"/>
          </a:xfrm>
        </p:spPr>
        <p:txBody>
          <a:bodyPr>
            <a:normAutofit fontScale="90000"/>
          </a:bodyPr>
          <a:lstStyle/>
          <a:p>
            <a:r>
              <a:rPr lang="en-GB"/>
              <a:t>Learning Teaching and Assessment for module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71612"/>
            <a:ext cx="8207375" cy="50260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100" dirty="0"/>
              <a:t>Seminars will involve discussions on various topics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You will all have views, ideas, experiences – </a:t>
            </a:r>
            <a:r>
              <a:rPr lang="en-GB" sz="2000" b="1" u="sng" dirty="0"/>
              <a:t>use</a:t>
            </a:r>
            <a:r>
              <a:rPr lang="en-GB" sz="2000" dirty="0"/>
              <a:t> them!</a:t>
            </a:r>
          </a:p>
          <a:p>
            <a:pPr>
              <a:lnSpc>
                <a:spcPct val="90000"/>
              </a:lnSpc>
            </a:pPr>
            <a:endParaRPr lang="en-GB" sz="2100" dirty="0"/>
          </a:p>
          <a:p>
            <a:pPr>
              <a:lnSpc>
                <a:spcPct val="90000"/>
              </a:lnSpc>
            </a:pPr>
            <a:r>
              <a:rPr lang="en-GB" sz="2100" dirty="0"/>
              <a:t>Students will be encouraged to join in, and lead, debates  on the issues raised in the subject </a:t>
            </a:r>
            <a:r>
              <a:rPr lang="en-GB" sz="2100" dirty="0" smtClean="0"/>
              <a:t>area</a:t>
            </a:r>
          </a:p>
          <a:p>
            <a:pPr lvl="1">
              <a:lnSpc>
                <a:spcPct val="90000"/>
              </a:lnSpc>
            </a:pPr>
            <a:r>
              <a:rPr lang="en-GB" sz="1700" dirty="0" smtClean="0"/>
              <a:t>Argue your points (sensibly)</a:t>
            </a:r>
          </a:p>
          <a:p>
            <a:pPr lvl="1">
              <a:lnSpc>
                <a:spcPct val="90000"/>
              </a:lnSpc>
            </a:pPr>
            <a:r>
              <a:rPr lang="en-GB" sz="1700" dirty="0" smtClean="0"/>
              <a:t>Listen to arguments</a:t>
            </a:r>
          </a:p>
          <a:p>
            <a:pPr lvl="1">
              <a:lnSpc>
                <a:spcPct val="90000"/>
              </a:lnSpc>
            </a:pPr>
            <a:r>
              <a:rPr lang="en-GB" sz="1700" dirty="0" smtClean="0"/>
              <a:t>Agree to differ (potentially!)</a:t>
            </a:r>
            <a:endParaRPr lang="en-GB" sz="1700" dirty="0"/>
          </a:p>
          <a:p>
            <a:pPr>
              <a:lnSpc>
                <a:spcPct val="90000"/>
              </a:lnSpc>
            </a:pPr>
            <a:endParaRPr lang="en-GB" sz="2100" dirty="0"/>
          </a:p>
          <a:p>
            <a:pPr>
              <a:lnSpc>
                <a:spcPct val="90000"/>
              </a:lnSpc>
            </a:pPr>
            <a:r>
              <a:rPr lang="en-GB" sz="2100" dirty="0"/>
              <a:t>Tutorial support will be available to support the development of your portfolios.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There will be time in seminars for you to discuss your portfolio work – USE IT!</a:t>
            </a:r>
          </a:p>
          <a:p>
            <a:pPr lvl="1"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100" dirty="0"/>
              <a:t>Objective to help you develop your own viewpoint and be able to </a:t>
            </a:r>
            <a:r>
              <a:rPr lang="en-GB" sz="2100" b="1" u="sng" dirty="0"/>
              <a:t>argue</a:t>
            </a:r>
            <a:r>
              <a:rPr lang="en-GB" sz="2100" b="1" u="sng" dirty="0" smtClean="0"/>
              <a:t>/ justify</a:t>
            </a:r>
            <a:r>
              <a:rPr lang="en-GB" sz="2100" dirty="0" smtClean="0"/>
              <a:t> </a:t>
            </a:r>
            <a:r>
              <a:rPr lang="en-GB" sz="2100" dirty="0"/>
              <a:t>that point of view.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Nature of the module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84784"/>
            <a:ext cx="8496300" cy="5184304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dirty="0"/>
              <a:t>Intention to broaden your perspective on computing issues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Give consideration to aspects of computing you </a:t>
            </a:r>
            <a:r>
              <a:rPr lang="en-GB" dirty="0" smtClean="0"/>
              <a:t>may not have previously considered.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In particular think about the </a:t>
            </a:r>
            <a:r>
              <a:rPr lang="en-GB" u="sng" dirty="0"/>
              <a:t>impact</a:t>
            </a:r>
            <a:r>
              <a:rPr lang="en-GB" dirty="0"/>
              <a:t> of computing on society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 order to do this: 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share and discuss experiences and situations in order to stimulate thought and debate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encourage discussion of topics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encourage reading on topics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develop attitude towards professional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question...?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7207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“Learn from yesterday, live for today, hope for tomorrow. The important thing is not to stop questioning” </a:t>
            </a:r>
          </a:p>
          <a:p>
            <a:pPr lvl="2"/>
            <a:r>
              <a:rPr lang="en-GB" dirty="0" smtClean="0"/>
              <a:t>Albert Einstein</a:t>
            </a:r>
          </a:p>
          <a:p>
            <a:r>
              <a:rPr lang="en-GB" dirty="0" smtClean="0"/>
              <a:t>“He who asks a question is a fool for five minutes; he who does not ask a question remains a fool forever”</a:t>
            </a:r>
          </a:p>
          <a:p>
            <a:pPr lvl="2"/>
            <a:r>
              <a:rPr lang="en-GB" dirty="0" smtClean="0"/>
              <a:t>Chinese Proverb</a:t>
            </a:r>
          </a:p>
          <a:p>
            <a:r>
              <a:rPr lang="en-GB" dirty="0" smtClean="0"/>
              <a:t>You can tell whether a man is clever by his answers. You can tell whether a man is wise by his questions”</a:t>
            </a:r>
          </a:p>
          <a:p>
            <a:pPr lvl="2"/>
            <a:r>
              <a:rPr lang="en-GB" dirty="0" err="1" smtClean="0"/>
              <a:t>Naquib</a:t>
            </a:r>
            <a:r>
              <a:rPr lang="en-GB" dirty="0" smtClean="0"/>
              <a:t> Mahfouz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Considerations associated </a:t>
            </a:r>
            <a:r>
              <a:rPr lang="en-GB" dirty="0"/>
              <a:t>with lecturing on Social Issues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85926"/>
            <a:ext cx="8424863" cy="48577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100" dirty="0"/>
              <a:t>Need to appreciate that everyone has a different (and equally valid) point of view. </a:t>
            </a:r>
            <a:endParaRPr lang="en-GB" sz="2100" dirty="0" smtClean="0"/>
          </a:p>
          <a:p>
            <a:pPr lvl="1">
              <a:lnSpc>
                <a:spcPct val="90000"/>
              </a:lnSpc>
            </a:pPr>
            <a:r>
              <a:rPr lang="en-GB" sz="1700" dirty="0" smtClean="0"/>
              <a:t>People must be able to JUSTIFY their point however.</a:t>
            </a:r>
            <a:endParaRPr lang="en-GB" sz="1700" dirty="0"/>
          </a:p>
          <a:p>
            <a:pPr>
              <a:lnSpc>
                <a:spcPct val="90000"/>
              </a:lnSpc>
            </a:pPr>
            <a:r>
              <a:rPr lang="en-GB" sz="2100" dirty="0" smtClean="0"/>
              <a:t>Everyone can have </a:t>
            </a:r>
            <a:r>
              <a:rPr lang="en-GB" sz="2100" dirty="0"/>
              <a:t>their own perceptions, bias and baggage. As a result it is difficult to stand back and be impartial</a:t>
            </a:r>
            <a:r>
              <a:rPr lang="en-GB" sz="21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GB" sz="1700" dirty="0" smtClean="0"/>
              <a:t>Easy to become rigid in view points and stop listening/learning/thinking</a:t>
            </a:r>
            <a:endParaRPr lang="en-GB" sz="1700" dirty="0"/>
          </a:p>
          <a:p>
            <a:pPr>
              <a:lnSpc>
                <a:spcPct val="90000"/>
              </a:lnSpc>
            </a:pPr>
            <a:r>
              <a:rPr lang="en-GB" sz="2100" dirty="0"/>
              <a:t>Society’s view of computing varies </a:t>
            </a:r>
            <a:r>
              <a:rPr lang="en-GB" sz="2100" dirty="0" smtClean="0"/>
              <a:t>greatly.</a:t>
            </a:r>
            <a:endParaRPr lang="en-GB" sz="2100" dirty="0"/>
          </a:p>
          <a:p>
            <a:pPr lvl="1">
              <a:lnSpc>
                <a:spcPct val="90000"/>
              </a:lnSpc>
            </a:pPr>
            <a:r>
              <a:rPr lang="en-GB" sz="2000" dirty="0"/>
              <a:t>What is society’s view?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Does society have a view</a:t>
            </a:r>
            <a:r>
              <a:rPr lang="en-GB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Who or what is ‘society’?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100" dirty="0"/>
              <a:t>Difficult to measure societal impact of </a:t>
            </a:r>
            <a:r>
              <a:rPr lang="en-GB" sz="2100" dirty="0" smtClean="0"/>
              <a:t>computing.</a:t>
            </a:r>
            <a:endParaRPr lang="en-GB" sz="2100" dirty="0"/>
          </a:p>
          <a:p>
            <a:pPr>
              <a:lnSpc>
                <a:spcPct val="90000"/>
              </a:lnSpc>
            </a:pPr>
            <a:r>
              <a:rPr lang="en-GB" sz="2100" dirty="0"/>
              <a:t>No agreed </a:t>
            </a:r>
            <a:r>
              <a:rPr lang="en-GB" sz="2100" dirty="0" smtClean="0"/>
              <a:t>relationship between </a:t>
            </a:r>
            <a:r>
              <a:rPr lang="en-GB" sz="2100" dirty="0"/>
              <a:t>computing and </a:t>
            </a:r>
            <a:r>
              <a:rPr lang="en-GB" sz="2100" dirty="0" smtClean="0"/>
              <a:t>society.</a:t>
            </a:r>
            <a:endParaRPr lang="en-GB" sz="2100" dirty="0"/>
          </a:p>
          <a:p>
            <a:pPr>
              <a:lnSpc>
                <a:spcPct val="90000"/>
              </a:lnSpc>
            </a:pPr>
            <a:r>
              <a:rPr lang="en-GB" sz="2100" dirty="0"/>
              <a:t>Relationship is not </a:t>
            </a:r>
            <a:r>
              <a:rPr lang="en-GB" sz="2100" dirty="0" smtClean="0"/>
              <a:t>mono-causal.</a:t>
            </a:r>
            <a:endParaRPr lang="en-GB" sz="2100" dirty="0"/>
          </a:p>
          <a:p>
            <a:pPr>
              <a:lnSpc>
                <a:spcPct val="90000"/>
              </a:lnSpc>
            </a:pPr>
            <a:r>
              <a:rPr lang="en-GB" sz="2100" dirty="0"/>
              <a:t>No agreed model as to measuring social issues in computing.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36841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Like a circle in a spiral / Like a wheel within a wheel/Never ending or beginning....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57620" y="185736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Society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4000496" y="4429132"/>
            <a:ext cx="1194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Society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5643570" y="307181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Computing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5984" y="307181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Computing</a:t>
            </a:r>
            <a:endParaRPr lang="en-GB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5742440" y="2044246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0800000">
            <a:off x="5643570" y="3786190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2714612" y="2000240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6200000">
            <a:off x="2670606" y="3830196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5429264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The cycle of change.  </a:t>
            </a:r>
          </a:p>
          <a:p>
            <a:pPr algn="ctr"/>
            <a:r>
              <a:rPr lang="en-GB" sz="2400" dirty="0" smtClean="0"/>
              <a:t>Society influences computing influences society influences....</a:t>
            </a:r>
            <a:endParaRPr lang="en-GB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3546</TotalTime>
  <Words>864</Words>
  <Application>Microsoft Office PowerPoint</Application>
  <PresentationFormat>On-screen Show (4:3)</PresentationFormat>
  <Paragraphs>137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Franklin Gothic Book</vt:lpstr>
      <vt:lpstr>Wingdings 2</vt:lpstr>
      <vt:lpstr>Stack of books design template</vt:lpstr>
      <vt:lpstr>Technic</vt:lpstr>
      <vt:lpstr>Social &amp; Current Issues in Computing</vt:lpstr>
      <vt:lpstr>Introduction to Module</vt:lpstr>
      <vt:lpstr>Objectives of this session:</vt:lpstr>
      <vt:lpstr>This module:</vt:lpstr>
      <vt:lpstr>Learning Teaching and Assessment for module</vt:lpstr>
      <vt:lpstr>Nature of the module</vt:lpstr>
      <vt:lpstr>To question...?</vt:lpstr>
      <vt:lpstr>Considerations associated with lecturing on Social Issues</vt:lpstr>
      <vt:lpstr>Like a circle in a spiral / Like a wheel within a wheel/Never ending or beginning....</vt:lpstr>
      <vt:lpstr>Lecturer’s Responsibility</vt:lpstr>
      <vt:lpstr>So….what now?</vt:lpstr>
      <vt:lpstr>Typical Social Computing Issues</vt:lpstr>
      <vt:lpstr>Typical Social Computing Issues</vt:lpstr>
      <vt:lpstr>Societal Changes?</vt:lpstr>
    </vt:vector>
  </TitlesOfParts>
  <Manager/>
  <Company>Northumbria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&amp; Current Issues in Computing</dc:title>
  <dc:subject/>
  <dc:creator>Template User</dc:creator>
  <cp:keywords/>
  <dc:description/>
  <cp:lastModifiedBy>Ng Fong Chiu</cp:lastModifiedBy>
  <cp:revision>340</cp:revision>
  <dcterms:created xsi:type="dcterms:W3CDTF">2006-01-17T14:45:12Z</dcterms:created>
  <dcterms:modified xsi:type="dcterms:W3CDTF">2020-06-04T11:00:43Z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