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68" r:id="rId6"/>
    <p:sldId id="260" r:id="rId7"/>
    <p:sldId id="261" r:id="rId8"/>
    <p:sldId id="263" r:id="rId9"/>
    <p:sldId id="271" r:id="rId10"/>
    <p:sldId id="264" r:id="rId11"/>
    <p:sldId id="265" r:id="rId12"/>
    <p:sldId id="269" r:id="rId13"/>
    <p:sldId id="275" r:id="rId14"/>
    <p:sldId id="266" r:id="rId15"/>
    <p:sldId id="262" r:id="rId16"/>
    <p:sldId id="270" r:id="rId17"/>
    <p:sldId id="272" r:id="rId18"/>
    <p:sldId id="273" r:id="rId19"/>
    <p:sldId id="267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4813" y="179388"/>
            <a:ext cx="41036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/>
              <a:t>CG052 Social &amp; Current Issues in Computing</a:t>
            </a:r>
          </a:p>
          <a:p>
            <a:pPr>
              <a:spcBef>
                <a:spcPct val="50000"/>
              </a:spcBef>
            </a:pPr>
            <a:r>
              <a:rPr lang="en-GB" sz="1400"/>
              <a:t>Social Concerns with Technology</a:t>
            </a:r>
          </a:p>
        </p:txBody>
      </p:sp>
      <p:pic>
        <p:nvPicPr>
          <p:cNvPr id="32775" name="Picture 7" descr="sha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8213" y="0"/>
            <a:ext cx="2109787" cy="611188"/>
          </a:xfrm>
          <a:prstGeom prst="rect">
            <a:avLst/>
          </a:prstGeom>
          <a:solidFill>
            <a:srgbClr val="84CFDE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713F2F-E774-40EA-9888-C9D164D3C36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95787-F316-4D1E-9C73-F38FC5057175}" type="slidenum">
              <a:rPr lang="en-GB"/>
              <a:pPr/>
              <a:t>1</a:t>
            </a:fld>
            <a:endParaRPr lang="en-GB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EE5B6-3A04-4869-B6D9-D53585133019}" type="slidenum">
              <a:rPr lang="en-GB"/>
              <a:pPr/>
              <a:t>14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10663-628C-460A-AFC0-400A791D5FFD}" type="slidenum">
              <a:rPr lang="en-GB"/>
              <a:pPr/>
              <a:t>18</a:t>
            </a:fld>
            <a:endParaRPr lang="en-GB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r>
              <a:rPr lang="en-GB" dirty="0"/>
              <a:t>References for this session.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 err="1">
                <a:solidFill>
                  <a:srgbClr val="000000"/>
                </a:solidFill>
              </a:rPr>
              <a:t>Kallman</a:t>
            </a:r>
            <a:r>
              <a:rPr lang="en-GB" dirty="0">
                <a:solidFill>
                  <a:srgbClr val="000000"/>
                </a:solidFill>
              </a:rPr>
              <a:t>, E.A., and </a:t>
            </a:r>
            <a:r>
              <a:rPr lang="en-GB" dirty="0" err="1">
                <a:solidFill>
                  <a:srgbClr val="000000"/>
                </a:solidFill>
              </a:rPr>
              <a:t>Grillo</a:t>
            </a:r>
            <a:r>
              <a:rPr lang="en-GB" dirty="0">
                <a:solidFill>
                  <a:srgbClr val="000000"/>
                </a:solidFill>
              </a:rPr>
              <a:t>, K.P. (1996) </a:t>
            </a:r>
            <a:r>
              <a:rPr lang="en-GB" i="1" dirty="0">
                <a:solidFill>
                  <a:srgbClr val="000000"/>
                </a:solidFill>
              </a:rPr>
              <a:t>Ethical Decision Making and Information Technology: An Introduction with Cases</a:t>
            </a:r>
            <a:r>
              <a:rPr lang="en-GB" dirty="0">
                <a:solidFill>
                  <a:srgbClr val="000000"/>
                </a:solidFill>
              </a:rPr>
              <a:t>. 2</a:t>
            </a:r>
            <a:r>
              <a:rPr lang="en-GB" baseline="30000" dirty="0">
                <a:solidFill>
                  <a:srgbClr val="000000"/>
                </a:solidFill>
              </a:rPr>
              <a:t>nd</a:t>
            </a:r>
            <a:r>
              <a:rPr lang="en-GB" dirty="0">
                <a:solidFill>
                  <a:srgbClr val="000000"/>
                </a:solidFill>
              </a:rPr>
              <a:t>  edition, New York, McGraw Hill</a:t>
            </a:r>
          </a:p>
          <a:p>
            <a:endParaRPr lang="en-GB" dirty="0"/>
          </a:p>
          <a:p>
            <a:r>
              <a:rPr lang="en-GB" dirty="0"/>
              <a:t>Schaefer. R.T., and </a:t>
            </a:r>
            <a:r>
              <a:rPr lang="en-GB" dirty="0" err="1"/>
              <a:t>Lamm</a:t>
            </a:r>
            <a:r>
              <a:rPr lang="en-GB" dirty="0"/>
              <a:t>, R., (1997), </a:t>
            </a:r>
            <a:r>
              <a:rPr lang="en-GB" i="1" dirty="0"/>
              <a:t>Sociology: A Brief Edition</a:t>
            </a:r>
            <a:r>
              <a:rPr lang="en-GB" dirty="0"/>
              <a:t>, 2</a:t>
            </a:r>
            <a:r>
              <a:rPr lang="en-GB" baseline="30000" dirty="0"/>
              <a:t>nd</a:t>
            </a:r>
            <a:r>
              <a:rPr lang="en-GB" dirty="0"/>
              <a:t> edition, New York, McGraw Hill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46BC4-D91A-41D4-8490-2E17732D95F1}" type="slidenum">
              <a:rPr lang="en-GB"/>
              <a:pPr/>
              <a:t>2</a:t>
            </a:fld>
            <a:endParaRPr lang="en-GB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AC91B-F7CC-4CE6-9811-1A5B787464DB}" type="slidenum">
              <a:rPr lang="en-GB"/>
              <a:pPr/>
              <a:t>3</a:t>
            </a:fld>
            <a:endParaRPr lang="en-GB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9158E-8595-44F6-BF8A-FCE8FF30B5FC}" type="slidenum">
              <a:rPr lang="en-GB"/>
              <a:pPr/>
              <a:t>5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6F9BB-6B5A-44AC-A69F-F1F5555188AA}" type="slidenum">
              <a:rPr lang="en-GB"/>
              <a:pPr/>
              <a:t>6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F3A16-008A-49C5-A6B8-C7D7E5823B86}" type="slidenum">
              <a:rPr lang="en-GB"/>
              <a:pPr/>
              <a:t>7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4FB13-11BA-4D29-9EC3-AA7BCB64A794}" type="slidenum">
              <a:rPr lang="en-GB"/>
              <a:pPr/>
              <a:t>9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7F4D6-94FE-4A9D-B7B0-6DC87983D90E}" type="slidenum">
              <a:rPr lang="en-GB"/>
              <a:pPr/>
              <a:t>10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1816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32CAC-DCB5-4568-836D-9599320BDC8E}" type="slidenum">
              <a:rPr lang="en-GB"/>
              <a:pPr/>
              <a:t>13</a:t>
            </a:fld>
            <a:endParaRPr lang="en-GB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6413"/>
            <a:ext cx="5029200" cy="4167187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A8713C-C7D1-4971-AF0A-4EE295783F8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91998-3AD6-4FE9-A414-96F038B438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70BFB-EC91-4D39-8E53-9B0F935B6D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2870-AF25-413D-8890-BC4C3E99149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7" grpId="0" build="p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756-AC0E-485E-B3CD-F57C8EBD4E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D1A6-DFB2-4A78-9034-3C02E9712C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3BE9-635B-4687-9EEB-8BC7928E75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1EC9-66C4-44AA-82D4-811B176786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D65E2D-B7E2-4424-9A94-C7568CD962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147B-AD28-4F05-B50C-849E35FEDC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B1C202-6C85-4FF5-ACFA-9E5FC06D15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792B7-F7E7-46FE-A58B-23C27BA3F4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9013-A87B-404E-B591-F0A70013FA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AD5-4C58-4667-B05E-1735ECE189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E2EA-F166-4D1E-A938-B3E78B0D5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83EE0-32A9-484A-870D-2F67B55C4C9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56F04-BF8B-4ACB-9734-E797F04B3FC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08741-A74E-43E7-9647-72005B14CB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2A13F-25FA-4CC9-A227-0E30D1D6DA5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6C772-F658-482B-9A44-BF4C9F0B8E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C3D98-B3A6-4D93-865E-B7936C588E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5086E-D7C6-47D7-A050-916ADBF849A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B3FDA9D-8904-425F-9955-08806C31F84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3FDA9D-8904-425F-9955-08806C31F84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2976" y="1571612"/>
            <a:ext cx="64770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Social and Current Issues in Computing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141663"/>
            <a:ext cx="6400800" cy="1752600"/>
          </a:xfrm>
        </p:spPr>
        <p:txBody>
          <a:bodyPr/>
          <a:lstStyle/>
          <a:p>
            <a:r>
              <a:rPr lang="en-GB"/>
              <a:t>An examination of the impact of computing on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/>
          <a:lstStyle/>
          <a:p>
            <a:pPr algn="ctr"/>
            <a:r>
              <a:rPr lang="en-GB" dirty="0"/>
              <a:t>Public Perception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800"/>
            <a:ext cx="7993062" cy="49685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Computers in headlines usually means bad publicity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late delivery of systems,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 breakdowns,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computer blunders,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major </a:t>
            </a:r>
            <a:r>
              <a:rPr lang="en-GB" dirty="0" smtClean="0"/>
              <a:t>disasters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Loss of privacy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System driven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Data loss (Laptops, CDs, pen drives....)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ID theft</a:t>
            </a:r>
          </a:p>
          <a:p>
            <a:pPr lvl="2">
              <a:lnSpc>
                <a:spcPct val="90000"/>
              </a:lnSpc>
            </a:pPr>
            <a:endParaRPr lang="en-GB" dirty="0" smtClean="0"/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No news is good news...but few get to hear it!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/>
          <a:lstStyle/>
          <a:p>
            <a:pPr algn="ctr"/>
            <a:r>
              <a:rPr lang="en-GB" dirty="0"/>
              <a:t>Perception cont’d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7586861" cy="4619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Computers are vulnerable </a:t>
            </a:r>
            <a:r>
              <a:rPr lang="en-GB" dirty="0"/>
              <a:t>through</a:t>
            </a:r>
          </a:p>
          <a:p>
            <a:pPr lvl="1"/>
            <a:r>
              <a:rPr lang="en-GB" dirty="0"/>
              <a:t>physical / natural incidents</a:t>
            </a:r>
          </a:p>
          <a:p>
            <a:pPr lvl="1"/>
            <a:r>
              <a:rPr lang="en-GB" dirty="0"/>
              <a:t>unreliable software</a:t>
            </a:r>
          </a:p>
          <a:p>
            <a:pPr lvl="1"/>
            <a:r>
              <a:rPr lang="en-GB" dirty="0"/>
              <a:t>inadvertent accidents</a:t>
            </a:r>
          </a:p>
          <a:p>
            <a:pPr lvl="1"/>
            <a:r>
              <a:rPr lang="en-GB" dirty="0"/>
              <a:t>invasion of privacy</a:t>
            </a:r>
          </a:p>
          <a:p>
            <a:pPr lvl="1"/>
            <a:r>
              <a:rPr lang="en-GB" dirty="0"/>
              <a:t>malicious attack</a:t>
            </a:r>
          </a:p>
          <a:p>
            <a:pPr lvl="1"/>
            <a:r>
              <a:rPr lang="en-GB" dirty="0"/>
              <a:t>computer </a:t>
            </a:r>
            <a:r>
              <a:rPr lang="en-GB" dirty="0" smtClean="0"/>
              <a:t>crime</a:t>
            </a:r>
          </a:p>
          <a:p>
            <a:pPr lvl="1"/>
            <a:r>
              <a:rPr lang="en-GB" dirty="0" smtClean="0"/>
              <a:t>The Sun</a:t>
            </a:r>
          </a:p>
          <a:p>
            <a:pPr lvl="2"/>
            <a:r>
              <a:rPr lang="en-GB" dirty="0" smtClean="0"/>
              <a:t>(That is the ‘yellow dwarf star’ that heats up our planet – not the newspaper!)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solar disruption?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518457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Solar storms in 1859 and 1921 were large but no major disruption occurred because we were not then dependent on electronics. </a:t>
            </a:r>
          </a:p>
          <a:p>
            <a:r>
              <a:rPr lang="en-GB" dirty="0" smtClean="0"/>
              <a:t>A s recently as 1994, a solar storm caused disruption in Canada, disrupting communication satellites, network television and radio as well </a:t>
            </a:r>
            <a:r>
              <a:rPr lang="en-GB" u="sng" dirty="0" smtClean="0"/>
              <a:t>as electrical power grids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Maybe – maybe not. But we ARE vulnerable.</a:t>
            </a:r>
          </a:p>
          <a:p>
            <a:pPr lvl="1"/>
            <a:r>
              <a:rPr lang="en-GB" dirty="0" smtClean="0"/>
              <a:t>13</a:t>
            </a:r>
            <a:r>
              <a:rPr lang="en-GB" baseline="30000" dirty="0" smtClean="0"/>
              <a:t>th</a:t>
            </a:r>
            <a:r>
              <a:rPr lang="en-GB" dirty="0" smtClean="0"/>
              <a:t> Dec 2010 headline in Daily Telegraph “Solar storm could knock out power grids and satellites” </a:t>
            </a:r>
          </a:p>
          <a:p>
            <a:pPr lvl="2"/>
            <a:r>
              <a:rPr lang="en-GB" dirty="0" smtClean="0"/>
              <a:t>It didn’t happen then!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/>
          <a:p>
            <a:pPr algn="ctr"/>
            <a:r>
              <a:rPr lang="en-GB" dirty="0"/>
              <a:t>Internet Perception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7586861" cy="4546451"/>
          </a:xfrm>
        </p:spPr>
        <p:txBody>
          <a:bodyPr/>
          <a:lstStyle/>
          <a:p>
            <a:r>
              <a:rPr lang="en-GB" dirty="0"/>
              <a:t>What do you think the public perception of the Internet </a:t>
            </a:r>
            <a:r>
              <a:rPr lang="en-GB" dirty="0" smtClean="0"/>
              <a:t>is?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/>
          <a:p>
            <a:pPr algn="ctr"/>
            <a:r>
              <a:rPr lang="en-GB" dirty="0"/>
              <a:t>Human Rights </a:t>
            </a:r>
            <a:r>
              <a:rPr lang="en-GB" dirty="0" smtClean="0"/>
              <a:t>Act 1998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785"/>
            <a:ext cx="8064500" cy="5101754"/>
          </a:xfrm>
        </p:spPr>
        <p:txBody>
          <a:bodyPr>
            <a:normAutofit/>
          </a:bodyPr>
          <a:lstStyle/>
          <a:p>
            <a:r>
              <a:rPr lang="en-GB" sz="2300" dirty="0"/>
              <a:t>Will </a:t>
            </a:r>
            <a:r>
              <a:rPr lang="en-GB" sz="2300" dirty="0" smtClean="0"/>
              <a:t>the </a:t>
            </a:r>
            <a:r>
              <a:rPr lang="en-GB" sz="2300" dirty="0"/>
              <a:t>Human Rights Act influence the social aspects of </a:t>
            </a:r>
            <a:r>
              <a:rPr lang="en-GB" sz="2300" dirty="0" smtClean="0"/>
              <a:t>computing?</a:t>
            </a:r>
            <a:endParaRPr lang="en-GB" sz="2300" dirty="0"/>
          </a:p>
          <a:p>
            <a:r>
              <a:rPr lang="en-GB" sz="2300" dirty="0"/>
              <a:t>How </a:t>
            </a:r>
            <a:r>
              <a:rPr lang="en-GB" sz="2300" dirty="0" smtClean="0"/>
              <a:t>would you </a:t>
            </a:r>
            <a:r>
              <a:rPr lang="en-GB" sz="2300" dirty="0"/>
              <a:t>research this </a:t>
            </a:r>
            <a:r>
              <a:rPr lang="en-GB" sz="2300" dirty="0" smtClean="0"/>
              <a:t>question?</a:t>
            </a:r>
          </a:p>
          <a:p>
            <a:r>
              <a:rPr lang="en-GB" sz="2300" dirty="0" smtClean="0"/>
              <a:t>What question would you ask?</a:t>
            </a:r>
          </a:p>
          <a:p>
            <a:pPr lvl="1"/>
            <a:r>
              <a:rPr lang="en-GB" sz="1900" dirty="0" smtClean="0"/>
              <a:t>Specific? Generic? </a:t>
            </a:r>
          </a:p>
          <a:p>
            <a:r>
              <a:rPr lang="en-GB" sz="2300" dirty="0" smtClean="0"/>
              <a:t>Your task:</a:t>
            </a:r>
            <a:endParaRPr lang="en-GB" sz="2300" dirty="0"/>
          </a:p>
          <a:p>
            <a:pPr lvl="1"/>
            <a:r>
              <a:rPr lang="en-GB" sz="1900" dirty="0"/>
              <a:t>Find out </a:t>
            </a:r>
            <a:r>
              <a:rPr lang="en-GB" sz="1900" dirty="0" smtClean="0"/>
              <a:t>about more about </a:t>
            </a:r>
            <a:r>
              <a:rPr lang="en-GB" sz="1900" dirty="0"/>
              <a:t>the HRA</a:t>
            </a:r>
          </a:p>
          <a:p>
            <a:pPr lvl="1"/>
            <a:r>
              <a:rPr lang="en-GB" sz="1900" dirty="0"/>
              <a:t>Which areas / sections impact on computing </a:t>
            </a:r>
          </a:p>
          <a:p>
            <a:pPr lvl="1"/>
            <a:r>
              <a:rPr lang="en-GB" sz="1900" dirty="0"/>
              <a:t>How / how not, substantiate / refute</a:t>
            </a:r>
          </a:p>
          <a:p>
            <a:pPr lvl="1"/>
            <a:r>
              <a:rPr lang="en-GB" sz="1900" dirty="0"/>
              <a:t>Link to readings/empirical evidence/ case studies </a:t>
            </a:r>
          </a:p>
          <a:p>
            <a:pPr lvl="1"/>
            <a:r>
              <a:rPr lang="en-GB" sz="1900" dirty="0"/>
              <a:t>Present reasoned argument (s) two sides  if possible</a:t>
            </a:r>
          </a:p>
          <a:p>
            <a:pPr lvl="1"/>
            <a:r>
              <a:rPr lang="en-GB" sz="1900" dirty="0"/>
              <a:t>Indicate your own perspective and position on the </a:t>
            </a:r>
            <a:r>
              <a:rPr lang="en-GB" sz="1900" dirty="0" smtClean="0"/>
              <a:t>matter</a:t>
            </a:r>
          </a:p>
          <a:p>
            <a:r>
              <a:rPr lang="en-GB" sz="2300" dirty="0" smtClean="0"/>
              <a:t>To get you started....</a:t>
            </a:r>
            <a:endParaRPr lang="en-GB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en-GB" dirty="0" smtClean="0"/>
              <a:t>Human Rights Act 1998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7467600" cy="47688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GB" sz="2400" cap="all" dirty="0" smtClean="0"/>
              <a:t>Rights relating to privacy </a:t>
            </a:r>
          </a:p>
          <a:p>
            <a:pPr>
              <a:lnSpc>
                <a:spcPct val="70000"/>
              </a:lnSpc>
            </a:pPr>
            <a:r>
              <a:rPr lang="en-GB" sz="2400" u="sng" dirty="0" smtClean="0"/>
              <a:t>Article 8 </a:t>
            </a:r>
          </a:p>
          <a:p>
            <a:pPr lvl="1">
              <a:lnSpc>
                <a:spcPct val="70000"/>
              </a:lnSpc>
            </a:pPr>
            <a:r>
              <a:rPr lang="en-GB" sz="2100" dirty="0" smtClean="0"/>
              <a:t>Respect for Private and Family Life</a:t>
            </a:r>
          </a:p>
          <a:p>
            <a:pPr lvl="2">
              <a:lnSpc>
                <a:spcPct val="70000"/>
              </a:lnSpc>
            </a:pPr>
            <a:r>
              <a:rPr lang="en-GB" sz="2000" dirty="0" smtClean="0"/>
              <a:t>“Everyone has the right to respect for his private and family life, his home and his correspondence”</a:t>
            </a:r>
          </a:p>
          <a:p>
            <a:pPr>
              <a:lnSpc>
                <a:spcPct val="70000"/>
              </a:lnSpc>
            </a:pPr>
            <a:r>
              <a:rPr lang="en-GB" sz="2500" dirty="0" smtClean="0"/>
              <a:t>No full definition of ‘private life’</a:t>
            </a:r>
          </a:p>
          <a:p>
            <a:pPr lvl="1">
              <a:lnSpc>
                <a:spcPct val="70000"/>
              </a:lnSpc>
            </a:pPr>
            <a:r>
              <a:rPr lang="en-GB" sz="2200" dirty="0" smtClean="0"/>
              <a:t>Live without interference</a:t>
            </a:r>
          </a:p>
          <a:p>
            <a:pPr lvl="1">
              <a:lnSpc>
                <a:spcPct val="70000"/>
              </a:lnSpc>
            </a:pPr>
            <a:r>
              <a:rPr lang="en-GB" sz="2200" dirty="0" smtClean="0"/>
              <a:t>Form friends and relationships</a:t>
            </a:r>
          </a:p>
          <a:p>
            <a:pPr lvl="1">
              <a:lnSpc>
                <a:spcPct val="70000"/>
              </a:lnSpc>
            </a:pPr>
            <a:r>
              <a:rPr lang="en-GB" sz="2200" dirty="0" smtClean="0"/>
              <a:t>Enjoy your sexuality, control your body</a:t>
            </a:r>
          </a:p>
          <a:p>
            <a:pPr>
              <a:lnSpc>
                <a:spcPct val="70000"/>
              </a:lnSpc>
            </a:pPr>
            <a:r>
              <a:rPr lang="en-GB" sz="2500" dirty="0" smtClean="0"/>
              <a:t>Qualified right</a:t>
            </a:r>
          </a:p>
          <a:p>
            <a:pPr lvl="1">
              <a:lnSpc>
                <a:spcPct val="70000"/>
              </a:lnSpc>
            </a:pPr>
            <a:r>
              <a:rPr lang="en-GB" sz="2200" dirty="0" smtClean="0"/>
              <a:t>Government or public authority may restrict rights</a:t>
            </a:r>
          </a:p>
          <a:p>
            <a:pPr lvl="2">
              <a:lnSpc>
                <a:spcPct val="70000"/>
              </a:lnSpc>
            </a:pPr>
            <a:r>
              <a:rPr lang="en-GB" sz="2100" dirty="0" smtClean="0"/>
              <a:t>Legal basis….necessary and proportionate</a:t>
            </a:r>
          </a:p>
          <a:p>
            <a:pPr lvl="1">
              <a:lnSpc>
                <a:spcPct val="70000"/>
              </a:lnSpc>
            </a:pPr>
            <a:r>
              <a:rPr lang="en-GB" sz="2000" dirty="0" smtClean="0"/>
              <a:t>Age of consent</a:t>
            </a:r>
          </a:p>
          <a:p>
            <a:pPr lvl="1">
              <a:lnSpc>
                <a:spcPct val="70000"/>
              </a:lnSpc>
            </a:pPr>
            <a:r>
              <a:rPr lang="en-GB" sz="2000" dirty="0" smtClean="0"/>
              <a:t>Care records</a:t>
            </a:r>
          </a:p>
          <a:p>
            <a:pPr lvl="1">
              <a:lnSpc>
                <a:spcPct val="70000"/>
              </a:lnSpc>
            </a:pPr>
            <a:r>
              <a:rPr lang="en-GB" sz="2000" dirty="0" smtClean="0"/>
              <a:t>Phone tapping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Human Rights Act 1998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4351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GB" sz="2400" u="sng" dirty="0" smtClean="0"/>
              <a:t>Article 10</a:t>
            </a:r>
            <a:endParaRPr lang="en-GB" sz="2400" dirty="0" smtClean="0"/>
          </a:p>
          <a:p>
            <a:pPr lvl="1">
              <a:lnSpc>
                <a:spcPct val="70000"/>
              </a:lnSpc>
            </a:pPr>
            <a:r>
              <a:rPr lang="en-GB" sz="2200" dirty="0" smtClean="0"/>
              <a:t>Freedom of expression includes</a:t>
            </a:r>
          </a:p>
          <a:p>
            <a:pPr lvl="2">
              <a:lnSpc>
                <a:spcPct val="70000"/>
              </a:lnSpc>
            </a:pPr>
            <a:r>
              <a:rPr lang="en-GB" sz="2000" dirty="0" smtClean="0"/>
              <a:t>“freedom to hold opinions and to receive and impart information and ideas without interference by public authority and regardless of frontiers”</a:t>
            </a:r>
          </a:p>
          <a:p>
            <a:pPr>
              <a:lnSpc>
                <a:spcPct val="70000"/>
              </a:lnSpc>
            </a:pPr>
            <a:r>
              <a:rPr lang="en-GB" sz="2400" dirty="0" smtClean="0"/>
              <a:t>Right to send and receive information</a:t>
            </a:r>
          </a:p>
          <a:p>
            <a:pPr>
              <a:lnSpc>
                <a:spcPct val="70000"/>
              </a:lnSpc>
            </a:pPr>
            <a:r>
              <a:rPr lang="en-GB" sz="2400" dirty="0" smtClean="0"/>
              <a:t>Hold and express opinions/ideas</a:t>
            </a:r>
          </a:p>
          <a:p>
            <a:pPr>
              <a:lnSpc>
                <a:spcPct val="70000"/>
              </a:lnSpc>
            </a:pPr>
            <a:r>
              <a:rPr lang="en-GB" sz="2400" dirty="0" smtClean="0"/>
              <a:t>Can be used against censorship</a:t>
            </a:r>
          </a:p>
          <a:p>
            <a:pPr lvl="1">
              <a:lnSpc>
                <a:spcPct val="70000"/>
              </a:lnSpc>
            </a:pPr>
            <a:r>
              <a:rPr lang="en-GB" sz="2000" dirty="0" smtClean="0"/>
              <a:t>Journalists/publishers</a:t>
            </a:r>
          </a:p>
          <a:p>
            <a:pPr lvl="1">
              <a:lnSpc>
                <a:spcPct val="70000"/>
              </a:lnSpc>
            </a:pPr>
            <a:r>
              <a:rPr lang="en-GB" sz="2000" dirty="0" smtClean="0"/>
              <a:t>Artists/writers</a:t>
            </a:r>
          </a:p>
          <a:p>
            <a:pPr>
              <a:lnSpc>
                <a:spcPct val="70000"/>
              </a:lnSpc>
            </a:pPr>
            <a:r>
              <a:rPr lang="en-GB" sz="2400" dirty="0" smtClean="0"/>
              <a:t>Qualified right</a:t>
            </a:r>
          </a:p>
          <a:p>
            <a:pPr lvl="1">
              <a:lnSpc>
                <a:spcPct val="70000"/>
              </a:lnSpc>
            </a:pPr>
            <a:r>
              <a:rPr lang="en-GB" sz="2000" dirty="0" smtClean="0"/>
              <a:t>Government/Public Authority may restrict rights</a:t>
            </a:r>
          </a:p>
          <a:p>
            <a:pPr lvl="2">
              <a:lnSpc>
                <a:spcPct val="70000"/>
              </a:lnSpc>
            </a:pPr>
            <a:r>
              <a:rPr lang="en-GB" sz="1800" dirty="0" smtClean="0"/>
              <a:t>Prevention of crime</a:t>
            </a:r>
          </a:p>
          <a:p>
            <a:pPr lvl="2">
              <a:lnSpc>
                <a:spcPct val="70000"/>
              </a:lnSpc>
            </a:pPr>
            <a:r>
              <a:rPr lang="en-GB" sz="1800" dirty="0" smtClean="0"/>
              <a:t>Protection of morals</a:t>
            </a:r>
          </a:p>
          <a:p>
            <a:pPr lvl="2">
              <a:lnSpc>
                <a:spcPct val="70000"/>
              </a:lnSpc>
            </a:pPr>
            <a:r>
              <a:rPr lang="en-GB" sz="1800" dirty="0" smtClean="0"/>
              <a:t>Protection of others’ rights/reputations</a:t>
            </a:r>
          </a:p>
          <a:p>
            <a:pPr lvl="2">
              <a:lnSpc>
                <a:spcPct val="70000"/>
              </a:lnSpc>
            </a:pPr>
            <a:r>
              <a:rPr lang="en-GB" sz="1800" dirty="0" smtClean="0"/>
              <a:t>Protection of confidential information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Human Rights Act 1998 – Restrictions to Rights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Rights are subject to restrictions “as are prescribed by law and are necessary in a democratic society, in the interests of”: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national security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public safety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prevention of disorder or crime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protection of health or morals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protection of the reputation (FOE) or rights of others (e.g. right to liberty and security)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preventing disclosure of information received in confidence (FOE)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maintaining the authority and impartiality of the judiciary (FOE)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1143000"/>
          </a:xfrm>
        </p:spPr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12776"/>
            <a:ext cx="7777162" cy="51125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In this session the following subjects have been </a:t>
            </a:r>
            <a:r>
              <a:rPr lang="en-GB" dirty="0" smtClean="0"/>
              <a:t>discussed</a:t>
            </a:r>
            <a:r>
              <a:rPr lang="en-GB" smtClean="0"/>
              <a:t>. 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You </a:t>
            </a:r>
            <a:r>
              <a:rPr lang="en-GB" dirty="0"/>
              <a:t>should undertake reading and research so </a:t>
            </a:r>
            <a:r>
              <a:rPr lang="en-GB" dirty="0" smtClean="0"/>
              <a:t>you </a:t>
            </a:r>
            <a:r>
              <a:rPr lang="en-GB" dirty="0"/>
              <a:t>feel comfortable discussing the following </a:t>
            </a:r>
            <a:r>
              <a:rPr lang="en-GB" dirty="0" smtClean="0"/>
              <a:t>topics...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The relationship between IT and society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impact of IT on society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notion of a technical class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opportunities for inclusion and exclusion as a result of IT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428604"/>
            <a:ext cx="5184775" cy="838200"/>
          </a:xfrm>
        </p:spPr>
        <p:txBody>
          <a:bodyPr/>
          <a:lstStyle/>
          <a:p>
            <a:r>
              <a:rPr lang="en-GB" dirty="0"/>
              <a:t>Objective of session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492375"/>
            <a:ext cx="7772400" cy="3929063"/>
          </a:xfrm>
        </p:spPr>
        <p:txBody>
          <a:bodyPr/>
          <a:lstStyle/>
          <a:p>
            <a:r>
              <a:rPr lang="en-GB"/>
              <a:t>To explore the nature of the relationship between society and IT</a:t>
            </a:r>
          </a:p>
          <a:p>
            <a:r>
              <a:rPr lang="en-GB"/>
              <a:t>To discuss the development of a technical class</a:t>
            </a:r>
          </a:p>
          <a:p>
            <a:r>
              <a:rPr lang="en-GB"/>
              <a:t>To consider the Human Rights 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Computers in Society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71612"/>
            <a:ext cx="7561262" cy="4321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Society </a:t>
            </a:r>
            <a:r>
              <a:rPr lang="en-GB" dirty="0"/>
              <a:t>has changed as a result of computing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Societal expectations have </a:t>
            </a:r>
            <a:r>
              <a:rPr lang="en-GB" dirty="0"/>
              <a:t>altered 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Society </a:t>
            </a:r>
            <a:r>
              <a:rPr lang="en-GB" dirty="0"/>
              <a:t>is dependent on computers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Society </a:t>
            </a:r>
            <a:r>
              <a:rPr lang="en-GB" dirty="0"/>
              <a:t>is vulnerable to the use of computers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Societal </a:t>
            </a:r>
            <a:r>
              <a:rPr lang="en-GB" dirty="0"/>
              <a:t>problems caused through use of computers is </a:t>
            </a:r>
            <a:r>
              <a:rPr lang="en-GB" dirty="0" smtClean="0"/>
              <a:t>(or should be) an </a:t>
            </a:r>
            <a:r>
              <a:rPr lang="en-GB" dirty="0"/>
              <a:t>ethical dilemma for computer professionals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/>
          <a:lstStyle/>
          <a:p>
            <a:pPr algn="ctr"/>
            <a:r>
              <a:rPr lang="en-GB" dirty="0"/>
              <a:t>Computers in Society contd.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496300" cy="13001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What </a:t>
            </a:r>
            <a:r>
              <a:rPr lang="en-GB" dirty="0"/>
              <a:t>aspects of computers and society make you feel </a:t>
            </a:r>
            <a:r>
              <a:rPr lang="en-GB" dirty="0" smtClean="0"/>
              <a:t>uncomfortable?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158" y="2714620"/>
            <a:ext cx="8072494" cy="38576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GB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Kallman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Grillo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(1996)</a:t>
            </a:r>
          </a:p>
          <a:p>
            <a:pPr marL="877824" lvl="1" indent="-38404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GB" sz="3000" baseline="0" dirty="0" smtClean="0">
                <a:latin typeface="+mn-lt"/>
              </a:rPr>
              <a:t>“Mom test”</a:t>
            </a:r>
          </a:p>
          <a:p>
            <a:pPr marL="877824" lvl="1" indent="-38404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“TV test”</a:t>
            </a:r>
          </a:p>
          <a:p>
            <a:pPr marL="877824" lvl="1" indent="-38404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GB" sz="3000" baseline="0" dirty="0" smtClean="0">
                <a:latin typeface="+mn-lt"/>
              </a:rPr>
              <a:t>“Smell test”</a:t>
            </a:r>
          </a:p>
          <a:p>
            <a:pPr marL="877824" lvl="1" indent="-38404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“other person’s shoes test”</a:t>
            </a:r>
          </a:p>
          <a:p>
            <a:pPr marL="877824" lvl="1" indent="-38404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GB" sz="3000" baseline="0" dirty="0" smtClean="0">
                <a:latin typeface="+mn-lt"/>
              </a:rPr>
              <a:t>“Market test”</a:t>
            </a:r>
          </a:p>
          <a:p>
            <a:pPr marL="877824" lvl="1" indent="-38404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indent="-38404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GB" sz="3000" dirty="0" smtClean="0"/>
              <a:t>Do you think society’s perception might affect the choice of industry you might want to work  in?</a:t>
            </a:r>
          </a:p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11430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GB" dirty="0"/>
              <a:t>Technical </a:t>
            </a:r>
            <a:r>
              <a:rPr lang="en-GB" dirty="0" smtClean="0"/>
              <a:t>Class (</a:t>
            </a:r>
            <a:r>
              <a:rPr lang="en-GB" dirty="0" err="1" smtClean="0"/>
              <a:t>Technocrazzi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89138"/>
            <a:ext cx="7559675" cy="4525962"/>
          </a:xfrm>
          <a:noFill/>
          <a:ln/>
        </p:spPr>
        <p:txBody>
          <a:bodyPr lIns="90488" tIns="44450" rIns="90488" bIns="44450"/>
          <a:lstStyle/>
          <a:p>
            <a:r>
              <a:rPr lang="en-GB" dirty="0" smtClean="0"/>
              <a:t>New class!</a:t>
            </a:r>
            <a:endParaRPr lang="en-GB" dirty="0"/>
          </a:p>
          <a:p>
            <a:r>
              <a:rPr lang="en-GB" dirty="0" smtClean="0"/>
              <a:t>Is </a:t>
            </a:r>
            <a:r>
              <a:rPr lang="en-GB" dirty="0"/>
              <a:t>there a new technical class in society?</a:t>
            </a:r>
          </a:p>
          <a:p>
            <a:pPr lvl="1"/>
            <a:r>
              <a:rPr lang="en-GB" dirty="0" smtClean="0"/>
              <a:t>Are there </a:t>
            </a:r>
            <a:r>
              <a:rPr lang="en-GB" dirty="0"/>
              <a:t>barriers to entry to this class? </a:t>
            </a:r>
          </a:p>
          <a:p>
            <a:r>
              <a:rPr lang="en-GB" dirty="0" smtClean="0"/>
              <a:t>What </a:t>
            </a:r>
            <a:r>
              <a:rPr lang="en-GB" dirty="0"/>
              <a:t>are the categories in this society?</a:t>
            </a:r>
          </a:p>
          <a:p>
            <a:pPr lvl="1"/>
            <a:r>
              <a:rPr lang="en-GB" dirty="0"/>
              <a:t>equivalent of high, middle, lower?</a:t>
            </a:r>
          </a:p>
          <a:p>
            <a:r>
              <a:rPr lang="en-GB" dirty="0" smtClean="0"/>
              <a:t>What </a:t>
            </a:r>
            <a:r>
              <a:rPr lang="en-GB" dirty="0"/>
              <a:t>are the features or measurements of each category?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58204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 algn="ctr"/>
            <a:r>
              <a:rPr lang="en-GB" dirty="0"/>
              <a:t>Technology </a:t>
            </a:r>
            <a:r>
              <a:rPr lang="en-GB" dirty="0" smtClean="0"/>
              <a:t> - does it split people into</a:t>
            </a:r>
            <a:br>
              <a:rPr lang="en-GB" dirty="0" smtClean="0"/>
            </a:br>
            <a:r>
              <a:rPr lang="en-GB" dirty="0" smtClean="0"/>
              <a:t> ‘</a:t>
            </a:r>
            <a:r>
              <a:rPr lang="en-GB" dirty="0"/>
              <a:t>haves’ and </a:t>
            </a:r>
            <a:r>
              <a:rPr lang="en-GB" dirty="0" smtClean="0"/>
              <a:t>‘have </a:t>
            </a:r>
            <a:r>
              <a:rPr lang="en-GB" dirty="0" err="1"/>
              <a:t>nots</a:t>
            </a:r>
            <a:r>
              <a:rPr lang="en-GB" dirty="0" err="1" smtClean="0"/>
              <a:t>’</a:t>
            </a:r>
            <a:r>
              <a:rPr lang="en-GB" dirty="0"/>
              <a:t>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416800" cy="3889375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GB" dirty="0"/>
              <a:t>Evidence of division</a:t>
            </a:r>
          </a:p>
          <a:p>
            <a:pPr lvl="1"/>
            <a:r>
              <a:rPr lang="en-GB" sz="2000" dirty="0" smtClean="0"/>
              <a:t>Discrimination </a:t>
            </a:r>
            <a:r>
              <a:rPr lang="en-GB" sz="2000" dirty="0"/>
              <a:t>continues to take place</a:t>
            </a:r>
          </a:p>
          <a:p>
            <a:pPr lvl="1"/>
            <a:r>
              <a:rPr lang="en-GB" sz="2000" dirty="0" smtClean="0"/>
              <a:t>Computer </a:t>
            </a:r>
            <a:r>
              <a:rPr lang="en-GB" sz="2000" dirty="0"/>
              <a:t>literacy becomes an </a:t>
            </a:r>
            <a:r>
              <a:rPr lang="en-GB" sz="2000" dirty="0" smtClean="0"/>
              <a:t>issue</a:t>
            </a:r>
          </a:p>
          <a:p>
            <a:pPr lvl="2"/>
            <a:r>
              <a:rPr lang="en-GB" sz="1800" dirty="0" smtClean="0"/>
              <a:t>Associated problems</a:t>
            </a:r>
            <a:endParaRPr lang="en-GB" sz="1800" dirty="0"/>
          </a:p>
          <a:p>
            <a:pPr lvl="1"/>
            <a:r>
              <a:rPr lang="en-GB" sz="2000" dirty="0" smtClean="0"/>
              <a:t>Removal </a:t>
            </a:r>
            <a:r>
              <a:rPr lang="en-GB" sz="2000" dirty="0"/>
              <a:t>of choice</a:t>
            </a:r>
          </a:p>
          <a:p>
            <a:r>
              <a:rPr lang="en-GB" dirty="0"/>
              <a:t>Evidence of equalisation</a:t>
            </a:r>
          </a:p>
          <a:p>
            <a:pPr lvl="1"/>
            <a:r>
              <a:rPr lang="en-GB" sz="2000" dirty="0" smtClean="0"/>
              <a:t>Removal </a:t>
            </a:r>
            <a:r>
              <a:rPr lang="en-GB" sz="2000" dirty="0"/>
              <a:t>of class barriers</a:t>
            </a:r>
          </a:p>
          <a:p>
            <a:pPr lvl="1"/>
            <a:r>
              <a:rPr lang="en-GB" sz="2000" dirty="0" smtClean="0"/>
              <a:t>Equal </a:t>
            </a:r>
            <a:r>
              <a:rPr lang="en-GB" sz="2000" dirty="0"/>
              <a:t>opportunities in education</a:t>
            </a:r>
          </a:p>
          <a:p>
            <a:pPr lvl="1"/>
            <a:r>
              <a:rPr lang="en-GB" sz="2000" dirty="0" smtClean="0"/>
              <a:t>Equal </a:t>
            </a:r>
            <a:r>
              <a:rPr lang="en-GB" sz="2000" dirty="0"/>
              <a:t>opportunities in work</a:t>
            </a:r>
          </a:p>
          <a:p>
            <a:pPr lvl="1"/>
            <a:r>
              <a:rPr lang="en-GB" sz="2000" dirty="0" smtClean="0"/>
              <a:t>Computer </a:t>
            </a:r>
            <a:r>
              <a:rPr lang="en-GB" sz="2000" dirty="0"/>
              <a:t>literacy not an issue </a:t>
            </a:r>
          </a:p>
          <a:p>
            <a:pPr lvl="1"/>
            <a:r>
              <a:rPr lang="en-GB" sz="2000" dirty="0" smtClean="0"/>
              <a:t>Increase </a:t>
            </a:r>
            <a:r>
              <a:rPr lang="en-GB" sz="2000" dirty="0"/>
              <a:t>in choice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11430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GB" dirty="0"/>
              <a:t>Society’s view of </a:t>
            </a:r>
            <a:r>
              <a:rPr lang="en-GB" dirty="0" smtClean="0"/>
              <a:t>IT?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71612"/>
            <a:ext cx="7010400" cy="4400552"/>
          </a:xfrm>
          <a:noFill/>
          <a:ln/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GB" dirty="0" smtClean="0"/>
              <a:t>Computer revolution (ongoing)</a:t>
            </a:r>
            <a:endParaRPr lang="en-GB" dirty="0"/>
          </a:p>
          <a:p>
            <a:r>
              <a:rPr lang="en-GB" dirty="0" smtClean="0"/>
              <a:t>Information </a:t>
            </a:r>
            <a:r>
              <a:rPr lang="en-GB" dirty="0"/>
              <a:t>society</a:t>
            </a:r>
          </a:p>
          <a:p>
            <a:r>
              <a:rPr lang="en-GB" dirty="0" smtClean="0"/>
              <a:t>Knowledge </a:t>
            </a:r>
            <a:r>
              <a:rPr lang="en-GB" dirty="0"/>
              <a:t>worker</a:t>
            </a:r>
          </a:p>
          <a:p>
            <a:r>
              <a:rPr lang="en-GB" dirty="0"/>
              <a:t>Internet</a:t>
            </a:r>
          </a:p>
          <a:p>
            <a:r>
              <a:rPr lang="en-GB" dirty="0" smtClean="0"/>
              <a:t>Computer </a:t>
            </a:r>
            <a:r>
              <a:rPr lang="en-GB" dirty="0"/>
              <a:t>mediated work</a:t>
            </a:r>
          </a:p>
          <a:p>
            <a:r>
              <a:rPr lang="en-GB" dirty="0" smtClean="0"/>
              <a:t>Intelligent </a:t>
            </a:r>
            <a:r>
              <a:rPr lang="en-GB" dirty="0"/>
              <a:t>machine</a:t>
            </a:r>
          </a:p>
          <a:p>
            <a:r>
              <a:rPr lang="en-GB" dirty="0" smtClean="0"/>
              <a:t>New </a:t>
            </a:r>
            <a:r>
              <a:rPr lang="en-GB" dirty="0"/>
              <a:t>terms and </a:t>
            </a:r>
            <a:r>
              <a:rPr lang="en-GB" dirty="0" smtClean="0"/>
              <a:t>jargon</a:t>
            </a:r>
          </a:p>
          <a:p>
            <a:pPr lvl="1"/>
            <a:r>
              <a:rPr lang="en-GB" dirty="0" smtClean="0"/>
              <a:t>Exclusive?</a:t>
            </a:r>
          </a:p>
          <a:p>
            <a:r>
              <a:rPr lang="en-GB" dirty="0" smtClean="0"/>
              <a:t>If you know anything about computing you MUST know everything about computing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Alternative View?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Computers are taking over</a:t>
            </a:r>
          </a:p>
          <a:p>
            <a:r>
              <a:rPr lang="en-GB" dirty="0" smtClean="0"/>
              <a:t>Computers make lots of mistakes</a:t>
            </a:r>
          </a:p>
          <a:p>
            <a:r>
              <a:rPr lang="en-GB" dirty="0" smtClean="0"/>
              <a:t>Computers are making us ill</a:t>
            </a:r>
          </a:p>
          <a:p>
            <a:r>
              <a:rPr lang="en-GB" dirty="0" smtClean="0"/>
              <a:t>Computers are frightening</a:t>
            </a:r>
          </a:p>
          <a:p>
            <a:r>
              <a:rPr lang="en-GB" dirty="0" smtClean="0"/>
              <a:t>Computers are hard to understand</a:t>
            </a:r>
          </a:p>
          <a:p>
            <a:endParaRPr lang="en-GB" dirty="0" smtClean="0"/>
          </a:p>
          <a:p>
            <a:r>
              <a:rPr lang="en-GB" dirty="0" smtClean="0"/>
              <a:t>Resistance is futile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 algn="ctr"/>
            <a:r>
              <a:rPr lang="en-GB" dirty="0"/>
              <a:t>Technology and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Utopian </a:t>
            </a:r>
            <a:r>
              <a:rPr lang="en-GB" dirty="0" smtClean="0"/>
              <a:t>Dream!</a:t>
            </a:r>
            <a:endParaRPr lang="en-GB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28802"/>
            <a:ext cx="7989887" cy="4462473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300" dirty="0" smtClean="0"/>
              <a:t>Utopian philosophy is where members of society live ideal lives</a:t>
            </a:r>
          </a:p>
          <a:p>
            <a:pPr>
              <a:lnSpc>
                <a:spcPct val="90000"/>
              </a:lnSpc>
            </a:pPr>
            <a:r>
              <a:rPr lang="en-GB" sz="2300" dirty="0" smtClean="0"/>
              <a:t>Utopian </a:t>
            </a:r>
            <a:r>
              <a:rPr lang="en-GB" sz="2300" dirty="0"/>
              <a:t>ideals are hard to put into </a:t>
            </a:r>
            <a:r>
              <a:rPr lang="en-GB" sz="2300" dirty="0" smtClean="0"/>
              <a:t>practice</a:t>
            </a:r>
          </a:p>
          <a:p>
            <a:pPr lvl="1">
              <a:lnSpc>
                <a:spcPct val="90000"/>
              </a:lnSpc>
            </a:pPr>
            <a:r>
              <a:rPr lang="en-GB" sz="1900" dirty="0" smtClean="0"/>
              <a:t>What’s Utopian for one person isn’t always for somebody else!!</a:t>
            </a:r>
            <a:endParaRPr lang="en-GB" sz="1900" dirty="0"/>
          </a:p>
          <a:p>
            <a:pPr>
              <a:lnSpc>
                <a:spcPct val="90000"/>
              </a:lnSpc>
            </a:pPr>
            <a:r>
              <a:rPr lang="en-GB" sz="2300" dirty="0" smtClean="0"/>
              <a:t>Utopian </a:t>
            </a:r>
            <a:r>
              <a:rPr lang="en-GB" sz="2300" dirty="0"/>
              <a:t>societies are often instrumental in providing stimulation and </a:t>
            </a:r>
            <a:r>
              <a:rPr lang="en-GB" sz="2300" dirty="0" smtClean="0"/>
              <a:t>hope</a:t>
            </a:r>
          </a:p>
          <a:p>
            <a:pPr>
              <a:lnSpc>
                <a:spcPct val="90000"/>
              </a:lnSpc>
            </a:pPr>
            <a:r>
              <a:rPr lang="en-GB" sz="2300" dirty="0" smtClean="0"/>
              <a:t>Technological utopia is the situation where specific technologies play a key role in shaping a utopian social vision</a:t>
            </a:r>
          </a:p>
          <a:p>
            <a:pPr>
              <a:lnSpc>
                <a:spcPct val="90000"/>
              </a:lnSpc>
            </a:pPr>
            <a:r>
              <a:rPr lang="en-GB" sz="2300" dirty="0" smtClean="0"/>
              <a:t>Technological dystopia is where  technology facilitates a social order that is relentlessly harsh, destructive and miserable</a:t>
            </a:r>
            <a:endParaRPr lang="en-GB" sz="1900" dirty="0" smtClean="0"/>
          </a:p>
          <a:p>
            <a:pPr lvl="1">
              <a:lnSpc>
                <a:spcPct val="90000"/>
              </a:lnSpc>
            </a:pPr>
            <a:r>
              <a:rPr lang="en-GB" sz="1900" dirty="0" smtClean="0"/>
              <a:t>Frequently portrayed in movies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559</TotalTime>
  <Words>1052</Words>
  <Application>Microsoft Office PowerPoint</Application>
  <PresentationFormat>On-screen Show (4:3)</PresentationFormat>
  <Paragraphs>173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Franklin Gothic Book</vt:lpstr>
      <vt:lpstr>Wingdings</vt:lpstr>
      <vt:lpstr>Wingdings 2</vt:lpstr>
      <vt:lpstr>Stack of books design template [1]</vt:lpstr>
      <vt:lpstr>Technic</vt:lpstr>
      <vt:lpstr>Social and Current Issues in Computing</vt:lpstr>
      <vt:lpstr>Objective of session</vt:lpstr>
      <vt:lpstr>Computers in Society</vt:lpstr>
      <vt:lpstr>Computers in Society contd.</vt:lpstr>
      <vt:lpstr>Technical Class (Technocrazzi)</vt:lpstr>
      <vt:lpstr>Technology  - does it split people into  ‘haves’ and ‘have nots’?</vt:lpstr>
      <vt:lpstr>Society’s view of IT?</vt:lpstr>
      <vt:lpstr>An Alternative View?</vt:lpstr>
      <vt:lpstr>Technology and  The Utopian Dream!</vt:lpstr>
      <vt:lpstr>Public Perception</vt:lpstr>
      <vt:lpstr>Perception cont’d</vt:lpstr>
      <vt:lpstr>Major solar disruption?</vt:lpstr>
      <vt:lpstr>Internet Perception </vt:lpstr>
      <vt:lpstr>Human Rights Act 1998</vt:lpstr>
      <vt:lpstr>Human Rights Act 1998</vt:lpstr>
      <vt:lpstr>Human Rights Act 1998</vt:lpstr>
      <vt:lpstr>Human Rights Act 1998 – Restrictions to Rights</vt:lpstr>
      <vt:lpstr>Conclusion</vt:lpstr>
    </vt:vector>
  </TitlesOfParts>
  <Manager/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Template User</dc:creator>
  <cp:keywords/>
  <dc:description/>
  <cp:lastModifiedBy>Ng Fong Chiu</cp:lastModifiedBy>
  <cp:revision>33</cp:revision>
  <dcterms:created xsi:type="dcterms:W3CDTF">2006-01-17T15:07:59Z</dcterms:created>
  <dcterms:modified xsi:type="dcterms:W3CDTF">2020-02-11T02:17:24Z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