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74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7" descr="shad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0"/>
            <a:ext cx="1600200" cy="611188"/>
          </a:xfrm>
          <a:prstGeom prst="rect">
            <a:avLst/>
          </a:prstGeom>
          <a:solidFill>
            <a:srgbClr val="84CFDE"/>
          </a:solidFill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49275" y="250825"/>
            <a:ext cx="40322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CG052 Social &amp; Current Issues in Computing</a:t>
            </a:r>
          </a:p>
          <a:p>
            <a:pPr>
              <a:spcBef>
                <a:spcPct val="50000"/>
              </a:spcBef>
            </a:pPr>
            <a:r>
              <a:rPr lang="en-GB" sz="1400"/>
              <a:t>Ethical and Social Audits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84A4B-0E88-425E-989B-B7D0128319A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63DC3-B574-447F-B088-F1EB2FD931C3}" type="slidenum">
              <a:rPr lang="en-GB"/>
              <a:pPr/>
              <a:t>1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48768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b="1">
                <a:latin typeface="Book Antiqua" pitchFamily="18" charset="0"/>
              </a:rPr>
              <a:t>CG052 Social and Current Issues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52600" y="8686800"/>
            <a:ext cx="2968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200" b="1">
                <a:latin typeface="Book Antiqua" pitchFamily="18" charset="0"/>
              </a:rPr>
              <a:t>Copyright Northumbria University 2005</a:t>
            </a:r>
          </a:p>
          <a:p>
            <a:pPr eaLnBrk="0" hangingPunct="0"/>
            <a:r>
              <a:rPr lang="en-GB" sz="1200" b="1">
                <a:latin typeface="Book Antiqua" pitchFamily="18" charset="0"/>
              </a:rPr>
              <a:t>Last update February 14</a:t>
            </a:r>
            <a:r>
              <a:rPr lang="en-GB" sz="1200" b="1" baseline="30000">
                <a:latin typeface="Book Antiqua" pitchFamily="18" charset="0"/>
              </a:rPr>
              <a:t>th</a:t>
            </a:r>
            <a:r>
              <a:rPr lang="en-GB" sz="1200" b="1">
                <a:latin typeface="Book Antiqua" pitchFamily="18" charset="0"/>
              </a:rPr>
              <a:t>  2005</a:t>
            </a:r>
          </a:p>
        </p:txBody>
      </p:sp>
      <p:pic>
        <p:nvPicPr>
          <p:cNvPr id="9221" name="Picture 5" descr="shad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0"/>
            <a:ext cx="1600200" cy="611188"/>
          </a:xfrm>
          <a:prstGeom prst="rect">
            <a:avLst/>
          </a:prstGeom>
          <a:solidFill>
            <a:srgbClr val="84CFDE"/>
          </a:solidFill>
        </p:spPr>
      </p:pic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18CA6-429B-47BF-8649-88AB8BD24527}" type="slidenum">
              <a:rPr lang="en-GB"/>
              <a:pPr/>
              <a:t>12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5565F-CAA7-4FBD-BE69-3386678E1442}" type="slidenum">
              <a:rPr lang="en-GB"/>
              <a:pPr/>
              <a:t>13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804B4-5355-4B47-85D3-3C8A8BE08B20}" type="slidenum">
              <a:rPr lang="en-GB"/>
              <a:pPr/>
              <a:t>14</a:t>
            </a:fld>
            <a:endParaRPr lang="en-GB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7C4B-C3C3-4C07-B4C2-0D88C2837BB6}" type="slidenum">
              <a:rPr lang="en-GB"/>
              <a:pPr/>
              <a:t>15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0C4E9-5556-4CE3-A845-FC341FE6CF96}" type="slidenum">
              <a:rPr lang="en-GB"/>
              <a:pPr/>
              <a:t>16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267200"/>
            <a:ext cx="5029200" cy="4114800"/>
          </a:xfrm>
        </p:spPr>
        <p:txBody>
          <a:bodyPr/>
          <a:lstStyle/>
          <a:p>
            <a:endParaRPr lang="en-GB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30434-F579-423C-B6E9-638A1ED6F99C}" type="slidenum">
              <a:rPr lang="en-GB"/>
              <a:pPr/>
              <a:t>17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71B10-5A58-4068-83DD-5A545F30779D}" type="slidenum">
              <a:rPr lang="en-GB"/>
              <a:pPr/>
              <a:t>18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11E56-4817-409F-A99F-42AC04C63565}" type="slidenum">
              <a:rPr lang="en-GB"/>
              <a:pPr/>
              <a:t>2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664DF-966F-400D-AF0C-52E1E8043141}" type="slidenum">
              <a:rPr lang="en-GB"/>
              <a:pPr/>
              <a:t>3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AE7C1-96F3-4C2F-B49B-E1FD922F0875}" type="slidenum">
              <a:rPr lang="en-GB"/>
              <a:pPr/>
              <a:t>5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A9B7C-20CE-40B4-BB8E-3E1D6FDE3FBB}" type="slidenum">
              <a:rPr lang="en-GB"/>
              <a:pPr/>
              <a:t>7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31732-7502-4D92-B645-B63D7BED2C2A}" type="slidenum">
              <a:rPr lang="en-GB"/>
              <a:pPr/>
              <a:t>8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53923-7B91-487E-AEB9-BCDAB06C44D9}" type="slidenum">
              <a:rPr lang="en-GB"/>
              <a:pPr/>
              <a:t>9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66E46-E07D-443B-B47A-476A2C82B6A4}" type="slidenum">
              <a:rPr lang="en-GB"/>
              <a:pPr/>
              <a:t>10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800AC-357F-4252-BE24-9AEA6288B030}" type="slidenum">
              <a:rPr lang="en-GB"/>
              <a:pPr/>
              <a:t>11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1D668A4-9F5A-4826-8765-8AC29AFF303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DC744-54BC-4D01-BF1C-F7997DEB7B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09E3C-0062-423F-961A-54060E3F8B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2AB0-8092-46B4-A789-EB9B5685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7" grpId="0" build="p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7F98-7AF3-4EFF-A7D6-A484D9569F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107-B557-4168-B0F2-B78AF7D355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501A-3225-4579-9156-7F4C6698B7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FA15F-2FFC-4D50-81AF-68E6ADAC2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0C17-9DAE-47A0-AB17-A0FB6CECDF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05C-F86E-4DAF-BE6B-5D6C024265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7A2312A-6A72-482C-96CA-81BA0C49FD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E0CC-E33A-401E-81DD-E590771B0F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F1D-6902-4B5D-A700-19F53EEF22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42FF-69C0-4BE0-B6A9-239B71351B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3D82-CAE7-4F6A-B26E-F976C485FF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16F12-DDC3-4971-9399-4CF88F2BB0F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0A34E-7706-4454-80F0-025B73DCA2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F3C5F-1034-4809-ABDE-4B36B0BC33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AC10-7598-4241-9210-8CC5C13022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56A12-3B5B-44D1-A846-952B66618C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132B8-DE04-4495-8396-1D42FAA552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D12F3-7443-4FCF-8BFE-B496348E86E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C819DA58-688D-44B9-8AE5-EE3401C7BA2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19DA58-688D-44B9-8AE5-EE3401C7BA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571612"/>
            <a:ext cx="6929486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Ethical and Social Audits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000372"/>
            <a:ext cx="3908280" cy="1752600"/>
          </a:xfrm>
        </p:spPr>
        <p:txBody>
          <a:bodyPr/>
          <a:lstStyle/>
          <a:p>
            <a:pPr algn="ctr"/>
            <a:r>
              <a:rPr lang="en-GB" dirty="0"/>
              <a:t>Ethical audits in organisations</a:t>
            </a:r>
          </a:p>
          <a:p>
            <a:pPr algn="ctr"/>
            <a:r>
              <a:rPr lang="en-GB" dirty="0"/>
              <a:t>Audits across society</a:t>
            </a:r>
          </a:p>
          <a:p>
            <a:pPr algn="ctr"/>
            <a:r>
              <a:rPr lang="en-GB" dirty="0"/>
              <a:t>Implications of audits</a:t>
            </a:r>
          </a:p>
          <a:p>
            <a:pPr algn="ctr"/>
            <a:r>
              <a:rPr lang="en-GB" dirty="0"/>
              <a:t>Relevance to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Areas to cover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600200"/>
            <a:ext cx="741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Culture of </a:t>
            </a:r>
            <a:r>
              <a:rPr lang="en-GB" dirty="0" smtClean="0"/>
              <a:t>organisation.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Business of </a:t>
            </a:r>
            <a:r>
              <a:rPr lang="en-GB" dirty="0" smtClean="0"/>
              <a:t>organisation.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Dominant culture in </a:t>
            </a:r>
            <a:r>
              <a:rPr lang="en-GB" dirty="0" smtClean="0"/>
              <a:t>society.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Development methods and </a:t>
            </a:r>
            <a:r>
              <a:rPr lang="en-GB" dirty="0" smtClean="0"/>
              <a:t>techniques.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Documentation and </a:t>
            </a:r>
            <a:r>
              <a:rPr lang="en-GB" dirty="0" smtClean="0"/>
              <a:t>publication.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Testing schedules and </a:t>
            </a:r>
            <a:r>
              <a:rPr lang="en-GB" dirty="0" smtClean="0"/>
              <a:t>outcomes.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Usage.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Monitoring of </a:t>
            </a:r>
            <a:r>
              <a:rPr lang="en-GB" dirty="0" smtClean="0"/>
              <a:t>usage.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Perception (particularly in social audit</a:t>
            </a:r>
            <a:r>
              <a:rPr lang="en-GB" dirty="0" smtClean="0"/>
              <a:t>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to talk to?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204864"/>
            <a:ext cx="7010400" cy="34988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Senior </a:t>
            </a:r>
            <a:r>
              <a:rPr lang="en-GB" dirty="0" smtClean="0"/>
              <a:t>management.</a:t>
            </a:r>
            <a:endParaRPr lang="en-GB" dirty="0"/>
          </a:p>
          <a:p>
            <a:r>
              <a:rPr lang="en-GB" dirty="0"/>
              <a:t>Development </a:t>
            </a:r>
            <a:r>
              <a:rPr lang="en-GB" dirty="0" smtClean="0"/>
              <a:t>teams.</a:t>
            </a:r>
            <a:endParaRPr lang="en-GB" dirty="0"/>
          </a:p>
          <a:p>
            <a:r>
              <a:rPr lang="en-GB" dirty="0" smtClean="0"/>
              <a:t>Users.</a:t>
            </a:r>
            <a:endParaRPr lang="en-GB" dirty="0"/>
          </a:p>
          <a:p>
            <a:r>
              <a:rPr lang="en-GB" dirty="0"/>
              <a:t>Internal </a:t>
            </a:r>
            <a:r>
              <a:rPr lang="en-GB" dirty="0" smtClean="0"/>
              <a:t>auditors.</a:t>
            </a:r>
            <a:endParaRPr lang="en-GB" dirty="0"/>
          </a:p>
          <a:p>
            <a:r>
              <a:rPr lang="en-GB" dirty="0"/>
              <a:t>Professional </a:t>
            </a:r>
            <a:r>
              <a:rPr lang="en-GB" dirty="0" smtClean="0"/>
              <a:t>bodies.</a:t>
            </a:r>
            <a:endParaRPr lang="en-GB" dirty="0"/>
          </a:p>
          <a:p>
            <a:r>
              <a:rPr lang="en-GB" dirty="0"/>
              <a:t>Public </a:t>
            </a:r>
            <a:r>
              <a:rPr lang="en-GB" dirty="0" smtClean="0"/>
              <a:t>bodies.</a:t>
            </a:r>
            <a:endParaRPr lang="en-GB" dirty="0"/>
          </a:p>
          <a:p>
            <a:r>
              <a:rPr lang="en-GB" dirty="0" smtClean="0"/>
              <a:t>Public.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to measure?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133600"/>
            <a:ext cx="7705725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Conformance to </a:t>
            </a:r>
            <a:r>
              <a:rPr lang="en-GB" dirty="0" smtClean="0"/>
              <a:t>standards.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Timeliness, cost of </a:t>
            </a:r>
            <a:r>
              <a:rPr lang="en-GB" dirty="0" smtClean="0"/>
              <a:t>development.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Problem </a:t>
            </a:r>
            <a:r>
              <a:rPr lang="en-GB" dirty="0" smtClean="0"/>
              <a:t>areas.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Completeness.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Involvement of </a:t>
            </a:r>
            <a:r>
              <a:rPr lang="en-GB" dirty="0" smtClean="0"/>
              <a:t>public.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Ethical consideration </a:t>
            </a:r>
            <a:r>
              <a:rPr lang="en-GB" dirty="0" smtClean="0"/>
              <a:t>given.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Societal consideration </a:t>
            </a:r>
            <a:r>
              <a:rPr lang="en-GB" dirty="0" smtClean="0"/>
              <a:t>given.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Outcomes of </a:t>
            </a:r>
            <a:r>
              <a:rPr lang="en-GB" dirty="0" smtClean="0"/>
              <a:t>system.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Impact on organisation and </a:t>
            </a:r>
            <a:r>
              <a:rPr lang="en-GB" dirty="0" smtClean="0"/>
              <a:t>society.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Outcomes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916113"/>
            <a:ext cx="8136136" cy="4210050"/>
          </a:xfrm>
        </p:spPr>
        <p:txBody>
          <a:bodyPr/>
          <a:lstStyle/>
          <a:p>
            <a:r>
              <a:rPr lang="en-GB" dirty="0" smtClean="0"/>
              <a:t>Excellence....</a:t>
            </a:r>
            <a:endParaRPr lang="en-GB" dirty="0"/>
          </a:p>
          <a:p>
            <a:pPr lvl="1"/>
            <a:r>
              <a:rPr lang="en-GB" dirty="0" smtClean="0"/>
              <a:t>Best </a:t>
            </a:r>
            <a:r>
              <a:rPr lang="en-GB" dirty="0"/>
              <a:t>practice, should be shared in the computing community</a:t>
            </a:r>
          </a:p>
          <a:p>
            <a:r>
              <a:rPr lang="en-GB" dirty="0" smtClean="0"/>
              <a:t>Compliance.</a:t>
            </a:r>
            <a:endParaRPr lang="en-GB" dirty="0"/>
          </a:p>
          <a:p>
            <a:r>
              <a:rPr lang="en-GB" dirty="0"/>
              <a:t>Non-compliance, but working towards </a:t>
            </a:r>
            <a:r>
              <a:rPr lang="en-GB" dirty="0" smtClean="0"/>
              <a:t>it.</a:t>
            </a:r>
            <a:endParaRPr lang="en-GB" dirty="0"/>
          </a:p>
          <a:p>
            <a:r>
              <a:rPr lang="en-GB" dirty="0"/>
              <a:t>Non-compliance, with </a:t>
            </a:r>
            <a:r>
              <a:rPr lang="en-GB" dirty="0" smtClean="0"/>
              <a:t>issues.</a:t>
            </a:r>
            <a:endParaRPr lang="en-GB" dirty="0"/>
          </a:p>
          <a:p>
            <a:r>
              <a:rPr lang="en-GB" dirty="0"/>
              <a:t>Non-compliance and serious </a:t>
            </a:r>
            <a:r>
              <a:rPr lang="en-GB" dirty="0" smtClean="0"/>
              <a:t>problems.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52513"/>
            <a:ext cx="7086600" cy="731837"/>
          </a:xfrm>
        </p:spPr>
        <p:txBody>
          <a:bodyPr>
            <a:normAutofit fontScale="90000"/>
          </a:bodyPr>
          <a:lstStyle/>
          <a:p>
            <a:r>
              <a:rPr lang="en-GB"/>
              <a:t>How to react after an audit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3638"/>
            <a:ext cx="7847013" cy="350996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Ignore.</a:t>
            </a:r>
            <a:endParaRPr lang="en-GB" dirty="0"/>
          </a:p>
          <a:p>
            <a:r>
              <a:rPr lang="en-GB" dirty="0"/>
              <a:t>Consider but </a:t>
            </a:r>
            <a:r>
              <a:rPr lang="en-GB" dirty="0" smtClean="0"/>
              <a:t>reject.</a:t>
            </a:r>
            <a:endParaRPr lang="en-GB" dirty="0"/>
          </a:p>
          <a:p>
            <a:r>
              <a:rPr lang="en-GB" dirty="0"/>
              <a:t>Change and </a:t>
            </a:r>
            <a:r>
              <a:rPr lang="en-GB" dirty="0" smtClean="0"/>
              <a:t>develop.</a:t>
            </a:r>
            <a:endParaRPr lang="en-GB" dirty="0"/>
          </a:p>
          <a:p>
            <a:r>
              <a:rPr lang="en-GB" dirty="0"/>
              <a:t>Continue with good </a:t>
            </a:r>
            <a:r>
              <a:rPr lang="en-GB" dirty="0" smtClean="0"/>
              <a:t>practice.</a:t>
            </a:r>
          </a:p>
          <a:p>
            <a:endParaRPr lang="en-GB" dirty="0" smtClean="0"/>
          </a:p>
          <a:p>
            <a:r>
              <a:rPr lang="en-GB" dirty="0" smtClean="0"/>
              <a:t>Who should react? </a:t>
            </a:r>
          </a:p>
          <a:p>
            <a:pPr lvl="1"/>
            <a:r>
              <a:rPr lang="en-GB" dirty="0" smtClean="0"/>
              <a:t>Management, Computer professionals, Professional body, Users, Customers, Govt????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Likelihood of Participation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3569" y="1916832"/>
            <a:ext cx="7776220" cy="4464496"/>
          </a:xfrm>
        </p:spPr>
        <p:txBody>
          <a:bodyPr>
            <a:normAutofit/>
          </a:bodyPr>
          <a:lstStyle/>
          <a:p>
            <a:r>
              <a:rPr lang="en-GB" dirty="0"/>
              <a:t>Who should participate?</a:t>
            </a:r>
          </a:p>
          <a:p>
            <a:pPr lvl="1"/>
            <a:r>
              <a:rPr lang="en-GB" dirty="0"/>
              <a:t>Extra work?</a:t>
            </a:r>
          </a:p>
          <a:p>
            <a:r>
              <a:rPr lang="en-GB" dirty="0"/>
              <a:t>Driver for professionalism?</a:t>
            </a:r>
          </a:p>
          <a:p>
            <a:r>
              <a:rPr lang="en-GB" dirty="0"/>
              <a:t>Culture of organisation</a:t>
            </a:r>
          </a:p>
          <a:p>
            <a:r>
              <a:rPr lang="en-GB" dirty="0"/>
              <a:t>Public perception of organisation</a:t>
            </a:r>
          </a:p>
          <a:p>
            <a:r>
              <a:rPr lang="en-GB" dirty="0"/>
              <a:t>Culture for society </a:t>
            </a:r>
          </a:p>
          <a:p>
            <a:r>
              <a:rPr lang="en-GB" dirty="0"/>
              <a:t>Government interest in organisational type and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 of </a:t>
            </a:r>
            <a:r>
              <a:rPr lang="en-GB" dirty="0"/>
              <a:t>audit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600200"/>
            <a:ext cx="7921625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Alienate participants and </a:t>
            </a:r>
            <a:r>
              <a:rPr lang="en-GB" dirty="0" smtClean="0"/>
              <a:t>stakeholders.</a:t>
            </a:r>
            <a:endParaRPr lang="en-GB" dirty="0"/>
          </a:p>
          <a:p>
            <a:r>
              <a:rPr lang="en-GB" dirty="0"/>
              <a:t>Put too much emphasis on what is being </a:t>
            </a:r>
            <a:r>
              <a:rPr lang="en-GB" dirty="0" smtClean="0"/>
              <a:t>audited...</a:t>
            </a:r>
            <a:endParaRPr lang="en-GB" dirty="0"/>
          </a:p>
          <a:p>
            <a:pPr lvl="1"/>
            <a:r>
              <a:rPr lang="en-GB" dirty="0"/>
              <a:t>“What is measured is what gets done !”</a:t>
            </a:r>
          </a:p>
          <a:p>
            <a:r>
              <a:rPr lang="en-GB" dirty="0"/>
              <a:t>Change the focus of the business or societal perception too </a:t>
            </a:r>
            <a:r>
              <a:rPr lang="en-GB" dirty="0" smtClean="0"/>
              <a:t>much.</a:t>
            </a:r>
            <a:endParaRPr lang="en-GB" dirty="0"/>
          </a:p>
          <a:p>
            <a:r>
              <a:rPr lang="en-GB" dirty="0"/>
              <a:t>Increase time and cost in development time or system management </a:t>
            </a:r>
            <a:r>
              <a:rPr lang="en-GB" dirty="0" smtClean="0"/>
              <a:t>time.</a:t>
            </a:r>
            <a:endParaRPr lang="en-GB" dirty="0"/>
          </a:p>
          <a:p>
            <a:r>
              <a:rPr lang="en-GB" dirty="0"/>
              <a:t>“Big brother” </a:t>
            </a:r>
            <a:r>
              <a:rPr lang="en-GB" dirty="0" smtClean="0"/>
              <a:t>syndrome.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Organisational Concerns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133600"/>
            <a:ext cx="7416800" cy="39925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Time.</a:t>
            </a:r>
            <a:endParaRPr lang="en-GB" dirty="0"/>
          </a:p>
          <a:p>
            <a:r>
              <a:rPr lang="en-GB" dirty="0" smtClean="0"/>
              <a:t>Effort.</a:t>
            </a:r>
          </a:p>
          <a:p>
            <a:r>
              <a:rPr lang="en-GB" dirty="0" smtClean="0"/>
              <a:t>Advantage(?)</a:t>
            </a:r>
          </a:p>
          <a:p>
            <a:r>
              <a:rPr lang="en-GB" dirty="0" smtClean="0"/>
              <a:t>External consultants involved.</a:t>
            </a:r>
            <a:endParaRPr lang="en-GB" dirty="0"/>
          </a:p>
          <a:p>
            <a:r>
              <a:rPr lang="en-GB" dirty="0"/>
              <a:t>Conformance to </a:t>
            </a:r>
            <a:r>
              <a:rPr lang="en-GB" dirty="0" smtClean="0"/>
              <a:t>standards.</a:t>
            </a:r>
            <a:endParaRPr lang="en-GB" dirty="0"/>
          </a:p>
          <a:p>
            <a:r>
              <a:rPr lang="en-GB" dirty="0"/>
              <a:t>Public </a:t>
            </a:r>
            <a:r>
              <a:rPr lang="en-GB" dirty="0" smtClean="0"/>
              <a:t>perception.</a:t>
            </a:r>
            <a:endParaRPr lang="en-GB" dirty="0"/>
          </a:p>
          <a:p>
            <a:r>
              <a:rPr lang="en-GB" dirty="0"/>
              <a:t>Avoidance of new </a:t>
            </a:r>
            <a:r>
              <a:rPr lang="en-GB" dirty="0" smtClean="0"/>
              <a:t>initiatives.</a:t>
            </a:r>
            <a:endParaRPr lang="en-GB" dirty="0"/>
          </a:p>
          <a:p>
            <a:r>
              <a:rPr lang="en-GB" dirty="0"/>
              <a:t>Dilution of </a:t>
            </a:r>
            <a:r>
              <a:rPr lang="en-GB" dirty="0" smtClean="0"/>
              <a:t>requirements.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775575" cy="37607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How and what to measure?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Accountability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Responsibility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Certification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Professionalism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Minimum quality threshold</a:t>
            </a:r>
          </a:p>
          <a:p>
            <a:pPr>
              <a:lnSpc>
                <a:spcPct val="90000"/>
              </a:lnSpc>
            </a:pPr>
            <a:r>
              <a:rPr lang="en-GB" dirty="0"/>
              <a:t>Adherence to </a:t>
            </a:r>
            <a:r>
              <a:rPr lang="en-GB" dirty="0" smtClean="0"/>
              <a:t>standards.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Lip service versus </a:t>
            </a:r>
            <a:r>
              <a:rPr lang="en-GB" dirty="0" smtClean="0"/>
              <a:t>seriousness.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Culture </a:t>
            </a:r>
            <a:r>
              <a:rPr lang="en-GB" dirty="0" smtClean="0"/>
              <a:t>shift.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Legislation.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Punishment?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 of Session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600200"/>
            <a:ext cx="7243788" cy="4525963"/>
          </a:xfrm>
        </p:spPr>
        <p:txBody>
          <a:bodyPr/>
          <a:lstStyle/>
          <a:p>
            <a:r>
              <a:rPr lang="en-GB" dirty="0"/>
              <a:t>Introduce the notion of an ethical audit in computing.</a:t>
            </a:r>
          </a:p>
          <a:p>
            <a:r>
              <a:rPr lang="en-GB" dirty="0"/>
              <a:t>Discuss how this could be carried out.</a:t>
            </a:r>
          </a:p>
          <a:p>
            <a:r>
              <a:rPr lang="en-GB" dirty="0"/>
              <a:t>Discuss the benefits of ethical </a:t>
            </a:r>
            <a:r>
              <a:rPr lang="en-GB" dirty="0" smtClean="0"/>
              <a:t>audits.</a:t>
            </a:r>
            <a:endParaRPr lang="en-GB" dirty="0"/>
          </a:p>
          <a:p>
            <a:r>
              <a:rPr lang="en-GB" dirty="0"/>
              <a:t>Introduce the concerns and dangers that may come out from ethical audits.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Audit?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133600"/>
            <a:ext cx="7704137" cy="3992563"/>
          </a:xfrm>
        </p:spPr>
        <p:txBody>
          <a:bodyPr/>
          <a:lstStyle/>
          <a:p>
            <a:r>
              <a:rPr lang="en-GB" dirty="0"/>
              <a:t>Check of conformance and adherence to standards and procedures</a:t>
            </a:r>
          </a:p>
          <a:p>
            <a:r>
              <a:rPr lang="en-GB" dirty="0"/>
              <a:t>Measurement of quality</a:t>
            </a:r>
          </a:p>
          <a:p>
            <a:r>
              <a:rPr lang="en-GB" dirty="0"/>
              <a:t>Measurement of completeness</a:t>
            </a:r>
          </a:p>
          <a:p>
            <a:r>
              <a:rPr lang="en-GB" dirty="0"/>
              <a:t>Report on findings</a:t>
            </a:r>
          </a:p>
          <a:p>
            <a:r>
              <a:rPr lang="en-GB" dirty="0"/>
              <a:t>Opportunity to reflect on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Audits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358246" cy="5643578"/>
          </a:xfrm>
        </p:spPr>
        <p:txBody>
          <a:bodyPr>
            <a:normAutofit fontScale="47500" lnSpcReduction="20000"/>
          </a:bodyPr>
          <a:lstStyle/>
          <a:p>
            <a:r>
              <a:rPr lang="en-GB" sz="5000" dirty="0" smtClean="0"/>
              <a:t>A business's ethics are the behavioural expression of its values. These always exist, whether or not they are consciously recognised. </a:t>
            </a:r>
          </a:p>
          <a:p>
            <a:pPr lvl="1"/>
            <a:endParaRPr lang="en-GB" sz="3400" dirty="0" smtClean="0"/>
          </a:p>
          <a:p>
            <a:pPr lvl="1"/>
            <a:r>
              <a:rPr lang="en-GB" sz="3400" dirty="0" smtClean="0"/>
              <a:t>Public statements of corporate values are popular, but reality isn’t always a reflection of the statement! </a:t>
            </a:r>
          </a:p>
          <a:p>
            <a:pPr lvl="1"/>
            <a:r>
              <a:rPr lang="en-GB" sz="3400" dirty="0" smtClean="0"/>
              <a:t>However – it’s very rare that an organisation's ethical performance monitored to determine success. </a:t>
            </a:r>
          </a:p>
          <a:p>
            <a:endParaRPr lang="en-GB" dirty="0" smtClean="0"/>
          </a:p>
          <a:p>
            <a:r>
              <a:rPr lang="en-GB" sz="4400" dirty="0" smtClean="0"/>
              <a:t>It is an organisation’s actual values which are </a:t>
            </a:r>
            <a:r>
              <a:rPr lang="en-GB" sz="4400" u="sng" dirty="0" smtClean="0"/>
              <a:t>in use</a:t>
            </a:r>
            <a:r>
              <a:rPr lang="en-GB" sz="4400" dirty="0" smtClean="0"/>
              <a:t> that determine its ethical reality. </a:t>
            </a:r>
          </a:p>
          <a:p>
            <a:endParaRPr lang="en-GB" sz="4400" dirty="0" smtClean="0"/>
          </a:p>
          <a:p>
            <a:r>
              <a:rPr lang="en-GB" sz="4400" dirty="0" smtClean="0"/>
              <a:t>By discovering a gap between rhetoric and reality it can reveal ethical dilemmas and unethical conduct  within the organisation. </a:t>
            </a:r>
          </a:p>
          <a:p>
            <a:pPr lvl="1"/>
            <a:r>
              <a:rPr lang="en-GB" sz="4000" dirty="0" smtClean="0"/>
              <a:t>An organisation benefits from understanding this gap so it can respond to problem areas. </a:t>
            </a:r>
          </a:p>
          <a:p>
            <a:endParaRPr lang="en-GB" dirty="0" smtClean="0"/>
          </a:p>
          <a:p>
            <a:r>
              <a:rPr lang="en-GB" sz="5100" dirty="0" smtClean="0"/>
              <a:t>An ethical audit helps an organisation to be better informed about where its operations may contain ethical vulnerabilities.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an Ethical Audit in Computing?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704138" cy="4210050"/>
          </a:xfrm>
        </p:spPr>
        <p:txBody>
          <a:bodyPr/>
          <a:lstStyle/>
          <a:p>
            <a:r>
              <a:rPr lang="en-GB" dirty="0"/>
              <a:t>Consideration given to ethical implications of systems</a:t>
            </a:r>
          </a:p>
          <a:p>
            <a:r>
              <a:rPr lang="en-GB" dirty="0"/>
              <a:t>Measure of professionalism</a:t>
            </a:r>
          </a:p>
          <a:p>
            <a:r>
              <a:rPr lang="en-GB" dirty="0"/>
              <a:t>Adherence to codes of conduct / practice</a:t>
            </a:r>
          </a:p>
          <a:p>
            <a:r>
              <a:rPr lang="en-GB" dirty="0" smtClean="0"/>
              <a:t>Promotes consideration </a:t>
            </a:r>
            <a:r>
              <a:rPr lang="en-GB" dirty="0"/>
              <a:t>of resolution of ethical dilemmas</a:t>
            </a:r>
          </a:p>
          <a:p>
            <a:r>
              <a:rPr lang="en-GB" dirty="0"/>
              <a:t>Examination of implications on employees</a:t>
            </a:r>
          </a:p>
          <a:p>
            <a:r>
              <a:rPr lang="en-GB" dirty="0"/>
              <a:t>Examination of implications for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Audits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One definition:</a:t>
            </a:r>
          </a:p>
          <a:p>
            <a:endParaRPr lang="en-GB" dirty="0" smtClean="0"/>
          </a:p>
          <a:p>
            <a:r>
              <a:rPr lang="en-GB" dirty="0" smtClean="0"/>
              <a:t>A review to ensure that an organization gives due</a:t>
            </a:r>
          </a:p>
          <a:p>
            <a:pPr>
              <a:buNone/>
            </a:pPr>
            <a:r>
              <a:rPr lang="en-GB" dirty="0" smtClean="0"/>
              <a:t>consideration to its wider and social responsibilities to those</a:t>
            </a:r>
          </a:p>
          <a:p>
            <a:pPr>
              <a:buNone/>
            </a:pPr>
            <a:r>
              <a:rPr lang="en-GB" dirty="0" smtClean="0"/>
              <a:t>both directly and indirectly affected by its decisions, and</a:t>
            </a:r>
          </a:p>
          <a:p>
            <a:pPr>
              <a:buNone/>
            </a:pPr>
            <a:r>
              <a:rPr lang="en-GB" dirty="0" smtClean="0"/>
              <a:t>that a balance is achieved in its corporate planning between</a:t>
            </a:r>
          </a:p>
          <a:p>
            <a:pPr>
              <a:buNone/>
            </a:pPr>
            <a:r>
              <a:rPr lang="en-GB" dirty="0" smtClean="0"/>
              <a:t>these aspects and the more traditional business-related</a:t>
            </a:r>
          </a:p>
          <a:p>
            <a:pPr>
              <a:buNone/>
            </a:pPr>
            <a:r>
              <a:rPr lang="en-GB" dirty="0" smtClean="0"/>
              <a:t>objectives.</a:t>
            </a:r>
          </a:p>
          <a:p>
            <a:pPr algn="r">
              <a:buNone/>
            </a:pPr>
            <a:r>
              <a:rPr lang="en-GB" sz="2100" dirty="0" err="1" smtClean="0"/>
              <a:t>Vinten</a:t>
            </a:r>
            <a:r>
              <a:rPr lang="en-GB" sz="2100" dirty="0" smtClean="0"/>
              <a:t>, G., “The Social Auditor”, </a:t>
            </a:r>
          </a:p>
          <a:p>
            <a:pPr algn="r">
              <a:buNone/>
            </a:pPr>
            <a:r>
              <a:rPr lang="en-GB" sz="2100" i="1" dirty="0" smtClean="0"/>
              <a:t>International Journal of </a:t>
            </a:r>
            <a:r>
              <a:rPr lang="en-GB" sz="1800" i="1" dirty="0" smtClean="0"/>
              <a:t>Value-Based Management, </a:t>
            </a:r>
          </a:p>
          <a:p>
            <a:pPr algn="r">
              <a:buNone/>
            </a:pPr>
            <a:r>
              <a:rPr lang="en-GB" sz="1800" i="1" dirty="0" smtClean="0"/>
              <a:t>Vol. 3 No. 2, 1990, pp. 125-36</a:t>
            </a:r>
            <a:endParaRPr lang="en-GB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 social audit in computing?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16113"/>
            <a:ext cx="8391555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Consideration given to ethical implications and perceptions of systems and technology from a public perspective</a:t>
            </a:r>
          </a:p>
          <a:p>
            <a:pPr>
              <a:lnSpc>
                <a:spcPct val="90000"/>
              </a:lnSpc>
            </a:pPr>
            <a:r>
              <a:rPr lang="en-GB" dirty="0"/>
              <a:t>Measure </a:t>
            </a:r>
            <a:r>
              <a:rPr lang="en-GB" dirty="0" smtClean="0"/>
              <a:t>acceptance by the public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Indication </a:t>
            </a:r>
            <a:r>
              <a:rPr lang="en-GB" dirty="0"/>
              <a:t>of how society has changed as a result of system or technology</a:t>
            </a:r>
          </a:p>
          <a:p>
            <a:pPr>
              <a:lnSpc>
                <a:spcPct val="90000"/>
              </a:lnSpc>
            </a:pPr>
            <a:r>
              <a:rPr lang="en-GB" dirty="0"/>
              <a:t>Involving public as participants in ethical dilemmas</a:t>
            </a:r>
          </a:p>
          <a:p>
            <a:pPr>
              <a:lnSpc>
                <a:spcPct val="90000"/>
              </a:lnSpc>
            </a:pPr>
            <a:r>
              <a:rPr lang="en-GB" dirty="0"/>
              <a:t>Possibility of changes in legislation </a:t>
            </a:r>
          </a:p>
          <a:p>
            <a:pPr>
              <a:lnSpc>
                <a:spcPct val="90000"/>
              </a:lnSpc>
            </a:pPr>
            <a:r>
              <a:rPr lang="en-GB" dirty="0"/>
              <a:t>Possibility in changes of culture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society benefit?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00200"/>
            <a:ext cx="8209285" cy="4525963"/>
          </a:xfrm>
        </p:spPr>
        <p:txBody>
          <a:bodyPr>
            <a:normAutofit/>
          </a:bodyPr>
          <a:lstStyle/>
          <a:p>
            <a:r>
              <a:rPr lang="en-GB" dirty="0"/>
              <a:t>Positive</a:t>
            </a:r>
          </a:p>
          <a:p>
            <a:pPr lvl="1"/>
            <a:r>
              <a:rPr lang="en-GB" dirty="0" smtClean="0"/>
              <a:t>More </a:t>
            </a:r>
            <a:r>
              <a:rPr lang="en-GB" dirty="0"/>
              <a:t>consideration given to the impact of systems</a:t>
            </a:r>
          </a:p>
          <a:p>
            <a:pPr lvl="1"/>
            <a:r>
              <a:rPr lang="en-GB" dirty="0" smtClean="0"/>
              <a:t>Societal </a:t>
            </a:r>
            <a:r>
              <a:rPr lang="en-GB" dirty="0"/>
              <a:t>perspective taken into account</a:t>
            </a:r>
          </a:p>
          <a:p>
            <a:r>
              <a:rPr lang="en-GB" dirty="0"/>
              <a:t>Negative</a:t>
            </a:r>
          </a:p>
          <a:p>
            <a:pPr lvl="1"/>
            <a:r>
              <a:rPr lang="en-GB" dirty="0" smtClean="0"/>
              <a:t>Society </a:t>
            </a:r>
            <a:r>
              <a:rPr lang="en-GB" dirty="0"/>
              <a:t>knows about </a:t>
            </a:r>
            <a:r>
              <a:rPr lang="en-GB" dirty="0" smtClean="0"/>
              <a:t>issues</a:t>
            </a:r>
          </a:p>
          <a:p>
            <a:pPr lvl="2"/>
            <a:r>
              <a:rPr lang="en-GB" dirty="0" smtClean="0"/>
              <a:t>Nowhere to hide!</a:t>
            </a:r>
            <a:endParaRPr lang="en-GB" dirty="0"/>
          </a:p>
          <a:p>
            <a:pPr lvl="1"/>
            <a:r>
              <a:rPr lang="en-GB" dirty="0" smtClean="0"/>
              <a:t>How </a:t>
            </a:r>
            <a:r>
              <a:rPr lang="en-GB" dirty="0"/>
              <a:t>to get appropriate input </a:t>
            </a:r>
          </a:p>
          <a:p>
            <a:pPr lvl="1"/>
            <a:r>
              <a:rPr lang="en-GB" dirty="0" smtClean="0"/>
              <a:t>Ownership </a:t>
            </a:r>
            <a:r>
              <a:rPr lang="en-GB" dirty="0"/>
              <a:t>of responsibility might be problematic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Conduct?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00200"/>
            <a:ext cx="842461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Make clear the fact that audit will take place</a:t>
            </a:r>
          </a:p>
          <a:p>
            <a:pPr>
              <a:lnSpc>
                <a:spcPct val="90000"/>
              </a:lnSpc>
            </a:pPr>
            <a:r>
              <a:rPr lang="en-GB" dirty="0"/>
              <a:t>Gather appropriate data by </a:t>
            </a:r>
            <a:r>
              <a:rPr lang="en-GB" dirty="0" smtClean="0"/>
              <a:t>‘appropriate. means’.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Look at systems development </a:t>
            </a:r>
            <a:r>
              <a:rPr lang="en-GB" dirty="0" smtClean="0"/>
              <a:t>methods.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Explore </a:t>
            </a:r>
            <a:r>
              <a:rPr lang="en-GB" dirty="0" smtClean="0"/>
              <a:t>documentation.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Look at system </a:t>
            </a:r>
            <a:r>
              <a:rPr lang="en-GB" dirty="0" smtClean="0"/>
              <a:t>usage.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Examine </a:t>
            </a:r>
            <a:r>
              <a:rPr lang="en-GB" dirty="0" smtClean="0"/>
              <a:t>procedures.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Look at issues and how issues are dealt </a:t>
            </a:r>
            <a:r>
              <a:rPr lang="en-GB" dirty="0" smtClean="0"/>
              <a:t>with.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Examine feedback </a:t>
            </a:r>
            <a:r>
              <a:rPr lang="en-GB" dirty="0" smtClean="0"/>
              <a:t>mechanisms.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Discuss with staff, users and </a:t>
            </a:r>
            <a:r>
              <a:rPr lang="en-GB" dirty="0" smtClean="0"/>
              <a:t>public.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ck of books design template [4]">
  <a:themeElements>
    <a:clrScheme name="Stack of books design template [4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4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4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4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4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4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4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4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4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[4]</Template>
  <TotalTime>3055</TotalTime>
  <Words>848</Words>
  <Application>Microsoft Office PowerPoint</Application>
  <PresentationFormat>On-screen Show (4:3)</PresentationFormat>
  <Paragraphs>171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Stack of books design template [4]</vt:lpstr>
      <vt:lpstr>Technic</vt:lpstr>
      <vt:lpstr>Ethical and Social Audits</vt:lpstr>
      <vt:lpstr>Objectives of Session</vt:lpstr>
      <vt:lpstr>What is an Audit?</vt:lpstr>
      <vt:lpstr>Ethical Audits</vt:lpstr>
      <vt:lpstr>What is an Ethical Audit in Computing?</vt:lpstr>
      <vt:lpstr>Social Audits</vt:lpstr>
      <vt:lpstr>What is a social audit in computing?</vt:lpstr>
      <vt:lpstr>How does society benefit?</vt:lpstr>
      <vt:lpstr>How to Conduct?</vt:lpstr>
      <vt:lpstr>Areas to cover</vt:lpstr>
      <vt:lpstr>Who to talk to?</vt:lpstr>
      <vt:lpstr>What to measure?</vt:lpstr>
      <vt:lpstr>Outcomes </vt:lpstr>
      <vt:lpstr>How to react after an audit </vt:lpstr>
      <vt:lpstr>Likelihood of Participation</vt:lpstr>
      <vt:lpstr>Risks of audit </vt:lpstr>
      <vt:lpstr>Organisational Concerns</vt:lpstr>
      <vt:lpstr>Conclusion</vt:lpstr>
    </vt:vector>
  </TitlesOfParts>
  <Manager/>
  <Company>Northumbria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Template User</dc:creator>
  <cp:keywords/>
  <dc:description/>
  <cp:lastModifiedBy>justtina</cp:lastModifiedBy>
  <cp:revision>142</cp:revision>
  <dcterms:created xsi:type="dcterms:W3CDTF">2006-01-17T15:40:28Z</dcterms:created>
  <dcterms:modified xsi:type="dcterms:W3CDTF">2011-09-13T14:04:25Z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